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4"/>
  </p:notesMasterIdLst>
  <p:handoutMasterIdLst>
    <p:handoutMasterId r:id="rId75"/>
  </p:handoutMasterIdLst>
  <p:sldIdLst>
    <p:sldId id="965" r:id="rId2"/>
    <p:sldId id="1042" r:id="rId3"/>
    <p:sldId id="967" r:id="rId4"/>
    <p:sldId id="968" r:id="rId5"/>
    <p:sldId id="969" r:id="rId6"/>
    <p:sldId id="970" r:id="rId7"/>
    <p:sldId id="971" r:id="rId8"/>
    <p:sldId id="1048" r:id="rId9"/>
    <p:sldId id="974" r:id="rId10"/>
    <p:sldId id="975" r:id="rId11"/>
    <p:sldId id="976" r:id="rId12"/>
    <p:sldId id="977" r:id="rId13"/>
    <p:sldId id="978" r:id="rId14"/>
    <p:sldId id="979" r:id="rId15"/>
    <p:sldId id="981" r:id="rId16"/>
    <p:sldId id="982" r:id="rId17"/>
    <p:sldId id="983" r:id="rId18"/>
    <p:sldId id="984" r:id="rId19"/>
    <p:sldId id="985" r:id="rId20"/>
    <p:sldId id="986" r:id="rId21"/>
    <p:sldId id="987" r:id="rId22"/>
    <p:sldId id="989" r:id="rId23"/>
    <p:sldId id="990" r:id="rId24"/>
    <p:sldId id="991" r:id="rId25"/>
    <p:sldId id="992" r:id="rId26"/>
    <p:sldId id="993" r:id="rId27"/>
    <p:sldId id="994" r:id="rId28"/>
    <p:sldId id="995" r:id="rId29"/>
    <p:sldId id="1049" r:id="rId30"/>
    <p:sldId id="997" r:id="rId31"/>
    <p:sldId id="998" r:id="rId32"/>
    <p:sldId id="999" r:id="rId33"/>
    <p:sldId id="1001" r:id="rId34"/>
    <p:sldId id="1002" r:id="rId35"/>
    <p:sldId id="1003" r:id="rId36"/>
    <p:sldId id="1004" r:id="rId37"/>
    <p:sldId id="1005" r:id="rId38"/>
    <p:sldId id="1006" r:id="rId39"/>
    <p:sldId id="1007" r:id="rId40"/>
    <p:sldId id="1008" r:id="rId41"/>
    <p:sldId id="1009" r:id="rId42"/>
    <p:sldId id="1010" r:id="rId43"/>
    <p:sldId id="1011" r:id="rId44"/>
    <p:sldId id="1012" r:id="rId45"/>
    <p:sldId id="1013" r:id="rId46"/>
    <p:sldId id="1014" r:id="rId47"/>
    <p:sldId id="1015" r:id="rId48"/>
    <p:sldId id="1016" r:id="rId49"/>
    <p:sldId id="1017" r:id="rId50"/>
    <p:sldId id="1018" r:id="rId51"/>
    <p:sldId id="1019" r:id="rId52"/>
    <p:sldId id="1020" r:id="rId53"/>
    <p:sldId id="1023" r:id="rId54"/>
    <p:sldId id="1024" r:id="rId55"/>
    <p:sldId id="1025" r:id="rId56"/>
    <p:sldId id="1026" r:id="rId57"/>
    <p:sldId id="1027" r:id="rId58"/>
    <p:sldId id="1028" r:id="rId59"/>
    <p:sldId id="1029" r:id="rId60"/>
    <p:sldId id="1030" r:id="rId61"/>
    <p:sldId id="1031" r:id="rId62"/>
    <p:sldId id="1032" r:id="rId63"/>
    <p:sldId id="1045" r:id="rId64"/>
    <p:sldId id="1034" r:id="rId65"/>
    <p:sldId id="1043" r:id="rId66"/>
    <p:sldId id="1050" r:id="rId67"/>
    <p:sldId id="1035" r:id="rId68"/>
    <p:sldId id="1037" r:id="rId69"/>
    <p:sldId id="1038" r:id="rId70"/>
    <p:sldId id="1044" r:id="rId71"/>
    <p:sldId id="1039" r:id="rId72"/>
    <p:sldId id="1040" r:id="rId73"/>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2571">
          <p15:clr>
            <a:srgbClr val="A4A3A4"/>
          </p15:clr>
        </p15:guide>
        <p15:guide id="3" pos="415">
          <p15:clr>
            <a:srgbClr val="A4A3A4"/>
          </p15:clr>
        </p15:guide>
        <p15:guide id="4" pos="1784">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ler, Benjamin" initials="MB" lastIdx="21" clrIdx="0">
    <p:extLst/>
  </p:cmAuthor>
  <p:cmAuthor id="2" name="Brown, Desmond (CFPB)" initials="BD(" lastIdx="14" clrIdx="1"/>
  <p:cmAuthor id="3" name="Yuliya Rzad" initials="YR" lastIdx="14" clrIdx="2"/>
  <p:cmAuthor id="4" name="Anfune, Lissan (Detailee)(CFPB)" initials="AL" lastIdx="1" clrIdx="3"/>
  <p:cmAuthor id="5" name="Dickenson, Denise" initials="DD" lastIdx="10" clrIdx="4"/>
  <p:cmAuthor id="6" name="Brandlee, Kelsie (CFPB)" initials="KB" lastIdx="3" clrIdx="5"/>
  <p:cmAuthor id="7" name="Dolci, Richard (Contractor)(CFPB)" initials="DR(" lastIdx="2" clrIdx="6"/>
  <p:cmAuthor id="8" name="Bennett, Richard (CFPB)" initials="RB" lastIdx="23" clrIdx="7"/>
  <p:cmAuthor id="9" name="Coates, Laura" initials="LC" lastIdx="1" clrIdx="8"/>
  <p:cmAuthor id="10" name="Patel, Karuna (CFPB)" initials="KP" lastIdx="1" clrIdx="9"/>
  <p:cmAuthor id="11" name="Blatnik, Edward (CFPB)" initials="EJWB" lastIdx="1" clrIdx="10"/>
  <p:cmAuthor id="12" name="Marta Pineda" initials="MP" lastIdx="2" clrIdx="11"/>
  <p:cmAuthor id="13" name="Griffin, Mary (CFPB)" initials="mg" lastIdx="34" clrIdx="12"/>
  <p:cmAuthor id="14" name="Farrar, Davida (CFPB)" initials="FD" lastIdx="5" clrIdx="13"/>
  <p:cmAuthor id="15" name="Evans, Kristen (CFPB)" initials="KME" lastIdx="1" clrIdx="14"/>
  <p:cmAuthor id="16" name="Kelsie Brandlee (CFPB)" initials="KB" lastIdx="1" clrIdx="15"/>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8636"/>
    <a:srgbClr val="101820"/>
    <a:srgbClr val="3B3C3E"/>
    <a:srgbClr val="000000"/>
    <a:srgbClr val="2CB34A"/>
    <a:srgbClr val="75787B"/>
    <a:srgbClr val="E3E3E4"/>
    <a:srgbClr val="DBEDD4"/>
    <a:srgbClr val="F1F1F1"/>
    <a:srgbClr val="DEF1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6" autoAdjust="0"/>
    <p:restoredTop sz="73951" autoAdjust="0"/>
  </p:normalViewPr>
  <p:slideViewPr>
    <p:cSldViewPr snapToGrid="0" snapToObjects="1">
      <p:cViewPr>
        <p:scale>
          <a:sx n="60" d="100"/>
          <a:sy n="60" d="100"/>
        </p:scale>
        <p:origin x="-3072" y="-636"/>
      </p:cViewPr>
      <p:guideLst>
        <p:guide orient="horz" pos="2160"/>
        <p:guide orient="horz" pos="2571"/>
        <p:guide pos="415"/>
        <p:guide pos="1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7" d="100"/>
        <a:sy n="167" d="100"/>
      </p:scale>
      <p:origin x="0" y="6384"/>
    </p:cViewPr>
  </p:sorterViewPr>
  <p:notesViewPr>
    <p:cSldViewPr snapToGrid="0" snapToObjects="1">
      <p:cViewPr>
        <p:scale>
          <a:sx n="90" d="100"/>
          <a:sy n="90" d="100"/>
        </p:scale>
        <p:origin x="279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145" cy="465743"/>
          </a:xfrm>
          <a:prstGeom prst="rect">
            <a:avLst/>
          </a:prstGeom>
        </p:spPr>
        <p:txBody>
          <a:bodyPr vert="horz" lIns="93150" tIns="46576" rIns="93150" bIns="46576"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970734" y="0"/>
            <a:ext cx="3038145" cy="465743"/>
          </a:xfrm>
          <a:prstGeom prst="rect">
            <a:avLst/>
          </a:prstGeom>
        </p:spPr>
        <p:txBody>
          <a:bodyPr vert="horz" wrap="square" lIns="93150" tIns="46576" rIns="93150" bIns="46576"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C6D9C212-F6A2-45CA-A2F5-B2AC78CB7370}" type="datetimeFigureOut">
              <a:rPr lang="en-US" altLang="en-US"/>
              <a:pPr>
                <a:defRPr/>
              </a:pPr>
              <a:t>9/28/2017</a:t>
            </a:fld>
            <a:endParaRPr lang="en-US" altLang="en-US" dirty="0"/>
          </a:p>
        </p:txBody>
      </p:sp>
      <p:sp>
        <p:nvSpPr>
          <p:cNvPr id="4" name="Footer Placeholder 3"/>
          <p:cNvSpPr>
            <a:spLocks noGrp="1"/>
          </p:cNvSpPr>
          <p:nvPr>
            <p:ph type="ftr" sz="quarter" idx="2"/>
          </p:nvPr>
        </p:nvSpPr>
        <p:spPr>
          <a:xfrm>
            <a:off x="1" y="8829121"/>
            <a:ext cx="3038145" cy="465743"/>
          </a:xfrm>
          <a:prstGeom prst="rect">
            <a:avLst/>
          </a:prstGeom>
        </p:spPr>
        <p:txBody>
          <a:bodyPr vert="horz" lIns="93150" tIns="46576" rIns="93150" bIns="46576"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970734" y="8829121"/>
            <a:ext cx="3038145" cy="465743"/>
          </a:xfrm>
          <a:prstGeom prst="rect">
            <a:avLst/>
          </a:prstGeom>
        </p:spPr>
        <p:txBody>
          <a:bodyPr vert="horz" wrap="square" lIns="93150" tIns="46576" rIns="93150" bIns="46576"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77E9C1F7-5A72-4937-8F2A-DABCDF53A949}" type="slidenum">
              <a:rPr lang="en-US" altLang="en-US"/>
              <a:pPr>
                <a:defRPr/>
              </a:pPr>
              <a:t>‹#›</a:t>
            </a:fld>
            <a:endParaRPr lang="en-US" altLang="en-US" dirty="0"/>
          </a:p>
        </p:txBody>
      </p:sp>
    </p:spTree>
    <p:extLst>
      <p:ext uri="{BB962C8B-B14F-4D97-AF65-F5344CB8AC3E}">
        <p14:creationId xmlns:p14="http://schemas.microsoft.com/office/powerpoint/2010/main" val="31667415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145" cy="465743"/>
          </a:xfrm>
          <a:prstGeom prst="rect">
            <a:avLst/>
          </a:prstGeom>
        </p:spPr>
        <p:txBody>
          <a:bodyPr vert="horz" lIns="93150" tIns="46576" rIns="93150" bIns="46576"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970734" y="0"/>
            <a:ext cx="3038145" cy="465743"/>
          </a:xfrm>
          <a:prstGeom prst="rect">
            <a:avLst/>
          </a:prstGeom>
        </p:spPr>
        <p:txBody>
          <a:bodyPr vert="horz" wrap="square" lIns="93150" tIns="46576" rIns="93150" bIns="46576"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BACDB33F-3418-436E-9591-EFD4DEA5B561}" type="datetimeFigureOut">
              <a:rPr lang="en-US" altLang="en-US"/>
              <a:pPr>
                <a:defRPr/>
              </a:pPr>
              <a:t>9/28/2017</a:t>
            </a:fld>
            <a:endParaRPr lang="en-US" alt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50" tIns="46576" rIns="93150" bIns="46576" rtlCol="0" anchor="ctr"/>
          <a:lstStyle/>
          <a:p>
            <a:pPr lvl="0"/>
            <a:endParaRPr lang="en-US" noProof="0" dirty="0"/>
          </a:p>
        </p:txBody>
      </p:sp>
      <p:sp>
        <p:nvSpPr>
          <p:cNvPr id="5" name="Notes Placeholder 4"/>
          <p:cNvSpPr>
            <a:spLocks noGrp="1"/>
          </p:cNvSpPr>
          <p:nvPr>
            <p:ph type="body" sz="quarter" idx="3"/>
          </p:nvPr>
        </p:nvSpPr>
        <p:spPr>
          <a:xfrm>
            <a:off x="701345" y="4416099"/>
            <a:ext cx="5607711" cy="4183995"/>
          </a:xfrm>
          <a:prstGeom prst="rect">
            <a:avLst/>
          </a:prstGeom>
        </p:spPr>
        <p:txBody>
          <a:bodyPr vert="horz" lIns="93150" tIns="46576" rIns="93150" bIns="46576"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8829121"/>
            <a:ext cx="3038145" cy="465743"/>
          </a:xfrm>
          <a:prstGeom prst="rect">
            <a:avLst/>
          </a:prstGeom>
        </p:spPr>
        <p:txBody>
          <a:bodyPr vert="horz" lIns="93150" tIns="46576" rIns="93150" bIns="46576"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970734" y="8829121"/>
            <a:ext cx="3038145" cy="465743"/>
          </a:xfrm>
          <a:prstGeom prst="rect">
            <a:avLst/>
          </a:prstGeom>
        </p:spPr>
        <p:txBody>
          <a:bodyPr vert="horz" wrap="square" lIns="93150" tIns="46576" rIns="93150" bIns="46576"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55C1E816-09E7-47FA-A6FB-DF0A42BF6DDF}" type="slidenum">
              <a:rPr lang="en-US" altLang="en-US"/>
              <a:pPr>
                <a:defRPr/>
              </a:pPr>
              <a:t>‹#›</a:t>
            </a:fld>
            <a:endParaRPr lang="en-US" altLang="en-US" dirty="0"/>
          </a:p>
        </p:txBody>
      </p:sp>
    </p:spTree>
    <p:extLst>
      <p:ext uri="{BB962C8B-B14F-4D97-AF65-F5344CB8AC3E}">
        <p14:creationId xmlns:p14="http://schemas.microsoft.com/office/powerpoint/2010/main" val="356833343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annualcreditreport.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3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b="0" dirty="0" smtClean="0">
                <a:solidFill>
                  <a:srgbClr val="000000"/>
                </a:solidFill>
                <a:latin typeface="Calibri" charset="0"/>
                <a:ea typeface="MS PGothic" charset="0"/>
              </a:rPr>
              <a:t>This PowerPoint</a:t>
            </a:r>
            <a:r>
              <a:rPr lang="en-US" b="0" baseline="0" dirty="0" smtClean="0">
                <a:solidFill>
                  <a:srgbClr val="000000"/>
                </a:solidFill>
                <a:latin typeface="Calibri" charset="0"/>
                <a:ea typeface="MS PGothic" charset="0"/>
              </a:rPr>
              <a:t> presentation is designed to help you train frontline staff and volunteers on using </a:t>
            </a:r>
            <a:r>
              <a:rPr lang="en-US" b="0" i="1" baseline="0" dirty="0" smtClean="0">
                <a:solidFill>
                  <a:srgbClr val="000000"/>
                </a:solidFill>
                <a:latin typeface="Calibri" charset="0"/>
                <a:ea typeface="MS PGothic" charset="0"/>
              </a:rPr>
              <a:t>Focus on Reentry </a:t>
            </a:r>
            <a:r>
              <a:rPr lang="en-US" b="0" i="0" baseline="0" dirty="0" smtClean="0">
                <a:solidFill>
                  <a:srgbClr val="000000"/>
                </a:solidFill>
                <a:latin typeface="Calibri" charset="0"/>
                <a:ea typeface="MS PGothic" charset="0"/>
              </a:rPr>
              <a:t>with the people they serve.  </a:t>
            </a:r>
          </a:p>
          <a:p>
            <a:pPr eaLnBrk="1" hangingPunct="1">
              <a:spcBef>
                <a:spcPct val="0"/>
              </a:spcBef>
              <a:defRPr/>
            </a:pPr>
            <a:endParaRPr lang="en-US" b="0" i="0" baseline="0" dirty="0" smtClean="0">
              <a:solidFill>
                <a:srgbClr val="000000"/>
              </a:solidFill>
              <a:latin typeface="Calibri" charset="0"/>
              <a:ea typeface="MS PGothic" charset="0"/>
            </a:endParaRPr>
          </a:p>
          <a:p>
            <a:pPr eaLnBrk="1" hangingPunct="1">
              <a:spcBef>
                <a:spcPct val="0"/>
              </a:spcBef>
              <a:defRPr/>
            </a:pPr>
            <a:r>
              <a:rPr lang="en-US" b="0" i="0" baseline="0" dirty="0" smtClean="0">
                <a:solidFill>
                  <a:srgbClr val="000000"/>
                </a:solidFill>
                <a:latin typeface="Calibri" charset="0"/>
                <a:ea typeface="MS PGothic" charset="0"/>
              </a:rPr>
              <a:t>Because </a:t>
            </a:r>
            <a:r>
              <a:rPr lang="en-US" b="0" i="1" baseline="0" dirty="0" smtClean="0">
                <a:solidFill>
                  <a:srgbClr val="000000"/>
                </a:solidFill>
                <a:latin typeface="Calibri" charset="0"/>
                <a:ea typeface="MS PGothic" charset="0"/>
              </a:rPr>
              <a:t>Focus on Reentry </a:t>
            </a:r>
            <a:r>
              <a:rPr lang="en-US" b="0" i="0" baseline="0" dirty="0" smtClean="0">
                <a:solidFill>
                  <a:srgbClr val="000000"/>
                </a:solidFill>
                <a:latin typeface="Calibri" charset="0"/>
                <a:ea typeface="MS PGothic" charset="0"/>
              </a:rPr>
              <a:t>is a resource that is designed to be used in combination with the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toolkit, </a:t>
            </a:r>
            <a:r>
              <a:rPr lang="en-US" b="1" i="0" baseline="0" dirty="0" smtClean="0">
                <a:solidFill>
                  <a:srgbClr val="000000"/>
                </a:solidFill>
                <a:latin typeface="Calibri" charset="0"/>
                <a:ea typeface="MS PGothic" charset="0"/>
              </a:rPr>
              <a:t>we recommend combining this presentation with selected slides from the main </a:t>
            </a:r>
            <a:r>
              <a:rPr lang="en-US" b="1" i="1" baseline="0" dirty="0" smtClean="0">
                <a:solidFill>
                  <a:srgbClr val="000000"/>
                </a:solidFill>
                <a:latin typeface="Calibri" charset="0"/>
                <a:ea typeface="MS PGothic" charset="0"/>
              </a:rPr>
              <a:t>Your Money, Your Goals </a:t>
            </a:r>
            <a:r>
              <a:rPr lang="en-US" b="1" i="0" baseline="0" dirty="0" smtClean="0">
                <a:solidFill>
                  <a:srgbClr val="000000"/>
                </a:solidFill>
                <a:latin typeface="Calibri" charset="0"/>
                <a:ea typeface="MS PGothic" charset="0"/>
              </a:rPr>
              <a:t>presentation </a:t>
            </a:r>
            <a:r>
              <a:rPr lang="en-US" b="0" i="0" baseline="0" dirty="0" smtClean="0">
                <a:solidFill>
                  <a:srgbClr val="000000"/>
                </a:solidFill>
                <a:latin typeface="Calibri" charset="0"/>
                <a:ea typeface="MS PGothic" charset="0"/>
              </a:rPr>
              <a:t>found on the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web page: https://www.consumerfinance.gov/your-money-your-goals. To do so:</a:t>
            </a:r>
          </a:p>
          <a:p>
            <a:pPr marL="220348" indent="-220348" eaLnBrk="1" hangingPunct="1">
              <a:spcBef>
                <a:spcPct val="0"/>
              </a:spcBef>
              <a:buFont typeface="+mj-lt"/>
              <a:buAutoNum type="arabicPeriod"/>
              <a:defRPr/>
            </a:pPr>
            <a:r>
              <a:rPr lang="en-US" b="0" i="0" baseline="0" dirty="0" smtClean="0">
                <a:solidFill>
                  <a:srgbClr val="000000"/>
                </a:solidFill>
                <a:latin typeface="Calibri" charset="0"/>
                <a:ea typeface="MS PGothic" charset="0"/>
              </a:rPr>
              <a:t>Review the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toolkit for tools and information that you would like to cover in your training. </a:t>
            </a:r>
          </a:p>
          <a:p>
            <a:pPr marL="220348" indent="-220348" eaLnBrk="1" hangingPunct="1">
              <a:spcBef>
                <a:spcPct val="0"/>
              </a:spcBef>
              <a:buFont typeface="+mj-lt"/>
              <a:buAutoNum type="arabicPeriod"/>
              <a:defRPr/>
            </a:pPr>
            <a:r>
              <a:rPr lang="en-US" b="0" i="0" baseline="0" dirty="0" smtClean="0">
                <a:solidFill>
                  <a:srgbClr val="000000"/>
                </a:solidFill>
                <a:latin typeface="Calibri" charset="0"/>
                <a:ea typeface="MS PGothic" charset="0"/>
              </a:rPr>
              <a:t>Review the main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presentation for activities that will make your training interactive and help you achieve your objectives for the training.</a:t>
            </a:r>
          </a:p>
          <a:p>
            <a:pPr marL="220348" indent="-220348" eaLnBrk="1" hangingPunct="1">
              <a:spcBef>
                <a:spcPct val="0"/>
              </a:spcBef>
              <a:buFont typeface="+mj-lt"/>
              <a:buAutoNum type="arabicPeriod"/>
              <a:defRPr/>
            </a:pPr>
            <a:r>
              <a:rPr lang="en-US" b="0" i="0" baseline="0" dirty="0" smtClean="0">
                <a:solidFill>
                  <a:srgbClr val="000000"/>
                </a:solidFill>
                <a:latin typeface="Calibri" charset="0"/>
                <a:ea typeface="MS PGothic" charset="0"/>
              </a:rPr>
              <a:t>Copy and paste the relevant slides from Steps 1 and 2 from the main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presentation into this presentation, placing them where they fit best given the other topics you are covering.</a:t>
            </a:r>
          </a:p>
          <a:p>
            <a:pPr marL="220348" indent="-220348" eaLnBrk="1" hangingPunct="1">
              <a:spcBef>
                <a:spcPct val="0"/>
              </a:spcBef>
              <a:buFont typeface="+mj-lt"/>
              <a:buAutoNum type="arabicPeriod"/>
              <a:defRPr/>
            </a:pPr>
            <a:endParaRPr lang="en-US" b="0" i="0" baseline="0" dirty="0" smtClean="0">
              <a:solidFill>
                <a:srgbClr val="000000"/>
              </a:solidFill>
              <a:latin typeface="Calibri" charset="0"/>
              <a:ea typeface="MS PGothic" charset="0"/>
            </a:endParaRPr>
          </a:p>
          <a:p>
            <a:pPr eaLnBrk="1" hangingPunct="1">
              <a:spcBef>
                <a:spcPct val="0"/>
              </a:spcBef>
              <a:defRPr/>
            </a:pPr>
            <a:r>
              <a:rPr lang="en-US" b="0" i="0" baseline="0" dirty="0" smtClean="0">
                <a:solidFill>
                  <a:srgbClr val="000000"/>
                </a:solidFill>
                <a:latin typeface="Calibri" charset="0"/>
                <a:ea typeface="MS PGothic" charset="0"/>
              </a:rPr>
              <a:t>The resulting presentation will allow you to cover tools and information from both </a:t>
            </a:r>
            <a:r>
              <a:rPr lang="en-US" b="0" i="1" baseline="0" dirty="0" smtClean="0">
                <a:solidFill>
                  <a:srgbClr val="000000"/>
                </a:solidFill>
                <a:latin typeface="Calibri" charset="0"/>
                <a:ea typeface="MS PGothic" charset="0"/>
              </a:rPr>
              <a:t>Focus on Reentry </a:t>
            </a:r>
            <a:r>
              <a:rPr lang="en-US" b="0" i="0" baseline="0" dirty="0" smtClean="0">
                <a:solidFill>
                  <a:srgbClr val="000000"/>
                </a:solidFill>
                <a:latin typeface="Calibri" charset="0"/>
                <a:ea typeface="MS PGothic" charset="0"/>
              </a:rPr>
              <a:t>and the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toolkit. </a:t>
            </a:r>
          </a:p>
          <a:p>
            <a:pPr eaLnBrk="1" hangingPunct="1">
              <a:spcBef>
                <a:spcPct val="0"/>
              </a:spcBef>
              <a:defRPr/>
            </a:pPr>
            <a:endParaRPr lang="en-US" b="0" i="0" baseline="0" dirty="0" smtClean="0">
              <a:solidFill>
                <a:srgbClr val="000000"/>
              </a:solidFill>
              <a:latin typeface="Calibri" charset="0"/>
              <a:ea typeface="MS PGothic" charset="0"/>
            </a:endParaRPr>
          </a:p>
          <a:p>
            <a:pPr eaLnBrk="1" hangingPunct="1">
              <a:spcBef>
                <a:spcPct val="0"/>
              </a:spcBef>
              <a:defRPr/>
            </a:pPr>
            <a:r>
              <a:rPr lang="en-US" b="0" i="0" baseline="0" dirty="0" smtClean="0">
                <a:solidFill>
                  <a:srgbClr val="000000"/>
                </a:solidFill>
                <a:latin typeface="Calibri" charset="0"/>
                <a:ea typeface="MS PGothic" charset="0"/>
              </a:rPr>
              <a:t>When you are conducting a training, you will probably need to make sure the group you are training has printed versions of both </a:t>
            </a:r>
            <a:r>
              <a:rPr lang="en-US" b="0" i="1" baseline="0" dirty="0" smtClean="0">
                <a:solidFill>
                  <a:srgbClr val="000000"/>
                </a:solidFill>
                <a:latin typeface="Calibri" charset="0"/>
                <a:ea typeface="MS PGothic" charset="0"/>
              </a:rPr>
              <a:t>Focus on Reentry </a:t>
            </a:r>
            <a:r>
              <a:rPr lang="en-US" b="0" i="0" baseline="0" dirty="0" smtClean="0">
                <a:solidFill>
                  <a:srgbClr val="000000"/>
                </a:solidFill>
                <a:latin typeface="Calibri" charset="0"/>
                <a:ea typeface="MS PGothic" charset="0"/>
              </a:rPr>
              <a:t>and the </a:t>
            </a:r>
            <a:r>
              <a:rPr lang="en-US" b="0" i="1" baseline="0" dirty="0" smtClean="0">
                <a:solidFill>
                  <a:srgbClr val="000000"/>
                </a:solidFill>
                <a:latin typeface="Calibri" charset="0"/>
                <a:ea typeface="MS PGothic" charset="0"/>
              </a:rPr>
              <a:t>Your Money, Your Goals </a:t>
            </a:r>
            <a:r>
              <a:rPr lang="en-US" b="0" i="0" baseline="0" dirty="0" smtClean="0">
                <a:solidFill>
                  <a:srgbClr val="000000"/>
                </a:solidFill>
                <a:latin typeface="Calibri" charset="0"/>
                <a:ea typeface="MS PGothic" charset="0"/>
              </a:rPr>
              <a:t>toolkit. You can distribute complete copies or excerpts based on your objectives for the training.  The full suite of </a:t>
            </a:r>
            <a:r>
              <a:rPr lang="en-US" b="0" i="1" baseline="0" dirty="0" smtClean="0">
                <a:solidFill>
                  <a:srgbClr val="000000"/>
                </a:solidFill>
                <a:latin typeface="Calibri" charset="0"/>
                <a:ea typeface="MS PGothic" charset="0"/>
              </a:rPr>
              <a:t>Your Money, Your Goals</a:t>
            </a:r>
            <a:r>
              <a:rPr lang="en-US" b="0" i="0" baseline="0" dirty="0" smtClean="0">
                <a:solidFill>
                  <a:srgbClr val="000000"/>
                </a:solidFill>
                <a:latin typeface="Calibri" charset="0"/>
                <a:ea typeface="MS PGothic" charset="0"/>
              </a:rPr>
              <a:t> materials is available at https://www.consumerfinance.gov/your-money-your-goals, and that page includes an order form for print copies of some materials, all free of charge.</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Georgia" charset="0"/>
                <a:ea typeface="MS PGothic" charset="0"/>
                <a:cs typeface="MS PGothic" charset="0"/>
              </a:defRPr>
            </a:lvl1pPr>
            <a:lvl2pPr marL="690278" indent="-265491">
              <a:defRPr sz="2200">
                <a:solidFill>
                  <a:schemeClr val="tx1"/>
                </a:solidFill>
                <a:latin typeface="Georgia" charset="0"/>
                <a:ea typeface="MS PGothic" charset="0"/>
                <a:cs typeface="MS PGothic" charset="0"/>
              </a:defRPr>
            </a:lvl2pPr>
            <a:lvl3pPr marL="1061965" indent="-212393">
              <a:defRPr sz="2200">
                <a:solidFill>
                  <a:schemeClr val="tx1"/>
                </a:solidFill>
                <a:latin typeface="Georgia" charset="0"/>
                <a:ea typeface="MS PGothic" charset="0"/>
                <a:cs typeface="MS PGothic" charset="0"/>
              </a:defRPr>
            </a:lvl3pPr>
            <a:lvl4pPr marL="1486751" indent="-212393">
              <a:defRPr sz="2200">
                <a:solidFill>
                  <a:schemeClr val="tx1"/>
                </a:solidFill>
                <a:latin typeface="Georgia" charset="0"/>
                <a:ea typeface="MS PGothic" charset="0"/>
                <a:cs typeface="MS PGothic" charset="0"/>
              </a:defRPr>
            </a:lvl4pPr>
            <a:lvl5pPr marL="1911537" indent="-212393">
              <a:defRPr sz="2200">
                <a:solidFill>
                  <a:schemeClr val="tx1"/>
                </a:solidFill>
                <a:latin typeface="Georgia" charset="0"/>
                <a:ea typeface="MS PGothic" charset="0"/>
                <a:cs typeface="MS PGothic" charset="0"/>
              </a:defRPr>
            </a:lvl5pPr>
            <a:lvl6pPr marL="2336323" indent="-212393" eaLnBrk="0" fontAlgn="base" hangingPunct="0">
              <a:spcBef>
                <a:spcPct val="0"/>
              </a:spcBef>
              <a:spcAft>
                <a:spcPct val="0"/>
              </a:spcAft>
              <a:defRPr sz="2200">
                <a:solidFill>
                  <a:schemeClr val="tx1"/>
                </a:solidFill>
                <a:latin typeface="Georgia" charset="0"/>
                <a:ea typeface="MS PGothic" charset="0"/>
                <a:cs typeface="MS PGothic" charset="0"/>
              </a:defRPr>
            </a:lvl6pPr>
            <a:lvl7pPr marL="2761109" indent="-212393" eaLnBrk="0" fontAlgn="base" hangingPunct="0">
              <a:spcBef>
                <a:spcPct val="0"/>
              </a:spcBef>
              <a:spcAft>
                <a:spcPct val="0"/>
              </a:spcAft>
              <a:defRPr sz="2200">
                <a:solidFill>
                  <a:schemeClr val="tx1"/>
                </a:solidFill>
                <a:latin typeface="Georgia" charset="0"/>
                <a:ea typeface="MS PGothic" charset="0"/>
                <a:cs typeface="MS PGothic" charset="0"/>
              </a:defRPr>
            </a:lvl7pPr>
            <a:lvl8pPr marL="3185895" indent="-212393" eaLnBrk="0" fontAlgn="base" hangingPunct="0">
              <a:spcBef>
                <a:spcPct val="0"/>
              </a:spcBef>
              <a:spcAft>
                <a:spcPct val="0"/>
              </a:spcAft>
              <a:defRPr sz="2200">
                <a:solidFill>
                  <a:schemeClr val="tx1"/>
                </a:solidFill>
                <a:latin typeface="Georgia" charset="0"/>
                <a:ea typeface="MS PGothic" charset="0"/>
                <a:cs typeface="MS PGothic" charset="0"/>
              </a:defRPr>
            </a:lvl8pPr>
            <a:lvl9pPr marL="3610681" indent="-212393" eaLnBrk="0" fontAlgn="base" hangingPunct="0">
              <a:spcBef>
                <a:spcPct val="0"/>
              </a:spcBef>
              <a:spcAft>
                <a:spcPct val="0"/>
              </a:spcAft>
              <a:defRPr sz="2200">
                <a:solidFill>
                  <a:schemeClr val="tx1"/>
                </a:solidFill>
                <a:latin typeface="Georgia" charset="0"/>
                <a:ea typeface="MS PGothic" charset="0"/>
                <a:cs typeface="MS PGothic" charset="0"/>
              </a:defRPr>
            </a:lvl9pPr>
          </a:lstStyle>
          <a:p>
            <a:fld id="{49B4FB75-765A-F94D-A11F-1DA7A5243364}" type="slidenum">
              <a:rPr lang="en-US" sz="1200">
                <a:latin typeface="Calibri" charset="0"/>
              </a:rPr>
              <a:pPr/>
              <a:t>1</a:t>
            </a:fld>
            <a:endParaRPr lang="en-US" sz="1200" dirty="0">
              <a:latin typeface="Calibri" charset="0"/>
            </a:endParaRPr>
          </a:p>
        </p:txBody>
      </p:sp>
    </p:spTree>
    <p:extLst>
      <p:ext uri="{BB962C8B-B14F-4D97-AF65-F5344CB8AC3E}">
        <p14:creationId xmlns:p14="http://schemas.microsoft.com/office/powerpoint/2010/main" val="4192340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eaLnBrk="1" hangingPunct="1">
              <a:spcBef>
                <a:spcPct val="0"/>
              </a:spcBef>
              <a:defRPr/>
            </a:pPr>
            <a:r>
              <a:rPr lang="en-US" b="1" dirty="0" smtClean="0">
                <a:solidFill>
                  <a:srgbClr val="000000"/>
                </a:solidFill>
                <a:ea typeface="MS PGothic" charset="0"/>
              </a:rPr>
              <a:t>Estimated Time: 60 Minutes</a:t>
            </a:r>
          </a:p>
          <a:p>
            <a:pPr eaLnBrk="1" hangingPunct="1">
              <a:spcBef>
                <a:spcPct val="0"/>
              </a:spcBef>
              <a:defRPr/>
            </a:pPr>
            <a:r>
              <a:rPr lang="en-US" b="1" dirty="0" smtClean="0">
                <a:solidFill>
                  <a:srgbClr val="000000"/>
                </a:solidFill>
                <a:ea typeface="MS PGothic" charset="0"/>
              </a:rPr>
              <a:t>Corresponding Sections in toolkit: The</a:t>
            </a:r>
            <a:r>
              <a:rPr lang="en-US" b="1" baseline="0" dirty="0" smtClean="0">
                <a:solidFill>
                  <a:srgbClr val="000000"/>
                </a:solidFill>
                <a:ea typeface="MS PGothic" charset="0"/>
              </a:rPr>
              <a:t> entire toolkit will be used in this section of the training</a:t>
            </a:r>
          </a:p>
          <a:p>
            <a:pPr eaLnBrk="1" hangingPunct="1">
              <a:spcBef>
                <a:spcPct val="0"/>
              </a:spcBef>
              <a:defRPr/>
            </a:pPr>
            <a:endParaRPr lang="en-US" b="1" baseline="0" dirty="0" smtClean="0">
              <a:solidFill>
                <a:srgbClr val="000000"/>
              </a:solidFill>
              <a:ea typeface="MS PGothic" charset="0"/>
            </a:endParaRPr>
          </a:p>
          <a:p>
            <a:pPr marL="165261" indent="-165261" eaLnBrk="1" hangingPunct="1">
              <a:spcBef>
                <a:spcPct val="0"/>
              </a:spcBef>
              <a:buFont typeface="Arial"/>
              <a:buChar char="•"/>
              <a:defRPr/>
            </a:pPr>
            <a:r>
              <a:rPr lang="en-US" b="0" baseline="0" dirty="0" smtClean="0">
                <a:solidFill>
                  <a:srgbClr val="000000"/>
                </a:solidFill>
                <a:ea typeface="MS PGothic" charset="0"/>
              </a:rPr>
              <a:t>Explain that Your Money, Your Goals is both a toolkit and training.</a:t>
            </a:r>
          </a:p>
          <a:p>
            <a:pPr marL="165261" indent="-165261" eaLnBrk="1" hangingPunct="1">
              <a:spcBef>
                <a:spcPct val="0"/>
              </a:spcBef>
              <a:buFont typeface="Arial"/>
              <a:buChar char="•"/>
              <a:defRPr/>
            </a:pPr>
            <a:r>
              <a:rPr lang="en-US" b="0" baseline="0" dirty="0" smtClean="0">
                <a:solidFill>
                  <a:srgbClr val="000000"/>
                </a:solidFill>
                <a:ea typeface="MS PGothic" charset="0"/>
              </a:rPr>
              <a:t>Explain that the toolkit was developed to build the financial empowerment capacity of frontline staff and provide them with tools to work directly with the individuals they serve including justice-involved individuals</a:t>
            </a:r>
            <a:r>
              <a:rPr lang="en-US" b="1" baseline="0" dirty="0" smtClean="0">
                <a:solidFill>
                  <a:srgbClr val="000000"/>
                </a:solidFill>
                <a:ea typeface="MS PGothic" charset="0"/>
              </a:rPr>
              <a:t>.</a:t>
            </a:r>
            <a:endParaRPr lang="en-US" b="0" baseline="0" dirty="0" smtClean="0">
              <a:solidFill>
                <a:srgbClr val="000000"/>
              </a:solidFill>
              <a:ea typeface="MS PGothic" charset="0"/>
            </a:endParaRPr>
          </a:p>
          <a:p>
            <a:pPr marL="165261" indent="-165261" eaLnBrk="1" hangingPunct="1">
              <a:spcBef>
                <a:spcPct val="0"/>
              </a:spcBef>
              <a:buFont typeface="Arial"/>
              <a:buChar char="•"/>
              <a:defRPr/>
            </a:pPr>
            <a:r>
              <a:rPr lang="en-US" b="0" baseline="0" dirty="0" smtClean="0">
                <a:solidFill>
                  <a:srgbClr val="000000"/>
                </a:solidFill>
                <a:ea typeface="MS PGothic" charset="0"/>
              </a:rPr>
              <a:t>Explain that this has been done working through national, regional, and local organizations.  Provide examples if appropriate</a:t>
            </a:r>
            <a:r>
              <a:rPr lang="en-US" b="1" baseline="0" dirty="0" smtClean="0">
                <a:solidFill>
                  <a:srgbClr val="000000"/>
                </a:solidFill>
                <a:ea typeface="MS PGothic" charset="0"/>
              </a:rPr>
              <a:t>.</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10</a:t>
            </a:fld>
            <a:endParaRPr lang="en-US" dirty="0"/>
          </a:p>
        </p:txBody>
      </p:sp>
    </p:spTree>
    <p:extLst>
      <p:ext uri="{BB962C8B-B14F-4D97-AF65-F5344CB8AC3E}">
        <p14:creationId xmlns:p14="http://schemas.microsoft.com/office/powerpoint/2010/main" val="3862123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i="1" u="sng" dirty="0" smtClean="0">
              <a:solidFill>
                <a:srgbClr val="000000"/>
              </a:solidFill>
              <a:ea typeface="MS PGothic" charset="0"/>
            </a:endParaRPr>
          </a:p>
          <a:p>
            <a:pPr marL="165261" indent="-165261" defTabSz="440695" eaLnBrk="1" fontAlgn="auto" hangingPunct="1">
              <a:spcBef>
                <a:spcPts val="0"/>
              </a:spcBef>
              <a:spcAft>
                <a:spcPts val="0"/>
              </a:spcAft>
              <a:buFont typeface="Arial"/>
              <a:buChar char="•"/>
              <a:defRPr/>
            </a:pPr>
            <a:r>
              <a:rPr lang="en-US" b="0" i="0" u="none" dirty="0" smtClean="0">
                <a:solidFill>
                  <a:srgbClr val="000000"/>
                </a:solidFill>
                <a:ea typeface="MS PGothic" charset="0"/>
              </a:rPr>
              <a:t>Review results of</a:t>
            </a:r>
            <a:r>
              <a:rPr lang="en-US" b="0" i="0" u="none" baseline="0" dirty="0" smtClean="0">
                <a:solidFill>
                  <a:srgbClr val="000000"/>
                </a:solidFill>
                <a:ea typeface="MS PGothic" charset="0"/>
              </a:rPr>
              <a:t> </a:t>
            </a:r>
            <a:r>
              <a:rPr lang="en-US" b="0" i="1" u="none" baseline="0" dirty="0" smtClean="0">
                <a:solidFill>
                  <a:srgbClr val="000000"/>
                </a:solidFill>
                <a:ea typeface="MS PGothic" charset="0"/>
              </a:rPr>
              <a:t>Your Money, Your Goals </a:t>
            </a:r>
            <a:r>
              <a:rPr lang="en-US" b="0" i="0" u="none" baseline="0" dirty="0" smtClean="0">
                <a:solidFill>
                  <a:srgbClr val="000000"/>
                </a:solidFill>
                <a:ea typeface="MS PGothic" charset="0"/>
              </a:rPr>
              <a:t>including the following:</a:t>
            </a:r>
          </a:p>
          <a:p>
            <a:pPr marL="605956" lvl="1" indent="-165261" defTabSz="440695" eaLnBrk="1" fontAlgn="auto" hangingPunct="1">
              <a:spcBef>
                <a:spcPts val="0"/>
              </a:spcBef>
              <a:spcAft>
                <a:spcPts val="0"/>
              </a:spcAft>
              <a:buFont typeface="Arial"/>
              <a:buChar char="•"/>
              <a:defRPr/>
            </a:pPr>
            <a:r>
              <a:rPr lang="en-US" b="0" i="0" u="none" baseline="0" dirty="0" smtClean="0">
                <a:solidFill>
                  <a:srgbClr val="000000"/>
                </a:solidFill>
                <a:ea typeface="MS PGothic" charset="0"/>
              </a:rPr>
              <a:t>More than 17,000 (as of 5/2017) frontline staff and volunteers from a wide range of nonprofit, tribal, legal services, labor unions, reentry, and other organizations trained in the use of </a:t>
            </a:r>
            <a:r>
              <a:rPr lang="en-US" b="0" i="1" u="none" baseline="0" dirty="0" smtClean="0">
                <a:solidFill>
                  <a:srgbClr val="000000"/>
                </a:solidFill>
                <a:ea typeface="MS PGothic" charset="0"/>
              </a:rPr>
              <a:t>Your Money, Your Goals</a:t>
            </a:r>
            <a:r>
              <a:rPr lang="en-US" b="0" i="0" u="none" baseline="0" dirty="0" smtClean="0">
                <a:solidFill>
                  <a:srgbClr val="000000"/>
                </a:solidFill>
                <a:ea typeface="MS PGothic" charset="0"/>
              </a:rPr>
              <a:t>.</a:t>
            </a:r>
          </a:p>
          <a:p>
            <a:pPr marL="605956" lvl="1" indent="-165261" defTabSz="440695" eaLnBrk="1" fontAlgn="auto" hangingPunct="1">
              <a:spcBef>
                <a:spcPts val="0"/>
              </a:spcBef>
              <a:spcAft>
                <a:spcPts val="0"/>
              </a:spcAft>
              <a:buFont typeface="Arial"/>
              <a:buChar char="•"/>
              <a:defRPr/>
            </a:pPr>
            <a:r>
              <a:rPr lang="en-US" b="0" i="0" u="none" baseline="0" dirty="0" smtClean="0">
                <a:solidFill>
                  <a:srgbClr val="000000"/>
                </a:solidFill>
                <a:ea typeface="MS PGothic" charset="0"/>
              </a:rPr>
              <a:t>Explain that staff and volunteers have gained confidence and knowledge on financial empowerment topics and have new skills to </a:t>
            </a:r>
            <a:r>
              <a:rPr lang="en-US" b="1" i="0" u="none" baseline="0" dirty="0" smtClean="0">
                <a:solidFill>
                  <a:srgbClr val="000000"/>
                </a:solidFill>
                <a:ea typeface="MS PGothic" charset="0"/>
              </a:rPr>
              <a:t>identify</a:t>
            </a:r>
            <a:r>
              <a:rPr lang="en-US" b="0" i="0" u="none" baseline="0" dirty="0" smtClean="0">
                <a:solidFill>
                  <a:srgbClr val="000000"/>
                </a:solidFill>
                <a:ea typeface="MS PGothic" charset="0"/>
              </a:rPr>
              <a:t> financial challenges and help people address those challenges with </a:t>
            </a:r>
            <a:r>
              <a:rPr lang="en-US" b="1" i="0" u="none" baseline="0" dirty="0" smtClean="0">
                <a:solidFill>
                  <a:srgbClr val="000000"/>
                </a:solidFill>
                <a:ea typeface="MS PGothic" charset="0"/>
              </a:rPr>
              <a:t>information, tools, and actions </a:t>
            </a:r>
            <a:r>
              <a:rPr lang="en-US" b="0" i="0" u="none" baseline="0" dirty="0" smtClean="0">
                <a:solidFill>
                  <a:srgbClr val="000000"/>
                </a:solidFill>
                <a:ea typeface="MS PGothic" charset="0"/>
              </a:rPr>
              <a:t>or </a:t>
            </a:r>
            <a:r>
              <a:rPr lang="en-US" b="1" i="0" u="none" baseline="0" dirty="0" smtClean="0">
                <a:solidFill>
                  <a:srgbClr val="000000"/>
                </a:solidFill>
                <a:ea typeface="MS PGothic" charset="0"/>
              </a:rPr>
              <a:t>referrals</a:t>
            </a:r>
            <a:r>
              <a:rPr lang="en-US" b="0" i="0" u="none" baseline="0" dirty="0" smtClean="0">
                <a:solidFill>
                  <a:srgbClr val="000000"/>
                </a:solidFill>
                <a:ea typeface="MS PGothic" charset="0"/>
              </a:rPr>
              <a:t> to appropriate agencies and organizations.</a:t>
            </a:r>
            <a:endParaRPr lang="en-US" b="0" i="0" u="none" dirty="0" smtClean="0">
              <a:solidFill>
                <a:srgbClr val="000000"/>
              </a:solidFill>
              <a:ea typeface="MS PGothic" charset="0"/>
            </a:endParaRP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11</a:t>
            </a:fld>
            <a:endParaRPr lang="en-US" dirty="0"/>
          </a:p>
        </p:txBody>
      </p:sp>
    </p:spTree>
    <p:extLst>
      <p:ext uri="{BB962C8B-B14F-4D97-AF65-F5344CB8AC3E}">
        <p14:creationId xmlns:p14="http://schemas.microsoft.com/office/powerpoint/2010/main" val="3841039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a:t>
            </a:r>
            <a:r>
              <a:rPr lang="en-US" b="1" i="1" u="sng" dirty="0">
                <a:solidFill>
                  <a:srgbClr val="000000"/>
                </a:solidFill>
                <a:ea typeface="MS PGothic" charset="0"/>
              </a:rPr>
              <a:t>Orientation to the </a:t>
            </a:r>
            <a:r>
              <a:rPr lang="en-US" b="1" i="1" u="sng" dirty="0" smtClean="0">
                <a:solidFill>
                  <a:srgbClr val="000000"/>
                </a:solidFill>
                <a:ea typeface="MS PGothic" charset="0"/>
              </a:rPr>
              <a:t>toolkit and the Training</a:t>
            </a:r>
            <a:endParaRPr lang="en-US" b="1" i="1" u="sng" dirty="0">
              <a:solidFill>
                <a:srgbClr val="000000"/>
              </a:solidFill>
              <a:ea typeface="MS PGothic" charset="0"/>
            </a:endParaRPr>
          </a:p>
          <a:p>
            <a:pPr eaLnBrk="1" hangingPunct="1">
              <a:spcBef>
                <a:spcPct val="0"/>
              </a:spcBef>
              <a:defRPr/>
            </a:pPr>
            <a:endParaRPr lang="en-US" b="1" i="1" u="sng" dirty="0">
              <a:solidFill>
                <a:srgbClr val="000000"/>
              </a:solidFill>
              <a:ea typeface="MS PGothic" charset="0"/>
            </a:endParaRPr>
          </a:p>
          <a:p>
            <a:pPr marL="159272" indent="-159272">
              <a:spcBef>
                <a:spcPct val="0"/>
              </a:spcBef>
              <a:buFont typeface="Arial"/>
              <a:buChar char="•"/>
              <a:defRPr/>
            </a:pPr>
            <a:r>
              <a:rPr lang="en-US" dirty="0" smtClean="0">
                <a:solidFill>
                  <a:srgbClr val="000000"/>
                </a:solidFill>
                <a:ea typeface="MS PGothic" charset="0"/>
              </a:rPr>
              <a:t>Review organization of the toolkit using slide and information in the </a:t>
            </a:r>
            <a:r>
              <a:rPr lang="en-US" b="1" i="1" dirty="0" smtClean="0">
                <a:solidFill>
                  <a:srgbClr val="000000"/>
                </a:solidFill>
                <a:ea typeface="MS PGothic" charset="0"/>
              </a:rPr>
              <a:t>Table of contents</a:t>
            </a:r>
            <a:r>
              <a:rPr lang="en-US" dirty="0" smtClean="0">
                <a:solidFill>
                  <a:srgbClr val="000000"/>
                </a:solidFill>
                <a:ea typeface="MS PGothic" charset="0"/>
              </a:rPr>
              <a:t>.</a:t>
            </a:r>
          </a:p>
          <a:p>
            <a:pPr marL="168341" indent="-168341">
              <a:buFont typeface="Arial"/>
              <a:buChar char="•"/>
              <a:defRPr/>
            </a:pPr>
            <a:r>
              <a:rPr lang="en-US" dirty="0" smtClean="0">
                <a:solidFill>
                  <a:srgbClr val="000000"/>
                </a:solidFill>
              </a:rPr>
              <a:t>Explain that </a:t>
            </a:r>
            <a:r>
              <a:rPr lang="en-US" i="1" dirty="0" smtClean="0">
                <a:solidFill>
                  <a:srgbClr val="000000"/>
                </a:solidFill>
              </a:rPr>
              <a:t>About the Consumer Financial Protection Bureau</a:t>
            </a:r>
            <a:r>
              <a:rPr lang="en-US" dirty="0" smtClean="0">
                <a:solidFill>
                  <a:srgbClr val="000000"/>
                </a:solidFill>
              </a:rPr>
              <a:t> starts on page 1 of the toolkit and precedes the </a:t>
            </a:r>
            <a:r>
              <a:rPr lang="en-US" i="1" dirty="0" smtClean="0">
                <a:solidFill>
                  <a:srgbClr val="000000"/>
                </a:solidFill>
              </a:rPr>
              <a:t>Table of contents </a:t>
            </a:r>
            <a:r>
              <a:rPr lang="en-US" dirty="0" smtClean="0">
                <a:solidFill>
                  <a:srgbClr val="000000"/>
                </a:solidFill>
              </a:rPr>
              <a:t>and </a:t>
            </a:r>
            <a:r>
              <a:rPr lang="en-US" i="1" dirty="0" smtClean="0">
                <a:solidFill>
                  <a:srgbClr val="000000"/>
                </a:solidFill>
              </a:rPr>
              <a:t>Introduction Modules</a:t>
            </a:r>
            <a:r>
              <a:rPr lang="en-US" dirty="0" smtClean="0">
                <a:solidFill>
                  <a:srgbClr val="000000"/>
                </a:solidFill>
              </a:rPr>
              <a:t>. </a:t>
            </a:r>
          </a:p>
          <a:p>
            <a:pPr marL="168341" indent="-168341">
              <a:buFont typeface="Arial"/>
              <a:buChar char="•"/>
              <a:defRPr/>
            </a:pPr>
            <a:r>
              <a:rPr lang="en-US" dirty="0" smtClean="0">
                <a:solidFill>
                  <a:srgbClr val="000000"/>
                </a:solidFill>
              </a:rPr>
              <a:t>Review the purpose of the toolkit</a:t>
            </a:r>
            <a:r>
              <a:rPr lang="en-US" b="1" dirty="0" smtClean="0">
                <a:solidFill>
                  <a:srgbClr val="000000"/>
                </a:solidFill>
              </a:rPr>
              <a:t>: </a:t>
            </a:r>
            <a:r>
              <a:rPr lang="en-US" b="1" i="1" u="sng" dirty="0" smtClean="0">
                <a:solidFill>
                  <a:srgbClr val="000000"/>
                </a:solidFill>
              </a:rPr>
              <a:t>The goal of Your Money, Your Goals is to improve outcomes by making it easier for you to help the people you serve become more financially empowered.</a:t>
            </a:r>
          </a:p>
          <a:p>
            <a:pPr eaLnBrk="1" hangingPunct="1">
              <a:spcBef>
                <a:spcPct val="0"/>
              </a:spcBef>
              <a:defRPr/>
            </a:pPr>
            <a:endParaRPr lang="en-US" b="1" dirty="0">
              <a:solidFill>
                <a:srgbClr val="000000"/>
              </a:solidFill>
              <a:ea typeface="MS PGothic"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F2E621E-7091-44E2-A9A3-C70FCA9EB809}" type="slidenum">
              <a:rPr lang="en-US" altLang="en-US" smtClean="0">
                <a:latin typeface="Calibri" panose="020F0502020204030204" pitchFamily="34" charset="0"/>
              </a:rPr>
              <a:pPr/>
              <a:t>12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118629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3: Intro Part 1: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and</a:t>
            </a:r>
            <a:r>
              <a:rPr lang="en-US" altLang="en-US" b="1" baseline="0" dirty="0" smtClean="0">
                <a:solidFill>
                  <a:srgbClr val="000000"/>
                </a:solidFill>
              </a:rPr>
              <a:t> Question</a:t>
            </a:r>
            <a:endParaRPr lang="en-US" altLang="en-US" b="1" i="1" dirty="0" smtClean="0">
              <a:solidFill>
                <a:srgbClr val="000000"/>
              </a:solidFill>
            </a:endParaRPr>
          </a:p>
          <a:p>
            <a:pPr eaLnBrk="1" hangingPunct="1">
              <a:spcBef>
                <a:spcPct val="0"/>
              </a:spcBef>
            </a:pPr>
            <a:endParaRPr lang="en-US" altLang="en-US" b="1" u="sng" dirty="0" smtClean="0">
              <a:solidFill>
                <a:srgbClr val="000000"/>
              </a:solidFill>
            </a:endParaRPr>
          </a:p>
          <a:p>
            <a:pPr marL="159295" indent="-159295">
              <a:spcBef>
                <a:spcPct val="0"/>
              </a:spcBef>
              <a:buFont typeface="Arial" panose="020B0604020202020204" pitchFamily="34" charset="0"/>
              <a:buChar char="•"/>
            </a:pPr>
            <a:r>
              <a:rPr lang="en-US" altLang="en-US" dirty="0" smtClean="0">
                <a:solidFill>
                  <a:srgbClr val="000000"/>
                </a:solidFill>
              </a:rPr>
              <a:t>Review organization of the toolkit using slide and information in the </a:t>
            </a:r>
            <a:r>
              <a:rPr lang="en-US" altLang="en-US" i="1" dirty="0" smtClean="0">
                <a:solidFill>
                  <a:srgbClr val="000000"/>
                </a:solidFill>
              </a:rPr>
              <a:t>Table of contents</a:t>
            </a:r>
            <a:r>
              <a:rPr lang="en-US" altLang="en-US" dirty="0" smtClean="0">
                <a:solidFill>
                  <a:srgbClr val="000000"/>
                </a:solidFill>
              </a:rPr>
              <a:t>.</a:t>
            </a:r>
          </a:p>
          <a:p>
            <a:pPr marL="159295" indent="-159295">
              <a:spcBef>
                <a:spcPct val="0"/>
              </a:spcBef>
              <a:buFont typeface="Arial" panose="020B0604020202020204" pitchFamily="34" charset="0"/>
              <a:buChar char="•"/>
            </a:pPr>
            <a:r>
              <a:rPr lang="en-US" altLang="en-US" dirty="0" smtClean="0">
                <a:solidFill>
                  <a:srgbClr val="000000"/>
                </a:solidFill>
              </a:rPr>
              <a:t>Review the purpose of the toolkit</a:t>
            </a:r>
            <a:r>
              <a:rPr lang="en-US" altLang="en-US" b="1" dirty="0" smtClean="0">
                <a:solidFill>
                  <a:srgbClr val="000000"/>
                </a:solidFill>
              </a:rPr>
              <a:t>: </a:t>
            </a:r>
            <a:r>
              <a:rPr lang="en-US" altLang="en-US" b="1" i="1" u="sng" dirty="0" smtClean="0">
                <a:solidFill>
                  <a:srgbClr val="000000"/>
                </a:solidFill>
              </a:rPr>
              <a:t>The goal of Your Money, Your Goals is to improve outcomes by making it easier for you to help the people you serve become more financially empowered.</a:t>
            </a:r>
          </a:p>
          <a:p>
            <a:pPr marL="159295" indent="-159295">
              <a:spcBef>
                <a:spcPct val="0"/>
              </a:spcBef>
              <a:buFont typeface="Arial" panose="020B0604020202020204" pitchFamily="34" charset="0"/>
              <a:buChar char="•"/>
            </a:pPr>
            <a:endParaRPr lang="en-US" altLang="en-US" b="1" i="1" u="sng" dirty="0" smtClean="0">
              <a:solidFill>
                <a:srgbClr val="000000"/>
              </a:solidFill>
            </a:endParaRPr>
          </a:p>
          <a:p>
            <a:pPr marL="159295" indent="-159295">
              <a:spcBef>
                <a:spcPct val="0"/>
              </a:spcBef>
              <a:buFont typeface="Arial" panose="020B0604020202020204" pitchFamily="34" charset="0"/>
              <a:buChar char="•"/>
            </a:pPr>
            <a:r>
              <a:rPr lang="en-US" altLang="en-US" b="1" i="0" u="none" dirty="0" smtClean="0">
                <a:solidFill>
                  <a:srgbClr val="000000"/>
                </a:solidFill>
              </a:rPr>
              <a:t>ASK: Looking over this list of tools, which one could you see using just based on its title alone?</a:t>
            </a:r>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62A1937-79EC-4F17-A632-CBFAAE6404A1}" type="slidenum">
              <a:rPr lang="en-US" altLang="en-US" smtClean="0">
                <a:latin typeface="Calibri" panose="020F0502020204030204" pitchFamily="34" charset="0"/>
              </a:rPr>
              <a:pPr/>
              <a:t>13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985915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4: Intro Part 1: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and</a:t>
            </a:r>
            <a:r>
              <a:rPr lang="en-US" altLang="en-US" b="1" baseline="0" dirty="0" smtClean="0">
                <a:solidFill>
                  <a:srgbClr val="000000"/>
                </a:solidFill>
              </a:rPr>
              <a:t> Question</a:t>
            </a:r>
            <a:endParaRPr lang="en-US" altLang="en-US" b="1" i="1" dirty="0" smtClean="0">
              <a:solidFill>
                <a:srgbClr val="000000"/>
              </a:solidFill>
            </a:endParaRPr>
          </a:p>
          <a:p>
            <a:pPr eaLnBrk="1" hangingPunct="1">
              <a:spcBef>
                <a:spcPct val="0"/>
              </a:spcBef>
            </a:pPr>
            <a:endParaRPr lang="en-US" altLang="en-US" b="1" u="sng" dirty="0" smtClean="0">
              <a:solidFill>
                <a:srgbClr val="000000"/>
              </a:solidFill>
            </a:endParaRPr>
          </a:p>
          <a:p>
            <a:pPr marL="159295" indent="-159295">
              <a:spcBef>
                <a:spcPct val="0"/>
              </a:spcBef>
              <a:buFont typeface="Arial" panose="020B0604020202020204" pitchFamily="34" charset="0"/>
              <a:buChar char="•"/>
            </a:pPr>
            <a:r>
              <a:rPr lang="en-US" altLang="en-US" dirty="0" smtClean="0">
                <a:solidFill>
                  <a:srgbClr val="000000"/>
                </a:solidFill>
              </a:rPr>
              <a:t>Review organization of the toolkit using slide and information in the Table of contents.</a:t>
            </a:r>
          </a:p>
          <a:p>
            <a:pPr marL="159295" indent="-159295">
              <a:spcBef>
                <a:spcPct val="0"/>
              </a:spcBef>
              <a:buFont typeface="Arial" panose="020B0604020202020204" pitchFamily="34" charset="0"/>
              <a:buChar char="•"/>
            </a:pPr>
            <a:r>
              <a:rPr lang="en-US" altLang="en-US" dirty="0" smtClean="0">
                <a:solidFill>
                  <a:srgbClr val="000000"/>
                </a:solidFill>
              </a:rPr>
              <a:t>Review the purpose of the toolkit</a:t>
            </a:r>
            <a:r>
              <a:rPr lang="en-US" altLang="en-US" b="1" dirty="0" smtClean="0">
                <a:solidFill>
                  <a:srgbClr val="000000"/>
                </a:solidFill>
              </a:rPr>
              <a:t>: </a:t>
            </a:r>
            <a:r>
              <a:rPr lang="en-US" altLang="en-US" b="1" i="1" u="sng" dirty="0" smtClean="0">
                <a:solidFill>
                  <a:srgbClr val="000000"/>
                </a:solidFill>
              </a:rPr>
              <a:t>The goal of Your Money, Your Goals is to improve outcomes by making it easier for you to help the people you serve become more financially empowered.</a:t>
            </a:r>
          </a:p>
          <a:p>
            <a:pPr marL="159295" indent="-159295">
              <a:spcBef>
                <a:spcPct val="0"/>
              </a:spcBef>
              <a:buFont typeface="Arial" panose="020B0604020202020204" pitchFamily="34" charset="0"/>
              <a:buChar char="•"/>
            </a:pPr>
            <a:endParaRPr lang="en-US" altLang="en-US" b="1" i="1" u="sng" dirty="0" smtClean="0">
              <a:solidFill>
                <a:srgbClr val="000000"/>
              </a:solidFill>
            </a:endParaRPr>
          </a:p>
          <a:p>
            <a:pPr marL="159295" indent="-159295" defTabSz="440695" eaLnBrk="1" fontAlgn="auto" hangingPunct="1">
              <a:spcBef>
                <a:spcPct val="0"/>
              </a:spcBef>
              <a:spcAft>
                <a:spcPts val="0"/>
              </a:spcAft>
              <a:buFont typeface="Arial" panose="020B0604020202020204" pitchFamily="34" charset="0"/>
              <a:buChar char="•"/>
              <a:defRPr/>
            </a:pPr>
            <a:r>
              <a:rPr lang="en-US" altLang="en-US" b="1" i="0" u="none" dirty="0" smtClean="0">
                <a:solidFill>
                  <a:srgbClr val="000000"/>
                </a:solidFill>
              </a:rPr>
              <a:t>ASK: Looking over this list of tools, which one could you see using just based on its name alone?</a:t>
            </a:r>
          </a:p>
          <a:p>
            <a:pPr marL="159295" indent="-159295">
              <a:spcBef>
                <a:spcPct val="0"/>
              </a:spcBef>
              <a:buFont typeface="Arial" panose="020B0604020202020204" pitchFamily="34" charset="0"/>
              <a:buChar char="•"/>
            </a:pPr>
            <a:endParaRPr lang="en-US" altLang="en-US" b="1" i="1" u="sng" dirty="0" smtClean="0">
              <a:solidFill>
                <a:srgbClr val="000000"/>
              </a:solidFill>
            </a:endParaRP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A8E51D-0882-4CC2-A5E1-73B3555FB606}" type="slidenum">
              <a:rPr lang="en-US" altLang="en-US" smtClean="0">
                <a:latin typeface="Calibri" panose="020F0502020204030204" pitchFamily="34" charset="0"/>
              </a:rPr>
              <a:pPr/>
              <a:t>14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66064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endParaRPr lang="en-US" dirty="0" smtClean="0"/>
          </a:p>
          <a:p>
            <a:pPr marL="165261" indent="-165261">
              <a:buFont typeface="Arial"/>
              <a:buChar char="•"/>
            </a:pPr>
            <a:r>
              <a:rPr lang="en-US" dirty="0" smtClean="0"/>
              <a:t>Review the rationale for the CFPB</a:t>
            </a:r>
            <a:r>
              <a:rPr lang="en-US" baseline="0" dirty="0" smtClean="0"/>
              <a:t> focusing on the reentry population.  Include the following points:</a:t>
            </a:r>
          </a:p>
          <a:p>
            <a:pPr marL="605956" lvl="1" indent="-165261">
              <a:buFont typeface="Arial"/>
              <a:buChar char="•"/>
            </a:pPr>
            <a:r>
              <a:rPr lang="en-US" baseline="0" dirty="0" smtClean="0"/>
              <a:t>Criminal records affect access to employment, housing, benefits and more.  Having a job and a stable place to live are essential to a successful transition. </a:t>
            </a:r>
          </a:p>
          <a:p>
            <a:pPr marL="605956" lvl="1" indent="-165261">
              <a:buFont typeface="Arial"/>
              <a:buChar char="•"/>
            </a:pPr>
            <a:r>
              <a:rPr lang="en-US" baseline="0" dirty="0" smtClean="0"/>
              <a:t>Challenges of those pre- and post-release, many of which are finance-related, e.g., background screening reports, consumer and criminal justice debt, including child support, student loans</a:t>
            </a:r>
          </a:p>
          <a:p>
            <a:pPr marL="605956" lvl="1" indent="-165261">
              <a:buFont typeface="Arial"/>
              <a:buChar char="•"/>
            </a:pPr>
            <a:r>
              <a:rPr lang="en-US" baseline="0" dirty="0" smtClean="0"/>
              <a:t>Lack of information about where to go for help</a:t>
            </a:r>
          </a:p>
          <a:p>
            <a:pPr marL="605956" lvl="1" indent="-165261">
              <a:buFont typeface="Arial"/>
              <a:buChar char="•"/>
            </a:pPr>
            <a:r>
              <a:rPr lang="en-US" baseline="0" dirty="0" smtClean="0"/>
              <a:t>CFPB role with FCRA and consumer debt issues, as well as financial empowerment to help people take control over their financial lives</a:t>
            </a:r>
          </a:p>
        </p:txBody>
      </p:sp>
      <p:sp>
        <p:nvSpPr>
          <p:cNvPr id="4" name="Slide Number Placeholder 3"/>
          <p:cNvSpPr>
            <a:spLocks noGrp="1"/>
          </p:cNvSpPr>
          <p:nvPr>
            <p:ph type="sldNum" sz="quarter" idx="10"/>
          </p:nvPr>
        </p:nvSpPr>
        <p:spPr/>
        <p:txBody>
          <a:bodyPr/>
          <a:lstStyle/>
          <a:p>
            <a:fld id="{4BAF53EF-993C-FF42-8B62-CEF57763A78D}" type="slidenum">
              <a:rPr lang="en-US" smtClean="0"/>
              <a:t>15</a:t>
            </a:fld>
            <a:endParaRPr lang="en-US" dirty="0"/>
          </a:p>
        </p:txBody>
      </p:sp>
    </p:spTree>
    <p:extLst>
      <p:ext uri="{BB962C8B-B14F-4D97-AF65-F5344CB8AC3E}">
        <p14:creationId xmlns:p14="http://schemas.microsoft.com/office/powerpoint/2010/main" val="299983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endParaRPr lang="en-US" dirty="0" smtClean="0"/>
          </a:p>
          <a:p>
            <a:pPr marL="165261" indent="-165261">
              <a:buFont typeface="Arial"/>
              <a:buChar char="•"/>
            </a:pPr>
            <a:r>
              <a:rPr lang="en-US" dirty="0" smtClean="0"/>
              <a:t>Review the rationale for the CFPB</a:t>
            </a:r>
            <a:r>
              <a:rPr lang="en-US" baseline="0" dirty="0" smtClean="0"/>
              <a:t> focusing on the reentry population.  Include the following points:</a:t>
            </a:r>
          </a:p>
          <a:p>
            <a:pPr marL="605956" lvl="1" indent="-165261">
              <a:buFont typeface="Arial"/>
              <a:buChar char="•"/>
            </a:pPr>
            <a:r>
              <a:rPr lang="en-US" baseline="0" dirty="0" smtClean="0"/>
              <a:t>Work with Federal Interagency Reentry Council provides channels through which we can get resources and tools to help frontline staff and volunteers assist people they serve with financial challenges</a:t>
            </a:r>
          </a:p>
          <a:p>
            <a:pPr marL="605956" lvl="1" indent="-165261">
              <a:buFont typeface="Arial"/>
              <a:buChar char="•"/>
            </a:pPr>
            <a:r>
              <a:rPr lang="en-US" baseline="0" dirty="0" smtClean="0"/>
              <a:t>Helping organizations help those they serve with these resources and tools</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16</a:t>
            </a:fld>
            <a:endParaRPr lang="en-US" dirty="0"/>
          </a:p>
        </p:txBody>
      </p:sp>
    </p:spTree>
    <p:extLst>
      <p:ext uri="{BB962C8B-B14F-4D97-AF65-F5344CB8AC3E}">
        <p14:creationId xmlns:p14="http://schemas.microsoft.com/office/powerpoint/2010/main" val="3479504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endParaRPr lang="en-US" dirty="0" smtClean="0"/>
          </a:p>
          <a:p>
            <a:pPr marL="165261" indent="-165261">
              <a:buFont typeface="Arial"/>
              <a:buChar char="•"/>
            </a:pPr>
            <a:r>
              <a:rPr lang="en-US" dirty="0" smtClean="0"/>
              <a:t>Review purpose of </a:t>
            </a:r>
            <a:r>
              <a:rPr lang="en-US" i="1" dirty="0" smtClean="0"/>
              <a:t>Focus on Reentry</a:t>
            </a:r>
            <a:r>
              <a:rPr lang="en-US" dirty="0" smtClean="0"/>
              <a:t>:</a:t>
            </a:r>
          </a:p>
          <a:p>
            <a:pPr marL="605956" lvl="1" indent="-165261" defTabSz="440695" eaLnBrk="1" fontAlgn="auto" hangingPunct="1">
              <a:spcBef>
                <a:spcPts val="0"/>
              </a:spcBef>
              <a:spcAft>
                <a:spcPts val="0"/>
              </a:spcAft>
              <a:buFont typeface="Arial"/>
              <a:buChar char="•"/>
              <a:defRPr/>
            </a:pPr>
            <a:r>
              <a:rPr lang="en-US" dirty="0" smtClean="0"/>
              <a:t>To help frontline staff and volunteers working with </a:t>
            </a:r>
            <a:r>
              <a:rPr lang="en-US" b="1" dirty="0" smtClean="0"/>
              <a:t>justice-involved individuals </a:t>
            </a:r>
            <a:r>
              <a:rPr lang="en-US" dirty="0" smtClean="0"/>
              <a:t>address some of the specific financial challenges they may face.</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17</a:t>
            </a:fld>
            <a:endParaRPr lang="en-US" dirty="0"/>
          </a:p>
        </p:txBody>
      </p:sp>
    </p:spTree>
    <p:extLst>
      <p:ext uri="{BB962C8B-B14F-4D97-AF65-F5344CB8AC3E}">
        <p14:creationId xmlns:p14="http://schemas.microsoft.com/office/powerpoint/2010/main" val="356940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defTabSz="440695" eaLnBrk="1" fontAlgn="auto" hangingPunct="1">
              <a:spcBef>
                <a:spcPts val="0"/>
              </a:spcBef>
              <a:spcAft>
                <a:spcPts val="0"/>
              </a:spcAft>
              <a:buFont typeface="Arial"/>
              <a:buChar char="•"/>
              <a:defRPr/>
            </a:pPr>
            <a:r>
              <a:rPr lang="en-US" b="0" u="none" baseline="0" dirty="0" smtClean="0"/>
              <a:t>Review the topics and goals for which using </a:t>
            </a:r>
            <a:r>
              <a:rPr lang="en-US" b="0" i="1" u="none" baseline="0" dirty="0" smtClean="0"/>
              <a:t>Focus on Reentry </a:t>
            </a:r>
            <a:r>
              <a:rPr lang="en-US" b="0" u="none" baseline="0" dirty="0" smtClean="0"/>
              <a:t>may be able to help staff discuss when working with justice-involved individuals.</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18</a:t>
            </a:fld>
            <a:endParaRPr lang="en-US" dirty="0"/>
          </a:p>
        </p:txBody>
      </p:sp>
    </p:spTree>
    <p:extLst>
      <p:ext uri="{BB962C8B-B14F-4D97-AF65-F5344CB8AC3E}">
        <p14:creationId xmlns:p14="http://schemas.microsoft.com/office/powerpoint/2010/main" val="1796434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defTabSz="440695" eaLnBrk="1" fontAlgn="auto" hangingPunct="1">
              <a:spcBef>
                <a:spcPts val="0"/>
              </a:spcBef>
              <a:spcAft>
                <a:spcPts val="0"/>
              </a:spcAft>
              <a:buFont typeface="Arial"/>
              <a:buChar char="•"/>
              <a:defRPr/>
            </a:pPr>
            <a:r>
              <a:rPr lang="en-US" b="0" u="none" baseline="0" dirty="0" smtClean="0"/>
              <a:t>Review the topics and goals for which using </a:t>
            </a:r>
            <a:r>
              <a:rPr lang="en-US" b="0" i="1" u="none" baseline="0" dirty="0" smtClean="0"/>
              <a:t>Focus on Reentry </a:t>
            </a:r>
            <a:r>
              <a:rPr lang="en-US" b="0" u="none" baseline="0" dirty="0" smtClean="0"/>
              <a:t>may be able to help staff discuss when working with justice-involved individuals.</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19</a:t>
            </a:fld>
            <a:endParaRPr lang="en-US" dirty="0"/>
          </a:p>
        </p:txBody>
      </p:sp>
    </p:spTree>
    <p:extLst>
      <p:ext uri="{BB962C8B-B14F-4D97-AF65-F5344CB8AC3E}">
        <p14:creationId xmlns:p14="http://schemas.microsoft.com/office/powerpoint/2010/main" val="356058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defRPr/>
            </a:pPr>
            <a:r>
              <a:rPr lang="en-US" altLang="x-none" b="1" dirty="0" smtClean="0">
                <a:solidFill>
                  <a:srgbClr val="000000"/>
                </a:solidFill>
                <a:ea typeface="MS PGothic" charset="-128"/>
              </a:rPr>
              <a:t>Presenter </a:t>
            </a:r>
            <a:endParaRPr lang="en-US" altLang="x-none" b="1" i="1" dirty="0">
              <a:solidFill>
                <a:srgbClr val="000000"/>
              </a:solidFill>
              <a:ea typeface="MS PGothic" charset="-128"/>
            </a:endParaRPr>
          </a:p>
          <a:p>
            <a:pPr>
              <a:defRPr/>
            </a:pPr>
            <a:endParaRPr lang="en-US" altLang="x-none" b="1" u="sng" dirty="0">
              <a:solidFill>
                <a:srgbClr val="000000"/>
              </a:solidFill>
              <a:ea typeface="MS PGothic" charset="-128"/>
            </a:endParaRPr>
          </a:p>
          <a:p>
            <a:pPr marL="165261" indent="-165261">
              <a:buFont typeface="Arial" charset="0"/>
              <a:buChar char="•"/>
              <a:defRPr/>
            </a:pPr>
            <a:r>
              <a:rPr lang="en-US" altLang="x-none" dirty="0">
                <a:solidFill>
                  <a:srgbClr val="000000"/>
                </a:solidFill>
                <a:ea typeface="MS PGothic" charset="-128"/>
              </a:rPr>
              <a:t>Paraphrase this disclaimer for the group and briefly share information on the organization with which you are associated.</a:t>
            </a:r>
          </a:p>
          <a:p>
            <a:pPr>
              <a:buFontTx/>
              <a:buChar char="•"/>
              <a:defRPr/>
            </a:pPr>
            <a:endParaRPr lang="en-US" altLang="x-none" dirty="0">
              <a:solidFill>
                <a:srgbClr val="000000"/>
              </a:solidFill>
              <a:ea typeface="MS PGothic" charset="-128"/>
            </a:endParaRPr>
          </a:p>
          <a:p>
            <a:pPr>
              <a:defRPr/>
            </a:pPr>
            <a:r>
              <a:rPr lang="en-US" altLang="x-none" b="1" i="1" dirty="0">
                <a:solidFill>
                  <a:srgbClr val="000000"/>
                </a:solidFill>
                <a:ea typeface="MS PGothic" charset="-128"/>
              </a:rPr>
              <a:t>Note: Even though this slide has a lot of text, the entire disclaimer should be </a:t>
            </a:r>
            <a:r>
              <a:rPr lang="en-US" altLang="x-none" b="1" i="1" baseline="0" dirty="0" smtClean="0">
                <a:solidFill>
                  <a:srgbClr val="000000"/>
                </a:solidFill>
                <a:ea typeface="MS PGothic" charset="-128"/>
              </a:rPr>
              <a:t>s</a:t>
            </a:r>
            <a:r>
              <a:rPr lang="en-US" altLang="x-none" b="1" i="1" dirty="0" smtClean="0">
                <a:solidFill>
                  <a:srgbClr val="000000"/>
                </a:solidFill>
                <a:ea typeface="MS PGothic" charset="-128"/>
              </a:rPr>
              <a:t>hown </a:t>
            </a:r>
            <a:r>
              <a:rPr lang="en-US" altLang="x-none" b="1" i="1" dirty="0">
                <a:solidFill>
                  <a:srgbClr val="000000"/>
                </a:solidFill>
                <a:ea typeface="MS PGothic" charset="-128"/>
              </a:rPr>
              <a:t>during the training.</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16130" indent="-275434">
              <a:defRPr>
                <a:solidFill>
                  <a:schemeClr val="tx1"/>
                </a:solidFill>
                <a:latin typeface="Georgia" panose="02040502050405020303" pitchFamily="18" charset="0"/>
                <a:ea typeface="MS PGothic" panose="020B0600070205080204" pitchFamily="34" charset="-128"/>
              </a:defRPr>
            </a:lvl2pPr>
            <a:lvl3pPr marL="1101738" indent="-220348">
              <a:defRPr>
                <a:solidFill>
                  <a:schemeClr val="tx1"/>
                </a:solidFill>
                <a:latin typeface="Georgia" panose="02040502050405020303" pitchFamily="18" charset="0"/>
                <a:ea typeface="MS PGothic" panose="020B0600070205080204" pitchFamily="34" charset="-128"/>
              </a:defRPr>
            </a:lvl3pPr>
            <a:lvl4pPr marL="1542433" indent="-220348">
              <a:defRPr>
                <a:solidFill>
                  <a:schemeClr val="tx1"/>
                </a:solidFill>
                <a:latin typeface="Georgia" panose="02040502050405020303" pitchFamily="18" charset="0"/>
                <a:ea typeface="MS PGothic" panose="020B0600070205080204" pitchFamily="34" charset="-128"/>
              </a:defRPr>
            </a:lvl4pPr>
            <a:lvl5pPr marL="1983128" indent="-220348">
              <a:defRPr>
                <a:solidFill>
                  <a:schemeClr val="tx1"/>
                </a:solidFill>
                <a:latin typeface="Georgia" panose="02040502050405020303" pitchFamily="18" charset="0"/>
                <a:ea typeface="MS PGothic" panose="020B0600070205080204" pitchFamily="34" charset="-128"/>
              </a:defRPr>
            </a:lvl5pPr>
            <a:lvl6pPr marL="2423823" indent="-22034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864518" indent="-22034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305213" indent="-22034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745908" indent="-22034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AA1F30A-4563-43F3-ABA4-BE4F7A8BE547}" type="slidenum">
              <a:rPr lang="en-US" altLang="en-US" smtClean="0">
                <a:latin typeface="Calibri" panose="020F0502020204030204" pitchFamily="34" charset="0"/>
              </a:rPr>
              <a:pPr/>
              <a:t>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296334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defTabSz="440695" eaLnBrk="1" fontAlgn="auto" hangingPunct="1">
              <a:spcBef>
                <a:spcPts val="0"/>
              </a:spcBef>
              <a:spcAft>
                <a:spcPts val="0"/>
              </a:spcAft>
              <a:buFont typeface="Arial"/>
              <a:buChar char="•"/>
              <a:defRPr/>
            </a:pPr>
            <a:r>
              <a:rPr lang="en-US" b="0" u="none" baseline="0" dirty="0" smtClean="0"/>
              <a:t>Review the sections and organization of </a:t>
            </a:r>
            <a:r>
              <a:rPr lang="en-US" b="0" i="1" u="none" baseline="0" dirty="0" smtClean="0"/>
              <a:t>Focus on Reentry</a:t>
            </a:r>
            <a:r>
              <a:rPr lang="en-US" b="0" u="none" baseline="0" dirty="0" smtClean="0"/>
              <a:t>.</a:t>
            </a:r>
          </a:p>
          <a:p>
            <a:pPr marL="165261" indent="-165261" defTabSz="440695" eaLnBrk="1" fontAlgn="auto" hangingPunct="1">
              <a:spcBef>
                <a:spcPts val="0"/>
              </a:spcBef>
              <a:spcAft>
                <a:spcPts val="0"/>
              </a:spcAft>
              <a:buFont typeface="Arial"/>
              <a:buChar char="•"/>
              <a:defRPr/>
            </a:pPr>
            <a:endParaRPr lang="en-US" b="0" u="none" baseline="0"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20</a:t>
            </a:fld>
            <a:endParaRPr lang="en-US" dirty="0"/>
          </a:p>
        </p:txBody>
      </p:sp>
    </p:spTree>
    <p:extLst>
      <p:ext uri="{BB962C8B-B14F-4D97-AF65-F5344CB8AC3E}">
        <p14:creationId xmlns:p14="http://schemas.microsoft.com/office/powerpoint/2010/main" val="1783391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eaLnBrk="1" hangingPunct="1">
              <a:spcBef>
                <a:spcPct val="0"/>
              </a:spcBef>
              <a:defRPr/>
            </a:pPr>
            <a:endParaRPr lang="en-US" b="1" i="1" u="sng" dirty="0" smtClean="0">
              <a:solidFill>
                <a:srgbClr val="000000"/>
              </a:solidFill>
              <a:ea typeface="MS PGothic" charset="0"/>
            </a:endParaRPr>
          </a:p>
          <a:p>
            <a:pPr marL="165261" indent="-165261" eaLnBrk="1" hangingPunct="1">
              <a:spcBef>
                <a:spcPct val="0"/>
              </a:spcBef>
              <a:buFont typeface="Arial"/>
              <a:buChar char="•"/>
              <a:defRPr/>
            </a:pPr>
            <a:r>
              <a:rPr lang="en-US" b="0" i="0" u="none" dirty="0" smtClean="0">
                <a:solidFill>
                  <a:srgbClr val="000000"/>
                </a:solidFill>
                <a:ea typeface="MS PGothic" charset="0"/>
              </a:rPr>
              <a:t>Explain how the sections of</a:t>
            </a:r>
            <a:r>
              <a:rPr lang="en-US" b="0" i="0" u="none" baseline="0" dirty="0" smtClean="0">
                <a:solidFill>
                  <a:srgbClr val="000000"/>
                </a:solidFill>
                <a:ea typeface="MS PGothic" charset="0"/>
              </a:rPr>
              <a:t> </a:t>
            </a:r>
            <a:r>
              <a:rPr lang="en-US" b="0" i="1" u="none" baseline="0" dirty="0" smtClean="0">
                <a:solidFill>
                  <a:srgbClr val="000000"/>
                </a:solidFill>
                <a:ea typeface="MS PGothic" charset="0"/>
              </a:rPr>
              <a:t>Focus on Reentry </a:t>
            </a:r>
            <a:r>
              <a:rPr lang="en-US" b="0" i="0" u="none" baseline="0" dirty="0" smtClean="0">
                <a:solidFill>
                  <a:srgbClr val="000000"/>
                </a:solidFill>
                <a:ea typeface="MS PGothic" charset="0"/>
              </a:rPr>
              <a:t>map back to the </a:t>
            </a:r>
            <a:r>
              <a:rPr lang="en-US" b="0" i="1" u="none" baseline="0" dirty="0" smtClean="0">
                <a:solidFill>
                  <a:srgbClr val="000000"/>
                </a:solidFill>
                <a:ea typeface="MS PGothic" charset="0"/>
              </a:rPr>
              <a:t>YMYG Toolkit</a:t>
            </a:r>
            <a:r>
              <a:rPr lang="en-US" b="0" i="0" u="none" baseline="0" dirty="0" smtClean="0">
                <a:solidFill>
                  <a:srgbClr val="000000"/>
                </a:solidFill>
                <a:ea typeface="MS PGothic" charset="0"/>
              </a:rPr>
              <a:t> using the following talking points:</a:t>
            </a:r>
          </a:p>
          <a:p>
            <a:pPr defTabSz="440695" eaLnBrk="1" fontAlgn="auto" hangingPunct="1">
              <a:spcBef>
                <a:spcPts val="0"/>
              </a:spcBef>
              <a:spcAft>
                <a:spcPts val="0"/>
              </a:spcAft>
              <a:defRPr/>
            </a:pPr>
            <a:endParaRPr lang="en-US" b="0" u="none" baseline="0" dirty="0" smtClean="0"/>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Getting started </a:t>
            </a:r>
            <a:r>
              <a:rPr lang="en-US" b="0" u="none" baseline="0" dirty="0" smtClean="0"/>
              <a:t>aligns with </a:t>
            </a:r>
            <a:r>
              <a:rPr lang="en-US" b="0" i="1" u="none" baseline="0" dirty="0" smtClean="0"/>
              <a:t>Module 1 </a:t>
            </a:r>
            <a:r>
              <a:rPr lang="en-US" b="0" i="0" u="none" baseline="0" dirty="0" smtClean="0"/>
              <a:t>of the Toolkit and includes three tools that can be used to start as you work with justice involve individuals:</a:t>
            </a:r>
          </a:p>
          <a:p>
            <a:pPr marL="1046651" lvl="2" indent="-165261" defTabSz="440695" eaLnBrk="1" fontAlgn="auto" hangingPunct="1">
              <a:spcBef>
                <a:spcPts val="0"/>
              </a:spcBef>
              <a:spcAft>
                <a:spcPts val="0"/>
              </a:spcAft>
              <a:buFont typeface="Arial" panose="020B0604020202020204" pitchFamily="34" charset="0"/>
              <a:buChar char="•"/>
              <a:defRPr/>
            </a:pPr>
            <a:r>
              <a:rPr lang="en-US" b="1" u="none" baseline="0" dirty="0" smtClean="0"/>
              <a:t>My money picture worksheet </a:t>
            </a:r>
            <a:r>
              <a:rPr lang="en-US" b="0" u="none" baseline="0" dirty="0" smtClean="0"/>
              <a:t>helps identify the money issues they face or the dreams they have that involve money to achieve </a:t>
            </a:r>
          </a:p>
          <a:p>
            <a:pPr marL="1046651" lvl="2" indent="-165261" defTabSz="440695" eaLnBrk="1" fontAlgn="auto" hangingPunct="1">
              <a:spcBef>
                <a:spcPts val="0"/>
              </a:spcBef>
              <a:spcAft>
                <a:spcPts val="0"/>
              </a:spcAft>
              <a:buFont typeface="Arial" panose="020B0604020202020204" pitchFamily="34" charset="0"/>
              <a:buChar char="•"/>
              <a:defRPr/>
            </a:pPr>
            <a:r>
              <a:rPr lang="en-US" b="1" u="none" baseline="0" dirty="0" smtClean="0"/>
              <a:t>Setting goals worksheet</a:t>
            </a:r>
            <a:r>
              <a:rPr lang="en-US" b="0" u="none" baseline="0" dirty="0" smtClean="0"/>
              <a:t> is about setting goals and planning for them.</a:t>
            </a:r>
          </a:p>
          <a:p>
            <a:pPr marL="1046651" lvl="2" indent="-165261" defTabSz="440695" eaLnBrk="1" fontAlgn="auto" hangingPunct="1">
              <a:spcBef>
                <a:spcPts val="0"/>
              </a:spcBef>
              <a:spcAft>
                <a:spcPts val="0"/>
              </a:spcAft>
              <a:buFont typeface="Arial" panose="020B0604020202020204" pitchFamily="34" charset="0"/>
              <a:buChar char="•"/>
              <a:defRPr/>
            </a:pPr>
            <a:r>
              <a:rPr lang="en-US" b="1" u="none" baseline="0" dirty="0" smtClean="0"/>
              <a:t>Documents and identification checklist </a:t>
            </a:r>
            <a:r>
              <a:rPr lang="en-US" b="0" u="none" baseline="0" dirty="0" smtClean="0"/>
              <a:t>helps people think about where to go to get their identification, often the first step for people transitioning out of incarceration</a:t>
            </a:r>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Managing money </a:t>
            </a:r>
            <a:r>
              <a:rPr lang="en-US" b="0" u="none" baseline="0" dirty="0" smtClean="0"/>
              <a:t>covers saving, tracking and managing income and benefits, paying bills and other expenses, and cash flow. It includes context setting information that helps </a:t>
            </a:r>
            <a:r>
              <a:rPr lang="en-US" b="1" u="none" baseline="0" dirty="0" smtClean="0"/>
              <a:t>relate the information and tools in Modules 2 – 5 in </a:t>
            </a:r>
            <a:r>
              <a:rPr lang="en-US" b="1" i="1" u="none" baseline="0" dirty="0" smtClean="0"/>
              <a:t>Your Money, Your Goals  </a:t>
            </a:r>
            <a:r>
              <a:rPr lang="en-US" b="0" u="none" baseline="0" dirty="0" smtClean="0"/>
              <a:t>for the reentry population. There are no new tools in this section of </a:t>
            </a:r>
            <a:r>
              <a:rPr lang="en-US" b="0" i="1" u="none" baseline="0" dirty="0" smtClean="0"/>
              <a:t>Focus on Reentry</a:t>
            </a:r>
            <a:r>
              <a:rPr lang="en-US" b="0" u="none" baseline="0" dirty="0" smtClean="0"/>
              <a:t>.</a:t>
            </a:r>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Dealing with Debt </a:t>
            </a:r>
            <a:r>
              <a:rPr lang="en-US" b="0" u="none" baseline="0" dirty="0" smtClean="0"/>
              <a:t>includes information on debt relevant to justice-involved individuals, both consumer and criminal justice debt. This includes new tools for tracking and prioritizing debt. Two new tools:</a:t>
            </a:r>
          </a:p>
          <a:p>
            <a:pPr marL="1046651" lvl="2" indent="-165261" defTabSz="440695" eaLnBrk="1" fontAlgn="auto" hangingPunct="1">
              <a:spcBef>
                <a:spcPts val="0"/>
              </a:spcBef>
              <a:spcAft>
                <a:spcPts val="0"/>
              </a:spcAft>
              <a:buFont typeface="Arial" panose="020B0604020202020204" pitchFamily="34" charset="0"/>
              <a:buChar char="•"/>
              <a:defRPr/>
            </a:pPr>
            <a:r>
              <a:rPr lang="en-US" b="1" u="none" baseline="0" dirty="0" smtClean="0"/>
              <a:t>Tracking your debt worksheet </a:t>
            </a:r>
            <a:r>
              <a:rPr lang="en-US" b="0" u="none" baseline="0" dirty="0" smtClean="0"/>
              <a:t>helps prioritize debt based on the consequences of not paying the debt.</a:t>
            </a:r>
          </a:p>
          <a:p>
            <a:pPr marL="1046651" lvl="2" indent="-165261" defTabSz="440695" eaLnBrk="1" fontAlgn="auto" hangingPunct="1">
              <a:spcBef>
                <a:spcPts val="0"/>
              </a:spcBef>
              <a:spcAft>
                <a:spcPts val="0"/>
              </a:spcAft>
              <a:buFont typeface="Arial" panose="020B0604020202020204" pitchFamily="34" charset="0"/>
              <a:buChar char="•"/>
              <a:defRPr/>
            </a:pPr>
            <a:r>
              <a:rPr lang="en-US" b="1" u="none" baseline="0" dirty="0" smtClean="0"/>
              <a:t>Ways to help with your debt checklist </a:t>
            </a:r>
            <a:r>
              <a:rPr lang="en-US" b="0" u="none" baseline="0" dirty="0" smtClean="0"/>
              <a:t>provides some suggestions to review that may help with managing the debt. </a:t>
            </a:r>
          </a:p>
          <a:p>
            <a:pPr marL="440695" lvl="1" defTabSz="440695" eaLnBrk="1" fontAlgn="auto" hangingPunct="1">
              <a:spcBef>
                <a:spcPts val="0"/>
              </a:spcBef>
              <a:spcAft>
                <a:spcPts val="0"/>
              </a:spcAft>
              <a:defRPr/>
            </a:pPr>
            <a:r>
              <a:rPr lang="en-US" b="0" u="none" baseline="0" dirty="0" smtClean="0"/>
              <a:t>	Both can be </a:t>
            </a:r>
            <a:r>
              <a:rPr lang="en-US" b="1" u="none" baseline="0" dirty="0" smtClean="0"/>
              <a:t>used in tandem with the information and tools in Module 6 of the toolkit.</a:t>
            </a:r>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Understanding credit reports and scores </a:t>
            </a:r>
            <a:r>
              <a:rPr lang="en-US" b="0" u="none" baseline="0" dirty="0" smtClean="0"/>
              <a:t>includes tools similar to some in the toolkit that have been updated for this guide. </a:t>
            </a:r>
            <a:r>
              <a:rPr lang="en-US" b="1" u="none" baseline="0" dirty="0" smtClean="0"/>
              <a:t>This section can still be used in tandem with Module 7 of the toolkit</a:t>
            </a:r>
            <a:r>
              <a:rPr lang="en-US" b="0" u="none" baseline="0" dirty="0" smtClean="0"/>
              <a:t>.</a:t>
            </a:r>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Background screening and reports </a:t>
            </a:r>
            <a:r>
              <a:rPr lang="en-US" b="0" u="none" baseline="0" dirty="0" smtClean="0"/>
              <a:t>includes—new information and tools related to getting, checking, and disputing errors in background reports. This is new information that is extremely important for justice-involved individuals.</a:t>
            </a:r>
          </a:p>
          <a:p>
            <a:pPr marL="605956" lvl="1" indent="-165261" defTabSz="440695" eaLnBrk="1" fontAlgn="auto" hangingPunct="1">
              <a:spcBef>
                <a:spcPts val="0"/>
              </a:spcBef>
              <a:spcAft>
                <a:spcPts val="0"/>
              </a:spcAft>
              <a:buFont typeface="Arial" panose="020B0604020202020204" pitchFamily="34" charset="0"/>
              <a:buChar char="•"/>
              <a:defRPr/>
            </a:pPr>
            <a:r>
              <a:rPr lang="en-US" b="1" u="none" baseline="0" dirty="0" smtClean="0"/>
              <a:t>Using and protecting your money </a:t>
            </a:r>
            <a:r>
              <a:rPr lang="en-US" b="0" u="none" baseline="0" dirty="0" smtClean="0"/>
              <a:t>aligns</a:t>
            </a:r>
            <a:r>
              <a:rPr lang="en-US" b="1" u="none" baseline="0" dirty="0" smtClean="0"/>
              <a:t> with Modules 8 and 9</a:t>
            </a:r>
            <a:r>
              <a:rPr lang="en-US" b="0" u="none" baseline="0" dirty="0" smtClean="0"/>
              <a:t>. There are no new tools in this section but some information specifically related to justice-involved individuals.</a:t>
            </a:r>
          </a:p>
          <a:p>
            <a:pPr marL="605956" lvl="1" indent="-165261" defTabSz="440695" eaLnBrk="1" fontAlgn="auto" hangingPunct="1">
              <a:spcBef>
                <a:spcPts val="0"/>
              </a:spcBef>
              <a:spcAft>
                <a:spcPts val="0"/>
              </a:spcAft>
              <a:buFont typeface="Arial" panose="020B0604020202020204" pitchFamily="34" charset="0"/>
              <a:buChar char="•"/>
              <a:defRPr/>
            </a:pPr>
            <a:r>
              <a:rPr lang="en-US" b="0" u="none" baseline="0" dirty="0" smtClean="0"/>
              <a:t>Finally, the </a:t>
            </a:r>
            <a:r>
              <a:rPr lang="en-US" b="1" u="none" baseline="0" dirty="0" smtClean="0"/>
              <a:t>additional resources section </a:t>
            </a:r>
            <a:r>
              <a:rPr lang="en-US" b="0" u="none" baseline="0" dirty="0" smtClean="0"/>
              <a:t>includes other resources from other agencies on topics specifically relevant to justice-involved individuals, such as links to rules related to public benefits eligibility during and post-incarceration.</a:t>
            </a:r>
          </a:p>
          <a:p>
            <a:pPr eaLnBrk="1" hangingPunct="1">
              <a:spcBef>
                <a:spcPct val="0"/>
              </a:spcBef>
              <a:defRPr/>
            </a:pPr>
            <a:endParaRPr lang="en-US" b="0" i="0" u="sng" dirty="0" smtClean="0">
              <a:solidFill>
                <a:srgbClr val="000000"/>
              </a:solidFill>
              <a:ea typeface="MS PGothic" charset="0"/>
            </a:endParaRPr>
          </a:p>
        </p:txBody>
      </p:sp>
      <p:sp>
        <p:nvSpPr>
          <p:cNvPr id="4" name="Slide Number Placeholder 3"/>
          <p:cNvSpPr>
            <a:spLocks noGrp="1"/>
          </p:cNvSpPr>
          <p:nvPr>
            <p:ph type="sldNum" sz="quarter" idx="10"/>
          </p:nvPr>
        </p:nvSpPr>
        <p:spPr/>
        <p:txBody>
          <a:bodyPr/>
          <a:lstStyle/>
          <a:p>
            <a:fld id="{4BAF53EF-993C-FF42-8B62-CEF57763A78D}" type="slidenum">
              <a:rPr lang="en-US" smtClean="0"/>
              <a:t>21</a:t>
            </a:fld>
            <a:endParaRPr lang="en-US" dirty="0"/>
          </a:p>
        </p:txBody>
      </p:sp>
    </p:spTree>
    <p:extLst>
      <p:ext uri="{BB962C8B-B14F-4D97-AF65-F5344CB8AC3E}">
        <p14:creationId xmlns:p14="http://schemas.microsoft.com/office/powerpoint/2010/main" val="141680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a:buFont typeface="Arial"/>
              <a:buChar char="•"/>
            </a:pPr>
            <a:r>
              <a:rPr lang="en-US" dirty="0" smtClean="0"/>
              <a:t>Review</a:t>
            </a:r>
            <a:r>
              <a:rPr lang="en-US" baseline="0" dirty="0" smtClean="0"/>
              <a:t> ways to use </a:t>
            </a:r>
            <a:r>
              <a:rPr lang="en-US" i="1" baseline="0" dirty="0" smtClean="0"/>
              <a:t>Focus on Reentry </a:t>
            </a:r>
            <a:r>
              <a:rPr lang="en-US" baseline="0" dirty="0" smtClean="0"/>
              <a:t>using contributions from the facilitated discussion.</a:t>
            </a:r>
          </a:p>
          <a:p>
            <a:pPr marL="165261" indent="-165261">
              <a:buFont typeface="Arial"/>
              <a:buChar char="•"/>
            </a:pPr>
            <a:r>
              <a:rPr lang="en-US" baseline="0" dirty="0" smtClean="0"/>
              <a:t>Be sure to emphasize that reentry starts when someone becomes “justice-involved.”  It’s never too early to start having these discussions.</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22</a:t>
            </a:fld>
            <a:endParaRPr lang="en-US" dirty="0"/>
          </a:p>
        </p:txBody>
      </p:sp>
    </p:spTree>
    <p:extLst>
      <p:ext uri="{BB962C8B-B14F-4D97-AF65-F5344CB8AC3E}">
        <p14:creationId xmlns:p14="http://schemas.microsoft.com/office/powerpoint/2010/main" val="1123001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defTabSz="440695" eaLnBrk="1" fontAlgn="auto" hangingPunct="1">
              <a:spcBef>
                <a:spcPts val="0"/>
              </a:spcBef>
              <a:spcAft>
                <a:spcPts val="0"/>
              </a:spcAft>
              <a:buFont typeface="Arial"/>
              <a:buChar char="•"/>
              <a:defRPr/>
            </a:pPr>
            <a:r>
              <a:rPr lang="en-US" b="0" u="none" baseline="0" dirty="0" smtClean="0"/>
              <a:t>Explain that there are additional tools. These consist of information and actions not currently referenced in </a:t>
            </a:r>
            <a:r>
              <a:rPr lang="en-US" b="0" i="1" u="none" baseline="0" dirty="0" smtClean="0"/>
              <a:t>Your Money, Your Goals</a:t>
            </a:r>
            <a:r>
              <a:rPr lang="en-US" b="0" u="none" baseline="0" dirty="0" smtClean="0"/>
              <a:t>. These include:</a:t>
            </a:r>
          </a:p>
          <a:p>
            <a:pPr marL="605956" lvl="1" indent="-165261" defTabSz="440695" eaLnBrk="1" fontAlgn="auto" hangingPunct="1">
              <a:spcBef>
                <a:spcPts val="0"/>
              </a:spcBef>
              <a:spcAft>
                <a:spcPts val="0"/>
              </a:spcAft>
              <a:buFont typeface="Arial" panose="020B0604020202020204" pitchFamily="34" charset="0"/>
              <a:buChar char="•"/>
              <a:defRPr/>
            </a:pPr>
            <a:r>
              <a:rPr lang="en-US" b="0" i="1" u="none" baseline="0" dirty="0" smtClean="0"/>
              <a:t>Documents and identification checklist</a:t>
            </a:r>
          </a:p>
          <a:p>
            <a:pPr marL="605956" lvl="1" indent="-165261" defTabSz="440695" eaLnBrk="1" fontAlgn="auto" hangingPunct="1">
              <a:spcBef>
                <a:spcPts val="0"/>
              </a:spcBef>
              <a:spcAft>
                <a:spcPts val="0"/>
              </a:spcAft>
              <a:buFont typeface="Arial" panose="020B0604020202020204" pitchFamily="34" charset="0"/>
              <a:buChar char="•"/>
              <a:defRPr/>
            </a:pPr>
            <a:r>
              <a:rPr lang="en-US" b="0" u="none" baseline="0" dirty="0" smtClean="0"/>
              <a:t>And all of the tools in the </a:t>
            </a:r>
            <a:r>
              <a:rPr lang="en-US" b="0" i="1" u="none" baseline="0" dirty="0" smtClean="0"/>
              <a:t>Background screening reports </a:t>
            </a:r>
            <a:r>
              <a:rPr lang="en-US" b="0" u="none" baseline="0" dirty="0" smtClean="0"/>
              <a:t>section</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0" u="none" baseline="0" dirty="0" smtClean="0"/>
              <a:t>Explain that there are also adapted tools such as the </a:t>
            </a:r>
            <a:r>
              <a:rPr lang="en-US" b="1" u="none" baseline="0" dirty="0" smtClean="0"/>
              <a:t>goal setting tool </a:t>
            </a:r>
            <a:r>
              <a:rPr lang="en-US" b="0" u="none" baseline="0" dirty="0" smtClean="0"/>
              <a:t>and the </a:t>
            </a:r>
            <a:r>
              <a:rPr lang="en-US" b="1" u="none" baseline="0" dirty="0" smtClean="0"/>
              <a:t>tracking your debt worksheet</a:t>
            </a:r>
            <a:r>
              <a:rPr lang="en-US" b="0" u="none" baseline="0" dirty="0" smtClean="0"/>
              <a:t>. These are based on tools in the toolkit, but include content specifically relevant to justice-involved individuals.</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0" u="none" baseline="0" dirty="0" smtClean="0"/>
              <a:t>Explain that each tool is written as if speaking to the individual NOT the intermediary. They are designed to be completed by the individual, with support from a practitioner.  But practitioners can send individuals home with the tools or help them fill them out. </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0" u="none" baseline="0" dirty="0" smtClean="0"/>
              <a:t>Explain that each tool is labeled “Reentry Tool” to identify them as different from tools in main toolkit.</a:t>
            </a:r>
          </a:p>
        </p:txBody>
      </p:sp>
      <p:sp>
        <p:nvSpPr>
          <p:cNvPr id="4" name="Slide Number Placeholder 3"/>
          <p:cNvSpPr>
            <a:spLocks noGrp="1"/>
          </p:cNvSpPr>
          <p:nvPr>
            <p:ph type="sldNum" sz="quarter" idx="10"/>
          </p:nvPr>
        </p:nvSpPr>
        <p:spPr/>
        <p:txBody>
          <a:bodyPr/>
          <a:lstStyle/>
          <a:p>
            <a:fld id="{4BAF53EF-993C-FF42-8B62-CEF57763A78D}" type="slidenum">
              <a:rPr lang="en-US" smtClean="0"/>
              <a:t>23</a:t>
            </a:fld>
            <a:endParaRPr lang="en-US" dirty="0"/>
          </a:p>
        </p:txBody>
      </p:sp>
    </p:spTree>
    <p:extLst>
      <p:ext uri="{BB962C8B-B14F-4D97-AF65-F5344CB8AC3E}">
        <p14:creationId xmlns:p14="http://schemas.microsoft.com/office/powerpoint/2010/main" val="899899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endParaRPr lang="en-US" dirty="0" smtClean="0"/>
          </a:p>
          <a:p>
            <a:pPr marL="165261" indent="-165261" defTabSz="440695" eaLnBrk="1" fontAlgn="auto" hangingPunct="1">
              <a:spcBef>
                <a:spcPts val="0"/>
              </a:spcBef>
              <a:spcAft>
                <a:spcPts val="0"/>
              </a:spcAft>
              <a:buFont typeface="Arial"/>
              <a:buChar char="•"/>
              <a:defRPr/>
            </a:pPr>
            <a:r>
              <a:rPr lang="en-US" b="0" u="none" baseline="0" dirty="0" smtClean="0"/>
              <a:t>Explain how to use the </a:t>
            </a:r>
            <a:r>
              <a:rPr lang="en-US" b="1" u="none" baseline="0" dirty="0" smtClean="0"/>
              <a:t>Working with your client </a:t>
            </a:r>
            <a:r>
              <a:rPr lang="en-US" b="0" u="none" baseline="0" dirty="0" smtClean="0"/>
              <a:t>pages.</a:t>
            </a:r>
          </a:p>
          <a:p>
            <a:pPr marL="605956" lvl="1" indent="-165261" defTabSz="440695" eaLnBrk="1" fontAlgn="auto" hangingPunct="1">
              <a:spcBef>
                <a:spcPts val="0"/>
              </a:spcBef>
              <a:spcAft>
                <a:spcPts val="0"/>
              </a:spcAft>
              <a:buFont typeface="Arial"/>
              <a:buChar char="•"/>
              <a:defRPr/>
            </a:pPr>
            <a:r>
              <a:rPr lang="en-US" b="0" u="none" baseline="0" dirty="0" smtClean="0"/>
              <a:t>These pages provide an introduction to the tool and they all follow a format - </a:t>
            </a:r>
          </a:p>
          <a:p>
            <a:pPr marL="1046651" lvl="2" indent="-165261" defTabSz="440695" eaLnBrk="1" fontAlgn="auto" hangingPunct="1">
              <a:spcBef>
                <a:spcPts val="0"/>
              </a:spcBef>
              <a:spcAft>
                <a:spcPts val="0"/>
              </a:spcAft>
              <a:buFont typeface="Arial"/>
              <a:buChar char="•"/>
              <a:defRPr/>
            </a:pPr>
            <a:r>
              <a:rPr lang="en-US" b="0" u="none" baseline="0" dirty="0" smtClean="0"/>
              <a:t>“What’s included” lists the specific tool or tools to follow that address the topic.</a:t>
            </a:r>
          </a:p>
          <a:p>
            <a:pPr marL="1046651" lvl="2" indent="-165261" defTabSz="440695" eaLnBrk="1" fontAlgn="auto" hangingPunct="1">
              <a:spcBef>
                <a:spcPts val="0"/>
              </a:spcBef>
              <a:spcAft>
                <a:spcPts val="0"/>
              </a:spcAft>
              <a:buFont typeface="Arial"/>
              <a:buChar char="•"/>
              <a:defRPr/>
            </a:pPr>
            <a:r>
              <a:rPr lang="en-US" b="0" u="none" baseline="0" dirty="0" smtClean="0"/>
              <a:t>“What to do” includes information on suggested ways or contexts in which to use the tool. It’s not meant to be prescriptive or limiting, just some tips to help get you started.</a:t>
            </a:r>
            <a:endParaRPr lang="en-US" b="0" u="none" baseline="0" dirty="0"/>
          </a:p>
          <a:p>
            <a:pPr marL="1046651" lvl="2" indent="-165261" defTabSz="440695" eaLnBrk="1" fontAlgn="auto" hangingPunct="1">
              <a:spcBef>
                <a:spcPts val="0"/>
              </a:spcBef>
              <a:spcAft>
                <a:spcPts val="0"/>
              </a:spcAft>
              <a:buFont typeface="Arial"/>
              <a:buChar char="•"/>
              <a:defRPr/>
            </a:pPr>
            <a:r>
              <a:rPr lang="en-US" b="0" u="none" baseline="0" dirty="0" smtClean="0"/>
              <a:t>“What to say” includes some suggested prompts on how to talk about the topic and tool with a client.  Again, it’s meant to provide a prompt to help you get started.</a:t>
            </a:r>
          </a:p>
        </p:txBody>
      </p:sp>
      <p:sp>
        <p:nvSpPr>
          <p:cNvPr id="4" name="Slide Number Placeholder 3"/>
          <p:cNvSpPr>
            <a:spLocks noGrp="1"/>
          </p:cNvSpPr>
          <p:nvPr>
            <p:ph type="sldNum" sz="quarter" idx="10"/>
          </p:nvPr>
        </p:nvSpPr>
        <p:spPr/>
        <p:txBody>
          <a:bodyPr/>
          <a:lstStyle/>
          <a:p>
            <a:fld id="{4BAF53EF-993C-FF42-8B62-CEF57763A78D}" type="slidenum">
              <a:rPr lang="en-US" smtClean="0"/>
              <a:t>24</a:t>
            </a:fld>
            <a:endParaRPr lang="en-US" dirty="0"/>
          </a:p>
        </p:txBody>
      </p:sp>
    </p:spTree>
    <p:extLst>
      <p:ext uri="{BB962C8B-B14F-4D97-AF65-F5344CB8AC3E}">
        <p14:creationId xmlns:p14="http://schemas.microsoft.com/office/powerpoint/2010/main" val="1490505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Orientation to the toolkit and the Training</a:t>
            </a:r>
          </a:p>
          <a:p>
            <a:pPr defTabSz="440695" eaLnBrk="1" fontAlgn="auto" hangingPunct="1">
              <a:spcBef>
                <a:spcPts val="0"/>
              </a:spcBef>
              <a:spcAft>
                <a:spcPts val="0"/>
              </a:spcAft>
              <a:defRPr/>
            </a:pPr>
            <a:endParaRPr lang="en-US" b="1" u="sng" baseline="0" dirty="0" smtClean="0"/>
          </a:p>
          <a:p>
            <a:pPr marL="165261" indent="-165261" defTabSz="440695" eaLnBrk="1" fontAlgn="auto" hangingPunct="1">
              <a:spcBef>
                <a:spcPts val="0"/>
              </a:spcBef>
              <a:spcAft>
                <a:spcPts val="0"/>
              </a:spcAft>
              <a:buFont typeface="Arial"/>
              <a:buChar char="•"/>
              <a:defRPr/>
            </a:pPr>
            <a:r>
              <a:rPr lang="en-US" b="0" u="none" baseline="0" dirty="0" smtClean="0"/>
              <a:t>Explain that there are also </a:t>
            </a:r>
            <a:r>
              <a:rPr lang="en-US" b="1" u="none" baseline="0" dirty="0" smtClean="0"/>
              <a:t>Closer look </a:t>
            </a:r>
            <a:r>
              <a:rPr lang="en-US" b="0" u="none" baseline="0" dirty="0" smtClean="0"/>
              <a:t>handouts, which provides information and one-page documents that you can give client but does not involve actions or checklists as the tools do. </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1" u="none" baseline="0" dirty="0" smtClean="0"/>
              <a:t>ASK: How could you envision using </a:t>
            </a:r>
            <a:r>
              <a:rPr lang="en-US" b="1" i="1" u="none" baseline="0" dirty="0" smtClean="0"/>
              <a:t>Focus on Reentry </a:t>
            </a:r>
            <a:r>
              <a:rPr lang="en-US" b="1" u="none" baseline="0" dirty="0" smtClean="0"/>
              <a:t>now that you have had a quick orientation to it?</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0" u="none" baseline="0" dirty="0" smtClean="0"/>
              <a:t>List responses on flip chart.</a:t>
            </a:r>
          </a:p>
          <a:p>
            <a:pPr marL="165261" indent="-165261" defTabSz="440695" eaLnBrk="1" fontAlgn="auto" hangingPunct="1">
              <a:spcBef>
                <a:spcPts val="0"/>
              </a:spcBef>
              <a:spcAft>
                <a:spcPts val="0"/>
              </a:spcAft>
              <a:buFont typeface="Arial"/>
              <a:buChar char="•"/>
              <a:defRPr/>
            </a:pPr>
            <a:endParaRPr lang="en-US" b="0" u="none" baseline="0" dirty="0" smtClean="0"/>
          </a:p>
          <a:p>
            <a:pPr marL="165261" indent="-165261" defTabSz="440695" eaLnBrk="1" fontAlgn="auto" hangingPunct="1">
              <a:spcBef>
                <a:spcPts val="0"/>
              </a:spcBef>
              <a:spcAft>
                <a:spcPts val="0"/>
              </a:spcAft>
              <a:buFont typeface="Arial"/>
              <a:buChar char="•"/>
              <a:defRPr/>
            </a:pPr>
            <a:r>
              <a:rPr lang="en-US" b="0" u="none" baseline="0" dirty="0" smtClean="0"/>
              <a:t>Summarize their contributions in relation to the next slide.</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25</a:t>
            </a:fld>
            <a:endParaRPr lang="en-US" dirty="0"/>
          </a:p>
        </p:txBody>
      </p:sp>
    </p:spTree>
    <p:extLst>
      <p:ext uri="{BB962C8B-B14F-4D97-AF65-F5344CB8AC3E}">
        <p14:creationId xmlns:p14="http://schemas.microsoft.com/office/powerpoint/2010/main" val="1019615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26</a:t>
            </a:fld>
            <a:endParaRPr lang="en-US" altLang="en-US" dirty="0"/>
          </a:p>
        </p:txBody>
      </p:sp>
    </p:spTree>
    <p:extLst>
      <p:ext uri="{BB962C8B-B14F-4D97-AF65-F5344CB8AC3E}">
        <p14:creationId xmlns:p14="http://schemas.microsoft.com/office/powerpoint/2010/main" val="20741811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pPr eaLnBrk="1" hangingPunct="1">
              <a:spcBef>
                <a:spcPct val="0"/>
              </a:spcBef>
              <a:defRPr/>
            </a:pPr>
            <a:r>
              <a:rPr lang="en-US" b="1" dirty="0" smtClean="0">
                <a:solidFill>
                  <a:srgbClr val="000000"/>
                </a:solidFill>
                <a:ea typeface="MS PGothic" charset="0"/>
              </a:rPr>
              <a:t>Estimated Time: 10 Minutes</a:t>
            </a:r>
          </a:p>
          <a:p>
            <a:pPr eaLnBrk="1" hangingPunct="1">
              <a:spcBef>
                <a:spcPct val="0"/>
              </a:spcBef>
              <a:defRPr/>
            </a:pPr>
            <a:r>
              <a:rPr lang="en-US" b="1" dirty="0" smtClean="0">
                <a:solidFill>
                  <a:srgbClr val="000000"/>
                </a:solidFill>
                <a:ea typeface="MS PGothic" charset="0"/>
              </a:rPr>
              <a:t>Corresponding Sections in toolkit: FOCUS</a:t>
            </a:r>
            <a:r>
              <a:rPr lang="en-US" b="1" baseline="0" dirty="0" smtClean="0">
                <a:solidFill>
                  <a:srgbClr val="000000"/>
                </a:solidFill>
                <a:ea typeface="MS PGothic" charset="0"/>
              </a:rPr>
              <a:t> ON REENTRY:  Getting Started</a:t>
            </a:r>
            <a:endParaRPr lang="en-US" dirty="0" smtClean="0"/>
          </a:p>
          <a:p>
            <a:endParaRPr lang="en-US" dirty="0" smtClean="0"/>
          </a:p>
          <a:p>
            <a:pPr marL="165261" indent="-165261">
              <a:buFont typeface="Arial"/>
              <a:buChar char="•"/>
            </a:pPr>
            <a:r>
              <a:rPr lang="en-US" dirty="0" smtClean="0"/>
              <a:t>Review the three approaches to </a:t>
            </a:r>
            <a:r>
              <a:rPr lang="en-US" i="1" baseline="0" dirty="0" smtClean="0"/>
              <a:t>Getting started</a:t>
            </a:r>
            <a:r>
              <a:rPr lang="en-US" baseline="0" dirty="0" smtClean="0"/>
              <a:t> with their clients</a:t>
            </a:r>
          </a:p>
          <a:p>
            <a:pPr marL="165261" indent="-165261">
              <a:buFont typeface="Arial"/>
              <a:buChar char="•"/>
            </a:pPr>
            <a:endParaRPr lang="en-US" baseline="0" dirty="0" smtClean="0"/>
          </a:p>
          <a:p>
            <a:pPr marL="165261" indent="-165261">
              <a:buFont typeface="Arial"/>
              <a:buChar char="•"/>
            </a:pPr>
            <a:r>
              <a:rPr lang="en-US" baseline="0" dirty="0" smtClean="0"/>
              <a:t>Main point: There are different approaches one can use with justice-involved individuals. The Reentry Guide provides three ways to start with clients.  </a:t>
            </a:r>
          </a:p>
          <a:p>
            <a:pPr marL="661043" lvl="1" indent="-220348">
              <a:buFont typeface="+mj-lt"/>
              <a:buAutoNum type="arabicPeriod"/>
            </a:pPr>
            <a:r>
              <a:rPr lang="en-US" baseline="0" dirty="0" smtClean="0"/>
              <a:t>Having the money conversation</a:t>
            </a:r>
          </a:p>
          <a:p>
            <a:pPr marL="661043" lvl="1" indent="-220348">
              <a:buFont typeface="+mj-lt"/>
              <a:buAutoNum type="arabicPeriod"/>
            </a:pPr>
            <a:r>
              <a:rPr lang="en-US" baseline="0" dirty="0" smtClean="0"/>
              <a:t>Setting specific goals and planning for them</a:t>
            </a:r>
          </a:p>
          <a:p>
            <a:pPr marL="661043" lvl="1" indent="-220348">
              <a:buFont typeface="+mj-lt"/>
              <a:buAutoNum type="arabicPeriod"/>
            </a:pPr>
            <a:r>
              <a:rPr lang="en-US" baseline="0" dirty="0" smtClean="0"/>
              <a:t>Getting documentation of identity</a:t>
            </a:r>
          </a:p>
          <a:p>
            <a:pPr marL="165261" indent="-165261">
              <a:buFont typeface="Arial"/>
              <a:buChar char="•"/>
            </a:pPr>
            <a:endParaRPr lang="en-US" baseline="0" dirty="0" smtClean="0"/>
          </a:p>
          <a:p>
            <a:pPr marL="165261" indent="-165261">
              <a:buFont typeface="Arial"/>
              <a:buChar char="•"/>
            </a:pPr>
            <a:r>
              <a:rPr lang="en-US" baseline="0" dirty="0" smtClean="0"/>
              <a:t>Use the following points to introduce the section:</a:t>
            </a:r>
            <a:endParaRPr lang="en-US" dirty="0" smtClean="0"/>
          </a:p>
          <a:p>
            <a:pPr marL="605956" lvl="1" indent="-165261">
              <a:buFont typeface="Arial" panose="020B0604020202020204" pitchFamily="34" charset="0"/>
              <a:buChar char="•"/>
            </a:pPr>
            <a:r>
              <a:rPr lang="en-US" dirty="0" smtClean="0"/>
              <a:t>Individuals transitioning from incarceration may face unique financial challenges</a:t>
            </a:r>
          </a:p>
          <a:p>
            <a:pPr marL="605956" lvl="1" indent="-165261">
              <a:buFont typeface="Arial" panose="020B0604020202020204" pitchFamily="34" charset="0"/>
              <a:buChar char="•"/>
            </a:pPr>
            <a:r>
              <a:rPr lang="en-US" dirty="0" smtClean="0"/>
              <a:t>This companion guide is designed to help tackle these challenges</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27</a:t>
            </a:fld>
            <a:endParaRPr lang="en-US" dirty="0"/>
          </a:p>
        </p:txBody>
      </p:sp>
    </p:spTree>
    <p:extLst>
      <p:ext uri="{BB962C8B-B14F-4D97-AF65-F5344CB8AC3E}">
        <p14:creationId xmlns:p14="http://schemas.microsoft.com/office/powerpoint/2010/main" val="3941112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endParaRPr lang="en-US" dirty="0" smtClean="0"/>
          </a:p>
          <a:p>
            <a:pPr marL="165261" indent="-165261">
              <a:buFont typeface="Arial"/>
              <a:buChar char="•"/>
            </a:pPr>
            <a:r>
              <a:rPr lang="en-US" dirty="0" smtClean="0"/>
              <a:t>Review</a:t>
            </a:r>
            <a:r>
              <a:rPr lang="en-US" baseline="0" dirty="0" smtClean="0"/>
              <a:t> how to use </a:t>
            </a:r>
            <a:r>
              <a:rPr lang="en-US" i="1" baseline="0" dirty="0" smtClean="0"/>
              <a:t>My money picture</a:t>
            </a:r>
            <a:r>
              <a:rPr lang="en-US" baseline="0" dirty="0" smtClean="0"/>
              <a:t>.</a:t>
            </a:r>
          </a:p>
          <a:p>
            <a:pPr marL="165261" indent="-165261">
              <a:buFont typeface="Arial"/>
              <a:buChar char="•"/>
            </a:pPr>
            <a:endParaRPr lang="en-US" baseline="0" dirty="0" smtClean="0"/>
          </a:p>
          <a:p>
            <a:pPr marL="605956" lvl="1" indent="-165261">
              <a:buFont typeface="Arial"/>
              <a:buChar char="•"/>
            </a:pPr>
            <a:r>
              <a:rPr lang="en-US" baseline="0" dirty="0" smtClean="0"/>
              <a:t>If the group is familiar with </a:t>
            </a:r>
            <a:r>
              <a:rPr lang="en-US" i="1" baseline="0" dirty="0" smtClean="0"/>
              <a:t>My money picture </a:t>
            </a:r>
            <a:r>
              <a:rPr lang="en-US" baseline="0" dirty="0" smtClean="0"/>
              <a:t>from </a:t>
            </a:r>
            <a:r>
              <a:rPr lang="en-US" i="1" baseline="0" dirty="0" smtClean="0"/>
              <a:t>Your Money, Your Goals</a:t>
            </a:r>
            <a:r>
              <a:rPr lang="en-US" baseline="0" dirty="0" smtClean="0"/>
              <a:t>, highlight the key differences in the </a:t>
            </a:r>
            <a:r>
              <a:rPr lang="en-US" i="1" baseline="0" dirty="0" smtClean="0"/>
              <a:t>Focus on Reentry </a:t>
            </a:r>
            <a:r>
              <a:rPr lang="en-US" baseline="0" dirty="0" smtClean="0"/>
              <a:t>version.</a:t>
            </a:r>
          </a:p>
          <a:p>
            <a:pPr marL="605956" lvl="1" indent="-165261">
              <a:buFont typeface="Arial"/>
              <a:buChar char="•"/>
            </a:pPr>
            <a:r>
              <a:rPr lang="en-US" b="1" baseline="0" dirty="0" smtClean="0"/>
              <a:t>ASK:  What are some differences you notice between </a:t>
            </a:r>
            <a:r>
              <a:rPr lang="en-US" b="1" i="1" baseline="0" dirty="0" smtClean="0"/>
              <a:t>My money picture </a:t>
            </a:r>
            <a:r>
              <a:rPr lang="en-US" b="1" baseline="0" dirty="0" smtClean="0"/>
              <a:t>from </a:t>
            </a:r>
            <a:r>
              <a:rPr lang="en-US" b="1" i="1" baseline="0" dirty="0" smtClean="0"/>
              <a:t>Your Money, Your Goals </a:t>
            </a:r>
            <a:r>
              <a:rPr lang="en-US" b="1" i="0" baseline="0" dirty="0" smtClean="0"/>
              <a:t>and the one presented in </a:t>
            </a:r>
            <a:r>
              <a:rPr lang="en-US" b="1" i="1" baseline="0" dirty="0" smtClean="0"/>
              <a:t>Focus on Reentry?</a:t>
            </a:r>
            <a:endParaRPr lang="en-US" b="1" i="0" baseline="0" dirty="0" smtClean="0"/>
          </a:p>
          <a:p>
            <a:pPr marL="605956" lvl="1" indent="-165261">
              <a:buFont typeface="Arial"/>
              <a:buChar char="•"/>
            </a:pPr>
            <a:endParaRPr lang="en-US" b="1" baseline="0" dirty="0" smtClean="0"/>
          </a:p>
          <a:p>
            <a:pPr marL="605956" lvl="1" indent="-165261">
              <a:buFont typeface="Arial"/>
              <a:buChar char="•"/>
            </a:pPr>
            <a:r>
              <a:rPr lang="en-US" baseline="0" dirty="0" smtClean="0"/>
              <a:t>If the group is unfamiliar with </a:t>
            </a:r>
            <a:r>
              <a:rPr lang="en-US" i="1" baseline="0" dirty="0" smtClean="0"/>
              <a:t>My money picture, </a:t>
            </a:r>
            <a:r>
              <a:rPr lang="en-US" i="0" baseline="0" dirty="0" smtClean="0"/>
              <a:t>use the following talking points:</a:t>
            </a:r>
          </a:p>
          <a:p>
            <a:pPr marL="1046651" lvl="2" indent="-165261" eaLnBrk="1" hangingPunct="1">
              <a:spcBef>
                <a:spcPct val="0"/>
              </a:spcBef>
              <a:buFont typeface="Arial"/>
              <a:buChar char="•"/>
              <a:defRPr/>
            </a:pPr>
            <a:r>
              <a:rPr lang="en-US" b="1" i="1" dirty="0" smtClean="0">
                <a:solidFill>
                  <a:srgbClr val="000000"/>
                </a:solidFill>
                <a:latin typeface="Calibri" charset="0"/>
                <a:ea typeface="MS PGothic" charset="0"/>
              </a:rPr>
              <a:t>My Money Picture </a:t>
            </a:r>
            <a:r>
              <a:rPr lang="en-US" dirty="0" smtClean="0">
                <a:solidFill>
                  <a:srgbClr val="000000"/>
                </a:solidFill>
                <a:latin typeface="Calibri" charset="0"/>
                <a:ea typeface="MS PGothic" charset="0"/>
              </a:rPr>
              <a:t>is designed to help you</a:t>
            </a:r>
            <a:r>
              <a:rPr lang="en-US" baseline="0" dirty="0" smtClean="0">
                <a:solidFill>
                  <a:srgbClr val="000000"/>
                </a:solidFill>
                <a:latin typeface="Calibri" charset="0"/>
                <a:ea typeface="MS PGothic" charset="0"/>
              </a:rPr>
              <a:t> </a:t>
            </a:r>
            <a:r>
              <a:rPr lang="en-US" dirty="0" smtClean="0">
                <a:solidFill>
                  <a:srgbClr val="000000"/>
                </a:solidFill>
                <a:latin typeface="Calibri" charset="0"/>
                <a:ea typeface="MS PGothic" charset="0"/>
              </a:rPr>
              <a:t>and the client understand the client’s goals and financial situation. This information can help you target the right module of the toolkit for each client. </a:t>
            </a:r>
            <a:endParaRPr lang="en-US" b="1" i="1" dirty="0" smtClean="0">
              <a:solidFill>
                <a:srgbClr val="000000"/>
              </a:solidFill>
              <a:latin typeface="Calibri" charset="0"/>
              <a:ea typeface="MS PGothic" charset="0"/>
            </a:endParaRPr>
          </a:p>
          <a:p>
            <a:pPr marL="1508769" lvl="3" indent="-171381" eaLnBrk="1" hangingPunct="1">
              <a:spcBef>
                <a:spcPct val="0"/>
              </a:spcBef>
              <a:buFontTx/>
              <a:buChar char="•"/>
              <a:defRPr/>
            </a:pPr>
            <a:r>
              <a:rPr lang="en-US" b="1" i="1" dirty="0" smtClean="0">
                <a:solidFill>
                  <a:srgbClr val="000000"/>
                </a:solidFill>
                <a:latin typeface="Calibri" charset="0"/>
                <a:ea typeface="MS PGothic" charset="0"/>
              </a:rPr>
              <a:t>This tool will help you match each client’s goals and financial situation with specific modules and tools within the toolkit.</a:t>
            </a:r>
            <a:endParaRPr lang="en-US" dirty="0" smtClean="0">
              <a:solidFill>
                <a:srgbClr val="000000"/>
              </a:solidFill>
              <a:latin typeface="Calibri" charset="0"/>
              <a:ea typeface="MS PGothic" charset="0"/>
            </a:endParaRPr>
          </a:p>
          <a:p>
            <a:pPr lvl="2" eaLnBrk="1" hangingPunct="1">
              <a:spcBef>
                <a:spcPct val="0"/>
              </a:spcBef>
              <a:buFontTx/>
              <a:buChar char="•"/>
              <a:defRPr/>
            </a:pPr>
            <a:endParaRPr lang="en-US" dirty="0" smtClean="0">
              <a:solidFill>
                <a:srgbClr val="000000"/>
              </a:solidFill>
              <a:latin typeface="Calibri" charset="0"/>
              <a:ea typeface="MS PGothic" charset="0"/>
            </a:endParaRP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Briefly review the contents of </a:t>
            </a:r>
            <a:r>
              <a:rPr lang="en-US" i="1" dirty="0" smtClean="0">
                <a:solidFill>
                  <a:srgbClr val="000000"/>
                </a:solidFill>
                <a:latin typeface="Calibri" charset="0"/>
                <a:ea typeface="MS PGothic" charset="0"/>
              </a:rPr>
              <a:t>My Money Picture</a:t>
            </a:r>
            <a:r>
              <a:rPr lang="en-US" dirty="0" smtClean="0">
                <a:solidFill>
                  <a:srgbClr val="000000"/>
                </a:solidFill>
                <a:latin typeface="Calibri" charset="0"/>
                <a:ea typeface="MS PGothic" charset="0"/>
              </a:rPr>
              <a:t>.</a:t>
            </a: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Be sure to state that using this assessment is NOT MANDATORY. It is a tool they can use to more effectively and efficiently match individual</a:t>
            </a:r>
            <a:r>
              <a:rPr lang="en-US" baseline="0" dirty="0" smtClean="0">
                <a:solidFill>
                  <a:srgbClr val="000000"/>
                </a:solidFill>
                <a:latin typeface="Calibri" charset="0"/>
                <a:ea typeface="MS PGothic" charset="0"/>
              </a:rPr>
              <a:t> interests and</a:t>
            </a:r>
            <a:r>
              <a:rPr lang="en-US" dirty="0" smtClean="0">
                <a:solidFill>
                  <a:srgbClr val="000000"/>
                </a:solidFill>
                <a:latin typeface="Calibri" charset="0"/>
                <a:ea typeface="MS PGothic" charset="0"/>
              </a:rPr>
              <a:t> needs with information and tools in the toolkit</a:t>
            </a:r>
            <a:r>
              <a:rPr lang="en-US" baseline="0" dirty="0" smtClean="0">
                <a:solidFill>
                  <a:srgbClr val="000000"/>
                </a:solidFill>
                <a:latin typeface="Calibri" charset="0"/>
                <a:ea typeface="MS PGothic" charset="0"/>
              </a:rPr>
              <a:t> and </a:t>
            </a:r>
            <a:r>
              <a:rPr lang="en-US" i="1" baseline="0" dirty="0" smtClean="0">
                <a:solidFill>
                  <a:srgbClr val="000000"/>
                </a:solidFill>
                <a:latin typeface="Calibri" charset="0"/>
                <a:ea typeface="MS PGothic" charset="0"/>
              </a:rPr>
              <a:t>Reentry Guide</a:t>
            </a:r>
            <a:r>
              <a:rPr lang="en-US" dirty="0" smtClean="0">
                <a:solidFill>
                  <a:srgbClr val="000000"/>
                </a:solidFill>
                <a:latin typeface="Calibri" charset="0"/>
                <a:ea typeface="MS PGothic" charset="0"/>
              </a:rPr>
              <a:t>.</a:t>
            </a: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Share options for using the assessment:</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Ask</a:t>
            </a:r>
            <a:r>
              <a:rPr lang="en-US" baseline="0" dirty="0" smtClean="0">
                <a:solidFill>
                  <a:srgbClr val="000000"/>
                </a:solidFill>
                <a:latin typeface="Calibri" charset="0"/>
                <a:ea typeface="MS PGothic" charset="0"/>
              </a:rPr>
              <a:t> individuals to complete it</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Use it as a guide to ask questions in a conversational style to better understand the financial concerns and goals of individuals</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Ask the questions over several sessions with the</a:t>
            </a:r>
            <a:r>
              <a:rPr lang="en-US" baseline="0" dirty="0" smtClean="0">
                <a:solidFill>
                  <a:srgbClr val="000000"/>
                </a:solidFill>
                <a:latin typeface="Calibri" charset="0"/>
                <a:ea typeface="MS PGothic" charset="0"/>
              </a:rPr>
              <a:t> individual</a:t>
            </a:r>
          </a:p>
          <a:p>
            <a:pPr marL="1984659" lvl="4" indent="-174442" eaLnBrk="1" hangingPunct="1">
              <a:spcBef>
                <a:spcPct val="0"/>
              </a:spcBef>
              <a:buFontTx/>
              <a:buChar char="•"/>
              <a:defRPr/>
            </a:pPr>
            <a:endParaRPr lang="en-US" baseline="0" dirty="0" smtClean="0">
              <a:solidFill>
                <a:srgbClr val="000000"/>
              </a:solidFill>
              <a:latin typeface="Calibri" charset="0"/>
              <a:ea typeface="MS PGothic" charset="0"/>
            </a:endParaRPr>
          </a:p>
          <a:p>
            <a:pPr marL="1103268" lvl="2" indent="-174442" eaLnBrk="1" hangingPunct="1">
              <a:spcBef>
                <a:spcPct val="0"/>
              </a:spcBef>
              <a:buFontTx/>
              <a:buChar char="•"/>
              <a:defRPr/>
            </a:pPr>
            <a:r>
              <a:rPr lang="en-US" baseline="0" dirty="0" smtClean="0">
                <a:solidFill>
                  <a:srgbClr val="000000"/>
                </a:solidFill>
                <a:latin typeface="Calibri" charset="0"/>
                <a:ea typeface="MS PGothic" charset="0"/>
              </a:rPr>
              <a:t>Review how to use the analysis section—be sure to emphasize that it can point you to a topic or tool to start with when working with an individual.</a:t>
            </a:r>
          </a:p>
          <a:p>
            <a:pPr marL="1103268" lvl="2" indent="-174442" eaLnBrk="1" hangingPunct="1">
              <a:spcBef>
                <a:spcPct val="0"/>
              </a:spcBef>
              <a:buFontTx/>
              <a:buChar char="•"/>
              <a:defRPr/>
            </a:pPr>
            <a:endParaRPr lang="en-US" baseline="0" dirty="0" smtClean="0">
              <a:solidFill>
                <a:srgbClr val="000000"/>
              </a:solidFill>
              <a:latin typeface="Calibri" charset="0"/>
              <a:ea typeface="MS PGothic" charset="0"/>
            </a:endParaRPr>
          </a:p>
          <a:p>
            <a:pPr marL="1103268" lvl="2" indent="-174442" eaLnBrk="1" hangingPunct="1">
              <a:spcBef>
                <a:spcPct val="0"/>
              </a:spcBef>
              <a:buFontTx/>
              <a:buChar char="•"/>
              <a:defRPr/>
            </a:pPr>
            <a:r>
              <a:rPr lang="en-US" baseline="0" dirty="0" smtClean="0">
                <a:solidFill>
                  <a:srgbClr val="000000"/>
                </a:solidFill>
                <a:latin typeface="Calibri" charset="0"/>
                <a:ea typeface="MS PGothic" charset="0"/>
              </a:rPr>
              <a:t>Have participants complete the tool.</a:t>
            </a:r>
          </a:p>
          <a:p>
            <a:pPr marL="1103268" lvl="2" indent="-174442" eaLnBrk="1" hangingPunct="1">
              <a:spcBef>
                <a:spcPct val="0"/>
              </a:spcBef>
              <a:buFontTx/>
              <a:buChar char="•"/>
              <a:defRPr/>
            </a:pPr>
            <a:endParaRPr lang="en-US" b="1" baseline="0" dirty="0" smtClean="0">
              <a:solidFill>
                <a:srgbClr val="000000"/>
              </a:solidFill>
              <a:latin typeface="Calibri" charset="0"/>
              <a:ea typeface="MS PGothic" charset="0"/>
            </a:endParaRPr>
          </a:p>
          <a:p>
            <a:pPr marL="1103268" lvl="2" indent="-174442" eaLnBrk="1" hangingPunct="1">
              <a:spcBef>
                <a:spcPct val="0"/>
              </a:spcBef>
              <a:buFontTx/>
              <a:buChar char="•"/>
              <a:defRPr/>
            </a:pPr>
            <a:r>
              <a:rPr lang="en-US" b="1" baseline="0" dirty="0" smtClean="0">
                <a:solidFill>
                  <a:srgbClr val="000000"/>
                </a:solidFill>
                <a:latin typeface="Calibri" charset="0"/>
                <a:ea typeface="MS PGothic" charset="0"/>
              </a:rPr>
              <a:t>Ask them which question numbers they answered “no.”  Show how the responses correlate or help guide them to specific sections in the toolkit.  </a:t>
            </a:r>
            <a:endParaRPr lang="en-US" b="1" dirty="0" smtClean="0">
              <a:solidFill>
                <a:srgbClr val="000000"/>
              </a:solidFill>
              <a:latin typeface="Calibri" charset="0"/>
              <a:ea typeface="MS PGothic" charset="0"/>
            </a:endParaRPr>
          </a:p>
          <a:p>
            <a:pPr marL="605956" lvl="1" indent="-165261">
              <a:buFont typeface="Arial"/>
              <a:buChar char="•"/>
            </a:pP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28</a:t>
            </a:fld>
            <a:endParaRPr lang="en-US" dirty="0"/>
          </a:p>
        </p:txBody>
      </p:sp>
    </p:spTree>
    <p:extLst>
      <p:ext uri="{BB962C8B-B14F-4D97-AF65-F5344CB8AC3E}">
        <p14:creationId xmlns:p14="http://schemas.microsoft.com/office/powerpoint/2010/main" val="1440453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endParaRPr lang="en-US" dirty="0" smtClean="0"/>
          </a:p>
          <a:p>
            <a:pPr marL="165261" indent="-165261">
              <a:buFont typeface="Arial"/>
              <a:buChar char="•"/>
            </a:pPr>
            <a:r>
              <a:rPr lang="en-US" dirty="0" smtClean="0"/>
              <a:t>Review</a:t>
            </a:r>
            <a:r>
              <a:rPr lang="en-US" baseline="0" dirty="0" smtClean="0"/>
              <a:t> how to use </a:t>
            </a:r>
            <a:r>
              <a:rPr lang="en-US" i="1" baseline="0" dirty="0" smtClean="0"/>
              <a:t>My money picture</a:t>
            </a:r>
            <a:r>
              <a:rPr lang="en-US" baseline="0" dirty="0" smtClean="0"/>
              <a:t>.</a:t>
            </a:r>
          </a:p>
          <a:p>
            <a:pPr marL="165261" indent="-165261">
              <a:buFont typeface="Arial"/>
              <a:buChar char="•"/>
            </a:pPr>
            <a:endParaRPr lang="en-US" baseline="0" dirty="0" smtClean="0"/>
          </a:p>
          <a:p>
            <a:pPr marL="605956" lvl="1" indent="-165261">
              <a:buFont typeface="Arial"/>
              <a:buChar char="•"/>
            </a:pPr>
            <a:r>
              <a:rPr lang="en-US" baseline="0" dirty="0" smtClean="0"/>
              <a:t>If the group is familiar with </a:t>
            </a:r>
            <a:r>
              <a:rPr lang="en-US" i="1" baseline="0" dirty="0" smtClean="0"/>
              <a:t>My money picture </a:t>
            </a:r>
            <a:r>
              <a:rPr lang="en-US" baseline="0" dirty="0" smtClean="0"/>
              <a:t>from </a:t>
            </a:r>
            <a:r>
              <a:rPr lang="en-US" i="1" baseline="0" dirty="0" smtClean="0"/>
              <a:t>Your Money, Your Goals</a:t>
            </a:r>
            <a:r>
              <a:rPr lang="en-US" baseline="0" dirty="0" smtClean="0"/>
              <a:t>, highlight the key differences in the </a:t>
            </a:r>
            <a:r>
              <a:rPr lang="en-US" i="1" baseline="0" dirty="0" smtClean="0"/>
              <a:t>Focus on Reentry </a:t>
            </a:r>
            <a:r>
              <a:rPr lang="en-US" baseline="0" dirty="0" smtClean="0"/>
              <a:t>version.</a:t>
            </a:r>
          </a:p>
          <a:p>
            <a:pPr marL="605956" lvl="1" indent="-165261">
              <a:buFont typeface="Arial"/>
              <a:buChar char="•"/>
            </a:pPr>
            <a:r>
              <a:rPr lang="en-US" b="1" baseline="0" dirty="0" smtClean="0"/>
              <a:t>ASK:  What are some differences you notice between </a:t>
            </a:r>
            <a:r>
              <a:rPr lang="en-US" b="1" i="1" baseline="0" dirty="0" smtClean="0"/>
              <a:t>My money picture </a:t>
            </a:r>
            <a:r>
              <a:rPr lang="en-US" b="1" baseline="0" dirty="0" smtClean="0"/>
              <a:t>from </a:t>
            </a:r>
            <a:r>
              <a:rPr lang="en-US" b="1" i="1" baseline="0" dirty="0" smtClean="0"/>
              <a:t>Your Money, Your Goals </a:t>
            </a:r>
            <a:r>
              <a:rPr lang="en-US" b="1" i="0" baseline="0" dirty="0" smtClean="0"/>
              <a:t>and the one presented in </a:t>
            </a:r>
            <a:r>
              <a:rPr lang="en-US" b="1" i="1" baseline="0" dirty="0" smtClean="0"/>
              <a:t>Focus on Reentry?</a:t>
            </a:r>
            <a:endParaRPr lang="en-US" b="1" i="0" baseline="0" dirty="0" smtClean="0"/>
          </a:p>
          <a:p>
            <a:pPr marL="605956" lvl="1" indent="-165261">
              <a:buFont typeface="Arial"/>
              <a:buChar char="•"/>
            </a:pPr>
            <a:endParaRPr lang="en-US" b="1" baseline="0" dirty="0" smtClean="0"/>
          </a:p>
          <a:p>
            <a:pPr marL="605956" lvl="1" indent="-165261">
              <a:buFont typeface="Arial"/>
              <a:buChar char="•"/>
            </a:pPr>
            <a:r>
              <a:rPr lang="en-US" baseline="0" dirty="0" smtClean="0"/>
              <a:t>If the group is unfamiliar with </a:t>
            </a:r>
            <a:r>
              <a:rPr lang="en-US" i="1" baseline="0" dirty="0" smtClean="0"/>
              <a:t>My money picture, </a:t>
            </a:r>
            <a:r>
              <a:rPr lang="en-US" i="0" baseline="0" dirty="0" smtClean="0"/>
              <a:t>use the following talking points:</a:t>
            </a:r>
          </a:p>
          <a:p>
            <a:pPr marL="1046651" lvl="2" indent="-165261" eaLnBrk="1" hangingPunct="1">
              <a:spcBef>
                <a:spcPct val="0"/>
              </a:spcBef>
              <a:buFont typeface="Arial"/>
              <a:buChar char="•"/>
              <a:defRPr/>
            </a:pPr>
            <a:r>
              <a:rPr lang="en-US" b="1" i="1" dirty="0" smtClean="0">
                <a:solidFill>
                  <a:srgbClr val="000000"/>
                </a:solidFill>
                <a:latin typeface="Calibri" charset="0"/>
                <a:ea typeface="MS PGothic" charset="0"/>
              </a:rPr>
              <a:t>My Money Picture </a:t>
            </a:r>
            <a:r>
              <a:rPr lang="en-US" dirty="0" smtClean="0">
                <a:solidFill>
                  <a:srgbClr val="000000"/>
                </a:solidFill>
                <a:latin typeface="Calibri" charset="0"/>
                <a:ea typeface="MS PGothic" charset="0"/>
              </a:rPr>
              <a:t>is designed to help you</a:t>
            </a:r>
            <a:r>
              <a:rPr lang="en-US" baseline="0" dirty="0" smtClean="0">
                <a:solidFill>
                  <a:srgbClr val="000000"/>
                </a:solidFill>
                <a:latin typeface="Calibri" charset="0"/>
                <a:ea typeface="MS PGothic" charset="0"/>
              </a:rPr>
              <a:t> </a:t>
            </a:r>
            <a:r>
              <a:rPr lang="en-US" dirty="0" smtClean="0">
                <a:solidFill>
                  <a:srgbClr val="000000"/>
                </a:solidFill>
                <a:latin typeface="Calibri" charset="0"/>
                <a:ea typeface="MS PGothic" charset="0"/>
              </a:rPr>
              <a:t>and the client understand the client’s goals and financial situation. This information can help you target the right module of the toolkit for each client.</a:t>
            </a:r>
            <a:endParaRPr lang="en-US" b="1" i="1" dirty="0" smtClean="0">
              <a:solidFill>
                <a:srgbClr val="000000"/>
              </a:solidFill>
              <a:latin typeface="Calibri" charset="0"/>
              <a:ea typeface="MS PGothic" charset="0"/>
            </a:endParaRPr>
          </a:p>
          <a:p>
            <a:pPr marL="1508769" lvl="3" indent="-171381" eaLnBrk="1" hangingPunct="1">
              <a:spcBef>
                <a:spcPct val="0"/>
              </a:spcBef>
              <a:buFontTx/>
              <a:buChar char="•"/>
              <a:defRPr/>
            </a:pPr>
            <a:r>
              <a:rPr lang="en-US" b="1" i="1" dirty="0" smtClean="0">
                <a:solidFill>
                  <a:srgbClr val="000000"/>
                </a:solidFill>
                <a:latin typeface="Calibri" charset="0"/>
                <a:ea typeface="MS PGothic" charset="0"/>
              </a:rPr>
              <a:t>This tool will help you match each client’s goals and financial situation with specific modules and tools within the toolkit.</a:t>
            </a:r>
            <a:endParaRPr lang="en-US" dirty="0" smtClean="0">
              <a:solidFill>
                <a:srgbClr val="000000"/>
              </a:solidFill>
              <a:latin typeface="Calibri" charset="0"/>
              <a:ea typeface="MS PGothic" charset="0"/>
            </a:endParaRPr>
          </a:p>
          <a:p>
            <a:pPr lvl="2" eaLnBrk="1" hangingPunct="1">
              <a:spcBef>
                <a:spcPct val="0"/>
              </a:spcBef>
              <a:buFontTx/>
              <a:buChar char="•"/>
              <a:defRPr/>
            </a:pPr>
            <a:endParaRPr lang="en-US" dirty="0" smtClean="0">
              <a:solidFill>
                <a:srgbClr val="000000"/>
              </a:solidFill>
              <a:latin typeface="Calibri" charset="0"/>
              <a:ea typeface="MS PGothic" charset="0"/>
            </a:endParaRP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Briefly review the contents of </a:t>
            </a:r>
            <a:r>
              <a:rPr lang="en-US" i="1" dirty="0" smtClean="0">
                <a:solidFill>
                  <a:srgbClr val="000000"/>
                </a:solidFill>
                <a:latin typeface="Calibri" charset="0"/>
                <a:ea typeface="MS PGothic" charset="0"/>
              </a:rPr>
              <a:t>My Money Picture</a:t>
            </a:r>
            <a:r>
              <a:rPr lang="en-US" dirty="0" smtClean="0">
                <a:solidFill>
                  <a:srgbClr val="000000"/>
                </a:solidFill>
                <a:latin typeface="Calibri" charset="0"/>
                <a:ea typeface="MS PGothic" charset="0"/>
              </a:rPr>
              <a:t>.</a:t>
            </a: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Be sure to state that using this assessment is NOT MANDATORY. It is a tool they can use to more effectively and efficiently match individual</a:t>
            </a:r>
            <a:r>
              <a:rPr lang="en-US" baseline="0" dirty="0" smtClean="0">
                <a:solidFill>
                  <a:srgbClr val="000000"/>
                </a:solidFill>
                <a:latin typeface="Calibri" charset="0"/>
                <a:ea typeface="MS PGothic" charset="0"/>
              </a:rPr>
              <a:t> interests and</a:t>
            </a:r>
            <a:r>
              <a:rPr lang="en-US" dirty="0" smtClean="0">
                <a:solidFill>
                  <a:srgbClr val="000000"/>
                </a:solidFill>
                <a:latin typeface="Calibri" charset="0"/>
                <a:ea typeface="MS PGothic" charset="0"/>
              </a:rPr>
              <a:t> need with information and tools in the toolkit</a:t>
            </a:r>
            <a:r>
              <a:rPr lang="en-US" baseline="0" dirty="0" smtClean="0">
                <a:solidFill>
                  <a:srgbClr val="000000"/>
                </a:solidFill>
                <a:latin typeface="Calibri" charset="0"/>
                <a:ea typeface="MS PGothic" charset="0"/>
              </a:rPr>
              <a:t> and </a:t>
            </a:r>
            <a:r>
              <a:rPr lang="en-US" i="1" baseline="0" dirty="0" smtClean="0">
                <a:solidFill>
                  <a:srgbClr val="000000"/>
                </a:solidFill>
                <a:latin typeface="Calibri" charset="0"/>
                <a:ea typeface="MS PGothic" charset="0"/>
              </a:rPr>
              <a:t>Reentry Guide</a:t>
            </a:r>
            <a:r>
              <a:rPr lang="en-US" dirty="0" smtClean="0">
                <a:solidFill>
                  <a:srgbClr val="000000"/>
                </a:solidFill>
                <a:latin typeface="Calibri" charset="0"/>
                <a:ea typeface="MS PGothic" charset="0"/>
              </a:rPr>
              <a:t>.</a:t>
            </a:r>
          </a:p>
          <a:p>
            <a:pPr marL="1046651" lvl="2" indent="-165261" eaLnBrk="1" hangingPunct="1">
              <a:spcBef>
                <a:spcPct val="0"/>
              </a:spcBef>
              <a:buFont typeface="Arial"/>
              <a:buChar char="•"/>
              <a:defRPr/>
            </a:pPr>
            <a:r>
              <a:rPr lang="en-US" dirty="0" smtClean="0">
                <a:solidFill>
                  <a:srgbClr val="000000"/>
                </a:solidFill>
                <a:latin typeface="Calibri" charset="0"/>
                <a:ea typeface="MS PGothic" charset="0"/>
              </a:rPr>
              <a:t>Share options for using the assessment:</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Ask</a:t>
            </a:r>
            <a:r>
              <a:rPr lang="en-US" baseline="0" dirty="0" smtClean="0">
                <a:solidFill>
                  <a:srgbClr val="000000"/>
                </a:solidFill>
                <a:latin typeface="Calibri" charset="0"/>
                <a:ea typeface="MS PGothic" charset="0"/>
              </a:rPr>
              <a:t> individuals to complete it</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Use it as a guide to ask questions in a conversational style to better understand the financial concerns and goals of individuals</a:t>
            </a:r>
          </a:p>
          <a:p>
            <a:pPr marL="1984659" lvl="4" indent="-174442" eaLnBrk="1" hangingPunct="1">
              <a:spcBef>
                <a:spcPct val="0"/>
              </a:spcBef>
              <a:buFontTx/>
              <a:buChar char="•"/>
              <a:defRPr/>
            </a:pPr>
            <a:r>
              <a:rPr lang="en-US" dirty="0" smtClean="0">
                <a:solidFill>
                  <a:srgbClr val="000000"/>
                </a:solidFill>
                <a:latin typeface="Calibri" charset="0"/>
                <a:ea typeface="MS PGothic" charset="0"/>
              </a:rPr>
              <a:t>Ask the questions over several sessions with the</a:t>
            </a:r>
            <a:r>
              <a:rPr lang="en-US" baseline="0" dirty="0" smtClean="0">
                <a:solidFill>
                  <a:srgbClr val="000000"/>
                </a:solidFill>
                <a:latin typeface="Calibri" charset="0"/>
                <a:ea typeface="MS PGothic" charset="0"/>
              </a:rPr>
              <a:t> individual</a:t>
            </a:r>
          </a:p>
          <a:p>
            <a:pPr marL="1984659" lvl="4" indent="-174442" eaLnBrk="1" hangingPunct="1">
              <a:spcBef>
                <a:spcPct val="0"/>
              </a:spcBef>
              <a:buFontTx/>
              <a:buChar char="•"/>
              <a:defRPr/>
            </a:pPr>
            <a:endParaRPr lang="en-US" baseline="0" dirty="0" smtClean="0">
              <a:solidFill>
                <a:srgbClr val="000000"/>
              </a:solidFill>
              <a:latin typeface="Calibri" charset="0"/>
              <a:ea typeface="MS PGothic" charset="0"/>
            </a:endParaRPr>
          </a:p>
          <a:p>
            <a:pPr marL="662573" lvl="1" indent="-174442" eaLnBrk="1" hangingPunct="1">
              <a:spcBef>
                <a:spcPct val="0"/>
              </a:spcBef>
              <a:buFontTx/>
              <a:buChar char="•"/>
              <a:defRPr/>
            </a:pPr>
            <a:r>
              <a:rPr lang="en-US" b="1" baseline="0" dirty="0" smtClean="0">
                <a:solidFill>
                  <a:srgbClr val="000000"/>
                </a:solidFill>
                <a:latin typeface="Calibri" charset="0"/>
                <a:ea typeface="MS PGothic" charset="0"/>
              </a:rPr>
              <a:t>Review how to use the “Key” section that follows the tool</a:t>
            </a:r>
            <a:r>
              <a:rPr lang="en-US" baseline="0" dirty="0" smtClean="0">
                <a:solidFill>
                  <a:srgbClr val="000000"/>
                </a:solidFill>
                <a:latin typeface="Calibri" charset="0"/>
                <a:ea typeface="MS PGothic" charset="0"/>
              </a:rPr>
              <a:t>. This provides suggested places to go for information and tools within the companion guide and the main toolkit. Be sure to emphasize that it can point you to a topic or tool to start with when working with an individual.</a:t>
            </a:r>
            <a:endParaRPr lang="en-US" dirty="0" smtClean="0">
              <a:solidFill>
                <a:srgbClr val="000000"/>
              </a:solidFill>
              <a:latin typeface="Calibri" charset="0"/>
              <a:ea typeface="MS PGothic" charset="0"/>
            </a:endParaRPr>
          </a:p>
          <a:p>
            <a:pPr marL="605956" lvl="1" indent="-165261">
              <a:buFont typeface="Arial"/>
              <a:buChar char="•"/>
            </a:pPr>
            <a:endParaRPr lang="en-US" dirty="0" smtClean="0"/>
          </a:p>
          <a:p>
            <a:pPr marL="605956" lvl="1" indent="-165261" defTabSz="440695" eaLnBrk="1" fontAlgn="auto" hangingPunct="1">
              <a:spcBef>
                <a:spcPts val="0"/>
              </a:spcBef>
              <a:spcAft>
                <a:spcPts val="0"/>
              </a:spcAft>
              <a:buFont typeface="Arial"/>
              <a:buChar char="•"/>
              <a:defRPr/>
            </a:pPr>
            <a:r>
              <a:rPr lang="en-US" b="1" baseline="0" dirty="0" smtClean="0">
                <a:solidFill>
                  <a:srgbClr val="000000"/>
                </a:solidFill>
                <a:latin typeface="Calibri" charset="0"/>
                <a:ea typeface="MS PGothic" charset="0"/>
              </a:rPr>
              <a:t>Using the “Key”, ask them which question numbers they answered “no.”  </a:t>
            </a:r>
            <a:r>
              <a:rPr lang="en-US" b="0" baseline="0" dirty="0" smtClean="0">
                <a:solidFill>
                  <a:srgbClr val="000000"/>
                </a:solidFill>
                <a:latin typeface="Calibri" charset="0"/>
                <a:ea typeface="MS PGothic" charset="0"/>
              </a:rPr>
              <a:t>Show how this correlates to specific sections in the toolkit.  </a:t>
            </a:r>
          </a:p>
          <a:p>
            <a:pPr marL="440695" lvl="1" defTabSz="440695" eaLnBrk="1" fontAlgn="auto" hangingPunct="1">
              <a:spcBef>
                <a:spcPts val="0"/>
              </a:spcBef>
              <a:spcAft>
                <a:spcPts val="0"/>
              </a:spcAft>
              <a:defRPr/>
            </a:pPr>
            <a:endParaRPr lang="en-US" b="1" i="1" baseline="0" dirty="0" smtClean="0">
              <a:solidFill>
                <a:srgbClr val="000000"/>
              </a:solidFill>
              <a:latin typeface="Calibri" charset="0"/>
              <a:ea typeface="MS PGothic" charset="0"/>
            </a:endParaRPr>
          </a:p>
          <a:p>
            <a:pPr marL="440695" lvl="1" defTabSz="440695" eaLnBrk="1" fontAlgn="auto" hangingPunct="1">
              <a:spcBef>
                <a:spcPts val="0"/>
              </a:spcBef>
              <a:spcAft>
                <a:spcPts val="0"/>
              </a:spcAft>
              <a:defRPr/>
            </a:pPr>
            <a:r>
              <a:rPr lang="en-US" b="1" i="1" baseline="0" dirty="0" smtClean="0">
                <a:solidFill>
                  <a:srgbClr val="000000"/>
                </a:solidFill>
                <a:latin typeface="Calibri" charset="0"/>
                <a:ea typeface="MS PGothic" charset="0"/>
              </a:rPr>
              <a:t>    NOTE—Can try to set this up as a live questionnaire depending on webinar platform.</a:t>
            </a:r>
          </a:p>
          <a:p>
            <a:pPr marL="440695" lvl="1" defTabSz="440695" eaLnBrk="1" fontAlgn="auto" hangingPunct="1">
              <a:spcBef>
                <a:spcPts val="0"/>
              </a:spcBef>
              <a:spcAft>
                <a:spcPts val="0"/>
              </a:spcAft>
              <a:defRPr/>
            </a:pPr>
            <a:endParaRPr lang="en-US" b="1" dirty="0" smtClean="0">
              <a:solidFill>
                <a:srgbClr val="000000"/>
              </a:solidFill>
              <a:latin typeface="Calibri" charset="0"/>
              <a:ea typeface="MS PGothic" charset="0"/>
            </a:endParaRPr>
          </a:p>
          <a:p>
            <a:pPr marL="440695" lvl="1"/>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29</a:t>
            </a:fld>
            <a:endParaRPr lang="en-US" altLang="en-US" dirty="0"/>
          </a:p>
        </p:txBody>
      </p:sp>
    </p:spTree>
    <p:extLst>
      <p:ext uri="{BB962C8B-B14F-4D97-AF65-F5344CB8AC3E}">
        <p14:creationId xmlns:p14="http://schemas.microsoft.com/office/powerpoint/2010/main" val="1760766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1: </a:t>
            </a:r>
            <a:r>
              <a:rPr lang="en-US" b="1" u="sng" dirty="0" smtClean="0">
                <a:solidFill>
                  <a:srgbClr val="000000"/>
                </a:solidFill>
                <a:ea typeface="ＭＳ Ｐゴシック" charset="0"/>
              </a:rPr>
              <a:t>Training Objectives</a:t>
            </a:r>
            <a:endParaRPr lang="en-US" altLang="en-US" b="1" i="1" u="sng"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Estimated Time: 2 Minutes</a:t>
            </a:r>
          </a:p>
          <a:p>
            <a:pPr eaLnBrk="1" hangingPunct="1">
              <a:spcBef>
                <a:spcPct val="0"/>
              </a:spcBef>
              <a:defRPr/>
            </a:pPr>
            <a:r>
              <a:rPr lang="en-US" altLang="en-US" b="1" dirty="0" smtClean="0">
                <a:solidFill>
                  <a:srgbClr val="000000"/>
                </a:solidFill>
                <a:ea typeface="MS PGothic" charset="-128"/>
              </a:rPr>
              <a:t>Methodology: Presentation</a:t>
            </a:r>
          </a:p>
          <a:p>
            <a:pPr eaLnBrk="1" hangingPunct="1">
              <a:spcBef>
                <a:spcPct val="0"/>
              </a:spcBef>
              <a:defRPr/>
            </a:pPr>
            <a:r>
              <a:rPr lang="en-US" altLang="en-US" b="1" dirty="0" smtClean="0">
                <a:solidFill>
                  <a:srgbClr val="000000"/>
                </a:solidFill>
                <a:ea typeface="MS PGothic" charset="-128"/>
              </a:rPr>
              <a:t>Corresponding Section in toolkit: None</a:t>
            </a:r>
          </a:p>
          <a:p>
            <a:pPr eaLnBrk="1" hangingPunct="1">
              <a:spcBef>
                <a:spcPct val="0"/>
              </a:spcBef>
              <a:defRPr/>
            </a:pPr>
            <a:endParaRPr lang="en-US" b="1" dirty="0" smtClean="0">
              <a:solidFill>
                <a:srgbClr val="000000"/>
              </a:solidFill>
              <a:ea typeface="MS PGothic" charset="-128"/>
            </a:endParaRPr>
          </a:p>
          <a:p>
            <a:pPr marL="165261" indent="-165261" eaLnBrk="1" hangingPunct="1">
              <a:spcBef>
                <a:spcPct val="0"/>
              </a:spcBef>
              <a:buFont typeface="Arial"/>
              <a:buChar char="•"/>
              <a:defRPr/>
            </a:pPr>
            <a:r>
              <a:rPr lang="en-US" b="0" dirty="0" smtClean="0">
                <a:solidFill>
                  <a:srgbClr val="000000"/>
                </a:solidFill>
                <a:ea typeface="MS PGothic" charset="-128"/>
              </a:rPr>
              <a:t>Review the training objectives.</a:t>
            </a:r>
          </a:p>
          <a:p>
            <a:pPr marL="165261" indent="-165261" eaLnBrk="1" hangingPunct="1">
              <a:spcBef>
                <a:spcPct val="0"/>
              </a:spcBef>
              <a:buFont typeface="Arial"/>
              <a:buChar char="•"/>
              <a:defRPr/>
            </a:pPr>
            <a:r>
              <a:rPr lang="en-US" b="0" dirty="0" smtClean="0">
                <a:solidFill>
                  <a:srgbClr val="000000"/>
                </a:solidFill>
                <a:ea typeface="MS PGothic" charset="-128"/>
              </a:rPr>
              <a:t>Explain that this training will focus on both </a:t>
            </a:r>
            <a:r>
              <a:rPr lang="en-US" b="0" i="1" dirty="0" smtClean="0">
                <a:solidFill>
                  <a:srgbClr val="000000"/>
                </a:solidFill>
                <a:ea typeface="MS PGothic" charset="-128"/>
              </a:rPr>
              <a:t>Your Money, Your Goals  </a:t>
            </a:r>
            <a:r>
              <a:rPr lang="en-US" b="0" dirty="0" smtClean="0">
                <a:solidFill>
                  <a:srgbClr val="000000"/>
                </a:solidFill>
                <a:ea typeface="MS PGothic" charset="-128"/>
              </a:rPr>
              <a:t>toolkit</a:t>
            </a:r>
            <a:r>
              <a:rPr lang="en-US" b="0" baseline="0" dirty="0" smtClean="0">
                <a:solidFill>
                  <a:srgbClr val="000000"/>
                </a:solidFill>
                <a:ea typeface="MS PGothic" charset="-128"/>
              </a:rPr>
              <a:t> and Focus on Reentry.</a:t>
            </a:r>
            <a:endParaRPr lang="en-US" b="0" dirty="0"/>
          </a:p>
        </p:txBody>
      </p:sp>
      <p:sp>
        <p:nvSpPr>
          <p:cNvPr id="4" name="Slide Number Placeholder 3"/>
          <p:cNvSpPr>
            <a:spLocks noGrp="1"/>
          </p:cNvSpPr>
          <p:nvPr>
            <p:ph type="sldNum" sz="quarter" idx="10"/>
          </p:nvPr>
        </p:nvSpPr>
        <p:spPr/>
        <p:txBody>
          <a:bodyPr/>
          <a:lstStyle/>
          <a:p>
            <a:fld id="{4BAF53EF-993C-FF42-8B62-CEF57763A78D}" type="slidenum">
              <a:rPr lang="en-US" smtClean="0"/>
              <a:t>3</a:t>
            </a:fld>
            <a:endParaRPr lang="en-US" dirty="0"/>
          </a:p>
        </p:txBody>
      </p:sp>
    </p:spTree>
    <p:extLst>
      <p:ext uri="{BB962C8B-B14F-4D97-AF65-F5344CB8AC3E}">
        <p14:creationId xmlns:p14="http://schemas.microsoft.com/office/powerpoint/2010/main" val="451699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endParaRPr lang="en-US" dirty="0" smtClean="0"/>
          </a:p>
          <a:p>
            <a:pPr marL="165261" indent="-165261">
              <a:buFont typeface="Arial"/>
              <a:buChar char="•"/>
            </a:pPr>
            <a:r>
              <a:rPr lang="en-US" dirty="0" smtClean="0"/>
              <a:t>Review</a:t>
            </a:r>
            <a:r>
              <a:rPr lang="en-US" baseline="0" dirty="0" smtClean="0"/>
              <a:t> how to use the </a:t>
            </a:r>
            <a:r>
              <a:rPr lang="en-US" i="1" baseline="0" dirty="0" smtClean="0"/>
              <a:t>Setting goals worksheet</a:t>
            </a:r>
            <a:r>
              <a:rPr lang="en-US" baseline="0" dirty="0" smtClean="0"/>
              <a:t>.</a:t>
            </a:r>
          </a:p>
          <a:p>
            <a:pPr marL="165261" indent="-165261">
              <a:buFont typeface="Arial"/>
              <a:buChar char="•"/>
            </a:pPr>
            <a:endParaRPr lang="en-US" baseline="0" dirty="0" smtClean="0"/>
          </a:p>
          <a:p>
            <a:pPr marL="165261" indent="-165261" defTabSz="440695" eaLnBrk="1" fontAlgn="auto" hangingPunct="1">
              <a:spcBef>
                <a:spcPts val="0"/>
              </a:spcBef>
              <a:spcAft>
                <a:spcPts val="0"/>
              </a:spcAft>
              <a:buFont typeface="Arial"/>
              <a:buChar char="•"/>
              <a:defRPr/>
            </a:pPr>
            <a:r>
              <a:rPr lang="en-US" baseline="0" dirty="0" smtClean="0"/>
              <a:t>If the group is familiar with the </a:t>
            </a:r>
            <a:r>
              <a:rPr lang="en-US" i="1" baseline="0" dirty="0" smtClean="0"/>
              <a:t>Setting goals worksheet </a:t>
            </a:r>
            <a:r>
              <a:rPr lang="en-US" baseline="0" dirty="0" smtClean="0"/>
              <a:t>from </a:t>
            </a:r>
            <a:r>
              <a:rPr lang="en-US" i="1" baseline="0" dirty="0" smtClean="0"/>
              <a:t>Your Money, Your Goals</a:t>
            </a:r>
            <a:r>
              <a:rPr lang="en-US" baseline="0" dirty="0" smtClean="0"/>
              <a:t>, highlight the key differences in the </a:t>
            </a:r>
            <a:r>
              <a:rPr lang="en-US" i="1" baseline="0" dirty="0" smtClean="0"/>
              <a:t>Focus on Reentry </a:t>
            </a:r>
            <a:r>
              <a:rPr lang="en-US" baseline="0" dirty="0" smtClean="0"/>
              <a:t>version.  The differences are mostly around space for steps for planning – very important to help people identify steps, even very small ones, to help them achieve a goal.</a:t>
            </a:r>
          </a:p>
          <a:p>
            <a:pPr marL="165261" indent="-165261" defTabSz="440695" eaLnBrk="1" fontAlgn="auto" hangingPunct="1">
              <a:spcBef>
                <a:spcPts val="0"/>
              </a:spcBef>
              <a:spcAft>
                <a:spcPts val="0"/>
              </a:spcAft>
              <a:buFont typeface="Arial"/>
              <a:buChar char="•"/>
              <a:defRPr/>
            </a:pPr>
            <a:endParaRPr lang="en-US" baseline="0" dirty="0" smtClean="0"/>
          </a:p>
          <a:p>
            <a:pPr defTabSz="440695" eaLnBrk="1" fontAlgn="auto" hangingPunct="1">
              <a:spcBef>
                <a:spcPts val="0"/>
              </a:spcBef>
              <a:spcAft>
                <a:spcPts val="0"/>
              </a:spcAft>
              <a:defRPr/>
            </a:pPr>
            <a:r>
              <a:rPr lang="en-US" u="sng" baseline="0" dirty="0" smtClean="0"/>
              <a:t>BEFORE showing the next slide ask the following questions:</a:t>
            </a:r>
          </a:p>
          <a:p>
            <a:pPr marL="165261" indent="-165261" defTabSz="440695" eaLnBrk="1" fontAlgn="auto" hangingPunct="1">
              <a:spcBef>
                <a:spcPts val="0"/>
              </a:spcBef>
              <a:spcAft>
                <a:spcPts val="0"/>
              </a:spcAft>
              <a:buFont typeface="Arial"/>
              <a:buChar char="•"/>
              <a:defRPr/>
            </a:pPr>
            <a:r>
              <a:rPr lang="en-US" b="1" baseline="0" dirty="0" smtClean="0"/>
              <a:t>ASK:  What are barriers someone may experience when they lack proper identification documents?</a:t>
            </a:r>
          </a:p>
          <a:p>
            <a:pPr marL="165261" indent="-165261" defTabSz="440695" eaLnBrk="1" fontAlgn="auto" hangingPunct="1">
              <a:spcBef>
                <a:spcPts val="0"/>
              </a:spcBef>
              <a:spcAft>
                <a:spcPts val="0"/>
              </a:spcAft>
              <a:buFont typeface="Arial"/>
              <a:buChar char="•"/>
              <a:defRPr/>
            </a:pPr>
            <a:endParaRPr lang="en-US" dirty="0" smtClean="0"/>
          </a:p>
          <a:p>
            <a:pPr marL="165261" indent="-165261">
              <a:buFont typeface="Arial"/>
              <a:buChar char="•"/>
            </a:pP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30</a:t>
            </a:fld>
            <a:endParaRPr lang="en-US" dirty="0"/>
          </a:p>
        </p:txBody>
      </p:sp>
    </p:spTree>
    <p:extLst>
      <p:ext uri="{BB962C8B-B14F-4D97-AF65-F5344CB8AC3E}">
        <p14:creationId xmlns:p14="http://schemas.microsoft.com/office/powerpoint/2010/main" val="9744634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endParaRPr lang="en-US" dirty="0" smtClean="0"/>
          </a:p>
          <a:p>
            <a:pPr marL="165261" indent="-165261">
              <a:buFont typeface="Arial"/>
              <a:buChar char="•"/>
            </a:pPr>
            <a:r>
              <a:rPr lang="en-US" dirty="0" smtClean="0"/>
              <a:t>Explain</a:t>
            </a:r>
            <a:r>
              <a:rPr lang="en-US" baseline="0" dirty="0" smtClean="0"/>
              <a:t> that this is a new tool.</a:t>
            </a:r>
          </a:p>
          <a:p>
            <a:pPr marL="165261" indent="-165261">
              <a:buFont typeface="Arial"/>
              <a:buChar char="•"/>
            </a:pPr>
            <a:endParaRPr lang="en-US" baseline="0" dirty="0" smtClean="0"/>
          </a:p>
          <a:p>
            <a:pPr marL="165261" indent="-165261" defTabSz="440695" eaLnBrk="1" fontAlgn="auto" hangingPunct="1">
              <a:spcBef>
                <a:spcPts val="0"/>
              </a:spcBef>
              <a:spcAft>
                <a:spcPts val="0"/>
              </a:spcAft>
              <a:buFont typeface="Arial"/>
              <a:buChar char="•"/>
              <a:defRPr/>
            </a:pPr>
            <a:r>
              <a:rPr lang="en-US" baseline="0" dirty="0" smtClean="0"/>
              <a:t>Review the tool, going through the various types of documentation.</a:t>
            </a:r>
          </a:p>
          <a:p>
            <a:pPr defTabSz="440695" eaLnBrk="1" fontAlgn="auto" hangingPunct="1">
              <a:spcBef>
                <a:spcPts val="0"/>
              </a:spcBef>
              <a:spcAft>
                <a:spcPts val="0"/>
              </a:spcAft>
              <a:defRPr/>
            </a:pPr>
            <a:endParaRPr lang="en-US" b="1" i="1" baseline="0" dirty="0" smtClean="0"/>
          </a:p>
          <a:p>
            <a:pPr defTabSz="440695" eaLnBrk="1" fontAlgn="auto" hangingPunct="1">
              <a:spcBef>
                <a:spcPts val="0"/>
              </a:spcBef>
              <a:spcAft>
                <a:spcPts val="0"/>
              </a:spcAft>
              <a:defRPr/>
            </a:pPr>
            <a:r>
              <a:rPr lang="en-US" b="1" i="1" baseline="0" dirty="0" smtClean="0"/>
              <a:t>ASK: How could you see using this tool?</a:t>
            </a:r>
            <a:endParaRPr lang="en-US" b="1"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31</a:t>
            </a:fld>
            <a:endParaRPr lang="en-US" dirty="0"/>
          </a:p>
        </p:txBody>
      </p:sp>
    </p:spTree>
    <p:extLst>
      <p:ext uri="{BB962C8B-B14F-4D97-AF65-F5344CB8AC3E}">
        <p14:creationId xmlns:p14="http://schemas.microsoft.com/office/powerpoint/2010/main" val="343426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Getting Started with Focus on Reentry</a:t>
            </a:r>
          </a:p>
          <a:p>
            <a:endParaRPr lang="en-US" dirty="0" smtClean="0"/>
          </a:p>
          <a:p>
            <a:pPr marL="165261" indent="-165261">
              <a:buFont typeface="Arial"/>
              <a:buChar char="•"/>
            </a:pPr>
            <a:r>
              <a:rPr lang="en-US" dirty="0" smtClean="0"/>
              <a:t>Explain</a:t>
            </a:r>
            <a:r>
              <a:rPr lang="en-US" baseline="0" dirty="0" smtClean="0"/>
              <a:t> that this is a new tool.</a:t>
            </a:r>
          </a:p>
          <a:p>
            <a:pPr marL="165261" indent="-165261">
              <a:buFont typeface="Arial"/>
              <a:buChar char="•"/>
            </a:pPr>
            <a:endParaRPr lang="en-US" baseline="0" dirty="0" smtClean="0"/>
          </a:p>
          <a:p>
            <a:pPr marL="165261" indent="-165261" defTabSz="440695" eaLnBrk="1" fontAlgn="auto" hangingPunct="1">
              <a:spcBef>
                <a:spcPts val="0"/>
              </a:spcBef>
              <a:spcAft>
                <a:spcPts val="0"/>
              </a:spcAft>
              <a:buFont typeface="Arial"/>
              <a:buChar char="•"/>
              <a:defRPr/>
            </a:pPr>
            <a:r>
              <a:rPr lang="en-US" baseline="0" dirty="0" smtClean="0"/>
              <a:t>Review the tool.</a:t>
            </a:r>
          </a:p>
          <a:p>
            <a:pPr defTabSz="440695" eaLnBrk="1" fontAlgn="auto" hangingPunct="1">
              <a:spcBef>
                <a:spcPts val="0"/>
              </a:spcBef>
              <a:spcAft>
                <a:spcPts val="0"/>
              </a:spcAft>
              <a:defRPr/>
            </a:pPr>
            <a:endParaRPr lang="en-US" b="1" i="1" baseline="0" dirty="0" smtClean="0"/>
          </a:p>
          <a:p>
            <a:pPr defTabSz="440695" eaLnBrk="1" fontAlgn="auto" hangingPunct="1">
              <a:spcBef>
                <a:spcPts val="0"/>
              </a:spcBef>
              <a:spcAft>
                <a:spcPts val="0"/>
              </a:spcAft>
              <a:defRPr/>
            </a:pPr>
            <a:r>
              <a:rPr lang="en-US" b="1" i="1" baseline="0" dirty="0" smtClean="0"/>
              <a:t>ASK: How could you see using this tool?</a:t>
            </a:r>
            <a:endParaRPr lang="en-US" b="1"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32</a:t>
            </a:fld>
            <a:endParaRPr lang="en-US" dirty="0"/>
          </a:p>
        </p:txBody>
      </p:sp>
    </p:spTree>
    <p:extLst>
      <p:ext uri="{BB962C8B-B14F-4D97-AF65-F5344CB8AC3E}">
        <p14:creationId xmlns:p14="http://schemas.microsoft.com/office/powerpoint/2010/main" val="37907608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33</a:t>
            </a:fld>
            <a:endParaRPr lang="en-US" altLang="en-US" dirty="0"/>
          </a:p>
        </p:txBody>
      </p:sp>
    </p:spTree>
    <p:extLst>
      <p:ext uri="{BB962C8B-B14F-4D97-AF65-F5344CB8AC3E}">
        <p14:creationId xmlns:p14="http://schemas.microsoft.com/office/powerpoint/2010/main" val="4926223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a:t>
            </a:r>
            <a:endParaRPr lang="en-US" b="1" u="sng" dirty="0" smtClean="0">
              <a:solidFill>
                <a:srgbClr val="000000"/>
              </a:solidFill>
              <a:ea typeface="ＭＳ Ｐゴシック" charset="0"/>
            </a:endParaRPr>
          </a:p>
          <a:p>
            <a:pPr eaLnBrk="1" hangingPunct="1">
              <a:spcBef>
                <a:spcPct val="0"/>
              </a:spcBef>
              <a:defRPr/>
            </a:pPr>
            <a:r>
              <a:rPr lang="en-US" b="1" dirty="0" smtClean="0">
                <a:solidFill>
                  <a:srgbClr val="000000"/>
                </a:solidFill>
                <a:ea typeface="MS PGothic" charset="0"/>
              </a:rPr>
              <a:t>Estimated Time: 45 Minutes</a:t>
            </a:r>
          </a:p>
          <a:p>
            <a:pPr eaLnBrk="1" hangingPunct="1">
              <a:spcBef>
                <a:spcPct val="0"/>
              </a:spcBef>
              <a:defRPr/>
            </a:pPr>
            <a:r>
              <a:rPr lang="en-US" b="1" dirty="0" smtClean="0">
                <a:solidFill>
                  <a:srgbClr val="000000"/>
                </a:solidFill>
                <a:ea typeface="MS PGothic" charset="0"/>
              </a:rPr>
              <a:t>Corresponding Sections in toolkit:  Modules 2-5</a:t>
            </a:r>
          </a:p>
          <a:p>
            <a:pPr eaLnBrk="1" hangingPunct="1">
              <a:spcBef>
                <a:spcPct val="0"/>
              </a:spcBef>
              <a:defRPr/>
            </a:pPr>
            <a:r>
              <a:rPr lang="en-US" b="1" dirty="0" smtClean="0">
                <a:solidFill>
                  <a:srgbClr val="000000"/>
                </a:solidFill>
                <a:ea typeface="MS PGothic" charset="0"/>
              </a:rPr>
              <a:t>FOCUS</a:t>
            </a:r>
            <a:r>
              <a:rPr lang="en-US" b="1" baseline="0" dirty="0" smtClean="0">
                <a:solidFill>
                  <a:srgbClr val="000000"/>
                </a:solidFill>
                <a:ea typeface="MS PGothic" charset="0"/>
              </a:rPr>
              <a:t> ON REENTRY:  Managing money</a:t>
            </a:r>
            <a:endParaRPr lang="en-US" dirty="0" smtClean="0"/>
          </a:p>
          <a:p>
            <a:endParaRPr lang="en-US" dirty="0" smtClean="0"/>
          </a:p>
          <a:p>
            <a:pPr marL="165261" indent="-165261">
              <a:buFont typeface="Arial"/>
              <a:buChar char="•"/>
            </a:pPr>
            <a:r>
              <a:rPr lang="en-US" dirty="0" smtClean="0"/>
              <a:t>Review the information</a:t>
            </a:r>
            <a:r>
              <a:rPr lang="en-US" baseline="0" dirty="0" smtClean="0"/>
              <a:t> contained in </a:t>
            </a:r>
            <a:r>
              <a:rPr lang="en-US" b="1" baseline="0" dirty="0" smtClean="0"/>
              <a:t>Modules 2 – 5 </a:t>
            </a:r>
            <a:r>
              <a:rPr lang="en-US" baseline="0" dirty="0" smtClean="0"/>
              <a:t>in the toolkit if not already provided in a </a:t>
            </a:r>
            <a:r>
              <a:rPr lang="en-US" i="1" baseline="0" dirty="0" smtClean="0"/>
              <a:t>Your Money, Your Goals </a:t>
            </a:r>
            <a:r>
              <a:rPr lang="en-US" baseline="0" dirty="0" smtClean="0"/>
              <a:t>training. This includes the Income and Spending trackers, which are relevant to building the cash flow budget.</a:t>
            </a:r>
          </a:p>
          <a:p>
            <a:pPr marL="165261" indent="-165261">
              <a:buFont typeface="Arial"/>
              <a:buChar char="•"/>
            </a:pPr>
            <a:endParaRPr lang="en-US" baseline="0" dirty="0" smtClean="0"/>
          </a:p>
          <a:p>
            <a:pPr marL="165261" indent="-165261">
              <a:buFont typeface="Arial"/>
              <a:buChar char="•"/>
            </a:pPr>
            <a:r>
              <a:rPr lang="en-US" baseline="0" dirty="0" smtClean="0"/>
              <a:t>Use the following points to introduce the section:</a:t>
            </a:r>
            <a:endParaRPr lang="en-US" dirty="0" smtClean="0"/>
          </a:p>
          <a:p>
            <a:pPr marL="605956" lvl="1" indent="-165261" defTabSz="440695" eaLnBrk="1" fontAlgn="auto" hangingPunct="1">
              <a:spcBef>
                <a:spcPts val="0"/>
              </a:spcBef>
              <a:spcAft>
                <a:spcPts val="0"/>
              </a:spcAft>
              <a:buFont typeface="Arial" panose="020B0604020202020204" pitchFamily="34" charset="0"/>
              <a:buChar char="•"/>
              <a:defRPr/>
            </a:pPr>
            <a:r>
              <a:rPr lang="en-US" dirty="0" smtClean="0"/>
              <a:t>Individuals transitioning from prison or jail often have limited resources </a:t>
            </a:r>
          </a:p>
          <a:p>
            <a:pPr marL="605956" lvl="1" indent="-165261" defTabSz="440695" eaLnBrk="1" fontAlgn="auto" hangingPunct="1">
              <a:spcBef>
                <a:spcPts val="0"/>
              </a:spcBef>
              <a:spcAft>
                <a:spcPts val="0"/>
              </a:spcAft>
              <a:buFont typeface="Arial" panose="020B0604020202020204" pitchFamily="34" charset="0"/>
              <a:buChar char="•"/>
              <a:defRPr/>
            </a:pPr>
            <a:r>
              <a:rPr lang="en-US" dirty="0" smtClean="0"/>
              <a:t>They</a:t>
            </a:r>
            <a:r>
              <a:rPr lang="en-US" baseline="0" dirty="0" smtClean="0"/>
              <a:t> </a:t>
            </a:r>
            <a:r>
              <a:rPr lang="en-US" dirty="0" smtClean="0"/>
              <a:t>may be overwhelmed thinking about how to manage their money</a:t>
            </a:r>
          </a:p>
          <a:p>
            <a:pPr marL="165261" indent="-165261">
              <a:buFont typeface="Arial"/>
              <a:buChar char="•"/>
            </a:pPr>
            <a:endParaRPr lang="en-US" dirty="0" smtClean="0"/>
          </a:p>
          <a:p>
            <a:pPr marL="165261" indent="-165261">
              <a:buFont typeface="Arial"/>
              <a:buChar char="•"/>
            </a:pPr>
            <a:r>
              <a:rPr lang="en-US" dirty="0" smtClean="0"/>
              <a:t>Explain that there</a:t>
            </a:r>
            <a:r>
              <a:rPr lang="en-US" baseline="0" dirty="0" smtClean="0"/>
              <a:t> are no new tools but some information specific to justice-involved individuals such as impact of incarceration on eligibility for or accessing public benefits.</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34</a:t>
            </a:fld>
            <a:endParaRPr lang="en-US" dirty="0"/>
          </a:p>
        </p:txBody>
      </p:sp>
    </p:spTree>
    <p:extLst>
      <p:ext uri="{BB962C8B-B14F-4D97-AF65-F5344CB8AC3E}">
        <p14:creationId xmlns:p14="http://schemas.microsoft.com/office/powerpoint/2010/main" val="1217864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defTabSz="902670">
              <a:defRPr/>
            </a:pPr>
            <a:endParaRPr lang="en-US" altLang="en-US" b="1" dirty="0">
              <a:solidFill>
                <a:srgbClr val="000000"/>
              </a:solidFill>
              <a:ea typeface="MS PGothic" charset="-128"/>
            </a:endParaRPr>
          </a:p>
          <a:p>
            <a:pPr marL="159295" indent="-159295" defTabSz="902670">
              <a:buFont typeface="Arial" charset="0"/>
              <a:buChar char="•"/>
              <a:defRPr/>
            </a:pPr>
            <a:r>
              <a:rPr lang="en-US" altLang="en-US" dirty="0">
                <a:solidFill>
                  <a:srgbClr val="000000"/>
                </a:solidFill>
                <a:ea typeface="MS PGothic" charset="-128"/>
              </a:rPr>
              <a:t>Review </a:t>
            </a:r>
            <a:r>
              <a:rPr lang="en-US" altLang="en-US" b="1" i="1" dirty="0">
                <a:solidFill>
                  <a:srgbClr val="000000"/>
                </a:solidFill>
                <a:ea typeface="MS PGothic" charset="-128"/>
              </a:rPr>
              <a:t>Tool 2: Bill </a:t>
            </a:r>
            <a:r>
              <a:rPr lang="en-US" altLang="en-US" b="1" i="1" dirty="0" smtClean="0">
                <a:solidFill>
                  <a:srgbClr val="000000"/>
                </a:solidFill>
                <a:ea typeface="MS PGothic" charset="-128"/>
              </a:rPr>
              <a:t>calendar </a:t>
            </a:r>
            <a:r>
              <a:rPr lang="mr-IN" altLang="en-US" b="1" i="1" dirty="0" smtClean="0">
                <a:solidFill>
                  <a:srgbClr val="000000"/>
                </a:solidFill>
                <a:ea typeface="MS PGothic" charset="-128"/>
              </a:rPr>
              <a:t>–</a:t>
            </a:r>
            <a:r>
              <a:rPr lang="en-US" altLang="en-US" b="1" i="1" dirty="0" smtClean="0">
                <a:solidFill>
                  <a:srgbClr val="000000"/>
                </a:solidFill>
                <a:ea typeface="MS PGothic" charset="-128"/>
              </a:rPr>
              <a:t> </a:t>
            </a:r>
            <a:r>
              <a:rPr lang="en-US" altLang="en-US" i="1" dirty="0" smtClean="0">
                <a:solidFill>
                  <a:srgbClr val="000000"/>
                </a:solidFill>
                <a:ea typeface="MS PGothic" charset="-128"/>
              </a:rPr>
              <a:t>w</a:t>
            </a:r>
            <a:r>
              <a:rPr lang="en-US" altLang="en-US" dirty="0" smtClean="0">
                <a:solidFill>
                  <a:srgbClr val="000000"/>
                </a:solidFill>
                <a:ea typeface="MS PGothic" charset="-128"/>
              </a:rPr>
              <a:t>ith </a:t>
            </a:r>
            <a:r>
              <a:rPr lang="en-US" altLang="en-US" dirty="0">
                <a:solidFill>
                  <a:srgbClr val="000000"/>
                </a:solidFill>
                <a:ea typeface="MS PGothic" charset="-128"/>
              </a:rPr>
              <a:t>participants using the following instructions excerpted from the tool.</a:t>
            </a:r>
          </a:p>
          <a:p>
            <a:pPr marL="594406" lvl="1" indent="-157820" defTabSz="902670">
              <a:buFontTx/>
              <a:buChar char="•"/>
              <a:defRPr/>
            </a:pPr>
            <a:r>
              <a:rPr lang="en-US" altLang="en-US" dirty="0">
                <a:ea typeface="MS PGothic" charset="-128"/>
              </a:rPr>
              <a:t>Print the bill calendar and fill in the name of the month and year.</a:t>
            </a:r>
          </a:p>
          <a:p>
            <a:pPr marL="594406" lvl="1" indent="-157820" defTabSz="902670">
              <a:buFontTx/>
              <a:buChar char="•"/>
              <a:defRPr/>
            </a:pPr>
            <a:r>
              <a:rPr lang="en-US" altLang="en-US" dirty="0">
                <a:ea typeface="MS PGothic" charset="-128"/>
              </a:rPr>
              <a:t>Add numbers to represent the days of the month. </a:t>
            </a:r>
          </a:p>
          <a:p>
            <a:pPr marL="594406" lvl="1" indent="-157820" defTabSz="902670">
              <a:buFontTx/>
              <a:buChar char="•"/>
              <a:defRPr/>
            </a:pPr>
            <a:r>
              <a:rPr lang="en-US" altLang="en-US" dirty="0">
                <a:ea typeface="MS PGothic" charset="-128"/>
              </a:rPr>
              <a:t>Gather all of the bills you pay in one month OR use the information from your spending tracker.</a:t>
            </a:r>
          </a:p>
          <a:p>
            <a:pPr marL="594406" lvl="1" indent="-157820" defTabSz="902670">
              <a:buFontTx/>
              <a:buChar char="•"/>
              <a:defRPr/>
            </a:pPr>
            <a:r>
              <a:rPr lang="en-US" altLang="en-US" dirty="0">
                <a:ea typeface="MS PGothic" charset="-128"/>
              </a:rPr>
              <a:t>Write the due dates for these bills. Since due dates are when bills must arrive, write the date bills must be sent:</a:t>
            </a:r>
          </a:p>
          <a:p>
            <a:pPr marL="1030991" lvl="2" indent="-157820" defTabSz="902670">
              <a:buFontTx/>
              <a:buChar char="•"/>
              <a:defRPr/>
            </a:pPr>
            <a:r>
              <a:rPr lang="en-US" altLang="en-US" dirty="0">
                <a:ea typeface="MS PGothic" charset="-128"/>
              </a:rPr>
              <a:t>If paying by mail, mark the due date at least 7 days before it is due.</a:t>
            </a:r>
          </a:p>
          <a:p>
            <a:pPr marL="1030991" lvl="2" indent="-157820" defTabSz="902670">
              <a:buFontTx/>
              <a:buChar char="•"/>
              <a:defRPr/>
            </a:pPr>
            <a:r>
              <a:rPr lang="en-US" altLang="en-US" dirty="0">
                <a:ea typeface="MS PGothic" charset="-128"/>
              </a:rPr>
              <a:t>For in-person or automatic bill payment, mark one or two days before the due date to ensure you are not late.</a:t>
            </a:r>
          </a:p>
          <a:p>
            <a:pPr marL="594406" lvl="1" indent="-157820" defTabSz="902670">
              <a:buFontTx/>
              <a:buChar char="•"/>
              <a:defRPr/>
            </a:pPr>
            <a:r>
              <a:rPr lang="en-US" altLang="en-US" dirty="0">
                <a:ea typeface="MS PGothic" charset="-128"/>
              </a:rPr>
              <a:t>Fill in the calendar with the business or person you owe the money to, the date the money must be sent to arrive on time, and the amount that is due.</a:t>
            </a:r>
          </a:p>
          <a:p>
            <a:pPr marL="594406" lvl="1" indent="-157820" defTabSz="902670">
              <a:buFontTx/>
              <a:buChar char="•"/>
              <a:defRPr/>
            </a:pPr>
            <a:r>
              <a:rPr lang="en-US" altLang="en-US" dirty="0">
                <a:ea typeface="MS PGothic" charset="-128"/>
              </a:rPr>
              <a:t>Put this calendar somewhere you will see it every day to ensure you are not forgetting about important bills</a:t>
            </a:r>
            <a:r>
              <a:rPr lang="en-US" altLang="en-US" dirty="0" smtClean="0">
                <a:ea typeface="MS PGothic" charset="-128"/>
              </a:rPr>
              <a:t>.</a:t>
            </a:r>
            <a:endParaRPr lang="en-US" altLang="en-US" dirty="0">
              <a:ea typeface="MS PGothic" charset="-128"/>
            </a:endParaRPr>
          </a:p>
        </p:txBody>
      </p:sp>
      <p:sp>
        <p:nvSpPr>
          <p:cNvPr id="2283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AE4B459-26B1-40E9-B527-EB75F117B51B}" type="slidenum">
              <a:rPr lang="en-US" altLang="en-US" smtClean="0">
                <a:latin typeface="Calibri" panose="020F0502020204030204" pitchFamily="34" charset="0"/>
              </a:rPr>
              <a:pPr/>
              <a:t>35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103648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a:spcBef>
                <a:spcPct val="0"/>
              </a:spcBef>
              <a:defRPr/>
            </a:pPr>
            <a:endParaRPr lang="en-US" altLang="en-US" dirty="0">
              <a:solidFill>
                <a:srgbClr val="000000"/>
              </a:solidFill>
              <a:ea typeface="MS PGothic" charset="-128"/>
            </a:endParaRPr>
          </a:p>
          <a:p>
            <a:pPr marL="159295" indent="-159295">
              <a:spcBef>
                <a:spcPct val="0"/>
              </a:spcBef>
              <a:buFont typeface="Arial" charset="0"/>
              <a:buChar char="•"/>
              <a:defRPr/>
            </a:pPr>
            <a:r>
              <a:rPr lang="en-US" altLang="en-US" dirty="0">
                <a:solidFill>
                  <a:srgbClr val="000000"/>
                </a:solidFill>
                <a:ea typeface="MS PGothic" charset="-128"/>
              </a:rPr>
              <a:t>Explore what participants know about cash flow by asking: “What is a cash flow budget?”</a:t>
            </a:r>
          </a:p>
          <a:p>
            <a:pPr marL="159295" indent="-159295">
              <a:spcBef>
                <a:spcPct val="0"/>
              </a:spcBef>
              <a:buFont typeface="Arial" charset="0"/>
              <a:buChar char="•"/>
              <a:defRPr/>
            </a:pPr>
            <a:r>
              <a:rPr lang="en-US" altLang="en-US" dirty="0">
                <a:solidFill>
                  <a:srgbClr val="000000"/>
                </a:solidFill>
                <a:ea typeface="MS PGothic" charset="-128"/>
              </a:rPr>
              <a:t>After participants offer some ideas, share definition: </a:t>
            </a:r>
            <a:r>
              <a:rPr lang="en-US" altLang="en-US" b="1" dirty="0">
                <a:solidFill>
                  <a:srgbClr val="000000"/>
                </a:solidFill>
                <a:ea typeface="MS PGothic" charset="-128"/>
              </a:rPr>
              <a:t>A projection of how you will get and use your cash and other financial resources.</a:t>
            </a:r>
          </a:p>
          <a:p>
            <a:pPr marL="159295" indent="-159295">
              <a:spcBef>
                <a:spcPct val="0"/>
              </a:spcBef>
              <a:buFont typeface="Arial" charset="0"/>
              <a:buChar char="•"/>
              <a:defRPr/>
            </a:pPr>
            <a:r>
              <a:rPr lang="en-US" altLang="en-US" dirty="0">
                <a:solidFill>
                  <a:srgbClr val="000000"/>
                </a:solidFill>
                <a:ea typeface="MS PGothic" charset="-128"/>
              </a:rPr>
              <a:t>Contrast cash flow to regular budget by asking: “How is a cash flow budget different from a regular budget?”</a:t>
            </a:r>
          </a:p>
          <a:p>
            <a:pPr marL="159295" indent="-159295">
              <a:spcBef>
                <a:spcPct val="0"/>
              </a:spcBef>
              <a:buFont typeface="Arial" charset="0"/>
              <a:buChar char="•"/>
              <a:defRPr/>
            </a:pPr>
            <a:r>
              <a:rPr lang="en-US" altLang="en-US" dirty="0">
                <a:solidFill>
                  <a:srgbClr val="000000"/>
                </a:solidFill>
                <a:ea typeface="MS PGothic" charset="-128"/>
              </a:rPr>
              <a:t>After participants offer some ideas, share definition: </a:t>
            </a:r>
            <a:r>
              <a:rPr lang="en-US" altLang="en-US" b="1" dirty="0">
                <a:solidFill>
                  <a:srgbClr val="000000"/>
                </a:solidFill>
                <a:ea typeface="MS PGothic" charset="-128"/>
              </a:rPr>
              <a:t>A cash flow budget </a:t>
            </a:r>
            <a:r>
              <a:rPr lang="en-US" altLang="en-US" b="1" u="sng" dirty="0">
                <a:solidFill>
                  <a:srgbClr val="000000"/>
                </a:solidFill>
                <a:ea typeface="MS PGothic" charset="-128"/>
              </a:rPr>
              <a:t>tracks the timing </a:t>
            </a:r>
            <a:r>
              <a:rPr lang="en-US" altLang="en-US" b="1" dirty="0">
                <a:solidFill>
                  <a:srgbClr val="000000"/>
                </a:solidFill>
                <a:ea typeface="MS PGothic" charset="-128"/>
              </a:rPr>
              <a:t>of income and spending. </a:t>
            </a:r>
            <a:r>
              <a:rPr lang="en-US" altLang="en-US" b="1" u="sng" dirty="0">
                <a:solidFill>
                  <a:srgbClr val="000000"/>
                </a:solidFill>
                <a:ea typeface="MS PGothic" charset="-128"/>
              </a:rPr>
              <a:t>This is key.</a:t>
            </a:r>
          </a:p>
          <a:p>
            <a:pPr marL="159295" indent="-159295">
              <a:spcBef>
                <a:spcPct val="0"/>
              </a:spcBef>
              <a:buFont typeface="Arial" charset="0"/>
              <a:buChar char="•"/>
              <a:defRPr/>
            </a:pPr>
            <a:endParaRPr lang="en-US" altLang="en-US" dirty="0">
              <a:solidFill>
                <a:srgbClr val="000000"/>
              </a:solidFill>
              <a:ea typeface="MS PGothic" charset="-128"/>
            </a:endParaRPr>
          </a:p>
          <a:p>
            <a:pPr>
              <a:spcBef>
                <a:spcPct val="0"/>
              </a:spcBef>
              <a:defRPr/>
            </a:pPr>
            <a:r>
              <a:rPr lang="en-US" altLang="en-US" b="1" i="1" dirty="0">
                <a:solidFill>
                  <a:srgbClr val="000000"/>
                </a:solidFill>
                <a:ea typeface="MS PGothic" charset="-128"/>
              </a:rPr>
              <a:t>ASK: What do you think may be the benefit of this approach?</a:t>
            </a:r>
          </a:p>
        </p:txBody>
      </p:sp>
      <p:sp>
        <p:nvSpPr>
          <p:cNvPr id="2447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45DB07-57AD-4C60-8D65-B296767C5E84}" type="slidenum">
              <a:rPr lang="en-US" altLang="en-US" smtClean="0">
                <a:latin typeface="Calibri" panose="020F0502020204030204" pitchFamily="34" charset="0"/>
              </a:rPr>
              <a:pPr/>
              <a:t>36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351690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2"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defTabSz="927609">
              <a:spcBef>
                <a:spcPct val="0"/>
              </a:spcBef>
              <a:defRPr/>
            </a:pPr>
            <a:endParaRPr lang="en-US" dirty="0" smtClean="0">
              <a:solidFill>
                <a:srgbClr val="000000"/>
              </a:solidFill>
              <a:ea typeface="MS PGothic" charset="0"/>
            </a:endParaRPr>
          </a:p>
          <a:p>
            <a:pPr marL="159272" indent="-159272" defTabSz="927609">
              <a:spcBef>
                <a:spcPct val="0"/>
              </a:spcBef>
              <a:buFont typeface="Arial"/>
              <a:buChar char="•"/>
              <a:defRPr/>
            </a:pPr>
            <a:r>
              <a:rPr lang="en-US" dirty="0" smtClean="0">
                <a:solidFill>
                  <a:srgbClr val="000000"/>
                </a:solidFill>
                <a:ea typeface="MS PGothic" charset="0"/>
              </a:rPr>
              <a:t>Review the components of a cash flow.</a:t>
            </a:r>
          </a:p>
        </p:txBody>
      </p:sp>
      <p:sp>
        <p:nvSpPr>
          <p:cNvPr id="2467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AC5159E-BA88-477D-A29A-09EDB850A9D8}" type="slidenum">
              <a:rPr lang="en-US" altLang="en-US" smtClean="0">
                <a:latin typeface="Calibri" panose="020F0502020204030204" pitchFamily="34" charset="0"/>
              </a:rPr>
              <a:pPr/>
              <a:t>37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42201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0"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marL="159272" indent="-159272" defTabSz="927609">
              <a:spcBef>
                <a:spcPct val="0"/>
              </a:spcBef>
              <a:buFont typeface="Arial"/>
              <a:buChar char="•"/>
              <a:defRPr/>
            </a:pPr>
            <a:endParaRPr lang="en-US" dirty="0" smtClean="0">
              <a:solidFill>
                <a:srgbClr val="000000"/>
              </a:solidFill>
              <a:ea typeface="MS PGothic" charset="0"/>
            </a:endParaRPr>
          </a:p>
          <a:p>
            <a:pPr marL="159272" indent="-159272" defTabSz="927609">
              <a:spcBef>
                <a:spcPct val="0"/>
              </a:spcBef>
              <a:buFont typeface="Arial"/>
              <a:buChar char="•"/>
              <a:defRPr/>
            </a:pPr>
            <a:r>
              <a:rPr lang="en-US" dirty="0" smtClean="0">
                <a:solidFill>
                  <a:srgbClr val="000000"/>
                </a:solidFill>
                <a:ea typeface="MS PGothic" charset="0"/>
              </a:rPr>
              <a:t>Review the components of a cash flow.</a:t>
            </a:r>
          </a:p>
        </p:txBody>
      </p:sp>
      <p:sp>
        <p:nvSpPr>
          <p:cNvPr id="2488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A8101FF-5D18-4493-A36F-B773D208B9A2}" type="slidenum">
              <a:rPr lang="en-US" altLang="en-US" smtClean="0">
                <a:latin typeface="Calibri" panose="020F0502020204030204" pitchFamily="34" charset="0"/>
              </a:rPr>
              <a:pPr/>
              <a:t>38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304352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6: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marL="159295" indent="-159295" defTabSz="926269">
              <a:buFont typeface="Arial" charset="0"/>
              <a:buChar char="•"/>
              <a:defRPr/>
            </a:pPr>
            <a:endParaRPr lang="en-US" altLang="en-US" dirty="0" smtClean="0">
              <a:solidFill>
                <a:srgbClr val="000000"/>
              </a:solidFill>
              <a:ea typeface="MS PGothic" charset="-128"/>
            </a:endParaRPr>
          </a:p>
          <a:p>
            <a:pPr marL="165261" indent="-165261" eaLnBrk="1" hangingPunct="1">
              <a:lnSpc>
                <a:spcPts val="2699"/>
              </a:lnSpc>
              <a:spcBef>
                <a:spcPts val="1157"/>
              </a:spcBef>
              <a:spcAft>
                <a:spcPts val="578"/>
              </a:spcAft>
              <a:buFont typeface="Arial"/>
              <a:buChar char="•"/>
            </a:pPr>
            <a:r>
              <a:rPr lang="en-US" altLang="en-US" dirty="0" smtClean="0">
                <a:solidFill>
                  <a:srgbClr val="3B3C3E"/>
                </a:solidFill>
              </a:rPr>
              <a:t>Read the following:</a:t>
            </a:r>
          </a:p>
          <a:p>
            <a:pPr marL="605956" lvl="1" indent="-165261" eaLnBrk="1" hangingPunct="1">
              <a:lnSpc>
                <a:spcPts val="2699"/>
              </a:lnSpc>
              <a:spcBef>
                <a:spcPts val="1157"/>
              </a:spcBef>
              <a:spcAft>
                <a:spcPts val="578"/>
              </a:spcAft>
              <a:buFont typeface="Arial"/>
              <a:buChar char="•"/>
            </a:pPr>
            <a:r>
              <a:rPr lang="en-US" altLang="en-US" dirty="0" smtClean="0">
                <a:solidFill>
                  <a:srgbClr val="3B3C3E"/>
                </a:solidFill>
              </a:rPr>
              <a:t>Rafael is a single parent with two children. </a:t>
            </a:r>
          </a:p>
          <a:p>
            <a:pPr marL="605956" lvl="1" indent="-165261" eaLnBrk="1" hangingPunct="1">
              <a:lnSpc>
                <a:spcPts val="2699"/>
              </a:lnSpc>
              <a:spcBef>
                <a:spcPts val="1157"/>
              </a:spcBef>
              <a:spcAft>
                <a:spcPts val="578"/>
              </a:spcAft>
              <a:buFont typeface="Arial"/>
              <a:buChar char="•"/>
            </a:pPr>
            <a:r>
              <a:rPr lang="en-US" altLang="en-US" dirty="0" smtClean="0">
                <a:solidFill>
                  <a:srgbClr val="3B3C3E"/>
                </a:solidFill>
              </a:rPr>
              <a:t>He is often late with his rent and other bills, because he does not have the money when he needs it. </a:t>
            </a:r>
          </a:p>
          <a:p>
            <a:pPr marL="605956" lvl="1" indent="-165261" eaLnBrk="1" hangingPunct="1">
              <a:lnSpc>
                <a:spcPts val="2699"/>
              </a:lnSpc>
              <a:spcBef>
                <a:spcPts val="1157"/>
              </a:spcBef>
              <a:spcAft>
                <a:spcPts val="578"/>
              </a:spcAft>
              <a:buFont typeface="Arial"/>
              <a:buChar char="•"/>
            </a:pPr>
            <a:r>
              <a:rPr lang="en-US" altLang="en-US" dirty="0" smtClean="0">
                <a:solidFill>
                  <a:srgbClr val="3B3C3E"/>
                </a:solidFill>
              </a:rPr>
              <a:t>After tracking his spending, he developed a cash flow budget with an educator at a parenting class he takes through Cooperative Extension in his community.</a:t>
            </a:r>
          </a:p>
          <a:p>
            <a:pPr marL="605956" lvl="1" indent="-165261" eaLnBrk="1" hangingPunct="1">
              <a:lnSpc>
                <a:spcPts val="2699"/>
              </a:lnSpc>
              <a:spcBef>
                <a:spcPts val="1157"/>
              </a:spcBef>
              <a:spcAft>
                <a:spcPts val="578"/>
              </a:spcAft>
              <a:buFont typeface="Arial"/>
              <a:buChar char="•"/>
            </a:pPr>
            <a:r>
              <a:rPr lang="en-US" altLang="en-US" dirty="0" smtClean="0">
                <a:solidFill>
                  <a:srgbClr val="3B3C3E"/>
                </a:solidFill>
              </a:rPr>
              <a:t>Using the cash flow, make some recommendations to Rafael so he can make ends meet.</a:t>
            </a:r>
          </a:p>
          <a:p>
            <a:pPr marL="159295" indent="-159295" defTabSz="926269">
              <a:buFont typeface="Arial" charset="0"/>
              <a:buChar char="•"/>
              <a:defRPr/>
            </a:pPr>
            <a:endParaRPr lang="en-US" altLang="en-US" dirty="0">
              <a:solidFill>
                <a:srgbClr val="000000"/>
              </a:solidFill>
              <a:ea typeface="MS PGothic" charset="-128"/>
            </a:endParaRPr>
          </a:p>
          <a:p>
            <a:pPr marL="159295" indent="-159295" defTabSz="926269">
              <a:buFont typeface="Arial" charset="0"/>
              <a:buChar char="•"/>
              <a:defRPr/>
            </a:pPr>
            <a:r>
              <a:rPr lang="en-US" altLang="en-US" b="1" dirty="0">
                <a:solidFill>
                  <a:srgbClr val="000000"/>
                </a:solidFill>
                <a:ea typeface="MS PGothic" charset="-128"/>
              </a:rPr>
              <a:t>Additional information on the scenario</a:t>
            </a:r>
            <a:endParaRPr lang="en-US" altLang="en-US" dirty="0">
              <a:solidFill>
                <a:srgbClr val="000000"/>
              </a:solidFill>
              <a:ea typeface="MS PGothic" charset="-128"/>
            </a:endParaRPr>
          </a:p>
          <a:p>
            <a:pPr marL="584081" lvl="1" indent="-159295" defTabSz="926269">
              <a:buFont typeface="Arial" charset="0"/>
              <a:buChar char="•"/>
              <a:defRPr/>
            </a:pPr>
            <a:r>
              <a:rPr lang="en-US" altLang="en-US" dirty="0">
                <a:ea typeface="MS PGothic" charset="-128"/>
              </a:rPr>
              <a:t>Rafael earns $14.65/hour and works 40 hours per week; he is paid every other week. (His net pay was calculated using an online calculator from </a:t>
            </a:r>
            <a:r>
              <a:rPr lang="en-US" altLang="en-US" dirty="0" smtClean="0">
                <a:ea typeface="MS PGothic" charset="-128"/>
              </a:rPr>
              <a:t>ADP.com</a:t>
            </a:r>
            <a:r>
              <a:rPr lang="en-US" altLang="en-US" baseline="0" dirty="0" smtClean="0">
                <a:ea typeface="MS PGothic" charset="-128"/>
              </a:rPr>
              <a:t> </a:t>
            </a:r>
            <a:r>
              <a:rPr lang="en-US" altLang="en-US" dirty="0" smtClean="0">
                <a:ea typeface="MS PGothic" charset="-128"/>
              </a:rPr>
              <a:t>based </a:t>
            </a:r>
            <a:r>
              <a:rPr lang="en-US" altLang="en-US" dirty="0">
                <a:ea typeface="MS PGothic" charset="-128"/>
              </a:rPr>
              <a:t>on Oklahoma state tax laws. He is head of household, claims 3 federal exemptions, and has no voluntary deductions. The number was rounded up to $990.)</a:t>
            </a:r>
          </a:p>
          <a:p>
            <a:pPr marL="584081" lvl="1" indent="-159295" defTabSz="926269">
              <a:buFont typeface="Arial" charset="0"/>
              <a:buChar char="•"/>
              <a:defRPr/>
            </a:pPr>
            <a:r>
              <a:rPr lang="en-US" altLang="en-US" dirty="0">
                <a:ea typeface="MS PGothic" charset="-128"/>
              </a:rPr>
              <a:t>Credit card payment reflects minimum payment; personal loan is to grandmother (owes $2,000). </a:t>
            </a:r>
          </a:p>
          <a:p>
            <a:pPr marL="584081" lvl="1" indent="-159295" defTabSz="926269">
              <a:buFont typeface="Arial" charset="0"/>
              <a:buChar char="•"/>
              <a:defRPr/>
            </a:pPr>
            <a:r>
              <a:rPr lang="en-US" altLang="en-US" dirty="0">
                <a:ea typeface="MS PGothic" charset="-128"/>
              </a:rPr>
              <a:t>Rent includes utilities--electricity, gas, water, sewer, garbage pickup. </a:t>
            </a:r>
          </a:p>
          <a:p>
            <a:pPr marL="584081" lvl="1" indent="-159295" defTabSz="926269">
              <a:buFont typeface="Arial" charset="0"/>
              <a:buChar char="•"/>
              <a:defRPr/>
            </a:pPr>
            <a:r>
              <a:rPr lang="en-US" altLang="en-US" dirty="0">
                <a:ea typeface="MS PGothic" charset="-128"/>
              </a:rPr>
              <a:t>Part-time childcare is provided by family member at a big discount ($10/day to cover expenses for 7 days a week). This expense increases during the summer months when the kids are not in school (from $10/day to $25/day). However, during May, June, July, and August, the income from landscaping (his part-time job) doubles</a:t>
            </a:r>
            <a:r>
              <a:rPr lang="en-US" altLang="en-US" dirty="0" smtClean="0">
                <a:ea typeface="MS PGothic" charset="-128"/>
              </a:rPr>
              <a:t>.</a:t>
            </a:r>
          </a:p>
          <a:p>
            <a:pPr marL="584081" lvl="1" indent="-159295" defTabSz="926269">
              <a:buFont typeface="Arial" charset="0"/>
              <a:buChar char="•"/>
              <a:defRPr/>
            </a:pPr>
            <a:endParaRPr lang="en-US" altLang="en-US" dirty="0" smtClean="0">
              <a:solidFill>
                <a:srgbClr val="000000"/>
              </a:solidFill>
              <a:ea typeface="MS PGothic" charset="-128"/>
            </a:endParaRPr>
          </a:p>
          <a:p>
            <a:pPr marL="186160" indent="-162245" defTabSz="926269">
              <a:buFontTx/>
              <a:buChar char="•"/>
              <a:defRPr/>
            </a:pPr>
            <a:r>
              <a:rPr lang="en-US" altLang="en-US" b="1" dirty="0" smtClean="0">
                <a:solidFill>
                  <a:srgbClr val="000000"/>
                </a:solidFill>
                <a:ea typeface="MS PGothic" charset="-128"/>
              </a:rPr>
              <a:t>Ask each question below.  Have people</a:t>
            </a:r>
            <a:r>
              <a:rPr lang="en-US" altLang="en-US" b="1" baseline="0" dirty="0" smtClean="0">
                <a:solidFill>
                  <a:srgbClr val="000000"/>
                </a:solidFill>
                <a:ea typeface="MS PGothic" charset="-128"/>
              </a:rPr>
              <a:t> answer in chat function.</a:t>
            </a:r>
          </a:p>
          <a:p>
            <a:pPr marL="23915" defTabSz="926269">
              <a:defRPr/>
            </a:pPr>
            <a:endParaRPr lang="en-US" altLang="en-US" b="1" dirty="0" smtClean="0">
              <a:solidFill>
                <a:srgbClr val="000000"/>
              </a:solidFill>
              <a:ea typeface="MS PGothic" charset="-128"/>
            </a:endParaRPr>
          </a:p>
          <a:p>
            <a:pPr marL="626855" lvl="1" indent="-162245" defTabSz="926269">
              <a:buFontTx/>
              <a:buChar char="•"/>
              <a:defRPr/>
            </a:pPr>
            <a:r>
              <a:rPr lang="en-US" altLang="en-US" b="1" dirty="0" smtClean="0">
                <a:solidFill>
                  <a:srgbClr val="000000"/>
                </a:solidFill>
                <a:ea typeface="MS PGothic" charset="-128"/>
              </a:rPr>
              <a:t>When does Rafael run out of money? </a:t>
            </a:r>
            <a:r>
              <a:rPr lang="en-US" altLang="en-US" dirty="0" smtClean="0">
                <a:solidFill>
                  <a:srgbClr val="000000"/>
                </a:solidFill>
                <a:ea typeface="MS PGothic" charset="-128"/>
              </a:rPr>
              <a:t>Answer: At the end of the first week.</a:t>
            </a:r>
          </a:p>
          <a:p>
            <a:pPr marL="626855" lvl="1" indent="-162245" defTabSz="926269">
              <a:buFont typeface="Arial" charset="0"/>
              <a:buChar char="•"/>
              <a:defRPr/>
            </a:pPr>
            <a:endParaRPr lang="en-US" altLang="en-US" dirty="0" smtClean="0">
              <a:solidFill>
                <a:srgbClr val="000000"/>
              </a:solidFill>
              <a:ea typeface="MS PGothic" charset="-128"/>
            </a:endParaRPr>
          </a:p>
          <a:p>
            <a:pPr marL="626855" lvl="1" indent="-162245" defTabSz="926269">
              <a:buFontTx/>
              <a:buChar char="•"/>
              <a:defRPr/>
            </a:pPr>
            <a:r>
              <a:rPr lang="en-US" altLang="en-US" b="1" dirty="0" smtClean="0">
                <a:solidFill>
                  <a:srgbClr val="000000"/>
                </a:solidFill>
                <a:ea typeface="MS PGothic" charset="-128"/>
              </a:rPr>
              <a:t>What can he do (or try to do) to better match the timing of his income and his expenses?</a:t>
            </a:r>
          </a:p>
          <a:p>
            <a:pPr marL="1063440" lvl="2" indent="-159295" defTabSz="926269">
              <a:buFont typeface="Arial" charset="0"/>
              <a:buChar char="•"/>
              <a:defRPr/>
            </a:pPr>
            <a:r>
              <a:rPr lang="en-US" altLang="en-US" b="1" dirty="0" smtClean="0">
                <a:solidFill>
                  <a:srgbClr val="000000"/>
                </a:solidFill>
                <a:ea typeface="MS PGothic" charset="-128"/>
              </a:rPr>
              <a:t>Develop a prioritized list.</a:t>
            </a:r>
          </a:p>
          <a:p>
            <a:pPr marL="1063440" lvl="2" indent="-159295" defTabSz="926269">
              <a:buFont typeface="Arial" charset="0"/>
              <a:buChar char="•"/>
              <a:defRPr/>
            </a:pPr>
            <a:r>
              <a:rPr lang="en-US" altLang="en-US" dirty="0" smtClean="0">
                <a:solidFill>
                  <a:srgbClr val="000000"/>
                </a:solidFill>
                <a:ea typeface="MS PGothic" charset="-128"/>
              </a:rPr>
              <a:t>Possible Answers: </a:t>
            </a:r>
          </a:p>
          <a:p>
            <a:pPr marL="1063440" lvl="2" indent="-159295" defTabSz="926269">
              <a:buFont typeface="Arial" charset="0"/>
              <a:buChar char="•"/>
              <a:defRPr/>
            </a:pPr>
            <a:r>
              <a:rPr lang="en-US" altLang="en-US" dirty="0" smtClean="0">
                <a:solidFill>
                  <a:srgbClr val="000000"/>
                </a:solidFill>
                <a:ea typeface="MS PGothic" charset="-128"/>
              </a:rPr>
              <a:t>See if landlord will accept rent payment the second week instead of the first.</a:t>
            </a:r>
          </a:p>
          <a:p>
            <a:pPr marL="1063440" lvl="2" indent="-159295" defTabSz="926269">
              <a:buFont typeface="Arial" charset="0"/>
              <a:buChar char="•"/>
              <a:defRPr/>
            </a:pPr>
            <a:r>
              <a:rPr lang="en-US" altLang="en-US" dirty="0" smtClean="0">
                <a:solidFill>
                  <a:srgbClr val="000000"/>
                </a:solidFill>
                <a:ea typeface="MS PGothic" charset="-128"/>
              </a:rPr>
              <a:t>See if the landlord will take half of the payment the first week of the month and half the third week of the month.</a:t>
            </a:r>
          </a:p>
          <a:p>
            <a:pPr marL="1063440" lvl="2" indent="-159295" defTabSz="926269">
              <a:buFont typeface="Arial" charset="0"/>
              <a:buChar char="•"/>
              <a:defRPr/>
            </a:pPr>
            <a:r>
              <a:rPr lang="en-US" altLang="en-US" dirty="0" smtClean="0">
                <a:solidFill>
                  <a:srgbClr val="000000"/>
                </a:solidFill>
                <a:ea typeface="MS PGothic" charset="-128"/>
              </a:rPr>
              <a:t>See if student loan payment can be moved to final week of the month. Explore other payment plans depending on type of loan such as IBR.</a:t>
            </a:r>
          </a:p>
          <a:p>
            <a:pPr marL="1063440" lvl="2" indent="-159295" defTabSz="926269">
              <a:buFont typeface="Arial" charset="0"/>
              <a:buChar char="•"/>
              <a:defRPr/>
            </a:pPr>
            <a:r>
              <a:rPr lang="en-US" altLang="en-US" dirty="0" smtClean="0">
                <a:solidFill>
                  <a:srgbClr val="000000"/>
                </a:solidFill>
                <a:ea typeface="MS PGothic" charset="-128"/>
              </a:rPr>
              <a:t>See if auto loan payment can be moved.</a:t>
            </a:r>
          </a:p>
          <a:p>
            <a:pPr marL="1063440" lvl="2" indent="-159295" defTabSz="926269">
              <a:buFont typeface="Arial" charset="0"/>
              <a:buChar char="•"/>
              <a:defRPr/>
            </a:pPr>
            <a:endParaRPr lang="en-US" altLang="en-US" dirty="0" smtClean="0">
              <a:solidFill>
                <a:srgbClr val="000000"/>
              </a:solidFill>
              <a:ea typeface="MS PGothic" charset="-128"/>
            </a:endParaRPr>
          </a:p>
          <a:p>
            <a:pPr marL="626855" lvl="1" indent="-162245" defTabSz="926269">
              <a:buFontTx/>
              <a:buChar char="•"/>
              <a:defRPr/>
            </a:pPr>
            <a:r>
              <a:rPr lang="en-US" altLang="en-US" b="1" dirty="0" smtClean="0">
                <a:solidFill>
                  <a:srgbClr val="000000"/>
                </a:solidFill>
                <a:ea typeface="MS PGothic" charset="-128"/>
              </a:rPr>
              <a:t>How does the Supplemental Nutrition</a:t>
            </a:r>
            <a:r>
              <a:rPr lang="en-US" altLang="en-US" b="1" baseline="0" dirty="0" smtClean="0">
                <a:solidFill>
                  <a:srgbClr val="000000"/>
                </a:solidFill>
                <a:ea typeface="MS PGothic" charset="-128"/>
              </a:rPr>
              <a:t> Assistance Program (</a:t>
            </a:r>
            <a:r>
              <a:rPr lang="en-US" altLang="en-US" b="1" dirty="0" smtClean="0">
                <a:solidFill>
                  <a:srgbClr val="000000"/>
                </a:solidFill>
                <a:ea typeface="MS PGothic" charset="-128"/>
              </a:rPr>
              <a:t>SNAP) benefit factor into the cash flow? </a:t>
            </a:r>
            <a:r>
              <a:rPr lang="en-US" altLang="en-US" dirty="0" smtClean="0">
                <a:solidFill>
                  <a:srgbClr val="000000"/>
                </a:solidFill>
                <a:ea typeface="MS PGothic" charset="-128"/>
              </a:rPr>
              <a:t>Answer: SNAP is important because it covers food; However, it makes it look like he has more cash during the first week than he actually does because SNAP can only be used for food.</a:t>
            </a:r>
          </a:p>
          <a:p>
            <a:pPr marL="626855" lvl="1" indent="-162245" defTabSz="926269">
              <a:buFont typeface="Arial" charset="0"/>
              <a:buChar char="•"/>
              <a:defRPr/>
            </a:pPr>
            <a:endParaRPr lang="en-US" altLang="en-US" dirty="0" smtClean="0">
              <a:solidFill>
                <a:srgbClr val="000000"/>
              </a:solidFill>
              <a:ea typeface="MS PGothic" charset="-128"/>
            </a:endParaRPr>
          </a:p>
          <a:p>
            <a:pPr marL="626855" lvl="1" indent="-162245" defTabSz="926269">
              <a:buFontTx/>
              <a:buChar char="•"/>
              <a:defRPr/>
            </a:pPr>
            <a:r>
              <a:rPr lang="en-US" altLang="en-US" b="1" dirty="0" smtClean="0">
                <a:solidFill>
                  <a:srgbClr val="000000"/>
                </a:solidFill>
                <a:ea typeface="MS PGothic" charset="-128"/>
              </a:rPr>
              <a:t>The next month is not included in the example. What will Rafael’s situation be at the beginning of next month? How much cash will he have? What bills will he have? What should he do now to prepare for the following month? </a:t>
            </a:r>
            <a:r>
              <a:rPr lang="en-US" altLang="en-US" dirty="0" smtClean="0">
                <a:solidFill>
                  <a:srgbClr val="000000"/>
                </a:solidFill>
                <a:ea typeface="MS PGothic" charset="-128"/>
              </a:rPr>
              <a:t>Possible answers: His situation will be the same next month. He needs to get more income. First, he should make sure he is getting all of the benefits he and his family qualify for. Once this is done, he needs to consider getting more income from another part-time job.</a:t>
            </a:r>
          </a:p>
          <a:p>
            <a:pPr marL="1051641" lvl="2" indent="-162245" defTabSz="926269">
              <a:buFontTx/>
              <a:buChar char="•"/>
              <a:defRPr/>
            </a:pPr>
            <a:endParaRPr lang="en-US" altLang="en-US" b="1" i="1" dirty="0" smtClean="0">
              <a:solidFill>
                <a:srgbClr val="000000"/>
              </a:solidFill>
              <a:ea typeface="MS PGothic" charset="-128"/>
            </a:endParaRPr>
          </a:p>
          <a:p>
            <a:pPr defTabSz="926269">
              <a:defRPr/>
            </a:pPr>
            <a:r>
              <a:rPr lang="en-US" altLang="en-US" b="1" i="1" dirty="0" smtClean="0">
                <a:solidFill>
                  <a:srgbClr val="000000"/>
                </a:solidFill>
                <a:ea typeface="MS PGothic" charset="-128"/>
              </a:rPr>
              <a:t>ASK: Would a regular monthly budget highlight the shortfalls in cash?</a:t>
            </a:r>
          </a:p>
          <a:p>
            <a:pPr defTabSz="926269">
              <a:defRPr/>
            </a:pPr>
            <a:endParaRPr lang="en-US" altLang="en-US" b="1" i="1" dirty="0" smtClean="0">
              <a:solidFill>
                <a:srgbClr val="000000"/>
              </a:solidFill>
              <a:ea typeface="MS PGothic" charset="-128"/>
            </a:endParaRPr>
          </a:p>
          <a:p>
            <a:pPr marL="626855" lvl="1" indent="-162245" defTabSz="926269">
              <a:buFontTx/>
              <a:buChar char="•"/>
              <a:defRPr/>
            </a:pPr>
            <a:r>
              <a:rPr lang="en-US" altLang="en-US" dirty="0" smtClean="0">
                <a:solidFill>
                  <a:srgbClr val="000000"/>
                </a:solidFill>
                <a:ea typeface="MS PGothic" charset="-128"/>
              </a:rPr>
              <a:t>Answer: No</a:t>
            </a:r>
          </a:p>
          <a:p>
            <a:pPr marL="626855" lvl="1" indent="-162245" defTabSz="926269">
              <a:buFontTx/>
              <a:buChar char="•"/>
              <a:defRPr/>
            </a:pPr>
            <a:r>
              <a:rPr lang="en-US" altLang="en-US" dirty="0" smtClean="0">
                <a:solidFill>
                  <a:srgbClr val="000000"/>
                </a:solidFill>
                <a:ea typeface="MS PGothic" charset="-128"/>
              </a:rPr>
              <a:t>Reason: </a:t>
            </a:r>
            <a:r>
              <a:rPr lang="en-US" altLang="en-US" b="1" dirty="0" smtClean="0">
                <a:solidFill>
                  <a:srgbClr val="000000"/>
                </a:solidFill>
                <a:ea typeface="MS PGothic" charset="-128"/>
              </a:rPr>
              <a:t>Total income and benefits </a:t>
            </a:r>
            <a:r>
              <a:rPr lang="en-US" altLang="en-US" dirty="0" smtClean="0">
                <a:solidFill>
                  <a:srgbClr val="000000"/>
                </a:solidFill>
                <a:ea typeface="MS PGothic" charset="-128"/>
              </a:rPr>
              <a:t>not including the starting cash balance is </a:t>
            </a:r>
            <a:r>
              <a:rPr lang="en-US" altLang="en-US" b="1" dirty="0" smtClean="0">
                <a:solidFill>
                  <a:srgbClr val="000000"/>
                </a:solidFill>
                <a:ea typeface="MS PGothic" charset="-128"/>
              </a:rPr>
              <a:t>$3,272 </a:t>
            </a:r>
            <a:r>
              <a:rPr lang="en-US" altLang="en-US" dirty="0" smtClean="0">
                <a:solidFill>
                  <a:srgbClr val="000000"/>
                </a:solidFill>
                <a:ea typeface="MS PGothic" charset="-128"/>
              </a:rPr>
              <a:t>for the month. </a:t>
            </a:r>
            <a:r>
              <a:rPr lang="en-US" altLang="en-US" b="1" dirty="0" smtClean="0">
                <a:solidFill>
                  <a:srgbClr val="000000"/>
                </a:solidFill>
                <a:ea typeface="MS PGothic" charset="-128"/>
              </a:rPr>
              <a:t>Total expenses </a:t>
            </a:r>
            <a:r>
              <a:rPr lang="en-US" altLang="en-US" dirty="0" smtClean="0">
                <a:solidFill>
                  <a:srgbClr val="000000"/>
                </a:solidFill>
                <a:ea typeface="MS PGothic" charset="-128"/>
              </a:rPr>
              <a:t>for the month </a:t>
            </a:r>
            <a:r>
              <a:rPr lang="en-US" altLang="en-US" b="1" dirty="0" smtClean="0">
                <a:solidFill>
                  <a:srgbClr val="000000"/>
                </a:solidFill>
                <a:ea typeface="MS PGothic" charset="-128"/>
              </a:rPr>
              <a:t>$3167.22</a:t>
            </a:r>
            <a:r>
              <a:rPr lang="en-US" altLang="en-US" dirty="0" smtClean="0">
                <a:solidFill>
                  <a:srgbClr val="000000"/>
                </a:solidFill>
                <a:ea typeface="MS PGothic" charset="-128"/>
              </a:rPr>
              <a:t>. While the budget is tight, a typical static monthly budget would show that everything is covered with a surplus of $104.78. This is the problem with a regular, static monthly budget.</a:t>
            </a:r>
          </a:p>
          <a:p>
            <a:pPr defTabSz="926269">
              <a:buFontTx/>
              <a:buChar char="•"/>
              <a:defRPr/>
            </a:pPr>
            <a:endParaRPr lang="en-US" altLang="en-US" dirty="0" smtClean="0">
              <a:solidFill>
                <a:srgbClr val="000000"/>
              </a:solidFill>
              <a:ea typeface="MS PGothic" charset="-128"/>
            </a:endParaRPr>
          </a:p>
          <a:p>
            <a:pPr defTabSz="926269">
              <a:defRPr/>
            </a:pPr>
            <a:r>
              <a:rPr lang="en-US" altLang="en-US" dirty="0" smtClean="0">
                <a:solidFill>
                  <a:srgbClr val="000000"/>
                </a:solidFill>
                <a:ea typeface="MS PGothic" charset="-128"/>
              </a:rPr>
              <a:t>Be sure to ask participants:</a:t>
            </a:r>
          </a:p>
          <a:p>
            <a:pPr defTabSz="926269">
              <a:defRPr/>
            </a:pPr>
            <a:endParaRPr lang="en-US" altLang="en-US" dirty="0" smtClean="0">
              <a:solidFill>
                <a:srgbClr val="000000"/>
              </a:solidFill>
              <a:ea typeface="MS PGothic" charset="-128"/>
            </a:endParaRPr>
          </a:p>
          <a:p>
            <a:pPr marL="626855" lvl="1" indent="-162245" defTabSz="926269">
              <a:buFontTx/>
              <a:buChar char="•"/>
              <a:defRPr/>
            </a:pPr>
            <a:r>
              <a:rPr lang="en-US" altLang="en-US" b="1" i="1" dirty="0" smtClean="0">
                <a:solidFill>
                  <a:srgbClr val="000000"/>
                </a:solidFill>
                <a:ea typeface="MS PGothic" charset="-128"/>
              </a:rPr>
              <a:t>What do you think about this approach to budgeting versus the traditional approach? Be sure to discuss the week-by-week nature of this tool rather than the overall monthly approach presented by most financial educators.</a:t>
            </a:r>
          </a:p>
          <a:p>
            <a:pPr marL="626855" lvl="1" indent="-162245" defTabSz="926269">
              <a:buFontTx/>
              <a:buChar char="•"/>
              <a:defRPr/>
            </a:pPr>
            <a:r>
              <a:rPr lang="en-US" altLang="en-US" b="1" i="1" dirty="0" smtClean="0">
                <a:solidFill>
                  <a:srgbClr val="000000"/>
                </a:solidFill>
                <a:ea typeface="MS PGothic" charset="-128"/>
              </a:rPr>
              <a:t>What do you think are the potential benefits of using this approach with people? For yourself?</a:t>
            </a:r>
          </a:p>
          <a:p>
            <a:pPr marL="626855" lvl="1" indent="-162245" defTabSz="926269">
              <a:buFontTx/>
              <a:buChar char="•"/>
              <a:defRPr/>
            </a:pPr>
            <a:r>
              <a:rPr lang="en-US" altLang="en-US" b="1" i="1" dirty="0" smtClean="0">
                <a:solidFill>
                  <a:srgbClr val="000000"/>
                </a:solidFill>
                <a:ea typeface="MS PGothic" charset="-128"/>
              </a:rPr>
              <a:t>How did your opinion of this approach change after the case study?</a:t>
            </a:r>
          </a:p>
          <a:p>
            <a:pPr marL="626855" lvl="1" indent="-162245" defTabSz="926269">
              <a:buFontTx/>
              <a:buChar char="•"/>
              <a:defRPr/>
            </a:pPr>
            <a:r>
              <a:rPr lang="en-US" altLang="en-US" b="1" i="1" dirty="0" smtClean="0">
                <a:solidFill>
                  <a:srgbClr val="000000"/>
                </a:solidFill>
                <a:ea typeface="MS PGothic" charset="-128"/>
              </a:rPr>
              <a:t>What additional information do you need to feel comfortable with this approach to budgeting?</a:t>
            </a:r>
          </a:p>
          <a:p>
            <a:pPr marL="584081" lvl="1" indent="-159295" defTabSz="926269">
              <a:buFont typeface="Arial" charset="0"/>
              <a:buChar char="•"/>
              <a:defRPr/>
            </a:pPr>
            <a:endParaRPr lang="en-US" altLang="en-US" dirty="0">
              <a:solidFill>
                <a:srgbClr val="000000"/>
              </a:solidFill>
              <a:ea typeface="MS PGothic" charset="-128"/>
            </a:endParaRPr>
          </a:p>
        </p:txBody>
      </p:sp>
      <p:sp>
        <p:nvSpPr>
          <p:cNvPr id="2529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8330FCD-9C7D-4263-B3F1-2DF684EB411A}" type="slidenum">
              <a:rPr lang="en-US" altLang="en-US" smtClean="0">
                <a:latin typeface="Calibri" panose="020F0502020204030204" pitchFamily="34" charset="0"/>
              </a:rPr>
              <a:pPr/>
              <a:t>39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58888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895296">
              <a:spcBef>
                <a:spcPct val="0"/>
              </a:spcBef>
            </a:pPr>
            <a:endParaRPr lang="en-US" altLang="en-US" dirty="0"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90278" indent="-265491">
              <a:defRPr>
                <a:solidFill>
                  <a:schemeClr val="tx1"/>
                </a:solidFill>
                <a:latin typeface="Georgia" panose="02040502050405020303" pitchFamily="18" charset="0"/>
                <a:ea typeface="MS PGothic" panose="020B0600070205080204" pitchFamily="34" charset="-128"/>
              </a:defRPr>
            </a:lvl2pPr>
            <a:lvl3pPr marL="1061965" indent="-212393">
              <a:defRPr>
                <a:solidFill>
                  <a:schemeClr val="tx1"/>
                </a:solidFill>
                <a:latin typeface="Georgia" panose="02040502050405020303" pitchFamily="18" charset="0"/>
                <a:ea typeface="MS PGothic" panose="020B0600070205080204" pitchFamily="34" charset="-128"/>
              </a:defRPr>
            </a:lvl3pPr>
            <a:lvl4pPr marL="1486751" indent="-212393">
              <a:defRPr>
                <a:solidFill>
                  <a:schemeClr val="tx1"/>
                </a:solidFill>
                <a:latin typeface="Georgia" panose="02040502050405020303" pitchFamily="18" charset="0"/>
                <a:ea typeface="MS PGothic" panose="020B0600070205080204" pitchFamily="34" charset="-128"/>
              </a:defRPr>
            </a:lvl4pPr>
            <a:lvl5pPr marL="1911537" indent="-212393">
              <a:defRPr>
                <a:solidFill>
                  <a:schemeClr val="tx1"/>
                </a:solidFill>
                <a:latin typeface="Georgia" panose="02040502050405020303" pitchFamily="18" charset="0"/>
                <a:ea typeface="MS PGothic" panose="020B0600070205080204" pitchFamily="34" charset="-128"/>
              </a:defRPr>
            </a:lvl5pPr>
            <a:lvl6pPr marL="2336323"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61109"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5895"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10681"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9A05071-273A-4DD5-994D-13B04A2B87D3}" type="slidenum">
              <a:rPr lang="en-US" altLang="en-US" smtClean="0">
                <a:latin typeface="Calibri" panose="020F0502020204030204" pitchFamily="34" charset="0"/>
              </a:rPr>
              <a:pPr/>
              <a:t>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408532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b="1" u="sng" dirty="0" smtClean="0">
              <a:solidFill>
                <a:srgbClr val="000000"/>
              </a:solidFill>
              <a:ea typeface="ＭＳ Ｐゴシック" charset="0"/>
            </a:endParaRPr>
          </a:p>
          <a:p>
            <a:pPr marL="159295" indent="-159295" defTabSz="926269">
              <a:buFont typeface="Arial" charset="0"/>
              <a:buChar char="•"/>
              <a:defRPr/>
            </a:pPr>
            <a:endParaRPr lang="en-US" altLang="en-US" dirty="0" smtClean="0">
              <a:solidFill>
                <a:srgbClr val="000000"/>
              </a:solidFill>
              <a:ea typeface="MS PGothic" charset="-128"/>
            </a:endParaRPr>
          </a:p>
          <a:p>
            <a:pPr marL="159295" indent="-159295" defTabSz="926269">
              <a:buFont typeface="Arial" charset="0"/>
              <a:buChar char="•"/>
              <a:defRPr/>
            </a:pPr>
            <a:r>
              <a:rPr lang="en-US" altLang="en-US" dirty="0" smtClean="0">
                <a:solidFill>
                  <a:srgbClr val="000000"/>
                </a:solidFill>
                <a:ea typeface="MS PGothic" charset="-128"/>
              </a:rPr>
              <a:t>Orient </a:t>
            </a:r>
            <a:r>
              <a:rPr lang="en-US" altLang="en-US" dirty="0">
                <a:solidFill>
                  <a:srgbClr val="000000"/>
                </a:solidFill>
                <a:ea typeface="MS PGothic" charset="-128"/>
              </a:rPr>
              <a:t>participants to the other format included for cash flow—</a:t>
            </a:r>
            <a:r>
              <a:rPr lang="en-US" altLang="en-US" b="1" i="1" dirty="0">
                <a:solidFill>
                  <a:srgbClr val="000000"/>
                </a:solidFill>
                <a:ea typeface="MS PGothic" charset="-128"/>
              </a:rPr>
              <a:t>Tool 2: Cash flow </a:t>
            </a:r>
            <a:r>
              <a:rPr lang="en-US" altLang="en-US" b="1" i="1" dirty="0" smtClean="0">
                <a:solidFill>
                  <a:srgbClr val="000000"/>
                </a:solidFill>
                <a:ea typeface="MS PGothic" charset="-128"/>
              </a:rPr>
              <a:t>calendar.</a:t>
            </a:r>
            <a:endParaRPr lang="en-US" altLang="en-US" b="1" dirty="0">
              <a:solidFill>
                <a:srgbClr val="000000"/>
              </a:solidFill>
              <a:ea typeface="MS PGothic" charset="-128"/>
            </a:endParaRPr>
          </a:p>
          <a:p>
            <a:pPr marL="159295" indent="-159295" defTabSz="926269">
              <a:buFont typeface="Arial" charset="0"/>
              <a:buChar char="•"/>
              <a:defRPr/>
            </a:pPr>
            <a:r>
              <a:rPr lang="en-US" altLang="en-US" dirty="0">
                <a:solidFill>
                  <a:srgbClr val="000000"/>
                </a:solidFill>
                <a:ea typeface="MS PGothic" charset="-128"/>
              </a:rPr>
              <a:t>Discuss the pros and cons of this format with participants.</a:t>
            </a:r>
          </a:p>
          <a:p>
            <a:pPr marL="159295" indent="-159295" defTabSz="926269">
              <a:buFont typeface="Arial" charset="0"/>
              <a:buChar char="•"/>
              <a:defRPr/>
            </a:pPr>
            <a:r>
              <a:rPr lang="en-US" altLang="en-US" dirty="0">
                <a:solidFill>
                  <a:srgbClr val="000000"/>
                </a:solidFill>
                <a:ea typeface="MS PGothic" charset="-128"/>
              </a:rPr>
              <a:t>Explain that they should feel free to introduce the one they think will work best for each person they work with.</a:t>
            </a:r>
          </a:p>
          <a:p>
            <a:pPr marL="159295" indent="-159295" defTabSz="926269">
              <a:buFont typeface="Arial" charset="0"/>
              <a:buChar char="•"/>
              <a:defRPr/>
            </a:pPr>
            <a:r>
              <a:rPr lang="en-US" altLang="en-US" dirty="0">
                <a:solidFill>
                  <a:srgbClr val="000000"/>
                </a:solidFill>
                <a:ea typeface="MS PGothic" charset="-128"/>
              </a:rPr>
              <a:t>Encourage participants to use these tools in their own households for a month or two to increase their familiarity with their use</a:t>
            </a:r>
            <a:r>
              <a:rPr lang="en-US" altLang="en-US" dirty="0" smtClean="0">
                <a:solidFill>
                  <a:srgbClr val="000000"/>
                </a:solidFill>
                <a:ea typeface="MS PGothic" charset="-128"/>
              </a:rPr>
              <a:t>.</a:t>
            </a:r>
            <a:endParaRPr lang="en-US" altLang="en-US" i="1" dirty="0">
              <a:solidFill>
                <a:srgbClr val="000000"/>
              </a:solidFill>
              <a:ea typeface="MS PGothic" charset="-128"/>
            </a:endParaRPr>
          </a:p>
        </p:txBody>
      </p:sp>
      <p:sp>
        <p:nvSpPr>
          <p:cNvPr id="265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151DC8-566A-4DB2-AF41-25101FE7D34D}" type="slidenum">
              <a:rPr lang="en-US" altLang="en-US" smtClean="0">
                <a:latin typeface="Calibri" panose="020F0502020204030204" pitchFamily="34" charset="0"/>
              </a:rPr>
              <a:pPr/>
              <a:t>40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5608783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p>
          <a:p>
            <a:pPr defTabSz="440695" eaLnBrk="1" fontAlgn="auto" hangingPunct="1">
              <a:spcBef>
                <a:spcPts val="0"/>
              </a:spcBef>
              <a:spcAft>
                <a:spcPts val="0"/>
              </a:spcAft>
              <a:defRPr/>
            </a:pPr>
            <a:endParaRPr lang="en-US" b="1" u="sng" baseline="0" dirty="0" smtClean="0">
              <a:solidFill>
                <a:srgbClr val="000000"/>
              </a:solidFill>
              <a:ea typeface="ＭＳ Ｐゴシック" charset="0"/>
            </a:endParaRPr>
          </a:p>
          <a:p>
            <a:pPr marL="165261" indent="-165261" defTabSz="440695" eaLnBrk="1" fontAlgn="auto" hangingPunct="1">
              <a:spcBef>
                <a:spcPts val="0"/>
              </a:spcBef>
              <a:spcAft>
                <a:spcPts val="0"/>
              </a:spcAft>
              <a:buFont typeface="Arial"/>
              <a:buChar char="•"/>
              <a:defRPr/>
            </a:pPr>
            <a:r>
              <a:rPr lang="en-US" b="0" u="none" baseline="0" dirty="0" smtClean="0">
                <a:solidFill>
                  <a:srgbClr val="000000"/>
                </a:solidFill>
                <a:ea typeface="ＭＳ Ｐゴシック" charset="0"/>
              </a:rPr>
              <a:t>Cover key considerations related to income and benefits for justice-involved individuals.  Be sure to highlight the following:</a:t>
            </a:r>
          </a:p>
          <a:p>
            <a:pPr marL="771216" lvl="1" indent="-330521">
              <a:buFont typeface="Arial"/>
              <a:buChar char="•"/>
            </a:pPr>
            <a:r>
              <a:rPr lang="en-US" sz="2300" dirty="0"/>
              <a:t>Check state to see whether federal ban on Temporary Assistance for Needy Families (TANF) and/or Supplemental Nutrition Assistance Program (SNAP) for individuals with felony drug convictions (after certain date) is in effect.</a:t>
            </a:r>
          </a:p>
          <a:p>
            <a:pPr marL="771216" lvl="1" indent="-330521">
              <a:buFont typeface="Arial"/>
              <a:buChar char="•"/>
            </a:pPr>
            <a:r>
              <a:rPr lang="en-US" sz="2300" dirty="0"/>
              <a:t>Social Security Disability Insurance (SSDI) benefits suspended if individual is convicted of criminal offense and sent to jail or prison for more than 30 consecutive days.</a:t>
            </a:r>
          </a:p>
          <a:p>
            <a:pPr marL="1211911" lvl="2" indent="-330521">
              <a:buFont typeface="Arial"/>
              <a:buChar char="•"/>
            </a:pPr>
            <a:r>
              <a:rPr lang="en-US" sz="1900" dirty="0"/>
              <a:t>Benefits can be reinstated starting with the month following month of release.</a:t>
            </a:r>
          </a:p>
          <a:p>
            <a:pPr marL="440695" lvl="1" defTabSz="440695" eaLnBrk="1" fontAlgn="auto" hangingPunct="1">
              <a:spcBef>
                <a:spcPts val="0"/>
              </a:spcBef>
              <a:spcAft>
                <a:spcPts val="0"/>
              </a:spcAft>
              <a:defRPr/>
            </a:pPr>
            <a:endParaRPr lang="en-US" b="1" u="sng" dirty="0" smtClean="0">
              <a:solidFill>
                <a:srgbClr val="000000"/>
              </a:solidFill>
              <a:ea typeface="ＭＳ Ｐゴシック" charset="0"/>
            </a:endParaRPr>
          </a:p>
          <a:p>
            <a:pPr lvl="1"/>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41</a:t>
            </a:fld>
            <a:endParaRPr lang="en-US" dirty="0"/>
          </a:p>
        </p:txBody>
      </p:sp>
    </p:spTree>
    <p:extLst>
      <p:ext uri="{BB962C8B-B14F-4D97-AF65-F5344CB8AC3E}">
        <p14:creationId xmlns:p14="http://schemas.microsoft.com/office/powerpoint/2010/main" val="6364233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altLang="en-US" b="1" u="sng" dirty="0" smtClean="0">
                <a:solidFill>
                  <a:srgbClr val="000000"/>
                </a:solidFill>
                <a:ea typeface="MS PGothic" charset="-128"/>
              </a:rPr>
              <a:t>Training Section 5: </a:t>
            </a:r>
            <a:r>
              <a:rPr lang="en-US" altLang="en-US" b="1" u="sng" dirty="0" smtClean="0">
                <a:solidFill>
                  <a:srgbClr val="000000"/>
                </a:solidFill>
                <a:ea typeface="ＭＳ Ｐゴシック" charset="0"/>
              </a:rPr>
              <a:t>Managing</a:t>
            </a:r>
            <a:r>
              <a:rPr lang="en-US" altLang="en-US" b="1" u="sng" baseline="0" dirty="0" smtClean="0">
                <a:solidFill>
                  <a:srgbClr val="000000"/>
                </a:solidFill>
                <a:ea typeface="ＭＳ Ｐゴシック" charset="0"/>
              </a:rPr>
              <a:t> Money CONTINUED</a:t>
            </a:r>
            <a:endParaRPr lang="en-US" dirty="0" smtClean="0"/>
          </a:p>
          <a:p>
            <a:pPr defTabSz="440695" eaLnBrk="1" fontAlgn="auto" hangingPunct="1">
              <a:spcBef>
                <a:spcPts val="0"/>
              </a:spcBef>
              <a:spcAft>
                <a:spcPts val="0"/>
              </a:spcAft>
              <a:defRPr/>
            </a:pPr>
            <a:endParaRPr lang="en-US" b="1" u="sng" baseline="0" dirty="0" smtClean="0">
              <a:solidFill>
                <a:srgbClr val="000000"/>
              </a:solidFill>
              <a:ea typeface="ＭＳ Ｐゴシック" charset="0"/>
            </a:endParaRPr>
          </a:p>
          <a:p>
            <a:pPr marL="165261" indent="-165261" defTabSz="440695" eaLnBrk="1" fontAlgn="auto" hangingPunct="1">
              <a:spcBef>
                <a:spcPts val="0"/>
              </a:spcBef>
              <a:spcAft>
                <a:spcPts val="0"/>
              </a:spcAft>
              <a:buFont typeface="Arial"/>
              <a:buChar char="•"/>
              <a:defRPr/>
            </a:pPr>
            <a:r>
              <a:rPr lang="en-US" b="0" u="none" baseline="0" dirty="0" smtClean="0">
                <a:solidFill>
                  <a:srgbClr val="000000"/>
                </a:solidFill>
                <a:ea typeface="ＭＳ Ｐゴシック" charset="0"/>
              </a:rPr>
              <a:t>Cover key considerations related to income and benefits for justice-involved individuals.  Be sure to highlight the following:</a:t>
            </a:r>
          </a:p>
          <a:p>
            <a:pPr marL="771216" lvl="1" indent="-330521">
              <a:buFont typeface="Arial"/>
              <a:buChar char="•"/>
            </a:pPr>
            <a:r>
              <a:rPr lang="en-US" sz="2300" dirty="0"/>
              <a:t>Supplemental Security Income (SSI) payments suspended while individual is in prison and payments can be reinstated in month person released. </a:t>
            </a:r>
          </a:p>
          <a:p>
            <a:pPr marL="1211911" lvl="2" indent="-330521">
              <a:buFont typeface="Arial"/>
              <a:buChar char="•"/>
            </a:pPr>
            <a:r>
              <a:rPr lang="en-US" sz="1900" dirty="0"/>
              <a:t>If confinement  for 12 months or longer, eligibility for SSI benefits will terminate and individual must file new application. </a:t>
            </a:r>
          </a:p>
          <a:p>
            <a:pPr marL="1211911" lvl="2" indent="-330521">
              <a:buFont typeface="Arial"/>
              <a:buChar char="•"/>
            </a:pPr>
            <a:r>
              <a:rPr lang="en-US" sz="1900" b="1" dirty="0"/>
              <a:t>If individual released </a:t>
            </a:r>
            <a:r>
              <a:rPr lang="en-US" sz="1900" b="1" i="1" dirty="0"/>
              <a:t>within </a:t>
            </a:r>
            <a:r>
              <a:rPr lang="en-US" sz="1900" b="1" dirty="0"/>
              <a:t>12 months, important for them to request reinstatement immediately or they may have to start application process all over again.</a:t>
            </a:r>
          </a:p>
          <a:p>
            <a:pPr marL="881390" lvl="2"/>
            <a:endParaRPr lang="en-US" sz="1900" b="1" dirty="0"/>
          </a:p>
          <a:p>
            <a:pPr marL="330521" indent="-330521">
              <a:buFont typeface="Arial"/>
              <a:buChar char="•"/>
            </a:pPr>
            <a:r>
              <a:rPr lang="en-US" sz="1900" b="1" dirty="0"/>
              <a:t>Facilitate a conversation about the information and tools related to managing money.  Use some or all of the following questions or your own:</a:t>
            </a:r>
          </a:p>
          <a:p>
            <a:pPr marL="771216" lvl="1" indent="-330521">
              <a:buFont typeface="Arial"/>
              <a:buChar char="•"/>
            </a:pPr>
            <a:r>
              <a:rPr lang="en-US" sz="1900" b="1" dirty="0"/>
              <a:t>What information or tool do you think is most important to individuals incarcerated?  Individuals leaving incarceration?  Individuals awaiting sentencing?  Why?</a:t>
            </a:r>
          </a:p>
          <a:p>
            <a:pPr marL="771216" lvl="1" indent="-330521">
              <a:buFont typeface="Arial"/>
              <a:buChar char="•"/>
            </a:pPr>
            <a:r>
              <a:rPr lang="en-US" sz="1900" b="1" dirty="0"/>
              <a:t>What information or tool would you likely not introduce?  Why?</a:t>
            </a:r>
          </a:p>
          <a:p>
            <a:pPr marL="771216" lvl="1" indent="-330521">
              <a:buFont typeface="Arial"/>
              <a:buChar char="•"/>
            </a:pPr>
            <a:r>
              <a:rPr lang="en-US" sz="1900" b="1" dirty="0"/>
              <a:t>What additional information or tool NOT covered would be helpful or useful to a justice-involved individual related to managing?</a:t>
            </a:r>
          </a:p>
          <a:p>
            <a:pPr marL="165261" indent="-165261" defTabSz="440695" eaLnBrk="1" fontAlgn="auto" hangingPunct="1">
              <a:spcBef>
                <a:spcPts val="0"/>
              </a:spcBef>
              <a:spcAft>
                <a:spcPts val="0"/>
              </a:spcAft>
              <a:buFont typeface="Arial"/>
              <a:buChar char="•"/>
              <a:defRPr/>
            </a:pPr>
            <a:endParaRPr lang="en-US" b="0" u="none" baseline="0" dirty="0" smtClean="0">
              <a:solidFill>
                <a:srgbClr val="000000"/>
              </a:solidFill>
              <a:ea typeface="ＭＳ Ｐゴシック" charset="0"/>
            </a:endParaRP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42</a:t>
            </a:fld>
            <a:endParaRPr lang="en-US" dirty="0"/>
          </a:p>
        </p:txBody>
      </p:sp>
    </p:spTree>
    <p:extLst>
      <p:ext uri="{BB962C8B-B14F-4D97-AF65-F5344CB8AC3E}">
        <p14:creationId xmlns:p14="http://schemas.microsoft.com/office/powerpoint/2010/main" val="36274414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43</a:t>
            </a:fld>
            <a:endParaRPr lang="en-US" altLang="en-US" dirty="0"/>
          </a:p>
        </p:txBody>
      </p:sp>
    </p:spTree>
    <p:extLst>
      <p:ext uri="{BB962C8B-B14F-4D97-AF65-F5344CB8AC3E}">
        <p14:creationId xmlns:p14="http://schemas.microsoft.com/office/powerpoint/2010/main" val="35243971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6: </a:t>
            </a:r>
            <a:r>
              <a:rPr lang="en-US" altLang="en-US" b="1" u="sng" dirty="0" smtClean="0">
                <a:solidFill>
                  <a:srgbClr val="000000"/>
                </a:solidFill>
                <a:ea typeface="ＭＳ Ｐゴシック" charset="0"/>
              </a:rPr>
              <a:t>Dealing with Debt</a:t>
            </a:r>
            <a:endParaRPr lang="en-US" b="1" u="sng" dirty="0" smtClean="0">
              <a:solidFill>
                <a:srgbClr val="000000"/>
              </a:solidFill>
              <a:ea typeface="ＭＳ Ｐゴシック" charset="0"/>
            </a:endParaRPr>
          </a:p>
          <a:p>
            <a:pPr eaLnBrk="1" hangingPunct="1">
              <a:spcBef>
                <a:spcPct val="0"/>
              </a:spcBef>
              <a:defRPr/>
            </a:pPr>
            <a:r>
              <a:rPr lang="en-US" b="1" dirty="0" smtClean="0">
                <a:solidFill>
                  <a:srgbClr val="000000"/>
                </a:solidFill>
                <a:ea typeface="MS PGothic" charset="0"/>
              </a:rPr>
              <a:t>Estimated Time: 20 Minutes</a:t>
            </a:r>
          </a:p>
          <a:p>
            <a:pPr eaLnBrk="1" hangingPunct="1">
              <a:spcBef>
                <a:spcPct val="0"/>
              </a:spcBef>
              <a:defRPr/>
            </a:pPr>
            <a:r>
              <a:rPr lang="en-US" b="1" dirty="0" smtClean="0">
                <a:solidFill>
                  <a:srgbClr val="000000"/>
                </a:solidFill>
                <a:ea typeface="MS PGothic" charset="0"/>
              </a:rPr>
              <a:t>Corresponding Sections in toolkit: FOCUS</a:t>
            </a:r>
            <a:r>
              <a:rPr lang="en-US" b="1" baseline="0" dirty="0" smtClean="0">
                <a:solidFill>
                  <a:srgbClr val="000000"/>
                </a:solidFill>
                <a:ea typeface="MS PGothic" charset="0"/>
              </a:rPr>
              <a:t> ON REENTRY:  Dealing with Debt</a:t>
            </a:r>
            <a:endParaRPr lang="en-US" dirty="0" smtClean="0"/>
          </a:p>
          <a:p>
            <a:endParaRPr lang="en-US" dirty="0" smtClean="0"/>
          </a:p>
          <a:p>
            <a:pPr marL="165261" indent="-165261">
              <a:buFont typeface="Arial"/>
              <a:buChar char="•"/>
            </a:pPr>
            <a:r>
              <a:rPr lang="en-US" dirty="0" smtClean="0"/>
              <a:t>Review the information</a:t>
            </a:r>
            <a:r>
              <a:rPr lang="en-US" baseline="0" dirty="0" smtClean="0"/>
              <a:t> contained in </a:t>
            </a:r>
            <a:r>
              <a:rPr lang="en-US" b="1" baseline="0" dirty="0" smtClean="0"/>
              <a:t>Module 6</a:t>
            </a:r>
            <a:r>
              <a:rPr lang="en-US" baseline="0" dirty="0" smtClean="0"/>
              <a:t> in the toolkit if not already provided in a </a:t>
            </a:r>
            <a:r>
              <a:rPr lang="en-US" i="1" baseline="0" dirty="0" smtClean="0"/>
              <a:t>Your Money, Your Goals </a:t>
            </a:r>
            <a:r>
              <a:rPr lang="en-US" baseline="0" dirty="0" smtClean="0"/>
              <a:t>training. </a:t>
            </a:r>
          </a:p>
          <a:p>
            <a:pPr marL="165261" indent="-165261">
              <a:buFont typeface="Arial"/>
              <a:buChar char="•"/>
            </a:pPr>
            <a:endParaRPr lang="en-US" baseline="0" dirty="0" smtClean="0"/>
          </a:p>
          <a:p>
            <a:pPr marL="165261" indent="-165261">
              <a:buFont typeface="Arial"/>
              <a:buChar char="•"/>
            </a:pPr>
            <a:r>
              <a:rPr lang="en-US" baseline="0" dirty="0" smtClean="0"/>
              <a:t>Use the following points to introduce the section:</a:t>
            </a:r>
            <a:endParaRPr lang="en-US" dirty="0" smtClean="0"/>
          </a:p>
          <a:p>
            <a:pPr marL="605956" lvl="1" indent="-165261">
              <a:buFont typeface="Arial" panose="020B0604020202020204" pitchFamily="34" charset="0"/>
              <a:buChar char="•"/>
            </a:pPr>
            <a:r>
              <a:rPr lang="en-US" dirty="0" smtClean="0"/>
              <a:t>Failure to pay criminal justice debt can carry additional and serious consequences such as returning to prison or jail</a:t>
            </a:r>
          </a:p>
          <a:p>
            <a:pPr marL="605956" lvl="1" indent="-165261">
              <a:buFont typeface="Arial" panose="020B0604020202020204" pitchFamily="34" charset="0"/>
              <a:buChar char="•"/>
            </a:pPr>
            <a:r>
              <a:rPr lang="en-US" dirty="0" smtClean="0"/>
              <a:t>Some individuals may benefit from help with finding out the status and amount of their court-ordered debts</a:t>
            </a:r>
          </a:p>
          <a:p>
            <a:pPr marL="605956" lvl="1" indent="-165261">
              <a:buFont typeface="Arial" panose="020B0604020202020204" pitchFamily="34" charset="0"/>
              <a:buChar char="•"/>
            </a:pPr>
            <a:r>
              <a:rPr lang="en-US" dirty="0" smtClean="0"/>
              <a:t>It’s important to understand</a:t>
            </a:r>
            <a:r>
              <a:rPr lang="en-US" baseline="0" dirty="0" smtClean="0"/>
              <a:t> the affects </a:t>
            </a:r>
            <a:r>
              <a:rPr lang="en-US" dirty="0" smtClean="0"/>
              <a:t>of nonpayment of</a:t>
            </a:r>
            <a:r>
              <a:rPr lang="en-US" baseline="0" dirty="0" smtClean="0"/>
              <a:t> </a:t>
            </a:r>
            <a:r>
              <a:rPr lang="en-US" dirty="0" smtClean="0"/>
              <a:t>the various types of debt to help prioritize which debts must be paid first</a:t>
            </a:r>
          </a:p>
          <a:p>
            <a:pPr marL="165261" indent="-165261">
              <a:buFont typeface="Arial"/>
              <a:buChar char="•"/>
            </a:pPr>
            <a:endParaRPr lang="en-US" dirty="0" smtClean="0"/>
          </a:p>
          <a:p>
            <a:pPr marL="165261" indent="-165261">
              <a:buFont typeface="Arial"/>
              <a:buChar char="•"/>
            </a:pPr>
            <a:r>
              <a:rPr lang="en-US" dirty="0" smtClean="0"/>
              <a:t>Explain that this section includes adaptations to tools from the main toolkit.</a:t>
            </a:r>
          </a:p>
          <a:p>
            <a:pPr marL="165261" indent="-165261">
              <a:buFont typeface="Arial"/>
              <a:buChar char="•"/>
            </a:pPr>
            <a:endParaRPr lang="en-US" dirty="0" smtClean="0"/>
          </a:p>
          <a:p>
            <a:pPr marL="165261" indent="-165261">
              <a:buFont typeface="Arial"/>
              <a:buChar char="•"/>
            </a:pPr>
            <a:r>
              <a:rPr lang="en-US" b="1" dirty="0" smtClean="0"/>
              <a:t>Before</a:t>
            </a:r>
            <a:r>
              <a:rPr lang="en-US" b="1" baseline="0" dirty="0" smtClean="0"/>
              <a:t> showing the next slide ask:</a:t>
            </a:r>
          </a:p>
          <a:p>
            <a:pPr marL="605956" lvl="1" indent="-165261">
              <a:buFont typeface="Arial"/>
              <a:buChar char="•"/>
            </a:pPr>
            <a:r>
              <a:rPr lang="en-US" b="1" baseline="0" dirty="0" smtClean="0"/>
              <a:t>What are consequences on not paying debts?</a:t>
            </a:r>
            <a:endParaRPr lang="en-US" b="1" dirty="0" smtClean="0"/>
          </a:p>
          <a:p>
            <a:pPr marL="165261" indent="-165261">
              <a:buFont typeface="Arial"/>
              <a:buChar char="•"/>
            </a:pP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44</a:t>
            </a:fld>
            <a:endParaRPr lang="en-US" dirty="0"/>
          </a:p>
        </p:txBody>
      </p:sp>
    </p:spTree>
    <p:extLst>
      <p:ext uri="{BB962C8B-B14F-4D97-AF65-F5344CB8AC3E}">
        <p14:creationId xmlns:p14="http://schemas.microsoft.com/office/powerpoint/2010/main" val="15966186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6: </a:t>
            </a:r>
            <a:r>
              <a:rPr lang="en-US" altLang="en-US" b="1" u="sng" dirty="0" smtClean="0">
                <a:solidFill>
                  <a:srgbClr val="000000"/>
                </a:solidFill>
                <a:ea typeface="ＭＳ Ｐゴシック" charset="0"/>
              </a:rPr>
              <a:t>Dealing with Debt CONTINUED</a:t>
            </a:r>
            <a:endParaRPr lang="en-US" b="1" u="sng" dirty="0" smtClean="0">
              <a:solidFill>
                <a:srgbClr val="000000"/>
              </a:solidFill>
              <a:ea typeface="ＭＳ Ｐゴシック" charset="0"/>
            </a:endParaRPr>
          </a:p>
          <a:p>
            <a:endParaRPr lang="en-US" dirty="0" smtClean="0"/>
          </a:p>
          <a:p>
            <a:pPr marL="165261" indent="-165261" defTabSz="440695" eaLnBrk="1" fontAlgn="auto" hangingPunct="1">
              <a:spcBef>
                <a:spcPts val="0"/>
              </a:spcBef>
              <a:spcAft>
                <a:spcPts val="0"/>
              </a:spcAft>
              <a:buFont typeface="Arial"/>
              <a:buChar char="•"/>
              <a:defRPr/>
            </a:pPr>
            <a:r>
              <a:rPr lang="en-US" baseline="0" dirty="0" smtClean="0"/>
              <a:t>If the group is familiar with the </a:t>
            </a:r>
            <a:r>
              <a:rPr lang="en-US" i="1" baseline="0" dirty="0" smtClean="0"/>
              <a:t>Debt management worksheet </a:t>
            </a:r>
            <a:r>
              <a:rPr lang="en-US" baseline="0" dirty="0" smtClean="0"/>
              <a:t>from </a:t>
            </a:r>
            <a:r>
              <a:rPr lang="en-US" i="1" baseline="0" dirty="0" smtClean="0"/>
              <a:t>Your Money, Your Goals</a:t>
            </a:r>
            <a:r>
              <a:rPr lang="en-US" baseline="0" dirty="0" smtClean="0"/>
              <a:t>, highlight the key differences in the </a:t>
            </a:r>
            <a:r>
              <a:rPr lang="en-US" i="1" baseline="0" dirty="0" smtClean="0"/>
              <a:t>Focus on Reentry </a:t>
            </a:r>
            <a:r>
              <a:rPr lang="en-US" baseline="0" dirty="0" smtClean="0"/>
              <a:t>version, which is called </a:t>
            </a:r>
            <a:r>
              <a:rPr lang="en-US" i="1" baseline="0" dirty="0" smtClean="0"/>
              <a:t>Tracking your debt worksheet</a:t>
            </a:r>
            <a:r>
              <a:rPr lang="en-US" baseline="0" dirty="0" smtClean="0"/>
              <a:t>.</a:t>
            </a:r>
            <a:endParaRPr lang="en-US" dirty="0" smtClean="0"/>
          </a:p>
          <a:p>
            <a:pPr marL="165261" indent="-165261">
              <a:buFont typeface="Arial"/>
              <a:buChar char="•"/>
            </a:pPr>
            <a:endParaRPr lang="en-US" baseline="0" dirty="0" smtClean="0"/>
          </a:p>
          <a:p>
            <a:pPr marL="165261" indent="-165261">
              <a:buFont typeface="Arial"/>
              <a:buChar char="•"/>
            </a:pPr>
            <a:r>
              <a:rPr lang="en-US" baseline="0" dirty="0" smtClean="0"/>
              <a:t>Use the following points to explain how to use the tool:</a:t>
            </a:r>
            <a:endParaRPr lang="en-US" dirty="0" smtClean="0"/>
          </a:p>
          <a:p>
            <a:pPr marL="605956" lvl="1" indent="-165261">
              <a:buFont typeface="Arial" panose="020B0604020202020204" pitchFamily="34" charset="0"/>
              <a:buChar char="•"/>
            </a:pPr>
            <a:r>
              <a:rPr lang="en-US" dirty="0" smtClean="0"/>
              <a:t>Failure to pay debt can </a:t>
            </a:r>
            <a:r>
              <a:rPr lang="en-US" baseline="0" dirty="0" smtClean="0"/>
              <a:t>in some cases lead to serious consequences</a:t>
            </a:r>
          </a:p>
          <a:p>
            <a:pPr marL="605956" lvl="1" indent="-165261">
              <a:buFont typeface="Arial" panose="020B0604020202020204" pitchFamily="34" charset="0"/>
              <a:buChar char="•"/>
            </a:pPr>
            <a:r>
              <a:rPr lang="en-US" baseline="0" dirty="0" smtClean="0"/>
              <a:t>As an individual lists each debt, help him or her identify the consequences of nonpayment of each debt</a:t>
            </a:r>
          </a:p>
          <a:p>
            <a:pPr marL="605956" lvl="1" indent="-165261">
              <a:buFont typeface="Arial" panose="020B0604020202020204" pitchFamily="34" charset="0"/>
              <a:buChar char="•"/>
            </a:pPr>
            <a:r>
              <a:rPr lang="en-US" baseline="0" dirty="0" smtClean="0"/>
              <a:t>Then, use the results of nonpayment of debt to help prioritize debt payment</a:t>
            </a:r>
          </a:p>
          <a:p>
            <a:pPr marL="605956" lvl="1" indent="-165261">
              <a:buFont typeface="Arial" panose="020B0604020202020204" pitchFamily="34" charset="0"/>
              <a:buChar char="•"/>
            </a:pPr>
            <a:endParaRPr lang="en-US" baseline="0" dirty="0" smtClean="0"/>
          </a:p>
          <a:p>
            <a:pPr marL="165261" indent="-165261">
              <a:buFont typeface="Arial" panose="020B0604020202020204" pitchFamily="34" charset="0"/>
              <a:buChar char="•"/>
            </a:pPr>
            <a:r>
              <a:rPr lang="en-US" baseline="0" dirty="0" smtClean="0"/>
              <a:t>Use the following scenarios to identify the consequences associated with the debts:</a:t>
            </a:r>
          </a:p>
          <a:p>
            <a:pPr marL="661043" lvl="1" indent="-220348">
              <a:buFont typeface="+mj-lt"/>
              <a:buAutoNum type="arabicPeriod"/>
            </a:pPr>
            <a:r>
              <a:rPr lang="en-US" baseline="0" dirty="0" smtClean="0"/>
              <a:t>Child support (failure to pay with substantial arrears)</a:t>
            </a:r>
          </a:p>
          <a:p>
            <a:pPr marL="661043" lvl="1" indent="-220348">
              <a:buFont typeface="+mj-lt"/>
              <a:buAutoNum type="arabicPeriod"/>
            </a:pPr>
            <a:r>
              <a:rPr lang="en-US" baseline="0" dirty="0" smtClean="0"/>
              <a:t>Credit card debt</a:t>
            </a:r>
          </a:p>
          <a:p>
            <a:pPr marL="661043" lvl="1" indent="-220348">
              <a:buFont typeface="+mj-lt"/>
              <a:buAutoNum type="arabicPeriod"/>
            </a:pPr>
            <a:r>
              <a:rPr lang="en-US" baseline="0" dirty="0" smtClean="0"/>
              <a:t>Fines related to traffic violations</a:t>
            </a:r>
          </a:p>
          <a:p>
            <a:pPr marL="661043" lvl="1" indent="-220348">
              <a:buFont typeface="+mj-lt"/>
              <a:buAutoNum type="arabicPeriod"/>
            </a:pPr>
            <a:r>
              <a:rPr lang="en-US" baseline="0" dirty="0" smtClean="0"/>
              <a:t>Car payment</a:t>
            </a:r>
          </a:p>
          <a:p>
            <a:pPr marL="661043" lvl="1" indent="-220348">
              <a:buFont typeface="+mj-lt"/>
              <a:buAutoNum type="arabicPeriod"/>
            </a:pPr>
            <a:r>
              <a:rPr lang="en-US" baseline="0" dirty="0" smtClean="0"/>
              <a:t>Unpaid court fees</a:t>
            </a:r>
          </a:p>
          <a:p>
            <a:pPr marL="220348" indent="-220348">
              <a:buFont typeface="+mj-lt"/>
              <a:buAutoNum type="arabicPeriod"/>
            </a:pPr>
            <a:endParaRPr lang="en-US" baseline="0" dirty="0" smtClean="0"/>
          </a:p>
          <a:p>
            <a:r>
              <a:rPr lang="en-US" b="1" baseline="0" dirty="0" smtClean="0"/>
              <a:t>NOTE:  Consequences may vary among states (due to differences in state law) as well as among courts or jurisdictions.</a:t>
            </a:r>
            <a:endParaRPr lang="en-US" b="1" dirty="0" smtClean="0"/>
          </a:p>
        </p:txBody>
      </p:sp>
      <p:sp>
        <p:nvSpPr>
          <p:cNvPr id="4" name="Slide Number Placeholder 3"/>
          <p:cNvSpPr>
            <a:spLocks noGrp="1"/>
          </p:cNvSpPr>
          <p:nvPr>
            <p:ph type="sldNum" sz="quarter" idx="10"/>
          </p:nvPr>
        </p:nvSpPr>
        <p:spPr/>
        <p:txBody>
          <a:bodyPr/>
          <a:lstStyle/>
          <a:p>
            <a:fld id="{4BAF53EF-993C-FF42-8B62-CEF57763A78D}" type="slidenum">
              <a:rPr lang="en-US" smtClean="0"/>
              <a:t>45</a:t>
            </a:fld>
            <a:endParaRPr lang="en-US" dirty="0"/>
          </a:p>
        </p:txBody>
      </p:sp>
    </p:spTree>
    <p:extLst>
      <p:ext uri="{BB962C8B-B14F-4D97-AF65-F5344CB8AC3E}">
        <p14:creationId xmlns:p14="http://schemas.microsoft.com/office/powerpoint/2010/main" val="17652701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6: </a:t>
            </a:r>
            <a:r>
              <a:rPr lang="en-US" altLang="en-US" b="1" u="sng" dirty="0" smtClean="0">
                <a:solidFill>
                  <a:srgbClr val="000000"/>
                </a:solidFill>
                <a:ea typeface="ＭＳ Ｐゴシック" charset="0"/>
              </a:rPr>
              <a:t>Dealing with Debt CONTINUED</a:t>
            </a:r>
            <a:endParaRPr lang="en-US" b="1" u="sng" dirty="0" smtClean="0">
              <a:solidFill>
                <a:srgbClr val="000000"/>
              </a:solidFill>
              <a:ea typeface="ＭＳ Ｐゴシック" charset="0"/>
            </a:endParaRPr>
          </a:p>
          <a:p>
            <a:endParaRPr lang="en-US" dirty="0" smtClean="0"/>
          </a:p>
          <a:p>
            <a:pPr marL="165261" indent="-165261">
              <a:buFont typeface="Arial"/>
              <a:buChar char="•"/>
            </a:pPr>
            <a:r>
              <a:rPr lang="en-US" baseline="0" dirty="0" smtClean="0"/>
              <a:t>Explain that in the toolkit, there are two strategies provided for reducing debt: Snowball method and high interest rate method.</a:t>
            </a:r>
          </a:p>
          <a:p>
            <a:pPr marL="165261" indent="-165261">
              <a:buFont typeface="Arial"/>
              <a:buChar char="•"/>
            </a:pPr>
            <a:endParaRPr lang="en-US" baseline="0" dirty="0" smtClean="0"/>
          </a:p>
          <a:p>
            <a:pPr marL="165261" indent="-165261">
              <a:buFont typeface="Arial"/>
              <a:buChar char="•"/>
            </a:pPr>
            <a:r>
              <a:rPr lang="en-US" baseline="0" dirty="0" smtClean="0"/>
              <a:t>Explain that in </a:t>
            </a:r>
            <a:r>
              <a:rPr lang="en-US" i="1" baseline="0" dirty="0" smtClean="0"/>
              <a:t>Focus on Reentry</a:t>
            </a:r>
            <a:r>
              <a:rPr lang="en-US" baseline="0" dirty="0" smtClean="0"/>
              <a:t>, the </a:t>
            </a:r>
            <a:r>
              <a:rPr lang="en-US" i="1" baseline="0" dirty="0" smtClean="0"/>
              <a:t>Ways to help with your debt checklist </a:t>
            </a:r>
            <a:r>
              <a:rPr lang="en-US" baseline="0" dirty="0" smtClean="0"/>
              <a:t>provides information to help justice-involved individuals deal with their debts.  Review all of the steps provided:</a:t>
            </a:r>
          </a:p>
          <a:p>
            <a:r>
              <a:rPr lang="en-US" dirty="0">
                <a:ea typeface="+mn-ea"/>
                <a:cs typeface="+mn-cs"/>
              </a:rPr>
              <a:t> </a:t>
            </a:r>
          </a:p>
          <a:p>
            <a:pPr marL="165261" indent="-165261">
              <a:buFont typeface="Arial"/>
              <a:buChar char="•"/>
            </a:pPr>
            <a:r>
              <a:rPr lang="en-US" b="1" dirty="0">
                <a:ea typeface="+mn-ea"/>
                <a:cs typeface="+mn-cs"/>
              </a:rPr>
              <a:t>Prioritize your debts</a:t>
            </a:r>
            <a:r>
              <a:rPr lang="en-US" dirty="0">
                <a:ea typeface="+mn-ea"/>
                <a:cs typeface="+mn-cs"/>
              </a:rPr>
              <a:t>. List your debts starting from those with the most serious consequences first. Use </a:t>
            </a:r>
            <a:r>
              <a:rPr lang="en-US" i="1" dirty="0">
                <a:ea typeface="+mn-ea"/>
                <a:cs typeface="+mn-cs"/>
              </a:rPr>
              <a:t>Reentry Tool: Tracking your debt </a:t>
            </a:r>
            <a:r>
              <a:rPr lang="en-US" dirty="0">
                <a:ea typeface="+mn-ea"/>
                <a:cs typeface="+mn-cs"/>
              </a:rPr>
              <a:t>and toolkit </a:t>
            </a:r>
            <a:r>
              <a:rPr lang="en-US" i="1" dirty="0">
                <a:ea typeface="+mn-ea"/>
                <a:cs typeface="+mn-cs"/>
              </a:rPr>
              <a:t>Module 6: Dealing with debt</a:t>
            </a:r>
            <a:r>
              <a:rPr lang="en-US" dirty="0">
                <a:ea typeface="+mn-ea"/>
                <a:cs typeface="+mn-cs"/>
              </a:rPr>
              <a:t> to prioritize your debts based on the consequences of not paying.</a:t>
            </a:r>
          </a:p>
          <a:p>
            <a:r>
              <a:rPr lang="en-US" dirty="0">
                <a:ea typeface="+mn-ea"/>
                <a:cs typeface="+mn-cs"/>
              </a:rPr>
              <a:t> </a:t>
            </a:r>
          </a:p>
          <a:p>
            <a:pPr marL="165261" indent="-165261">
              <a:buFont typeface="Arial"/>
              <a:buChar char="•"/>
            </a:pPr>
            <a:r>
              <a:rPr lang="en-US" b="1" dirty="0">
                <a:ea typeface="+mn-ea"/>
                <a:cs typeface="+mn-cs"/>
              </a:rPr>
              <a:t>Negotiate a payment plan or a reduction of your debt. </a:t>
            </a:r>
            <a:r>
              <a:rPr lang="en-US" dirty="0">
                <a:ea typeface="+mn-ea"/>
                <a:cs typeface="+mn-cs"/>
              </a:rPr>
              <a:t>If the individual will have trouble affording the repayment of all of their debts, contact the government organizations, courts, and businesses you owe money to. See if they are willing to set up a payment plan or reduce the amount you owe. Before beginning to negotiate, figure out what you can afford to pay each month. Don’t agree to a repayment plan that you cannot afford. If you owe money on a debt that is in collections, you may want to contact an attorney through a legal aid organization before contacting the creditor or debt collection company. See last box below for your rights in debt collection. Be sure you are not settling a debt without understanding the potential impact. If you settle a debt, any savings you get from paying less than the full amount owed may be considered income and taxable. If you make a small payment on an old debt, one that is past the statute of limitations, it may restart the clock for suing you on that debt.</a:t>
            </a:r>
          </a:p>
          <a:p>
            <a:endParaRPr lang="en-US" dirty="0">
              <a:ea typeface="+mn-ea"/>
              <a:cs typeface="+mn-cs"/>
            </a:endParaRPr>
          </a:p>
          <a:p>
            <a:pPr marL="165261" indent="-165261">
              <a:buFont typeface="Arial"/>
              <a:buChar char="•"/>
            </a:pPr>
            <a:r>
              <a:rPr lang="en-US" b="1" dirty="0">
                <a:ea typeface="+mn-ea"/>
                <a:cs typeface="+mn-cs"/>
              </a:rPr>
              <a:t>Watch out for businesses that state they can eliminate your debts. </a:t>
            </a:r>
            <a:r>
              <a:rPr lang="en-US" dirty="0">
                <a:ea typeface="+mn-ea"/>
                <a:cs typeface="+mn-cs"/>
              </a:rPr>
              <a:t>Watch out for debt settlement or consolidation businesses that: Charge any fees before they settle your debts; Tout that there is a “new government program” to bail out personal credit card debt;  Guarantee to make your debt go away or that unsecured debts can be paid off for pennies on the dollar; Tell you to stop communicating with the creditors; or Tell you they can stop all debt collection calls and lawsuits.</a:t>
            </a:r>
          </a:p>
          <a:p>
            <a:endParaRPr lang="en-US" dirty="0">
              <a:ea typeface="+mn-ea"/>
              <a:cs typeface="+mn-cs"/>
            </a:endParaRPr>
          </a:p>
          <a:p>
            <a:pPr marL="165261" indent="-165261" defTabSz="440695" eaLnBrk="1" fontAlgn="auto" hangingPunct="1">
              <a:spcBef>
                <a:spcPts val="0"/>
              </a:spcBef>
              <a:spcAft>
                <a:spcPts val="0"/>
              </a:spcAft>
              <a:buFont typeface="Arial"/>
              <a:buChar char="•"/>
              <a:defRPr/>
            </a:pPr>
            <a:r>
              <a:rPr lang="en-US" b="1" dirty="0">
                <a:ea typeface="+mn-ea"/>
                <a:cs typeface="+mn-cs"/>
              </a:rPr>
              <a:t>Visit a nonprofit Consumer Credit Counseling Service agency. </a:t>
            </a:r>
            <a:r>
              <a:rPr lang="en-US" dirty="0">
                <a:ea typeface="+mn-ea"/>
                <a:cs typeface="+mn-cs"/>
              </a:rPr>
              <a:t>They can often give you advice or create a Debt Management Plan (DMP) for you. They may also negotiate with your creditors on your behalf. There may be fees for these services. To find a Consumer Credit Counseling Service (CCCS) agency in your community, visit nfcc.org/agency-locator. </a:t>
            </a:r>
          </a:p>
          <a:p>
            <a:pPr defTabSz="440695" eaLnBrk="1" fontAlgn="auto" hangingPunct="1">
              <a:spcBef>
                <a:spcPts val="0"/>
              </a:spcBef>
              <a:spcAft>
                <a:spcPts val="0"/>
              </a:spcAft>
              <a:defRPr/>
            </a:pPr>
            <a:endParaRPr lang="en-US" dirty="0">
              <a:ea typeface="+mn-ea"/>
              <a:cs typeface="+mn-cs"/>
            </a:endParaRPr>
          </a:p>
          <a:p>
            <a:pPr marL="165261" indent="-165261" defTabSz="440695" eaLnBrk="1" fontAlgn="auto" hangingPunct="1">
              <a:spcBef>
                <a:spcPts val="0"/>
              </a:spcBef>
              <a:spcAft>
                <a:spcPts val="0"/>
              </a:spcAft>
              <a:buFont typeface="Arial"/>
              <a:buChar char="•"/>
              <a:defRPr/>
            </a:pPr>
            <a:r>
              <a:rPr lang="en-US" b="1" dirty="0">
                <a:ea typeface="+mn-ea"/>
                <a:cs typeface="+mn-cs"/>
              </a:rPr>
              <a:t>For court-related debts, explore payment plans, reductions, and waivers. </a:t>
            </a:r>
            <a:r>
              <a:rPr lang="en-US" dirty="0">
                <a:ea typeface="+mn-ea"/>
                <a:cs typeface="+mn-cs"/>
              </a:rPr>
              <a:t>Payment plans involve creating an installment plan of the amount owed where an individual will make regular payments on the debt. Reductions are a lessening of the amount owed. Waivers are a setting aside of the fee or fine. Court-ordered debt related to your involvement in the criminal justice system may affect the terms of your supervision/probation and failure to pay this debt may lead to reincarceration. If you do not know whether you owe fees, fines, or restitution, contact the court(s) and/or ask your lawyer or probation officer. </a:t>
            </a:r>
          </a:p>
          <a:p>
            <a:pPr defTabSz="440695" eaLnBrk="1" fontAlgn="auto" hangingPunct="1">
              <a:spcBef>
                <a:spcPts val="0"/>
              </a:spcBef>
              <a:spcAft>
                <a:spcPts val="0"/>
              </a:spcAft>
              <a:defRPr/>
            </a:pPr>
            <a:endParaRPr lang="en-US" dirty="0">
              <a:ea typeface="+mn-ea"/>
              <a:cs typeface="+mn-cs"/>
            </a:endParaRPr>
          </a:p>
          <a:p>
            <a:pPr marL="165261" indent="-165261" defTabSz="440695" eaLnBrk="1" fontAlgn="auto" hangingPunct="1">
              <a:spcBef>
                <a:spcPts val="0"/>
              </a:spcBef>
              <a:spcAft>
                <a:spcPts val="0"/>
              </a:spcAft>
              <a:buFont typeface="Arial"/>
              <a:buChar char="•"/>
              <a:defRPr/>
            </a:pPr>
            <a:r>
              <a:rPr lang="en-US" b="1" dirty="0">
                <a:ea typeface="+mn-ea"/>
                <a:cs typeface="+mn-cs"/>
              </a:rPr>
              <a:t>Know your rights in debt collection. </a:t>
            </a:r>
            <a:r>
              <a:rPr lang="en-US" dirty="0">
                <a:ea typeface="+mn-ea"/>
                <a:cs typeface="+mn-cs"/>
              </a:rPr>
              <a:t>A debt collector covered by the Fair Debt Collection Practices Act (FDCPA) cannot: </a:t>
            </a:r>
          </a:p>
          <a:p>
            <a:pPr marL="440695" lvl="1" defTabSz="440695" eaLnBrk="1" fontAlgn="auto" hangingPunct="1">
              <a:spcBef>
                <a:spcPts val="0"/>
              </a:spcBef>
              <a:spcAft>
                <a:spcPts val="0"/>
              </a:spcAft>
              <a:defRPr/>
            </a:pPr>
            <a:r>
              <a:rPr lang="en-US" dirty="0">
                <a:ea typeface="+mn-ea"/>
                <a:cs typeface="+mn-cs"/>
              </a:rPr>
              <a:t>Call repeatedly with intent to abuse or harass you. </a:t>
            </a:r>
          </a:p>
          <a:p>
            <a:pPr marL="440695" lvl="1" defTabSz="440695" eaLnBrk="1" fontAlgn="auto" hangingPunct="1">
              <a:spcBef>
                <a:spcPts val="0"/>
              </a:spcBef>
              <a:spcAft>
                <a:spcPts val="0"/>
              </a:spcAft>
              <a:defRPr/>
            </a:pPr>
            <a:r>
              <a:rPr lang="en-US" dirty="0">
                <a:ea typeface="+mn-ea"/>
                <a:cs typeface="+mn-cs"/>
              </a:rPr>
              <a:t>Use obscene language. </a:t>
            </a:r>
          </a:p>
          <a:p>
            <a:pPr marL="440695" lvl="1" defTabSz="440695" eaLnBrk="1" fontAlgn="auto" hangingPunct="1">
              <a:spcBef>
                <a:spcPts val="0"/>
              </a:spcBef>
              <a:spcAft>
                <a:spcPts val="0"/>
              </a:spcAft>
              <a:defRPr/>
            </a:pPr>
            <a:r>
              <a:rPr lang="en-US" dirty="0">
                <a:ea typeface="+mn-ea"/>
                <a:cs typeface="+mn-cs"/>
              </a:rPr>
              <a:t>Threaten you to take actions they can't or don't really plan to take. </a:t>
            </a:r>
          </a:p>
          <a:p>
            <a:pPr marL="440695" lvl="1" defTabSz="440695" eaLnBrk="1" fontAlgn="auto" hangingPunct="1">
              <a:spcBef>
                <a:spcPts val="0"/>
              </a:spcBef>
              <a:spcAft>
                <a:spcPts val="0"/>
              </a:spcAft>
              <a:defRPr/>
            </a:pPr>
            <a:r>
              <a:rPr lang="en-US" dirty="0">
                <a:ea typeface="+mn-ea"/>
                <a:cs typeface="+mn-cs"/>
              </a:rPr>
              <a:t>Publish your name for not paying a debt. </a:t>
            </a:r>
          </a:p>
          <a:p>
            <a:pPr marL="440695" lvl="1" defTabSz="440695" eaLnBrk="1" fontAlgn="auto" hangingPunct="1">
              <a:spcBef>
                <a:spcPts val="0"/>
              </a:spcBef>
              <a:spcAft>
                <a:spcPts val="0"/>
              </a:spcAft>
              <a:defRPr/>
            </a:pPr>
            <a:r>
              <a:rPr lang="en-US" dirty="0">
                <a:ea typeface="+mn-ea"/>
                <a:cs typeface="+mn-cs"/>
              </a:rPr>
              <a:t>Lie to you about the debt. </a:t>
            </a:r>
          </a:p>
          <a:p>
            <a:pPr marL="440695" lvl="1" defTabSz="440695" eaLnBrk="1" fontAlgn="auto" hangingPunct="1">
              <a:spcBef>
                <a:spcPts val="0"/>
              </a:spcBef>
              <a:spcAft>
                <a:spcPts val="0"/>
              </a:spcAft>
              <a:defRPr/>
            </a:pPr>
            <a:r>
              <a:rPr lang="en-US" dirty="0">
                <a:ea typeface="+mn-ea"/>
                <a:cs typeface="+mn-cs"/>
              </a:rPr>
              <a:t>If debt collectors harass you, they may be breaking the law. It's a good idea to keep a file of all letters or documents a debt collector sends you and anything you send to a debt collector. Record the dates and times of your conversations and take notes about what you discussed. These records can help you if you have a dispute with a debt collector, meet with a lawyer, or go to court. Note: If debt collection efforts seek to recover criminal-justice debt, these protections may not apply.</a:t>
            </a:r>
          </a:p>
          <a:p>
            <a:endParaRPr lang="en-US" dirty="0">
              <a:ea typeface="+mn-ea"/>
              <a:cs typeface="+mn-cs"/>
            </a:endParaRPr>
          </a:p>
          <a:p>
            <a:r>
              <a:rPr lang="en-US" dirty="0">
                <a:ea typeface="+mn-ea"/>
                <a:cs typeface="+mn-cs"/>
              </a:rPr>
              <a:t> </a:t>
            </a:r>
          </a:p>
          <a:p>
            <a:pPr marL="165261" indent="-165261">
              <a:buFont typeface="Arial"/>
              <a:buChar char="•"/>
            </a:pPr>
            <a:endParaRPr lang="en-US" baseline="0" dirty="0" smtClean="0"/>
          </a:p>
          <a:p>
            <a:pPr marL="165261" indent="-165261">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4BAF53EF-993C-FF42-8B62-CEF57763A78D}" type="slidenum">
              <a:rPr lang="en-US" smtClean="0"/>
              <a:t>46</a:t>
            </a:fld>
            <a:endParaRPr lang="en-US" dirty="0"/>
          </a:p>
        </p:txBody>
      </p:sp>
    </p:spTree>
    <p:extLst>
      <p:ext uri="{BB962C8B-B14F-4D97-AF65-F5344CB8AC3E}">
        <p14:creationId xmlns:p14="http://schemas.microsoft.com/office/powerpoint/2010/main" val="37076780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6: </a:t>
            </a:r>
            <a:r>
              <a:rPr lang="en-US" altLang="en-US" b="1" u="sng" dirty="0" smtClean="0">
                <a:solidFill>
                  <a:srgbClr val="000000"/>
                </a:solidFill>
                <a:ea typeface="ＭＳ Ｐゴシック" charset="0"/>
              </a:rPr>
              <a:t>Dealing with Debt CONTINUED</a:t>
            </a:r>
            <a:endParaRPr lang="en-US" b="1" u="sng" dirty="0" smtClean="0">
              <a:solidFill>
                <a:srgbClr val="000000"/>
              </a:solidFill>
              <a:ea typeface="ＭＳ Ｐゴシック" charset="0"/>
            </a:endParaRPr>
          </a:p>
          <a:p>
            <a:endParaRPr lang="en-US" dirty="0" smtClean="0"/>
          </a:p>
          <a:p>
            <a:r>
              <a:rPr lang="en-US" dirty="0">
                <a:ea typeface="+mn-ea"/>
                <a:cs typeface="+mn-cs"/>
              </a:rPr>
              <a:t>After going through all the examples, </a:t>
            </a:r>
            <a:r>
              <a:rPr lang="en-US" b="1" dirty="0"/>
              <a:t>ASK:  What would you add to this list?</a:t>
            </a:r>
          </a:p>
          <a:p>
            <a:endParaRPr lang="en-US" dirty="0">
              <a:ea typeface="+mn-ea"/>
              <a:cs typeface="+mn-cs"/>
            </a:endParaRPr>
          </a:p>
          <a:p>
            <a:pPr marL="165261" indent="-165261">
              <a:buFont typeface="Arial"/>
              <a:buChar char="•"/>
            </a:pPr>
            <a:endParaRPr lang="en-US" baseline="0" dirty="0" smtClean="0"/>
          </a:p>
          <a:p>
            <a:pPr marL="165261" indent="-165261">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4BAF53EF-993C-FF42-8B62-CEF57763A78D}" type="slidenum">
              <a:rPr lang="en-US" smtClean="0"/>
              <a:t>47</a:t>
            </a:fld>
            <a:endParaRPr lang="en-US" dirty="0"/>
          </a:p>
        </p:txBody>
      </p:sp>
    </p:spTree>
    <p:extLst>
      <p:ext uri="{BB962C8B-B14F-4D97-AF65-F5344CB8AC3E}">
        <p14:creationId xmlns:p14="http://schemas.microsoft.com/office/powerpoint/2010/main" val="15450729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48</a:t>
            </a:fld>
            <a:endParaRPr lang="en-US" altLang="en-US" dirty="0"/>
          </a:p>
        </p:txBody>
      </p:sp>
    </p:spTree>
    <p:extLst>
      <p:ext uri="{BB962C8B-B14F-4D97-AF65-F5344CB8AC3E}">
        <p14:creationId xmlns:p14="http://schemas.microsoft.com/office/powerpoint/2010/main" val="25667220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a:t>
            </a:r>
            <a:endParaRPr lang="en-US" b="1" u="sng" dirty="0" smtClean="0">
              <a:solidFill>
                <a:srgbClr val="000000"/>
              </a:solidFill>
              <a:ea typeface="ＭＳ Ｐゴシック" charset="0"/>
            </a:endParaRPr>
          </a:p>
          <a:p>
            <a:pPr eaLnBrk="1" hangingPunct="1">
              <a:spcBef>
                <a:spcPct val="0"/>
              </a:spcBef>
              <a:defRPr/>
            </a:pPr>
            <a:r>
              <a:rPr lang="en-US" b="1" dirty="0" smtClean="0">
                <a:solidFill>
                  <a:srgbClr val="000000"/>
                </a:solidFill>
                <a:ea typeface="MS PGothic" charset="0"/>
              </a:rPr>
              <a:t>Estimated Time: 20 Minutes</a:t>
            </a:r>
          </a:p>
          <a:p>
            <a:pPr eaLnBrk="1" hangingPunct="1">
              <a:spcBef>
                <a:spcPct val="0"/>
              </a:spcBef>
              <a:defRPr/>
            </a:pPr>
            <a:r>
              <a:rPr lang="en-US" b="1" dirty="0" smtClean="0">
                <a:solidFill>
                  <a:srgbClr val="000000"/>
                </a:solidFill>
                <a:ea typeface="MS PGothic" charset="0"/>
              </a:rPr>
              <a:t>Corresponding Sections in toolkit: FOCUS</a:t>
            </a:r>
            <a:r>
              <a:rPr lang="en-US" b="1" baseline="0" dirty="0" smtClean="0">
                <a:solidFill>
                  <a:srgbClr val="000000"/>
                </a:solidFill>
                <a:ea typeface="MS PGothic" charset="0"/>
              </a:rPr>
              <a:t> ON REENTRY:  Understanding Credit Reports and Scores</a:t>
            </a:r>
            <a:endParaRPr lang="en-US" dirty="0" smtClean="0"/>
          </a:p>
          <a:p>
            <a:endParaRPr lang="en-US" dirty="0" smtClean="0"/>
          </a:p>
          <a:p>
            <a:pPr marL="165261" indent="-165261">
              <a:buFont typeface="Arial"/>
              <a:buChar char="•"/>
            </a:pPr>
            <a:r>
              <a:rPr lang="en-US" dirty="0" smtClean="0"/>
              <a:t>Review the information</a:t>
            </a:r>
            <a:r>
              <a:rPr lang="en-US" baseline="0" dirty="0" smtClean="0"/>
              <a:t> contained in </a:t>
            </a:r>
            <a:r>
              <a:rPr lang="en-US" i="1" baseline="0" dirty="0" smtClean="0"/>
              <a:t>Module 7</a:t>
            </a:r>
            <a:r>
              <a:rPr lang="en-US" baseline="0" dirty="0" smtClean="0"/>
              <a:t> in the toolkit if not already provided in a </a:t>
            </a:r>
            <a:r>
              <a:rPr lang="en-US" i="1" baseline="0" dirty="0" smtClean="0"/>
              <a:t>Your Money, Your Goals </a:t>
            </a:r>
            <a:r>
              <a:rPr lang="en-US" baseline="0" dirty="0" smtClean="0"/>
              <a:t>training. </a:t>
            </a:r>
          </a:p>
          <a:p>
            <a:pPr marL="165261" indent="-165261">
              <a:buFont typeface="Arial"/>
              <a:buChar char="•"/>
            </a:pPr>
            <a:endParaRPr lang="en-US" baseline="0" dirty="0" smtClean="0"/>
          </a:p>
          <a:p>
            <a:pPr marL="165261" indent="-165261">
              <a:buFont typeface="Arial"/>
              <a:buChar char="•"/>
            </a:pPr>
            <a:r>
              <a:rPr lang="en-US" baseline="0" dirty="0" smtClean="0"/>
              <a:t>Use the following points to introduce the section:</a:t>
            </a:r>
            <a:endParaRPr lang="en-US" dirty="0" smtClean="0"/>
          </a:p>
          <a:p>
            <a:pPr marL="605956" lvl="1" indent="-165261">
              <a:buFont typeface="Arial" panose="020B0604020202020204" pitchFamily="34" charset="0"/>
              <a:buChar char="•"/>
            </a:pPr>
            <a:r>
              <a:rPr lang="en-US" dirty="0" smtClean="0"/>
              <a:t>Credit reports and scores may be used by landlords, employers, insurers, service providers, and lenders</a:t>
            </a:r>
          </a:p>
          <a:p>
            <a:pPr marL="605956" lvl="1" indent="-165261">
              <a:buFont typeface="Arial" panose="020B0604020202020204" pitchFamily="34" charset="0"/>
              <a:buChar char="•"/>
            </a:pPr>
            <a:r>
              <a:rPr lang="en-US" dirty="0" smtClean="0"/>
              <a:t>Individuals should access their credit reports to check for identity theft and dispute any errors</a:t>
            </a:r>
            <a:r>
              <a:rPr lang="en-US" baseline="0" dirty="0" smtClean="0"/>
              <a:t> and to figure out ways to improve their credit histories</a:t>
            </a:r>
          </a:p>
          <a:p>
            <a:pPr marL="605956" lvl="1" indent="-165261">
              <a:buFont typeface="Arial" panose="020B0604020202020204" pitchFamily="34" charset="0"/>
              <a:buChar char="•"/>
            </a:pPr>
            <a:r>
              <a:rPr lang="en-US" baseline="0" dirty="0" smtClean="0"/>
              <a:t>Good credit histories help open doors</a:t>
            </a:r>
            <a:endParaRPr lang="en-US" dirty="0" smtClean="0"/>
          </a:p>
          <a:p>
            <a:pPr marL="165261" indent="-165261">
              <a:buFont typeface="Arial"/>
              <a:buChar char="•"/>
            </a:pPr>
            <a:endParaRPr lang="en-US" dirty="0" smtClean="0"/>
          </a:p>
          <a:p>
            <a:pPr marL="165261" indent="-165261">
              <a:buFont typeface="Arial"/>
              <a:buChar char="•"/>
            </a:pPr>
            <a:r>
              <a:rPr lang="en-US" dirty="0" smtClean="0"/>
              <a:t>Explain that this section within</a:t>
            </a:r>
            <a:r>
              <a:rPr lang="en-US" baseline="0" dirty="0" smtClean="0"/>
              <a:t> </a:t>
            </a:r>
            <a:r>
              <a:rPr lang="en-US" i="1" baseline="0" dirty="0" smtClean="0"/>
              <a:t>Focus on Reentry </a:t>
            </a:r>
            <a:r>
              <a:rPr lang="en-US" baseline="0" dirty="0" smtClean="0"/>
              <a:t>does not have additional tools, but rather has adapted tools from the toolkit for the target audience.</a:t>
            </a:r>
            <a:endParaRPr lang="en-US" dirty="0" smtClean="0"/>
          </a:p>
          <a:p>
            <a:pPr marL="165261" indent="-165261">
              <a:buFont typeface="Arial"/>
              <a:buChar char="•"/>
            </a:pPr>
            <a:endParaRPr lang="en-US" dirty="0" smtClean="0"/>
          </a:p>
          <a:p>
            <a:pPr marL="165261" indent="-165261">
              <a:buFont typeface="Arial"/>
              <a:buChar cha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49</a:t>
            </a:fld>
            <a:endParaRPr lang="en-US" dirty="0"/>
          </a:p>
        </p:txBody>
      </p:sp>
    </p:spTree>
    <p:extLst>
      <p:ext uri="{BB962C8B-B14F-4D97-AF65-F5344CB8AC3E}">
        <p14:creationId xmlns:p14="http://schemas.microsoft.com/office/powerpoint/2010/main" val="3987741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2: </a:t>
            </a:r>
            <a:r>
              <a:rPr lang="en-US" altLang="en-US" b="1" i="1" u="sng" dirty="0" smtClean="0">
                <a:solidFill>
                  <a:srgbClr val="000000"/>
                </a:solidFill>
              </a:rPr>
              <a:t>Introduction to the CFPB and Financial Empowerment</a:t>
            </a:r>
          </a:p>
          <a:p>
            <a:pPr eaLnBrk="1" hangingPunct="1">
              <a:spcBef>
                <a:spcPct val="0"/>
              </a:spcBef>
            </a:pPr>
            <a:r>
              <a:rPr lang="en-US" altLang="en-US" b="1" dirty="0" smtClean="0">
                <a:solidFill>
                  <a:srgbClr val="000000"/>
                </a:solidFill>
              </a:rPr>
              <a:t>Estimated Time: 20</a:t>
            </a:r>
            <a:r>
              <a:rPr lang="en-US" altLang="en-US" b="1" baseline="0" dirty="0" smtClean="0">
                <a:solidFill>
                  <a:srgbClr val="000000"/>
                </a:solidFill>
              </a:rPr>
              <a:t> </a:t>
            </a:r>
            <a:r>
              <a:rPr lang="en-US" altLang="en-US" b="1" dirty="0" smtClean="0">
                <a:solidFill>
                  <a:srgbClr val="000000"/>
                </a:solidFill>
              </a:rPr>
              <a:t>Minutes</a:t>
            </a:r>
          </a:p>
          <a:p>
            <a:pPr eaLnBrk="1" hangingPunct="1">
              <a:spcBef>
                <a:spcPct val="0"/>
              </a:spcBef>
            </a:pPr>
            <a:r>
              <a:rPr lang="en-US" altLang="en-US" b="1" dirty="0" smtClean="0">
                <a:solidFill>
                  <a:srgbClr val="000000"/>
                </a:solidFill>
              </a:rPr>
              <a:t>Corresponding Sections in toolkit: About the Consumer Financial Protection Bureau (Page 1)</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u="sng" dirty="0" smtClean="0">
                <a:solidFill>
                  <a:srgbClr val="000000"/>
                </a:solidFill>
              </a:rPr>
              <a:t>Instructions for Facilitator:</a:t>
            </a:r>
          </a:p>
          <a:p>
            <a:pPr eaLnBrk="1" hangingPunct="1">
              <a:spcBef>
                <a:spcPct val="0"/>
              </a:spcBef>
              <a:buFontTx/>
              <a:buChar char="•"/>
            </a:pPr>
            <a:endParaRPr lang="en-US" altLang="en-US" b="1" u="sng" dirty="0" smtClean="0">
              <a:solidFill>
                <a:srgbClr val="000000"/>
              </a:solidFill>
            </a:endParaRPr>
          </a:p>
          <a:p>
            <a:pPr eaLnBrk="1" hangingPunct="1">
              <a:spcBef>
                <a:spcPct val="0"/>
              </a:spcBef>
            </a:pPr>
            <a:r>
              <a:rPr lang="en-US" altLang="en-US" dirty="0" smtClean="0">
                <a:solidFill>
                  <a:srgbClr val="000000"/>
                </a:solidFill>
              </a:rPr>
              <a:t>Introduce key facts about the CFPB using information from Introduction Part 1 and the slides.</a:t>
            </a:r>
          </a:p>
          <a:p>
            <a:pPr marL="157820" lvl="1" indent="-157820">
              <a:spcBef>
                <a:spcPct val="0"/>
              </a:spcBef>
              <a:buFontTx/>
              <a:buChar char="•"/>
            </a:pPr>
            <a:r>
              <a:rPr lang="en-US" altLang="en-US" dirty="0" smtClean="0">
                <a:solidFill>
                  <a:srgbClr val="000000"/>
                </a:solidFill>
              </a:rPr>
              <a:t>Share additional information about the CFPB: </a:t>
            </a:r>
            <a:r>
              <a:rPr lang="en-US" altLang="en-US" b="1" dirty="0" smtClean="0">
                <a:solidFill>
                  <a:srgbClr val="000000"/>
                </a:solidFill>
              </a:rPr>
              <a:t>The CFPB is working to ensure that consumers get the information they need to make financial decisions they believe are best for themselves and their families – </a:t>
            </a:r>
            <a:r>
              <a:rPr lang="en-US" altLang="en-US" b="1" i="1" dirty="0" smtClean="0">
                <a:solidFill>
                  <a:srgbClr val="000000"/>
                </a:solidFill>
              </a:rPr>
              <a:t>that prices are clear up front, that risks are visible, and that nothing is buried in fine print</a:t>
            </a:r>
            <a:r>
              <a:rPr lang="en-US" altLang="en-US" b="1" dirty="0" smtClean="0">
                <a:solidFill>
                  <a:srgbClr val="000000"/>
                </a:solidFill>
              </a:rPr>
              <a:t>.</a:t>
            </a:r>
          </a:p>
          <a:p>
            <a:pPr marL="157820" lvl="1" indent="-157820">
              <a:spcBef>
                <a:spcPct val="0"/>
              </a:spcBef>
              <a:buFontTx/>
              <a:buChar char="•"/>
            </a:pPr>
            <a:endParaRPr lang="en-US" altLang="en-US" b="1" dirty="0" smtClean="0">
              <a:solidFill>
                <a:srgbClr val="000000"/>
              </a:solidFill>
            </a:endParaRPr>
          </a:p>
          <a:p>
            <a:pPr marL="157820" lvl="1" indent="-157820">
              <a:spcBef>
                <a:spcPct val="0"/>
              </a:spcBef>
              <a:buFontTx/>
              <a:buChar char="•"/>
            </a:pPr>
            <a:r>
              <a:rPr lang="en-US" altLang="en-US" dirty="0" smtClean="0">
                <a:solidFill>
                  <a:srgbClr val="FF0000"/>
                </a:solidFill>
              </a:rPr>
              <a:t>Explain that a key goal of the training is to connect frontline staff to CFPB resources, including Consumer Response.</a:t>
            </a:r>
          </a:p>
          <a:p>
            <a:pPr marL="157820" lvl="1" indent="-157820">
              <a:spcBef>
                <a:spcPct val="0"/>
              </a:spcBef>
              <a:buFontTx/>
              <a:buChar char="•"/>
            </a:pPr>
            <a:endParaRPr lang="en-US" altLang="en-US" dirty="0" smtClean="0">
              <a:solidFill>
                <a:srgbClr val="FF0000"/>
              </a:solidFill>
            </a:endParaRPr>
          </a:p>
          <a:p>
            <a:pPr marL="157820" lvl="1" indent="-157820">
              <a:spcBef>
                <a:spcPct val="0"/>
              </a:spcBef>
              <a:buFontTx/>
              <a:buChar char="•"/>
            </a:pPr>
            <a:r>
              <a:rPr lang="en-US" altLang="en-US" dirty="0" smtClean="0">
                <a:solidFill>
                  <a:srgbClr val="FF0000"/>
                </a:solidFill>
              </a:rPr>
              <a:t>Show</a:t>
            </a:r>
            <a:r>
              <a:rPr lang="en-US" altLang="en-US" baseline="0" dirty="0" smtClean="0">
                <a:solidFill>
                  <a:srgbClr val="FF0000"/>
                </a:solidFill>
              </a:rPr>
              <a:t> the CFPB video:  https://www.youtube.com/watch?v=BHMUVfjffhA</a:t>
            </a:r>
            <a:endParaRPr lang="en-US" altLang="en-US" dirty="0" smtClean="0">
              <a:solidFill>
                <a:srgbClr val="FF0000"/>
              </a:solidFill>
            </a:endParaRPr>
          </a:p>
          <a:p>
            <a:pPr marL="157820" lvl="1" indent="-157820">
              <a:spcBef>
                <a:spcPct val="0"/>
              </a:spcBef>
              <a:buFontTx/>
              <a:buChar char="•"/>
            </a:pPr>
            <a:endParaRPr lang="en-US" altLang="en-US" dirty="0" smtClean="0">
              <a:solidFill>
                <a:srgbClr val="000000"/>
              </a:solidFill>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8C9AE2-DB5D-441F-8D54-4B600066D43E}" type="slidenum">
              <a:rPr lang="en-US" altLang="en-US" smtClean="0">
                <a:latin typeface="Calibri" panose="020F0502020204030204" pitchFamily="34" charset="0"/>
              </a:rPr>
              <a:pPr/>
              <a:t>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34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 CONTINUED</a:t>
            </a:r>
            <a:endParaRPr lang="en-US" b="1" u="sng" dirty="0" smtClean="0">
              <a:solidFill>
                <a:srgbClr val="000000"/>
              </a:solidFill>
              <a:ea typeface="ＭＳ Ｐゴシック" charset="0"/>
            </a:endParaRPr>
          </a:p>
          <a:p>
            <a:pPr defTabSz="927745">
              <a:spcBef>
                <a:spcPct val="0"/>
              </a:spcBef>
              <a:defRPr/>
            </a:pPr>
            <a:endParaRPr lang="en-US" dirty="0" smtClean="0">
              <a:solidFill>
                <a:srgbClr val="000000"/>
              </a:solidFill>
              <a:latin typeface="Calibri" charset="0"/>
              <a:ea typeface="MS PGothic" charset="0"/>
            </a:endParaRPr>
          </a:p>
          <a:p>
            <a:pPr marL="159295" indent="-159295" defTabSz="927745">
              <a:spcBef>
                <a:spcPct val="0"/>
              </a:spcBef>
              <a:buFont typeface="Arial"/>
              <a:buChar char="•"/>
              <a:defRPr/>
            </a:pPr>
            <a:r>
              <a:rPr lang="en-US" dirty="0" smtClean="0">
                <a:solidFill>
                  <a:srgbClr val="000000"/>
                </a:solidFill>
                <a:latin typeface="Calibri" charset="0"/>
                <a:ea typeface="MS PGothic" charset="0"/>
              </a:rPr>
              <a:t>Review the three largest companies that create credit reports.</a:t>
            </a:r>
          </a:p>
          <a:p>
            <a:pPr marL="159295" indent="-159295" defTabSz="927745">
              <a:spcBef>
                <a:spcPct val="0"/>
              </a:spcBef>
              <a:buFont typeface="Arial"/>
              <a:buChar char="•"/>
              <a:defRPr/>
            </a:pPr>
            <a:endParaRPr lang="en-US" dirty="0" smtClean="0">
              <a:solidFill>
                <a:srgbClr val="000000"/>
              </a:solidFill>
              <a:latin typeface="Calibri" charset="0"/>
              <a:ea typeface="MS PGothic" charset="0"/>
            </a:endParaRPr>
          </a:p>
          <a:p>
            <a:pPr marL="159295" indent="-159295" defTabSz="927745">
              <a:spcBef>
                <a:spcPct val="0"/>
              </a:spcBef>
              <a:buFont typeface="Arial"/>
              <a:buChar char="•"/>
              <a:defRPr/>
            </a:pPr>
            <a:r>
              <a:rPr lang="en-US" dirty="0" smtClean="0">
                <a:solidFill>
                  <a:srgbClr val="000000"/>
                </a:solidFill>
                <a:latin typeface="Calibri" charset="0"/>
                <a:ea typeface="MS PGothic" charset="0"/>
              </a:rPr>
              <a:t>Explain FACT Act and </a:t>
            </a:r>
            <a:r>
              <a:rPr lang="en-US" dirty="0" err="1" smtClean="0">
                <a:solidFill>
                  <a:srgbClr val="000000"/>
                </a:solidFill>
                <a:latin typeface="Calibri" charset="0"/>
                <a:ea typeface="MS PGothic" charset="0"/>
              </a:rPr>
              <a:t>www.annualcreditreport.com</a:t>
            </a:r>
            <a:r>
              <a:rPr lang="en-US" dirty="0" smtClean="0">
                <a:solidFill>
                  <a:srgbClr val="000000"/>
                </a:solidFill>
                <a:latin typeface="Calibri" charset="0"/>
                <a:ea typeface="MS PGothic" charset="0"/>
              </a:rPr>
              <a:t>. Be sure to inform people to be aware of imposter websites</a:t>
            </a:r>
            <a:r>
              <a:rPr lang="en-US" baseline="0" dirty="0" smtClean="0">
                <a:solidFill>
                  <a:srgbClr val="000000"/>
                </a:solidFill>
                <a:latin typeface="Calibri" charset="0"/>
                <a:ea typeface="MS PGothic" charset="0"/>
              </a:rPr>
              <a:t> and a way to remember is “acr.com”</a:t>
            </a:r>
            <a:endParaRPr lang="en-US" dirty="0" smtClean="0">
              <a:solidFill>
                <a:srgbClr val="000000"/>
              </a:solidFill>
              <a:latin typeface="Calibri" charset="0"/>
              <a:ea typeface="MS PGothic" charset="0"/>
            </a:endParaRPr>
          </a:p>
          <a:p>
            <a:pPr marL="159295" indent="-159295" defTabSz="927745">
              <a:spcBef>
                <a:spcPct val="0"/>
              </a:spcBef>
              <a:buFont typeface="Arial"/>
              <a:buChar char="•"/>
              <a:defRPr/>
            </a:pPr>
            <a:endParaRPr lang="en-US" dirty="0" smtClean="0">
              <a:solidFill>
                <a:srgbClr val="000000"/>
              </a:solidFill>
              <a:latin typeface="Calibri" charset="0"/>
              <a:ea typeface="MS PGothic" charset="0"/>
            </a:endParaRPr>
          </a:p>
          <a:p>
            <a:pPr marL="159295" indent="-159295" defTabSz="927745">
              <a:spcBef>
                <a:spcPct val="0"/>
              </a:spcBef>
              <a:buFont typeface="Arial"/>
              <a:buChar char="•"/>
              <a:defRPr/>
            </a:pPr>
            <a:r>
              <a:rPr lang="en-US" dirty="0" smtClean="0">
                <a:solidFill>
                  <a:srgbClr val="000000"/>
                </a:solidFill>
                <a:latin typeface="Calibri" charset="0"/>
                <a:ea typeface="MS PGothic" charset="0"/>
              </a:rPr>
              <a:t>Explain how credit reporting agencies get their information—from information furnishers and to whom they sell the information once compiled.</a:t>
            </a:r>
          </a:p>
          <a:p>
            <a:pPr>
              <a:defRPr/>
            </a:pPr>
            <a:endParaRPr lang="en-US" dirty="0" smtClean="0"/>
          </a:p>
        </p:txBody>
      </p:sp>
      <p:sp>
        <p:nvSpPr>
          <p:cNvPr id="290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Georgia" charset="0"/>
                <a:ea typeface="MS PGothic" charset="0"/>
                <a:cs typeface="MS PGothic" charset="0"/>
              </a:defRPr>
            </a:lvl1pPr>
            <a:lvl2pPr marL="690278" indent="-265491">
              <a:defRPr sz="2200">
                <a:solidFill>
                  <a:schemeClr val="tx1"/>
                </a:solidFill>
                <a:latin typeface="Georgia" charset="0"/>
                <a:ea typeface="MS PGothic" charset="0"/>
                <a:cs typeface="MS PGothic" charset="0"/>
              </a:defRPr>
            </a:lvl2pPr>
            <a:lvl3pPr marL="1061965" indent="-212393">
              <a:defRPr sz="2200">
                <a:solidFill>
                  <a:schemeClr val="tx1"/>
                </a:solidFill>
                <a:latin typeface="Georgia" charset="0"/>
                <a:ea typeface="MS PGothic" charset="0"/>
                <a:cs typeface="MS PGothic" charset="0"/>
              </a:defRPr>
            </a:lvl3pPr>
            <a:lvl4pPr marL="1486751" indent="-212393">
              <a:defRPr sz="2200">
                <a:solidFill>
                  <a:schemeClr val="tx1"/>
                </a:solidFill>
                <a:latin typeface="Georgia" charset="0"/>
                <a:ea typeface="MS PGothic" charset="0"/>
                <a:cs typeface="MS PGothic" charset="0"/>
              </a:defRPr>
            </a:lvl4pPr>
            <a:lvl5pPr marL="1911537" indent="-212393">
              <a:defRPr sz="2200">
                <a:solidFill>
                  <a:schemeClr val="tx1"/>
                </a:solidFill>
                <a:latin typeface="Georgia" charset="0"/>
                <a:ea typeface="MS PGothic" charset="0"/>
                <a:cs typeface="MS PGothic" charset="0"/>
              </a:defRPr>
            </a:lvl5pPr>
            <a:lvl6pPr marL="2336323" indent="-212393" eaLnBrk="0" fontAlgn="base" hangingPunct="0">
              <a:spcBef>
                <a:spcPct val="0"/>
              </a:spcBef>
              <a:spcAft>
                <a:spcPct val="0"/>
              </a:spcAft>
              <a:defRPr sz="2200">
                <a:solidFill>
                  <a:schemeClr val="tx1"/>
                </a:solidFill>
                <a:latin typeface="Georgia" charset="0"/>
                <a:ea typeface="MS PGothic" charset="0"/>
                <a:cs typeface="MS PGothic" charset="0"/>
              </a:defRPr>
            </a:lvl6pPr>
            <a:lvl7pPr marL="2761109" indent="-212393" eaLnBrk="0" fontAlgn="base" hangingPunct="0">
              <a:spcBef>
                <a:spcPct val="0"/>
              </a:spcBef>
              <a:spcAft>
                <a:spcPct val="0"/>
              </a:spcAft>
              <a:defRPr sz="2200">
                <a:solidFill>
                  <a:schemeClr val="tx1"/>
                </a:solidFill>
                <a:latin typeface="Georgia" charset="0"/>
                <a:ea typeface="MS PGothic" charset="0"/>
                <a:cs typeface="MS PGothic" charset="0"/>
              </a:defRPr>
            </a:lvl7pPr>
            <a:lvl8pPr marL="3185895" indent="-212393" eaLnBrk="0" fontAlgn="base" hangingPunct="0">
              <a:spcBef>
                <a:spcPct val="0"/>
              </a:spcBef>
              <a:spcAft>
                <a:spcPct val="0"/>
              </a:spcAft>
              <a:defRPr sz="2200">
                <a:solidFill>
                  <a:schemeClr val="tx1"/>
                </a:solidFill>
                <a:latin typeface="Georgia" charset="0"/>
                <a:ea typeface="MS PGothic" charset="0"/>
                <a:cs typeface="MS PGothic" charset="0"/>
              </a:defRPr>
            </a:lvl8pPr>
            <a:lvl9pPr marL="3610681" indent="-212393" eaLnBrk="0" fontAlgn="base" hangingPunct="0">
              <a:spcBef>
                <a:spcPct val="0"/>
              </a:spcBef>
              <a:spcAft>
                <a:spcPct val="0"/>
              </a:spcAft>
              <a:defRPr sz="2200">
                <a:solidFill>
                  <a:schemeClr val="tx1"/>
                </a:solidFill>
                <a:latin typeface="Georgia" charset="0"/>
                <a:ea typeface="MS PGothic" charset="0"/>
                <a:cs typeface="MS PGothic" charset="0"/>
              </a:defRPr>
            </a:lvl9pPr>
          </a:lstStyle>
          <a:p>
            <a:fld id="{4897AF79-B928-9649-A740-27B9D44FD947}" type="slidenum">
              <a:rPr lang="en-US" sz="1200">
                <a:latin typeface="Calibri" charset="0"/>
              </a:rPr>
              <a:pPr/>
              <a:t>50</a:t>
            </a:fld>
            <a:endParaRPr lang="en-US" sz="1200" dirty="0">
              <a:latin typeface="Calibri" charset="0"/>
            </a:endParaRPr>
          </a:p>
        </p:txBody>
      </p:sp>
    </p:spTree>
    <p:extLst>
      <p:ext uri="{BB962C8B-B14F-4D97-AF65-F5344CB8AC3E}">
        <p14:creationId xmlns:p14="http://schemas.microsoft.com/office/powerpoint/2010/main" val="17737702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 CONTINUED</a:t>
            </a:r>
            <a:endParaRPr lang="en-US" b="1" u="sng" dirty="0" smtClean="0">
              <a:solidFill>
                <a:srgbClr val="000000"/>
              </a:solidFill>
              <a:ea typeface="ＭＳ Ｐゴシック" charset="0"/>
            </a:endParaRPr>
          </a:p>
          <a:p>
            <a:pPr>
              <a:defRPr/>
            </a:pPr>
            <a:endParaRPr lang="en-US" dirty="0" smtClean="0"/>
          </a:p>
          <a:p>
            <a:pPr marL="159295" indent="-159295">
              <a:buFont typeface="Arial"/>
              <a:buChar char="•"/>
              <a:defRPr/>
            </a:pPr>
            <a:r>
              <a:rPr lang="en-US" dirty="0" smtClean="0"/>
              <a:t>Review using Annualcreditreport.com.</a:t>
            </a:r>
          </a:p>
          <a:p>
            <a:pPr>
              <a:defRPr/>
            </a:pPr>
            <a:endParaRPr lang="en-US" dirty="0" smtClean="0"/>
          </a:p>
          <a:p>
            <a:pPr marL="159295" indent="-159295">
              <a:buFont typeface="Arial"/>
              <a:buChar char="•"/>
              <a:defRPr/>
            </a:pPr>
            <a:r>
              <a:rPr lang="en-US" dirty="0" smtClean="0"/>
              <a:t>To order through the website, visit: </a:t>
            </a:r>
            <a:r>
              <a:rPr lang="en-US" dirty="0" smtClean="0">
                <a:hlinkClick r:id="rId3"/>
              </a:rPr>
              <a:t>https://www.annualcreditreport.com</a:t>
            </a:r>
            <a:endParaRPr lang="en-US" dirty="0" smtClean="0"/>
          </a:p>
          <a:p>
            <a:pPr marL="584081" lvl="1" indent="-159295">
              <a:spcBef>
                <a:spcPts val="482"/>
              </a:spcBef>
              <a:buFont typeface="Arial"/>
              <a:buChar char="•"/>
              <a:defRPr/>
            </a:pPr>
            <a:r>
              <a:rPr lang="en-US" dirty="0" smtClean="0"/>
              <a:t>Complete a form with basic information (name, Social Security number, address, etc.).</a:t>
            </a:r>
          </a:p>
          <a:p>
            <a:pPr marL="584081" lvl="1" indent="-159295">
              <a:spcBef>
                <a:spcPts val="482"/>
              </a:spcBef>
              <a:buFont typeface="Arial"/>
              <a:buChar char="•"/>
              <a:defRPr/>
            </a:pPr>
            <a:r>
              <a:rPr lang="en-US" dirty="0" smtClean="0"/>
              <a:t>Select the report(s) you want—Equifax, Experian, and/or TransUnion.</a:t>
            </a:r>
          </a:p>
          <a:p>
            <a:pPr marL="584081" lvl="1" indent="-159295">
              <a:spcBef>
                <a:spcPts val="482"/>
              </a:spcBef>
              <a:buFont typeface="Arial"/>
              <a:buChar char="•"/>
              <a:defRPr/>
            </a:pPr>
            <a:r>
              <a:rPr lang="en-US" dirty="0" smtClean="0"/>
              <a:t>Answer security questions: former addresses, amount of a loan you have, phone numbers that have belonged to you, counties you may have lived in, etc.</a:t>
            </a:r>
          </a:p>
          <a:p>
            <a:pPr marL="584081" lvl="1" indent="-159295">
              <a:buFont typeface="Arial"/>
              <a:buChar char="•"/>
              <a:defRPr/>
            </a:pPr>
            <a:r>
              <a:rPr lang="en-US" dirty="0" smtClean="0"/>
              <a:t>If you are unable to answer these questions, you will have to use another method.</a:t>
            </a:r>
          </a:p>
          <a:p>
            <a:pPr marL="159295" indent="-159295">
              <a:spcBef>
                <a:spcPts val="482"/>
              </a:spcBef>
              <a:buFont typeface="Arial"/>
              <a:buChar char="•"/>
              <a:defRPr/>
            </a:pPr>
            <a:endParaRPr lang="en-US" dirty="0" smtClean="0"/>
          </a:p>
          <a:p>
            <a:pPr marL="159295" indent="-159295">
              <a:spcBef>
                <a:spcPts val="482"/>
              </a:spcBef>
              <a:buFont typeface="Arial"/>
              <a:buChar char="•"/>
              <a:defRPr/>
            </a:pPr>
            <a:r>
              <a:rPr lang="en-US" dirty="0" smtClean="0"/>
              <a:t>You can save a PDF version of your report, print the report, or both. </a:t>
            </a:r>
          </a:p>
          <a:p>
            <a:pPr marL="584081" lvl="1" indent="-159295">
              <a:buFont typeface="Arial"/>
              <a:buChar char="•"/>
              <a:defRPr/>
            </a:pPr>
            <a:r>
              <a:rPr lang="en-US" dirty="0" smtClean="0"/>
              <a:t>Be sure you do this in a safe and secure location. Avoid doing this on public computers (library).</a:t>
            </a:r>
          </a:p>
          <a:p>
            <a:pPr marL="159295" indent="-159295">
              <a:buFont typeface="Arial"/>
              <a:buChar char="•"/>
              <a:defRPr/>
            </a:pPr>
            <a:endParaRPr lang="en-US" dirty="0" smtClean="0"/>
          </a:p>
          <a:p>
            <a:pPr marL="159295" indent="-159295">
              <a:buFont typeface="Arial"/>
              <a:buChar char="•"/>
              <a:defRPr/>
            </a:pPr>
            <a:r>
              <a:rPr lang="en-US" dirty="0" smtClean="0"/>
              <a:t>There are other types of “specialty” reports and scores, e.g., for checking accounts.  Visit consumerfinance.gov for a list</a:t>
            </a:r>
          </a:p>
          <a:p>
            <a:pPr>
              <a:defRPr/>
            </a:pPr>
            <a:endParaRPr lang="en-US" dirty="0" smtClean="0"/>
          </a:p>
          <a:p>
            <a:pPr>
              <a:defRPr/>
            </a:pPr>
            <a:endParaRPr lang="en-US" dirty="0" smtClean="0"/>
          </a:p>
          <a:p>
            <a:pPr>
              <a:defRPr/>
            </a:pPr>
            <a:endParaRPr lang="en-US" dirty="0" smtClean="0"/>
          </a:p>
          <a:p>
            <a:pPr>
              <a:defRPr/>
            </a:pPr>
            <a:endParaRPr lang="en-US" dirty="0" smtClean="0"/>
          </a:p>
        </p:txBody>
      </p:sp>
      <p:sp>
        <p:nvSpPr>
          <p:cNvPr id="292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Georgia" charset="0"/>
                <a:ea typeface="MS PGothic" charset="0"/>
                <a:cs typeface="MS PGothic" charset="0"/>
              </a:defRPr>
            </a:lvl1pPr>
            <a:lvl2pPr marL="690278" indent="-265491">
              <a:defRPr sz="2200">
                <a:solidFill>
                  <a:schemeClr val="tx1"/>
                </a:solidFill>
                <a:latin typeface="Georgia" charset="0"/>
                <a:ea typeface="MS PGothic" charset="0"/>
                <a:cs typeface="MS PGothic" charset="0"/>
              </a:defRPr>
            </a:lvl2pPr>
            <a:lvl3pPr marL="1061965" indent="-212393">
              <a:defRPr sz="2200">
                <a:solidFill>
                  <a:schemeClr val="tx1"/>
                </a:solidFill>
                <a:latin typeface="Georgia" charset="0"/>
                <a:ea typeface="MS PGothic" charset="0"/>
                <a:cs typeface="MS PGothic" charset="0"/>
              </a:defRPr>
            </a:lvl3pPr>
            <a:lvl4pPr marL="1486751" indent="-212393">
              <a:defRPr sz="2200">
                <a:solidFill>
                  <a:schemeClr val="tx1"/>
                </a:solidFill>
                <a:latin typeface="Georgia" charset="0"/>
                <a:ea typeface="MS PGothic" charset="0"/>
                <a:cs typeface="MS PGothic" charset="0"/>
              </a:defRPr>
            </a:lvl4pPr>
            <a:lvl5pPr marL="1911537" indent="-212393">
              <a:defRPr sz="2200">
                <a:solidFill>
                  <a:schemeClr val="tx1"/>
                </a:solidFill>
                <a:latin typeface="Georgia" charset="0"/>
                <a:ea typeface="MS PGothic" charset="0"/>
                <a:cs typeface="MS PGothic" charset="0"/>
              </a:defRPr>
            </a:lvl5pPr>
            <a:lvl6pPr marL="2336323" indent="-212393" eaLnBrk="0" fontAlgn="base" hangingPunct="0">
              <a:spcBef>
                <a:spcPct val="0"/>
              </a:spcBef>
              <a:spcAft>
                <a:spcPct val="0"/>
              </a:spcAft>
              <a:defRPr sz="2200">
                <a:solidFill>
                  <a:schemeClr val="tx1"/>
                </a:solidFill>
                <a:latin typeface="Georgia" charset="0"/>
                <a:ea typeface="MS PGothic" charset="0"/>
                <a:cs typeface="MS PGothic" charset="0"/>
              </a:defRPr>
            </a:lvl6pPr>
            <a:lvl7pPr marL="2761109" indent="-212393" eaLnBrk="0" fontAlgn="base" hangingPunct="0">
              <a:spcBef>
                <a:spcPct val="0"/>
              </a:spcBef>
              <a:spcAft>
                <a:spcPct val="0"/>
              </a:spcAft>
              <a:defRPr sz="2200">
                <a:solidFill>
                  <a:schemeClr val="tx1"/>
                </a:solidFill>
                <a:latin typeface="Georgia" charset="0"/>
                <a:ea typeface="MS PGothic" charset="0"/>
                <a:cs typeface="MS PGothic" charset="0"/>
              </a:defRPr>
            </a:lvl7pPr>
            <a:lvl8pPr marL="3185895" indent="-212393" eaLnBrk="0" fontAlgn="base" hangingPunct="0">
              <a:spcBef>
                <a:spcPct val="0"/>
              </a:spcBef>
              <a:spcAft>
                <a:spcPct val="0"/>
              </a:spcAft>
              <a:defRPr sz="2200">
                <a:solidFill>
                  <a:schemeClr val="tx1"/>
                </a:solidFill>
                <a:latin typeface="Georgia" charset="0"/>
                <a:ea typeface="MS PGothic" charset="0"/>
                <a:cs typeface="MS PGothic" charset="0"/>
              </a:defRPr>
            </a:lvl8pPr>
            <a:lvl9pPr marL="3610681" indent="-212393" eaLnBrk="0" fontAlgn="base" hangingPunct="0">
              <a:spcBef>
                <a:spcPct val="0"/>
              </a:spcBef>
              <a:spcAft>
                <a:spcPct val="0"/>
              </a:spcAft>
              <a:defRPr sz="2200">
                <a:solidFill>
                  <a:schemeClr val="tx1"/>
                </a:solidFill>
                <a:latin typeface="Georgia" charset="0"/>
                <a:ea typeface="MS PGothic" charset="0"/>
                <a:cs typeface="MS PGothic" charset="0"/>
              </a:defRPr>
            </a:lvl9pPr>
          </a:lstStyle>
          <a:p>
            <a:fld id="{14AB91D5-98C3-6041-9B98-145A8C0AAF11}" type="slidenum">
              <a:rPr lang="en-US" sz="1200">
                <a:latin typeface="Calibri" charset="0"/>
              </a:rPr>
              <a:pPr/>
              <a:t>51</a:t>
            </a:fld>
            <a:endParaRPr lang="en-US" sz="1200" dirty="0">
              <a:latin typeface="Calibri" charset="0"/>
            </a:endParaRPr>
          </a:p>
        </p:txBody>
      </p:sp>
    </p:spTree>
    <p:extLst>
      <p:ext uri="{BB962C8B-B14F-4D97-AF65-F5344CB8AC3E}">
        <p14:creationId xmlns:p14="http://schemas.microsoft.com/office/powerpoint/2010/main" val="26318597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 CONTINUED</a:t>
            </a:r>
            <a:endParaRPr lang="en-US" b="1" u="sng" dirty="0" smtClean="0">
              <a:solidFill>
                <a:srgbClr val="000000"/>
              </a:solidFill>
              <a:ea typeface="ＭＳ Ｐゴシック" charset="0"/>
            </a:endParaRPr>
          </a:p>
          <a:p>
            <a:pPr>
              <a:defRPr/>
            </a:pPr>
            <a:endParaRPr lang="en-US" dirty="0" smtClean="0"/>
          </a:p>
          <a:p>
            <a:pPr marL="159295" indent="-159295">
              <a:buFont typeface="Arial"/>
              <a:buChar char="•"/>
              <a:defRPr/>
            </a:pPr>
            <a:r>
              <a:rPr lang="en-US" dirty="0" smtClean="0"/>
              <a:t>Review using Annualcreditreport.com.</a:t>
            </a:r>
          </a:p>
          <a:p>
            <a:pPr marL="159295" indent="-159295">
              <a:buFont typeface="Arial"/>
              <a:buChar char="•"/>
              <a:defRPr/>
            </a:pPr>
            <a:endParaRPr lang="en-US" dirty="0" smtClean="0"/>
          </a:p>
          <a:p>
            <a:pPr marL="165261" indent="-165261">
              <a:buFont typeface="Arial"/>
              <a:buChar char="•"/>
            </a:pPr>
            <a:r>
              <a:rPr lang="en-US" dirty="0">
                <a:ea typeface="+mn-ea"/>
                <a:cs typeface="+mn-cs"/>
              </a:rPr>
              <a:t>Incarcerated individuals who may not have access to the internet or phone can opt to request a free credit report by mail. </a:t>
            </a:r>
          </a:p>
          <a:p>
            <a:pPr marL="605956" lvl="1" indent="-165261">
              <a:buFont typeface="Arial"/>
              <a:buChar char="•"/>
            </a:pPr>
            <a:r>
              <a:rPr lang="en-US" dirty="0">
                <a:ea typeface="+mn-ea"/>
                <a:cs typeface="+mn-cs"/>
              </a:rPr>
              <a:t>In your letter, you can request credit reports from TransUnion, Equifax, or Experian. </a:t>
            </a:r>
          </a:p>
          <a:p>
            <a:pPr marL="1046651" lvl="2" indent="-165261">
              <a:buFont typeface="Arial"/>
              <a:buChar char="•"/>
            </a:pPr>
            <a:r>
              <a:rPr lang="en-US" dirty="0">
                <a:ea typeface="+mn-ea"/>
                <a:cs typeface="+mn-cs"/>
              </a:rPr>
              <a:t>The credit reporting companies request the following information for mail requests from prisons or jails:</a:t>
            </a:r>
          </a:p>
          <a:p>
            <a:pPr marL="1046651" lvl="2" indent="-165261">
              <a:buFont typeface="Arial"/>
              <a:buChar char="•"/>
            </a:pPr>
            <a:r>
              <a:rPr lang="en-US" dirty="0">
                <a:ea typeface="+mn-ea"/>
                <a:cs typeface="+mn-cs"/>
              </a:rPr>
              <a:t>Consumer’s first, middle, and last names, plus any suffix used</a:t>
            </a:r>
          </a:p>
          <a:p>
            <a:pPr marL="1046651" lvl="2" indent="-165261">
              <a:buFont typeface="Arial"/>
              <a:buChar char="•"/>
            </a:pPr>
            <a:r>
              <a:rPr lang="en-US" dirty="0">
                <a:ea typeface="+mn-ea"/>
                <a:cs typeface="+mn-cs"/>
              </a:rPr>
              <a:t>A prisoner identification number</a:t>
            </a:r>
          </a:p>
          <a:p>
            <a:pPr marL="1046651" lvl="2" indent="-165261">
              <a:buFont typeface="Arial"/>
              <a:buChar char="•"/>
            </a:pPr>
            <a:r>
              <a:rPr lang="en-US" dirty="0">
                <a:ea typeface="+mn-ea"/>
                <a:cs typeface="+mn-cs"/>
              </a:rPr>
              <a:t>Current address</a:t>
            </a:r>
          </a:p>
          <a:p>
            <a:pPr marL="1046651" lvl="2" indent="-165261">
              <a:buFont typeface="Arial"/>
              <a:buChar char="•"/>
            </a:pPr>
            <a:r>
              <a:rPr lang="en-US" dirty="0">
                <a:ea typeface="+mn-ea"/>
                <a:cs typeface="+mn-cs"/>
              </a:rPr>
              <a:t>Address(es) during the two years preceding incarceration </a:t>
            </a:r>
          </a:p>
          <a:p>
            <a:pPr marL="1046651" lvl="2" indent="-165261">
              <a:buFont typeface="Arial"/>
              <a:buChar char="•"/>
            </a:pPr>
            <a:r>
              <a:rPr lang="en-US" dirty="0">
                <a:ea typeface="+mn-ea"/>
                <a:cs typeface="+mn-cs"/>
              </a:rPr>
              <a:t>Social Security number </a:t>
            </a:r>
          </a:p>
          <a:p>
            <a:pPr marL="1046651" lvl="2" indent="-165261">
              <a:buFont typeface="Arial"/>
              <a:buChar char="•"/>
            </a:pPr>
            <a:r>
              <a:rPr lang="en-US" dirty="0">
                <a:ea typeface="+mn-ea"/>
                <a:cs typeface="+mn-cs"/>
              </a:rPr>
              <a:t>Date of birth </a:t>
            </a:r>
          </a:p>
          <a:p>
            <a:pPr marL="1046651" lvl="2" indent="-165261">
              <a:buFont typeface="Arial"/>
              <a:buChar char="•"/>
            </a:pPr>
            <a:r>
              <a:rPr lang="en-US" dirty="0">
                <a:ea typeface="+mn-ea"/>
                <a:cs typeface="+mn-cs"/>
              </a:rPr>
              <a:t>A document from prison or prison official indicating individual is incarcerated at the location/institution (a photocopy of the item is acceptable). </a:t>
            </a:r>
          </a:p>
          <a:p>
            <a:pPr marL="165261" indent="-165261">
              <a:buFont typeface="Arial"/>
              <a:buChar char="•"/>
            </a:pPr>
            <a:endParaRPr lang="en-US" dirty="0">
              <a:ea typeface="+mn-ea"/>
              <a:cs typeface="+mn-cs"/>
            </a:endParaRPr>
          </a:p>
          <a:p>
            <a:pPr marL="165261" indent="-165261" defTabSz="440695" eaLnBrk="1" fontAlgn="auto" hangingPunct="1">
              <a:spcBef>
                <a:spcPts val="0"/>
              </a:spcBef>
              <a:spcAft>
                <a:spcPts val="0"/>
              </a:spcAft>
              <a:buFont typeface="Arial"/>
              <a:buChar char="•"/>
              <a:defRPr/>
            </a:pPr>
            <a:r>
              <a:rPr lang="en-US" dirty="0">
                <a:ea typeface="+mn-ea"/>
                <a:cs typeface="+mn-cs"/>
              </a:rPr>
              <a:t>The credit reporting company may also ask that the letter from the institution be notarized. (TransUnion and Equifax informed the Bureau that they do not require notarization.)</a:t>
            </a:r>
          </a:p>
          <a:p>
            <a:endParaRPr lang="en-US" dirty="0">
              <a:ea typeface="+mn-ea"/>
              <a:cs typeface="+mn-cs"/>
            </a:endParaRPr>
          </a:p>
          <a:p>
            <a:pPr marL="165261" indent="-165261">
              <a:buFont typeface="Arial"/>
              <a:buChar char="•"/>
            </a:pPr>
            <a:r>
              <a:rPr lang="en-US" dirty="0">
                <a:ea typeface="+mn-ea"/>
                <a:cs typeface="+mn-cs"/>
              </a:rPr>
              <a:t>To request your credit reports by mail write to the address below and include the name of the credit reporting company or companies you want the report from: </a:t>
            </a:r>
          </a:p>
          <a:p>
            <a:r>
              <a:rPr lang="en-US" dirty="0">
                <a:ea typeface="+mn-ea"/>
                <a:cs typeface="+mn-cs"/>
              </a:rPr>
              <a:t>	Annual Credit Report Request Service P.O. Box 105281 Atlanta, GA 30348-5281 </a:t>
            </a:r>
          </a:p>
          <a:p>
            <a:pPr marL="159295" indent="-159295">
              <a:buFont typeface="Arial"/>
              <a:buChar char="•"/>
              <a:defRPr/>
            </a:pPr>
            <a:endParaRPr lang="en-US" dirty="0" smtClean="0"/>
          </a:p>
        </p:txBody>
      </p:sp>
      <p:sp>
        <p:nvSpPr>
          <p:cNvPr id="294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Georgia" charset="0"/>
                <a:ea typeface="MS PGothic" charset="0"/>
                <a:cs typeface="MS PGothic" charset="0"/>
              </a:defRPr>
            </a:lvl1pPr>
            <a:lvl2pPr marL="690278" indent="-265491">
              <a:defRPr sz="2200">
                <a:solidFill>
                  <a:schemeClr val="tx1"/>
                </a:solidFill>
                <a:latin typeface="Georgia" charset="0"/>
                <a:ea typeface="MS PGothic" charset="0"/>
                <a:cs typeface="MS PGothic" charset="0"/>
              </a:defRPr>
            </a:lvl2pPr>
            <a:lvl3pPr marL="1061965" indent="-212393">
              <a:defRPr sz="2200">
                <a:solidFill>
                  <a:schemeClr val="tx1"/>
                </a:solidFill>
                <a:latin typeface="Georgia" charset="0"/>
                <a:ea typeface="MS PGothic" charset="0"/>
                <a:cs typeface="MS PGothic" charset="0"/>
              </a:defRPr>
            </a:lvl3pPr>
            <a:lvl4pPr marL="1486751" indent="-212393">
              <a:defRPr sz="2200">
                <a:solidFill>
                  <a:schemeClr val="tx1"/>
                </a:solidFill>
                <a:latin typeface="Georgia" charset="0"/>
                <a:ea typeface="MS PGothic" charset="0"/>
                <a:cs typeface="MS PGothic" charset="0"/>
              </a:defRPr>
            </a:lvl4pPr>
            <a:lvl5pPr marL="1911537" indent="-212393">
              <a:defRPr sz="2200">
                <a:solidFill>
                  <a:schemeClr val="tx1"/>
                </a:solidFill>
                <a:latin typeface="Georgia" charset="0"/>
                <a:ea typeface="MS PGothic" charset="0"/>
                <a:cs typeface="MS PGothic" charset="0"/>
              </a:defRPr>
            </a:lvl5pPr>
            <a:lvl6pPr marL="2336323" indent="-212393" eaLnBrk="0" fontAlgn="base" hangingPunct="0">
              <a:spcBef>
                <a:spcPct val="0"/>
              </a:spcBef>
              <a:spcAft>
                <a:spcPct val="0"/>
              </a:spcAft>
              <a:defRPr sz="2200">
                <a:solidFill>
                  <a:schemeClr val="tx1"/>
                </a:solidFill>
                <a:latin typeface="Georgia" charset="0"/>
                <a:ea typeface="MS PGothic" charset="0"/>
                <a:cs typeface="MS PGothic" charset="0"/>
              </a:defRPr>
            </a:lvl6pPr>
            <a:lvl7pPr marL="2761109" indent="-212393" eaLnBrk="0" fontAlgn="base" hangingPunct="0">
              <a:spcBef>
                <a:spcPct val="0"/>
              </a:spcBef>
              <a:spcAft>
                <a:spcPct val="0"/>
              </a:spcAft>
              <a:defRPr sz="2200">
                <a:solidFill>
                  <a:schemeClr val="tx1"/>
                </a:solidFill>
                <a:latin typeface="Georgia" charset="0"/>
                <a:ea typeface="MS PGothic" charset="0"/>
                <a:cs typeface="MS PGothic" charset="0"/>
              </a:defRPr>
            </a:lvl7pPr>
            <a:lvl8pPr marL="3185895" indent="-212393" eaLnBrk="0" fontAlgn="base" hangingPunct="0">
              <a:spcBef>
                <a:spcPct val="0"/>
              </a:spcBef>
              <a:spcAft>
                <a:spcPct val="0"/>
              </a:spcAft>
              <a:defRPr sz="2200">
                <a:solidFill>
                  <a:schemeClr val="tx1"/>
                </a:solidFill>
                <a:latin typeface="Georgia" charset="0"/>
                <a:ea typeface="MS PGothic" charset="0"/>
                <a:cs typeface="MS PGothic" charset="0"/>
              </a:defRPr>
            </a:lvl8pPr>
            <a:lvl9pPr marL="3610681" indent="-212393" eaLnBrk="0" fontAlgn="base" hangingPunct="0">
              <a:spcBef>
                <a:spcPct val="0"/>
              </a:spcBef>
              <a:spcAft>
                <a:spcPct val="0"/>
              </a:spcAft>
              <a:defRPr sz="2200">
                <a:solidFill>
                  <a:schemeClr val="tx1"/>
                </a:solidFill>
                <a:latin typeface="Georgia" charset="0"/>
                <a:ea typeface="MS PGothic" charset="0"/>
                <a:cs typeface="MS PGothic" charset="0"/>
              </a:defRPr>
            </a:lvl9pPr>
          </a:lstStyle>
          <a:p>
            <a:fld id="{F70CEB43-B63B-3641-B5C9-2C492E930FA3}" type="slidenum">
              <a:rPr lang="en-US" sz="1200">
                <a:latin typeface="Calibri" charset="0"/>
              </a:rPr>
              <a:pPr/>
              <a:t>52</a:t>
            </a:fld>
            <a:endParaRPr lang="en-US" sz="1200" dirty="0">
              <a:latin typeface="Calibri" charset="0"/>
            </a:endParaRPr>
          </a:p>
        </p:txBody>
      </p:sp>
    </p:spTree>
    <p:extLst>
      <p:ext uri="{BB962C8B-B14F-4D97-AF65-F5344CB8AC3E}">
        <p14:creationId xmlns:p14="http://schemas.microsoft.com/office/powerpoint/2010/main" val="6268069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 CONTINUED</a:t>
            </a:r>
            <a:endParaRPr lang="en-US" b="1" u="sng" dirty="0" smtClean="0">
              <a:solidFill>
                <a:srgbClr val="000000"/>
              </a:solidFill>
              <a:ea typeface="ＭＳ Ｐゴシック" charset="0"/>
            </a:endParaRPr>
          </a:p>
          <a:p>
            <a:endParaRPr lang="en-US" dirty="0" smtClean="0"/>
          </a:p>
          <a:p>
            <a:pPr marL="165261" indent="-165261" defTabSz="440695" eaLnBrk="1" fontAlgn="auto" hangingPunct="1">
              <a:spcBef>
                <a:spcPts val="0"/>
              </a:spcBef>
              <a:spcAft>
                <a:spcPts val="0"/>
              </a:spcAft>
              <a:buFont typeface="Arial"/>
              <a:buChar char="•"/>
              <a:defRPr/>
            </a:pPr>
            <a:r>
              <a:rPr lang="en-US" baseline="0" dirty="0" smtClean="0"/>
              <a:t>If the group is familiar with the </a:t>
            </a:r>
            <a:r>
              <a:rPr lang="en-US" i="1" baseline="0" dirty="0" smtClean="0"/>
              <a:t>Credit report review checklist </a:t>
            </a:r>
            <a:r>
              <a:rPr lang="en-US" baseline="0" dirty="0" smtClean="0"/>
              <a:t>from </a:t>
            </a:r>
            <a:r>
              <a:rPr lang="en-US" i="1" baseline="0" dirty="0" smtClean="0"/>
              <a:t>Your Money, Your Goals</a:t>
            </a:r>
            <a:r>
              <a:rPr lang="en-US" baseline="0" dirty="0" smtClean="0"/>
              <a:t>, highlight the key differences in the </a:t>
            </a:r>
            <a:r>
              <a:rPr lang="en-US" i="1" baseline="0" dirty="0" smtClean="0"/>
              <a:t>Focus on Reentry </a:t>
            </a:r>
            <a:r>
              <a:rPr lang="en-US" baseline="0" dirty="0" smtClean="0"/>
              <a:t>version.</a:t>
            </a:r>
            <a:endParaRPr lang="en-US"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53</a:t>
            </a:fld>
            <a:endParaRPr lang="en-US" dirty="0"/>
          </a:p>
        </p:txBody>
      </p:sp>
    </p:spTree>
    <p:extLst>
      <p:ext uri="{BB962C8B-B14F-4D97-AF65-F5344CB8AC3E}">
        <p14:creationId xmlns:p14="http://schemas.microsoft.com/office/powerpoint/2010/main" val="38307450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7: </a:t>
            </a:r>
            <a:r>
              <a:rPr lang="en-US" altLang="en-US" b="1" u="sng" dirty="0" smtClean="0">
                <a:solidFill>
                  <a:srgbClr val="000000"/>
                </a:solidFill>
                <a:ea typeface="ＭＳ Ｐゴシック" charset="0"/>
              </a:rPr>
              <a:t>Understanding Credit Reports and Scores CONTINUED</a:t>
            </a:r>
            <a:endParaRPr lang="en-US" b="1" u="sng" dirty="0" smtClean="0">
              <a:solidFill>
                <a:srgbClr val="000000"/>
              </a:solidFill>
              <a:ea typeface="ＭＳ Ｐゴシック" charset="0"/>
            </a:endParaRPr>
          </a:p>
          <a:p>
            <a:endParaRPr lang="en-US" dirty="0" smtClean="0"/>
          </a:p>
          <a:p>
            <a:pPr marL="165261" indent="-165261" defTabSz="440695" eaLnBrk="1" fontAlgn="auto" hangingPunct="1">
              <a:spcBef>
                <a:spcPts val="0"/>
              </a:spcBef>
              <a:spcAft>
                <a:spcPts val="0"/>
              </a:spcAft>
              <a:buFont typeface="Arial"/>
              <a:buChar char="•"/>
              <a:defRPr/>
            </a:pPr>
            <a:r>
              <a:rPr lang="en-US" baseline="0" dirty="0" smtClean="0"/>
              <a:t>If the group is familiar with the </a:t>
            </a:r>
            <a:r>
              <a:rPr lang="en-US" i="1" baseline="0" dirty="0" smtClean="0"/>
              <a:t>Disputing errors </a:t>
            </a:r>
            <a:r>
              <a:rPr lang="en-US" baseline="0" dirty="0" smtClean="0"/>
              <a:t>information within the </a:t>
            </a:r>
            <a:r>
              <a:rPr lang="en-US" i="1" baseline="0" dirty="0" smtClean="0"/>
              <a:t>Improving your credit reports and scores checklist</a:t>
            </a:r>
            <a:r>
              <a:rPr lang="en-US" baseline="0" dirty="0" smtClean="0"/>
              <a:t> from </a:t>
            </a:r>
            <a:r>
              <a:rPr lang="en-US" i="1" baseline="0" dirty="0" smtClean="0"/>
              <a:t>Your Money, Your Goals</a:t>
            </a:r>
            <a:r>
              <a:rPr lang="en-US" baseline="0" dirty="0" smtClean="0"/>
              <a:t>, highlight the key differences in the </a:t>
            </a:r>
            <a:r>
              <a:rPr lang="en-US" i="1" baseline="0" dirty="0" smtClean="0"/>
              <a:t>Focus on Reentry</a:t>
            </a:r>
            <a:r>
              <a:rPr lang="en-US" baseline="0" dirty="0" smtClean="0"/>
              <a:t> version.</a:t>
            </a:r>
          </a:p>
          <a:p>
            <a:pPr defTabSz="440695" eaLnBrk="1" fontAlgn="auto" hangingPunct="1">
              <a:spcBef>
                <a:spcPts val="0"/>
              </a:spcBef>
              <a:spcAft>
                <a:spcPts val="0"/>
              </a:spcAft>
              <a:defRPr/>
            </a:pPr>
            <a:endParaRPr lang="en-US" dirty="0" smtClean="0"/>
          </a:p>
        </p:txBody>
      </p:sp>
      <p:sp>
        <p:nvSpPr>
          <p:cNvPr id="4" name="Slide Number Placeholder 3"/>
          <p:cNvSpPr>
            <a:spLocks noGrp="1"/>
          </p:cNvSpPr>
          <p:nvPr>
            <p:ph type="sldNum" sz="quarter" idx="10"/>
          </p:nvPr>
        </p:nvSpPr>
        <p:spPr/>
        <p:txBody>
          <a:bodyPr/>
          <a:lstStyle/>
          <a:p>
            <a:fld id="{4BAF53EF-993C-FF42-8B62-CEF57763A78D}" type="slidenum">
              <a:rPr lang="en-US" smtClean="0"/>
              <a:t>54</a:t>
            </a:fld>
            <a:endParaRPr lang="en-US" dirty="0"/>
          </a:p>
        </p:txBody>
      </p:sp>
    </p:spTree>
    <p:extLst>
      <p:ext uri="{BB962C8B-B14F-4D97-AF65-F5344CB8AC3E}">
        <p14:creationId xmlns:p14="http://schemas.microsoft.com/office/powerpoint/2010/main" val="9919767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55</a:t>
            </a:fld>
            <a:endParaRPr lang="en-US" altLang="en-US" dirty="0"/>
          </a:p>
        </p:txBody>
      </p:sp>
    </p:spTree>
    <p:extLst>
      <p:ext uri="{BB962C8B-B14F-4D97-AF65-F5344CB8AC3E}">
        <p14:creationId xmlns:p14="http://schemas.microsoft.com/office/powerpoint/2010/main" val="9939758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8: </a:t>
            </a:r>
            <a:r>
              <a:rPr lang="en-US" altLang="en-US" b="1" u="sng" dirty="0" smtClean="0">
                <a:solidFill>
                  <a:srgbClr val="000000"/>
                </a:solidFill>
                <a:ea typeface="ＭＳ Ｐゴシック" charset="0"/>
              </a:rPr>
              <a:t>Background</a:t>
            </a:r>
            <a:r>
              <a:rPr lang="en-US" altLang="en-US" b="1" u="sng" baseline="0" dirty="0" smtClean="0">
                <a:solidFill>
                  <a:srgbClr val="000000"/>
                </a:solidFill>
                <a:ea typeface="ＭＳ Ｐゴシック" charset="0"/>
              </a:rPr>
              <a:t> Screening Reports</a:t>
            </a:r>
            <a:endParaRPr lang="en-US" b="1" u="sng" dirty="0" smtClean="0">
              <a:solidFill>
                <a:srgbClr val="000000"/>
              </a:solidFill>
              <a:ea typeface="ＭＳ Ｐゴシック" charset="0"/>
            </a:endParaRPr>
          </a:p>
          <a:p>
            <a:pPr eaLnBrk="1" hangingPunct="1">
              <a:spcBef>
                <a:spcPct val="0"/>
              </a:spcBef>
              <a:defRPr/>
            </a:pPr>
            <a:r>
              <a:rPr lang="en-US" b="1" dirty="0" smtClean="0">
                <a:solidFill>
                  <a:srgbClr val="000000"/>
                </a:solidFill>
                <a:ea typeface="MS PGothic" charset="0"/>
              </a:rPr>
              <a:t>Estimated Time: 20 Minutes</a:t>
            </a:r>
          </a:p>
          <a:p>
            <a:pPr eaLnBrk="1" hangingPunct="1">
              <a:spcBef>
                <a:spcPct val="0"/>
              </a:spcBef>
              <a:defRPr/>
            </a:pPr>
            <a:r>
              <a:rPr lang="en-US" b="1" dirty="0" smtClean="0">
                <a:solidFill>
                  <a:srgbClr val="000000"/>
                </a:solidFill>
                <a:ea typeface="MS PGothic" charset="0"/>
              </a:rPr>
              <a:t>Corresponding Sections in toolkit: FOCUS</a:t>
            </a:r>
            <a:r>
              <a:rPr lang="en-US" b="1" baseline="0" dirty="0" smtClean="0">
                <a:solidFill>
                  <a:srgbClr val="000000"/>
                </a:solidFill>
                <a:ea typeface="MS PGothic" charset="0"/>
              </a:rPr>
              <a:t> ON REENTRY:  Background Screening Reports</a:t>
            </a:r>
            <a:endParaRPr lang="en-US" dirty="0" smtClean="0"/>
          </a:p>
          <a:p>
            <a:endParaRPr lang="en-US" dirty="0" smtClean="0"/>
          </a:p>
          <a:p>
            <a:pPr marL="165261" indent="-165261">
              <a:buFont typeface="Arial"/>
              <a:buChar char="•"/>
            </a:pPr>
            <a:r>
              <a:rPr lang="en-US" dirty="0" smtClean="0"/>
              <a:t>Explain that this</a:t>
            </a:r>
            <a:r>
              <a:rPr lang="en-US" baseline="0" dirty="0" smtClean="0"/>
              <a:t> section and the information and tools within it are not found in the toolkit and are extremely important to the reentry population.</a:t>
            </a:r>
          </a:p>
          <a:p>
            <a:pPr marL="165261" indent="-165261">
              <a:buFont typeface="Arial"/>
              <a:buChar char="•"/>
            </a:pPr>
            <a:endParaRPr lang="en-US" baseline="0" dirty="0" smtClean="0"/>
          </a:p>
          <a:p>
            <a:pPr marL="165261" indent="-165261">
              <a:buFont typeface="Arial"/>
              <a:buChar char="•"/>
            </a:pPr>
            <a:r>
              <a:rPr lang="en-US" baseline="0" dirty="0" smtClean="0"/>
              <a:t>Review rights under the FCRA related to background screening reports.</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56</a:t>
            </a:fld>
            <a:endParaRPr lang="en-US" dirty="0"/>
          </a:p>
        </p:txBody>
      </p:sp>
    </p:spTree>
    <p:extLst>
      <p:ext uri="{BB962C8B-B14F-4D97-AF65-F5344CB8AC3E}">
        <p14:creationId xmlns:p14="http://schemas.microsoft.com/office/powerpoint/2010/main" val="24335393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8: </a:t>
            </a:r>
            <a:r>
              <a:rPr lang="en-US" altLang="en-US" b="1" u="sng" dirty="0" smtClean="0">
                <a:solidFill>
                  <a:srgbClr val="000000"/>
                </a:solidFill>
                <a:ea typeface="ＭＳ Ｐゴシック" charset="0"/>
              </a:rPr>
              <a:t>Background</a:t>
            </a:r>
            <a:r>
              <a:rPr lang="en-US" altLang="en-US" b="1" u="sng" baseline="0" dirty="0" smtClean="0">
                <a:solidFill>
                  <a:srgbClr val="000000"/>
                </a:solidFill>
                <a:ea typeface="ＭＳ Ｐゴシック" charset="0"/>
              </a:rPr>
              <a:t> Screening Reports CONTINUED</a:t>
            </a:r>
            <a:endParaRPr lang="en-US" b="1" u="sng" dirty="0" smtClean="0">
              <a:solidFill>
                <a:srgbClr val="000000"/>
              </a:solidFill>
              <a:ea typeface="ＭＳ Ｐゴシック" charset="0"/>
            </a:endParaRPr>
          </a:p>
          <a:p>
            <a:endParaRPr lang="en-US" dirty="0" smtClean="0"/>
          </a:p>
          <a:p>
            <a:pPr marL="165261" indent="-165261">
              <a:buFont typeface="Arial"/>
              <a:buChar char="•"/>
            </a:pPr>
            <a:r>
              <a:rPr lang="en-US" dirty="0" smtClean="0"/>
              <a:t>Highlight</a:t>
            </a:r>
            <a:r>
              <a:rPr lang="en-US" baseline="0" dirty="0" smtClean="0"/>
              <a:t> key information from this “</a:t>
            </a:r>
            <a:r>
              <a:rPr lang="en-US" i="1" baseline="0" dirty="0" smtClean="0"/>
              <a:t>A closer look</a:t>
            </a:r>
            <a:r>
              <a:rPr lang="en-US" baseline="0" dirty="0" smtClean="0"/>
              <a:t>” handout.</a:t>
            </a:r>
          </a:p>
          <a:p>
            <a:pPr marL="165261" indent="-165261">
              <a:buFont typeface="Arial"/>
              <a:buChar char="•"/>
            </a:pPr>
            <a:endParaRPr lang="en-US" baseline="0" dirty="0" smtClean="0"/>
          </a:p>
          <a:p>
            <a:pPr marL="165261" indent="-165261">
              <a:buFont typeface="Arial"/>
              <a:buChar char="•"/>
            </a:pPr>
            <a:r>
              <a:rPr lang="en-US" baseline="0" dirty="0" smtClean="0"/>
              <a:t>Specifically include the following:</a:t>
            </a:r>
          </a:p>
          <a:p>
            <a:pPr marL="165261" indent="-165261">
              <a:buFont typeface="Arial"/>
              <a:buChar char="•"/>
            </a:pPr>
            <a:endParaRPr lang="en-US" baseline="0" dirty="0" smtClean="0"/>
          </a:p>
          <a:p>
            <a:pPr marL="165261" indent="-165261">
              <a:buFont typeface="Arial"/>
              <a:buChar char="•"/>
            </a:pPr>
            <a:r>
              <a:rPr lang="en-US" dirty="0">
                <a:ea typeface="+mn-ea"/>
                <a:cs typeface="+mn-cs"/>
              </a:rPr>
              <a:t>This background report, also known as a background check, can include information from public records, including criminal records. If you have been arrested or convicted, you likely have a criminal record or RAP (Record of Arrests and Prosecutions). Reviewing your background screening report from some of the main background screening providers may help you find out whether there are errors in your files before you apply for a job. However, keep in mind that not every consumer reporting company will have information on everyone. </a:t>
            </a:r>
          </a:p>
          <a:p>
            <a:pPr marL="165261" indent="-165261">
              <a:buFont typeface="Arial"/>
              <a:buChar char="•"/>
            </a:pPr>
            <a:endParaRPr lang="en-US" dirty="0">
              <a:ea typeface="+mn-ea"/>
              <a:cs typeface="+mn-cs"/>
            </a:endParaRPr>
          </a:p>
          <a:p>
            <a:pPr marL="165261" indent="-165261">
              <a:buFont typeface="Arial"/>
              <a:buChar char="•"/>
            </a:pPr>
            <a:r>
              <a:rPr lang="en-US" dirty="0">
                <a:ea typeface="+mn-ea"/>
                <a:cs typeface="+mn-cs"/>
              </a:rPr>
              <a:t>Federal law (the Fair Credit Reporting Act) gives you certain rights and protections when it comes to the information in your background screening reports and how employers and others may use them. State laws may provide additional protections. </a:t>
            </a:r>
            <a:endParaRPr lang="en-US" dirty="0" smtClean="0"/>
          </a:p>
          <a:p>
            <a:pPr marL="165261" indent="-165261">
              <a:buFont typeface="Arial"/>
              <a:buChar char="•"/>
            </a:pPr>
            <a:endParaRPr lang="en-US" dirty="0">
              <a:ea typeface="+mn-ea"/>
              <a:cs typeface="+mn-cs"/>
            </a:endParaRPr>
          </a:p>
          <a:p>
            <a:pPr marL="165261" indent="-165261">
              <a:buFont typeface="Arial"/>
              <a:buChar char="•"/>
            </a:pPr>
            <a:r>
              <a:rPr lang="en-US" dirty="0">
                <a:ea typeface="+mn-ea"/>
                <a:cs typeface="+mn-cs"/>
              </a:rPr>
              <a:t>Under federal law, you have the right to receive: </a:t>
            </a:r>
          </a:p>
          <a:p>
            <a:pPr marL="605956" lvl="1" indent="-165261">
              <a:buFont typeface="Arial" panose="020B0604020202020204" pitchFamily="34" charset="0"/>
              <a:buChar char="•"/>
            </a:pPr>
            <a:r>
              <a:rPr lang="en-US" b="1" dirty="0">
                <a:ea typeface="+mn-ea"/>
                <a:cs typeface="+mn-cs"/>
              </a:rPr>
              <a:t>Prior notice: </a:t>
            </a:r>
            <a:r>
              <a:rPr lang="en-US" dirty="0">
                <a:ea typeface="+mn-ea"/>
                <a:cs typeface="+mn-cs"/>
              </a:rPr>
              <a:t>The employer must tell you that it might use information from the report to make a decision about your employment. </a:t>
            </a:r>
            <a:endParaRPr lang="en-US" dirty="0" smtClean="0"/>
          </a:p>
          <a:p>
            <a:pPr marL="605956" lvl="1" indent="-165261">
              <a:buFont typeface="Arial" panose="020B0604020202020204" pitchFamily="34" charset="0"/>
              <a:buChar char="•"/>
            </a:pPr>
            <a:r>
              <a:rPr lang="en-US" b="1" dirty="0">
                <a:ea typeface="+mn-ea"/>
                <a:cs typeface="+mn-cs"/>
              </a:rPr>
              <a:t>Prior written consent: </a:t>
            </a:r>
            <a:r>
              <a:rPr lang="en-US" dirty="0">
                <a:ea typeface="+mn-ea"/>
                <a:cs typeface="+mn-cs"/>
              </a:rPr>
              <a:t>The employer must ask for your written permission before getting the report (except in the trucking industry where it generally also may be given by other means). You are not required to give permission. However, if you don’t, the employer may reject your application. if an employer obtains a background report on you without your permission, you can submit a complaint with the CFPB or the Federal Trade Commission. </a:t>
            </a:r>
            <a:endParaRPr lang="en-US" dirty="0" smtClean="0"/>
          </a:p>
          <a:p>
            <a:pPr marL="605956" lvl="1" indent="-165261">
              <a:buFont typeface="Arial" panose="020B0604020202020204" pitchFamily="34" charset="0"/>
              <a:buChar char="•"/>
            </a:pPr>
            <a:r>
              <a:rPr lang="en-US" b="1" dirty="0">
                <a:ea typeface="+mn-ea"/>
                <a:cs typeface="+mn-cs"/>
              </a:rPr>
              <a:t>Pre–adverse action: </a:t>
            </a:r>
            <a:r>
              <a:rPr lang="en-US" dirty="0">
                <a:ea typeface="+mn-ea"/>
                <a:cs typeface="+mn-cs"/>
              </a:rPr>
              <a:t>before taking any “adverse action”—such as not hiring or promoting you because of something in a background report—based in whole or in part on the report, the employer must give you a copy of the report, and a document called “A Summary of Your Rights under the Fair Credit Reporting Act.” </a:t>
            </a:r>
          </a:p>
          <a:p>
            <a:endParaRPr lang="en-US" dirty="0" smtClean="0"/>
          </a:p>
          <a:p>
            <a:pPr marL="165261" indent="-165261">
              <a:buFont typeface="Arial"/>
              <a:buChar char="•"/>
            </a:pPr>
            <a:r>
              <a:rPr lang="en-US" dirty="0">
                <a:ea typeface="+mn-ea"/>
                <a:cs typeface="+mn-cs"/>
              </a:rPr>
              <a:t>If you do not get hired or promoted because of information in your background report, the employer must tell you orally, in writing, or electronically: </a:t>
            </a:r>
            <a:endParaRPr lang="en-US" dirty="0" smtClean="0"/>
          </a:p>
          <a:p>
            <a:pPr marL="605956" lvl="1" indent="-165261">
              <a:buFont typeface="Arial" panose="020B0604020202020204" pitchFamily="34" charset="0"/>
              <a:buChar char="•"/>
            </a:pPr>
            <a:r>
              <a:rPr lang="en-US" dirty="0">
                <a:ea typeface="+mn-ea"/>
                <a:cs typeface="+mn-cs"/>
              </a:rPr>
              <a:t>The name, address, and phone number of the company that supplied the criminal history or public records report </a:t>
            </a:r>
            <a:endParaRPr lang="en-US" dirty="0" smtClean="0">
              <a:effectLst/>
            </a:endParaRPr>
          </a:p>
          <a:p>
            <a:pPr marL="605956" lvl="1" indent="-165261">
              <a:buFont typeface="Arial" panose="020B0604020202020204" pitchFamily="34" charset="0"/>
              <a:buChar char="•"/>
            </a:pPr>
            <a:r>
              <a:rPr lang="en-US" dirty="0">
                <a:ea typeface="+mn-ea"/>
                <a:cs typeface="+mn-cs"/>
              </a:rPr>
              <a:t>That the company that provided the information didn’t make the decision to take an "adverse action" and can’t give you the specific reasons for it</a:t>
            </a:r>
            <a:endParaRPr lang="en-US" dirty="0" smtClean="0">
              <a:effectLst/>
            </a:endParaRPr>
          </a:p>
          <a:p>
            <a:pPr marL="605956" lvl="1" indent="-165261">
              <a:buFont typeface="Arial" panose="020B0604020202020204" pitchFamily="34" charset="0"/>
              <a:buChar char="•"/>
            </a:pPr>
            <a:r>
              <a:rPr lang="en-US" dirty="0">
                <a:ea typeface="+mn-ea"/>
                <a:cs typeface="+mn-cs"/>
              </a:rPr>
              <a:t>That you have the right to dispute the accuracy and completeness of any information in the report, and to an additional free report from the company that supplied it, if you request it within 60 days of the employer’s decision not to hire or retain you </a:t>
            </a:r>
            <a:endParaRPr lang="en-US" dirty="0" smtClean="0"/>
          </a:p>
        </p:txBody>
      </p:sp>
      <p:sp>
        <p:nvSpPr>
          <p:cNvPr id="4" name="Slide Number Placeholder 3"/>
          <p:cNvSpPr>
            <a:spLocks noGrp="1"/>
          </p:cNvSpPr>
          <p:nvPr>
            <p:ph type="sldNum" sz="quarter" idx="10"/>
          </p:nvPr>
        </p:nvSpPr>
        <p:spPr/>
        <p:txBody>
          <a:bodyPr/>
          <a:lstStyle/>
          <a:p>
            <a:fld id="{4BAF53EF-993C-FF42-8B62-CEF57763A78D}" type="slidenum">
              <a:rPr lang="en-US" smtClean="0"/>
              <a:t>57</a:t>
            </a:fld>
            <a:endParaRPr lang="en-US" dirty="0"/>
          </a:p>
        </p:txBody>
      </p:sp>
    </p:spTree>
    <p:extLst>
      <p:ext uri="{BB962C8B-B14F-4D97-AF65-F5344CB8AC3E}">
        <p14:creationId xmlns:p14="http://schemas.microsoft.com/office/powerpoint/2010/main" val="42750754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8: </a:t>
            </a:r>
            <a:r>
              <a:rPr lang="en-US" altLang="en-US" b="1" u="sng" dirty="0" smtClean="0">
                <a:solidFill>
                  <a:srgbClr val="000000"/>
                </a:solidFill>
                <a:ea typeface="ＭＳ Ｐゴシック" charset="0"/>
              </a:rPr>
              <a:t>Background</a:t>
            </a:r>
            <a:r>
              <a:rPr lang="en-US" altLang="en-US" b="1" u="sng" baseline="0" dirty="0" smtClean="0">
                <a:solidFill>
                  <a:srgbClr val="000000"/>
                </a:solidFill>
                <a:ea typeface="ＭＳ Ｐゴシック" charset="0"/>
              </a:rPr>
              <a:t> Screening Reports CONTINUED</a:t>
            </a:r>
            <a:endParaRPr lang="en-US" b="1" u="sng" dirty="0" smtClean="0">
              <a:solidFill>
                <a:srgbClr val="000000"/>
              </a:solidFill>
              <a:ea typeface="ＭＳ Ｐゴシック" charset="0"/>
            </a:endParaRPr>
          </a:p>
          <a:p>
            <a:endParaRPr lang="en-US" baseline="0" dirty="0" smtClean="0"/>
          </a:p>
          <a:p>
            <a:pPr marL="165261" indent="-165261">
              <a:buFont typeface="Arial"/>
              <a:buChar char="•"/>
            </a:pPr>
            <a:r>
              <a:rPr lang="en-US" baseline="0" dirty="0" smtClean="0"/>
              <a:t>Review the </a:t>
            </a:r>
            <a:r>
              <a:rPr lang="en-US" i="1" baseline="0" dirty="0" smtClean="0"/>
              <a:t>Background screening report checklist</a:t>
            </a:r>
            <a:r>
              <a:rPr lang="en-US" baseline="0" dirty="0" smtClean="0"/>
              <a:t>.</a:t>
            </a:r>
          </a:p>
          <a:p>
            <a:pPr marL="165261" indent="-165261">
              <a:buFont typeface="Arial"/>
              <a:buChar char="•"/>
            </a:pPr>
            <a:endParaRPr lang="en-US" baseline="0" dirty="0" smtClean="0"/>
          </a:p>
          <a:p>
            <a:pPr marL="165261" indent="-165261">
              <a:buFont typeface="Arial"/>
              <a:buChar char="•"/>
            </a:pPr>
            <a:r>
              <a:rPr lang="en-US" baseline="0" dirty="0" smtClean="0"/>
              <a:t>If time allows, have participants read through this with a partner. Ask them to discuss:</a:t>
            </a:r>
          </a:p>
          <a:p>
            <a:pPr marL="165261" indent="-165261">
              <a:buFont typeface="Arial"/>
              <a:buChar char="•"/>
            </a:pPr>
            <a:endParaRPr lang="en-US" baseline="0" dirty="0" smtClean="0"/>
          </a:p>
          <a:p>
            <a:pPr marL="165261" indent="-165261">
              <a:buFont typeface="Arial"/>
              <a:buChar char="•"/>
            </a:pPr>
            <a:r>
              <a:rPr lang="en-US" baseline="0" dirty="0" smtClean="0"/>
              <a:t>How they could use this tool.</a:t>
            </a:r>
          </a:p>
          <a:p>
            <a:pPr marL="165261" indent="-165261">
              <a:buFont typeface="Arial"/>
              <a:buChar char="•"/>
            </a:pPr>
            <a:endParaRPr lang="en-US" b="1" baseline="0" dirty="0" smtClean="0"/>
          </a:p>
          <a:p>
            <a:pPr marL="165261" indent="-165261">
              <a:buFont typeface="Arial"/>
              <a:buChar char="•"/>
            </a:pPr>
            <a:r>
              <a:rPr lang="en-US" b="1" baseline="0" dirty="0" smtClean="0"/>
              <a:t>ASK:  What information on this tool is new to you?.</a:t>
            </a:r>
          </a:p>
          <a:p>
            <a:pPr marL="165261" indent="-165261">
              <a:buFont typeface="Arial"/>
              <a:buChar char="•"/>
            </a:pPr>
            <a:r>
              <a:rPr lang="en-US" b="1" baseline="0" dirty="0" smtClean="0"/>
              <a:t>ASK: What additional information would be helpful to individuals dealing with potentially negative background screening reports?</a:t>
            </a:r>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58</a:t>
            </a:fld>
            <a:endParaRPr lang="en-US" dirty="0"/>
          </a:p>
        </p:txBody>
      </p:sp>
    </p:spTree>
    <p:extLst>
      <p:ext uri="{BB962C8B-B14F-4D97-AF65-F5344CB8AC3E}">
        <p14:creationId xmlns:p14="http://schemas.microsoft.com/office/powerpoint/2010/main" val="1079153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8: </a:t>
            </a:r>
            <a:r>
              <a:rPr lang="en-US" altLang="en-US" b="1" u="sng" dirty="0" smtClean="0">
                <a:solidFill>
                  <a:srgbClr val="000000"/>
                </a:solidFill>
                <a:ea typeface="ＭＳ Ｐゴシック" charset="0"/>
              </a:rPr>
              <a:t>Background</a:t>
            </a:r>
            <a:r>
              <a:rPr lang="en-US" altLang="en-US" b="1" u="sng" baseline="0" dirty="0" smtClean="0">
                <a:solidFill>
                  <a:srgbClr val="000000"/>
                </a:solidFill>
                <a:ea typeface="ＭＳ Ｐゴシック" charset="0"/>
              </a:rPr>
              <a:t> Screening Reports CONTINUED</a:t>
            </a:r>
            <a:endParaRPr lang="en-US" b="1" u="sng" dirty="0" smtClean="0">
              <a:solidFill>
                <a:srgbClr val="000000"/>
              </a:solidFill>
              <a:ea typeface="ＭＳ Ｐゴシック" charset="0"/>
            </a:endParaRPr>
          </a:p>
          <a:p>
            <a:endParaRPr lang="en-US" dirty="0" smtClean="0"/>
          </a:p>
          <a:p>
            <a:pPr marL="165261" indent="-165261">
              <a:buFont typeface="Arial"/>
              <a:buChar char="•"/>
            </a:pPr>
            <a:r>
              <a:rPr lang="en-US" dirty="0" smtClean="0"/>
              <a:t>Highlight</a:t>
            </a:r>
            <a:r>
              <a:rPr lang="en-US" baseline="0" dirty="0" smtClean="0"/>
              <a:t> key information from this “A closer look” handout.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59</a:t>
            </a:fld>
            <a:endParaRPr lang="en-US" dirty="0"/>
          </a:p>
        </p:txBody>
      </p:sp>
    </p:spTree>
    <p:extLst>
      <p:ext uri="{BB962C8B-B14F-4D97-AF65-F5344CB8AC3E}">
        <p14:creationId xmlns:p14="http://schemas.microsoft.com/office/powerpoint/2010/main" val="4016294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2: </a:t>
            </a:r>
            <a:r>
              <a:rPr lang="en-US" altLang="en-US" b="1" i="1" u="sng" dirty="0" smtClean="0">
                <a:solidFill>
                  <a:srgbClr val="000000"/>
                </a:solidFill>
              </a:rPr>
              <a:t>Introduction to the CFPB and Financial Empowerment</a:t>
            </a:r>
          </a:p>
          <a:p>
            <a:pPr>
              <a:defRPr/>
            </a:pPr>
            <a:endParaRPr lang="en-US" altLang="en-US" dirty="0" smtClean="0"/>
          </a:p>
          <a:p>
            <a:pPr>
              <a:defRPr/>
            </a:pPr>
            <a:r>
              <a:rPr lang="en-US" altLang="en-US" dirty="0" smtClean="0"/>
              <a:t>Use the</a:t>
            </a:r>
            <a:r>
              <a:rPr lang="en-US" altLang="en-US" baseline="0" dirty="0" smtClean="0"/>
              <a:t> following information to explain the CFPB:</a:t>
            </a:r>
            <a:endParaRPr lang="en-US" altLang="en-US" dirty="0" smtClean="0"/>
          </a:p>
          <a:p>
            <a:pPr marL="159295" indent="-159295">
              <a:buFont typeface="Arial" panose="020B0604020202020204" pitchFamily="34" charset="0"/>
              <a:buChar char="•"/>
              <a:defRPr/>
            </a:pPr>
            <a:r>
              <a:rPr lang="en-US" altLang="en-US" dirty="0" smtClean="0"/>
              <a:t>To achieve this vision, the CFPB works to:</a:t>
            </a:r>
          </a:p>
          <a:p>
            <a:pPr marL="582918" lvl="1" indent="-159117">
              <a:buFontTx/>
              <a:buChar char="•"/>
              <a:defRPr/>
            </a:pPr>
            <a:r>
              <a:rPr lang="en-US" altLang="en-US" dirty="0" smtClean="0"/>
              <a:t>Empower: The CFPB creates tools, answer common questions, and provide tips that help consumers navigate their financial choices and shop for the deal that works best for them.</a:t>
            </a:r>
          </a:p>
          <a:p>
            <a:pPr marL="582918" lvl="1" indent="-159117">
              <a:buFontTx/>
              <a:buChar char="•"/>
              <a:defRPr/>
            </a:pPr>
            <a:r>
              <a:rPr lang="en-US" altLang="en-US" dirty="0" smtClean="0"/>
              <a:t>Enforce: The CFPB takes action against predatory practices and companies that violate the law and have already returned billions of dollars to harmed consumers.</a:t>
            </a:r>
          </a:p>
          <a:p>
            <a:pPr marL="582918" lvl="1" indent="-159117">
              <a:buFontTx/>
              <a:buChar char="•"/>
              <a:defRPr/>
            </a:pPr>
            <a:r>
              <a:rPr lang="en-US" altLang="en-US" dirty="0" smtClean="0"/>
              <a:t>Educate: The CFPB encourages financial education and capability from childhood through retirement, publish research, and educate financial companies about their responsibilities. </a:t>
            </a:r>
          </a:p>
          <a:p>
            <a:pPr>
              <a:defRPr/>
            </a:pPr>
            <a:r>
              <a:rPr lang="en-US" altLang="en-US" dirty="0" smtClean="0"/>
              <a:t> </a:t>
            </a:r>
          </a:p>
          <a:p>
            <a:pPr marL="159295" indent="-159295">
              <a:buFont typeface="Arial" panose="020B0604020202020204" pitchFamily="34" charset="0"/>
              <a:buChar char="•"/>
              <a:defRPr/>
            </a:pPr>
            <a:r>
              <a:rPr lang="en-US" altLang="en-US" dirty="0" smtClean="0"/>
              <a:t>In a market that works, the prices, risks, and terms of the deal are clear upfront so that consumers can understand their options and comparison shop.</a:t>
            </a:r>
          </a:p>
          <a:p>
            <a:pPr marL="159295" indent="-159295">
              <a:buFont typeface="Arial" panose="020B0604020202020204" pitchFamily="34" charset="0"/>
              <a:buChar char="•"/>
              <a:defRPr/>
            </a:pPr>
            <a:r>
              <a:rPr lang="en-US" altLang="en-US" dirty="0" smtClean="0"/>
              <a:t>Companies all play by the same consumer protection rules and compete fairly on providing quality and service. </a:t>
            </a:r>
          </a:p>
          <a:p>
            <a:pPr>
              <a:buFontTx/>
              <a:buChar char="•"/>
              <a:defRPr/>
            </a:pPr>
            <a:endParaRPr lang="en-US" altLang="en-US" dirty="0" smtClean="0"/>
          </a:p>
          <a:p>
            <a:pPr marL="582918" lvl="1" indent="-159117">
              <a:buFontTx/>
              <a:buChar char="•"/>
              <a:defRPr/>
            </a:pPr>
            <a:endParaRPr lang="en-US" altLang="en-US" dirty="0" smtClean="0">
              <a:solidFill>
                <a:srgbClr val="000000"/>
              </a:solidFill>
            </a:endParaRPr>
          </a:p>
          <a:p>
            <a:pPr>
              <a:defRPr/>
            </a:pPr>
            <a:endParaRPr lang="en-US" altLang="en-US" dirty="0" smtClean="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ACFBFA7-6CB2-48E8-BE9D-9B21D768C64C}" type="slidenum">
              <a:rPr lang="en-US" altLang="en-US" smtClean="0">
                <a:latin typeface="Calibri" panose="020F0502020204030204" pitchFamily="34" charset="0"/>
              </a:rPr>
              <a:pPr/>
              <a:t>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151687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8: </a:t>
            </a:r>
            <a:r>
              <a:rPr lang="en-US" altLang="en-US" b="1" u="sng" dirty="0" smtClean="0">
                <a:solidFill>
                  <a:srgbClr val="000000"/>
                </a:solidFill>
                <a:ea typeface="ＭＳ Ｐゴシック" charset="0"/>
              </a:rPr>
              <a:t>Background</a:t>
            </a:r>
            <a:r>
              <a:rPr lang="en-US" altLang="en-US" b="1" u="sng" baseline="0" dirty="0" smtClean="0">
                <a:solidFill>
                  <a:srgbClr val="000000"/>
                </a:solidFill>
                <a:ea typeface="ＭＳ Ｐゴシック" charset="0"/>
              </a:rPr>
              <a:t> Screening Reports CONTINUED</a:t>
            </a:r>
            <a:endParaRPr lang="en-US" b="1" u="sng" dirty="0" smtClean="0">
              <a:solidFill>
                <a:srgbClr val="000000"/>
              </a:solidFill>
              <a:ea typeface="ＭＳ Ｐゴシック" charset="0"/>
            </a:endParaRPr>
          </a:p>
          <a:p>
            <a:endParaRPr lang="en-US" dirty="0" smtClean="0"/>
          </a:p>
          <a:p>
            <a:pPr marL="165261" indent="-165261">
              <a:buFont typeface="Arial"/>
              <a:buChar char="•"/>
            </a:pPr>
            <a:r>
              <a:rPr lang="en-US" dirty="0" smtClean="0"/>
              <a:t>Highlight</a:t>
            </a:r>
            <a:r>
              <a:rPr lang="en-US" baseline="0" dirty="0" smtClean="0"/>
              <a:t> key information from this “A closer look” handout.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60</a:t>
            </a:fld>
            <a:endParaRPr lang="en-US" dirty="0"/>
          </a:p>
        </p:txBody>
      </p:sp>
    </p:spTree>
    <p:extLst>
      <p:ext uri="{BB962C8B-B14F-4D97-AF65-F5344CB8AC3E}">
        <p14:creationId xmlns:p14="http://schemas.microsoft.com/office/powerpoint/2010/main" val="5545232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61</a:t>
            </a:fld>
            <a:endParaRPr lang="en-US" dirty="0"/>
          </a:p>
        </p:txBody>
      </p:sp>
    </p:spTree>
    <p:extLst>
      <p:ext uri="{BB962C8B-B14F-4D97-AF65-F5344CB8AC3E}">
        <p14:creationId xmlns:p14="http://schemas.microsoft.com/office/powerpoint/2010/main" val="2267268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9: </a:t>
            </a:r>
            <a:r>
              <a:rPr lang="en-US" altLang="en-US" b="1" u="sng" dirty="0" smtClean="0">
                <a:solidFill>
                  <a:srgbClr val="000000"/>
                </a:solidFill>
                <a:ea typeface="ＭＳ Ｐゴシック" charset="0"/>
              </a:rPr>
              <a:t>Using and Protecting</a:t>
            </a:r>
            <a:r>
              <a:rPr lang="en-US" altLang="en-US" b="1" u="sng" baseline="0" dirty="0" smtClean="0">
                <a:solidFill>
                  <a:srgbClr val="000000"/>
                </a:solidFill>
                <a:ea typeface="ＭＳ Ｐゴシック" charset="0"/>
              </a:rPr>
              <a:t> Your Money CONTINUED</a:t>
            </a:r>
            <a:endParaRPr lang="en-US" b="1" u="sng" dirty="0" smtClean="0">
              <a:solidFill>
                <a:srgbClr val="000000"/>
              </a:solidFill>
              <a:ea typeface="ＭＳ Ｐゴシック" charset="0"/>
            </a:endParaRPr>
          </a:p>
          <a:p>
            <a:pPr>
              <a:defRPr/>
            </a:pPr>
            <a:endParaRPr lang="en-US" altLang="en-US" b="1" u="sng" dirty="0">
              <a:solidFill>
                <a:srgbClr val="000000"/>
              </a:solidFill>
              <a:ea typeface="MS PGothic" charset="-128"/>
            </a:endParaRPr>
          </a:p>
          <a:p>
            <a:pPr marL="159295" indent="-159295">
              <a:buFont typeface="Arial" charset="0"/>
              <a:buChar char="•"/>
              <a:defRPr/>
            </a:pPr>
            <a:r>
              <a:rPr lang="en-US" altLang="en-US" dirty="0" smtClean="0">
                <a:solidFill>
                  <a:srgbClr val="000000"/>
                </a:solidFill>
                <a:ea typeface="MS PGothic" charset="-128"/>
              </a:rPr>
              <a:t>Refer </a:t>
            </a:r>
            <a:r>
              <a:rPr lang="en-US" altLang="en-US" dirty="0">
                <a:solidFill>
                  <a:srgbClr val="000000"/>
                </a:solidFill>
                <a:ea typeface="MS PGothic" charset="-128"/>
              </a:rPr>
              <a:t>participants to the CFPB complaint contact information on slide and in their toolkit</a:t>
            </a:r>
            <a:r>
              <a:rPr lang="en-US" altLang="en-US" dirty="0" smtClean="0">
                <a:solidFill>
                  <a:srgbClr val="000000"/>
                </a:solidFill>
                <a:ea typeface="MS PGothic" charset="-128"/>
              </a:rPr>
              <a:t>, Module 9, Tool 1.</a:t>
            </a:r>
            <a:endParaRPr lang="en-US" altLang="en-US" dirty="0">
              <a:solidFill>
                <a:srgbClr val="000000"/>
              </a:solidFill>
              <a:ea typeface="MS PGothic" charset="-128"/>
            </a:endParaRPr>
          </a:p>
          <a:p>
            <a:pPr marL="159295" indent="-159295">
              <a:buFont typeface="Arial" charset="0"/>
              <a:buChar char="•"/>
              <a:defRPr/>
            </a:pPr>
            <a:r>
              <a:rPr lang="en-US" altLang="en-US" dirty="0">
                <a:solidFill>
                  <a:srgbClr val="000000"/>
                </a:solidFill>
                <a:ea typeface="MS PGothic" charset="-128"/>
              </a:rPr>
              <a:t>Explain the following:</a:t>
            </a:r>
          </a:p>
          <a:p>
            <a:pPr marL="584081" lvl="1" indent="-159295">
              <a:buFont typeface="Arial" charset="0"/>
              <a:buChar char="•"/>
              <a:defRPr/>
            </a:pPr>
            <a:r>
              <a:rPr lang="en-US" altLang="en-US" dirty="0">
                <a:solidFill>
                  <a:srgbClr val="000000"/>
                </a:solidFill>
                <a:ea typeface="MS PGothic" charset="-128"/>
              </a:rPr>
              <a:t>An empowered consumer understands their rights. When you know you have rights, you can take steps to protect yourself. There are many laws that protect your rights when it comes to financial products and services. It is the CFPB’s job to enforce these laws and handle consumers’ complaints about financial products and services.</a:t>
            </a:r>
          </a:p>
          <a:p>
            <a:pPr marL="584081" lvl="1" indent="-159295">
              <a:buFont typeface="Arial" charset="0"/>
              <a:buChar char="•"/>
              <a:defRPr/>
            </a:pPr>
            <a:r>
              <a:rPr lang="en-US" altLang="en-US" dirty="0">
                <a:solidFill>
                  <a:srgbClr val="000000"/>
                </a:solidFill>
                <a:ea typeface="MS PGothic" charset="-128"/>
              </a:rPr>
              <a:t>The CFPB has </a:t>
            </a:r>
            <a:r>
              <a:rPr lang="en-US" altLang="en-US" dirty="0" smtClean="0">
                <a:solidFill>
                  <a:srgbClr val="000000"/>
                </a:solidFill>
                <a:ea typeface="MS PGothic" charset="-128"/>
              </a:rPr>
              <a:t>to</a:t>
            </a:r>
            <a:r>
              <a:rPr lang="en-US" altLang="en-US" baseline="0" dirty="0" smtClean="0">
                <a:solidFill>
                  <a:srgbClr val="000000"/>
                </a:solidFill>
                <a:ea typeface="MS PGothic" charset="-128"/>
              </a:rPr>
              <a:t> date</a:t>
            </a:r>
            <a:r>
              <a:rPr lang="en-US" altLang="en-US" dirty="0" smtClean="0">
                <a:solidFill>
                  <a:srgbClr val="000000"/>
                </a:solidFill>
                <a:ea typeface="MS PGothic" charset="-128"/>
              </a:rPr>
              <a:t> </a:t>
            </a:r>
            <a:r>
              <a:rPr lang="en-US" altLang="en-US" dirty="0">
                <a:solidFill>
                  <a:srgbClr val="000000"/>
                </a:solidFill>
                <a:ea typeface="MS PGothic" charset="-128"/>
              </a:rPr>
              <a:t>handled </a:t>
            </a:r>
            <a:r>
              <a:rPr lang="en-US" altLang="en-US" dirty="0" smtClean="0">
                <a:solidFill>
                  <a:srgbClr val="000000"/>
                </a:solidFill>
                <a:ea typeface="MS PGothic" charset="-128"/>
              </a:rPr>
              <a:t>more</a:t>
            </a:r>
            <a:r>
              <a:rPr lang="en-US" altLang="en-US" baseline="0" dirty="0" smtClean="0">
                <a:solidFill>
                  <a:srgbClr val="000000"/>
                </a:solidFill>
                <a:ea typeface="MS PGothic" charset="-128"/>
              </a:rPr>
              <a:t> than </a:t>
            </a:r>
            <a:r>
              <a:rPr lang="en-US" altLang="en-US" dirty="0" smtClean="0">
                <a:solidFill>
                  <a:srgbClr val="000000"/>
                </a:solidFill>
                <a:ea typeface="MS PGothic" charset="-128"/>
              </a:rPr>
              <a:t>1,000,000 </a:t>
            </a:r>
            <a:r>
              <a:rPr lang="en-US" altLang="en-US" dirty="0">
                <a:solidFill>
                  <a:srgbClr val="000000"/>
                </a:solidFill>
                <a:ea typeface="MS PGothic" charset="-128"/>
              </a:rPr>
              <a:t>of consumer complaints about:</a:t>
            </a:r>
          </a:p>
          <a:p>
            <a:pPr marL="1432177" lvl="3" indent="-159295">
              <a:buFont typeface="Arial" charset="0"/>
              <a:buChar char="•"/>
              <a:defRPr/>
            </a:pPr>
            <a:r>
              <a:rPr lang="en-US" altLang="en-US" dirty="0">
                <a:solidFill>
                  <a:srgbClr val="000000"/>
                </a:solidFill>
                <a:ea typeface="MS PGothic" charset="-128"/>
              </a:rPr>
              <a:t>Credit cards</a:t>
            </a:r>
          </a:p>
          <a:p>
            <a:pPr marL="1432177" lvl="3" indent="-159295">
              <a:buFont typeface="Arial" charset="0"/>
              <a:buChar char="•"/>
              <a:defRPr/>
            </a:pPr>
            <a:r>
              <a:rPr lang="en-US" altLang="en-US" dirty="0">
                <a:solidFill>
                  <a:srgbClr val="000000"/>
                </a:solidFill>
                <a:ea typeface="MS PGothic" charset="-128"/>
              </a:rPr>
              <a:t>Mortgages</a:t>
            </a:r>
          </a:p>
          <a:p>
            <a:pPr marL="1432177" lvl="3" indent="-159295">
              <a:buFont typeface="Arial" charset="0"/>
              <a:buChar char="•"/>
              <a:defRPr/>
            </a:pPr>
            <a:r>
              <a:rPr lang="en-US" altLang="en-US" dirty="0">
                <a:solidFill>
                  <a:srgbClr val="000000"/>
                </a:solidFill>
                <a:ea typeface="MS PGothic" charset="-128"/>
              </a:rPr>
              <a:t>Bank accounts and services</a:t>
            </a:r>
          </a:p>
          <a:p>
            <a:pPr marL="1432177" lvl="3" indent="-159295">
              <a:buFont typeface="Arial" charset="0"/>
              <a:buChar char="•"/>
              <a:defRPr/>
            </a:pPr>
            <a:r>
              <a:rPr lang="en-US" altLang="en-US" dirty="0">
                <a:solidFill>
                  <a:srgbClr val="000000"/>
                </a:solidFill>
                <a:ea typeface="MS PGothic" charset="-128"/>
              </a:rPr>
              <a:t>Student loans</a:t>
            </a:r>
          </a:p>
          <a:p>
            <a:pPr marL="1432177" lvl="3" indent="-159295">
              <a:buFont typeface="Arial" charset="0"/>
              <a:buChar char="•"/>
              <a:defRPr/>
            </a:pPr>
            <a:r>
              <a:rPr lang="en-US" altLang="en-US" dirty="0">
                <a:solidFill>
                  <a:srgbClr val="000000"/>
                </a:solidFill>
                <a:ea typeface="MS PGothic" charset="-128"/>
              </a:rPr>
              <a:t>Vehicle loans or leases</a:t>
            </a:r>
          </a:p>
          <a:p>
            <a:pPr marL="1432177" lvl="3" indent="-159295">
              <a:buFont typeface="Arial" charset="0"/>
              <a:buChar char="•"/>
              <a:defRPr/>
            </a:pPr>
            <a:r>
              <a:rPr lang="en-US" altLang="en-US" dirty="0">
                <a:solidFill>
                  <a:srgbClr val="000000"/>
                </a:solidFill>
                <a:ea typeface="MS PGothic" charset="-128"/>
              </a:rPr>
              <a:t>Payday loans</a:t>
            </a:r>
          </a:p>
          <a:p>
            <a:pPr marL="1432177" lvl="3" indent="-159295">
              <a:buFont typeface="Arial" charset="0"/>
              <a:buChar char="•"/>
              <a:defRPr/>
            </a:pPr>
            <a:r>
              <a:rPr lang="en-US" altLang="en-US" dirty="0">
                <a:solidFill>
                  <a:srgbClr val="000000"/>
                </a:solidFill>
                <a:ea typeface="MS PGothic" charset="-128"/>
              </a:rPr>
              <a:t>Other consumer loans (including installment loans, pawn loans, and title loans)</a:t>
            </a:r>
          </a:p>
          <a:p>
            <a:pPr marL="1432177" lvl="3" indent="-159295">
              <a:buFont typeface="Arial" charset="0"/>
              <a:buChar char="•"/>
              <a:defRPr/>
            </a:pPr>
            <a:r>
              <a:rPr lang="en-US" altLang="en-US" dirty="0">
                <a:solidFill>
                  <a:srgbClr val="000000"/>
                </a:solidFill>
                <a:ea typeface="MS PGothic" charset="-128"/>
              </a:rPr>
              <a:t>Debt collection</a:t>
            </a:r>
          </a:p>
          <a:p>
            <a:pPr marL="1432177" lvl="3" indent="-159295">
              <a:buFont typeface="Arial" charset="0"/>
              <a:buChar char="•"/>
              <a:defRPr/>
            </a:pPr>
            <a:r>
              <a:rPr lang="en-US" altLang="en-US" dirty="0">
                <a:solidFill>
                  <a:srgbClr val="000000"/>
                </a:solidFill>
                <a:ea typeface="MS PGothic" charset="-128"/>
              </a:rPr>
              <a:t>Money transfers or virtual currency</a:t>
            </a:r>
          </a:p>
          <a:p>
            <a:pPr marL="1432177" lvl="3" indent="-159295">
              <a:buFont typeface="Arial" charset="0"/>
              <a:buChar char="•"/>
              <a:defRPr/>
            </a:pPr>
            <a:r>
              <a:rPr lang="en-US" altLang="en-US" dirty="0">
                <a:solidFill>
                  <a:srgbClr val="000000"/>
                </a:solidFill>
                <a:ea typeface="MS PGothic" charset="-128"/>
              </a:rPr>
              <a:t>Credit reporting</a:t>
            </a:r>
          </a:p>
          <a:p>
            <a:pPr marL="1432177" lvl="3" indent="-159295">
              <a:buFont typeface="Arial" charset="0"/>
              <a:buChar char="•"/>
              <a:defRPr/>
            </a:pPr>
            <a:r>
              <a:rPr lang="en-US" altLang="en-US" dirty="0">
                <a:solidFill>
                  <a:srgbClr val="000000"/>
                </a:solidFill>
                <a:ea typeface="MS PGothic" charset="-128"/>
              </a:rPr>
              <a:t>Prepaid cards</a:t>
            </a:r>
          </a:p>
          <a:p>
            <a:pPr marL="1432177" lvl="3" indent="-159295">
              <a:buFont typeface="Arial" charset="0"/>
              <a:buChar char="•"/>
              <a:defRPr/>
            </a:pPr>
            <a:r>
              <a:rPr lang="en-US" altLang="en-US" dirty="0">
                <a:solidFill>
                  <a:srgbClr val="000000"/>
                </a:solidFill>
                <a:ea typeface="MS PGothic" charset="-128"/>
              </a:rPr>
              <a:t>Other financial services (including check cashing, money orders, cashier’s checks, credit repair, debt settlement, refund anticipation loans, foreign currency exchange, and traveler’s checks)</a:t>
            </a:r>
          </a:p>
          <a:p>
            <a:pPr marL="584081" lvl="1" indent="-159295">
              <a:buFont typeface="Arial" charset="0"/>
              <a:buChar char="•"/>
              <a:defRPr/>
            </a:pPr>
            <a:endParaRPr lang="en-US" altLang="en-US" dirty="0">
              <a:solidFill>
                <a:srgbClr val="000000"/>
              </a:solidFill>
              <a:ea typeface="MS PGothic" charset="-128"/>
            </a:endParaRPr>
          </a:p>
          <a:p>
            <a:pPr marL="584081" lvl="1" indent="-159295">
              <a:buFont typeface="Arial" charset="0"/>
              <a:buChar char="•"/>
              <a:defRPr/>
            </a:pPr>
            <a:r>
              <a:rPr lang="en-US" altLang="en-US" dirty="0">
                <a:solidFill>
                  <a:srgbClr val="000000"/>
                </a:solidFill>
                <a:ea typeface="MS PGothic" charset="-128"/>
              </a:rPr>
              <a:t>Every complaint the CFPB receives gives them insights into problems that people are experiencing in the marketplace and helps them to identify and prioritize problems for potential action.</a:t>
            </a:r>
            <a:endParaRPr lang="en-US" altLang="en-US" sz="1100" dirty="0">
              <a:solidFill>
                <a:srgbClr val="000000"/>
              </a:solidFill>
              <a:ea typeface="MS PGothic" charset="-128"/>
            </a:endParaRPr>
          </a:p>
          <a:p>
            <a:pPr marL="1008867" lvl="2" indent="-159295">
              <a:buFont typeface="Arial" charset="0"/>
              <a:buChar char="•"/>
              <a:defRPr/>
            </a:pPr>
            <a:endParaRPr lang="en-US" altLang="en-US" dirty="0">
              <a:solidFill>
                <a:srgbClr val="000000"/>
              </a:solidFill>
              <a:ea typeface="MS PGothic" charset="-128"/>
            </a:endParaRPr>
          </a:p>
          <a:p>
            <a:pPr marL="159295" indent="-159295">
              <a:buFont typeface="Arial" charset="0"/>
              <a:buChar char="•"/>
              <a:defRPr/>
            </a:pPr>
            <a:r>
              <a:rPr lang="en-US" altLang="en-US" dirty="0">
                <a:solidFill>
                  <a:srgbClr val="000000"/>
                </a:solidFill>
                <a:ea typeface="MS PGothic" charset="-128"/>
              </a:rPr>
              <a:t>Explain that you can submit a complaint on behalf of someone else following the directions on the site.</a:t>
            </a:r>
          </a:p>
          <a:p>
            <a:pPr marL="159295" indent="-159295">
              <a:buFont typeface="Arial" charset="0"/>
              <a:buChar char="•"/>
              <a:defRPr/>
            </a:pPr>
            <a:endParaRPr lang="en-US" altLang="en-US" dirty="0">
              <a:solidFill>
                <a:srgbClr val="000000"/>
              </a:solidFill>
              <a:ea typeface="MS PGothic" charset="-128"/>
            </a:endParaRPr>
          </a:p>
          <a:p>
            <a:pPr marL="159295" indent="-159295">
              <a:buFont typeface="Arial" charset="0"/>
              <a:buChar char="•"/>
              <a:defRPr/>
            </a:pPr>
            <a:r>
              <a:rPr lang="en-US" altLang="en-US" dirty="0">
                <a:solidFill>
                  <a:srgbClr val="000000"/>
                </a:solidFill>
                <a:ea typeface="MS PGothic" charset="-128"/>
              </a:rPr>
              <a:t>Explain that, you can also submit a complaint over the phone by calling the CFPB at 855-411-CFPB (2372), toll free. U.S.-based call centers can help you in over 180 languages and can also take calls from consumers who are deaf, have hearing loss, or have speech disabilities. Live operators in Spanish are available.</a:t>
            </a:r>
          </a:p>
          <a:p>
            <a:pPr marL="159295" indent="-159295">
              <a:buFont typeface="Arial" charset="0"/>
              <a:buChar char="•"/>
              <a:defRPr/>
            </a:pPr>
            <a:endParaRPr lang="en-US" altLang="en-US" dirty="0">
              <a:solidFill>
                <a:srgbClr val="000000"/>
              </a:solidFill>
              <a:ea typeface="MS PGothic" charset="-128"/>
            </a:endParaRPr>
          </a:p>
          <a:p>
            <a:pPr marL="159295" indent="-159295">
              <a:buFont typeface="Arial" charset="0"/>
              <a:buChar char="•"/>
              <a:defRPr/>
            </a:pPr>
            <a:endParaRPr lang="en-US" altLang="en-US" dirty="0">
              <a:solidFill>
                <a:srgbClr val="000000"/>
              </a:solidFill>
              <a:ea typeface="MS PGothic" charset="-128"/>
            </a:endParaRP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40169F2-2768-488A-8BCB-EE6315C93959}" type="slidenum">
              <a:rPr lang="en-US" altLang="en-US" smtClean="0">
                <a:latin typeface="Calibri" panose="020F0502020204030204" pitchFamily="34" charset="0"/>
              </a:rPr>
              <a:pPr/>
              <a:t>62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3999959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9: </a:t>
            </a:r>
            <a:r>
              <a:rPr lang="en-US" altLang="en-US" b="1" u="sng" dirty="0" smtClean="0">
                <a:solidFill>
                  <a:srgbClr val="000000"/>
                </a:solidFill>
                <a:ea typeface="ＭＳ Ｐゴシック" charset="0"/>
              </a:rPr>
              <a:t>Using and Protecting</a:t>
            </a:r>
            <a:r>
              <a:rPr lang="en-US" altLang="en-US" b="1" u="sng" baseline="0" dirty="0" smtClean="0">
                <a:solidFill>
                  <a:srgbClr val="000000"/>
                </a:solidFill>
                <a:ea typeface="ＭＳ Ｐゴシック" charset="0"/>
              </a:rPr>
              <a:t> Your Money CONTINUED</a:t>
            </a:r>
            <a:endParaRPr lang="en-US" b="1" u="sng" dirty="0" smtClean="0">
              <a:solidFill>
                <a:srgbClr val="000000"/>
              </a:solidFill>
              <a:ea typeface="ＭＳ Ｐゴシック" charset="0"/>
            </a:endParaRPr>
          </a:p>
          <a:p>
            <a:endParaRPr lang="en-US" b="1" dirty="0" smtClean="0"/>
          </a:p>
          <a:p>
            <a:r>
              <a:rPr lang="en-US" b="1" dirty="0" smtClean="0"/>
              <a:t>Review the complaint process,</a:t>
            </a:r>
            <a:r>
              <a:rPr lang="en-US" b="1" baseline="0" dirty="0" smtClean="0"/>
              <a:t> explain there are five steps involved to submitting a complaint:</a:t>
            </a:r>
            <a:endParaRPr lang="en-US" b="1" dirty="0" smtClean="0"/>
          </a:p>
          <a:p>
            <a:endParaRPr lang="en-US" b="1" dirty="0" smtClean="0"/>
          </a:p>
          <a:p>
            <a:r>
              <a:rPr lang="en-US" dirty="0" smtClean="0"/>
              <a:t>Step 1: What is this complaint about?</a:t>
            </a:r>
          </a:p>
          <a:p>
            <a:r>
              <a:rPr lang="en-US" dirty="0" smtClean="0"/>
              <a:t>Step 2: What type of problem are you having?</a:t>
            </a:r>
          </a:p>
          <a:p>
            <a:r>
              <a:rPr lang="en-US" dirty="0" smtClean="0"/>
              <a:t>Step 3: What happened?</a:t>
            </a:r>
          </a:p>
          <a:p>
            <a:r>
              <a:rPr lang="en-US" dirty="0" smtClean="0"/>
              <a:t>Step 4: What company is this complaint about?</a:t>
            </a:r>
          </a:p>
          <a:p>
            <a:r>
              <a:rPr lang="en-US" dirty="0" smtClean="0"/>
              <a:t>Step 5: Who are the people involved?</a:t>
            </a:r>
          </a:p>
          <a:p>
            <a:pPr>
              <a:defRPr/>
            </a:pPr>
            <a:endParaRPr lang="en-US" b="1" u="sng" dirty="0" smtClean="0"/>
          </a:p>
          <a:p>
            <a:pPr marL="607680" lvl="1" indent="-159295">
              <a:buFont typeface="Arial" charset="0"/>
              <a:buChar char="•"/>
              <a:defRPr/>
            </a:pPr>
            <a:endParaRPr lang="en-US" altLang="en-US" b="0" i="0" dirty="0">
              <a:solidFill>
                <a:srgbClr val="000000"/>
              </a:solidFill>
              <a:ea typeface="MS PGothic" charset="-128"/>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DA909B-87FE-44B8-8CB9-61E2DDCD9EDB}" type="slidenum">
              <a:rPr lang="en-US" altLang="en-US" smtClean="0">
                <a:latin typeface="Calibri" panose="020F0502020204030204" pitchFamily="34" charset="0"/>
              </a:rPr>
              <a:pPr/>
              <a:t>63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903308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9: </a:t>
            </a:r>
            <a:r>
              <a:rPr lang="en-US" altLang="en-US" b="1" u="sng" dirty="0" smtClean="0">
                <a:solidFill>
                  <a:srgbClr val="000000"/>
                </a:solidFill>
                <a:ea typeface="ＭＳ Ｐゴシック" charset="0"/>
              </a:rPr>
              <a:t>Using and Protecting</a:t>
            </a:r>
            <a:r>
              <a:rPr lang="en-US" altLang="en-US" b="1" u="sng" baseline="0" dirty="0" smtClean="0">
                <a:solidFill>
                  <a:srgbClr val="000000"/>
                </a:solidFill>
                <a:ea typeface="ＭＳ Ｐゴシック" charset="0"/>
              </a:rPr>
              <a:t> Your Money CONTINUED</a:t>
            </a:r>
            <a:endParaRPr lang="en-US" b="1" u="sng" dirty="0" smtClean="0">
              <a:solidFill>
                <a:srgbClr val="000000"/>
              </a:solidFill>
              <a:ea typeface="ＭＳ Ｐゴシック" charset="0"/>
            </a:endParaRPr>
          </a:p>
          <a:p>
            <a:pPr>
              <a:buFontTx/>
              <a:buChar char="•"/>
              <a:defRPr/>
            </a:pPr>
            <a:endParaRPr lang="en-US" altLang="en-US" b="1" dirty="0">
              <a:solidFill>
                <a:srgbClr val="000000"/>
              </a:solidFill>
              <a:ea typeface="MS PGothic" charset="-128"/>
            </a:endParaRPr>
          </a:p>
          <a:p>
            <a:pPr marL="607680" lvl="1" indent="-159295">
              <a:buFont typeface="Arial" charset="0"/>
              <a:buChar char="•"/>
              <a:defRPr/>
            </a:pPr>
            <a:r>
              <a:rPr lang="en-US" altLang="en-US" b="0" i="0" dirty="0" smtClean="0">
                <a:solidFill>
                  <a:srgbClr val="000000"/>
                </a:solidFill>
                <a:ea typeface="MS PGothic" charset="-128"/>
              </a:rPr>
              <a:t>This</a:t>
            </a:r>
            <a:r>
              <a:rPr lang="en-US" altLang="en-US" b="0" i="0" baseline="0" dirty="0" smtClean="0">
                <a:solidFill>
                  <a:srgbClr val="000000"/>
                </a:solidFill>
                <a:ea typeface="MS PGothic" charset="-128"/>
              </a:rPr>
              <a:t> shows the first step in the complaint submitting process.</a:t>
            </a:r>
            <a:endParaRPr lang="en-US" altLang="en-US" b="0" i="0" dirty="0">
              <a:solidFill>
                <a:srgbClr val="000000"/>
              </a:solidFill>
              <a:ea typeface="MS PGothic" charset="-128"/>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DA909B-87FE-44B8-8CB9-61E2DDCD9EDB}" type="slidenum">
              <a:rPr lang="en-US" altLang="en-US" smtClean="0">
                <a:latin typeface="Calibri" panose="020F0502020204030204" pitchFamily="34" charset="0"/>
              </a:rPr>
              <a:pPr/>
              <a:t>64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903308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40695" eaLnBrk="1" hangingPunct="1">
              <a:spcBef>
                <a:spcPct val="0"/>
              </a:spcBef>
              <a:defRPr/>
            </a:pPr>
            <a:r>
              <a:rPr lang="en-US" altLang="en-US" b="1" u="sng" dirty="0" smtClean="0">
                <a:solidFill>
                  <a:srgbClr val="000000"/>
                </a:solidFill>
                <a:ea typeface="MS PGothic" charset="-128"/>
              </a:rPr>
              <a:t>Training Section 9: </a:t>
            </a:r>
            <a:r>
              <a:rPr lang="en-US" altLang="en-US" b="1" u="sng" dirty="0" smtClean="0">
                <a:solidFill>
                  <a:srgbClr val="000000"/>
                </a:solidFill>
                <a:ea typeface="ＭＳ Ｐゴシック" charset="0"/>
              </a:rPr>
              <a:t>Using and Protecting</a:t>
            </a:r>
            <a:r>
              <a:rPr lang="en-US" altLang="en-US" b="1" u="sng" baseline="0" dirty="0" smtClean="0">
                <a:solidFill>
                  <a:srgbClr val="000000"/>
                </a:solidFill>
                <a:ea typeface="ＭＳ Ｐゴシック" charset="0"/>
              </a:rPr>
              <a:t> Your Money CONTINUED</a:t>
            </a:r>
            <a:endParaRPr lang="en-US" b="1" u="sng" dirty="0" smtClean="0">
              <a:solidFill>
                <a:srgbClr val="000000"/>
              </a:solidFill>
              <a:ea typeface="ＭＳ Ｐゴシック" charset="0"/>
            </a:endParaRPr>
          </a:p>
          <a:p>
            <a:pPr eaLnBrk="1" hangingPunct="1">
              <a:spcBef>
                <a:spcPct val="0"/>
              </a:spcBef>
              <a:defRPr/>
            </a:pPr>
            <a:endParaRPr lang="en-US" altLang="en-US" b="1" u="sng" dirty="0">
              <a:solidFill>
                <a:srgbClr val="000000"/>
              </a:solidFill>
              <a:ea typeface="MS PGothic" charset="-128"/>
            </a:endParaRPr>
          </a:p>
          <a:p>
            <a:pPr marL="165261" indent="-165261">
              <a:buFont typeface="Arial" charset="0"/>
              <a:buChar char="•"/>
              <a:defRPr/>
            </a:pPr>
            <a:r>
              <a:rPr lang="en-US" altLang="en-US" dirty="0" smtClean="0">
                <a:solidFill>
                  <a:srgbClr val="000000"/>
                </a:solidFill>
                <a:ea typeface="MS PGothic" charset="-128"/>
              </a:rPr>
              <a:t>Explain </a:t>
            </a:r>
            <a:r>
              <a:rPr lang="en-US" altLang="en-US" dirty="0">
                <a:solidFill>
                  <a:srgbClr val="000000"/>
                </a:solidFill>
                <a:ea typeface="MS PGothic" charset="-128"/>
              </a:rPr>
              <a:t>the </a:t>
            </a:r>
            <a:r>
              <a:rPr lang="en-US" altLang="en-US" dirty="0" smtClean="0">
                <a:solidFill>
                  <a:srgbClr val="000000"/>
                </a:solidFill>
                <a:ea typeface="MS PGothic" charset="-128"/>
              </a:rPr>
              <a:t>complaint process:</a:t>
            </a:r>
            <a:endParaRPr lang="en-US" altLang="en-US" dirty="0">
              <a:solidFill>
                <a:srgbClr val="000000"/>
              </a:solidFill>
              <a:ea typeface="MS PGothic" charset="-128"/>
            </a:endParaRPr>
          </a:p>
          <a:p>
            <a:pPr marL="630439" lvl="1" indent="-165261">
              <a:buFont typeface="Arial" charset="0"/>
              <a:buChar char="•"/>
              <a:defRPr/>
            </a:pPr>
            <a:endParaRPr lang="en-US" altLang="en-US" b="1" i="1" dirty="0">
              <a:solidFill>
                <a:srgbClr val="000000"/>
              </a:solidFill>
              <a:ea typeface="MS PGothic" charset="-128"/>
            </a:endParaRPr>
          </a:p>
          <a:p>
            <a:pPr marL="630439" lvl="1" indent="-165261">
              <a:buFont typeface="Arial" charset="0"/>
              <a:buChar char="•"/>
              <a:defRPr/>
            </a:pPr>
            <a:r>
              <a:rPr lang="en-US" altLang="en-US" b="1" i="1" dirty="0">
                <a:solidFill>
                  <a:srgbClr val="000000"/>
                </a:solidFill>
                <a:ea typeface="MS PGothic" charset="-128"/>
              </a:rPr>
              <a:t>Complaint submitted:</a:t>
            </a:r>
            <a:r>
              <a:rPr lang="en-US" altLang="en-US" i="1" dirty="0">
                <a:solidFill>
                  <a:srgbClr val="000000"/>
                </a:solidFill>
                <a:ea typeface="MS PGothic" charset="-128"/>
              </a:rPr>
              <a:t> You will receive email updates and can log in to track the status of your complaint.</a:t>
            </a:r>
          </a:p>
          <a:p>
            <a:pPr marL="630439" lvl="1" indent="-165261">
              <a:buFont typeface="Arial" charset="0"/>
              <a:buChar char="•"/>
              <a:defRPr/>
            </a:pPr>
            <a:endParaRPr lang="en-US" altLang="en-US" i="1" dirty="0">
              <a:solidFill>
                <a:srgbClr val="000000"/>
              </a:solidFill>
              <a:ea typeface="MS PGothic" charset="-128"/>
            </a:endParaRPr>
          </a:p>
          <a:p>
            <a:pPr marL="630439" lvl="1" indent="-165261">
              <a:buFont typeface="Arial" charset="0"/>
              <a:buChar char="•"/>
              <a:defRPr/>
            </a:pPr>
            <a:r>
              <a:rPr lang="en-US" altLang="x-none" b="1" i="1" dirty="0">
                <a:ea typeface="MS PGothic" charset="-128"/>
              </a:rPr>
              <a:t>Review and route</a:t>
            </a:r>
            <a:r>
              <a:rPr lang="en-US" altLang="x-none" i="1" dirty="0">
                <a:ea typeface="MS PGothic" charset="-128"/>
              </a:rPr>
              <a:t>: The CFPB will forward your complaint and any documents you provide to the company and work to get a response from them. If they find that another government agency would be better able to assist, the CFPB will forward your complaint to them and let you know. </a:t>
            </a:r>
          </a:p>
          <a:p>
            <a:pPr marL="630439" lvl="1" indent="-165261">
              <a:buFont typeface="Arial" charset="0"/>
              <a:buChar char="•"/>
              <a:defRPr/>
            </a:pPr>
            <a:endParaRPr lang="en-US" altLang="en-US" i="1" dirty="0">
              <a:solidFill>
                <a:srgbClr val="000000"/>
              </a:solidFill>
              <a:ea typeface="MS PGothic" charset="-128"/>
            </a:endParaRPr>
          </a:p>
          <a:p>
            <a:pPr marL="630439" lvl="1" indent="-165261">
              <a:buFont typeface="Arial" charset="0"/>
              <a:buChar char="•"/>
              <a:defRPr/>
            </a:pPr>
            <a:r>
              <a:rPr lang="en-US" altLang="en-US" b="1" i="1" dirty="0">
                <a:solidFill>
                  <a:srgbClr val="000000"/>
                </a:solidFill>
                <a:ea typeface="MS PGothic" charset="-128"/>
              </a:rPr>
              <a:t>Company response:</a:t>
            </a:r>
            <a:r>
              <a:rPr lang="en-US" altLang="en-US" i="1" dirty="0">
                <a:solidFill>
                  <a:srgbClr val="000000"/>
                </a:solidFill>
                <a:ea typeface="MS PGothic" charset="-128"/>
              </a:rPr>
              <a:t> </a:t>
            </a:r>
            <a:r>
              <a:rPr lang="en-US" altLang="x-none" i="1" dirty="0">
                <a:ea typeface="MS PGothic" charset="-128"/>
              </a:rPr>
              <a:t>After your complaint is sent to the company, </a:t>
            </a:r>
            <a:r>
              <a:rPr lang="en-US" altLang="x-none" i="1" dirty="0" smtClean="0">
                <a:ea typeface="MS PGothic" charset="-128"/>
              </a:rPr>
              <a:t>the company</a:t>
            </a:r>
            <a:r>
              <a:rPr lang="en-US" altLang="x-none" i="1" baseline="0" dirty="0" smtClean="0">
                <a:ea typeface="MS PGothic" charset="-128"/>
              </a:rPr>
              <a:t> reviews your complaint and communicates with you as needed. </a:t>
            </a:r>
            <a:r>
              <a:rPr lang="en-US" altLang="x-none" b="1" i="1" baseline="0" dirty="0" smtClean="0">
                <a:ea typeface="MS PGothic" charset="-128"/>
              </a:rPr>
              <a:t>Companies generally respond </a:t>
            </a:r>
            <a:r>
              <a:rPr lang="en-US" altLang="x-none" b="1" i="1" dirty="0" smtClean="0">
                <a:ea typeface="MS PGothic" charset="-128"/>
              </a:rPr>
              <a:t>in 15 days</a:t>
            </a:r>
            <a:r>
              <a:rPr lang="en-US" b="0" i="1" baseline="0" dirty="0" smtClean="0"/>
              <a:t>. </a:t>
            </a:r>
            <a:r>
              <a:rPr lang="en-US" altLang="x-none" b="1" i="1" dirty="0" smtClean="0">
                <a:ea typeface="MS PGothic" charset="-128"/>
              </a:rPr>
              <a:t> </a:t>
            </a:r>
            <a:endParaRPr lang="en-US" altLang="x-none" i="1" dirty="0">
              <a:ea typeface="MS PGothic" charset="-128"/>
            </a:endParaRPr>
          </a:p>
          <a:p>
            <a:pPr marL="630439" lvl="1" indent="-165261">
              <a:buFont typeface="Arial" charset="0"/>
              <a:buChar char="•"/>
              <a:defRPr/>
            </a:pPr>
            <a:endParaRPr lang="en-US" altLang="en-US" i="1" dirty="0">
              <a:solidFill>
                <a:srgbClr val="000000"/>
              </a:solidFill>
              <a:ea typeface="MS PGothic" charset="-128"/>
            </a:endParaRPr>
          </a:p>
          <a:p>
            <a:pPr marL="630439" lvl="1" indent="-165261">
              <a:buFont typeface="Arial" charset="0"/>
              <a:buChar char="•"/>
              <a:defRPr/>
            </a:pPr>
            <a:r>
              <a:rPr lang="en-US" altLang="en-US" b="1" i="1" dirty="0">
                <a:solidFill>
                  <a:srgbClr val="000000"/>
                </a:solidFill>
                <a:ea typeface="MS PGothic" charset="-128"/>
              </a:rPr>
              <a:t>Complaint published: </a:t>
            </a:r>
            <a:r>
              <a:rPr lang="en-US" altLang="en-US" i="1" dirty="0">
                <a:solidFill>
                  <a:srgbClr val="000000"/>
                </a:solidFill>
                <a:ea typeface="MS PGothic" charset="-128"/>
              </a:rPr>
              <a:t>The CFPB publishes information about your complaint </a:t>
            </a:r>
            <a:r>
              <a:rPr lang="mr-IN" altLang="en-US" i="1" dirty="0">
                <a:solidFill>
                  <a:srgbClr val="000000"/>
                </a:solidFill>
                <a:ea typeface="MS PGothic" charset="-128"/>
              </a:rPr>
              <a:t>–</a:t>
            </a:r>
            <a:r>
              <a:rPr lang="en-US" altLang="en-US" i="1" dirty="0">
                <a:solidFill>
                  <a:srgbClr val="000000"/>
                </a:solidFill>
                <a:ea typeface="MS PGothic" charset="-128"/>
              </a:rPr>
              <a:t> such as the subject and date of the complaint </a:t>
            </a:r>
            <a:r>
              <a:rPr lang="mr-IN" altLang="en-US" i="1" dirty="0">
                <a:solidFill>
                  <a:srgbClr val="000000"/>
                </a:solidFill>
                <a:ea typeface="MS PGothic" charset="-128"/>
              </a:rPr>
              <a:t>–</a:t>
            </a:r>
            <a:r>
              <a:rPr lang="en-US" altLang="en-US" i="1" dirty="0">
                <a:solidFill>
                  <a:srgbClr val="000000"/>
                </a:solidFill>
                <a:ea typeface="MS PGothic" charset="-128"/>
              </a:rPr>
              <a:t> on their public Consumer Complaint Database at http://www.consumerfinance.gov/data-research/consumer-complaints/. With your consent they also publish your description of what happened, after taking steps to remove personal information.</a:t>
            </a:r>
          </a:p>
          <a:p>
            <a:pPr marL="630439" lvl="1" indent="-165261">
              <a:buFont typeface="Arial" charset="0"/>
              <a:buChar char="•"/>
              <a:defRPr/>
            </a:pPr>
            <a:endParaRPr lang="en-US" altLang="en-US" i="1" dirty="0">
              <a:solidFill>
                <a:srgbClr val="000000"/>
              </a:solidFill>
              <a:ea typeface="MS PGothic" charset="-128"/>
            </a:endParaRPr>
          </a:p>
          <a:p>
            <a:pPr marL="630439" lvl="1" indent="-165261">
              <a:buFont typeface="Arial" charset="0"/>
              <a:buChar char="•"/>
              <a:defRPr/>
            </a:pPr>
            <a:r>
              <a:rPr lang="en-US" altLang="en-US" b="1" i="1" dirty="0">
                <a:solidFill>
                  <a:srgbClr val="000000"/>
                </a:solidFill>
                <a:ea typeface="MS PGothic" charset="-128"/>
              </a:rPr>
              <a:t>Consumer review:</a:t>
            </a:r>
            <a:r>
              <a:rPr lang="en-US" altLang="en-US" i="1" dirty="0">
                <a:solidFill>
                  <a:srgbClr val="000000"/>
                </a:solidFill>
                <a:ea typeface="MS PGothic" charset="-128"/>
              </a:rPr>
              <a:t> </a:t>
            </a:r>
            <a:r>
              <a:rPr lang="en-US" altLang="x-none" i="1" dirty="0">
                <a:ea typeface="MS PGothic" charset="-128"/>
              </a:rPr>
              <a:t>The CFPB will let you know when the company responds. You can review that response and give feedback. </a:t>
            </a:r>
            <a:endParaRPr lang="en-US" altLang="x-none" i="1" dirty="0" smtClean="0">
              <a:ea typeface="MS PGothic" charset="-128"/>
            </a:endParaRPr>
          </a:p>
          <a:p>
            <a:pPr marL="465178" lvl="1">
              <a:defRPr/>
            </a:pPr>
            <a:endParaRPr lang="en-US" altLang="x-none" i="1" dirty="0" smtClean="0">
              <a:ea typeface="MS PGothic" charset="-128"/>
            </a:endParaRPr>
          </a:p>
          <a:p>
            <a:pPr marL="465178" lvl="1">
              <a:defRPr/>
            </a:pPr>
            <a:r>
              <a:rPr lang="en-US" dirty="0" smtClean="0"/>
              <a:t>By coming to us, you aren’t just helping yourself. Your complaints play a role in everything we do, helping us to identify problems and prioritize our work. We turn your complaints into action to improve the marketplace.</a:t>
            </a:r>
            <a:endParaRPr lang="en-US" altLang="x-none" i="1" dirty="0">
              <a:ea typeface="MS PGothic" charset="-128"/>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14600" indent="-273905">
              <a:defRPr>
                <a:solidFill>
                  <a:schemeClr val="tx1"/>
                </a:solidFill>
                <a:latin typeface="Georgia" panose="02040502050405020303" pitchFamily="18" charset="0"/>
                <a:ea typeface="MS PGothic" panose="020B0600070205080204" pitchFamily="34" charset="-128"/>
              </a:defRPr>
            </a:lvl2pPr>
            <a:lvl3pPr marL="1100208" indent="-218818">
              <a:defRPr>
                <a:solidFill>
                  <a:schemeClr val="tx1"/>
                </a:solidFill>
                <a:latin typeface="Georgia" panose="02040502050405020303" pitchFamily="18" charset="0"/>
                <a:ea typeface="MS PGothic" panose="020B0600070205080204" pitchFamily="34" charset="-128"/>
              </a:defRPr>
            </a:lvl3pPr>
            <a:lvl4pPr marL="1540903" indent="-218818">
              <a:defRPr>
                <a:solidFill>
                  <a:schemeClr val="tx1"/>
                </a:solidFill>
                <a:latin typeface="Georgia" panose="02040502050405020303" pitchFamily="18" charset="0"/>
                <a:ea typeface="MS PGothic" panose="020B0600070205080204" pitchFamily="34" charset="-128"/>
              </a:defRPr>
            </a:lvl4pPr>
            <a:lvl5pPr marL="1981598" indent="-218818">
              <a:defRPr>
                <a:solidFill>
                  <a:schemeClr val="tx1"/>
                </a:solidFill>
                <a:latin typeface="Georgia" panose="02040502050405020303" pitchFamily="18" charset="0"/>
                <a:ea typeface="MS PGothic" panose="020B0600070205080204" pitchFamily="34" charset="-128"/>
              </a:defRPr>
            </a:lvl5pPr>
            <a:lvl6pPr marL="2422293" indent="-21881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862988" indent="-21881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303683" indent="-21881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744378" indent="-218818" defTabSz="440695"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DA909B-87FE-44B8-8CB9-61E2DDCD9EDB}" type="slidenum">
              <a:rPr lang="en-US" altLang="en-US" smtClean="0">
                <a:latin typeface="Calibri" panose="020F0502020204030204" pitchFamily="34" charset="0"/>
              </a:rPr>
              <a:pPr/>
              <a:t>65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2362184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1475"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9: </a:t>
            </a:r>
            <a:r>
              <a:rPr lang="en-US" altLang="en-US" b="1" u="sng" dirty="0" smtClean="0">
                <a:solidFill>
                  <a:srgbClr val="000000"/>
                </a:solidFill>
                <a:ea typeface="ＭＳ Ｐゴシック" charset="0"/>
              </a:rPr>
              <a:t>Using and Protecting</a:t>
            </a:r>
            <a:r>
              <a:rPr lang="en-US" altLang="en-US" b="1" u="sng" baseline="0" dirty="0" smtClean="0">
                <a:solidFill>
                  <a:srgbClr val="000000"/>
                </a:solidFill>
                <a:ea typeface="ＭＳ Ｐゴシック" charset="0"/>
              </a:rPr>
              <a:t> Your Money CONTINUED</a:t>
            </a:r>
            <a:endParaRPr lang="en-US" b="1" u="sng" dirty="0" smtClean="0">
              <a:solidFill>
                <a:srgbClr val="000000"/>
              </a:solidFill>
              <a:ea typeface="ＭＳ Ｐゴシック" charset="0"/>
            </a:endParaRPr>
          </a:p>
          <a:p>
            <a:pPr defTabSz="904014">
              <a:defRPr/>
            </a:pPr>
            <a:endParaRPr lang="en-US" altLang="en-US" b="1" u="sng" dirty="0" smtClean="0">
              <a:solidFill>
                <a:srgbClr val="000000"/>
              </a:solidFill>
              <a:cs typeface="+mn-cs"/>
            </a:endParaRPr>
          </a:p>
          <a:p>
            <a:pPr defTabSz="904014">
              <a:defRPr/>
            </a:pPr>
            <a:endParaRPr lang="en-US" altLang="en-US" b="1" dirty="0" smtClean="0">
              <a:solidFill>
                <a:srgbClr val="000000"/>
              </a:solidFill>
              <a:cs typeface="+mn-cs"/>
            </a:endParaRPr>
          </a:p>
          <a:p>
            <a:pPr marL="159272" indent="-159272" defTabSz="904014">
              <a:buFont typeface="Arial" panose="020B0604020202020204" pitchFamily="34" charset="0"/>
              <a:buChar char="•"/>
              <a:defRPr/>
            </a:pPr>
            <a:r>
              <a:rPr lang="en-US" altLang="en-US" dirty="0" smtClean="0">
                <a:solidFill>
                  <a:srgbClr val="000000"/>
                </a:solidFill>
                <a:cs typeface="+mn-cs"/>
              </a:rPr>
              <a:t>Suggest a review of identity theft checklist in Tool 2 in the toolkit.</a:t>
            </a:r>
          </a:p>
          <a:p>
            <a:pPr marL="159272" indent="-159272" defTabSz="904014">
              <a:buFont typeface="Arial" panose="020B0604020202020204" pitchFamily="34" charset="0"/>
              <a:buChar char="•"/>
              <a:defRPr/>
            </a:pPr>
            <a:r>
              <a:rPr lang="en-US" altLang="en-US" dirty="0" smtClean="0">
                <a:solidFill>
                  <a:srgbClr val="000000"/>
                </a:solidFill>
                <a:cs typeface="+mn-cs"/>
              </a:rPr>
              <a:t>Review the tips sheet available online</a:t>
            </a:r>
            <a:r>
              <a:rPr lang="en-US" altLang="en-US" baseline="0" dirty="0" smtClean="0">
                <a:solidFill>
                  <a:srgbClr val="000000"/>
                </a:solidFill>
                <a:cs typeface="+mn-cs"/>
              </a:rPr>
              <a:t> for people in criminal justice system.</a:t>
            </a:r>
            <a:endParaRPr lang="en-US" altLang="en-US" dirty="0" smtClean="0">
              <a:solidFill>
                <a:srgbClr val="000000"/>
              </a:solidFill>
              <a:cs typeface="+mn-cs"/>
            </a:endParaRPr>
          </a:p>
          <a:p>
            <a:pPr marL="159272" indent="-159272" defTabSz="904014">
              <a:buFont typeface="Arial" panose="020B0604020202020204" pitchFamily="34" charset="0"/>
              <a:buChar char="•"/>
              <a:defRPr/>
            </a:pPr>
            <a:r>
              <a:rPr lang="en-US" altLang="en-US" dirty="0" smtClean="0">
                <a:solidFill>
                  <a:srgbClr val="000000"/>
                </a:solidFill>
                <a:cs typeface="+mn-cs"/>
              </a:rPr>
              <a:t>Review primary strategies for dealing with identity theft using the list below and information from the module.</a:t>
            </a:r>
          </a:p>
          <a:p>
            <a:pPr marL="607591" lvl="1" indent="-165170" defTabSz="904014">
              <a:buFontTx/>
              <a:buChar char="•"/>
              <a:defRPr/>
            </a:pPr>
            <a:r>
              <a:rPr lang="en-US" altLang="en-US" i="1" dirty="0" smtClean="0">
                <a:solidFill>
                  <a:srgbClr val="000000"/>
                </a:solidFill>
                <a:cs typeface="+mn-cs"/>
              </a:rPr>
              <a:t>Place a fraud alert on your credit file</a:t>
            </a:r>
          </a:p>
          <a:p>
            <a:pPr marL="607591" lvl="1" indent="-165170" defTabSz="904014">
              <a:buFontTx/>
              <a:buChar char="•"/>
              <a:defRPr/>
            </a:pPr>
            <a:r>
              <a:rPr lang="en-US" altLang="en-US" i="1" dirty="0" smtClean="0">
                <a:solidFill>
                  <a:srgbClr val="000000"/>
                </a:solidFill>
                <a:cs typeface="+mn-cs"/>
              </a:rPr>
              <a:t>Place a credit freeze</a:t>
            </a:r>
          </a:p>
          <a:p>
            <a:pPr marL="607591" lvl="1" indent="-165170" defTabSz="904014">
              <a:buFontTx/>
              <a:buChar char="•"/>
              <a:defRPr/>
            </a:pPr>
            <a:r>
              <a:rPr lang="en-US" altLang="en-US" i="1" dirty="0" smtClean="0">
                <a:solidFill>
                  <a:srgbClr val="000000"/>
                </a:solidFill>
                <a:cs typeface="+mn-cs"/>
              </a:rPr>
              <a:t>Order your credit reports </a:t>
            </a:r>
          </a:p>
          <a:p>
            <a:pPr marL="607591" lvl="1" indent="-165170" defTabSz="904014">
              <a:buFontTx/>
              <a:buChar char="•"/>
              <a:defRPr/>
            </a:pPr>
            <a:r>
              <a:rPr lang="en-US" altLang="en-US" i="1" dirty="0" smtClean="0">
                <a:solidFill>
                  <a:srgbClr val="000000"/>
                </a:solidFill>
                <a:cs typeface="+mn-cs"/>
              </a:rPr>
              <a:t>Create an identity theft report</a:t>
            </a:r>
          </a:p>
          <a:p>
            <a:pPr marL="166895" indent="-165170" defTabSz="904014">
              <a:buFontTx/>
              <a:buChar char="•"/>
              <a:defRPr/>
            </a:pPr>
            <a:r>
              <a:rPr lang="en-US" altLang="en-US" i="0" dirty="0" smtClean="0">
                <a:solidFill>
                  <a:srgbClr val="000000"/>
                </a:solidFill>
                <a:cs typeface="+mn-cs"/>
              </a:rPr>
              <a:t>Highlight identitytheft.gov</a:t>
            </a:r>
            <a:r>
              <a:rPr lang="en-US" altLang="en-US" i="0" baseline="0" dirty="0" smtClean="0">
                <a:solidFill>
                  <a:srgbClr val="000000"/>
                </a:solidFill>
                <a:cs typeface="+mn-cs"/>
              </a:rPr>
              <a:t> as a resource.</a:t>
            </a:r>
            <a:endParaRPr lang="en-US" altLang="en-US" i="0" dirty="0" smtClean="0">
              <a:solidFill>
                <a:srgbClr val="000000"/>
              </a:solidFill>
              <a:cs typeface="+mn-cs"/>
            </a:endParaRPr>
          </a:p>
        </p:txBody>
      </p:sp>
      <p:sp>
        <p:nvSpPr>
          <p:cNvPr id="140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9E51ED-9D5E-4D35-96CF-75577F6C3B7D}" type="slidenum">
              <a:rPr lang="en-US" altLang="en-US" smtClean="0">
                <a:latin typeface="Calibri" panose="020F0502020204030204" pitchFamily="34" charset="0"/>
              </a:rPr>
              <a:pPr/>
              <a:t>67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027523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68</a:t>
            </a:fld>
            <a:endParaRPr lang="en-US" altLang="en-US" dirty="0"/>
          </a:p>
        </p:txBody>
      </p:sp>
    </p:spTree>
    <p:extLst>
      <p:ext uri="{BB962C8B-B14F-4D97-AF65-F5344CB8AC3E}">
        <p14:creationId xmlns:p14="http://schemas.microsoft.com/office/powerpoint/2010/main" val="8735573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u="sng" dirty="0" smtClean="0">
                <a:solidFill>
                  <a:srgbClr val="000000"/>
                </a:solidFill>
                <a:ea typeface="MS PGothic" charset="-128"/>
              </a:rPr>
              <a:t>Training Section 10: </a:t>
            </a:r>
            <a:r>
              <a:rPr lang="en-US" altLang="en-US" b="1" u="sng" dirty="0" smtClean="0">
                <a:solidFill>
                  <a:srgbClr val="000000"/>
                </a:solidFill>
                <a:ea typeface="ＭＳ Ｐゴシック" charset="0"/>
              </a:rPr>
              <a:t>Additional Resources</a:t>
            </a:r>
            <a:endParaRPr lang="en-US" b="1" u="sng" dirty="0" smtClean="0">
              <a:solidFill>
                <a:srgbClr val="000000"/>
              </a:solidFill>
              <a:ea typeface="ＭＳ Ｐゴシック" charset="0"/>
            </a:endParaRPr>
          </a:p>
          <a:p>
            <a:pPr eaLnBrk="1" hangingPunct="1">
              <a:spcBef>
                <a:spcPct val="0"/>
              </a:spcBef>
              <a:defRPr/>
            </a:pPr>
            <a:r>
              <a:rPr lang="en-US" b="1" dirty="0" smtClean="0">
                <a:solidFill>
                  <a:srgbClr val="000000"/>
                </a:solidFill>
                <a:ea typeface="MS PGothic" charset="0"/>
              </a:rPr>
              <a:t>Estimated Time: 10 Minutes</a:t>
            </a:r>
          </a:p>
          <a:p>
            <a:pPr eaLnBrk="1" hangingPunct="1">
              <a:spcBef>
                <a:spcPct val="0"/>
              </a:spcBef>
              <a:defRPr/>
            </a:pPr>
            <a:r>
              <a:rPr lang="en-US" b="1" dirty="0" smtClean="0">
                <a:solidFill>
                  <a:srgbClr val="000000"/>
                </a:solidFill>
                <a:ea typeface="MS PGothic" charset="0"/>
              </a:rPr>
              <a:t>Corresponding Sections in toolkit: FOCUS</a:t>
            </a:r>
            <a:r>
              <a:rPr lang="en-US" b="1" baseline="0" dirty="0" smtClean="0">
                <a:solidFill>
                  <a:srgbClr val="000000"/>
                </a:solidFill>
                <a:ea typeface="MS PGothic" charset="0"/>
              </a:rPr>
              <a:t> ON REENTRY:  Additional Resources</a:t>
            </a:r>
            <a:endParaRPr lang="en-US" dirty="0" smtClean="0"/>
          </a:p>
          <a:p>
            <a:endParaRPr lang="en-US" dirty="0" smtClean="0"/>
          </a:p>
          <a:p>
            <a:pPr marL="165261" indent="-165261">
              <a:buFont typeface="Arial"/>
              <a:buChar char="•"/>
            </a:pPr>
            <a:r>
              <a:rPr lang="en-US" baseline="0" dirty="0" smtClean="0"/>
              <a:t>Briefly review the </a:t>
            </a:r>
            <a:r>
              <a:rPr lang="en-US" i="1" baseline="0" dirty="0" smtClean="0"/>
              <a:t>Additional resources </a:t>
            </a:r>
            <a:r>
              <a:rPr lang="en-US" baseline="0" dirty="0" smtClean="0"/>
              <a:t>section of </a:t>
            </a:r>
            <a:r>
              <a:rPr lang="en-US" i="1" baseline="0" dirty="0" smtClean="0"/>
              <a:t>Focus on Reentry</a:t>
            </a:r>
            <a:r>
              <a:rPr lang="en-US" i="0" baseline="0" dirty="0" smtClean="0"/>
              <a:t> companion guide, including how the guide provides a brief explanation about relevant issues, followed by links to key information and resources. For example, for child support resources, the guide includes links to local child support offices and the HHS modification guide. </a:t>
            </a:r>
            <a:endParaRPr lang="en-US" dirty="0" smtClean="0"/>
          </a:p>
          <a:p>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69</a:t>
            </a:fld>
            <a:endParaRPr lang="en-US" dirty="0"/>
          </a:p>
        </p:txBody>
      </p:sp>
    </p:spTree>
    <p:extLst>
      <p:ext uri="{BB962C8B-B14F-4D97-AF65-F5344CB8AC3E}">
        <p14:creationId xmlns:p14="http://schemas.microsoft.com/office/powerpoint/2010/main" val="25581918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70</a:t>
            </a:fld>
            <a:endParaRPr lang="en-US" altLang="en-US" dirty="0"/>
          </a:p>
        </p:txBody>
      </p:sp>
    </p:spTree>
    <p:extLst>
      <p:ext uri="{BB962C8B-B14F-4D97-AF65-F5344CB8AC3E}">
        <p14:creationId xmlns:p14="http://schemas.microsoft.com/office/powerpoint/2010/main" val="245609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2: </a:t>
            </a:r>
            <a:r>
              <a:rPr lang="en-US" altLang="en-US" b="1" i="1" u="sng" dirty="0" smtClean="0">
                <a:solidFill>
                  <a:srgbClr val="000000"/>
                </a:solidFill>
              </a:rPr>
              <a:t>Introduction to the CFPB and Financial Empowerment</a:t>
            </a:r>
          </a:p>
          <a:p>
            <a:pPr>
              <a:defRPr/>
            </a:pPr>
            <a:endParaRPr lang="en-US" altLang="en-US" dirty="0" smtClean="0"/>
          </a:p>
          <a:p>
            <a:pPr>
              <a:defRPr/>
            </a:pPr>
            <a:r>
              <a:rPr lang="en-US" altLang="en-US" dirty="0" smtClean="0"/>
              <a:t>Use the</a:t>
            </a:r>
            <a:r>
              <a:rPr lang="en-US" altLang="en-US" baseline="0" dirty="0" smtClean="0"/>
              <a:t> following information to explain the CFPB:</a:t>
            </a:r>
            <a:endParaRPr lang="en-US" altLang="en-US" dirty="0" smtClean="0"/>
          </a:p>
          <a:p>
            <a:pPr marL="159295" indent="-159295">
              <a:buFont typeface="Arial" panose="020B0604020202020204" pitchFamily="34" charset="0"/>
              <a:buChar char="•"/>
              <a:defRPr/>
            </a:pPr>
            <a:r>
              <a:rPr lang="en-US" altLang="en-US" dirty="0" smtClean="0"/>
              <a:t>The Office of Financial Empowerment serves the variety of populations who lack full, affordable access to financial services, including people with low- to moderate-incomes; low wealth, and people who are in other ways financially excluded or vulnerable. By any measure, the numbers of consumers whose income level contributes to financial fragility constitutes a significant portion of the U.S. population. </a:t>
            </a:r>
          </a:p>
          <a:p>
            <a:pPr marL="159295" indent="-159295">
              <a:buFont typeface="Arial" panose="020B0604020202020204" pitchFamily="34" charset="0"/>
              <a:buChar char="•"/>
              <a:defRPr/>
            </a:pPr>
            <a:endParaRPr lang="en-US" altLang="en-US" dirty="0" smtClean="0"/>
          </a:p>
          <a:p>
            <a:pPr marL="159295" indent="-159295">
              <a:buFont typeface="Arial" panose="020B0604020202020204" pitchFamily="34" charset="0"/>
              <a:buChar char="•"/>
              <a:defRPr/>
            </a:pPr>
            <a:r>
              <a:rPr lang="en-US" altLang="en-US" dirty="0" smtClean="0"/>
              <a:t>According to 2015 data from the U.S. Census Bureau, some 43.1</a:t>
            </a:r>
            <a:r>
              <a:rPr lang="en-US" altLang="en-US" baseline="0" dirty="0" smtClean="0"/>
              <a:t> </a:t>
            </a:r>
            <a:r>
              <a:rPr lang="en-US" altLang="en-US" dirty="0" smtClean="0"/>
              <a:t>million people, including 14.5 million children, live in households that have incomes below the federal poverty level, while another 57.5 million live between 100 and 200 percent of their poverty threshold. </a:t>
            </a:r>
          </a:p>
          <a:p>
            <a:pPr marL="159295" indent="-159295">
              <a:buFont typeface="Arial" panose="020B0604020202020204" pitchFamily="34" charset="0"/>
              <a:buChar char="•"/>
              <a:defRPr/>
            </a:pPr>
            <a:endParaRPr lang="en-US" altLang="en-US" dirty="0" smtClean="0"/>
          </a:p>
          <a:p>
            <a:pPr marL="159295" indent="-159295">
              <a:buFont typeface="Arial" panose="020B0604020202020204" pitchFamily="34" charset="0"/>
              <a:buChar char="•"/>
              <a:defRPr/>
            </a:pPr>
            <a:r>
              <a:rPr lang="en-US" altLang="en-US" u="none" dirty="0" smtClean="0"/>
              <a:t>The CFPB created </a:t>
            </a:r>
            <a:r>
              <a:rPr lang="en-US" altLang="en-US" i="1" u="none" dirty="0" smtClean="0"/>
              <a:t>Your Money, Your Goals </a:t>
            </a:r>
            <a:r>
              <a:rPr lang="en-US" altLang="en-US" u="none" dirty="0" smtClean="0"/>
              <a:t>to reach these consumers by empowering those that serve them: frontline nonprofit or tribal social service staff, community volunteers, staff in legal aid organizations, and people that serve workers. By providing these intermediaries with high quality information, they have the tools and resources to start the financial conversation with the individuals they already serve. And the training that you will ultimately provide to them</a:t>
            </a:r>
            <a:r>
              <a:rPr lang="en-US" altLang="en-US" u="none" baseline="0" dirty="0" smtClean="0"/>
              <a:t> helps them gain </a:t>
            </a:r>
            <a:r>
              <a:rPr lang="en-US" altLang="en-US" u="none" dirty="0" smtClean="0"/>
              <a:t>confidence to use these tools and resources.</a:t>
            </a:r>
          </a:p>
          <a:p>
            <a:pPr marL="584081" lvl="1" indent="-159295">
              <a:buFont typeface="Arial" panose="020B0604020202020204" pitchFamily="34" charset="0"/>
              <a:buChar char="•"/>
              <a:defRPr/>
            </a:pPr>
            <a:endParaRPr lang="en-US" altLang="en-US" u="sng" dirty="0" smtClean="0"/>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88803" indent="-264017">
              <a:defRPr>
                <a:solidFill>
                  <a:schemeClr val="tx1"/>
                </a:solidFill>
                <a:latin typeface="Georgia" panose="02040502050405020303" pitchFamily="18" charset="0"/>
                <a:ea typeface="MS PGothic" panose="020B0600070205080204" pitchFamily="34" charset="-128"/>
              </a:defRPr>
            </a:lvl2pPr>
            <a:lvl3pPr marL="1060490" indent="-210919">
              <a:defRPr>
                <a:solidFill>
                  <a:schemeClr val="tx1"/>
                </a:solidFill>
                <a:latin typeface="Georgia" panose="02040502050405020303" pitchFamily="18" charset="0"/>
                <a:ea typeface="MS PGothic" panose="020B0600070205080204" pitchFamily="34" charset="-128"/>
              </a:defRPr>
            </a:lvl3pPr>
            <a:lvl4pPr marL="1485276" indent="-210919">
              <a:defRPr>
                <a:solidFill>
                  <a:schemeClr val="tx1"/>
                </a:solidFill>
                <a:latin typeface="Georgia" panose="02040502050405020303" pitchFamily="18" charset="0"/>
                <a:ea typeface="MS PGothic" panose="020B0600070205080204" pitchFamily="34" charset="-128"/>
              </a:defRPr>
            </a:lvl4pPr>
            <a:lvl5pPr marL="1910062" indent="-210919">
              <a:defRPr>
                <a:solidFill>
                  <a:schemeClr val="tx1"/>
                </a:solidFill>
                <a:latin typeface="Georgia" panose="02040502050405020303" pitchFamily="18" charset="0"/>
                <a:ea typeface="MS PGothic" panose="020B0600070205080204" pitchFamily="34" charset="-128"/>
              </a:defRPr>
            </a:lvl5pPr>
            <a:lvl6pPr marL="2334848"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59634"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4420"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09206" indent="-210919"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D2B5966-D5BB-41CF-A780-F009525A6404}" type="slidenum">
              <a:rPr lang="en-US" altLang="en-US" smtClean="0">
                <a:latin typeface="Calibri" panose="020F0502020204030204" pitchFamily="34" charset="0"/>
              </a:rPr>
              <a:pPr/>
              <a:t>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509515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0695" eaLnBrk="1" fontAlgn="auto" hangingPunct="1">
              <a:spcBef>
                <a:spcPts val="0"/>
              </a:spcBef>
              <a:spcAft>
                <a:spcPts val="0"/>
              </a:spcAft>
              <a:defRPr/>
            </a:pPr>
            <a:r>
              <a:rPr lang="en-US" b="1" u="sng" dirty="0" smtClean="0">
                <a:solidFill>
                  <a:srgbClr val="000000"/>
                </a:solidFill>
                <a:ea typeface="MS PGothic" charset="-128"/>
              </a:rPr>
              <a:t>Closing</a:t>
            </a:r>
            <a:endParaRPr lang="en-US" b="1" u="sng" dirty="0" smtClean="0">
              <a:solidFill>
                <a:srgbClr val="000000"/>
              </a:solidFill>
              <a:ea typeface="ＭＳ Ｐゴシック" charset="0"/>
            </a:endParaRPr>
          </a:p>
          <a:p>
            <a:endParaRPr lang="en-US" dirty="0" smtClean="0"/>
          </a:p>
          <a:p>
            <a:pPr marL="165261" indent="-165261">
              <a:buFont typeface="Arial"/>
              <a:buChar char="•"/>
            </a:pPr>
            <a:r>
              <a:rPr lang="en-US" dirty="0" smtClean="0"/>
              <a:t>Review how</a:t>
            </a:r>
            <a:r>
              <a:rPr lang="en-US" baseline="0" dirty="0" smtClean="0"/>
              <a:t> to get </a:t>
            </a:r>
            <a:r>
              <a:rPr lang="en-US" i="1" baseline="0" dirty="0" smtClean="0"/>
              <a:t>Focus on Reentry </a:t>
            </a:r>
            <a:r>
              <a:rPr lang="en-US" baseline="0" dirty="0" smtClean="0"/>
              <a:t>and how to stay informed about </a:t>
            </a:r>
            <a:r>
              <a:rPr lang="en-US" i="1" baseline="0" dirty="0" smtClean="0"/>
              <a:t>Your Money, Your Goals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t>71</a:t>
            </a:fld>
            <a:endParaRPr lang="en-US" dirty="0"/>
          </a:p>
        </p:txBody>
      </p:sp>
    </p:spTree>
    <p:extLst>
      <p:ext uri="{BB962C8B-B14F-4D97-AF65-F5344CB8AC3E}">
        <p14:creationId xmlns:p14="http://schemas.microsoft.com/office/powerpoint/2010/main" val="38516209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72</a:t>
            </a:fld>
            <a:endParaRPr lang="en-US" altLang="en-US" dirty="0"/>
          </a:p>
        </p:txBody>
      </p:sp>
    </p:spTree>
    <p:extLst>
      <p:ext uri="{BB962C8B-B14F-4D97-AF65-F5344CB8AC3E}">
        <p14:creationId xmlns:p14="http://schemas.microsoft.com/office/powerpoint/2010/main" val="1389301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8</a:t>
            </a:fld>
            <a:endParaRPr lang="en-US" altLang="en-US" dirty="0"/>
          </a:p>
        </p:txBody>
      </p:sp>
    </p:spTree>
    <p:extLst>
      <p:ext uri="{BB962C8B-B14F-4D97-AF65-F5344CB8AC3E}">
        <p14:creationId xmlns:p14="http://schemas.microsoft.com/office/powerpoint/2010/main" val="4042740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895296">
              <a:spcBef>
                <a:spcPct val="0"/>
              </a:spcBef>
            </a:pPr>
            <a:endParaRPr lang="en-US" altLang="en-US" dirty="0"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690278" indent="-265491">
              <a:defRPr>
                <a:solidFill>
                  <a:schemeClr val="tx1"/>
                </a:solidFill>
                <a:latin typeface="Georgia" panose="02040502050405020303" pitchFamily="18" charset="0"/>
                <a:ea typeface="MS PGothic" panose="020B0600070205080204" pitchFamily="34" charset="-128"/>
              </a:defRPr>
            </a:lvl2pPr>
            <a:lvl3pPr marL="1061965" indent="-212393">
              <a:defRPr>
                <a:solidFill>
                  <a:schemeClr val="tx1"/>
                </a:solidFill>
                <a:latin typeface="Georgia" panose="02040502050405020303" pitchFamily="18" charset="0"/>
                <a:ea typeface="MS PGothic" panose="020B0600070205080204" pitchFamily="34" charset="-128"/>
              </a:defRPr>
            </a:lvl3pPr>
            <a:lvl4pPr marL="1486751" indent="-212393">
              <a:defRPr>
                <a:solidFill>
                  <a:schemeClr val="tx1"/>
                </a:solidFill>
                <a:latin typeface="Georgia" panose="02040502050405020303" pitchFamily="18" charset="0"/>
                <a:ea typeface="MS PGothic" panose="020B0600070205080204" pitchFamily="34" charset="-128"/>
              </a:defRPr>
            </a:lvl4pPr>
            <a:lvl5pPr marL="1911537" indent="-212393">
              <a:defRPr>
                <a:solidFill>
                  <a:schemeClr val="tx1"/>
                </a:solidFill>
                <a:latin typeface="Georgia" panose="02040502050405020303" pitchFamily="18" charset="0"/>
                <a:ea typeface="MS PGothic" panose="020B0600070205080204" pitchFamily="34" charset="-128"/>
              </a:defRPr>
            </a:lvl5pPr>
            <a:lvl6pPr marL="2336323"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761109"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185895"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610681" indent="-212393" defTabSz="424786"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80ADEC4-5FD7-4C8A-B8A8-84D2D5CA06A5}" type="slidenum">
              <a:rPr lang="en-US" altLang="en-US" smtClean="0">
                <a:latin typeface="Calibri" panose="020F0502020204030204" pitchFamily="34" charset="0"/>
              </a:rPr>
              <a:pPr/>
              <a:t>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72534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w ink)">
    <p:spTree>
      <p:nvGrpSpPr>
        <p:cNvPr id="1" name=""/>
        <p:cNvGrpSpPr/>
        <p:nvPr/>
      </p:nvGrpSpPr>
      <p:grpSpPr>
        <a:xfrm>
          <a:off x="0" y="0"/>
          <a:ext cx="0" cy="0"/>
          <a:chOff x="0" y="0"/>
          <a:chExt cx="0" cy="0"/>
        </a:xfrm>
      </p:grpSpPr>
      <p:sp>
        <p:nvSpPr>
          <p:cNvPr id="5" name="Rectangle 4"/>
          <p:cNvSpPr/>
          <p:nvPr userDrawn="1"/>
        </p:nvSpPr>
        <p:spPr>
          <a:xfrm>
            <a:off x="11113" y="0"/>
            <a:ext cx="9144000" cy="18542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3" name="Title 2"/>
          <p:cNvSpPr>
            <a:spLocks noGrp="1"/>
          </p:cNvSpPr>
          <p:nvPr>
            <p:ph type="title"/>
          </p:nvPr>
        </p:nvSpPr>
        <p:spPr>
          <a:xfrm>
            <a:off x="553641" y="2164953"/>
            <a:ext cx="8036720" cy="743347"/>
          </a:xfrm>
        </p:spPr>
        <p:txBody>
          <a:bodyPr>
            <a:normAutofit/>
          </a:bodyPr>
          <a:lstStyle>
            <a:lvl1pPr algn="l" defTabSz="457200" rtl="0" eaLnBrk="1" latinLnBrk="0" hangingPunct="1">
              <a:spcBef>
                <a:spcPct val="0"/>
              </a:spcBef>
              <a:buNone/>
              <a:defRPr lang="en-US" sz="4000" b="0" kern="1200" dirty="0">
                <a:solidFill>
                  <a:srgbClr val="101820"/>
                </a:solidFill>
                <a:latin typeface="Arial"/>
                <a:ea typeface="+mj-ea"/>
                <a:cs typeface="Aria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58800" y="2895600"/>
            <a:ext cx="8031561" cy="520700"/>
          </a:xfrm>
        </p:spPr>
        <p:txBody>
          <a:bodyPr>
            <a:normAutofit/>
          </a:bodyPr>
          <a:lstStyle>
            <a:lvl1pPr marL="0" indent="0">
              <a:buNone/>
              <a:defRPr lang="en-US" sz="1600" kern="1200" dirty="0" smtClean="0">
                <a:solidFill>
                  <a:srgbClr val="43484E"/>
                </a:solidFill>
                <a:latin typeface="+mj-lt"/>
                <a:ea typeface="+mn-ea"/>
                <a:cs typeface="Arial"/>
              </a:defRPr>
            </a:lvl1pPr>
          </a:lstStyle>
          <a:p>
            <a:pPr marL="0" lvl="0" indent="0" algn="l" defTabSz="457200" rtl="0" eaLnBrk="1" latinLnBrk="0" hangingPunct="1">
              <a:lnSpc>
                <a:spcPts val="2600"/>
              </a:lnSpc>
              <a:spcBef>
                <a:spcPts val="1000"/>
              </a:spcBef>
              <a:buClr>
                <a:schemeClr val="tx2"/>
              </a:buClr>
              <a:buFont typeface="Wingdings" charset="2"/>
              <a:buNone/>
            </a:pPr>
            <a:r>
              <a:rPr lang="en-US" dirty="0" smtClean="0"/>
              <a:t>Click to edit Master text styles</a:t>
            </a:r>
          </a:p>
        </p:txBody>
      </p:sp>
      <p:pic>
        <p:nvPicPr>
          <p:cNvPr id="10" name="Picture 9" descr="cfpb_PPT_background_greentype.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335"/>
            <a:ext cx="9154499" cy="7094736"/>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8306" y="4459681"/>
            <a:ext cx="2779395" cy="948419"/>
          </a:xfrm>
          <a:prstGeom prst="rect">
            <a:avLst/>
          </a:prstGeom>
        </p:spPr>
      </p:pic>
    </p:spTree>
    <p:extLst>
      <p:ext uri="{BB962C8B-B14F-4D97-AF65-F5344CB8AC3E}">
        <p14:creationId xmlns:p14="http://schemas.microsoft.com/office/powerpoint/2010/main" val="30329675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aphic on the side">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297952" y="1376363"/>
            <a:ext cx="2543220" cy="1685925"/>
          </a:xfrm>
        </p:spPr>
        <p:txBody>
          <a:bodyPr/>
          <a:lstStyle>
            <a:lvl1pPr marL="0" indent="0">
              <a:buNone/>
              <a:defRPr sz="2400"/>
            </a:lvl1pPr>
          </a:lstStyle>
          <a:p>
            <a:pPr lvl="0"/>
            <a:r>
              <a:rPr lang="en-US" dirty="0" smtClean="0"/>
              <a:t>Click to edit Master text styles</a:t>
            </a:r>
          </a:p>
        </p:txBody>
      </p:sp>
    </p:spTree>
    <p:extLst>
      <p:ext uri="{BB962C8B-B14F-4D97-AF65-F5344CB8AC3E}">
        <p14:creationId xmlns:p14="http://schemas.microsoft.com/office/powerpoint/2010/main" val="88577391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1752" y="1380744"/>
            <a:ext cx="2542032" cy="1682496"/>
          </a:xfrm>
        </p:spPr>
        <p:txBody>
          <a:bodyPr anchor="t"/>
          <a:lstStyle>
            <a:lvl1pPr>
              <a:lnSpc>
                <a:spcPts val="2600"/>
              </a:lnSpc>
              <a:spcBef>
                <a:spcPts val="1000"/>
              </a:spcBef>
              <a:defRPr sz="2400"/>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629750784"/>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losing Slide">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6858000"/>
          </a:xfrm>
          <a:prstGeom prst="rect">
            <a:avLst/>
          </a:prstGeom>
          <a:solidFill>
            <a:schemeClr val="bg1"/>
          </a:solidFill>
          <a:ln>
            <a:noFill/>
          </a:ln>
          <a:extLst/>
        </p:spPr>
        <p:txBody>
          <a:bodyPr lIns="64291" tIns="32146" rIns="64291" bIns="32146"/>
          <a:lstStyle>
            <a:lvl1pPr defTabSz="641350">
              <a:defRPr>
                <a:solidFill>
                  <a:schemeClr val="tx1"/>
                </a:solidFill>
                <a:latin typeface="Georgia" pitchFamily="18" charset="0"/>
              </a:defRPr>
            </a:lvl1pPr>
            <a:lvl2pPr marL="742950" indent="-285750" defTabSz="641350">
              <a:defRPr>
                <a:solidFill>
                  <a:schemeClr val="tx1"/>
                </a:solidFill>
                <a:latin typeface="Georgia" pitchFamily="18" charset="0"/>
              </a:defRPr>
            </a:lvl2pPr>
            <a:lvl3pPr marL="1143000" indent="-228600" defTabSz="641350">
              <a:defRPr>
                <a:solidFill>
                  <a:schemeClr val="tx1"/>
                </a:solidFill>
                <a:latin typeface="Georgia" pitchFamily="18" charset="0"/>
              </a:defRPr>
            </a:lvl3pPr>
            <a:lvl4pPr marL="1600200" indent="-228600" defTabSz="641350">
              <a:defRPr>
                <a:solidFill>
                  <a:schemeClr val="tx1"/>
                </a:solidFill>
                <a:latin typeface="Georgia" pitchFamily="18" charset="0"/>
              </a:defRPr>
            </a:lvl4pPr>
            <a:lvl5pPr marL="2057400" indent="-228600" defTabSz="641350">
              <a:defRPr>
                <a:solidFill>
                  <a:schemeClr val="tx1"/>
                </a:solidFill>
                <a:latin typeface="Georgia" pitchFamily="18" charset="0"/>
              </a:defRPr>
            </a:lvl5pPr>
            <a:lvl6pPr marL="2514600" indent="-228600" defTabSz="641350" fontAlgn="base">
              <a:spcBef>
                <a:spcPct val="0"/>
              </a:spcBef>
              <a:spcAft>
                <a:spcPct val="0"/>
              </a:spcAft>
              <a:defRPr>
                <a:solidFill>
                  <a:schemeClr val="tx1"/>
                </a:solidFill>
                <a:latin typeface="Georgia" pitchFamily="18" charset="0"/>
              </a:defRPr>
            </a:lvl6pPr>
            <a:lvl7pPr marL="2971800" indent="-228600" defTabSz="641350" fontAlgn="base">
              <a:spcBef>
                <a:spcPct val="0"/>
              </a:spcBef>
              <a:spcAft>
                <a:spcPct val="0"/>
              </a:spcAft>
              <a:defRPr>
                <a:solidFill>
                  <a:schemeClr val="tx1"/>
                </a:solidFill>
                <a:latin typeface="Georgia" pitchFamily="18" charset="0"/>
              </a:defRPr>
            </a:lvl7pPr>
            <a:lvl8pPr marL="3429000" indent="-228600" defTabSz="641350" fontAlgn="base">
              <a:spcBef>
                <a:spcPct val="0"/>
              </a:spcBef>
              <a:spcAft>
                <a:spcPct val="0"/>
              </a:spcAft>
              <a:defRPr>
                <a:solidFill>
                  <a:schemeClr val="tx1"/>
                </a:solidFill>
                <a:latin typeface="Georgia" pitchFamily="18" charset="0"/>
              </a:defRPr>
            </a:lvl8pPr>
            <a:lvl9pPr marL="3886200" indent="-228600" defTabSz="641350" fontAlgn="base">
              <a:spcBef>
                <a:spcPct val="0"/>
              </a:spcBef>
              <a:spcAft>
                <a:spcPct val="0"/>
              </a:spcAft>
              <a:defRPr>
                <a:solidFill>
                  <a:schemeClr val="tx1"/>
                </a:solidFill>
                <a:latin typeface="Georgia" pitchFamily="18" charset="0"/>
              </a:defRPr>
            </a:lvl9pPr>
          </a:lstStyle>
          <a:p>
            <a:pPr eaLnBrk="1" hangingPunct="1">
              <a:defRPr/>
            </a:pPr>
            <a:endParaRPr lang="en-US" altLang="en-US" sz="2400" dirty="0" smtClean="0">
              <a:solidFill>
                <a:srgbClr val="000000"/>
              </a:solidFill>
              <a:latin typeface="Arial" pitchFamily="34" charset="0"/>
              <a:ea typeface="ヒラギノ角ゴ ProN W3"/>
              <a:cs typeface="ヒラギノ角ゴ ProN W3"/>
              <a:sym typeface="Arial" pitchFamily="34" charset="0"/>
            </a:endParaRPr>
          </a:p>
        </p:txBody>
      </p:sp>
      <p:pic>
        <p:nvPicPr>
          <p:cNvPr id="5"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4038" y="6173788"/>
            <a:ext cx="160813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ubtitle 2"/>
          <p:cNvSpPr>
            <a:spLocks noGrp="1"/>
          </p:cNvSpPr>
          <p:nvPr>
            <p:ph type="subTitle" idx="1"/>
          </p:nvPr>
        </p:nvSpPr>
        <p:spPr>
          <a:xfrm>
            <a:off x="903109" y="2996623"/>
            <a:ext cx="7309555" cy="475281"/>
          </a:xfrm>
          <a:prstGeom prst="rect">
            <a:avLst/>
          </a:prstGeom>
        </p:spPr>
        <p:txBody>
          <a:bodyPr lIns="64284" tIns="32142" rIns="64284" bIns="32142">
            <a:spAutoFit/>
          </a:bodyPr>
          <a:lstStyle>
            <a:lvl1pPr marL="0" marR="0" indent="0" algn="l" defTabSz="642915" rtl="0" eaLnBrk="1" fontAlgn="base" latinLnBrk="0" hangingPunct="1">
              <a:lnSpc>
                <a:spcPct val="140000"/>
              </a:lnSpc>
              <a:spcBef>
                <a:spcPts val="2109"/>
              </a:spcBef>
              <a:spcAft>
                <a:spcPts val="1406"/>
              </a:spcAft>
              <a:buClr>
                <a:schemeClr val="tx2"/>
              </a:buClr>
              <a:buSzPct val="100000"/>
              <a:buFont typeface="Wingdings" charset="2"/>
              <a:buNone/>
              <a:tabLst/>
              <a:defRPr sz="2000" cap="none" baseline="0">
                <a:solidFill>
                  <a:srgbClr val="050606"/>
                </a:solidFill>
              </a:defRPr>
            </a:lvl1pPr>
            <a:lvl2pPr marL="321424" indent="0" algn="ctr">
              <a:buNone/>
              <a:defRPr>
                <a:solidFill>
                  <a:schemeClr val="tx1">
                    <a:tint val="75000"/>
                  </a:schemeClr>
                </a:solidFill>
              </a:defRPr>
            </a:lvl2pPr>
            <a:lvl3pPr marL="642849" indent="0" algn="ctr">
              <a:buNone/>
              <a:defRPr>
                <a:solidFill>
                  <a:schemeClr val="tx1">
                    <a:tint val="75000"/>
                  </a:schemeClr>
                </a:solidFill>
              </a:defRPr>
            </a:lvl3pPr>
            <a:lvl4pPr marL="964274" indent="0" algn="ctr">
              <a:buNone/>
              <a:defRPr>
                <a:solidFill>
                  <a:schemeClr val="tx1">
                    <a:tint val="75000"/>
                  </a:schemeClr>
                </a:solidFill>
              </a:defRPr>
            </a:lvl4pPr>
            <a:lvl5pPr marL="1285697" indent="0" algn="ctr">
              <a:buNone/>
              <a:defRPr>
                <a:solidFill>
                  <a:schemeClr val="tx1">
                    <a:tint val="75000"/>
                  </a:schemeClr>
                </a:solidFill>
              </a:defRPr>
            </a:lvl5pPr>
            <a:lvl6pPr marL="1607123" indent="0" algn="ctr">
              <a:buNone/>
              <a:defRPr>
                <a:solidFill>
                  <a:schemeClr val="tx1">
                    <a:tint val="75000"/>
                  </a:schemeClr>
                </a:solidFill>
              </a:defRPr>
            </a:lvl6pPr>
            <a:lvl7pPr marL="1928546" indent="0" algn="ctr">
              <a:buNone/>
              <a:defRPr>
                <a:solidFill>
                  <a:schemeClr val="tx1">
                    <a:tint val="75000"/>
                  </a:schemeClr>
                </a:solidFill>
              </a:defRPr>
            </a:lvl7pPr>
            <a:lvl8pPr marL="2249971" indent="0" algn="ctr">
              <a:buNone/>
              <a:defRPr>
                <a:solidFill>
                  <a:schemeClr val="tx1">
                    <a:tint val="75000"/>
                  </a:schemeClr>
                </a:solidFill>
              </a:defRPr>
            </a:lvl8pPr>
            <a:lvl9pPr marL="2571396" indent="0" algn="ctr">
              <a:buNone/>
              <a:defRPr>
                <a:solidFill>
                  <a:schemeClr val="tx1">
                    <a:tint val="75000"/>
                  </a:schemeClr>
                </a:solidFill>
              </a:defRPr>
            </a:lvl9pPr>
          </a:lstStyle>
          <a:p>
            <a:endParaRPr lang="en-US" dirty="0" smtClean="0"/>
          </a:p>
        </p:txBody>
      </p:sp>
      <p:sp>
        <p:nvSpPr>
          <p:cNvPr id="14" name="Title 1"/>
          <p:cNvSpPr>
            <a:spLocks noGrp="1"/>
          </p:cNvSpPr>
          <p:nvPr>
            <p:ph type="ctrTitle"/>
          </p:nvPr>
        </p:nvSpPr>
        <p:spPr>
          <a:xfrm>
            <a:off x="903110" y="2383034"/>
            <a:ext cx="7309554" cy="613589"/>
          </a:xfrm>
          <a:prstGeom prst="rect">
            <a:avLst/>
          </a:prstGeom>
        </p:spPr>
        <p:txBody>
          <a:bodyPr lIns="64284" tIns="32142" rIns="64284" bIns="32142"/>
          <a:lstStyle>
            <a:lvl1pPr algn="l">
              <a:defRPr sz="2800" baseline="0">
                <a:solidFill>
                  <a:srgbClr val="3FAE2A"/>
                </a:solidFill>
              </a:defRPr>
            </a:lvl1pPr>
          </a:lstStyle>
          <a:p>
            <a:endParaRPr lang="en-US" dirty="0"/>
          </a:p>
        </p:txBody>
      </p:sp>
      <p:sp>
        <p:nvSpPr>
          <p:cNvPr id="6" name="Date Placeholder 3"/>
          <p:cNvSpPr>
            <a:spLocks noGrp="1"/>
          </p:cNvSpPr>
          <p:nvPr>
            <p:ph type="dt" sz="half" idx="10"/>
          </p:nvPr>
        </p:nvSpPr>
        <p:spPr>
          <a:xfrm>
            <a:off x="3124200" y="6173788"/>
            <a:ext cx="2133600" cy="365125"/>
          </a:xfrm>
          <a:prstGeom prst="rect">
            <a:avLst/>
          </a:prstGeom>
        </p:spPr>
        <p:txBody>
          <a:bodyPr/>
          <a:lstStyle>
            <a:lvl1pPr algn="ctr">
              <a:defRPr sz="1200">
                <a:solidFill>
                  <a:schemeClr val="tx1">
                    <a:tint val="75000"/>
                  </a:schemeClr>
                </a:solidFill>
              </a:defRPr>
            </a:lvl1pPr>
          </a:lstStyle>
          <a:p>
            <a:pPr>
              <a:defRPr/>
            </a:pPr>
            <a:endParaRPr lang="en-US" dirty="0"/>
          </a:p>
        </p:txBody>
      </p:sp>
      <p:sp>
        <p:nvSpPr>
          <p:cNvPr id="7" name="Footer Placeholder 4"/>
          <p:cNvSpPr>
            <a:spLocks noGrp="1"/>
          </p:cNvSpPr>
          <p:nvPr>
            <p:ph type="ftr" sz="quarter" idx="11"/>
          </p:nvPr>
        </p:nvSpPr>
        <p:spPr>
          <a:xfrm>
            <a:off x="5694363" y="6173788"/>
            <a:ext cx="2895600" cy="365125"/>
          </a:xfrm>
          <a:prstGeom prst="rect">
            <a:avLst/>
          </a:prstGeom>
        </p:spPr>
        <p:txBody>
          <a:bodyPr/>
          <a:lstStyle>
            <a:lvl1pPr>
              <a:defRPr smtClean="0"/>
            </a:lvl1pPr>
          </a:lstStyle>
          <a:p>
            <a:pPr>
              <a:defRPr/>
            </a:pPr>
            <a:fld id="{DD3A318C-9DC8-497E-A7E5-3F8307BFBA36}" type="slidenum">
              <a:rPr lang="en-US" altLang="en-US"/>
              <a:pPr>
                <a:defRPr/>
              </a:pPr>
              <a:t>‹#›</a:t>
            </a:fld>
            <a:endParaRPr lang="en-US" altLang="en-US" dirty="0"/>
          </a:p>
        </p:txBody>
      </p:sp>
    </p:spTree>
    <p:extLst>
      <p:ext uri="{BB962C8B-B14F-4D97-AF65-F5344CB8AC3E}">
        <p14:creationId xmlns:p14="http://schemas.microsoft.com/office/powerpoint/2010/main" val="4167997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
        <p:nvSpPr>
          <p:cNvPr id="3"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089754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smtClean="0"/>
              <a:t>Click to edit master title style</a:t>
            </a:r>
            <a:endParaRPr lang="en-US" dirty="0"/>
          </a:p>
        </p:txBody>
      </p:sp>
      <p:sp>
        <p:nvSpPr>
          <p:cNvPr id="6" name="Text Placeholder 2"/>
          <p:cNvSpPr>
            <a:spLocks noGrp="1"/>
          </p:cNvSpPr>
          <p:nvPr>
            <p:ph idx="1" hasCustomPrompt="1"/>
          </p:nvPr>
        </p:nvSpPr>
        <p:spPr>
          <a:xfrm>
            <a:off x="553641" y="1524000"/>
            <a:ext cx="8037576" cy="4106412"/>
          </a:xfrm>
          <a:prstGeom prst="rect">
            <a:avLst/>
          </a:prstGeom>
        </p:spPr>
        <p:txBody>
          <a:bodyPr vert="horz" lIns="91440" tIns="45720" rIns="91440" bIns="45720" rtlCol="0">
            <a:normAutofit/>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a:lvl3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edit master text styles</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8" name="Slide Number Placeholder 7"/>
          <p:cNvSpPr>
            <a:spLocks noGrp="1"/>
          </p:cNvSpPr>
          <p:nvPr>
            <p:ph type="sldNum" sz="quarter" idx="10"/>
          </p:nvPr>
        </p:nvSpPr>
        <p:spPr>
          <a:xfrm>
            <a:off x="6531426" y="6168573"/>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3505750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457200" y="0"/>
            <a:ext cx="9144000" cy="6858000"/>
          </a:xfrm>
          <a:prstGeom prst="rect">
            <a:avLst/>
          </a:prstGeom>
          <a:solidFill>
            <a:schemeClr val="bg1"/>
          </a:solidFill>
          <a:ln>
            <a:noFill/>
          </a:ln>
          <a:extLst/>
        </p:spPr>
        <p:txBody>
          <a:bodyPr lIns="64291" tIns="32146" rIns="64291" bIns="32146"/>
          <a:lstStyle>
            <a:lvl1pPr defTabSz="641350">
              <a:defRPr>
                <a:solidFill>
                  <a:schemeClr val="tx1"/>
                </a:solidFill>
                <a:latin typeface="Georgia" pitchFamily="18" charset="0"/>
              </a:defRPr>
            </a:lvl1pPr>
            <a:lvl2pPr marL="742950" indent="-285750" defTabSz="641350">
              <a:defRPr>
                <a:solidFill>
                  <a:schemeClr val="tx1"/>
                </a:solidFill>
                <a:latin typeface="Georgia" pitchFamily="18" charset="0"/>
              </a:defRPr>
            </a:lvl2pPr>
            <a:lvl3pPr marL="1143000" indent="-228600" defTabSz="641350">
              <a:defRPr>
                <a:solidFill>
                  <a:schemeClr val="tx1"/>
                </a:solidFill>
                <a:latin typeface="Georgia" pitchFamily="18" charset="0"/>
              </a:defRPr>
            </a:lvl3pPr>
            <a:lvl4pPr marL="1600200" indent="-228600" defTabSz="641350">
              <a:defRPr>
                <a:solidFill>
                  <a:schemeClr val="tx1"/>
                </a:solidFill>
                <a:latin typeface="Georgia" pitchFamily="18" charset="0"/>
              </a:defRPr>
            </a:lvl4pPr>
            <a:lvl5pPr marL="2057400" indent="-228600" defTabSz="641350">
              <a:defRPr>
                <a:solidFill>
                  <a:schemeClr val="tx1"/>
                </a:solidFill>
                <a:latin typeface="Georgia" pitchFamily="18" charset="0"/>
              </a:defRPr>
            </a:lvl5pPr>
            <a:lvl6pPr marL="2514600" indent="-228600" defTabSz="641350" fontAlgn="base">
              <a:spcBef>
                <a:spcPct val="0"/>
              </a:spcBef>
              <a:spcAft>
                <a:spcPct val="0"/>
              </a:spcAft>
              <a:defRPr>
                <a:solidFill>
                  <a:schemeClr val="tx1"/>
                </a:solidFill>
                <a:latin typeface="Georgia" pitchFamily="18" charset="0"/>
              </a:defRPr>
            </a:lvl6pPr>
            <a:lvl7pPr marL="2971800" indent="-228600" defTabSz="641350" fontAlgn="base">
              <a:spcBef>
                <a:spcPct val="0"/>
              </a:spcBef>
              <a:spcAft>
                <a:spcPct val="0"/>
              </a:spcAft>
              <a:defRPr>
                <a:solidFill>
                  <a:schemeClr val="tx1"/>
                </a:solidFill>
                <a:latin typeface="Georgia" pitchFamily="18" charset="0"/>
              </a:defRPr>
            </a:lvl7pPr>
            <a:lvl8pPr marL="3429000" indent="-228600" defTabSz="641350" fontAlgn="base">
              <a:spcBef>
                <a:spcPct val="0"/>
              </a:spcBef>
              <a:spcAft>
                <a:spcPct val="0"/>
              </a:spcAft>
              <a:defRPr>
                <a:solidFill>
                  <a:schemeClr val="tx1"/>
                </a:solidFill>
                <a:latin typeface="Georgia" pitchFamily="18" charset="0"/>
              </a:defRPr>
            </a:lvl8pPr>
            <a:lvl9pPr marL="3886200" indent="-228600" defTabSz="641350" fontAlgn="base">
              <a:spcBef>
                <a:spcPct val="0"/>
              </a:spcBef>
              <a:spcAft>
                <a:spcPct val="0"/>
              </a:spcAft>
              <a:defRPr>
                <a:solidFill>
                  <a:schemeClr val="tx1"/>
                </a:solidFill>
                <a:latin typeface="Georgia" pitchFamily="18" charset="0"/>
              </a:defRPr>
            </a:lvl9pPr>
          </a:lstStyle>
          <a:p>
            <a:pPr eaLnBrk="1" hangingPunct="1">
              <a:defRPr/>
            </a:pPr>
            <a:endParaRPr lang="en-US" altLang="en-US" sz="2400" dirty="0" smtClean="0">
              <a:solidFill>
                <a:srgbClr val="000000"/>
              </a:solidFill>
              <a:latin typeface="Arial" pitchFamily="34" charset="0"/>
              <a:ea typeface="ヒラギノ角ゴ ProN W3"/>
              <a:cs typeface="ヒラギノ角ゴ ProN W3"/>
              <a:sym typeface="Arial" pitchFamily="34" charset="0"/>
            </a:endParaRPr>
          </a:p>
        </p:txBody>
      </p:sp>
      <p:pic>
        <p:nvPicPr>
          <p:cNvPr id="5"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4038" y="6173788"/>
            <a:ext cx="160813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903112" y="2300174"/>
            <a:ext cx="7309556" cy="880064"/>
          </a:xfrm>
          <a:prstGeom prst="rect">
            <a:avLst/>
          </a:prstGeom>
        </p:spPr>
        <p:txBody>
          <a:bodyPr lIns="64251" tIns="32125" rIns="64251" bIns="32125">
            <a:normAutofit/>
          </a:bodyPr>
          <a:lstStyle>
            <a:lvl1pPr algn="l" defTabSz="457200" rtl="0" eaLnBrk="1" latinLnBrk="0" hangingPunct="1">
              <a:lnSpc>
                <a:spcPts val="5000"/>
              </a:lnSpc>
              <a:spcBef>
                <a:spcPts val="7500"/>
              </a:spcBef>
              <a:spcAft>
                <a:spcPts val="0"/>
              </a:spcAft>
              <a:buNone/>
              <a:defRPr lang="en-US" sz="4600" kern="1200" baseline="0" dirty="0">
                <a:solidFill>
                  <a:schemeClr val="tx2"/>
                </a:solidFill>
                <a:latin typeface="+mj-lt"/>
                <a:ea typeface="+mj-ea"/>
                <a:cs typeface="+mj-cs"/>
              </a:defRPr>
            </a:lvl1pPr>
          </a:lstStyle>
          <a:p>
            <a:r>
              <a:rPr lang="en-US" dirty="0" smtClean="0"/>
              <a:t>Click to edit Master title style</a:t>
            </a:r>
            <a:endParaRPr lang="en-US" dirty="0"/>
          </a:p>
        </p:txBody>
      </p:sp>
      <p:sp>
        <p:nvSpPr>
          <p:cNvPr id="22" name="Subtitle 2"/>
          <p:cNvSpPr>
            <a:spLocks noGrp="1"/>
          </p:cNvSpPr>
          <p:nvPr>
            <p:ph type="subTitle" idx="1"/>
          </p:nvPr>
        </p:nvSpPr>
        <p:spPr>
          <a:xfrm>
            <a:off x="903112" y="3202725"/>
            <a:ext cx="7309555" cy="706079"/>
          </a:xfrm>
          <a:prstGeom prst="rect">
            <a:avLst/>
          </a:prstGeom>
        </p:spPr>
        <p:txBody>
          <a:bodyPr lIns="64251" tIns="32125" rIns="64251" bIns="32125">
            <a:spAutoFit/>
          </a:bodyPr>
          <a:lstStyle>
            <a:lvl1pPr marL="0" indent="0" algn="l">
              <a:lnSpc>
                <a:spcPts val="5000"/>
              </a:lnSpc>
              <a:spcBef>
                <a:spcPts val="2109"/>
              </a:spcBef>
              <a:buClr>
                <a:schemeClr val="tx2"/>
              </a:buClr>
              <a:buSzPct val="100000"/>
              <a:buFontTx/>
              <a:buNone/>
              <a:defRPr sz="3000" cap="none" baseline="0">
                <a:solidFill>
                  <a:srgbClr val="050606"/>
                </a:solidFill>
              </a:defRPr>
            </a:lvl1pPr>
            <a:lvl2pPr marL="321258" indent="0" algn="ctr">
              <a:buNone/>
              <a:defRPr>
                <a:solidFill>
                  <a:schemeClr val="tx1">
                    <a:tint val="75000"/>
                  </a:schemeClr>
                </a:solidFill>
              </a:defRPr>
            </a:lvl2pPr>
            <a:lvl3pPr marL="642519" indent="0" algn="ctr">
              <a:buNone/>
              <a:defRPr>
                <a:solidFill>
                  <a:schemeClr val="tx1">
                    <a:tint val="75000"/>
                  </a:schemeClr>
                </a:solidFill>
              </a:defRPr>
            </a:lvl3pPr>
            <a:lvl4pPr marL="963776" indent="0" algn="ctr">
              <a:buNone/>
              <a:defRPr>
                <a:solidFill>
                  <a:schemeClr val="tx1">
                    <a:tint val="75000"/>
                  </a:schemeClr>
                </a:solidFill>
              </a:defRPr>
            </a:lvl4pPr>
            <a:lvl5pPr marL="1285039" indent="0" algn="ctr">
              <a:buNone/>
              <a:defRPr>
                <a:solidFill>
                  <a:schemeClr val="tx1">
                    <a:tint val="75000"/>
                  </a:schemeClr>
                </a:solidFill>
              </a:defRPr>
            </a:lvl5pPr>
            <a:lvl6pPr marL="1606299" indent="0" algn="ctr">
              <a:buNone/>
              <a:defRPr>
                <a:solidFill>
                  <a:schemeClr val="tx1">
                    <a:tint val="75000"/>
                  </a:schemeClr>
                </a:solidFill>
              </a:defRPr>
            </a:lvl6pPr>
            <a:lvl7pPr marL="1927559" indent="0" algn="ctr">
              <a:buNone/>
              <a:defRPr>
                <a:solidFill>
                  <a:schemeClr val="tx1">
                    <a:tint val="75000"/>
                  </a:schemeClr>
                </a:solidFill>
              </a:defRPr>
            </a:lvl7pPr>
            <a:lvl8pPr marL="2248821" indent="0" algn="ctr">
              <a:buNone/>
              <a:defRPr>
                <a:solidFill>
                  <a:schemeClr val="tx1">
                    <a:tint val="75000"/>
                  </a:schemeClr>
                </a:solidFill>
              </a:defRPr>
            </a:lvl8pPr>
            <a:lvl9pPr marL="2570081"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567236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48640" y="1545336"/>
            <a:ext cx="3950208" cy="4325112"/>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13" name="Title Placeholder 1"/>
          <p:cNvSpPr>
            <a:spLocks noGrp="1"/>
          </p:cNvSpPr>
          <p:nvPr>
            <p:ph type="title"/>
          </p:nvPr>
        </p:nvSpPr>
        <p:spPr>
          <a:xfrm>
            <a:off x="553641" y="457200"/>
            <a:ext cx="8036720" cy="743347"/>
          </a:xfrm>
          <a:prstGeom prst="rect">
            <a:avLst/>
          </a:prstGeom>
        </p:spPr>
        <p:txBody>
          <a:bodyPr rtlCol="0">
            <a:normAutofit/>
          </a:bodyPr>
          <a:lstStyle/>
          <a:p>
            <a:r>
              <a:rPr lang="en-US" smtClean="0"/>
              <a:t>Click to edit Master title style</a:t>
            </a:r>
            <a:endParaRPr lang="en-US" dirty="0"/>
          </a:p>
        </p:txBody>
      </p:sp>
      <p:sp>
        <p:nvSpPr>
          <p:cNvPr id="9" name="Content Placeholder 3"/>
          <p:cNvSpPr>
            <a:spLocks noGrp="1"/>
          </p:cNvSpPr>
          <p:nvPr>
            <p:ph sz="half" idx="2" hasCustomPrompt="1"/>
          </p:nvPr>
        </p:nvSpPr>
        <p:spPr>
          <a:xfrm>
            <a:off x="4735512" y="1549400"/>
            <a:ext cx="3951287" cy="4326746"/>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419561126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0" name="Content Placeholder 3"/>
          <p:cNvSpPr>
            <a:spLocks noGrp="1"/>
          </p:cNvSpPr>
          <p:nvPr>
            <p:ph sz="half" idx="2" hasCustomPrompt="1"/>
          </p:nvPr>
        </p:nvSpPr>
        <p:spPr>
          <a:xfrm>
            <a:off x="553644" y="2098849"/>
            <a:ext cx="3847345" cy="3717751"/>
          </a:xfrm>
          <a:prstGeom prst="rect">
            <a:avLst/>
          </a:prstGeom>
        </p:spPr>
        <p:txBody>
          <a:bodyPr/>
          <a:lstStyle>
            <a:lvl1pPr>
              <a:lnSpc>
                <a:spcPts val="2400"/>
              </a:lnSpc>
              <a:spcBef>
                <a:spcPts val="1000"/>
              </a:spcBef>
              <a:defRPr sz="2000" baseline="0"/>
            </a:lvl1pPr>
            <a:lvl2pPr>
              <a:spcBef>
                <a:spcPts val="1000"/>
              </a:spcBef>
              <a:defRPr sz="1800" baseline="0"/>
            </a:lvl2pPr>
            <a:lvl3pPr>
              <a:spcBef>
                <a:spcPts val="1000"/>
              </a:spcBef>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add text</a:t>
            </a:r>
          </a:p>
          <a:p>
            <a:pPr lvl="1"/>
            <a:r>
              <a:rPr lang="en-US" dirty="0" smtClean="0"/>
              <a:t>Second level</a:t>
            </a:r>
          </a:p>
          <a:p>
            <a:pPr lvl="2"/>
            <a:r>
              <a:rPr lang="en-US" dirty="0" smtClean="0"/>
              <a:t>Third level</a:t>
            </a:r>
          </a:p>
        </p:txBody>
      </p:sp>
      <p:sp>
        <p:nvSpPr>
          <p:cNvPr id="11" name="Text Placeholder 4"/>
          <p:cNvSpPr>
            <a:spLocks noGrp="1"/>
          </p:cNvSpPr>
          <p:nvPr>
            <p:ph type="body" sz="quarter" idx="3" hasCustomPrompt="1"/>
          </p:nvPr>
        </p:nvSpPr>
        <p:spPr>
          <a:xfrm>
            <a:off x="4741504"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text</a:t>
            </a:r>
          </a:p>
        </p:txBody>
      </p:sp>
      <p:sp>
        <p:nvSpPr>
          <p:cNvPr id="12" name="Content Placeholder 5"/>
          <p:cNvSpPr>
            <a:spLocks noGrp="1"/>
          </p:cNvSpPr>
          <p:nvPr>
            <p:ph sz="quarter" idx="4" hasCustomPrompt="1"/>
          </p:nvPr>
        </p:nvSpPr>
        <p:spPr>
          <a:xfrm>
            <a:off x="4741504" y="2098849"/>
            <a:ext cx="3848856" cy="3717751"/>
          </a:xfrm>
          <a:prstGeom prst="rect">
            <a:avLst/>
          </a:prstGeom>
        </p:spPr>
        <p:txBody>
          <a:bodyPr/>
          <a:lstStyle>
            <a:lvl1pPr>
              <a:lnSpc>
                <a:spcPts val="2400"/>
              </a:lnSpc>
              <a:spcBef>
                <a:spcPts val="1000"/>
              </a:spcBef>
              <a:defRPr sz="2000" baseline="0"/>
            </a:lvl1pPr>
            <a:lvl2pPr>
              <a:spcBef>
                <a:spcPts val="1000"/>
              </a:spcBef>
              <a:defRPr sz="1800"/>
            </a:lvl2pPr>
            <a:lvl3pPr>
              <a:spcBef>
                <a:spcPts val="1000"/>
              </a:spcBef>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add text</a:t>
            </a:r>
          </a:p>
          <a:p>
            <a:pPr lvl="1"/>
            <a:r>
              <a:rPr lang="en-US" dirty="0" smtClean="0"/>
              <a:t>Second level</a:t>
            </a:r>
          </a:p>
          <a:p>
            <a:pPr lvl="2"/>
            <a:r>
              <a:rPr lang="en-US" dirty="0" smtClean="0"/>
              <a:t>Third level</a:t>
            </a:r>
          </a:p>
        </p:txBody>
      </p:sp>
      <p:sp>
        <p:nvSpPr>
          <p:cNvPr id="13" name="Text Placeholder 4"/>
          <p:cNvSpPr>
            <a:spLocks noGrp="1"/>
          </p:cNvSpPr>
          <p:nvPr>
            <p:ph type="body" sz="quarter" idx="12" hasCustomPrompt="1"/>
          </p:nvPr>
        </p:nvSpPr>
        <p:spPr>
          <a:xfrm>
            <a:off x="533400"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text</a:t>
            </a:r>
          </a:p>
        </p:txBody>
      </p:sp>
      <p:sp>
        <p:nvSpPr>
          <p:cNvPr id="2" name="Slide Number Placeholder 1"/>
          <p:cNvSpPr>
            <a:spLocks noGrp="1"/>
          </p:cNvSpPr>
          <p:nvPr>
            <p:ph type="sldNum" sz="quarter" idx="13"/>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847835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6" name="Slide Number Placeholder 5"/>
          <p:cNvSpPr>
            <a:spLocks noGrp="1"/>
          </p:cNvSpPr>
          <p:nvPr>
            <p:ph type="sldNum" sz="quarter" idx="10"/>
          </p:nvPr>
        </p:nvSpPr>
        <p:spPr>
          <a:xfrm>
            <a:off x="6528816" y="6172200"/>
            <a:ext cx="2057400" cy="365125"/>
          </a:xfrm>
          <a:prstGeom prst="rect">
            <a:avLst/>
          </a:prstGeom>
        </p:spPr>
        <p:txBody>
          <a:bodyPr/>
          <a:lstStyle/>
          <a:p>
            <a:fld id="{0155CA9A-7DC0-4F33-9AFB-59B2852CB43E}" type="slidenum">
              <a:rPr lang="en-US" smtClean="0"/>
              <a:t>‹#›</a:t>
            </a:fld>
            <a:endParaRPr lang="en-US"/>
          </a:p>
        </p:txBody>
      </p:sp>
    </p:spTree>
    <p:extLst>
      <p:ext uri="{BB962C8B-B14F-4D97-AF65-F5344CB8AC3E}">
        <p14:creationId xmlns:p14="http://schemas.microsoft.com/office/powerpoint/2010/main" val="39797687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057537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bered list">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3124200" y="6173788"/>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Content Placeholder 2"/>
          <p:cNvSpPr>
            <a:spLocks noGrp="1"/>
          </p:cNvSpPr>
          <p:nvPr>
            <p:ph sz="half" idx="1" hasCustomPrompt="1"/>
          </p:nvPr>
        </p:nvSpPr>
        <p:spPr>
          <a:xfrm>
            <a:off x="553643" y="1549400"/>
            <a:ext cx="8036719" cy="4326746"/>
          </a:xfrm>
          <a:prstGeom prst="rect">
            <a:avLst/>
          </a:prstGeom>
        </p:spPr>
        <p:txBody>
          <a:bodyPr/>
          <a:lstStyle>
            <a:lvl1pPr marL="452628" indent="-457200">
              <a:buClr>
                <a:srgbClr val="101820"/>
              </a:buClr>
              <a:buFont typeface="+mj-lt"/>
              <a:buAutoNum type="arabicPeriod"/>
              <a:defRPr sz="2000">
                <a:solidFill>
                  <a:srgbClr val="101820"/>
                </a:solidFill>
              </a:defRPr>
            </a:lvl1pPr>
            <a:lvl2pPr marL="800100" indent="-342900">
              <a:spcBef>
                <a:spcPts val="1000"/>
              </a:spcBef>
              <a:buClr>
                <a:srgbClr val="101820"/>
              </a:buClr>
              <a:buSzPct val="100000"/>
              <a:buFont typeface="+mj-lt"/>
              <a:buAutoNum type="alphaLcPeriod"/>
              <a:defRPr sz="1800">
                <a:solidFill>
                  <a:srgbClr val="101820"/>
                </a:solidFill>
              </a:defRPr>
            </a:lvl2pPr>
            <a:lvl3pPr marL="1143000" indent="-228600">
              <a:spcBef>
                <a:spcPts val="1000"/>
              </a:spcBef>
              <a:buFont typeface="Wingdings" charset="2"/>
              <a:buChar char="§"/>
              <a:defRPr sz="1600">
                <a:solidFill>
                  <a:srgbClr val="101820"/>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to add text</a:t>
            </a:r>
          </a:p>
          <a:p>
            <a:pPr lvl="1"/>
            <a:r>
              <a:rPr lang="en-US" dirty="0" smtClean="0"/>
              <a:t>Second level</a:t>
            </a:r>
          </a:p>
          <a:p>
            <a:pPr lvl="2"/>
            <a:r>
              <a:rPr lang="en-US" dirty="0" smtClean="0"/>
              <a:t>Third level</a:t>
            </a:r>
          </a:p>
        </p:txBody>
      </p:sp>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602996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554038" y="457200"/>
            <a:ext cx="80359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Text Placeholder 2"/>
          <p:cNvSpPr>
            <a:spLocks noGrp="1"/>
          </p:cNvSpPr>
          <p:nvPr>
            <p:ph type="body" idx="1"/>
          </p:nvPr>
        </p:nvSpPr>
        <p:spPr bwMode="auto">
          <a:xfrm>
            <a:off x="554038" y="1527048"/>
            <a:ext cx="8035925" cy="410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7472" algn="l" defTabSz="457200" rtl="0" eaLnBrk="1" latinLnBrk="0" hangingPunct="1">
              <a:lnSpc>
                <a:spcPts val="2600"/>
              </a:lnSpc>
              <a:spcBef>
                <a:spcPts val="1000"/>
              </a:spcBef>
              <a:buClr>
                <a:schemeClr val="tx2"/>
              </a:buClr>
              <a:buFont typeface="Wingdings" charset="2"/>
              <a:buChar char="§"/>
            </a:pPr>
            <a:r>
              <a:rPr lang="en-US" altLang="en-US" dirty="0" smtClean="0"/>
              <a:t>Click to edit master text styles</a:t>
            </a:r>
          </a:p>
          <a:p>
            <a:pPr marL="742950" lvl="1" indent="-285750" algn="l" defTabSz="457200" rtl="0" eaLnBrk="1" latinLnBrk="0" hangingPunct="1">
              <a:spcBef>
                <a:spcPts val="1000"/>
              </a:spcBef>
              <a:buClr>
                <a:schemeClr val="tx2"/>
              </a:buClr>
              <a:buSzPct val="50000"/>
              <a:buFont typeface="Wingdings" charset="2"/>
              <a:buChar char=""/>
            </a:pPr>
            <a:r>
              <a:rPr lang="en-US" altLang="en-US" dirty="0" smtClean="0"/>
              <a:t>Second level</a:t>
            </a:r>
          </a:p>
          <a:p>
            <a:pPr marL="1143000" lvl="2" indent="-228600" algn="l" defTabSz="457200" rtl="0" eaLnBrk="1" latinLnBrk="0" hangingPunct="1">
              <a:spcBef>
                <a:spcPts val="1000"/>
              </a:spcBef>
              <a:buFont typeface="Arial"/>
              <a:buChar char="•"/>
            </a:pPr>
            <a:r>
              <a:rPr lang="en-US" altLang="en-US" dirty="0" smtClean="0"/>
              <a:t>Third level</a:t>
            </a:r>
          </a:p>
        </p:txBody>
      </p:sp>
      <p:cxnSp>
        <p:nvCxnSpPr>
          <p:cNvPr id="8" name="Straight Connector 13"/>
          <p:cNvCxnSpPr>
            <a:cxnSpLocks noChangeShapeType="1"/>
          </p:cNvCxnSpPr>
          <p:nvPr userDrawn="1"/>
        </p:nvCxnSpPr>
        <p:spPr bwMode="auto">
          <a:xfrm>
            <a:off x="553644" y="1298448"/>
            <a:ext cx="8036719" cy="0"/>
          </a:xfrm>
          <a:prstGeom prst="line">
            <a:avLst/>
          </a:prstGeom>
          <a:noFill/>
          <a:ln w="25400">
            <a:solidFill>
              <a:srgbClr val="50B748"/>
            </a:solidFill>
            <a:round/>
            <a:headEnd/>
            <a:tailEnd/>
          </a:ln>
          <a:extLst>
            <a:ext uri="{909E8E84-426E-40DD-AFC4-6F175D3DCCD1}">
              <a14:hiddenFill xmlns:a14="http://schemas.microsoft.com/office/drawing/2010/main">
                <a:noFill/>
              </a14:hiddenFill>
            </a:ext>
          </a:extLst>
        </p:spPr>
      </p:cxnSp>
      <p:pic>
        <p:nvPicPr>
          <p:cNvPr id="9" name="Picture 8"/>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07177" y="6051018"/>
            <a:ext cx="1943100" cy="663048"/>
          </a:xfrm>
          <a:prstGeom prst="rect">
            <a:avLst/>
          </a:prstGeom>
        </p:spPr>
      </p:pic>
      <p:sp>
        <p:nvSpPr>
          <p:cNvPr id="6" name="Slide Number Placeholder 5"/>
          <p:cNvSpPr>
            <a:spLocks noGrp="1"/>
          </p:cNvSpPr>
          <p:nvPr>
            <p:ph type="sldNum" sz="quarter" idx="4"/>
          </p:nvPr>
        </p:nvSpPr>
        <p:spPr>
          <a:xfrm>
            <a:off x="6528816" y="6172200"/>
            <a:ext cx="20574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FFFFFB03-6426-44DC-A3A5-3C17110B64A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588" r:id="rId1"/>
    <p:sldLayoutId id="2147484589" r:id="rId2"/>
    <p:sldLayoutId id="2147484582" r:id="rId3"/>
    <p:sldLayoutId id="2147484590" r:id="rId4"/>
    <p:sldLayoutId id="2147484583" r:id="rId5"/>
    <p:sldLayoutId id="2147484584" r:id="rId6"/>
    <p:sldLayoutId id="2147484585" r:id="rId7"/>
    <p:sldLayoutId id="2147484591" r:id="rId8"/>
    <p:sldLayoutId id="2147484586" r:id="rId9"/>
    <p:sldLayoutId id="2147484595" r:id="rId10"/>
    <p:sldLayoutId id="2147484596" r:id="rId11"/>
    <p:sldLayoutId id="2147484598" r:id="rId12"/>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2800" kern="1200">
          <a:solidFill>
            <a:schemeClr val="tx1"/>
          </a:solidFill>
          <a:latin typeface="+mj-lt"/>
          <a:ea typeface="MS PGothic" panose="020B0600070205080204" pitchFamily="34" charset="-128"/>
          <a:cs typeface="MS PGothic" charset="0"/>
        </a:defRPr>
      </a:lvl1pPr>
      <a:lvl2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2pPr>
      <a:lvl3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3pPr>
      <a:lvl4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4pPr>
      <a:lvl5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p:titleStyle>
    <p:bodyStyle>
      <a:lvl1pPr marL="0" indent="0" algn="l" defTabSz="457200" rtl="0" eaLnBrk="0" fontAlgn="base" hangingPunct="0">
        <a:lnSpc>
          <a:spcPts val="2600"/>
        </a:lnSpc>
        <a:spcBef>
          <a:spcPts val="1000"/>
        </a:spcBef>
        <a:spcAft>
          <a:spcPct val="0"/>
        </a:spcAft>
        <a:buClr>
          <a:schemeClr val="tx2"/>
        </a:buClr>
        <a:buFont typeface="Wingdings" panose="05000000000000000000" pitchFamily="2" charset="2"/>
        <a:buNone/>
        <a:defRPr lang="en-US" altLang="en-US" sz="2200" kern="1200" dirty="0" smtClean="0">
          <a:solidFill>
            <a:schemeClr val="tx1"/>
          </a:solidFill>
          <a:latin typeface="+mn-lt"/>
          <a:ea typeface="+mn-ea"/>
          <a:cs typeface="+mn-cs"/>
        </a:defRPr>
      </a:lvl1pPr>
      <a:lvl2pPr marL="742950" indent="-285750" algn="l" defTabSz="457200" rtl="0" eaLnBrk="0" fontAlgn="base" hangingPunct="0">
        <a:lnSpc>
          <a:spcPts val="2400"/>
        </a:lnSpc>
        <a:spcBef>
          <a:spcPts val="1000"/>
        </a:spcBef>
        <a:spcAft>
          <a:spcPct val="0"/>
        </a:spcAft>
        <a:buClr>
          <a:schemeClr val="tx2"/>
        </a:buClr>
        <a:buSzPct val="50000"/>
        <a:buFont typeface="Wingdings" panose="05000000000000000000" pitchFamily="2" charset="2"/>
        <a:buChar char=""/>
        <a:defRPr lang="en-US" altLang="en-US" sz="2000" kern="1200" dirty="0" smtClean="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anose="020B0604020202020204" pitchFamily="34" charset="0"/>
        <a:buChar char="•"/>
        <a:defRPr lang="en-US" altLang="en-US" sz="1800" kern="1200" dirty="0" smtClean="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ncjrs.gov/pdffiles1/bjs/grants/249799.pdf"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7.e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hyperlink" Target="https://www.annualcreditreport.com/cra/index.jsp" TargetMode="External"/><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hyperlink" Target="http://www.consumer.ftc.gov/articles/pdf-0093-annual-report-request-form.pdf"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hyperlink" Target="https://www.consumerfinance.gov/about-us/blog/protecting-ones-credit-while-criminal-justice-system/" TargetMode="Externa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hyperlink" Target="http://www.consumerfinance.gov/your-money-your-goals" TargetMode="External"/><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hyperlink" Target="mailto:YourMoneyYourGoals@cfpb.gov"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a:xfrm>
            <a:off x="558800" y="1524543"/>
            <a:ext cx="8036720" cy="1640565"/>
          </a:xfrm>
        </p:spPr>
        <p:txBody>
          <a:bodyPr>
            <a:normAutofit fontScale="90000"/>
          </a:bodyPr>
          <a:lstStyle/>
          <a:p>
            <a:r>
              <a:rPr lang="en-US" i="1" dirty="0" smtClean="0">
                <a:solidFill>
                  <a:schemeClr val="tx2">
                    <a:lumMod val="75000"/>
                  </a:schemeClr>
                </a:solidFill>
              </a:rPr>
              <a:t>Focus on Reentry:</a:t>
            </a:r>
            <a:br>
              <a:rPr lang="en-US" i="1" dirty="0" smtClean="0">
                <a:solidFill>
                  <a:schemeClr val="tx2">
                    <a:lumMod val="75000"/>
                  </a:schemeClr>
                </a:solidFill>
              </a:rPr>
            </a:br>
            <a:r>
              <a:rPr lang="en-US" sz="3100" dirty="0" smtClean="0">
                <a:solidFill>
                  <a:schemeClr val="accent3">
                    <a:lumMod val="75000"/>
                  </a:schemeClr>
                </a:solidFill>
              </a:rPr>
              <a:t>Having the money conversation with justice-involved individuals</a:t>
            </a:r>
            <a:endParaRPr lang="en-US" sz="3100" dirty="0">
              <a:solidFill>
                <a:schemeClr val="accent3">
                  <a:lumMod val="75000"/>
                </a:schemeClr>
              </a:solidFill>
            </a:endParaRPr>
          </a:p>
        </p:txBody>
      </p:sp>
      <p:sp>
        <p:nvSpPr>
          <p:cNvPr id="3" name="Text Placeholder 2"/>
          <p:cNvSpPr>
            <a:spLocks noGrp="1"/>
          </p:cNvSpPr>
          <p:nvPr>
            <p:ph type="body" sz="quarter" idx="10"/>
          </p:nvPr>
        </p:nvSpPr>
        <p:spPr>
          <a:xfrm>
            <a:off x="558800" y="3345975"/>
            <a:ext cx="8036720" cy="1541929"/>
          </a:xfrm>
        </p:spPr>
        <p:txBody>
          <a:bodyPr>
            <a:normAutofit/>
          </a:bodyPr>
          <a:lstStyle/>
          <a:p>
            <a:r>
              <a:rPr lang="en-US" i="1" dirty="0" smtClean="0">
                <a:solidFill>
                  <a:schemeClr val="accent2">
                    <a:lumMod val="60000"/>
                    <a:lumOff val="40000"/>
                  </a:schemeClr>
                </a:solidFill>
              </a:rPr>
              <a:t>Your Money, Your Goals </a:t>
            </a:r>
            <a:r>
              <a:rPr lang="en-US" dirty="0" smtClean="0">
                <a:solidFill>
                  <a:schemeClr val="accent2">
                    <a:lumMod val="60000"/>
                    <a:lumOff val="40000"/>
                  </a:schemeClr>
                </a:solidFill>
              </a:rPr>
              <a:t>companion guide training presentation</a:t>
            </a:r>
          </a:p>
          <a:p>
            <a:endParaRPr lang="en-US" dirty="0"/>
          </a:p>
        </p:txBody>
      </p:sp>
      <p:sp>
        <p:nvSpPr>
          <p:cNvPr id="2" name="TextBox 1"/>
          <p:cNvSpPr txBox="1"/>
          <p:nvPr/>
        </p:nvSpPr>
        <p:spPr>
          <a:xfrm>
            <a:off x="6190694" y="4703238"/>
            <a:ext cx="2428870" cy="369332"/>
          </a:xfrm>
          <a:prstGeom prst="rect">
            <a:avLst/>
          </a:prstGeom>
          <a:noFill/>
        </p:spPr>
        <p:txBody>
          <a:bodyPr wrap="none" rtlCol="0">
            <a:spAutoFit/>
          </a:bodyPr>
          <a:lstStyle/>
          <a:p>
            <a:r>
              <a:rPr lang="en-US" dirty="0" smtClean="0">
                <a:solidFill>
                  <a:schemeClr val="accent3">
                    <a:lumMod val="75000"/>
                  </a:schemeClr>
                </a:solidFill>
                <a:latin typeface="Arial" panose="020B0604020202020204" pitchFamily="34" charset="0"/>
                <a:cs typeface="Arial" panose="020B0604020202020204" pitchFamily="34" charset="0"/>
              </a:rPr>
              <a:t>Consumerfinance.gov</a:t>
            </a:r>
            <a:endParaRPr lang="en-US" dirty="0">
              <a:solidFill>
                <a:schemeClr val="accent3">
                  <a:lumMod val="75000"/>
                </a:schemeClr>
              </a:solidFill>
              <a:latin typeface="Arial" panose="020B0604020202020204" pitchFamily="34" charset="0"/>
              <a:cs typeface="Arial" panose="020B0604020202020204" pitchFamily="34" charset="0"/>
            </a:endParaRPr>
          </a:p>
        </p:txBody>
      </p:sp>
      <p:sp>
        <p:nvSpPr>
          <p:cNvPr id="5" name="TextBox 4"/>
          <p:cNvSpPr txBox="1"/>
          <p:nvPr/>
        </p:nvSpPr>
        <p:spPr>
          <a:xfrm>
            <a:off x="7126014" y="5511206"/>
            <a:ext cx="1157689" cy="369332"/>
          </a:xfrm>
          <a:prstGeom prst="rect">
            <a:avLst/>
          </a:prstGeom>
          <a:noFill/>
        </p:spPr>
        <p:txBody>
          <a:bodyPr wrap="none" rtlCol="0">
            <a:spAutoFit/>
          </a:bodyPr>
          <a:lstStyle/>
          <a:p>
            <a:r>
              <a:rPr lang="en-US" dirty="0" smtClean="0"/>
              <a:t>July 2017</a:t>
            </a:r>
            <a:endParaRPr lang="en-US" dirty="0"/>
          </a:p>
        </p:txBody>
      </p:sp>
    </p:spTree>
    <p:extLst>
      <p:ext uri="{BB962C8B-B14F-4D97-AF65-F5344CB8AC3E}">
        <p14:creationId xmlns:p14="http://schemas.microsoft.com/office/powerpoint/2010/main" val="1394733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p art of a Your Money, Your Goals binde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182997" y="1899786"/>
            <a:ext cx="2572542" cy="3017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p:txBody>
          <a:bodyPr>
            <a:normAutofit/>
          </a:bodyPr>
          <a:lstStyle/>
          <a:p>
            <a:r>
              <a:rPr lang="en-US" i="1" dirty="0" smtClean="0"/>
              <a:t>Your Money, Your Goals </a:t>
            </a:r>
            <a:r>
              <a:rPr lang="en-US" dirty="0" smtClean="0"/>
              <a:t>toolkit and training</a:t>
            </a:r>
            <a:endParaRPr lang="en-US" dirty="0"/>
          </a:p>
        </p:txBody>
      </p:sp>
      <p:sp>
        <p:nvSpPr>
          <p:cNvPr id="9" name="TextBox 8"/>
          <p:cNvSpPr txBox="1"/>
          <p:nvPr/>
        </p:nvSpPr>
        <p:spPr>
          <a:xfrm>
            <a:off x="5219960" y="1561865"/>
            <a:ext cx="3523129" cy="3693319"/>
          </a:xfrm>
          <a:prstGeom prst="rect">
            <a:avLst/>
          </a:prstGeom>
          <a:noFill/>
        </p:spPr>
        <p:txBody>
          <a:bodyPr wrap="square" rtlCol="0">
            <a:spAutoFit/>
          </a:bodyPr>
          <a:lstStyle/>
          <a:p>
            <a:r>
              <a:rPr lang="en-US" sz="2400" dirty="0" smtClean="0"/>
              <a:t>Working through national, regional and local organizations</a:t>
            </a:r>
          </a:p>
          <a:p>
            <a:pPr marL="285750" indent="-285750">
              <a:buFont typeface="Arial" panose="020B0604020202020204" pitchFamily="34" charset="0"/>
              <a:buChar char="•"/>
            </a:pPr>
            <a:r>
              <a:rPr lang="en-US" sz="2400" dirty="0" smtClean="0"/>
              <a:t>Public and private </a:t>
            </a:r>
          </a:p>
          <a:p>
            <a:pPr marL="285750" indent="-285750">
              <a:buFont typeface="Arial" panose="020B0604020202020204" pitchFamily="34" charset="0"/>
              <a:buChar char="•"/>
            </a:pPr>
            <a:r>
              <a:rPr lang="en-US" sz="2400" dirty="0" smtClean="0"/>
              <a:t>Social services</a:t>
            </a:r>
          </a:p>
          <a:p>
            <a:pPr marL="285750" indent="-285750">
              <a:buFont typeface="Arial" panose="020B0604020202020204" pitchFamily="34" charset="0"/>
              <a:buChar char="•"/>
            </a:pPr>
            <a:r>
              <a:rPr lang="en-US" sz="2400" dirty="0" smtClean="0"/>
              <a:t>Legal aid</a:t>
            </a:r>
          </a:p>
          <a:p>
            <a:pPr marL="285750" indent="-285750">
              <a:buFont typeface="Arial" panose="020B0604020202020204" pitchFamily="34" charset="0"/>
              <a:buChar char="•"/>
            </a:pPr>
            <a:r>
              <a:rPr lang="en-US" sz="2400" dirty="0" smtClean="0"/>
              <a:t>Community based, incl. faith based</a:t>
            </a:r>
          </a:p>
          <a:p>
            <a:pPr marL="285750" indent="-285750">
              <a:buFont typeface="Arial" panose="020B0604020202020204" pitchFamily="34" charset="0"/>
              <a:buChar char="•"/>
            </a:pPr>
            <a:r>
              <a:rPr lang="en-US" sz="2400" dirty="0" smtClean="0"/>
              <a:t>Worker</a:t>
            </a:r>
          </a:p>
          <a:p>
            <a:endParaRPr lang="en-US" dirty="0" smtClean="0"/>
          </a:p>
        </p:txBody>
      </p:sp>
    </p:spTree>
    <p:extLst>
      <p:ext uri="{BB962C8B-B14F-4D97-AF65-F5344CB8AC3E}">
        <p14:creationId xmlns:p14="http://schemas.microsoft.com/office/powerpoint/2010/main" val="3179309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p art of a Your Money, Your Goals binde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rot="20825909">
            <a:off x="362131" y="1626745"/>
            <a:ext cx="1876726" cy="2201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p:txBody>
          <a:bodyPr>
            <a:normAutofit/>
          </a:bodyPr>
          <a:lstStyle/>
          <a:p>
            <a:r>
              <a:rPr lang="en-US" i="1" dirty="0" smtClean="0"/>
              <a:t>Your Money, Your Goals </a:t>
            </a:r>
            <a:r>
              <a:rPr lang="en-US" dirty="0" smtClean="0"/>
              <a:t>toolkit and training</a:t>
            </a:r>
            <a:endParaRPr lang="en-US" dirty="0"/>
          </a:p>
        </p:txBody>
      </p:sp>
      <p:pic>
        <p:nvPicPr>
          <p:cNvPr id="10" name="Picture 2" descr="Hand drawing of an instructor delivering a trai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3629" y="2600696"/>
            <a:ext cx="2909579" cy="2853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5486400" y="1445017"/>
            <a:ext cx="3332747" cy="4093428"/>
          </a:xfrm>
          <a:prstGeom prst="rect">
            <a:avLst/>
          </a:prstGeom>
          <a:noFill/>
        </p:spPr>
        <p:txBody>
          <a:bodyPr wrap="square" rtlCol="0">
            <a:spAutoFit/>
          </a:bodyPr>
          <a:lstStyle/>
          <a:p>
            <a:r>
              <a:rPr lang="en-US" sz="2000" dirty="0" smtClean="0"/>
              <a:t>Trained 17,000+ frontline staff and volunteers of direct services organizations (as of 5/2017)</a:t>
            </a:r>
          </a:p>
          <a:p>
            <a:endParaRPr lang="en-US" sz="2000" dirty="0"/>
          </a:p>
          <a:p>
            <a:pPr marL="285750" indent="-285750">
              <a:buFont typeface="Arial" panose="020B0604020202020204" pitchFamily="34" charset="0"/>
              <a:buChar char="•"/>
            </a:pPr>
            <a:r>
              <a:rPr lang="en-US" sz="2000" dirty="0" smtClean="0"/>
              <a:t>Gain confidence and knowledge about consumer finance issues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smtClean="0"/>
              <a:t>Identify financial challenges and provide actionable tools to the people they serve</a:t>
            </a:r>
            <a:endParaRPr lang="en-US" sz="2000"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621" y="2966377"/>
            <a:ext cx="1103636" cy="206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1439" y="3173309"/>
            <a:ext cx="366989" cy="325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02722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p>
        </p:txBody>
      </p:sp>
      <p:pic>
        <p:nvPicPr>
          <p:cNvPr id="67587" name="Picture 1" descr="Introduction to the toolkit: Financial empowerment checklist, Financial empowerment self-assessment. Understanding the situation: My money picture. Starting the money conversation: Top money conversations. Emotions, values and cultur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1249" y="1377937"/>
            <a:ext cx="8037577" cy="348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2566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endParaRPr lang="en-US" altLang="en-US" dirty="0" smtClean="0"/>
          </a:p>
        </p:txBody>
      </p:sp>
      <p:sp>
        <p:nvSpPr>
          <p:cNvPr id="71682" name="Content Placeholder 2"/>
          <p:cNvSpPr>
            <a:spLocks noGrp="1"/>
          </p:cNvSpPr>
          <p:nvPr>
            <p:ph idx="1"/>
          </p:nvPr>
        </p:nvSpPr>
        <p:spPr/>
        <p:txBody>
          <a:bodyPr>
            <a:normAutofit/>
          </a:bodyPr>
          <a:lstStyle/>
          <a:p>
            <a:pPr marL="0" indent="0" eaLnBrk="1" hangingPunct="1">
              <a:buNone/>
            </a:pPr>
            <a:endParaRPr lang="en-US" altLang="en-US" dirty="0" smtClean="0"/>
          </a:p>
        </p:txBody>
      </p:sp>
      <p:pic>
        <p:nvPicPr>
          <p:cNvPr id="71683" name="Picture 1" descr="Setting goals and planning for large purchases: Goal-setting tool, Planning for life events and large purchase, buying a car. Saving for the emergencies, bills and goals: Savings plan, Savings and benefits: Understanding asset limits, Finding a safe place for savings, Increasing your income through tax credits. Tracking and managing income and benefits: Income and resource tracker, Ways to receive income and benefits, Ways to increase income and resources. Paying bills and other expenses: Spending tracker, Bill calendar, Ways to pay bills, Strategies for cutting expenses, When cash is short -- prioritizing bills and spend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84854"/>
            <a:ext cx="8035186" cy="480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82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endParaRPr lang="en-US" altLang="en-US" dirty="0" smtClean="0"/>
          </a:p>
        </p:txBody>
      </p:sp>
      <p:pic>
        <p:nvPicPr>
          <p:cNvPr id="73730" name="Picture 2" descr="Dealing with debt: Debt worksheet, Debt-to-income worksheet, Reducing debt worksheet, Repaying student loans, When debt collectors call. Understanding credit reports and scores: Getting your credit reports and scores, Credit report review checklist, Improving credit reports and scores, Keeping records to show you've paid your bill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2747" y="1383428"/>
            <a:ext cx="6335284" cy="4940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33705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Reentry?</a:t>
            </a:r>
            <a:endParaRPr lang="en-US" dirty="0"/>
          </a:p>
        </p:txBody>
      </p:sp>
      <p:sp>
        <p:nvSpPr>
          <p:cNvPr id="3" name="Content Placeholder 2"/>
          <p:cNvSpPr>
            <a:spLocks noGrp="1"/>
          </p:cNvSpPr>
          <p:nvPr>
            <p:ph sz="half" idx="1"/>
          </p:nvPr>
        </p:nvSpPr>
        <p:spPr/>
        <p:txBody>
          <a:bodyPr>
            <a:normAutofit/>
          </a:bodyPr>
          <a:lstStyle/>
          <a:p>
            <a:r>
              <a:rPr lang="en-US" sz="2800" dirty="0" smtClean="0"/>
              <a:t>70 to 100 million individuals with criminal records</a:t>
            </a:r>
            <a:r>
              <a:rPr lang="en-US" sz="2800" baseline="30000" dirty="0" smtClean="0"/>
              <a:t>1</a:t>
            </a:r>
          </a:p>
          <a:p>
            <a:pPr lvl="1"/>
            <a:r>
              <a:rPr lang="en-US" sz="2400" dirty="0" smtClean="0"/>
              <a:t>Impact on access to employment, housing</a:t>
            </a:r>
          </a:p>
          <a:p>
            <a:endParaRPr lang="en-US" sz="2800" dirty="0" smtClean="0"/>
          </a:p>
          <a:p>
            <a:r>
              <a:rPr lang="en-US" sz="2800" dirty="0" smtClean="0"/>
              <a:t>Financial challenges</a:t>
            </a:r>
          </a:p>
          <a:p>
            <a:pPr lvl="1"/>
            <a:r>
              <a:rPr lang="en-US" sz="2400" dirty="0" smtClean="0"/>
              <a:t>Background screening reports and employment</a:t>
            </a:r>
          </a:p>
          <a:p>
            <a:pPr lvl="1"/>
            <a:r>
              <a:rPr lang="en-US" sz="2400" dirty="0" smtClean="0"/>
              <a:t>Consumer and criminal justice debt</a:t>
            </a:r>
          </a:p>
        </p:txBody>
      </p:sp>
      <p:sp>
        <p:nvSpPr>
          <p:cNvPr id="4" name="TextBox 3"/>
          <p:cNvSpPr txBox="1"/>
          <p:nvPr/>
        </p:nvSpPr>
        <p:spPr>
          <a:xfrm>
            <a:off x="2480311" y="5226784"/>
            <a:ext cx="6461465" cy="1631216"/>
          </a:xfrm>
          <a:prstGeom prst="rect">
            <a:avLst/>
          </a:prstGeom>
          <a:noFill/>
        </p:spPr>
        <p:txBody>
          <a:bodyPr wrap="square" rtlCol="0">
            <a:spAutoFit/>
          </a:bodyPr>
          <a:lstStyle/>
          <a:p>
            <a:r>
              <a:rPr lang="en-US" sz="1000" baseline="30000" dirty="0" smtClean="0"/>
              <a:t>1</a:t>
            </a:r>
            <a:r>
              <a:rPr lang="en-US" sz="1000" dirty="0" smtClean="0"/>
              <a:t> </a:t>
            </a:r>
            <a:r>
              <a:rPr lang="en-US" sz="900" dirty="0" smtClean="0"/>
              <a:t>Bureau </a:t>
            </a:r>
            <a:r>
              <a:rPr lang="en-US" sz="900" dirty="0"/>
              <a:t>of Justice Statistics, </a:t>
            </a:r>
            <a:r>
              <a:rPr lang="en-US" sz="900" i="1" dirty="0"/>
              <a:t>Survey of State Criminal History Information Systems, </a:t>
            </a:r>
            <a:r>
              <a:rPr lang="en-US" sz="900" i="1" dirty="0" smtClean="0"/>
              <a:t>2014  </a:t>
            </a:r>
            <a:r>
              <a:rPr lang="en-US" sz="900" dirty="0" smtClean="0"/>
              <a:t>at 2</a:t>
            </a:r>
            <a:r>
              <a:rPr lang="en-US" sz="900" i="1" dirty="0" smtClean="0"/>
              <a:t> </a:t>
            </a:r>
            <a:r>
              <a:rPr lang="en-US" sz="900" dirty="0" smtClean="0"/>
              <a:t>(U.S</a:t>
            </a:r>
            <a:r>
              <a:rPr lang="en-US" sz="900" dirty="0"/>
              <a:t>. Department of Justice, </a:t>
            </a:r>
            <a:r>
              <a:rPr lang="en-US" sz="900" dirty="0" smtClean="0"/>
              <a:t>2015), </a:t>
            </a:r>
            <a:r>
              <a:rPr lang="en-US" sz="900" i="1" dirty="0"/>
              <a:t>available at </a:t>
            </a:r>
            <a:r>
              <a:rPr lang="en-US" sz="900" dirty="0" smtClean="0">
                <a:hlinkClick r:id="rId3"/>
              </a:rPr>
              <a:t>https</a:t>
            </a:r>
            <a:r>
              <a:rPr lang="en-US" sz="900" dirty="0">
                <a:hlinkClick r:id="rId3"/>
              </a:rPr>
              <a:t>://</a:t>
            </a:r>
            <a:r>
              <a:rPr lang="en-US" sz="900" dirty="0" smtClean="0">
                <a:hlinkClick r:id="rId3"/>
              </a:rPr>
              <a:t>www.ncjrs.gov/pdffiles1/bjs/grants/249799.pdf</a:t>
            </a:r>
            <a:r>
              <a:rPr lang="en-US" sz="900" dirty="0" smtClean="0"/>
              <a:t> (stating </a:t>
            </a:r>
          </a:p>
          <a:p>
            <a:r>
              <a:rPr lang="en-US" sz="900" dirty="0" smtClean="0"/>
              <a:t>“Forty-nine </a:t>
            </a:r>
            <a:r>
              <a:rPr lang="en-US" sz="900" dirty="0"/>
              <a:t>states, the District of Columbia, Guam, and Puerto Rico report the total number of persons in their criminal history files as 105,569,200, of which 100,024,400 are automated records</a:t>
            </a:r>
            <a:r>
              <a:rPr lang="en-US" sz="900" dirty="0" smtClean="0"/>
              <a:t>.” )  The report also acknowledges that this number of persons includes some individuals who may have criminal history files in more than one state.  Recognizing that the 100 millions may overestimate the number, organizations have been using a 70-100 million estimate based on various methodologies. </a:t>
            </a:r>
            <a:r>
              <a:rPr lang="en-US" sz="900" i="1" dirty="0" smtClean="0"/>
              <a:t>See , e.g., </a:t>
            </a:r>
            <a:r>
              <a:rPr lang="en-US" sz="900" dirty="0" smtClean="0"/>
              <a:t>Michelle </a:t>
            </a:r>
            <a:r>
              <a:rPr lang="en-US" sz="900" dirty="0"/>
              <a:t>Natividad Rodriguez and Maurice Emsellem, “65 Million ‘Need Not Apply’: The Case For Reforming Criminal Background Checks For Employment” (New York: National Employment Law Project, 2011), available at http://www.nelp.org/page/-/ SCLP/2011/65_Million_Need_Not_Apply.pdf?nocdn=1. </a:t>
            </a:r>
            <a:endParaRPr lang="en-US" sz="900" dirty="0" smtClean="0"/>
          </a:p>
          <a:p>
            <a:endParaRPr lang="en-US" dirty="0"/>
          </a:p>
        </p:txBody>
      </p:sp>
    </p:spTree>
    <p:extLst>
      <p:ext uri="{BB962C8B-B14F-4D97-AF65-F5344CB8AC3E}">
        <p14:creationId xmlns:p14="http://schemas.microsoft.com/office/powerpoint/2010/main" val="42209307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Reentry?</a:t>
            </a:r>
            <a:endParaRPr lang="en-US" dirty="0"/>
          </a:p>
        </p:txBody>
      </p:sp>
      <p:sp>
        <p:nvSpPr>
          <p:cNvPr id="3" name="Content Placeholder 2"/>
          <p:cNvSpPr>
            <a:spLocks noGrp="1"/>
          </p:cNvSpPr>
          <p:nvPr>
            <p:ph sz="half" idx="1"/>
          </p:nvPr>
        </p:nvSpPr>
        <p:spPr/>
        <p:txBody>
          <a:bodyPr/>
          <a:lstStyle/>
          <a:p>
            <a:r>
              <a:rPr lang="en-US" smtClean="0"/>
              <a:t>Federal Interagency Reentry Council</a:t>
            </a:r>
          </a:p>
          <a:p>
            <a:pPr lvl="1"/>
            <a:r>
              <a:rPr lang="en-US" smtClean="0"/>
              <a:t>Working with other federal agencies </a:t>
            </a:r>
          </a:p>
          <a:p>
            <a:pPr lvl="1"/>
            <a:r>
              <a:rPr lang="en-US" smtClean="0"/>
              <a:t>Assist those returning from prison or jail successfully transition</a:t>
            </a:r>
          </a:p>
          <a:p>
            <a:pPr lvl="1"/>
            <a:endParaRPr lang="en-US" smtClean="0"/>
          </a:p>
          <a:p>
            <a:r>
              <a:rPr lang="en-US" smtClean="0"/>
              <a:t>Assist organizations working with justice-involved individuals identify financial challenges and provide actionable tools to help</a:t>
            </a:r>
          </a:p>
          <a:p>
            <a:endParaRPr lang="en-US" dirty="0"/>
          </a:p>
        </p:txBody>
      </p:sp>
    </p:spTree>
    <p:extLst>
      <p:ext uri="{BB962C8B-B14F-4D97-AF65-F5344CB8AC3E}">
        <p14:creationId xmlns:p14="http://schemas.microsoft.com/office/powerpoint/2010/main" val="18279758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on Reentry</a:t>
            </a:r>
            <a:endParaRPr lang="en-US" dirty="0"/>
          </a:p>
        </p:txBody>
      </p:sp>
      <p:sp>
        <p:nvSpPr>
          <p:cNvPr id="4" name="Text Placeholder 1"/>
          <p:cNvSpPr>
            <a:spLocks noGrp="1"/>
          </p:cNvSpPr>
          <p:nvPr>
            <p:ph sz="half" idx="1"/>
          </p:nvPr>
        </p:nvSpPr>
        <p:spPr>
          <a:xfrm>
            <a:off x="457200" y="1350183"/>
            <a:ext cx="3200400" cy="4525963"/>
          </a:xfrm>
        </p:spPr>
        <p:txBody>
          <a:bodyPr>
            <a:normAutofit lnSpcReduction="10000"/>
          </a:bodyPr>
          <a:lstStyle/>
          <a:p>
            <a:pPr marL="0" indent="0">
              <a:lnSpc>
                <a:spcPct val="150000"/>
              </a:lnSpc>
              <a:buNone/>
            </a:pPr>
            <a:r>
              <a:rPr lang="en-US" dirty="0" smtClean="0"/>
              <a:t>Purpose:</a:t>
            </a:r>
          </a:p>
          <a:p>
            <a:pPr>
              <a:lnSpc>
                <a:spcPct val="150000"/>
              </a:lnSpc>
            </a:pPr>
            <a:r>
              <a:rPr lang="en-US" dirty="0" smtClean="0"/>
              <a:t>To help frontline </a:t>
            </a:r>
            <a:r>
              <a:rPr lang="en-US" dirty="0"/>
              <a:t>staff </a:t>
            </a:r>
            <a:r>
              <a:rPr lang="en-US" dirty="0" smtClean="0"/>
              <a:t>and volunteers working </a:t>
            </a:r>
            <a:r>
              <a:rPr lang="en-US" dirty="0"/>
              <a:t>with </a:t>
            </a:r>
            <a:r>
              <a:rPr lang="en-US" b="1" dirty="0"/>
              <a:t>justice-involved </a:t>
            </a:r>
            <a:r>
              <a:rPr lang="en-US" b="1" dirty="0" smtClean="0"/>
              <a:t>individuals </a:t>
            </a:r>
            <a:r>
              <a:rPr lang="en-US" dirty="0"/>
              <a:t>address some of the </a:t>
            </a:r>
            <a:r>
              <a:rPr lang="en-US" dirty="0" smtClean="0"/>
              <a:t>specific financial </a:t>
            </a:r>
            <a:r>
              <a:rPr lang="en-US" dirty="0"/>
              <a:t>challenges they may face.</a:t>
            </a:r>
          </a:p>
        </p:txBody>
      </p:sp>
      <p:pic>
        <p:nvPicPr>
          <p:cNvPr id="4098" name="Picture 2" descr="Focus on Reentry 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753" y="1528759"/>
            <a:ext cx="3217820" cy="4161442"/>
          </a:xfrm>
          <a:prstGeom prst="rect">
            <a:avLst/>
          </a:prstGeom>
          <a:noFill/>
          <a:ln>
            <a:noFill/>
          </a:ln>
          <a:effectLst>
            <a:outerShdw blurRad="63500" dist="101600" algn="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861952" y="6239885"/>
            <a:ext cx="5538696" cy="338554"/>
          </a:xfrm>
          <a:prstGeom prst="rect">
            <a:avLst/>
          </a:prstGeom>
          <a:noFill/>
        </p:spPr>
        <p:txBody>
          <a:bodyPr wrap="none" rtlCol="0">
            <a:spAutoFit/>
          </a:bodyPr>
          <a:lstStyle/>
          <a:p>
            <a:r>
              <a:rPr lang="en-US" sz="1600" dirty="0" smtClean="0"/>
              <a:t>Available at: consumerfinance.gov/your-money-your-goals</a:t>
            </a:r>
            <a:endParaRPr lang="en-US" sz="1600" dirty="0"/>
          </a:p>
        </p:txBody>
      </p:sp>
    </p:spTree>
    <p:extLst>
      <p:ext uri="{BB962C8B-B14F-4D97-AF65-F5344CB8AC3E}">
        <p14:creationId xmlns:p14="http://schemas.microsoft.com/office/powerpoint/2010/main" val="28151723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Helping frontline staff help people to…</a:t>
            </a:r>
            <a:endParaRPr lang="en-US" dirty="0"/>
          </a:p>
        </p:txBody>
      </p:sp>
      <p:sp>
        <p:nvSpPr>
          <p:cNvPr id="3" name="Content Placeholder 2"/>
          <p:cNvSpPr>
            <a:spLocks noGrp="1"/>
          </p:cNvSpPr>
          <p:nvPr>
            <p:ph sz="half" idx="1"/>
          </p:nvPr>
        </p:nvSpPr>
        <p:spPr/>
        <p:txBody>
          <a:bodyPr>
            <a:normAutofit/>
          </a:bodyPr>
          <a:lstStyle/>
          <a:p>
            <a:r>
              <a:rPr lang="en-US" sz="2400" dirty="0" smtClean="0"/>
              <a:t>Have a conversation about money </a:t>
            </a:r>
          </a:p>
          <a:p>
            <a:r>
              <a:rPr lang="en-US" sz="2400" dirty="0" smtClean="0"/>
              <a:t>Identify </a:t>
            </a:r>
            <a:r>
              <a:rPr lang="en-US" sz="2400" dirty="0"/>
              <a:t>financial challenges to successful </a:t>
            </a:r>
            <a:r>
              <a:rPr lang="en-US" sz="2400" dirty="0" smtClean="0"/>
              <a:t>transition</a:t>
            </a:r>
            <a:endParaRPr lang="en-US" sz="2400" dirty="0"/>
          </a:p>
          <a:p>
            <a:r>
              <a:rPr lang="en-US" sz="2400" dirty="0"/>
              <a:t>Create goals and identify steps to achieve </a:t>
            </a:r>
            <a:r>
              <a:rPr lang="en-US" sz="2400" dirty="0" smtClean="0"/>
              <a:t>them</a:t>
            </a:r>
            <a:endParaRPr lang="en-US" sz="2400" dirty="0"/>
          </a:p>
          <a:p>
            <a:r>
              <a:rPr lang="en-US" sz="2400" dirty="0"/>
              <a:t>Obtain documents related to identification to help ease the transition </a:t>
            </a:r>
            <a:r>
              <a:rPr lang="en-US" sz="2400" dirty="0" smtClean="0"/>
              <a:t>process</a:t>
            </a:r>
            <a:endParaRPr lang="en-US" sz="2400" dirty="0"/>
          </a:p>
        </p:txBody>
      </p:sp>
    </p:spTree>
    <p:extLst>
      <p:ext uri="{BB962C8B-B14F-4D97-AF65-F5344CB8AC3E}">
        <p14:creationId xmlns:p14="http://schemas.microsoft.com/office/powerpoint/2010/main" val="3854640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Helping frontline staff help people to…</a:t>
            </a:r>
            <a:endParaRPr lang="en-US" dirty="0"/>
          </a:p>
        </p:txBody>
      </p:sp>
      <p:sp>
        <p:nvSpPr>
          <p:cNvPr id="3" name="Content Placeholder 2"/>
          <p:cNvSpPr>
            <a:spLocks noGrp="1"/>
          </p:cNvSpPr>
          <p:nvPr>
            <p:ph sz="half" idx="1"/>
          </p:nvPr>
        </p:nvSpPr>
        <p:spPr/>
        <p:txBody>
          <a:bodyPr>
            <a:normAutofit/>
          </a:bodyPr>
          <a:lstStyle/>
          <a:p>
            <a:r>
              <a:rPr lang="en-US" sz="2400" dirty="0" smtClean="0"/>
              <a:t>Identify </a:t>
            </a:r>
            <a:r>
              <a:rPr lang="en-US" sz="2400" dirty="0"/>
              <a:t>and prioritize their </a:t>
            </a:r>
            <a:r>
              <a:rPr lang="en-US" sz="2400" dirty="0" smtClean="0"/>
              <a:t>debt, including criminal justice system debt</a:t>
            </a:r>
            <a:endParaRPr lang="en-US" sz="2400" dirty="0"/>
          </a:p>
          <a:p>
            <a:r>
              <a:rPr lang="en-US" sz="2400" dirty="0"/>
              <a:t>Access and review credit </a:t>
            </a:r>
            <a:r>
              <a:rPr lang="en-US" sz="2400" dirty="0" smtClean="0"/>
              <a:t>reports</a:t>
            </a:r>
            <a:endParaRPr lang="en-US" sz="2400" dirty="0"/>
          </a:p>
          <a:p>
            <a:r>
              <a:rPr lang="en-US" sz="2400" dirty="0"/>
              <a:t>Understand </a:t>
            </a:r>
            <a:r>
              <a:rPr lang="en-US" sz="2400" dirty="0" smtClean="0"/>
              <a:t>their rights regarding the  criminal </a:t>
            </a:r>
            <a:r>
              <a:rPr lang="en-US" sz="2400" dirty="0"/>
              <a:t>background screening </a:t>
            </a:r>
            <a:r>
              <a:rPr lang="en-US" sz="2400" dirty="0" smtClean="0"/>
              <a:t>process during the employment application process</a:t>
            </a:r>
            <a:endParaRPr lang="en-US" sz="2400" dirty="0"/>
          </a:p>
        </p:txBody>
      </p:sp>
    </p:spTree>
    <p:extLst>
      <p:ext uri="{BB962C8B-B14F-4D97-AF65-F5344CB8AC3E}">
        <p14:creationId xmlns:p14="http://schemas.microsoft.com/office/powerpoint/2010/main" val="38835326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US" altLang="en-US" smtClean="0"/>
              <a:t>Training presenter</a:t>
            </a:r>
            <a:endParaRPr lang="en-US" altLang="en-US" dirty="0" smtClean="0"/>
          </a:p>
        </p:txBody>
      </p:sp>
      <p:sp>
        <p:nvSpPr>
          <p:cNvPr id="40962" name="Content Placeholder 2"/>
          <p:cNvSpPr>
            <a:spLocks noGrp="1"/>
          </p:cNvSpPr>
          <p:nvPr>
            <p:ph idx="1"/>
          </p:nvPr>
        </p:nvSpPr>
        <p:spPr/>
        <p:txBody>
          <a:bodyPr/>
          <a:lstStyle/>
          <a:p>
            <a:pPr marL="0" indent="0">
              <a:buNone/>
            </a:pPr>
            <a:r>
              <a:rPr lang="en-US" altLang="en-US" dirty="0" smtClean="0"/>
              <a:t>The Consumer Financial Protection Bureau created the </a:t>
            </a:r>
            <a:r>
              <a:rPr lang="en-US" altLang="en-US" i="1" dirty="0" smtClean="0"/>
              <a:t>Your Money, Your Goals </a:t>
            </a:r>
            <a:r>
              <a:rPr lang="en-US" altLang="en-US" dirty="0" smtClean="0"/>
              <a:t>toolkit for consumers, as well as the training materials presented today. </a:t>
            </a:r>
            <a:r>
              <a:rPr lang="en-US" altLang="en-US" dirty="0"/>
              <a:t>This presentation does not constitute legal interpretation, guidance, or advice from the Bureau. These </a:t>
            </a:r>
            <a:r>
              <a:rPr lang="en-US" altLang="en-US" dirty="0" smtClean="0"/>
              <a:t>materials are being presented to you by a local organization. The organizations or individuals presenting these materials are not agents or employees of the CFPB, and their views do not represent the views of the Bureau. The CFPB is not responsible for the advice or actions of these individuals or entities. The Bureau appreciates the opportunity to work with the organizations that are presenting these materials.</a:t>
            </a:r>
          </a:p>
        </p:txBody>
      </p:sp>
    </p:spTree>
    <p:extLst>
      <p:ext uri="{BB962C8B-B14F-4D97-AF65-F5344CB8AC3E}">
        <p14:creationId xmlns:p14="http://schemas.microsoft.com/office/powerpoint/2010/main" val="2441647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Focus on Reentry </a:t>
            </a:r>
            <a:r>
              <a:rPr lang="en-US" dirty="0" smtClean="0"/>
              <a:t>contents</a:t>
            </a:r>
            <a:endParaRPr lang="en-US" dirty="0"/>
          </a:p>
        </p:txBody>
      </p:sp>
      <p:sp>
        <p:nvSpPr>
          <p:cNvPr id="3" name="Content Placeholder 2"/>
          <p:cNvSpPr>
            <a:spLocks noGrp="1"/>
          </p:cNvSpPr>
          <p:nvPr>
            <p:ph sz="half" idx="1"/>
          </p:nvPr>
        </p:nvSpPr>
        <p:spPr/>
        <p:txBody>
          <a:bodyPr>
            <a:normAutofit/>
          </a:bodyPr>
          <a:lstStyle/>
          <a:p>
            <a:r>
              <a:rPr lang="en-US" sz="2400" dirty="0" smtClean="0"/>
              <a:t>Getting started</a:t>
            </a:r>
          </a:p>
          <a:p>
            <a:r>
              <a:rPr lang="en-US" sz="2400" dirty="0" smtClean="0"/>
              <a:t>Managing money</a:t>
            </a:r>
          </a:p>
          <a:p>
            <a:r>
              <a:rPr lang="en-US" sz="2400" dirty="0" smtClean="0"/>
              <a:t>Dealing with debt</a:t>
            </a:r>
          </a:p>
          <a:p>
            <a:r>
              <a:rPr lang="en-US" sz="2400" dirty="0" smtClean="0"/>
              <a:t>Understanding credit reports and scores</a:t>
            </a:r>
          </a:p>
          <a:p>
            <a:r>
              <a:rPr lang="en-US" sz="2400" dirty="0" smtClean="0"/>
              <a:t>Background screening and reports</a:t>
            </a:r>
          </a:p>
          <a:p>
            <a:r>
              <a:rPr lang="en-US" sz="2400" dirty="0" smtClean="0"/>
              <a:t>Using and protecting your money</a:t>
            </a:r>
          </a:p>
          <a:p>
            <a:r>
              <a:rPr lang="en-US" sz="2400" dirty="0" smtClean="0"/>
              <a:t>Additional resources</a:t>
            </a:r>
          </a:p>
        </p:txBody>
      </p:sp>
    </p:spTree>
    <p:extLst>
      <p:ext uri="{BB962C8B-B14F-4D97-AF65-F5344CB8AC3E}">
        <p14:creationId xmlns:p14="http://schemas.microsoft.com/office/powerpoint/2010/main" val="31458596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descr="white rectangle - no information"/>
          <p:cNvSpPr/>
          <p:nvPr/>
        </p:nvSpPr>
        <p:spPr>
          <a:xfrm>
            <a:off x="156411" y="5702968"/>
            <a:ext cx="3477126" cy="1155032"/>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Content Placeholder 1"/>
          <p:cNvSpPr>
            <a:spLocks noGrp="1"/>
          </p:cNvSpPr>
          <p:nvPr>
            <p:ph sz="half" idx="2"/>
          </p:nvPr>
        </p:nvSpPr>
        <p:spPr>
          <a:xfrm>
            <a:off x="533399" y="1788613"/>
            <a:ext cx="4096837" cy="4582845"/>
          </a:xfrm>
        </p:spPr>
        <p:txBody>
          <a:bodyPr>
            <a:normAutofit/>
          </a:bodyPr>
          <a:lstStyle/>
          <a:p>
            <a:pPr marL="0" indent="0">
              <a:lnSpc>
                <a:spcPts val="400"/>
              </a:lnSpc>
              <a:spcBef>
                <a:spcPts val="200"/>
              </a:spcBef>
              <a:buNone/>
            </a:pPr>
            <a:endParaRPr lang="en-US" altLang="en-US" sz="1800" dirty="0" smtClean="0"/>
          </a:p>
          <a:p>
            <a:pPr marL="0" indent="0">
              <a:lnSpc>
                <a:spcPts val="400"/>
              </a:lnSpc>
              <a:spcBef>
                <a:spcPts val="200"/>
              </a:spcBef>
              <a:buNone/>
            </a:pPr>
            <a:r>
              <a:rPr lang="en-US" altLang="en-US" sz="1800" dirty="0" smtClean="0"/>
              <a:t>Module </a:t>
            </a:r>
            <a:r>
              <a:rPr lang="en-US" altLang="en-US" sz="1800" dirty="0"/>
              <a:t>1: Setting goals </a:t>
            </a:r>
          </a:p>
          <a:p>
            <a:pPr marL="0" indent="0">
              <a:lnSpc>
                <a:spcPts val="400"/>
              </a:lnSpc>
              <a:spcBef>
                <a:spcPts val="200"/>
              </a:spcBef>
              <a:buNone/>
            </a:pPr>
            <a:endParaRPr lang="en-US" altLang="en-US" sz="1800" dirty="0" smtClean="0"/>
          </a:p>
          <a:p>
            <a:pPr marL="0" indent="0">
              <a:spcBef>
                <a:spcPts val="200"/>
              </a:spcBef>
              <a:buNone/>
            </a:pPr>
            <a:endParaRPr lang="en-US" altLang="en-US" sz="1800" dirty="0" smtClean="0"/>
          </a:p>
          <a:p>
            <a:pPr marL="0" indent="0">
              <a:spcBef>
                <a:spcPts val="200"/>
              </a:spcBef>
              <a:buNone/>
            </a:pPr>
            <a:r>
              <a:rPr lang="en-US" altLang="en-US" sz="1800" dirty="0" smtClean="0"/>
              <a:t>Module </a:t>
            </a:r>
            <a:r>
              <a:rPr lang="en-US" altLang="en-US" sz="1800" dirty="0"/>
              <a:t>2: Saving </a:t>
            </a:r>
          </a:p>
          <a:p>
            <a:pPr marL="0" indent="0">
              <a:spcBef>
                <a:spcPts val="200"/>
              </a:spcBef>
              <a:buNone/>
            </a:pPr>
            <a:r>
              <a:rPr lang="en-US" altLang="en-US" sz="1800" dirty="0"/>
              <a:t>Module 3: </a:t>
            </a:r>
            <a:r>
              <a:rPr lang="en-US" altLang="en-US" sz="1800" dirty="0" smtClean="0"/>
              <a:t>Income </a:t>
            </a:r>
            <a:r>
              <a:rPr lang="en-US" altLang="en-US" sz="1800" dirty="0"/>
              <a:t>and benefits</a:t>
            </a:r>
          </a:p>
          <a:p>
            <a:pPr marL="0" indent="0">
              <a:spcBef>
                <a:spcPts val="200"/>
              </a:spcBef>
              <a:buNone/>
            </a:pPr>
            <a:r>
              <a:rPr lang="en-US" altLang="en-US" sz="1800" dirty="0"/>
              <a:t>Module 4: Paying bills </a:t>
            </a:r>
            <a:endParaRPr lang="en-US" altLang="en-US" sz="1800" dirty="0" smtClean="0"/>
          </a:p>
          <a:p>
            <a:pPr marL="0" indent="0">
              <a:spcBef>
                <a:spcPts val="200"/>
              </a:spcBef>
              <a:buNone/>
            </a:pPr>
            <a:r>
              <a:rPr lang="en-US" altLang="en-US" sz="1800" dirty="0" smtClean="0"/>
              <a:t>Module </a:t>
            </a:r>
            <a:r>
              <a:rPr lang="en-US" altLang="en-US" sz="1800" dirty="0"/>
              <a:t>5: Getting through the month</a:t>
            </a:r>
          </a:p>
          <a:p>
            <a:pPr marL="0" indent="0">
              <a:spcBef>
                <a:spcPts val="200"/>
              </a:spcBef>
              <a:buNone/>
            </a:pPr>
            <a:endParaRPr lang="en-US" altLang="en-US" sz="1800" dirty="0" smtClean="0"/>
          </a:p>
          <a:p>
            <a:pPr marL="0" indent="0">
              <a:spcBef>
                <a:spcPts val="200"/>
              </a:spcBef>
              <a:buNone/>
            </a:pPr>
            <a:r>
              <a:rPr lang="en-US" altLang="en-US" sz="1800" dirty="0" smtClean="0"/>
              <a:t>Module 6: Dealing with debt</a:t>
            </a:r>
          </a:p>
          <a:p>
            <a:pPr marL="0" indent="0">
              <a:spcBef>
                <a:spcPts val="200"/>
              </a:spcBef>
              <a:buNone/>
            </a:pPr>
            <a:r>
              <a:rPr lang="en-US" altLang="en-US" sz="1800" dirty="0" smtClean="0"/>
              <a:t>Module 7: Understanding credit </a:t>
            </a:r>
          </a:p>
          <a:p>
            <a:pPr marL="0" indent="0">
              <a:spcBef>
                <a:spcPts val="200"/>
              </a:spcBef>
              <a:buNone/>
            </a:pPr>
            <a:r>
              <a:rPr lang="en-US" altLang="en-US" sz="1800" dirty="0" smtClean="0"/>
              <a:t>	reports and scores</a:t>
            </a:r>
          </a:p>
          <a:p>
            <a:pPr marL="0" indent="0">
              <a:spcBef>
                <a:spcPts val="200"/>
              </a:spcBef>
              <a:buNone/>
            </a:pPr>
            <a:endParaRPr lang="en-US" altLang="en-US" sz="1800" dirty="0" smtClean="0"/>
          </a:p>
          <a:p>
            <a:pPr marL="0" indent="0">
              <a:spcBef>
                <a:spcPts val="200"/>
              </a:spcBef>
              <a:buNone/>
            </a:pPr>
            <a:r>
              <a:rPr lang="en-US" altLang="en-US" sz="1800" dirty="0" smtClean="0"/>
              <a:t>Module </a:t>
            </a:r>
            <a:r>
              <a:rPr lang="en-US" altLang="en-US" sz="1800" dirty="0"/>
              <a:t>8: Money </a:t>
            </a:r>
            <a:r>
              <a:rPr lang="en-US" altLang="en-US" sz="1800" dirty="0" smtClean="0"/>
              <a:t>services</a:t>
            </a:r>
            <a:endParaRPr lang="en-US" altLang="en-US" sz="1800" dirty="0"/>
          </a:p>
          <a:p>
            <a:pPr marL="0" indent="0">
              <a:spcBef>
                <a:spcPts val="200"/>
              </a:spcBef>
              <a:buNone/>
            </a:pPr>
            <a:r>
              <a:rPr lang="en-US" altLang="en-US" sz="1800" dirty="0"/>
              <a:t>Module 9: Protecting your money</a:t>
            </a:r>
          </a:p>
          <a:p>
            <a:endParaRPr lang="en-US" dirty="0"/>
          </a:p>
        </p:txBody>
      </p:sp>
      <p:sp>
        <p:nvSpPr>
          <p:cNvPr id="3" name="Text Placeholder 2"/>
          <p:cNvSpPr>
            <a:spLocks noGrp="1"/>
          </p:cNvSpPr>
          <p:nvPr>
            <p:ph type="body" sz="quarter" idx="3"/>
          </p:nvPr>
        </p:nvSpPr>
        <p:spPr>
          <a:xfrm>
            <a:off x="4741505" y="1320091"/>
            <a:ext cx="3848856" cy="395027"/>
          </a:xfrm>
        </p:spPr>
        <p:txBody>
          <a:bodyPr/>
          <a:lstStyle/>
          <a:p>
            <a:r>
              <a:rPr lang="en-US" dirty="0" smtClean="0"/>
              <a:t>Focus on Reentry</a:t>
            </a:r>
            <a:endParaRPr lang="en-US" dirty="0"/>
          </a:p>
        </p:txBody>
      </p:sp>
      <p:sp>
        <p:nvSpPr>
          <p:cNvPr id="5" name="Title 4"/>
          <p:cNvSpPr>
            <a:spLocks noGrp="1"/>
          </p:cNvSpPr>
          <p:nvPr>
            <p:ph type="title"/>
          </p:nvPr>
        </p:nvSpPr>
        <p:spPr/>
        <p:txBody>
          <a:bodyPr/>
          <a:lstStyle/>
          <a:p>
            <a:r>
              <a:rPr lang="en-US" dirty="0" smtClean="0"/>
              <a:t>YMYG and Focus on reentry</a:t>
            </a:r>
            <a:endParaRPr lang="en-US" dirty="0"/>
          </a:p>
        </p:txBody>
      </p:sp>
      <p:sp>
        <p:nvSpPr>
          <p:cNvPr id="6" name="Text Placeholder 5"/>
          <p:cNvSpPr>
            <a:spLocks noGrp="1"/>
          </p:cNvSpPr>
          <p:nvPr>
            <p:ph type="body" sz="quarter" idx="12"/>
          </p:nvPr>
        </p:nvSpPr>
        <p:spPr>
          <a:xfrm>
            <a:off x="533400" y="1320091"/>
            <a:ext cx="3848856" cy="395027"/>
          </a:xfrm>
        </p:spPr>
        <p:txBody>
          <a:bodyPr/>
          <a:lstStyle/>
          <a:p>
            <a:r>
              <a:rPr lang="en-US" dirty="0" smtClean="0"/>
              <a:t>Your Money, Your Goals</a:t>
            </a:r>
            <a:endParaRPr lang="en-US" dirty="0"/>
          </a:p>
        </p:txBody>
      </p:sp>
      <p:sp>
        <p:nvSpPr>
          <p:cNvPr id="7" name="Right Brace 6" descr="Bracket showing that Your Money, Your Goals toolkit Modules 2-5 (Module 2: Saving; Module 3: Income and benefits; Module 4: Paying bills; Module 5: Getting through the month&#10;) correspond to Managing Money in the Focus on Reentry document."/>
          <p:cNvSpPr/>
          <p:nvPr/>
        </p:nvSpPr>
        <p:spPr>
          <a:xfrm>
            <a:off x="4489266" y="2430570"/>
            <a:ext cx="495963" cy="1285066"/>
          </a:xfrm>
          <a:prstGeom prst="rightBrace">
            <a:avLst>
              <a:gd name="adj1" fmla="val 0"/>
              <a:gd name="adj2" fmla="val 50000"/>
            </a:avLst>
          </a:prstGeom>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 name="TextBox 7"/>
          <p:cNvSpPr txBox="1"/>
          <p:nvPr/>
        </p:nvSpPr>
        <p:spPr>
          <a:xfrm>
            <a:off x="5374058" y="2888437"/>
            <a:ext cx="1965603" cy="369332"/>
          </a:xfrm>
          <a:prstGeom prst="rect">
            <a:avLst/>
          </a:prstGeom>
          <a:noFill/>
        </p:spPr>
        <p:txBody>
          <a:bodyPr wrap="none" rtlCol="0">
            <a:spAutoFit/>
          </a:bodyPr>
          <a:lstStyle/>
          <a:p>
            <a:r>
              <a:rPr lang="en-US" dirty="0" smtClean="0"/>
              <a:t>Managing Money</a:t>
            </a:r>
            <a:endParaRPr lang="en-US" dirty="0"/>
          </a:p>
        </p:txBody>
      </p:sp>
      <p:sp>
        <p:nvSpPr>
          <p:cNvPr id="9" name="TextBox 8"/>
          <p:cNvSpPr txBox="1"/>
          <p:nvPr/>
        </p:nvSpPr>
        <p:spPr>
          <a:xfrm>
            <a:off x="5334815" y="1697577"/>
            <a:ext cx="1717137" cy="369332"/>
          </a:xfrm>
          <a:prstGeom prst="rect">
            <a:avLst/>
          </a:prstGeom>
          <a:noFill/>
        </p:spPr>
        <p:txBody>
          <a:bodyPr wrap="none" rtlCol="0">
            <a:spAutoFit/>
          </a:bodyPr>
          <a:lstStyle/>
          <a:p>
            <a:r>
              <a:rPr lang="en-US" dirty="0" smtClean="0"/>
              <a:t>Getting started</a:t>
            </a:r>
            <a:endParaRPr lang="en-US" dirty="0"/>
          </a:p>
        </p:txBody>
      </p:sp>
      <p:sp>
        <p:nvSpPr>
          <p:cNvPr id="10" name="TextBox 9"/>
          <p:cNvSpPr txBox="1"/>
          <p:nvPr/>
        </p:nvSpPr>
        <p:spPr>
          <a:xfrm>
            <a:off x="5299705" y="4047331"/>
            <a:ext cx="3163045" cy="646331"/>
          </a:xfrm>
          <a:prstGeom prst="rect">
            <a:avLst/>
          </a:prstGeom>
          <a:noFill/>
        </p:spPr>
        <p:txBody>
          <a:bodyPr wrap="none" rtlCol="0">
            <a:spAutoFit/>
          </a:bodyPr>
          <a:lstStyle/>
          <a:p>
            <a:r>
              <a:rPr lang="en-US" dirty="0" smtClean="0"/>
              <a:t>Dealing with debt</a:t>
            </a:r>
          </a:p>
          <a:p>
            <a:r>
              <a:rPr lang="en-US" dirty="0" smtClean="0"/>
              <a:t>Understanding credit reports</a:t>
            </a:r>
            <a:endParaRPr lang="en-US" dirty="0"/>
          </a:p>
        </p:txBody>
      </p:sp>
      <p:sp>
        <p:nvSpPr>
          <p:cNvPr id="11" name="Right Brace 10" descr="Bracket showing that Your Money, Your Goals toolkit Modules 6-7 (Module 6: Dealing with debt; Module 7: Understanding credit reports and scores) correspond to Dealing with Debt and Understanding Credit Reports in the Focus on Reentry document."/>
          <p:cNvSpPr/>
          <p:nvPr/>
        </p:nvSpPr>
        <p:spPr>
          <a:xfrm>
            <a:off x="4489266" y="3870253"/>
            <a:ext cx="495963" cy="1000488"/>
          </a:xfrm>
          <a:prstGeom prst="rightBrace">
            <a:avLst>
              <a:gd name="adj1" fmla="val 0"/>
              <a:gd name="adj2" fmla="val 50000"/>
            </a:avLst>
          </a:prstGeom>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TextBox 12"/>
          <p:cNvSpPr txBox="1"/>
          <p:nvPr/>
        </p:nvSpPr>
        <p:spPr>
          <a:xfrm>
            <a:off x="5374058" y="4926850"/>
            <a:ext cx="3248005" cy="369332"/>
          </a:xfrm>
          <a:prstGeom prst="rect">
            <a:avLst/>
          </a:prstGeom>
          <a:noFill/>
        </p:spPr>
        <p:txBody>
          <a:bodyPr wrap="none" rtlCol="0">
            <a:spAutoFit/>
          </a:bodyPr>
          <a:lstStyle/>
          <a:p>
            <a:r>
              <a:rPr lang="en-US" dirty="0" smtClean="0">
                <a:solidFill>
                  <a:schemeClr val="accent1">
                    <a:lumMod val="50000"/>
                  </a:schemeClr>
                </a:solidFill>
              </a:rPr>
              <a:t>Background screening reports</a:t>
            </a:r>
            <a:endParaRPr lang="en-US" dirty="0">
              <a:solidFill>
                <a:schemeClr val="accent1">
                  <a:lumMod val="50000"/>
                </a:schemeClr>
              </a:solidFill>
            </a:endParaRPr>
          </a:p>
        </p:txBody>
      </p:sp>
      <p:sp>
        <p:nvSpPr>
          <p:cNvPr id="14" name="Right Brace 13" descr="Bracket showing that Your Money, Your Goals toolkit Modules 8-9 (Module 8: Money services; Module 9: Protecting your mone) correspond to Using and Protecting Your Money in the Focus on Reentry document."/>
          <p:cNvSpPr/>
          <p:nvPr/>
        </p:nvSpPr>
        <p:spPr>
          <a:xfrm>
            <a:off x="4493523" y="5296182"/>
            <a:ext cx="495963" cy="942235"/>
          </a:xfrm>
          <a:prstGeom prst="rightBrace">
            <a:avLst>
              <a:gd name="adj1" fmla="val 0"/>
              <a:gd name="adj2" fmla="val 50000"/>
            </a:avLst>
          </a:prstGeom>
          <a:ln>
            <a:solidFill>
              <a:schemeClr val="accent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5" name="TextBox 14"/>
          <p:cNvSpPr txBox="1"/>
          <p:nvPr/>
        </p:nvSpPr>
        <p:spPr>
          <a:xfrm>
            <a:off x="5299705" y="5582633"/>
            <a:ext cx="3595856" cy="369332"/>
          </a:xfrm>
          <a:prstGeom prst="rect">
            <a:avLst/>
          </a:prstGeom>
          <a:noFill/>
        </p:spPr>
        <p:txBody>
          <a:bodyPr wrap="none" rtlCol="0">
            <a:spAutoFit/>
          </a:bodyPr>
          <a:lstStyle/>
          <a:p>
            <a:r>
              <a:rPr lang="en-US" dirty="0" smtClean="0"/>
              <a:t>Using and protecting your money</a:t>
            </a:r>
            <a:endParaRPr lang="en-US" dirty="0"/>
          </a:p>
        </p:txBody>
      </p:sp>
      <p:sp>
        <p:nvSpPr>
          <p:cNvPr id="16" name="TextBox 15"/>
          <p:cNvSpPr txBox="1"/>
          <p:nvPr/>
        </p:nvSpPr>
        <p:spPr>
          <a:xfrm>
            <a:off x="5374058" y="6238417"/>
            <a:ext cx="2295821" cy="369332"/>
          </a:xfrm>
          <a:prstGeom prst="rect">
            <a:avLst/>
          </a:prstGeom>
          <a:noFill/>
        </p:spPr>
        <p:txBody>
          <a:bodyPr wrap="none" rtlCol="0">
            <a:spAutoFit/>
          </a:bodyPr>
          <a:lstStyle/>
          <a:p>
            <a:r>
              <a:rPr lang="en-US" dirty="0" smtClean="0">
                <a:solidFill>
                  <a:schemeClr val="accent1">
                    <a:lumMod val="50000"/>
                  </a:schemeClr>
                </a:solidFill>
              </a:rPr>
              <a:t>Additional resources</a:t>
            </a:r>
            <a:endParaRPr lang="en-US" dirty="0">
              <a:solidFill>
                <a:schemeClr val="accent1">
                  <a:lumMod val="50000"/>
                </a:schemeClr>
              </a:solidFill>
            </a:endParaRPr>
          </a:p>
        </p:txBody>
      </p:sp>
      <p:sp>
        <p:nvSpPr>
          <p:cNvPr id="19" name="Right Arrow 18" descr="Arrow showing the insertion of Additional Resources"/>
          <p:cNvSpPr/>
          <p:nvPr/>
        </p:nvSpPr>
        <p:spPr>
          <a:xfrm>
            <a:off x="4414616" y="6384257"/>
            <a:ext cx="461083" cy="184666"/>
          </a:xfrm>
          <a:prstGeom prst="rightArrow">
            <a:avLst/>
          </a:prstGeom>
          <a:solidFill>
            <a:schemeClr val="bg1"/>
          </a:solidFill>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0" name="Right Arrow 19" descr="Arrow showing the insertion of Background Screening Reports"/>
          <p:cNvSpPr/>
          <p:nvPr/>
        </p:nvSpPr>
        <p:spPr>
          <a:xfrm>
            <a:off x="4414616" y="5019183"/>
            <a:ext cx="461083" cy="184666"/>
          </a:xfrm>
          <a:prstGeom prst="rightArrow">
            <a:avLst/>
          </a:prstGeom>
          <a:solidFill>
            <a:schemeClr val="bg1"/>
          </a:solidFill>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7766674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use </a:t>
            </a:r>
            <a:r>
              <a:rPr lang="en-US" i="1" dirty="0" smtClean="0"/>
              <a:t>Focus on Reentry</a:t>
            </a:r>
            <a:endParaRPr lang="en-US" dirty="0"/>
          </a:p>
        </p:txBody>
      </p:sp>
      <p:sp>
        <p:nvSpPr>
          <p:cNvPr id="3" name="Content Placeholder 2"/>
          <p:cNvSpPr>
            <a:spLocks noGrp="1"/>
          </p:cNvSpPr>
          <p:nvPr>
            <p:ph sz="half" idx="1"/>
          </p:nvPr>
        </p:nvSpPr>
        <p:spPr/>
        <p:txBody>
          <a:bodyPr/>
          <a:lstStyle/>
          <a:p>
            <a:r>
              <a:rPr lang="en-US" dirty="0" smtClean="0"/>
              <a:t>Anytime </a:t>
            </a:r>
            <a:r>
              <a:rPr lang="en-US" dirty="0"/>
              <a:t>while someone is awaiting trial or sentencing, in jail or prison, serving a sentence, or following </a:t>
            </a:r>
            <a:r>
              <a:rPr lang="en-US" dirty="0" smtClean="0"/>
              <a:t>release</a:t>
            </a:r>
          </a:p>
          <a:p>
            <a:r>
              <a:rPr lang="en-US" dirty="0" smtClean="0"/>
              <a:t>Along with </a:t>
            </a:r>
            <a:r>
              <a:rPr lang="en-US" i="1" dirty="0" smtClean="0"/>
              <a:t>Your </a:t>
            </a:r>
            <a:r>
              <a:rPr lang="en-US" i="1" dirty="0"/>
              <a:t>Money, Your </a:t>
            </a:r>
            <a:r>
              <a:rPr lang="en-US" i="1" dirty="0" smtClean="0"/>
              <a:t>Goals </a:t>
            </a:r>
            <a:r>
              <a:rPr lang="en-US" dirty="0" smtClean="0"/>
              <a:t>toolkit</a:t>
            </a:r>
          </a:p>
          <a:p>
            <a:pPr lvl="1"/>
            <a:r>
              <a:rPr lang="en-US" dirty="0" smtClean="0"/>
              <a:t>Provides </a:t>
            </a:r>
            <a:r>
              <a:rPr lang="en-US" dirty="0"/>
              <a:t>additional or substitute narrative information and </a:t>
            </a:r>
            <a:r>
              <a:rPr lang="en-US" dirty="0" smtClean="0"/>
              <a:t>tools </a:t>
            </a:r>
          </a:p>
          <a:p>
            <a:pPr lvl="1"/>
            <a:r>
              <a:rPr lang="en-US" dirty="0" smtClean="0"/>
              <a:t>Addresses </a:t>
            </a:r>
            <a:r>
              <a:rPr lang="en-US" dirty="0"/>
              <a:t>the special issues faced by the individuals in the criminal justice system </a:t>
            </a:r>
            <a:endParaRPr lang="en-US" dirty="0" smtClean="0"/>
          </a:p>
          <a:p>
            <a:pPr lvl="1"/>
            <a:r>
              <a:rPr lang="en-US" dirty="0" smtClean="0"/>
              <a:t>Tracks </a:t>
            </a:r>
            <a:r>
              <a:rPr lang="en-US" dirty="0"/>
              <a:t>the modules as they appear in the main </a:t>
            </a:r>
            <a:r>
              <a:rPr lang="en-US" dirty="0" smtClean="0"/>
              <a:t>toolkit</a:t>
            </a:r>
            <a:endParaRPr lang="en-US" dirty="0"/>
          </a:p>
          <a:p>
            <a:r>
              <a:rPr lang="en-US" dirty="0" smtClean="0"/>
              <a:t>Can </a:t>
            </a:r>
            <a:r>
              <a:rPr lang="en-US" dirty="0"/>
              <a:t>be used in one-on-one or small group </a:t>
            </a:r>
            <a:r>
              <a:rPr lang="en-US" dirty="0" smtClean="0"/>
              <a:t>settings</a:t>
            </a:r>
            <a:endParaRPr lang="en-US" dirty="0"/>
          </a:p>
        </p:txBody>
      </p:sp>
    </p:spTree>
    <p:extLst>
      <p:ext uri="{BB962C8B-B14F-4D97-AF65-F5344CB8AC3E}">
        <p14:creationId xmlns:p14="http://schemas.microsoft.com/office/powerpoint/2010/main" val="6495565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Focus on Reentry: </a:t>
            </a:r>
            <a:r>
              <a:rPr lang="en-US" dirty="0"/>
              <a:t>T</a:t>
            </a:r>
            <a:r>
              <a:rPr lang="en-US" dirty="0" smtClean="0"/>
              <a:t>ools</a:t>
            </a:r>
            <a:endParaRPr lang="en-US" dirty="0"/>
          </a:p>
        </p:txBody>
      </p:sp>
      <p:sp>
        <p:nvSpPr>
          <p:cNvPr id="3" name="Content Placeholder 2"/>
          <p:cNvSpPr>
            <a:spLocks noGrp="1"/>
          </p:cNvSpPr>
          <p:nvPr>
            <p:ph sz="half" idx="1"/>
          </p:nvPr>
        </p:nvSpPr>
        <p:spPr>
          <a:xfrm>
            <a:off x="457199" y="1350183"/>
            <a:ext cx="3657600" cy="4525963"/>
          </a:xfrm>
        </p:spPr>
        <p:txBody>
          <a:bodyPr>
            <a:normAutofit/>
          </a:bodyPr>
          <a:lstStyle/>
          <a:p>
            <a:r>
              <a:rPr lang="en-US" b="1" dirty="0" smtClean="0"/>
              <a:t>Additional tools</a:t>
            </a:r>
            <a:r>
              <a:rPr lang="en-US" dirty="0"/>
              <a:t> </a:t>
            </a:r>
            <a:r>
              <a:rPr lang="en-US" dirty="0" smtClean="0"/>
              <a:t>not currently found in the </a:t>
            </a:r>
            <a:r>
              <a:rPr lang="en-US" i="1" dirty="0" smtClean="0"/>
              <a:t>Your Money, Your Goals </a:t>
            </a:r>
            <a:r>
              <a:rPr lang="en-US" dirty="0" smtClean="0"/>
              <a:t>toolkit</a:t>
            </a:r>
          </a:p>
          <a:p>
            <a:pPr marL="0" indent="0">
              <a:buNone/>
            </a:pPr>
            <a:endParaRPr lang="en-US" dirty="0" smtClean="0"/>
          </a:p>
          <a:p>
            <a:r>
              <a:rPr lang="en-US" b="1" dirty="0" smtClean="0"/>
              <a:t>Adapted tools </a:t>
            </a:r>
            <a:r>
              <a:rPr lang="en-US" dirty="0" smtClean="0"/>
              <a:t>from </a:t>
            </a:r>
            <a:r>
              <a:rPr lang="en-US" i="1" dirty="0" smtClean="0"/>
              <a:t>Your </a:t>
            </a:r>
            <a:r>
              <a:rPr lang="en-US" i="1" dirty="0"/>
              <a:t>Money, Your Goals </a:t>
            </a:r>
            <a:r>
              <a:rPr lang="en-US" dirty="0" smtClean="0"/>
              <a:t>tools that have been reworked for reentry, such as </a:t>
            </a:r>
            <a:r>
              <a:rPr lang="en-US" i="1" dirty="0" smtClean="0"/>
              <a:t>Tracking your debt worksheet</a:t>
            </a:r>
            <a:endParaRPr lang="en-US" i="1" dirty="0"/>
          </a:p>
        </p:txBody>
      </p:sp>
      <p:pic>
        <p:nvPicPr>
          <p:cNvPr id="4" name="Picture 3" descr="Screenshot of Tracking your debt worksheet, a reentry tool."/>
          <p:cNvPicPr>
            <a:picLocks noChangeAspect="1"/>
          </p:cNvPicPr>
          <p:nvPr/>
        </p:nvPicPr>
        <p:blipFill>
          <a:blip r:embed="rId3"/>
          <a:stretch>
            <a:fillRect/>
          </a:stretch>
        </p:blipFill>
        <p:spPr>
          <a:xfrm>
            <a:off x="4761186" y="1494562"/>
            <a:ext cx="3829175" cy="4847619"/>
          </a:xfrm>
          <a:prstGeom prst="rect">
            <a:avLst/>
          </a:prstGeom>
          <a:ln>
            <a:solidFill>
              <a:schemeClr val="bg1">
                <a:lumMod val="65000"/>
              </a:schemeClr>
            </a:solidFill>
          </a:ln>
        </p:spPr>
      </p:pic>
    </p:spTree>
    <p:extLst>
      <p:ext uri="{BB962C8B-B14F-4D97-AF65-F5344CB8AC3E}">
        <p14:creationId xmlns:p14="http://schemas.microsoft.com/office/powerpoint/2010/main" val="25820792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350183"/>
            <a:ext cx="3407229" cy="4525963"/>
          </a:xfrm>
        </p:spPr>
        <p:txBody>
          <a:bodyPr/>
          <a:lstStyle/>
          <a:p>
            <a:r>
              <a:rPr lang="en-US" b="1" dirty="0" smtClean="0"/>
              <a:t>Working with your client </a:t>
            </a:r>
          </a:p>
          <a:p>
            <a:pPr marL="400050" lvl="1" indent="0">
              <a:buNone/>
            </a:pPr>
            <a:r>
              <a:rPr lang="en-US" sz="2200" dirty="0" smtClean="0"/>
              <a:t>How to work with your client on the topic, including ideas for what to say to introduce a tool</a:t>
            </a:r>
            <a:endParaRPr lang="en-US" sz="2200" dirty="0"/>
          </a:p>
        </p:txBody>
      </p:sp>
      <p:sp>
        <p:nvSpPr>
          <p:cNvPr id="4" name="Title 3"/>
          <p:cNvSpPr>
            <a:spLocks noGrp="1"/>
          </p:cNvSpPr>
          <p:nvPr>
            <p:ph type="title"/>
          </p:nvPr>
        </p:nvSpPr>
        <p:spPr/>
        <p:txBody>
          <a:bodyPr>
            <a:normAutofit/>
          </a:bodyPr>
          <a:lstStyle/>
          <a:p>
            <a:r>
              <a:rPr lang="en-US" i="1" dirty="0" smtClean="0"/>
              <a:t>Focus on Reentry</a:t>
            </a:r>
            <a:r>
              <a:rPr lang="en-US" dirty="0" smtClean="0"/>
              <a:t>: Working with your client</a:t>
            </a:r>
            <a:endParaRPr lang="en-US" dirty="0"/>
          </a:p>
        </p:txBody>
      </p:sp>
      <p:pic>
        <p:nvPicPr>
          <p:cNvPr id="6" name="Content Placeholder 5" descr="Screenshot of the Working with Your Client page on Dealing with Debt from Focus on Reentry."/>
          <p:cNvPicPr>
            <a:picLocks noGrp="1" noChangeAspect="1"/>
          </p:cNvPicPr>
          <p:nvPr>
            <p:ph sz="half" idx="2"/>
          </p:nvPr>
        </p:nvPicPr>
        <p:blipFill>
          <a:blip r:embed="rId3"/>
          <a:srcRect l="3" r="3"/>
          <a:stretch>
            <a:fillRect/>
          </a:stretch>
        </p:blipFill>
        <p:spPr>
          <a:xfrm>
            <a:off x="4068879" y="1409882"/>
            <a:ext cx="4521482" cy="5067117"/>
          </a:xfrm>
        </p:spPr>
      </p:pic>
    </p:spTree>
    <p:extLst>
      <p:ext uri="{BB962C8B-B14F-4D97-AF65-F5344CB8AC3E}">
        <p14:creationId xmlns:p14="http://schemas.microsoft.com/office/powerpoint/2010/main" val="29814329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Focus on Reentry: </a:t>
            </a:r>
            <a:r>
              <a:rPr lang="en-US" dirty="0"/>
              <a:t>C</a:t>
            </a:r>
            <a:r>
              <a:rPr lang="en-US" dirty="0" smtClean="0"/>
              <a:t>loser look handouts</a:t>
            </a:r>
            <a:endParaRPr lang="en-US" dirty="0"/>
          </a:p>
        </p:txBody>
      </p:sp>
      <p:sp>
        <p:nvSpPr>
          <p:cNvPr id="3" name="Content Placeholder 2"/>
          <p:cNvSpPr>
            <a:spLocks noGrp="1"/>
          </p:cNvSpPr>
          <p:nvPr>
            <p:ph sz="half" idx="1"/>
          </p:nvPr>
        </p:nvSpPr>
        <p:spPr>
          <a:xfrm>
            <a:off x="457199" y="1350183"/>
            <a:ext cx="3657600" cy="4525963"/>
          </a:xfrm>
        </p:spPr>
        <p:txBody>
          <a:bodyPr>
            <a:normAutofit/>
          </a:bodyPr>
          <a:lstStyle/>
          <a:p>
            <a:r>
              <a:rPr lang="en-US" b="1" dirty="0" smtClean="0"/>
              <a:t>In-depth information </a:t>
            </a:r>
            <a:r>
              <a:rPr lang="en-US" dirty="0" smtClean="0"/>
              <a:t>that you can share with the people you serve</a:t>
            </a:r>
            <a:endParaRPr lang="en-US" i="1" dirty="0"/>
          </a:p>
        </p:txBody>
      </p:sp>
      <p:pic>
        <p:nvPicPr>
          <p:cNvPr id="7" name="Picture 6" descr="Screenshot of Disputing errors in your criminal records, a reentry tool."/>
          <p:cNvPicPr>
            <a:picLocks noChangeAspect="1"/>
          </p:cNvPicPr>
          <p:nvPr/>
        </p:nvPicPr>
        <p:blipFill>
          <a:blip r:embed="rId3"/>
          <a:stretch>
            <a:fillRect/>
          </a:stretch>
        </p:blipFill>
        <p:spPr>
          <a:xfrm>
            <a:off x="4557857" y="1434404"/>
            <a:ext cx="4032504" cy="5087009"/>
          </a:xfrm>
          <a:prstGeom prst="rect">
            <a:avLst/>
          </a:prstGeom>
          <a:ln>
            <a:solidFill>
              <a:schemeClr val="bg1">
                <a:lumMod val="65000"/>
              </a:schemeClr>
            </a:solidFill>
          </a:ln>
        </p:spPr>
      </p:pic>
    </p:spTree>
    <p:extLst>
      <p:ext uri="{BB962C8B-B14F-4D97-AF65-F5344CB8AC3E}">
        <p14:creationId xmlns:p14="http://schemas.microsoft.com/office/powerpoint/2010/main" val="25428877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Getting started</a:t>
            </a:r>
            <a:endParaRPr lang="en-US" dirty="0"/>
          </a:p>
        </p:txBody>
      </p:sp>
      <p:sp>
        <p:nvSpPr>
          <p:cNvPr id="3" name="Subtitle 2"/>
          <p:cNvSpPr>
            <a:spLocks noGrp="1"/>
          </p:cNvSpPr>
          <p:nvPr>
            <p:ph type="subTitle" idx="1"/>
          </p:nvPr>
        </p:nvSpPr>
        <p:spPr>
          <a:xfrm>
            <a:off x="903112" y="3202725"/>
            <a:ext cx="7309555" cy="664529"/>
          </a:xfrm>
        </p:spPr>
        <p:txBody>
          <a:bodyPr/>
          <a:lstStyle/>
          <a:p>
            <a:r>
              <a:rPr lang="en-US" sz="4000" dirty="0" smtClean="0"/>
              <a:t>Three approaches</a:t>
            </a:r>
            <a:endParaRPr lang="en-US" sz="4000" dirty="0"/>
          </a:p>
        </p:txBody>
      </p:sp>
    </p:spTree>
    <p:extLst>
      <p:ext uri="{BB962C8B-B14F-4D97-AF65-F5344CB8AC3E}">
        <p14:creationId xmlns:p14="http://schemas.microsoft.com/office/powerpoint/2010/main" val="4233867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Getting started</a:t>
            </a:r>
            <a:endParaRPr lang="en-US" dirty="0"/>
          </a:p>
        </p:txBody>
      </p:sp>
      <p:sp>
        <p:nvSpPr>
          <p:cNvPr id="5" name="Content Placeholder 4"/>
          <p:cNvSpPr>
            <a:spLocks noGrp="1"/>
          </p:cNvSpPr>
          <p:nvPr>
            <p:ph sz="half" idx="1"/>
          </p:nvPr>
        </p:nvSpPr>
        <p:spPr/>
        <p:txBody>
          <a:bodyPr/>
          <a:lstStyle/>
          <a:p>
            <a:pPr marL="452628" indent="-457200">
              <a:buFont typeface="+mj-lt"/>
              <a:buAutoNum type="arabicPeriod"/>
            </a:pPr>
            <a:r>
              <a:rPr lang="en-US" dirty="0" smtClean="0"/>
              <a:t>Have </a:t>
            </a:r>
            <a:r>
              <a:rPr lang="en-US" dirty="0"/>
              <a:t>the money </a:t>
            </a:r>
            <a:r>
              <a:rPr lang="en-US" dirty="0" smtClean="0"/>
              <a:t>conversation</a:t>
            </a:r>
          </a:p>
          <a:p>
            <a:pPr lvl="1"/>
            <a:r>
              <a:rPr lang="en-US" dirty="0" smtClean="0"/>
              <a:t>Reflect on values </a:t>
            </a:r>
            <a:r>
              <a:rPr lang="en-US" dirty="0"/>
              <a:t>around money and </a:t>
            </a:r>
            <a:r>
              <a:rPr lang="en-US" dirty="0" smtClean="0"/>
              <a:t>current </a:t>
            </a:r>
            <a:r>
              <a:rPr lang="en-US" dirty="0"/>
              <a:t>financial situation </a:t>
            </a:r>
            <a:endParaRPr lang="en-US" dirty="0" smtClean="0"/>
          </a:p>
          <a:p>
            <a:pPr marL="452628" indent="-457200">
              <a:buFont typeface="+mj-lt"/>
              <a:buAutoNum type="arabicPeriod"/>
            </a:pPr>
            <a:r>
              <a:rPr lang="en-US" dirty="0"/>
              <a:t>Set specific goals and plan for </a:t>
            </a:r>
            <a:r>
              <a:rPr lang="en-US" dirty="0" smtClean="0"/>
              <a:t>them</a:t>
            </a:r>
          </a:p>
          <a:p>
            <a:pPr lvl="1"/>
            <a:r>
              <a:rPr lang="en-US" dirty="0" smtClean="0"/>
              <a:t>Set SMART goals and define steps to achieve them</a:t>
            </a:r>
          </a:p>
          <a:p>
            <a:pPr marL="452628" indent="-457200">
              <a:buFont typeface="+mj-lt"/>
              <a:buAutoNum type="arabicPeriod"/>
            </a:pPr>
            <a:r>
              <a:rPr lang="en-US" dirty="0" smtClean="0"/>
              <a:t>Get documentation </a:t>
            </a:r>
            <a:r>
              <a:rPr lang="en-US" dirty="0"/>
              <a:t>of </a:t>
            </a:r>
            <a:r>
              <a:rPr lang="en-US" dirty="0" smtClean="0"/>
              <a:t>identity</a:t>
            </a:r>
          </a:p>
          <a:p>
            <a:pPr lvl="1"/>
            <a:r>
              <a:rPr lang="en-US" dirty="0" smtClean="0"/>
              <a:t>Many financial activities require </a:t>
            </a:r>
            <a:r>
              <a:rPr lang="en-US" dirty="0"/>
              <a:t>documentation of identity</a:t>
            </a:r>
          </a:p>
        </p:txBody>
      </p:sp>
    </p:spTree>
    <p:extLst>
      <p:ext uri="{BB962C8B-B14F-4D97-AF65-F5344CB8AC3E}">
        <p14:creationId xmlns:p14="http://schemas.microsoft.com/office/powerpoint/2010/main" val="6878812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Have the money conversation:</a:t>
            </a:r>
            <a:br>
              <a:rPr lang="en-US" dirty="0" smtClean="0"/>
            </a:br>
            <a:r>
              <a:rPr lang="en-US" dirty="0" smtClean="0"/>
              <a:t>My money picture worksheet</a:t>
            </a:r>
            <a:endParaRPr lang="en-US" dirty="0"/>
          </a:p>
        </p:txBody>
      </p:sp>
      <p:sp>
        <p:nvSpPr>
          <p:cNvPr id="3" name="Content Placeholder 2"/>
          <p:cNvSpPr>
            <a:spLocks noGrp="1"/>
          </p:cNvSpPr>
          <p:nvPr>
            <p:ph sz="half" idx="1"/>
          </p:nvPr>
        </p:nvSpPr>
        <p:spPr>
          <a:xfrm>
            <a:off x="457200" y="1350183"/>
            <a:ext cx="3657600" cy="4917923"/>
          </a:xfrm>
        </p:spPr>
        <p:txBody>
          <a:bodyPr>
            <a:normAutofit/>
          </a:bodyPr>
          <a:lstStyle/>
          <a:p>
            <a:r>
              <a:rPr lang="en-US" dirty="0"/>
              <a:t>H</a:t>
            </a:r>
            <a:r>
              <a:rPr lang="en-US" dirty="0" smtClean="0"/>
              <a:t>elp the individual assess </a:t>
            </a:r>
            <a:r>
              <a:rPr lang="en-US" dirty="0"/>
              <a:t>their financial goals and </a:t>
            </a:r>
            <a:r>
              <a:rPr lang="en-US" dirty="0" smtClean="0"/>
              <a:t>challenges</a:t>
            </a:r>
          </a:p>
          <a:p>
            <a:r>
              <a:rPr lang="en-US" dirty="0" smtClean="0"/>
              <a:t>Identify </a:t>
            </a:r>
            <a:r>
              <a:rPr lang="en-US" dirty="0"/>
              <a:t>which topics, in the </a:t>
            </a:r>
            <a:r>
              <a:rPr lang="en-US" i="1" dirty="0"/>
              <a:t>Your Money, Your Goals </a:t>
            </a:r>
            <a:r>
              <a:rPr lang="en-US" dirty="0"/>
              <a:t>toolkit or the </a:t>
            </a:r>
            <a:r>
              <a:rPr lang="en-US" i="1" dirty="0"/>
              <a:t>Focus on Reentry </a:t>
            </a:r>
            <a:r>
              <a:rPr lang="en-US" dirty="0" smtClean="0"/>
              <a:t>to cover</a:t>
            </a:r>
          </a:p>
          <a:p>
            <a:r>
              <a:rPr lang="en-US" dirty="0" smtClean="0"/>
              <a:t>Focus </a:t>
            </a:r>
            <a:r>
              <a:rPr lang="en-US" dirty="0"/>
              <a:t>the discussion on </a:t>
            </a:r>
            <a:r>
              <a:rPr lang="en-US" dirty="0" smtClean="0"/>
              <a:t>the individual’s values </a:t>
            </a:r>
            <a:r>
              <a:rPr lang="en-US" dirty="0"/>
              <a:t>or financial </a:t>
            </a:r>
            <a:r>
              <a:rPr lang="en-US" dirty="0" smtClean="0"/>
              <a:t>situation</a:t>
            </a:r>
            <a:endParaRPr lang="en-US" dirty="0"/>
          </a:p>
        </p:txBody>
      </p:sp>
      <p:pic>
        <p:nvPicPr>
          <p:cNvPr id="4" name="Picture 3" descr="Screenshot of My money picture worksheet, a reentry tool."/>
          <p:cNvPicPr>
            <a:picLocks noChangeAspect="1"/>
          </p:cNvPicPr>
          <p:nvPr/>
        </p:nvPicPr>
        <p:blipFill>
          <a:blip r:embed="rId3"/>
          <a:stretch>
            <a:fillRect/>
          </a:stretch>
        </p:blipFill>
        <p:spPr>
          <a:xfrm>
            <a:off x="4401449" y="1482530"/>
            <a:ext cx="4188912" cy="5108674"/>
          </a:xfrm>
          <a:prstGeom prst="rect">
            <a:avLst/>
          </a:prstGeom>
          <a:ln>
            <a:solidFill>
              <a:schemeClr val="bg1">
                <a:lumMod val="65000"/>
              </a:schemeClr>
            </a:solidFill>
          </a:ln>
        </p:spPr>
      </p:pic>
    </p:spTree>
    <p:extLst>
      <p:ext uri="{BB962C8B-B14F-4D97-AF65-F5344CB8AC3E}">
        <p14:creationId xmlns:p14="http://schemas.microsoft.com/office/powerpoint/2010/main" val="40759759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FFFFFB03-6426-44DC-A3A5-3C17110B64AE}" type="slidenum">
              <a:rPr lang="en-US" smtClean="0"/>
              <a:pPr/>
              <a:t>29</a:t>
            </a:fld>
            <a:endParaRPr lang="en-US" dirty="0"/>
          </a:p>
        </p:txBody>
      </p:sp>
      <p:sp>
        <p:nvSpPr>
          <p:cNvPr id="3" name="Title 2"/>
          <p:cNvSpPr>
            <a:spLocks noGrp="1"/>
          </p:cNvSpPr>
          <p:nvPr>
            <p:ph type="title"/>
          </p:nvPr>
        </p:nvSpPr>
        <p:spPr/>
        <p:txBody>
          <a:bodyPr>
            <a:normAutofit fontScale="90000"/>
          </a:bodyPr>
          <a:lstStyle/>
          <a:p>
            <a:r>
              <a:rPr lang="en-US" dirty="0"/>
              <a:t>Have the money conversation:</a:t>
            </a:r>
            <a:br>
              <a:rPr lang="en-US" dirty="0"/>
            </a:br>
            <a:r>
              <a:rPr lang="en-US" dirty="0"/>
              <a:t>My money picture worksheet</a:t>
            </a:r>
          </a:p>
        </p:txBody>
      </p:sp>
      <p:pic>
        <p:nvPicPr>
          <p:cNvPr id="4" name="Picture 3" descr="Screenshot of second page of My money picture worksheet, a reentry tool."/>
          <p:cNvPicPr>
            <a:picLocks noChangeAspect="1"/>
          </p:cNvPicPr>
          <p:nvPr/>
        </p:nvPicPr>
        <p:blipFill>
          <a:blip r:embed="rId3"/>
          <a:stretch>
            <a:fillRect/>
          </a:stretch>
        </p:blipFill>
        <p:spPr>
          <a:xfrm>
            <a:off x="2275935" y="1446309"/>
            <a:ext cx="4673504" cy="5069994"/>
          </a:xfrm>
          <a:prstGeom prst="rect">
            <a:avLst/>
          </a:prstGeom>
          <a:ln>
            <a:solidFill>
              <a:schemeClr val="accent3">
                <a:lumMod val="60000"/>
                <a:lumOff val="40000"/>
              </a:schemeClr>
            </a:solidFill>
          </a:ln>
        </p:spPr>
      </p:pic>
    </p:spTree>
    <p:extLst>
      <p:ext uri="{BB962C8B-B14F-4D97-AF65-F5344CB8AC3E}">
        <p14:creationId xmlns:p14="http://schemas.microsoft.com/office/powerpoint/2010/main" val="1530498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objectives</a:t>
            </a:r>
            <a:endParaRPr lang="en-US" dirty="0"/>
          </a:p>
        </p:txBody>
      </p:sp>
      <p:sp>
        <p:nvSpPr>
          <p:cNvPr id="3" name="Content Placeholder 2"/>
          <p:cNvSpPr>
            <a:spLocks noGrp="1"/>
          </p:cNvSpPr>
          <p:nvPr>
            <p:ph sz="half" idx="1"/>
          </p:nvPr>
        </p:nvSpPr>
        <p:spPr/>
        <p:txBody>
          <a:bodyPr/>
          <a:lstStyle/>
          <a:p>
            <a:r>
              <a:rPr lang="en-US" altLang="en-US" dirty="0"/>
              <a:t>Introduce participants to the Consumer Financial Protection Bureau, </a:t>
            </a:r>
            <a:r>
              <a:rPr lang="en-US" altLang="en-US" dirty="0" smtClean="0"/>
              <a:t>the </a:t>
            </a:r>
            <a:r>
              <a:rPr lang="en-US" altLang="en-US" dirty="0"/>
              <a:t>Office of Financial Empowerment, and key resources.</a:t>
            </a:r>
          </a:p>
          <a:p>
            <a:r>
              <a:rPr lang="en-US" altLang="en-US" dirty="0"/>
              <a:t>Provide an overview of the </a:t>
            </a:r>
            <a:r>
              <a:rPr lang="en-US" altLang="en-US" i="1" dirty="0"/>
              <a:t>Your Money, Your Goals </a:t>
            </a:r>
            <a:r>
              <a:rPr lang="en-US" altLang="en-US" i="1" dirty="0" smtClean="0"/>
              <a:t>toolkit</a:t>
            </a:r>
            <a:r>
              <a:rPr lang="en-US" altLang="en-US" dirty="0" smtClean="0"/>
              <a:t> and </a:t>
            </a:r>
            <a:r>
              <a:rPr lang="en-US" altLang="en-US" i="1" dirty="0"/>
              <a:t>Focus on Reentry </a:t>
            </a:r>
            <a:r>
              <a:rPr lang="en-US" altLang="en-US" dirty="0"/>
              <a:t>companion guide for organizations that work with justice-involved </a:t>
            </a:r>
            <a:r>
              <a:rPr lang="en-US" altLang="en-US" dirty="0" smtClean="0"/>
              <a:t>individuals.</a:t>
            </a:r>
            <a:endParaRPr lang="en-US" altLang="en-US" dirty="0"/>
          </a:p>
          <a:p>
            <a:r>
              <a:rPr lang="en-US" altLang="en-US" dirty="0"/>
              <a:t>Explore financial empowerment topics that include how to talk about money with individuals, cash flow, credit, debt, financial services and products, identity theft.</a:t>
            </a:r>
          </a:p>
          <a:p>
            <a:endParaRPr lang="en-US" dirty="0"/>
          </a:p>
        </p:txBody>
      </p:sp>
    </p:spTree>
    <p:extLst>
      <p:ext uri="{BB962C8B-B14F-4D97-AF65-F5344CB8AC3E}">
        <p14:creationId xmlns:p14="http://schemas.microsoft.com/office/powerpoint/2010/main" val="29472954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Set specific goals and plan for </a:t>
            </a:r>
            <a:r>
              <a:rPr lang="en-US" dirty="0" smtClean="0"/>
              <a:t>them:</a:t>
            </a:r>
            <a:r>
              <a:rPr lang="en-US" dirty="0"/>
              <a:t/>
            </a:r>
            <a:br>
              <a:rPr lang="en-US" dirty="0"/>
            </a:br>
            <a:r>
              <a:rPr lang="en-US" dirty="0"/>
              <a:t>Setting </a:t>
            </a:r>
            <a:r>
              <a:rPr lang="en-US" dirty="0" smtClean="0"/>
              <a:t>goals worksheet</a:t>
            </a:r>
            <a:endParaRPr lang="en-US" dirty="0"/>
          </a:p>
        </p:txBody>
      </p:sp>
      <p:sp>
        <p:nvSpPr>
          <p:cNvPr id="3" name="Content Placeholder 2"/>
          <p:cNvSpPr>
            <a:spLocks noGrp="1"/>
          </p:cNvSpPr>
          <p:nvPr>
            <p:ph sz="half" idx="1"/>
          </p:nvPr>
        </p:nvSpPr>
        <p:spPr>
          <a:xfrm>
            <a:off x="457200" y="1895784"/>
            <a:ext cx="3657600" cy="3980362"/>
          </a:xfrm>
        </p:spPr>
        <p:txBody>
          <a:bodyPr/>
          <a:lstStyle/>
          <a:p>
            <a:r>
              <a:rPr lang="en-US" dirty="0"/>
              <a:t>H</a:t>
            </a:r>
            <a:r>
              <a:rPr lang="en-US" dirty="0" smtClean="0"/>
              <a:t>elp people set </a:t>
            </a:r>
            <a:r>
              <a:rPr lang="en-US" dirty="0"/>
              <a:t>SMART </a:t>
            </a:r>
            <a:r>
              <a:rPr lang="en-US" dirty="0" smtClean="0"/>
              <a:t>goals</a:t>
            </a:r>
          </a:p>
          <a:p>
            <a:pPr marL="0" indent="0">
              <a:buNone/>
            </a:pPr>
            <a:endParaRPr lang="en-US" dirty="0" smtClean="0"/>
          </a:p>
          <a:p>
            <a:r>
              <a:rPr lang="en-US" dirty="0" smtClean="0"/>
              <a:t>Define </a:t>
            </a:r>
            <a:r>
              <a:rPr lang="en-US" dirty="0"/>
              <a:t>the steps to achieve </a:t>
            </a:r>
            <a:r>
              <a:rPr lang="en-US" dirty="0" smtClean="0"/>
              <a:t>them</a:t>
            </a:r>
          </a:p>
          <a:p>
            <a:pPr marL="0" indent="0">
              <a:buNone/>
            </a:pPr>
            <a:endParaRPr lang="en-US" dirty="0" smtClean="0"/>
          </a:p>
          <a:p>
            <a:r>
              <a:rPr lang="en-US" dirty="0" smtClean="0"/>
              <a:t>These </a:t>
            </a:r>
            <a:r>
              <a:rPr lang="en-US" dirty="0"/>
              <a:t>goals may be short </a:t>
            </a:r>
            <a:r>
              <a:rPr lang="en-US" dirty="0" smtClean="0"/>
              <a:t>term or longer term</a:t>
            </a:r>
            <a:endParaRPr lang="en-US" dirty="0"/>
          </a:p>
        </p:txBody>
      </p:sp>
      <p:pic>
        <p:nvPicPr>
          <p:cNvPr id="4" name="Picture 3" descr="Screenshot of Setting goals worksheet, a reentry tool."/>
          <p:cNvPicPr>
            <a:picLocks noChangeAspect="1"/>
          </p:cNvPicPr>
          <p:nvPr/>
        </p:nvPicPr>
        <p:blipFill>
          <a:blip r:embed="rId3"/>
          <a:stretch>
            <a:fillRect/>
          </a:stretch>
        </p:blipFill>
        <p:spPr>
          <a:xfrm>
            <a:off x="4557857" y="1470499"/>
            <a:ext cx="4032504" cy="5110405"/>
          </a:xfrm>
          <a:prstGeom prst="rect">
            <a:avLst/>
          </a:prstGeom>
          <a:ln>
            <a:solidFill>
              <a:schemeClr val="bg1">
                <a:lumMod val="65000"/>
              </a:schemeClr>
            </a:solidFill>
          </a:ln>
        </p:spPr>
      </p:pic>
    </p:spTree>
    <p:extLst>
      <p:ext uri="{BB962C8B-B14F-4D97-AF65-F5344CB8AC3E}">
        <p14:creationId xmlns:p14="http://schemas.microsoft.com/office/powerpoint/2010/main" val="22711399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Get documentation of </a:t>
            </a:r>
            <a:r>
              <a:rPr lang="en-US" dirty="0" smtClean="0"/>
              <a:t>identity:</a:t>
            </a:r>
            <a:br>
              <a:rPr lang="en-US" dirty="0" smtClean="0"/>
            </a:br>
            <a:r>
              <a:rPr lang="en-US" dirty="0" smtClean="0"/>
              <a:t>Documents and identification checklist</a:t>
            </a:r>
            <a:endParaRPr lang="en-US" dirty="0"/>
          </a:p>
        </p:txBody>
      </p:sp>
      <p:sp>
        <p:nvSpPr>
          <p:cNvPr id="3" name="Content Placeholder 2"/>
          <p:cNvSpPr>
            <a:spLocks noGrp="1"/>
          </p:cNvSpPr>
          <p:nvPr>
            <p:ph sz="half" idx="1"/>
          </p:nvPr>
        </p:nvSpPr>
        <p:spPr>
          <a:xfrm>
            <a:off x="457200" y="1706206"/>
            <a:ext cx="3657600" cy="4169940"/>
          </a:xfrm>
        </p:spPr>
        <p:txBody>
          <a:bodyPr/>
          <a:lstStyle/>
          <a:p>
            <a:r>
              <a:rPr lang="en-US" dirty="0"/>
              <a:t>Applying for a job or benefits, opening a bank account, and many other activities require </a:t>
            </a:r>
            <a:r>
              <a:rPr lang="en-US" dirty="0" smtClean="0"/>
              <a:t>identity documents</a:t>
            </a:r>
          </a:p>
          <a:p>
            <a:pPr marL="0" indent="0">
              <a:buNone/>
            </a:pPr>
            <a:endParaRPr lang="en-US" dirty="0" smtClean="0"/>
          </a:p>
          <a:p>
            <a:r>
              <a:rPr lang="en-US" dirty="0" smtClean="0"/>
              <a:t>Help the individual identify </a:t>
            </a:r>
            <a:r>
              <a:rPr lang="en-US" dirty="0"/>
              <a:t>sources for identification </a:t>
            </a:r>
            <a:r>
              <a:rPr lang="en-US" dirty="0" smtClean="0"/>
              <a:t>documents and possible barriers to getting them</a:t>
            </a:r>
            <a:endParaRPr lang="en-US" dirty="0"/>
          </a:p>
        </p:txBody>
      </p:sp>
      <p:pic>
        <p:nvPicPr>
          <p:cNvPr id="4" name="Picture 3" descr="Screenshot of Documents and identification checklist, a reentry tool."/>
          <p:cNvPicPr>
            <a:picLocks noChangeAspect="1"/>
          </p:cNvPicPr>
          <p:nvPr/>
        </p:nvPicPr>
        <p:blipFill>
          <a:blip r:embed="rId3"/>
          <a:stretch>
            <a:fillRect/>
          </a:stretch>
        </p:blipFill>
        <p:spPr>
          <a:xfrm>
            <a:off x="4557857" y="1542689"/>
            <a:ext cx="4032504" cy="4677705"/>
          </a:xfrm>
          <a:prstGeom prst="rect">
            <a:avLst/>
          </a:prstGeom>
          <a:ln>
            <a:solidFill>
              <a:schemeClr val="bg1">
                <a:lumMod val="65000"/>
              </a:schemeClr>
            </a:solidFill>
          </a:ln>
        </p:spPr>
      </p:pic>
    </p:spTree>
    <p:extLst>
      <p:ext uri="{BB962C8B-B14F-4D97-AF65-F5344CB8AC3E}">
        <p14:creationId xmlns:p14="http://schemas.microsoft.com/office/powerpoint/2010/main" val="29790364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Get documentation of </a:t>
            </a:r>
            <a:r>
              <a:rPr lang="en-US" dirty="0" smtClean="0"/>
              <a:t>identity:</a:t>
            </a:r>
            <a:br>
              <a:rPr lang="en-US" dirty="0" smtClean="0"/>
            </a:br>
            <a:r>
              <a:rPr lang="en-US" dirty="0" smtClean="0"/>
              <a:t>Documents and identification checklist</a:t>
            </a:r>
            <a:endParaRPr lang="en-US" dirty="0"/>
          </a:p>
        </p:txBody>
      </p:sp>
      <p:sp>
        <p:nvSpPr>
          <p:cNvPr id="3" name="Content Placeholder 2"/>
          <p:cNvSpPr>
            <a:spLocks noGrp="1"/>
          </p:cNvSpPr>
          <p:nvPr>
            <p:ph sz="half" idx="1"/>
          </p:nvPr>
        </p:nvSpPr>
        <p:spPr>
          <a:xfrm>
            <a:off x="457200" y="1706206"/>
            <a:ext cx="3411766" cy="4169940"/>
          </a:xfrm>
        </p:spPr>
        <p:txBody>
          <a:bodyPr>
            <a:normAutofit fontScale="92500"/>
          </a:bodyPr>
          <a:lstStyle/>
          <a:p>
            <a:r>
              <a:rPr lang="en-US" dirty="0"/>
              <a:t>Applying for a job or benefits, opening a bank account, and many other activities require </a:t>
            </a:r>
            <a:r>
              <a:rPr lang="en-US" dirty="0" smtClean="0"/>
              <a:t>identity documents</a:t>
            </a:r>
          </a:p>
          <a:p>
            <a:pPr marL="0" indent="0">
              <a:buNone/>
            </a:pPr>
            <a:endParaRPr lang="en-US" dirty="0" smtClean="0"/>
          </a:p>
          <a:p>
            <a:r>
              <a:rPr lang="en-US" dirty="0" smtClean="0"/>
              <a:t>Help the individual identify </a:t>
            </a:r>
            <a:r>
              <a:rPr lang="en-US" dirty="0"/>
              <a:t>sources for identification </a:t>
            </a:r>
            <a:r>
              <a:rPr lang="en-US" dirty="0" smtClean="0"/>
              <a:t>documents and possible barriers to getting them</a:t>
            </a:r>
            <a:endParaRPr lang="en-US" dirty="0"/>
          </a:p>
        </p:txBody>
      </p:sp>
      <p:pic>
        <p:nvPicPr>
          <p:cNvPr id="5" name="Picture 4" descr="Screenshot of next page of Documents and identification checklist, a reentry tool."/>
          <p:cNvPicPr>
            <a:picLocks noChangeAspect="1"/>
          </p:cNvPicPr>
          <p:nvPr/>
        </p:nvPicPr>
        <p:blipFill>
          <a:blip r:embed="rId3"/>
          <a:stretch>
            <a:fillRect/>
          </a:stretch>
        </p:blipFill>
        <p:spPr>
          <a:xfrm>
            <a:off x="4070659" y="1390179"/>
            <a:ext cx="4519702" cy="5378518"/>
          </a:xfrm>
          <a:prstGeom prst="rect">
            <a:avLst/>
          </a:prstGeom>
        </p:spPr>
      </p:pic>
    </p:spTree>
    <p:extLst>
      <p:ext uri="{BB962C8B-B14F-4D97-AF65-F5344CB8AC3E}">
        <p14:creationId xmlns:p14="http://schemas.microsoft.com/office/powerpoint/2010/main" val="21548567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Managing money</a:t>
            </a:r>
            <a:endParaRPr lang="en-US" dirty="0"/>
          </a:p>
        </p:txBody>
      </p:sp>
      <p:sp>
        <p:nvSpPr>
          <p:cNvPr id="3" name="Subtitle 2"/>
          <p:cNvSpPr>
            <a:spLocks noGrp="1"/>
          </p:cNvSpPr>
          <p:nvPr>
            <p:ph type="subTitle" idx="1"/>
          </p:nvPr>
        </p:nvSpPr>
        <p:spPr>
          <a:xfrm>
            <a:off x="903112" y="3202725"/>
            <a:ext cx="7309555" cy="1347280"/>
          </a:xfrm>
        </p:spPr>
        <p:txBody>
          <a:bodyPr/>
          <a:lstStyle/>
          <a:p>
            <a:r>
              <a:rPr lang="en-US" sz="4000" dirty="0" smtClean="0"/>
              <a:t>Income, Spending and Cash Flow</a:t>
            </a:r>
            <a:endParaRPr lang="en-US" sz="4000" dirty="0"/>
          </a:p>
        </p:txBody>
      </p:sp>
    </p:spTree>
    <p:extLst>
      <p:ext uri="{BB962C8B-B14F-4D97-AF65-F5344CB8AC3E}">
        <p14:creationId xmlns:p14="http://schemas.microsoft.com/office/powerpoint/2010/main" val="3178719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Managing money</a:t>
            </a:r>
            <a:endParaRPr lang="en-US" dirty="0"/>
          </a:p>
        </p:txBody>
      </p:sp>
      <p:sp>
        <p:nvSpPr>
          <p:cNvPr id="5" name="Content Placeholder 4"/>
          <p:cNvSpPr>
            <a:spLocks noGrp="1"/>
          </p:cNvSpPr>
          <p:nvPr>
            <p:ph sz="half" idx="1"/>
          </p:nvPr>
        </p:nvSpPr>
        <p:spPr/>
        <p:txBody>
          <a:bodyPr>
            <a:normAutofit/>
          </a:bodyPr>
          <a:lstStyle/>
          <a:p>
            <a:r>
              <a:rPr lang="en-US" i="1" dirty="0" smtClean="0"/>
              <a:t>Your </a:t>
            </a:r>
            <a:r>
              <a:rPr lang="en-US" i="1" dirty="0"/>
              <a:t>Money, Your Goals </a:t>
            </a:r>
            <a:r>
              <a:rPr lang="en-US" dirty="0"/>
              <a:t>Modules 2, 3, 4 and 5 </a:t>
            </a:r>
            <a:r>
              <a:rPr lang="en-US" dirty="0" smtClean="0"/>
              <a:t>help </a:t>
            </a:r>
            <a:r>
              <a:rPr lang="en-US" dirty="0"/>
              <a:t>with understanding how to track and manage </a:t>
            </a:r>
            <a:r>
              <a:rPr lang="en-US" dirty="0" smtClean="0"/>
              <a:t>resources</a:t>
            </a:r>
          </a:p>
          <a:p>
            <a:pPr lvl="1"/>
            <a:r>
              <a:rPr lang="en-US" i="1" dirty="0"/>
              <a:t>Module 2: </a:t>
            </a:r>
            <a:r>
              <a:rPr lang="en-US" i="1" dirty="0" smtClean="0"/>
              <a:t>Saving for emergencies, bills, and goals</a:t>
            </a:r>
          </a:p>
          <a:p>
            <a:pPr lvl="1"/>
            <a:r>
              <a:rPr lang="en-US" i="1" dirty="0"/>
              <a:t>Module 3: Tracking </a:t>
            </a:r>
            <a:r>
              <a:rPr lang="en-US" i="1" dirty="0" smtClean="0"/>
              <a:t>and managing income and benefits</a:t>
            </a:r>
          </a:p>
          <a:p>
            <a:pPr lvl="1"/>
            <a:r>
              <a:rPr lang="en-US" i="1" dirty="0" smtClean="0"/>
              <a:t>Module </a:t>
            </a:r>
            <a:r>
              <a:rPr lang="en-US" i="1" dirty="0"/>
              <a:t>4: Paying </a:t>
            </a:r>
            <a:r>
              <a:rPr lang="en-US" i="1" dirty="0" smtClean="0"/>
              <a:t>bills and other expenses</a:t>
            </a:r>
          </a:p>
          <a:p>
            <a:pPr lvl="1"/>
            <a:r>
              <a:rPr lang="en-US" i="1" dirty="0"/>
              <a:t>Module 5: Getting </a:t>
            </a:r>
            <a:r>
              <a:rPr lang="en-US" i="1" dirty="0" smtClean="0"/>
              <a:t>through </a:t>
            </a:r>
            <a:r>
              <a:rPr lang="en-US" i="1" dirty="0"/>
              <a:t>the </a:t>
            </a:r>
            <a:r>
              <a:rPr lang="en-US" i="1" dirty="0" smtClean="0"/>
              <a:t>month</a:t>
            </a:r>
          </a:p>
          <a:p>
            <a:r>
              <a:rPr lang="en-US" dirty="0"/>
              <a:t>Income and benefits are critical for someone transitioning from </a:t>
            </a:r>
            <a:r>
              <a:rPr lang="en-US" dirty="0" smtClean="0"/>
              <a:t>incarceration</a:t>
            </a:r>
          </a:p>
          <a:p>
            <a:pPr lvl="1"/>
            <a:r>
              <a:rPr lang="en-US" dirty="0" smtClean="0"/>
              <a:t>See </a:t>
            </a:r>
            <a:r>
              <a:rPr lang="en-US" i="1" dirty="0" smtClean="0"/>
              <a:t>Section </a:t>
            </a:r>
            <a:r>
              <a:rPr lang="en-US" i="1" dirty="0"/>
              <a:t>8: Additional resources </a:t>
            </a:r>
            <a:r>
              <a:rPr lang="en-US" dirty="0"/>
              <a:t>within </a:t>
            </a:r>
            <a:r>
              <a:rPr lang="en-US" i="1" dirty="0" smtClean="0"/>
              <a:t>Focus on Reentry</a:t>
            </a:r>
            <a:endParaRPr lang="en-US" i="1" dirty="0"/>
          </a:p>
        </p:txBody>
      </p:sp>
    </p:spTree>
    <p:extLst>
      <p:ext uri="{BB962C8B-B14F-4D97-AF65-F5344CB8AC3E}">
        <p14:creationId xmlns:p14="http://schemas.microsoft.com/office/powerpoint/2010/main" val="26118725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1"/>
          <p:cNvSpPr>
            <a:spLocks noGrp="1"/>
          </p:cNvSpPr>
          <p:nvPr>
            <p:ph type="title"/>
          </p:nvPr>
        </p:nvSpPr>
        <p:spPr/>
        <p:txBody>
          <a:bodyPr>
            <a:normAutofit fontScale="90000"/>
          </a:bodyPr>
          <a:lstStyle/>
          <a:p>
            <a:r>
              <a:rPr lang="en-US" altLang="en-US" dirty="0" smtClean="0"/>
              <a:t>Your Money, Your Goals Module 4, Tool 2: </a:t>
            </a:r>
            <a:br>
              <a:rPr lang="en-US" altLang="en-US" dirty="0" smtClean="0"/>
            </a:br>
            <a:r>
              <a:rPr lang="en-US" altLang="en-US" dirty="0" smtClean="0"/>
              <a:t>Bill Calendar</a:t>
            </a:r>
          </a:p>
        </p:txBody>
      </p:sp>
      <p:pic>
        <p:nvPicPr>
          <p:cNvPr id="227330" name="Picture 1" descr="Screenshot of Your Money, Your Goals Module 4, Tool 2, Bill Calenda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563" y="1333500"/>
            <a:ext cx="8040687"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64996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p:cNvSpPr>
            <a:spLocks noGrp="1"/>
          </p:cNvSpPr>
          <p:nvPr>
            <p:ph type="title"/>
          </p:nvPr>
        </p:nvSpPr>
        <p:spPr/>
        <p:txBody>
          <a:bodyPr/>
          <a:lstStyle/>
          <a:p>
            <a:pPr eaLnBrk="1" hangingPunct="1"/>
            <a:r>
              <a:rPr lang="en-US" altLang="en-US" dirty="0" smtClean="0">
                <a:solidFill>
                  <a:srgbClr val="3B3C3E"/>
                </a:solidFill>
              </a:rPr>
              <a:t>YMYG Module 5, Getting through the month</a:t>
            </a:r>
          </a:p>
        </p:txBody>
      </p:sp>
      <p:sp>
        <p:nvSpPr>
          <p:cNvPr id="3" name="Content Placeholder 2"/>
          <p:cNvSpPr>
            <a:spLocks noGrp="1"/>
          </p:cNvSpPr>
          <p:nvPr>
            <p:ph sz="half" idx="1"/>
          </p:nvPr>
        </p:nvSpPr>
        <p:spPr/>
        <p:txBody>
          <a:bodyPr/>
          <a:lstStyle/>
          <a:p>
            <a:pPr eaLnBrk="1" hangingPunct="1">
              <a:lnSpc>
                <a:spcPts val="2800"/>
              </a:lnSpc>
              <a:spcBef>
                <a:spcPts val="1200"/>
              </a:spcBef>
              <a:spcAft>
                <a:spcPts val="1200"/>
              </a:spcAft>
            </a:pPr>
            <a:r>
              <a:rPr lang="en-US" altLang="en-US" sz="2400" dirty="0" smtClean="0">
                <a:solidFill>
                  <a:srgbClr val="3B3C3E"/>
                </a:solidFill>
              </a:rPr>
              <a:t>What is a cash flow budget?</a:t>
            </a:r>
          </a:p>
          <a:p>
            <a:pPr eaLnBrk="1" hangingPunct="1">
              <a:lnSpc>
                <a:spcPts val="2800"/>
              </a:lnSpc>
              <a:spcBef>
                <a:spcPts val="1200"/>
              </a:spcBef>
              <a:spcAft>
                <a:spcPts val="1200"/>
              </a:spcAft>
            </a:pPr>
            <a:r>
              <a:rPr lang="en-US" altLang="en-US" sz="2400" dirty="0" smtClean="0">
                <a:solidFill>
                  <a:srgbClr val="3B3C3E"/>
                </a:solidFill>
              </a:rPr>
              <a:t>How is it different from a regular budget?</a:t>
            </a:r>
          </a:p>
          <a:p>
            <a:pPr eaLnBrk="1" hangingPunct="1">
              <a:lnSpc>
                <a:spcPts val="2800"/>
              </a:lnSpc>
              <a:spcBef>
                <a:spcPts val="1200"/>
              </a:spcBef>
              <a:spcAft>
                <a:spcPts val="1200"/>
              </a:spcAft>
            </a:pPr>
            <a:r>
              <a:rPr lang="en-US" altLang="en-US" sz="2400" dirty="0" smtClean="0">
                <a:solidFill>
                  <a:srgbClr val="3B3C3E"/>
                </a:solidFill>
              </a:rPr>
              <a:t>What do you think may be the benefit of this approach?</a:t>
            </a:r>
          </a:p>
        </p:txBody>
      </p:sp>
    </p:spTree>
    <p:extLst>
      <p:ext uri="{BB962C8B-B14F-4D97-AF65-F5344CB8AC3E}">
        <p14:creationId xmlns:p14="http://schemas.microsoft.com/office/powerpoint/2010/main" val="12330489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descr="white rectangle - no information"/>
          <p:cNvSpPr/>
          <p:nvPr/>
        </p:nvSpPr>
        <p:spPr>
          <a:xfrm>
            <a:off x="255180" y="5295014"/>
            <a:ext cx="2339163" cy="1541721"/>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45761" name="Title 1"/>
          <p:cNvSpPr>
            <a:spLocks noGrp="1"/>
          </p:cNvSpPr>
          <p:nvPr>
            <p:ph type="title"/>
          </p:nvPr>
        </p:nvSpPr>
        <p:spPr/>
        <p:txBody>
          <a:bodyPr/>
          <a:lstStyle/>
          <a:p>
            <a:pPr eaLnBrk="1" hangingPunct="1"/>
            <a:r>
              <a:rPr lang="en-US" altLang="en-US" dirty="0" smtClean="0">
                <a:solidFill>
                  <a:srgbClr val="3B3C3E"/>
                </a:solidFill>
              </a:rPr>
              <a:t>Cash flow budget</a:t>
            </a:r>
          </a:p>
        </p:txBody>
      </p:sp>
      <p:graphicFrame>
        <p:nvGraphicFramePr>
          <p:cNvPr id="3" name="Table 2" descr="See http://files.consumerfinance.gov/f/documents/201701_cfpb_YMYG-Toolkit.pdf#page=168.&#10;&#10;Example table showing cash flow budget for two weeks with items including beginning balance, sources of cash, uses of cash and balance for week"/>
          <p:cNvGraphicFramePr>
            <a:graphicFrameLocks noGrp="1"/>
          </p:cNvGraphicFramePr>
          <p:nvPr>
            <p:extLst>
              <p:ext uri="{D42A27DB-BD31-4B8C-83A1-F6EECF244321}">
                <p14:modId xmlns:p14="http://schemas.microsoft.com/office/powerpoint/2010/main" val="160495371"/>
              </p:ext>
            </p:extLst>
          </p:nvPr>
        </p:nvGraphicFramePr>
        <p:xfrm>
          <a:off x="561975" y="1162050"/>
          <a:ext cx="6132513" cy="4930783"/>
        </p:xfrm>
        <a:graphic>
          <a:graphicData uri="http://schemas.openxmlformats.org/drawingml/2006/table">
            <a:tbl>
              <a:tblPr firstRow="1"/>
              <a:tblGrid>
                <a:gridCol w="4140200"/>
                <a:gridCol w="1012825"/>
                <a:gridCol w="979488"/>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Georgia" charset="0"/>
                          <a:ea typeface="MS PGothic" charset="-128"/>
                        </a:rPr>
                        <a:t> </a:t>
                      </a:r>
                      <a:endParaRPr kumimoji="0" lang="en-US"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Georgia" charset="0"/>
                          <a:ea typeface="MS PGothic" charset="-128"/>
                        </a:rPr>
                        <a:t>Week 1</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1" i="0" u="none" strike="noStrike" cap="none" normalizeH="0" baseline="0" dirty="0">
                          <a:ln>
                            <a:noFill/>
                          </a:ln>
                          <a:solidFill>
                            <a:schemeClr val="tx1"/>
                          </a:solidFill>
                          <a:effectLst/>
                          <a:latin typeface="Georgia" charset="0"/>
                          <a:ea typeface="MS PGothic" charset="-128"/>
                        </a:rPr>
                        <a:t>Week 2</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Beginning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$37.00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Income from job</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$305.34</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$290.80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SNAP</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Public housing voucher</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$1,272.34</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$413.17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Uses of cash and other financial resources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smtClean="0">
                          <a:ln>
                            <a:noFill/>
                          </a:ln>
                          <a:solidFill>
                            <a:srgbClr val="3B3C3E"/>
                          </a:solidFill>
                          <a:effectLst/>
                          <a:latin typeface="+mn-lt"/>
                          <a:ea typeface="Calibri" charset="0"/>
                          <a:cs typeface="Times New Roman" charset="0"/>
                        </a:rPr>
                        <a:t>Savings</a:t>
                      </a:r>
                      <a:endParaRPr kumimoji="0" lang="en-US" altLang="en-US" sz="1100" b="0" i="0" u="none" strike="noStrike" cap="none" normalizeH="0" baseline="0" dirty="0">
                        <a:ln>
                          <a:noFill/>
                        </a:ln>
                        <a:solidFill>
                          <a:srgbClr val="3B3C3E"/>
                        </a:solidFill>
                        <a:effectLst/>
                        <a:latin typeface="+mn-lt"/>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Calibri"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Calibri"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Housing</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Utilities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$59.97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$95.50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Groceries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Eating out (meals and beverages)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Transportation</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$240.00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$60.00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uses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$1,149.97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$255.50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Ending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$157.67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bl>
          </a:graphicData>
        </a:graphic>
      </p:graphicFrame>
      <p:cxnSp>
        <p:nvCxnSpPr>
          <p:cNvPr id="7" name="Straight Connector 6" descr="line connecting comment to top row of budget"/>
          <p:cNvCxnSpPr/>
          <p:nvPr/>
        </p:nvCxnSpPr>
        <p:spPr>
          <a:xfrm>
            <a:off x="5535613" y="1530350"/>
            <a:ext cx="1806575" cy="555625"/>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sp>
        <p:nvSpPr>
          <p:cNvPr id="245853" name="Rectangle 7" descr="Text box with arrow pointing to the Beginning Balance for the Week row of the cash flow budget.  The text box states:&#10;&#10;Ending balance from previous week&#10;&#10;To get a starting balance, total your cash, debit card , and account balances.&#10;"/>
          <p:cNvSpPr>
            <a:spLocks noChangeArrowheads="1"/>
          </p:cNvSpPr>
          <p:nvPr/>
        </p:nvSpPr>
        <p:spPr bwMode="auto">
          <a:xfrm>
            <a:off x="6985000" y="2209800"/>
            <a:ext cx="19986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1800" b="1" dirty="0">
                <a:solidFill>
                  <a:srgbClr val="3B3C3E"/>
                </a:solidFill>
              </a:rPr>
              <a:t>Ending balance from previous week</a:t>
            </a:r>
          </a:p>
          <a:p>
            <a:pPr eaLnBrk="1" hangingPunct="1">
              <a:lnSpc>
                <a:spcPct val="100000"/>
              </a:lnSpc>
              <a:spcBef>
                <a:spcPct val="0"/>
              </a:spcBef>
              <a:buClrTx/>
              <a:buFontTx/>
              <a:buNone/>
            </a:pPr>
            <a:endParaRPr lang="en-US" altLang="en-US" sz="1800" b="1" dirty="0">
              <a:solidFill>
                <a:srgbClr val="3B3C3E"/>
              </a:solidFill>
            </a:endParaRPr>
          </a:p>
          <a:p>
            <a:pPr eaLnBrk="1" hangingPunct="1">
              <a:lnSpc>
                <a:spcPct val="100000"/>
              </a:lnSpc>
              <a:spcBef>
                <a:spcPct val="0"/>
              </a:spcBef>
              <a:buClrTx/>
              <a:buFontTx/>
              <a:buNone/>
            </a:pPr>
            <a:r>
              <a:rPr lang="en-US" altLang="en-US" sz="1800" b="1" dirty="0">
                <a:solidFill>
                  <a:srgbClr val="3B3C3E"/>
                </a:solidFill>
              </a:rPr>
              <a:t>To get a starting balance, total your cash, debit card , and account balances</a:t>
            </a:r>
            <a:r>
              <a:rPr lang="en-US" altLang="en-US" sz="1800" dirty="0">
                <a:solidFill>
                  <a:srgbClr val="3B3C3E"/>
                </a:solidFill>
              </a:rPr>
              <a:t>.</a:t>
            </a:r>
            <a:endParaRPr lang="en-US" altLang="en-US" sz="1800" dirty="0"/>
          </a:p>
        </p:txBody>
      </p:sp>
    </p:spTree>
    <p:extLst>
      <p:ext uri="{BB962C8B-B14F-4D97-AF65-F5344CB8AC3E}">
        <p14:creationId xmlns:p14="http://schemas.microsoft.com/office/powerpoint/2010/main" val="4688010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descr="white rectangle - no information"/>
          <p:cNvSpPr/>
          <p:nvPr/>
        </p:nvSpPr>
        <p:spPr>
          <a:xfrm>
            <a:off x="255180" y="5295014"/>
            <a:ext cx="2339163" cy="1541721"/>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47809" name="Title 1"/>
          <p:cNvSpPr>
            <a:spLocks noGrp="1"/>
          </p:cNvSpPr>
          <p:nvPr>
            <p:ph type="title"/>
          </p:nvPr>
        </p:nvSpPr>
        <p:spPr/>
        <p:txBody>
          <a:bodyPr/>
          <a:lstStyle/>
          <a:p>
            <a:pPr eaLnBrk="1" hangingPunct="1"/>
            <a:r>
              <a:rPr lang="en-US" altLang="en-US" dirty="0" smtClean="0">
                <a:solidFill>
                  <a:srgbClr val="3B3C3E"/>
                </a:solidFill>
              </a:rPr>
              <a:t>Cash flow budget</a:t>
            </a:r>
          </a:p>
        </p:txBody>
      </p:sp>
      <p:sp>
        <p:nvSpPr>
          <p:cNvPr id="247810" name="Rectangle 5" descr="Text box with arrow pointing to the Ending Balance for the Week row of the cash flow budget.  The text box states:&#10;&#10;Total sources minus total uses&#10;This becomes your beginning balance for next week.&#10;"/>
          <p:cNvSpPr>
            <a:spLocks noChangeArrowheads="1"/>
          </p:cNvSpPr>
          <p:nvPr/>
        </p:nvSpPr>
        <p:spPr bwMode="auto">
          <a:xfrm>
            <a:off x="7018338" y="2519363"/>
            <a:ext cx="1651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1600" b="1" dirty="0"/>
              <a:t>Total sources minus total uses</a:t>
            </a:r>
          </a:p>
          <a:p>
            <a:pPr eaLnBrk="1" hangingPunct="1">
              <a:lnSpc>
                <a:spcPct val="100000"/>
              </a:lnSpc>
              <a:spcBef>
                <a:spcPct val="0"/>
              </a:spcBef>
              <a:buClrTx/>
              <a:buFontTx/>
              <a:buNone/>
            </a:pPr>
            <a:endParaRPr lang="en-US" altLang="en-US" sz="1600" b="1" dirty="0"/>
          </a:p>
          <a:p>
            <a:pPr eaLnBrk="1" hangingPunct="1">
              <a:lnSpc>
                <a:spcPct val="100000"/>
              </a:lnSpc>
              <a:spcBef>
                <a:spcPct val="0"/>
              </a:spcBef>
              <a:buClrTx/>
              <a:buFontTx/>
              <a:buNone/>
            </a:pPr>
            <a:r>
              <a:rPr lang="en-US" altLang="en-US" sz="1600" b="1" dirty="0"/>
              <a:t>This becomes your beginning balance for next week.</a:t>
            </a:r>
          </a:p>
        </p:txBody>
      </p:sp>
      <p:cxnSp>
        <p:nvCxnSpPr>
          <p:cNvPr id="7" name="Straight Connector 6" descr="line connecting comment to bottom row of budget"/>
          <p:cNvCxnSpPr/>
          <p:nvPr/>
        </p:nvCxnSpPr>
        <p:spPr>
          <a:xfrm flipH="1">
            <a:off x="5481638" y="4810125"/>
            <a:ext cx="1751012" cy="1074738"/>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graphicFrame>
        <p:nvGraphicFramePr>
          <p:cNvPr id="8" name="Table 7" descr="See http://files.consumerfinance.gov/f/documents/201701_cfpb_YMYG-Toolkit.pdf#page=169.&#10;&#10;Example table showing cash flow budget for two weeks with items including beginning balance, sources of cash, uses of cash and balance for week"/>
          <p:cNvGraphicFramePr>
            <a:graphicFrameLocks noGrp="1"/>
          </p:cNvGraphicFramePr>
          <p:nvPr>
            <p:extLst>
              <p:ext uri="{D42A27DB-BD31-4B8C-83A1-F6EECF244321}">
                <p14:modId xmlns:p14="http://schemas.microsoft.com/office/powerpoint/2010/main" val="1965683273"/>
              </p:ext>
            </p:extLst>
          </p:nvPr>
        </p:nvGraphicFramePr>
        <p:xfrm>
          <a:off x="561975" y="1162050"/>
          <a:ext cx="6132513" cy="4930783"/>
        </p:xfrm>
        <a:graphic>
          <a:graphicData uri="http://schemas.openxmlformats.org/drawingml/2006/table">
            <a:tbl>
              <a:tblPr firstRow="1"/>
              <a:tblGrid>
                <a:gridCol w="4140200"/>
                <a:gridCol w="1012825"/>
                <a:gridCol w="979488"/>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Georgia" charset="0"/>
                          <a:ea typeface="MS PGothic" charset="-128"/>
                        </a:rPr>
                        <a:t> </a:t>
                      </a:r>
                      <a:endParaRPr kumimoji="0" lang="en-US"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Georgia" charset="0"/>
                          <a:ea typeface="MS PGothic" charset="-128"/>
                        </a:rPr>
                        <a:t>Week 1</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1" i="0" u="none" strike="noStrike" cap="none" normalizeH="0" baseline="0" dirty="0">
                          <a:ln>
                            <a:noFill/>
                          </a:ln>
                          <a:solidFill>
                            <a:schemeClr val="tx1"/>
                          </a:solidFill>
                          <a:effectLst/>
                          <a:latin typeface="Georgia" charset="0"/>
                          <a:ea typeface="MS PGothic" charset="-128"/>
                        </a:rPr>
                        <a:t>Week 2</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Beginning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$37.00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Income from job</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$305.34</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$290.80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SNAP</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$280.00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Public housing voucher</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$1,272.34</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$413.17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Uses of cash and other financial resources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dirty="0">
                          <a:ln>
                            <a:noFill/>
                          </a:ln>
                          <a:solidFill>
                            <a:srgbClr val="3B3C3E"/>
                          </a:solidFill>
                          <a:effectLst/>
                          <a:latin typeface="Georgia" charset="0"/>
                          <a:ea typeface="Calibri" charset="0"/>
                          <a:cs typeface="Times New Roman" charset="0"/>
                        </a:rPr>
                        <a:t>Savings</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Housing</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Utilities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$59.97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$95.50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Groceries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$180.00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Eating out (meals and beverages)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Transportation</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$240.00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$60.00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uses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$1,149.97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$255.50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Ending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$157.67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552820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p:cNvSpPr>
            <a:spLocks noGrp="1"/>
          </p:cNvSpPr>
          <p:nvPr>
            <p:ph type="title"/>
          </p:nvPr>
        </p:nvSpPr>
        <p:spPr>
          <a:xfrm>
            <a:off x="554038" y="161925"/>
            <a:ext cx="8035925" cy="742950"/>
          </a:xfrm>
        </p:spPr>
        <p:txBody>
          <a:bodyPr/>
          <a:lstStyle/>
          <a:p>
            <a:r>
              <a:rPr lang="en-US" altLang="en-US" dirty="0" smtClean="0"/>
              <a:t>Managing cash flow scenario</a:t>
            </a:r>
          </a:p>
        </p:txBody>
      </p:sp>
      <p:graphicFrame>
        <p:nvGraphicFramePr>
          <p:cNvPr id="251906" name="Object 4" descr="Example table showing cash flow budget for 4 weeks with items including beginning balance, sources of cash, uses of cash and balance for week"/>
          <p:cNvGraphicFramePr>
            <a:graphicFrameLocks noChangeAspect="1"/>
          </p:cNvGraphicFramePr>
          <p:nvPr>
            <p:extLst>
              <p:ext uri="{D42A27DB-BD31-4B8C-83A1-F6EECF244321}">
                <p14:modId xmlns:p14="http://schemas.microsoft.com/office/powerpoint/2010/main" val="3577553583"/>
              </p:ext>
            </p:extLst>
          </p:nvPr>
        </p:nvGraphicFramePr>
        <p:xfrm>
          <a:off x="223031" y="1239694"/>
          <a:ext cx="8644497" cy="4807592"/>
        </p:xfrm>
        <a:graphic>
          <a:graphicData uri="http://schemas.openxmlformats.org/presentationml/2006/ole">
            <mc:AlternateContent xmlns:mc="http://schemas.openxmlformats.org/markup-compatibility/2006">
              <mc:Choice xmlns:v="urn:schemas-microsoft-com:vml" Requires="v">
                <p:oleObj spid="_x0000_s1067" name="Worksheet" r:id="rId5" imgW="8813800" imgH="5651500" progId="Excel.Sheet.12">
                  <p:embed/>
                </p:oleObj>
              </mc:Choice>
              <mc:Fallback>
                <p:oleObj name="Worksheet" r:id="rId5" imgW="8813800" imgH="5651500" progId="Excel.Sheet.12">
                  <p:embed/>
                  <p:pic>
                    <p:nvPicPr>
                      <p:cNvPr id="0" name=""/>
                      <p:cNvPicPr>
                        <a:picLocks noChangeAspect="1" noChangeArrowheads="1"/>
                      </p:cNvPicPr>
                      <p:nvPr/>
                    </p:nvPicPr>
                    <p:blipFill>
                      <a:blip r:embed="rId6"/>
                      <a:srcRect/>
                      <a:stretch>
                        <a:fillRect/>
                      </a:stretch>
                    </p:blipFill>
                    <p:spPr bwMode="auto">
                      <a:xfrm>
                        <a:off x="223031" y="1239694"/>
                        <a:ext cx="8644497" cy="4807592"/>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3564647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7629" y="4093562"/>
            <a:ext cx="8302943" cy="1323439"/>
          </a:xfrm>
          <a:prstGeom prst="rect">
            <a:avLst/>
          </a:prstGeom>
          <a:noFill/>
        </p:spPr>
        <p:txBody>
          <a:bodyPr wrap="square" rtlCol="0">
            <a:spAutoFit/>
          </a:bodyPr>
          <a:lstStyle/>
          <a:p>
            <a:r>
              <a:rPr lang="en-US" sz="1600" dirty="0" smtClean="0"/>
              <a:t>DISCLAIMER: This deck includes references to third-party resources or content that consumers may find helpful.  The Bureau does not control or guarantee the accuracy of this third-party information.  By including these references, the Bureau is not endorsing and has not vetted these third parties, the views they express, or the products or services they offer. Other entities and resources may also meet your needs.</a:t>
            </a:r>
            <a:endParaRPr lang="en-US" sz="1600" dirty="0"/>
          </a:p>
        </p:txBody>
      </p:sp>
      <p:sp>
        <p:nvSpPr>
          <p:cNvPr id="2" name="Title 1"/>
          <p:cNvSpPr>
            <a:spLocks noGrp="1"/>
          </p:cNvSpPr>
          <p:nvPr>
            <p:ph type="ctrTitle"/>
          </p:nvPr>
        </p:nvSpPr>
        <p:spPr>
          <a:xfrm>
            <a:off x="903112" y="1947134"/>
            <a:ext cx="7309556" cy="880064"/>
          </a:xfrm>
        </p:spPr>
        <p:txBody>
          <a:bodyPr>
            <a:normAutofit fontScale="90000"/>
          </a:bodyPr>
          <a:lstStyle/>
          <a:p>
            <a:r>
              <a:rPr lang="en-US" altLang="en-US" sz="5100" i="1" dirty="0" smtClean="0"/>
              <a:t>Your Money, Your Goals</a:t>
            </a:r>
            <a:r>
              <a:rPr lang="en-US" altLang="en-US" dirty="0" smtClean="0"/>
              <a:t/>
            </a:r>
            <a:br>
              <a:rPr lang="en-US" altLang="en-US" dirty="0" smtClean="0"/>
            </a:br>
            <a:endParaRPr lang="en-US" dirty="0"/>
          </a:p>
        </p:txBody>
      </p:sp>
      <p:sp>
        <p:nvSpPr>
          <p:cNvPr id="3" name="Subtitle 2"/>
          <p:cNvSpPr>
            <a:spLocks noGrp="1"/>
          </p:cNvSpPr>
          <p:nvPr>
            <p:ph type="subTitle" idx="1"/>
          </p:nvPr>
        </p:nvSpPr>
        <p:spPr>
          <a:xfrm>
            <a:off x="903113" y="2344119"/>
            <a:ext cx="7309555" cy="1305730"/>
          </a:xfrm>
        </p:spPr>
        <p:txBody>
          <a:bodyPr/>
          <a:lstStyle/>
          <a:p>
            <a:r>
              <a:rPr lang="en-US" altLang="en-US" sz="4000" dirty="0" smtClean="0"/>
              <a:t>Introduction to the CFPB and </a:t>
            </a:r>
            <a:br>
              <a:rPr lang="en-US" altLang="en-US" sz="4000" dirty="0" smtClean="0"/>
            </a:br>
            <a:r>
              <a:rPr lang="en-US" altLang="en-US" sz="4000" dirty="0" smtClean="0"/>
              <a:t>financial empowerment</a:t>
            </a:r>
            <a:endParaRPr lang="en-US" sz="4000" dirty="0"/>
          </a:p>
        </p:txBody>
      </p:sp>
    </p:spTree>
    <p:extLst>
      <p:ext uri="{BB962C8B-B14F-4D97-AF65-F5344CB8AC3E}">
        <p14:creationId xmlns:p14="http://schemas.microsoft.com/office/powerpoint/2010/main" val="12758775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descr="white rectangle - no information"/>
          <p:cNvSpPr/>
          <p:nvPr/>
        </p:nvSpPr>
        <p:spPr>
          <a:xfrm>
            <a:off x="255180" y="5295014"/>
            <a:ext cx="2339163" cy="1541721"/>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64193" name="Title 1"/>
          <p:cNvSpPr>
            <a:spLocks noGrp="1"/>
          </p:cNvSpPr>
          <p:nvPr>
            <p:ph type="title"/>
          </p:nvPr>
        </p:nvSpPr>
        <p:spPr/>
        <p:txBody>
          <a:bodyPr/>
          <a:lstStyle/>
          <a:p>
            <a:r>
              <a:rPr lang="en-US" altLang="en-US" dirty="0" smtClean="0">
                <a:solidFill>
                  <a:srgbClr val="3B3C3E"/>
                </a:solidFill>
              </a:rPr>
              <a:t>YMG Module 5, Tool 2: Cash flow calendar</a:t>
            </a:r>
          </a:p>
        </p:txBody>
      </p:sp>
      <p:pic>
        <p:nvPicPr>
          <p:cNvPr id="264194" name="Picture 1" descr="See http://files.consumerfinance.gov/f/documents/201701_cfpb_YMYG-Toolkit.pdf#page=178.&#10;&#10;Sample week for Cash Flow Calendar: Beginning balance: $130 (from week before), &#10;What came in (Income / Benefits / Resources) and Ending balance. Beginning balance: $130 + Total sources: $585, including SNAP – Total uses: $450 = Ending balance: $265, including $100 in SNA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3438" y="1399105"/>
            <a:ext cx="49371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3525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Focus for reentry – income and benefits</a:t>
            </a:r>
            <a:endParaRPr lang="en-US" dirty="0"/>
          </a:p>
        </p:txBody>
      </p:sp>
      <p:sp>
        <p:nvSpPr>
          <p:cNvPr id="3" name="Content Placeholder 2"/>
          <p:cNvSpPr>
            <a:spLocks noGrp="1"/>
          </p:cNvSpPr>
          <p:nvPr>
            <p:ph sz="half" idx="1"/>
          </p:nvPr>
        </p:nvSpPr>
        <p:spPr/>
        <p:txBody>
          <a:bodyPr/>
          <a:lstStyle/>
          <a:p>
            <a:r>
              <a:rPr lang="en-US" dirty="0" smtClean="0"/>
              <a:t>Check state to see whether federal ban on TANF and/or SNAP for individuals with felony drug convictions (after certain date) is in effect</a:t>
            </a:r>
          </a:p>
          <a:p>
            <a:r>
              <a:rPr lang="en-US" dirty="0" smtClean="0"/>
              <a:t>Social Security Disability Insurance (SSDI) benefits suspended if individual is convicted of criminal offense and sent to jail or prison for more than 30 consecutive days</a:t>
            </a:r>
          </a:p>
          <a:p>
            <a:pPr lvl="1"/>
            <a:r>
              <a:rPr lang="en-US" dirty="0" smtClean="0"/>
              <a:t>Benefits can be reinstated starting with the month following month of release </a:t>
            </a:r>
          </a:p>
          <a:p>
            <a:endParaRPr lang="en-US" dirty="0" smtClean="0"/>
          </a:p>
        </p:txBody>
      </p:sp>
    </p:spTree>
    <p:extLst>
      <p:ext uri="{BB962C8B-B14F-4D97-AF65-F5344CB8AC3E}">
        <p14:creationId xmlns:p14="http://schemas.microsoft.com/office/powerpoint/2010/main" val="27783468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Focus for reentry – income and benefits</a:t>
            </a:r>
            <a:endParaRPr lang="en-US" dirty="0"/>
          </a:p>
        </p:txBody>
      </p:sp>
      <p:sp>
        <p:nvSpPr>
          <p:cNvPr id="3" name="Content Placeholder 2"/>
          <p:cNvSpPr>
            <a:spLocks noGrp="1"/>
          </p:cNvSpPr>
          <p:nvPr>
            <p:ph sz="half" idx="1"/>
          </p:nvPr>
        </p:nvSpPr>
        <p:spPr/>
        <p:txBody>
          <a:bodyPr/>
          <a:lstStyle/>
          <a:p>
            <a:r>
              <a:rPr lang="en-US" dirty="0" smtClean="0"/>
              <a:t>Supplemental Security Income (SSI) payments suspended while individual is in prison and payments can be reinstated in month person released. </a:t>
            </a:r>
          </a:p>
          <a:p>
            <a:pPr lvl="1"/>
            <a:r>
              <a:rPr lang="en-US" dirty="0" smtClean="0"/>
              <a:t>If confinement  for 12 months or longer, eligibility for SSI benefits will terminate and individual must file new application. </a:t>
            </a:r>
          </a:p>
          <a:p>
            <a:pPr lvl="1"/>
            <a:r>
              <a:rPr lang="en-US" b="1" dirty="0" smtClean="0"/>
              <a:t>If individual released within 12 months, important for them to request reinstatement immediately or they may have to start application process all over again.</a:t>
            </a:r>
            <a:endParaRPr lang="en-US" b="1" dirty="0"/>
          </a:p>
        </p:txBody>
      </p:sp>
    </p:spTree>
    <p:extLst>
      <p:ext uri="{BB962C8B-B14F-4D97-AF65-F5344CB8AC3E}">
        <p14:creationId xmlns:p14="http://schemas.microsoft.com/office/powerpoint/2010/main" val="21240816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Dealing with debt</a:t>
            </a:r>
            <a:endParaRPr lang="en-US" dirty="0"/>
          </a:p>
        </p:txBody>
      </p:sp>
      <p:sp>
        <p:nvSpPr>
          <p:cNvPr id="3" name="Subtitle 2"/>
          <p:cNvSpPr>
            <a:spLocks noGrp="1"/>
          </p:cNvSpPr>
          <p:nvPr>
            <p:ph type="subTitle" idx="1"/>
          </p:nvPr>
        </p:nvSpPr>
        <p:spPr>
          <a:xfrm>
            <a:off x="903112" y="3202725"/>
            <a:ext cx="7309555" cy="1347280"/>
          </a:xfrm>
        </p:spPr>
        <p:txBody>
          <a:bodyPr/>
          <a:lstStyle/>
          <a:p>
            <a:r>
              <a:rPr lang="en-US" sz="4000" dirty="0" smtClean="0"/>
              <a:t>Consumer and criminal justice debt</a:t>
            </a:r>
            <a:endParaRPr lang="en-US" sz="4000" dirty="0"/>
          </a:p>
        </p:txBody>
      </p:sp>
    </p:spTree>
    <p:extLst>
      <p:ext uri="{BB962C8B-B14F-4D97-AF65-F5344CB8AC3E}">
        <p14:creationId xmlns:p14="http://schemas.microsoft.com/office/powerpoint/2010/main" val="4053754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Dealing with debt</a:t>
            </a:r>
            <a:endParaRPr lang="en-US" dirty="0"/>
          </a:p>
        </p:txBody>
      </p:sp>
      <p:sp>
        <p:nvSpPr>
          <p:cNvPr id="5" name="Content Placeholder 4"/>
          <p:cNvSpPr>
            <a:spLocks noGrp="1"/>
          </p:cNvSpPr>
          <p:nvPr>
            <p:ph sz="half" idx="1"/>
          </p:nvPr>
        </p:nvSpPr>
        <p:spPr>
          <a:xfrm>
            <a:off x="457200" y="1350183"/>
            <a:ext cx="8133160" cy="5190273"/>
          </a:xfrm>
        </p:spPr>
        <p:txBody>
          <a:bodyPr>
            <a:normAutofit/>
          </a:bodyPr>
          <a:lstStyle/>
          <a:p>
            <a:r>
              <a:rPr lang="en-US" i="1" dirty="0" smtClean="0"/>
              <a:t>Your </a:t>
            </a:r>
            <a:r>
              <a:rPr lang="en-US" i="1" dirty="0"/>
              <a:t>Money, Your Go</a:t>
            </a:r>
            <a:r>
              <a:rPr lang="en-US" dirty="0"/>
              <a:t>als toolkit </a:t>
            </a:r>
            <a:r>
              <a:rPr lang="en-US" i="1" dirty="0"/>
              <a:t>Module 6: Dealing with </a:t>
            </a:r>
            <a:r>
              <a:rPr lang="en-US" i="1" dirty="0" smtClean="0"/>
              <a:t>debt</a:t>
            </a:r>
          </a:p>
          <a:p>
            <a:pPr lvl="1"/>
            <a:r>
              <a:rPr lang="en-US" sz="2000" dirty="0" smtClean="0"/>
              <a:t>Helps </a:t>
            </a:r>
            <a:r>
              <a:rPr lang="en-US" sz="2000" dirty="0"/>
              <a:t>individuals prioritize and manage their </a:t>
            </a:r>
            <a:r>
              <a:rPr lang="en-US" sz="2000" dirty="0" smtClean="0"/>
              <a:t>debt payments</a:t>
            </a:r>
          </a:p>
          <a:p>
            <a:pPr lvl="1"/>
            <a:r>
              <a:rPr lang="en-US" sz="2000" dirty="0"/>
              <a:t>Addresses potential issues associated with using </a:t>
            </a:r>
            <a:r>
              <a:rPr lang="en-US" sz="2000" dirty="0" smtClean="0"/>
              <a:t>short-term</a:t>
            </a:r>
            <a:r>
              <a:rPr lang="en-US" sz="2000" dirty="0"/>
              <a:t>, </a:t>
            </a:r>
            <a:r>
              <a:rPr lang="en-US" sz="2000" dirty="0" smtClean="0"/>
              <a:t>high-cost loans</a:t>
            </a:r>
          </a:p>
          <a:p>
            <a:r>
              <a:rPr lang="en-US" dirty="0" smtClean="0"/>
              <a:t>Individuals </a:t>
            </a:r>
            <a:r>
              <a:rPr lang="en-US" dirty="0"/>
              <a:t>involved with the justice system may </a:t>
            </a:r>
            <a:r>
              <a:rPr lang="en-US" dirty="0" smtClean="0"/>
              <a:t>have </a:t>
            </a:r>
            <a:r>
              <a:rPr lang="en-US" dirty="0"/>
              <a:t>debts related to </a:t>
            </a:r>
            <a:r>
              <a:rPr lang="en-US" dirty="0" smtClean="0"/>
              <a:t>their:</a:t>
            </a:r>
          </a:p>
          <a:p>
            <a:pPr lvl="1"/>
            <a:r>
              <a:rPr lang="en-US" sz="2000" dirty="0" smtClean="0"/>
              <a:t>Arrest</a:t>
            </a:r>
          </a:p>
          <a:p>
            <a:pPr lvl="1"/>
            <a:r>
              <a:rPr lang="en-US" sz="2000" dirty="0"/>
              <a:t>S</a:t>
            </a:r>
            <a:r>
              <a:rPr lang="en-US" sz="2000" dirty="0" smtClean="0"/>
              <a:t>entencing </a:t>
            </a:r>
          </a:p>
          <a:p>
            <a:pPr lvl="1"/>
            <a:r>
              <a:rPr lang="en-US" sz="2000" dirty="0"/>
              <a:t>I</a:t>
            </a:r>
            <a:r>
              <a:rPr lang="en-US" sz="2000" dirty="0" smtClean="0"/>
              <a:t>ncarceration </a:t>
            </a:r>
          </a:p>
          <a:p>
            <a:pPr lvl="1"/>
            <a:r>
              <a:rPr lang="en-US" sz="2000" dirty="0"/>
              <a:t>S</a:t>
            </a:r>
            <a:r>
              <a:rPr lang="en-US" sz="2000" dirty="0" smtClean="0"/>
              <a:t>upervision</a:t>
            </a:r>
          </a:p>
        </p:txBody>
      </p:sp>
    </p:spTree>
    <p:extLst>
      <p:ext uri="{BB962C8B-B14F-4D97-AF65-F5344CB8AC3E}">
        <p14:creationId xmlns:p14="http://schemas.microsoft.com/office/powerpoint/2010/main" val="36926909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Tracking your debt worksheet</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Help people list </a:t>
            </a:r>
            <a:r>
              <a:rPr lang="en-US" dirty="0"/>
              <a:t>and prioritize </a:t>
            </a:r>
            <a:r>
              <a:rPr lang="en-US" dirty="0" smtClean="0"/>
              <a:t>debts</a:t>
            </a:r>
            <a:endParaRPr lang="en-US" dirty="0"/>
          </a:p>
          <a:p>
            <a:endParaRPr lang="en-US" dirty="0"/>
          </a:p>
        </p:txBody>
      </p:sp>
      <p:pic>
        <p:nvPicPr>
          <p:cNvPr id="5" name="Picture 4" descr="Screenshot of Focus on Reentry tool: Tracking your debt worksheet"/>
          <p:cNvPicPr>
            <a:picLocks noChangeAspect="1"/>
          </p:cNvPicPr>
          <p:nvPr/>
        </p:nvPicPr>
        <p:blipFill>
          <a:blip r:embed="rId3"/>
          <a:stretch>
            <a:fillRect/>
          </a:stretch>
        </p:blipFill>
        <p:spPr>
          <a:xfrm>
            <a:off x="4208745" y="1407682"/>
            <a:ext cx="4381616" cy="5326687"/>
          </a:xfrm>
          <a:prstGeom prst="rect">
            <a:avLst/>
          </a:prstGeom>
          <a:ln>
            <a:solidFill>
              <a:schemeClr val="accent1">
                <a:lumMod val="50000"/>
              </a:schemeClr>
            </a:solidFill>
          </a:ln>
        </p:spPr>
      </p:pic>
    </p:spTree>
    <p:extLst>
      <p:ext uri="{BB962C8B-B14F-4D97-AF65-F5344CB8AC3E}">
        <p14:creationId xmlns:p14="http://schemas.microsoft.com/office/powerpoint/2010/main" val="29195060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Ways to help with your debt checklist</a:t>
            </a:r>
            <a:endParaRPr lang="en-US" dirty="0"/>
          </a:p>
        </p:txBody>
      </p:sp>
      <p:pic>
        <p:nvPicPr>
          <p:cNvPr id="6" name="Picture 5" descr="Screenshot of Focus on Reentry tool: Ways to help with your debt checklist"/>
          <p:cNvPicPr>
            <a:picLocks noChangeAspect="1"/>
          </p:cNvPicPr>
          <p:nvPr/>
        </p:nvPicPr>
        <p:blipFill>
          <a:blip r:embed="rId3"/>
          <a:stretch>
            <a:fillRect/>
          </a:stretch>
        </p:blipFill>
        <p:spPr>
          <a:xfrm>
            <a:off x="2676943" y="1427966"/>
            <a:ext cx="4283739" cy="5304773"/>
          </a:xfrm>
          <a:prstGeom prst="rect">
            <a:avLst/>
          </a:prstGeom>
          <a:ln>
            <a:solidFill>
              <a:schemeClr val="accent1">
                <a:lumMod val="50000"/>
              </a:schemeClr>
            </a:solidFill>
          </a:ln>
        </p:spPr>
      </p:pic>
    </p:spTree>
    <p:extLst>
      <p:ext uri="{BB962C8B-B14F-4D97-AF65-F5344CB8AC3E}">
        <p14:creationId xmlns:p14="http://schemas.microsoft.com/office/powerpoint/2010/main" val="33241030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Ways to help with your debt checklist</a:t>
            </a:r>
            <a:endParaRPr lang="en-US" dirty="0"/>
          </a:p>
        </p:txBody>
      </p:sp>
      <p:pic>
        <p:nvPicPr>
          <p:cNvPr id="3" name="Picture 2" descr="Screenshot of Focus on Reentry tool: Ways to help with your debt, second page"/>
          <p:cNvPicPr>
            <a:picLocks noChangeAspect="1"/>
          </p:cNvPicPr>
          <p:nvPr/>
        </p:nvPicPr>
        <p:blipFill>
          <a:blip r:embed="rId3"/>
          <a:stretch>
            <a:fillRect/>
          </a:stretch>
        </p:blipFill>
        <p:spPr>
          <a:xfrm>
            <a:off x="2377440" y="1445704"/>
            <a:ext cx="4441561" cy="5243854"/>
          </a:xfrm>
          <a:prstGeom prst="rect">
            <a:avLst/>
          </a:prstGeom>
          <a:ln>
            <a:solidFill>
              <a:schemeClr val="tx2">
                <a:lumMod val="75000"/>
              </a:schemeClr>
            </a:solidFill>
          </a:ln>
        </p:spPr>
      </p:pic>
    </p:spTree>
    <p:extLst>
      <p:ext uri="{BB962C8B-B14F-4D97-AF65-F5344CB8AC3E}">
        <p14:creationId xmlns:p14="http://schemas.microsoft.com/office/powerpoint/2010/main" val="27887981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smtClean="0"/>
              <a:t>Understanding credit reports and scores</a:t>
            </a:r>
            <a:endParaRPr lang="en-US" dirty="0"/>
          </a:p>
        </p:txBody>
      </p:sp>
      <p:sp>
        <p:nvSpPr>
          <p:cNvPr id="5" name="Subtitle 4"/>
          <p:cNvSpPr>
            <a:spLocks noGrp="1"/>
          </p:cNvSpPr>
          <p:nvPr>
            <p:ph type="subTitle" idx="1"/>
          </p:nvPr>
        </p:nvSpPr>
        <p:spPr>
          <a:xfrm>
            <a:off x="903113" y="3374175"/>
            <a:ext cx="7309555" cy="1305730"/>
          </a:xfrm>
        </p:spPr>
        <p:txBody>
          <a:bodyPr/>
          <a:lstStyle/>
          <a:p>
            <a:r>
              <a:rPr lang="en-US" sz="4000" dirty="0" smtClean="0"/>
              <a:t>How to get, review, and dispute errors in your credit report</a:t>
            </a:r>
            <a:endParaRPr lang="en-US" sz="4000" dirty="0"/>
          </a:p>
        </p:txBody>
      </p:sp>
    </p:spTree>
    <p:extLst>
      <p:ext uri="{BB962C8B-B14F-4D97-AF65-F5344CB8AC3E}">
        <p14:creationId xmlns:p14="http://schemas.microsoft.com/office/powerpoint/2010/main" val="12915325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Understanding credit reports and scores</a:t>
            </a:r>
            <a:endParaRPr lang="en-US" dirty="0"/>
          </a:p>
        </p:txBody>
      </p:sp>
      <p:sp>
        <p:nvSpPr>
          <p:cNvPr id="5" name="Content Placeholder 4"/>
          <p:cNvSpPr>
            <a:spLocks noGrp="1"/>
          </p:cNvSpPr>
          <p:nvPr>
            <p:ph sz="half" idx="1"/>
          </p:nvPr>
        </p:nvSpPr>
        <p:spPr>
          <a:xfrm>
            <a:off x="553641" y="1348153"/>
            <a:ext cx="8396928" cy="5105401"/>
          </a:xfrm>
        </p:spPr>
        <p:txBody>
          <a:bodyPr>
            <a:normAutofit fontScale="92500"/>
          </a:bodyPr>
          <a:lstStyle/>
          <a:p>
            <a:r>
              <a:rPr lang="en-US" i="1" dirty="0" smtClean="0"/>
              <a:t>Your </a:t>
            </a:r>
            <a:r>
              <a:rPr lang="en-US" i="1" dirty="0"/>
              <a:t>Money, Your Goals </a:t>
            </a:r>
            <a:r>
              <a:rPr lang="en-US" dirty="0"/>
              <a:t>toolkit, </a:t>
            </a:r>
            <a:r>
              <a:rPr lang="en-US" i="1" dirty="0"/>
              <a:t>Module 7: Understanding </a:t>
            </a:r>
            <a:r>
              <a:rPr lang="en-US" i="1" dirty="0" smtClean="0"/>
              <a:t>credit reports and scores</a:t>
            </a:r>
            <a:r>
              <a:rPr lang="en-US" dirty="0" smtClean="0"/>
              <a:t> </a:t>
            </a:r>
          </a:p>
          <a:p>
            <a:pPr lvl="1"/>
            <a:r>
              <a:rPr lang="en-US" dirty="0" smtClean="0"/>
              <a:t>Helps people get and read their credit reports</a:t>
            </a:r>
          </a:p>
          <a:p>
            <a:pPr lvl="1"/>
            <a:r>
              <a:rPr lang="en-US" dirty="0"/>
              <a:t>Helps people i</a:t>
            </a:r>
            <a:r>
              <a:rPr lang="en-US" dirty="0" smtClean="0"/>
              <a:t>mprove their credit reports</a:t>
            </a:r>
          </a:p>
          <a:p>
            <a:r>
              <a:rPr lang="en-US" dirty="0" smtClean="0"/>
              <a:t>Credit </a:t>
            </a:r>
            <a:r>
              <a:rPr lang="en-US" dirty="0"/>
              <a:t>reports have particular significance for justice-involved </a:t>
            </a:r>
            <a:r>
              <a:rPr lang="en-US" dirty="0" smtClean="0"/>
              <a:t>individuals </a:t>
            </a:r>
          </a:p>
          <a:p>
            <a:pPr lvl="1"/>
            <a:r>
              <a:rPr lang="en-US" altLang="en-US" dirty="0"/>
              <a:t>Child support, bankruptcies, and other debts can and do appear on credit reports. </a:t>
            </a:r>
            <a:endParaRPr lang="en-US" altLang="en-US" dirty="0" smtClean="0"/>
          </a:p>
          <a:p>
            <a:pPr lvl="1"/>
            <a:r>
              <a:rPr lang="en-US" altLang="en-US" dirty="0" smtClean="0"/>
              <a:t>Note</a:t>
            </a:r>
            <a:r>
              <a:rPr lang="en-US" altLang="en-US" dirty="0"/>
              <a:t>: Equifax, Transunion, and Experian have developed enhanced public record data standards for the collection and timely updating of civil judgments and tax liens.  Civil judgments and tax liens that do not meet a certain accuracy threshold will not appear.</a:t>
            </a:r>
          </a:p>
          <a:p>
            <a:pPr lvl="1"/>
            <a:r>
              <a:rPr lang="en-US" altLang="en-US" dirty="0"/>
              <a:t>Incarcerated individuals may have difficulty accessing their credit reports </a:t>
            </a:r>
          </a:p>
          <a:p>
            <a:pPr lvl="1"/>
            <a:endParaRPr lang="en-US" dirty="0" smtClean="0"/>
          </a:p>
        </p:txBody>
      </p:sp>
    </p:spTree>
    <p:extLst>
      <p:ext uri="{BB962C8B-B14F-4D97-AF65-F5344CB8AC3E}">
        <p14:creationId xmlns:p14="http://schemas.microsoft.com/office/powerpoint/2010/main" val="3730287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pPr eaLnBrk="1" hangingPunct="1"/>
            <a:r>
              <a:rPr lang="en-US" altLang="en-US" dirty="0" smtClean="0">
                <a:solidFill>
                  <a:srgbClr val="3B3C3E"/>
                </a:solidFill>
              </a:rPr>
              <a:t>Introduction to the CFPB</a:t>
            </a:r>
          </a:p>
        </p:txBody>
      </p:sp>
      <p:sp>
        <p:nvSpPr>
          <p:cNvPr id="45058" name="Content Placeholder 2"/>
          <p:cNvSpPr>
            <a:spLocks noGrp="1"/>
          </p:cNvSpPr>
          <p:nvPr>
            <p:ph sz="half" idx="1"/>
          </p:nvPr>
        </p:nvSpPr>
        <p:spPr>
          <a:xfrm>
            <a:off x="791308" y="3496651"/>
            <a:ext cx="8132763" cy="2638425"/>
          </a:xfrm>
        </p:spPr>
        <p:txBody>
          <a:bodyPr>
            <a:normAutofit/>
          </a:bodyPr>
          <a:lstStyle/>
          <a:p>
            <a:pPr indent="-342900"/>
            <a:r>
              <a:rPr lang="en-US" altLang="en-US" dirty="0" smtClean="0"/>
              <a:t>The </a:t>
            </a:r>
            <a:r>
              <a:rPr lang="en-US" altLang="en-US" dirty="0"/>
              <a:t>Consumer Financial Protection Bureau is an independent federal agency built to protect consumers. We write and enforce rules that keep banks and other financial companies operating fairly. We also educate and empower consumers, helping them make more informed choices to achieve their financial goals. Learn more at consumerfinance.gov</a:t>
            </a:r>
          </a:p>
          <a:p>
            <a:pPr indent="-342900"/>
            <a:endParaRPr lang="en-US" altLang="en-US" dirty="0" smtClean="0"/>
          </a:p>
        </p:txBody>
      </p:sp>
      <p:pic>
        <p:nvPicPr>
          <p:cNvPr id="45059" name="Picture 4" descr="CFPB 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2477" y="1474010"/>
            <a:ext cx="3094892" cy="213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24580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1"/>
          <p:cNvSpPr>
            <a:spLocks noGrp="1"/>
          </p:cNvSpPr>
          <p:nvPr>
            <p:ph type="title"/>
          </p:nvPr>
        </p:nvSpPr>
        <p:spPr/>
        <p:txBody>
          <a:bodyPr/>
          <a:lstStyle/>
          <a:p>
            <a:r>
              <a:rPr lang="en-US" dirty="0">
                <a:latin typeface="Georgia" charset="0"/>
                <a:ea typeface="MS PGothic" charset="0"/>
              </a:rPr>
              <a:t>Getting free, annual credit reports</a:t>
            </a:r>
          </a:p>
        </p:txBody>
      </p:sp>
      <p:pic>
        <p:nvPicPr>
          <p:cNvPr id="4" name="Picture 4" descr="Screenshot of Annual Credit Report web pag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0986" y="1419127"/>
            <a:ext cx="7602030" cy="4772520"/>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6401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Screenshot of Request yours now! tab of Annual Credit Report sit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9781" y="243404"/>
            <a:ext cx="5231309" cy="6359278"/>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Getting free, annual credit </a:t>
            </a:r>
            <a:r>
              <a:rPr lang="en-US" dirty="0" smtClean="0"/>
              <a:t>reports</a:t>
            </a:r>
            <a:endParaRPr lang="en-US" dirty="0"/>
          </a:p>
        </p:txBody>
      </p:sp>
    </p:spTree>
    <p:extLst>
      <p:ext uri="{BB962C8B-B14F-4D97-AF65-F5344CB8AC3E}">
        <p14:creationId xmlns:p14="http://schemas.microsoft.com/office/powerpoint/2010/main" val="20352548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Title 1"/>
          <p:cNvSpPr>
            <a:spLocks noGrp="1"/>
          </p:cNvSpPr>
          <p:nvPr>
            <p:ph type="title"/>
          </p:nvPr>
        </p:nvSpPr>
        <p:spPr/>
        <p:txBody>
          <a:bodyPr/>
          <a:lstStyle/>
          <a:p>
            <a:r>
              <a:rPr lang="en-US" dirty="0">
                <a:latin typeface="Georgia" charset="0"/>
                <a:ea typeface="MS PGothic" charset="0"/>
              </a:rPr>
              <a:t>Getting free, annual credit reports</a:t>
            </a:r>
          </a:p>
        </p:txBody>
      </p:sp>
      <p:sp>
        <p:nvSpPr>
          <p:cNvPr id="3" name="Content Placeholder 2"/>
          <p:cNvSpPr>
            <a:spLocks noGrp="1"/>
          </p:cNvSpPr>
          <p:nvPr>
            <p:ph sz="half" idx="1"/>
          </p:nvPr>
        </p:nvSpPr>
        <p:spPr/>
        <p:txBody>
          <a:bodyPr>
            <a:normAutofit/>
          </a:bodyPr>
          <a:lstStyle/>
          <a:p>
            <a:pPr>
              <a:defRPr/>
            </a:pPr>
            <a:r>
              <a:rPr lang="en-US" b="1" dirty="0" smtClean="0"/>
              <a:t>Online:</a:t>
            </a:r>
            <a:r>
              <a:rPr lang="en-US" dirty="0" smtClean="0"/>
              <a:t> Get </a:t>
            </a:r>
            <a:r>
              <a:rPr lang="en-US" dirty="0"/>
              <a:t>a free copy of your credit report </a:t>
            </a:r>
            <a:r>
              <a:rPr lang="en-US" dirty="0" smtClean="0"/>
              <a:t>at </a:t>
            </a:r>
            <a:r>
              <a:rPr lang="en-US" dirty="0" smtClean="0">
                <a:hlinkClick r:id="rId3"/>
              </a:rPr>
              <a:t>AnnualCreditReport.com</a:t>
            </a:r>
            <a:endParaRPr lang="en-US" dirty="0" smtClean="0"/>
          </a:p>
          <a:p>
            <a:pPr>
              <a:defRPr/>
            </a:pPr>
            <a:r>
              <a:rPr lang="en-US" b="1" dirty="0" smtClean="0"/>
              <a:t>By </a:t>
            </a:r>
            <a:r>
              <a:rPr lang="en-US" b="1" dirty="0"/>
              <a:t>mail:</a:t>
            </a:r>
            <a:r>
              <a:rPr lang="en-US" dirty="0"/>
              <a:t> Download and complete the </a:t>
            </a:r>
            <a:r>
              <a:rPr lang="en-US" dirty="0">
                <a:hlinkClick r:id="rId4"/>
              </a:rPr>
              <a:t>Annual Credit Report Request Form</a:t>
            </a:r>
            <a:r>
              <a:rPr lang="en-US" dirty="0"/>
              <a:t> and mail it to: </a:t>
            </a:r>
            <a:br>
              <a:rPr lang="en-US" dirty="0"/>
            </a:br>
            <a:r>
              <a:rPr lang="en-US" dirty="0"/>
              <a:t>Annual Credit Report Request Service</a:t>
            </a:r>
            <a:br>
              <a:rPr lang="en-US" dirty="0"/>
            </a:br>
            <a:r>
              <a:rPr lang="en-US" dirty="0"/>
              <a:t>P.O. Box 105281</a:t>
            </a:r>
            <a:br>
              <a:rPr lang="en-US" dirty="0"/>
            </a:br>
            <a:r>
              <a:rPr lang="en-US" dirty="0"/>
              <a:t>Atlanta, GA 30348-</a:t>
            </a:r>
            <a:r>
              <a:rPr lang="en-US" dirty="0" smtClean="0"/>
              <a:t>5281</a:t>
            </a:r>
          </a:p>
          <a:p>
            <a:pPr>
              <a:defRPr/>
            </a:pPr>
            <a:r>
              <a:rPr lang="en-US" b="1" dirty="0" smtClean="0"/>
              <a:t>By phone</a:t>
            </a:r>
            <a:r>
              <a:rPr lang="en-US" dirty="0" smtClean="0"/>
              <a:t>: 877-322-8228</a:t>
            </a:r>
            <a:endParaRPr lang="en-US" dirty="0"/>
          </a:p>
          <a:p>
            <a:pPr>
              <a:defRPr/>
            </a:pPr>
            <a:r>
              <a:rPr lang="en-US" b="1" dirty="0" smtClean="0"/>
              <a:t>By mail from inside an institution</a:t>
            </a:r>
            <a:r>
              <a:rPr lang="en-US" dirty="0" smtClean="0"/>
              <a:t>: Process for incarcerated individuals without </a:t>
            </a:r>
            <a:r>
              <a:rPr lang="en-US" dirty="0"/>
              <a:t>i</a:t>
            </a:r>
            <a:r>
              <a:rPr lang="en-US" dirty="0" smtClean="0"/>
              <a:t>nternet </a:t>
            </a:r>
          </a:p>
          <a:p>
            <a:pPr marL="0" indent="0">
              <a:buFont typeface="Wingdings" charset="0"/>
              <a:buNone/>
              <a:defRPr/>
            </a:pPr>
            <a:endParaRPr lang="en-US" dirty="0"/>
          </a:p>
          <a:p>
            <a:pPr>
              <a:defRPr/>
            </a:pPr>
            <a:endParaRPr lang="en-US" dirty="0"/>
          </a:p>
        </p:txBody>
      </p:sp>
    </p:spTree>
    <p:extLst>
      <p:ext uri="{BB962C8B-B14F-4D97-AF65-F5344CB8AC3E}">
        <p14:creationId xmlns:p14="http://schemas.microsoft.com/office/powerpoint/2010/main" val="2946599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 report review checklist</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Help people review a credit report for information that:</a:t>
            </a:r>
          </a:p>
          <a:p>
            <a:pPr lvl="1"/>
            <a:r>
              <a:rPr lang="en-US" dirty="0" smtClean="0"/>
              <a:t>does </a:t>
            </a:r>
            <a:r>
              <a:rPr lang="en-US" dirty="0"/>
              <a:t>not belong to </a:t>
            </a:r>
            <a:r>
              <a:rPr lang="en-US" dirty="0" smtClean="0"/>
              <a:t>them</a:t>
            </a:r>
          </a:p>
          <a:p>
            <a:pPr lvl="1"/>
            <a:r>
              <a:rPr lang="en-US" dirty="0" smtClean="0"/>
              <a:t>is incorrect</a:t>
            </a:r>
          </a:p>
          <a:p>
            <a:pPr lvl="1"/>
            <a:r>
              <a:rPr lang="en-US" dirty="0"/>
              <a:t>i</a:t>
            </a:r>
            <a:r>
              <a:rPr lang="en-US" dirty="0" smtClean="0"/>
              <a:t>s outdated—should no longer be reported</a:t>
            </a:r>
          </a:p>
        </p:txBody>
      </p:sp>
      <p:pic>
        <p:nvPicPr>
          <p:cNvPr id="4" name="Picture 3" descr="Screenshot of Focus on Reentry tool: Credit report review checklist"/>
          <p:cNvPicPr>
            <a:picLocks noChangeAspect="1"/>
          </p:cNvPicPr>
          <p:nvPr/>
        </p:nvPicPr>
        <p:blipFill>
          <a:blip r:embed="rId3"/>
          <a:stretch>
            <a:fillRect/>
          </a:stretch>
        </p:blipFill>
        <p:spPr>
          <a:xfrm>
            <a:off x="4557857" y="1447719"/>
            <a:ext cx="4032504" cy="4937171"/>
          </a:xfrm>
          <a:prstGeom prst="rect">
            <a:avLst/>
          </a:prstGeom>
          <a:ln>
            <a:solidFill>
              <a:schemeClr val="bg1">
                <a:lumMod val="65000"/>
              </a:schemeClr>
            </a:solidFill>
          </a:ln>
        </p:spPr>
      </p:pic>
    </p:spTree>
    <p:extLst>
      <p:ext uri="{BB962C8B-B14F-4D97-AF65-F5344CB8AC3E}">
        <p14:creationId xmlns:p14="http://schemas.microsoft.com/office/powerpoint/2010/main" val="21793120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Disputing errors in your credit report</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Help people step-by-step to get errors fixed</a:t>
            </a:r>
            <a:endParaRPr lang="en-US" dirty="0"/>
          </a:p>
        </p:txBody>
      </p:sp>
      <p:pic>
        <p:nvPicPr>
          <p:cNvPr id="4" name="Picture 3" descr="Screenshot of Focus on Reentry tool: Disputing errors on your credit report"/>
          <p:cNvPicPr>
            <a:picLocks noChangeAspect="1"/>
          </p:cNvPicPr>
          <p:nvPr/>
        </p:nvPicPr>
        <p:blipFill>
          <a:blip r:embed="rId3"/>
          <a:stretch>
            <a:fillRect/>
          </a:stretch>
        </p:blipFill>
        <p:spPr>
          <a:xfrm>
            <a:off x="4557857" y="1447719"/>
            <a:ext cx="4032504" cy="4898674"/>
          </a:xfrm>
          <a:prstGeom prst="rect">
            <a:avLst/>
          </a:prstGeom>
          <a:ln>
            <a:solidFill>
              <a:schemeClr val="bg1">
                <a:lumMod val="65000"/>
              </a:schemeClr>
            </a:solidFill>
          </a:ln>
        </p:spPr>
      </p:pic>
    </p:spTree>
    <p:extLst>
      <p:ext uri="{BB962C8B-B14F-4D97-AF65-F5344CB8AC3E}">
        <p14:creationId xmlns:p14="http://schemas.microsoft.com/office/powerpoint/2010/main" val="84948895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3112" y="2300174"/>
            <a:ext cx="8092970" cy="880064"/>
          </a:xfrm>
        </p:spPr>
        <p:txBody>
          <a:bodyPr>
            <a:noAutofit/>
          </a:bodyPr>
          <a:lstStyle/>
          <a:p>
            <a:r>
              <a:rPr lang="en-US" dirty="0" smtClean="0"/>
              <a:t>Background screening reports</a:t>
            </a:r>
            <a:endParaRPr lang="en-US" dirty="0"/>
          </a:p>
        </p:txBody>
      </p:sp>
      <p:sp>
        <p:nvSpPr>
          <p:cNvPr id="3" name="TextBox 2"/>
          <p:cNvSpPr txBox="1"/>
          <p:nvPr/>
        </p:nvSpPr>
        <p:spPr>
          <a:xfrm>
            <a:off x="903112" y="3024555"/>
            <a:ext cx="7690338" cy="1323439"/>
          </a:xfrm>
          <a:prstGeom prst="rect">
            <a:avLst/>
          </a:prstGeom>
          <a:noFill/>
        </p:spPr>
        <p:txBody>
          <a:bodyPr wrap="square" rtlCol="0">
            <a:spAutoFit/>
          </a:bodyPr>
          <a:lstStyle/>
          <a:p>
            <a:r>
              <a:rPr lang="en-US" sz="4000" dirty="0" smtClean="0"/>
              <a:t>Understanding your rights </a:t>
            </a:r>
          </a:p>
          <a:p>
            <a:r>
              <a:rPr lang="en-US" sz="4000" dirty="0" smtClean="0"/>
              <a:t>when applying for a job</a:t>
            </a:r>
            <a:endParaRPr lang="en-US" sz="4000" dirty="0"/>
          </a:p>
        </p:txBody>
      </p:sp>
    </p:spTree>
    <p:extLst>
      <p:ext uri="{BB962C8B-B14F-4D97-AF65-F5344CB8AC3E}">
        <p14:creationId xmlns:p14="http://schemas.microsoft.com/office/powerpoint/2010/main" val="2439483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 screening reports</a:t>
            </a:r>
            <a:endParaRPr lang="en-US" dirty="0"/>
          </a:p>
        </p:txBody>
      </p:sp>
      <p:sp>
        <p:nvSpPr>
          <p:cNvPr id="5" name="Content Placeholder 4"/>
          <p:cNvSpPr>
            <a:spLocks noGrp="1"/>
          </p:cNvSpPr>
          <p:nvPr>
            <p:ph sz="half" idx="1"/>
          </p:nvPr>
        </p:nvSpPr>
        <p:spPr/>
        <p:txBody>
          <a:bodyPr>
            <a:normAutofit/>
          </a:bodyPr>
          <a:lstStyle/>
          <a:p>
            <a:r>
              <a:rPr lang="en-US" dirty="0"/>
              <a:t>Special rules apply when employers use </a:t>
            </a:r>
            <a:r>
              <a:rPr lang="en-US" dirty="0" smtClean="0"/>
              <a:t>consumer reports for employment purposes (commonly referred to as “background </a:t>
            </a:r>
            <a:r>
              <a:rPr lang="en-US" dirty="0"/>
              <a:t>screening </a:t>
            </a:r>
            <a:r>
              <a:rPr lang="en-US" dirty="0" smtClean="0"/>
              <a:t>reports”)</a:t>
            </a:r>
          </a:p>
          <a:p>
            <a:r>
              <a:rPr lang="en-US" dirty="0"/>
              <a:t>Individuals should know their rights and how to dispute </a:t>
            </a:r>
            <a:r>
              <a:rPr lang="en-US" dirty="0" smtClean="0"/>
              <a:t>errors</a:t>
            </a:r>
          </a:p>
          <a:p>
            <a:r>
              <a:rPr lang="en-US" dirty="0" smtClean="0"/>
              <a:t>Reports </a:t>
            </a:r>
            <a:r>
              <a:rPr lang="en-US" dirty="0"/>
              <a:t>can </a:t>
            </a:r>
            <a:r>
              <a:rPr lang="en-US" dirty="0" smtClean="0"/>
              <a:t>include </a:t>
            </a:r>
            <a:r>
              <a:rPr lang="en-US" dirty="0"/>
              <a:t>information about </a:t>
            </a:r>
            <a:r>
              <a:rPr lang="en-US" dirty="0" smtClean="0"/>
              <a:t>credit </a:t>
            </a:r>
            <a:r>
              <a:rPr lang="en-US" dirty="0"/>
              <a:t>history, criminal record, public records, and information about </a:t>
            </a:r>
            <a:r>
              <a:rPr lang="en-US" dirty="0" smtClean="0"/>
              <a:t>employment </a:t>
            </a:r>
            <a:r>
              <a:rPr lang="en-US" dirty="0"/>
              <a:t>or </a:t>
            </a:r>
            <a:r>
              <a:rPr lang="en-US" dirty="0" smtClean="0"/>
              <a:t>rental history</a:t>
            </a:r>
          </a:p>
          <a:p>
            <a:r>
              <a:rPr lang="en-US" dirty="0" smtClean="0"/>
              <a:t>If </a:t>
            </a:r>
            <a:r>
              <a:rPr lang="en-US" dirty="0"/>
              <a:t>the background report contains some negative information, the individual should be prepared to explain it — and the reason it shouldn’t affect their ability to do the </a:t>
            </a:r>
            <a:r>
              <a:rPr lang="en-US" dirty="0" smtClean="0"/>
              <a:t>job</a:t>
            </a:r>
            <a:endParaRPr lang="en-US" dirty="0"/>
          </a:p>
        </p:txBody>
      </p:sp>
    </p:spTree>
    <p:extLst>
      <p:ext uri="{BB962C8B-B14F-4D97-AF65-F5344CB8AC3E}">
        <p14:creationId xmlns:p14="http://schemas.microsoft.com/office/powerpoint/2010/main" val="40433837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640" y="457200"/>
            <a:ext cx="8318349" cy="743347"/>
          </a:xfrm>
        </p:spPr>
        <p:txBody>
          <a:bodyPr>
            <a:noAutofit/>
          </a:bodyPr>
          <a:lstStyle/>
          <a:p>
            <a:r>
              <a:rPr lang="en-US" dirty="0" smtClean="0"/>
              <a:t>Closer look handout: Background screening reports</a:t>
            </a:r>
            <a:endParaRPr lang="en-US" dirty="0"/>
          </a:p>
        </p:txBody>
      </p:sp>
      <p:sp>
        <p:nvSpPr>
          <p:cNvPr id="3" name="Content Placeholder 2"/>
          <p:cNvSpPr>
            <a:spLocks noGrp="1"/>
          </p:cNvSpPr>
          <p:nvPr>
            <p:ph sz="half" idx="1"/>
          </p:nvPr>
        </p:nvSpPr>
        <p:spPr>
          <a:xfrm>
            <a:off x="553641" y="1524000"/>
            <a:ext cx="4529346" cy="4476750"/>
          </a:xfrm>
        </p:spPr>
        <p:txBody>
          <a:bodyPr>
            <a:normAutofit fontScale="77500" lnSpcReduction="20000"/>
          </a:bodyPr>
          <a:lstStyle/>
          <a:p>
            <a:r>
              <a:rPr lang="en-US" dirty="0" smtClean="0"/>
              <a:t>Help people learn their rights with respect to background screening reports.  </a:t>
            </a:r>
          </a:p>
          <a:p>
            <a:r>
              <a:rPr lang="en-US" dirty="0" smtClean="0"/>
              <a:t>Under federal law, an individual has the right to receive: </a:t>
            </a:r>
          </a:p>
          <a:p>
            <a:pPr lvl="1"/>
            <a:r>
              <a:rPr lang="en-US" dirty="0" smtClean="0"/>
              <a:t>Prior notice: The employer must tell person they might use information from the report. </a:t>
            </a:r>
          </a:p>
          <a:p>
            <a:pPr lvl="1"/>
            <a:r>
              <a:rPr lang="en-US" dirty="0" smtClean="0"/>
              <a:t>Prior written consent: The employer must ask for their written permission before getting a person’s report (with some exceptions).  </a:t>
            </a:r>
          </a:p>
          <a:p>
            <a:pPr lvl="1"/>
            <a:r>
              <a:rPr lang="en-US" dirty="0" smtClean="0"/>
              <a:t>Pre–adverse action: Before taking any “adverse  action,” e.g., not hiring or promoting, based on the report, the employer must give  person a copy of the report and a summary of their rights.</a:t>
            </a:r>
            <a:endParaRPr lang="en-US" dirty="0"/>
          </a:p>
        </p:txBody>
      </p:sp>
      <p:pic>
        <p:nvPicPr>
          <p:cNvPr id="4" name="Picture 3" descr="Screenshot of Focus on Reentry page: A Closer Look: Background screening reports"/>
          <p:cNvPicPr>
            <a:picLocks noChangeAspect="1"/>
          </p:cNvPicPr>
          <p:nvPr/>
        </p:nvPicPr>
        <p:blipFill>
          <a:blip r:embed="rId3"/>
          <a:stretch>
            <a:fillRect/>
          </a:stretch>
        </p:blipFill>
        <p:spPr>
          <a:xfrm>
            <a:off x="5082987" y="1428454"/>
            <a:ext cx="3789003" cy="4803091"/>
          </a:xfrm>
          <a:prstGeom prst="rect">
            <a:avLst/>
          </a:prstGeom>
          <a:ln>
            <a:solidFill>
              <a:schemeClr val="bg1">
                <a:lumMod val="65000"/>
              </a:schemeClr>
            </a:solidFill>
          </a:ln>
        </p:spPr>
      </p:pic>
    </p:spTree>
    <p:extLst>
      <p:ext uri="{BB962C8B-B14F-4D97-AF65-F5344CB8AC3E}">
        <p14:creationId xmlns:p14="http://schemas.microsoft.com/office/powerpoint/2010/main" val="34521944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screening report checklist</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Help people review background screening reports and dispute errors</a:t>
            </a:r>
            <a:endParaRPr lang="en-US" dirty="0"/>
          </a:p>
        </p:txBody>
      </p:sp>
      <p:pic>
        <p:nvPicPr>
          <p:cNvPr id="4" name="Picture 3" descr="Screenshot of Focus on Reentry tool: Backround screening report checklist"/>
          <p:cNvPicPr>
            <a:picLocks noChangeAspect="1"/>
          </p:cNvPicPr>
          <p:nvPr/>
        </p:nvPicPr>
        <p:blipFill>
          <a:blip r:embed="rId3"/>
          <a:stretch>
            <a:fillRect/>
          </a:stretch>
        </p:blipFill>
        <p:spPr>
          <a:xfrm>
            <a:off x="4557857" y="1435527"/>
            <a:ext cx="4032504" cy="5047814"/>
          </a:xfrm>
          <a:prstGeom prst="rect">
            <a:avLst/>
          </a:prstGeom>
          <a:ln>
            <a:solidFill>
              <a:schemeClr val="bg1">
                <a:lumMod val="65000"/>
              </a:schemeClr>
            </a:solidFill>
          </a:ln>
        </p:spPr>
      </p:pic>
    </p:spTree>
    <p:extLst>
      <p:ext uri="{BB962C8B-B14F-4D97-AF65-F5344CB8AC3E}">
        <p14:creationId xmlns:p14="http://schemas.microsoft.com/office/powerpoint/2010/main" val="9721794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Closer look handout: Obtaining your criminal records</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Background screening reports (and other types of consumer reports) may include criminal record information</a:t>
            </a:r>
          </a:p>
          <a:p>
            <a:r>
              <a:rPr lang="en-US" dirty="0" smtClean="0"/>
              <a:t>Help people check their criminal record for mistakes</a:t>
            </a:r>
            <a:endParaRPr lang="en-US" dirty="0"/>
          </a:p>
        </p:txBody>
      </p:sp>
      <p:pic>
        <p:nvPicPr>
          <p:cNvPr id="4" name="Picture 3" descr="Screenshot of Focus on Reentry page: obtaining your criminal records"/>
          <p:cNvPicPr>
            <a:picLocks noChangeAspect="1"/>
          </p:cNvPicPr>
          <p:nvPr/>
        </p:nvPicPr>
        <p:blipFill>
          <a:blip r:embed="rId3"/>
          <a:stretch>
            <a:fillRect/>
          </a:stretch>
        </p:blipFill>
        <p:spPr>
          <a:xfrm>
            <a:off x="4557857" y="1459911"/>
            <a:ext cx="4032504" cy="5062493"/>
          </a:xfrm>
          <a:prstGeom prst="rect">
            <a:avLst/>
          </a:prstGeom>
          <a:ln>
            <a:solidFill>
              <a:schemeClr val="bg1">
                <a:lumMod val="65000"/>
              </a:schemeClr>
            </a:solidFill>
          </a:ln>
        </p:spPr>
      </p:pic>
    </p:spTree>
    <p:extLst>
      <p:ext uri="{BB962C8B-B14F-4D97-AF65-F5344CB8AC3E}">
        <p14:creationId xmlns:p14="http://schemas.microsoft.com/office/powerpoint/2010/main" val="739739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altLang="en-US" dirty="0" smtClean="0"/>
              <a:t>CFPB’s work</a:t>
            </a:r>
          </a:p>
        </p:txBody>
      </p:sp>
      <p:pic>
        <p:nvPicPr>
          <p:cNvPr id="47106" name="Picture 1" descr="Toolbox ic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7413" y="1532523"/>
            <a:ext cx="15367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2" descr="Scales ico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7413" y="3056523"/>
            <a:ext cx="15240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3" descr="Open book icon"/>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7413" y="4529723"/>
            <a:ext cx="15240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63838" y="2094498"/>
            <a:ext cx="2185987" cy="400050"/>
          </a:xfrm>
          <a:prstGeom prst="rect">
            <a:avLst/>
          </a:prstGeom>
          <a:noFill/>
        </p:spPr>
        <p:txBody>
          <a:bodyPr>
            <a:spAutoFit/>
          </a:bodyPr>
          <a:lstStyle/>
          <a:p>
            <a:pPr>
              <a:defRPr/>
            </a:pPr>
            <a:r>
              <a:rPr lang="en-US" sz="2000" dirty="0">
                <a:latin typeface="+mn-lt"/>
                <a:ea typeface="MS PGothic" charset="-128"/>
              </a:rPr>
              <a:t>Empower</a:t>
            </a:r>
          </a:p>
        </p:txBody>
      </p:sp>
      <p:sp>
        <p:nvSpPr>
          <p:cNvPr id="6" name="TextBox 5"/>
          <p:cNvSpPr txBox="1"/>
          <p:nvPr/>
        </p:nvSpPr>
        <p:spPr>
          <a:xfrm>
            <a:off x="2763838" y="3593098"/>
            <a:ext cx="1509712" cy="400050"/>
          </a:xfrm>
          <a:prstGeom prst="rect">
            <a:avLst/>
          </a:prstGeom>
          <a:noFill/>
        </p:spPr>
        <p:txBody>
          <a:bodyPr>
            <a:spAutoFit/>
          </a:bodyPr>
          <a:lstStyle/>
          <a:p>
            <a:pPr>
              <a:defRPr/>
            </a:pPr>
            <a:r>
              <a:rPr lang="en-US" sz="2000" dirty="0">
                <a:latin typeface="+mn-lt"/>
                <a:ea typeface="MS PGothic" charset="-128"/>
              </a:rPr>
              <a:t>Enforce</a:t>
            </a:r>
          </a:p>
        </p:txBody>
      </p:sp>
      <p:sp>
        <p:nvSpPr>
          <p:cNvPr id="7" name="TextBox 6"/>
          <p:cNvSpPr txBox="1"/>
          <p:nvPr/>
        </p:nvSpPr>
        <p:spPr>
          <a:xfrm>
            <a:off x="2763838" y="5078998"/>
            <a:ext cx="1104900" cy="400050"/>
          </a:xfrm>
          <a:prstGeom prst="rect">
            <a:avLst/>
          </a:prstGeom>
          <a:noFill/>
        </p:spPr>
        <p:txBody>
          <a:bodyPr wrap="none">
            <a:spAutoFit/>
          </a:bodyPr>
          <a:lstStyle/>
          <a:p>
            <a:pPr>
              <a:defRPr/>
            </a:pPr>
            <a:r>
              <a:rPr lang="en-US" sz="2000" dirty="0">
                <a:latin typeface="+mn-lt"/>
                <a:ea typeface="MS PGothic" charset="-128"/>
              </a:rPr>
              <a:t>Educate</a:t>
            </a:r>
          </a:p>
        </p:txBody>
      </p:sp>
    </p:spTree>
    <p:extLst>
      <p:ext uri="{BB962C8B-B14F-4D97-AF65-F5344CB8AC3E}">
        <p14:creationId xmlns:p14="http://schemas.microsoft.com/office/powerpoint/2010/main" val="163031801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Closer look handout: Disputing errors in your criminal records</a:t>
            </a:r>
            <a:endParaRPr lang="en-US" dirty="0"/>
          </a:p>
        </p:txBody>
      </p:sp>
      <p:sp>
        <p:nvSpPr>
          <p:cNvPr id="3" name="Content Placeholder 2"/>
          <p:cNvSpPr>
            <a:spLocks noGrp="1"/>
          </p:cNvSpPr>
          <p:nvPr>
            <p:ph sz="half" idx="1"/>
          </p:nvPr>
        </p:nvSpPr>
        <p:spPr>
          <a:xfrm>
            <a:off x="457200" y="1350183"/>
            <a:ext cx="3657600" cy="4525963"/>
          </a:xfrm>
        </p:spPr>
        <p:txBody>
          <a:bodyPr/>
          <a:lstStyle/>
          <a:p>
            <a:r>
              <a:rPr lang="en-US" dirty="0" smtClean="0"/>
              <a:t>Help people dispute inaccuracies or incomplete information on their criminal record</a:t>
            </a:r>
            <a:endParaRPr lang="en-US" dirty="0"/>
          </a:p>
        </p:txBody>
      </p:sp>
      <p:pic>
        <p:nvPicPr>
          <p:cNvPr id="4" name="Picture 3" descr="Screenshot of Focus on Reentry page: Disputing errors in your criminal records"/>
          <p:cNvPicPr>
            <a:picLocks noChangeAspect="1"/>
          </p:cNvPicPr>
          <p:nvPr/>
        </p:nvPicPr>
        <p:blipFill>
          <a:blip r:embed="rId3"/>
          <a:stretch>
            <a:fillRect/>
          </a:stretch>
        </p:blipFill>
        <p:spPr>
          <a:xfrm>
            <a:off x="4557857" y="1533063"/>
            <a:ext cx="4032504" cy="5087009"/>
          </a:xfrm>
          <a:prstGeom prst="rect">
            <a:avLst/>
          </a:prstGeom>
          <a:ln>
            <a:solidFill>
              <a:schemeClr val="bg1">
                <a:lumMod val="65000"/>
              </a:schemeClr>
            </a:solidFill>
          </a:ln>
        </p:spPr>
      </p:pic>
    </p:spTree>
    <p:extLst>
      <p:ext uri="{BB962C8B-B14F-4D97-AF65-F5344CB8AC3E}">
        <p14:creationId xmlns:p14="http://schemas.microsoft.com/office/powerpoint/2010/main" val="18608687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3111" y="2300174"/>
            <a:ext cx="7945053" cy="880064"/>
          </a:xfrm>
        </p:spPr>
        <p:txBody>
          <a:bodyPr>
            <a:noAutofit/>
          </a:bodyPr>
          <a:lstStyle/>
          <a:p>
            <a:r>
              <a:rPr lang="en-US" dirty="0" smtClean="0"/>
              <a:t>Using and protecting your money</a:t>
            </a:r>
            <a:endParaRPr lang="en-US" dirty="0"/>
          </a:p>
        </p:txBody>
      </p:sp>
      <p:sp>
        <p:nvSpPr>
          <p:cNvPr id="3" name="Subtitle 2"/>
          <p:cNvSpPr>
            <a:spLocks noGrp="1"/>
          </p:cNvSpPr>
          <p:nvPr>
            <p:ph type="subTitle" idx="1"/>
          </p:nvPr>
        </p:nvSpPr>
        <p:spPr>
          <a:xfrm>
            <a:off x="903111" y="3390984"/>
            <a:ext cx="7309555" cy="1305730"/>
          </a:xfrm>
        </p:spPr>
        <p:txBody>
          <a:bodyPr/>
          <a:lstStyle/>
          <a:p>
            <a:r>
              <a:rPr lang="en-US" sz="4000" dirty="0" smtClean="0"/>
              <a:t>Financial products and services and consumer protections</a:t>
            </a:r>
            <a:endParaRPr lang="en-US" sz="4000" dirty="0"/>
          </a:p>
        </p:txBody>
      </p:sp>
    </p:spTree>
    <p:extLst>
      <p:ext uri="{BB962C8B-B14F-4D97-AF65-F5344CB8AC3E}">
        <p14:creationId xmlns:p14="http://schemas.microsoft.com/office/powerpoint/2010/main" val="76572833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solidFill>
                  <a:schemeClr val="tx1">
                    <a:lumMod val="90000"/>
                    <a:lumOff val="10000"/>
                  </a:schemeClr>
                </a:solidFill>
                <a:cs typeface="+mj-cs"/>
              </a:rPr>
              <a:t>YMYG Module 9, Tool 1: Submitting a complaint</a:t>
            </a:r>
            <a:endParaRPr lang="en-US" dirty="0">
              <a:solidFill>
                <a:schemeClr val="tx1">
                  <a:lumMod val="90000"/>
                  <a:lumOff val="10000"/>
                </a:schemeClr>
              </a:solidFill>
              <a:cs typeface="+mj-cs"/>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987" y="1485901"/>
            <a:ext cx="7402114" cy="468004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Right Arrow 1"/>
          <p:cNvSpPr/>
          <p:nvPr/>
        </p:nvSpPr>
        <p:spPr>
          <a:xfrm rot="1539833">
            <a:off x="65488" y="5409978"/>
            <a:ext cx="978408" cy="484632"/>
          </a:xfrm>
          <a:prstGeom prst="rightArrow">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8622827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altLang="en-US" dirty="0" smtClean="0"/>
              <a:t>Submitting a Complaint </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879" y="1364114"/>
            <a:ext cx="5134408" cy="487210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Left Arrow 5"/>
          <p:cNvSpPr/>
          <p:nvPr/>
        </p:nvSpPr>
        <p:spPr>
          <a:xfrm>
            <a:off x="4470338" y="2300951"/>
            <a:ext cx="978408" cy="1608582"/>
          </a:xfrm>
          <a:prstGeom prst="leftArrow">
            <a:avLst/>
          </a:prstGeom>
          <a:solidFill>
            <a:schemeClr val="bg2">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Right Arrow 6"/>
          <p:cNvSpPr/>
          <p:nvPr/>
        </p:nvSpPr>
        <p:spPr>
          <a:xfrm rot="10800000">
            <a:off x="4470338" y="5586652"/>
            <a:ext cx="978408" cy="484632"/>
          </a:xfrm>
          <a:prstGeom prst="rightArrow">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TextBox 1"/>
          <p:cNvSpPr txBox="1"/>
          <p:nvPr/>
        </p:nvSpPr>
        <p:spPr>
          <a:xfrm>
            <a:off x="6068291" y="2599837"/>
            <a:ext cx="3241964" cy="1200329"/>
          </a:xfrm>
          <a:prstGeom prst="rect">
            <a:avLst/>
          </a:prstGeom>
          <a:noFill/>
        </p:spPr>
        <p:txBody>
          <a:bodyPr wrap="square" rtlCol="0">
            <a:spAutoFit/>
          </a:bodyPr>
          <a:lstStyle/>
          <a:p>
            <a:r>
              <a:rPr lang="en-US" sz="2400" dirty="0" smtClean="0"/>
              <a:t>Five steps for submitting </a:t>
            </a:r>
          </a:p>
          <a:p>
            <a:r>
              <a:rPr lang="en-US" sz="2400" dirty="0" smtClean="0"/>
              <a:t>a complaint</a:t>
            </a:r>
            <a:endParaRPr lang="en-US" sz="2400" dirty="0"/>
          </a:p>
        </p:txBody>
      </p:sp>
    </p:spTree>
    <p:extLst>
      <p:ext uri="{BB962C8B-B14F-4D97-AF65-F5344CB8AC3E}">
        <p14:creationId xmlns:p14="http://schemas.microsoft.com/office/powerpoint/2010/main" val="21895623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altLang="en-US" dirty="0" smtClean="0"/>
              <a:t>Complaint process</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8451" y="1423421"/>
            <a:ext cx="5150518" cy="507429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361950" y="2521297"/>
            <a:ext cx="2029723" cy="830997"/>
          </a:xfrm>
          <a:prstGeom prst="rect">
            <a:avLst/>
          </a:prstGeom>
          <a:noFill/>
        </p:spPr>
        <p:txBody>
          <a:bodyPr wrap="none" rtlCol="0">
            <a:spAutoFit/>
          </a:bodyPr>
          <a:lstStyle/>
          <a:p>
            <a:r>
              <a:rPr lang="en-US" sz="2400" dirty="0" smtClean="0"/>
              <a:t>Starting with </a:t>
            </a:r>
          </a:p>
          <a:p>
            <a:r>
              <a:rPr lang="en-US" sz="2400" dirty="0" smtClean="0"/>
              <a:t>step 1 ….</a:t>
            </a:r>
            <a:endParaRPr lang="en-US" sz="2400" dirty="0"/>
          </a:p>
        </p:txBody>
      </p:sp>
    </p:spTree>
    <p:extLst>
      <p:ext uri="{BB962C8B-B14F-4D97-AF65-F5344CB8AC3E}">
        <p14:creationId xmlns:p14="http://schemas.microsoft.com/office/powerpoint/2010/main" val="3891720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altLang="en-US" dirty="0" smtClean="0"/>
              <a:t>Complaint process</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853" y="1401542"/>
            <a:ext cx="4932878" cy="5135783"/>
          </a:xfrm>
          <a:prstGeom prst="rect">
            <a:avLst/>
          </a:prstGeom>
          <a:noFill/>
          <a:ln w="9525">
            <a:solidFill>
              <a:schemeClr val="accent3">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457776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Submitting complaints</a:t>
            </a:r>
            <a:endParaRPr lang="en-US" dirty="0"/>
          </a:p>
        </p:txBody>
      </p:sp>
      <p:sp>
        <p:nvSpPr>
          <p:cNvPr id="3" name="Content Placeholder 2"/>
          <p:cNvSpPr>
            <a:spLocks noGrp="1"/>
          </p:cNvSpPr>
          <p:nvPr>
            <p:ph idx="1"/>
          </p:nvPr>
        </p:nvSpPr>
        <p:spPr/>
        <p:txBody>
          <a:bodyPr/>
          <a:lstStyle/>
          <a:p>
            <a:r>
              <a:rPr lang="en-US" altLang="en-US" dirty="0"/>
              <a:t>Online: consumerfinance.gov/complaint </a:t>
            </a:r>
            <a:endParaRPr lang="en-US" altLang="en-US" dirty="0" smtClean="0"/>
          </a:p>
          <a:p>
            <a:r>
              <a:rPr lang="en-US" altLang="en-US" dirty="0" smtClean="0"/>
              <a:t>Toll‐free </a:t>
            </a:r>
            <a:r>
              <a:rPr lang="en-US" altLang="en-US" dirty="0"/>
              <a:t>phone: (855) 411‐CFPB (2372), 8am‐8pm EST, </a:t>
            </a:r>
            <a:endParaRPr lang="en-US" altLang="en-US" dirty="0" smtClean="0"/>
          </a:p>
          <a:p>
            <a:pPr marL="400050" lvl="1" indent="0">
              <a:buNone/>
            </a:pPr>
            <a:r>
              <a:rPr lang="en-US" altLang="en-US" dirty="0" smtClean="0"/>
              <a:t>Monday </a:t>
            </a:r>
            <a:r>
              <a:rPr lang="en-US" altLang="en-US" dirty="0"/>
              <a:t>‐Friday TTY/TDD phone: (855) 729‐CFPB (2372) Fax: (855) 237‐2392 </a:t>
            </a:r>
          </a:p>
          <a:p>
            <a:r>
              <a:rPr lang="en-US" altLang="en-US" dirty="0" smtClean="0"/>
              <a:t>Mail:</a:t>
            </a:r>
          </a:p>
          <a:p>
            <a:pPr marL="457200" lvl="1" indent="0">
              <a:buNone/>
            </a:pPr>
            <a:r>
              <a:rPr lang="en-US" altLang="en-US" dirty="0" smtClean="0"/>
              <a:t>Consumer </a:t>
            </a:r>
            <a:r>
              <a:rPr lang="en-US" altLang="en-US" dirty="0"/>
              <a:t>Financial Protection Bureau </a:t>
            </a:r>
          </a:p>
          <a:p>
            <a:pPr marL="457200" lvl="1" indent="0">
              <a:buNone/>
            </a:pPr>
            <a:r>
              <a:rPr lang="en-US" altLang="en-US" dirty="0" smtClean="0"/>
              <a:t>PO </a:t>
            </a:r>
            <a:r>
              <a:rPr lang="en-US" altLang="en-US" dirty="0"/>
              <a:t>Box </a:t>
            </a:r>
            <a:r>
              <a:rPr lang="en-US" altLang="en-US" dirty="0" smtClean="0"/>
              <a:t>2900</a:t>
            </a:r>
          </a:p>
          <a:p>
            <a:pPr marL="457200" lvl="1" indent="0">
              <a:buNone/>
            </a:pPr>
            <a:r>
              <a:rPr lang="en-US" altLang="en-US" dirty="0" smtClean="0"/>
              <a:t>Clinton</a:t>
            </a:r>
            <a:r>
              <a:rPr lang="en-US" altLang="en-US" dirty="0"/>
              <a:t>, IA </a:t>
            </a:r>
            <a:r>
              <a:rPr lang="en-US" altLang="en-US" dirty="0" smtClean="0"/>
              <a:t>52733-2900</a:t>
            </a:r>
            <a:endParaRPr lang="en-US" altLang="en-US" dirty="0"/>
          </a:p>
        </p:txBody>
      </p:sp>
      <p:sp>
        <p:nvSpPr>
          <p:cNvPr id="4" name="Slide Number Placeholder 3"/>
          <p:cNvSpPr>
            <a:spLocks noGrp="1"/>
          </p:cNvSpPr>
          <p:nvPr>
            <p:ph type="sldNum" sz="quarter" idx="10"/>
          </p:nvPr>
        </p:nvSpPr>
        <p:spPr/>
        <p:txBody>
          <a:bodyPr/>
          <a:lstStyle/>
          <a:p>
            <a:fld id="{FFFFFB03-6426-44DC-A3A5-3C17110B64AE}" type="slidenum">
              <a:rPr lang="en-US" smtClean="0"/>
              <a:pPr/>
              <a:t>66</a:t>
            </a:fld>
            <a:endParaRPr lang="en-US" dirty="0"/>
          </a:p>
        </p:txBody>
      </p:sp>
    </p:spTree>
    <p:extLst>
      <p:ext uri="{BB962C8B-B14F-4D97-AF65-F5344CB8AC3E}">
        <p14:creationId xmlns:p14="http://schemas.microsoft.com/office/powerpoint/2010/main" val="10927884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p:nvPr>
        </p:nvSpPr>
        <p:spPr/>
        <p:txBody>
          <a:bodyPr/>
          <a:lstStyle/>
          <a:p>
            <a:r>
              <a:rPr lang="en-US" altLang="en-US" dirty="0" smtClean="0">
                <a:solidFill>
                  <a:srgbClr val="3B3C3E"/>
                </a:solidFill>
              </a:rPr>
              <a:t>Focus for reentry - Protecting your identity</a:t>
            </a:r>
          </a:p>
        </p:txBody>
      </p:sp>
      <p:sp>
        <p:nvSpPr>
          <p:cNvPr id="2" name="TextBox 1"/>
          <p:cNvSpPr txBox="1"/>
          <p:nvPr/>
        </p:nvSpPr>
        <p:spPr>
          <a:xfrm>
            <a:off x="3397734" y="5931224"/>
            <a:ext cx="3072356" cy="461665"/>
          </a:xfrm>
          <a:prstGeom prst="rect">
            <a:avLst/>
          </a:prstGeom>
          <a:noFill/>
        </p:spPr>
        <p:txBody>
          <a:bodyPr wrap="square" rtlCol="0">
            <a:spAutoFit/>
          </a:bodyPr>
          <a:lstStyle/>
          <a:p>
            <a:r>
              <a:rPr lang="en-US" sz="2400" b="1" dirty="0" smtClean="0"/>
              <a:t>Identitytheft.gov</a:t>
            </a:r>
            <a:endParaRPr lang="en-US" sz="2400" b="1" dirty="0"/>
          </a:p>
        </p:txBody>
      </p:sp>
      <p:pic>
        <p:nvPicPr>
          <p:cNvPr id="9218" name="Picture 2" descr="Screenshot of Focus on Reentry tool: Identity theft and fraud protection ti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2307" y="1495061"/>
            <a:ext cx="3642084" cy="406683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881899" y="1377406"/>
            <a:ext cx="3407838" cy="3139321"/>
          </a:xfrm>
          <a:prstGeom prst="rect">
            <a:avLst/>
          </a:prstGeom>
          <a:noFill/>
        </p:spPr>
        <p:txBody>
          <a:bodyPr wrap="square" rtlCol="0">
            <a:spAutoFit/>
          </a:bodyPr>
          <a:lstStyle/>
          <a:p>
            <a:r>
              <a:rPr lang="en-US" dirty="0" smtClean="0"/>
              <a:t>Tips sheet for </a:t>
            </a:r>
          </a:p>
          <a:p>
            <a:r>
              <a:rPr lang="en-US" dirty="0" smtClean="0"/>
              <a:t>justice-involved individuals</a:t>
            </a:r>
          </a:p>
          <a:p>
            <a:endParaRPr lang="en-US" dirty="0"/>
          </a:p>
          <a:p>
            <a:endParaRPr lang="en-US" dirty="0" smtClean="0"/>
          </a:p>
          <a:p>
            <a:r>
              <a:rPr lang="en-US" dirty="0" smtClean="0"/>
              <a:t>Available at </a:t>
            </a:r>
          </a:p>
          <a:p>
            <a:r>
              <a:rPr lang="en-US" dirty="0" smtClean="0">
                <a:hlinkClick r:id="rId4"/>
              </a:rPr>
              <a:t>https</a:t>
            </a:r>
            <a:r>
              <a:rPr lang="en-US" dirty="0">
                <a:hlinkClick r:id="rId4"/>
              </a:rPr>
              <a:t>://</a:t>
            </a:r>
            <a:r>
              <a:rPr lang="en-US" dirty="0" smtClean="0">
                <a:hlinkClick r:id="rId4"/>
              </a:rPr>
              <a:t>www.consumerfinance.gov/about-us/blog/protecting-ones-credit-while-criminal-justice-system/</a:t>
            </a:r>
            <a:endParaRPr lang="en-US" dirty="0" smtClean="0"/>
          </a:p>
          <a:p>
            <a:endParaRPr lang="en-US" dirty="0"/>
          </a:p>
          <a:p>
            <a:endParaRPr lang="en-US" dirty="0"/>
          </a:p>
        </p:txBody>
      </p:sp>
      <p:sp>
        <p:nvSpPr>
          <p:cNvPr id="7" name="TextBox 6"/>
          <p:cNvSpPr txBox="1"/>
          <p:nvPr/>
        </p:nvSpPr>
        <p:spPr>
          <a:xfrm>
            <a:off x="2391508" y="5561892"/>
            <a:ext cx="4992072" cy="369332"/>
          </a:xfrm>
          <a:prstGeom prst="rect">
            <a:avLst/>
          </a:prstGeom>
          <a:noFill/>
        </p:spPr>
        <p:txBody>
          <a:bodyPr wrap="none" rtlCol="0">
            <a:spAutoFit/>
          </a:bodyPr>
          <a:lstStyle/>
          <a:p>
            <a:r>
              <a:rPr lang="en-US" dirty="0" smtClean="0"/>
              <a:t>For more information about identity theft, visit</a:t>
            </a:r>
            <a:endParaRPr lang="en-US" dirty="0"/>
          </a:p>
        </p:txBody>
      </p:sp>
    </p:spTree>
    <p:extLst>
      <p:ext uri="{BB962C8B-B14F-4D97-AF65-F5344CB8AC3E}">
        <p14:creationId xmlns:p14="http://schemas.microsoft.com/office/powerpoint/2010/main" val="391422325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Additional resources</a:t>
            </a:r>
            <a:endParaRPr lang="en-US" dirty="0"/>
          </a:p>
        </p:txBody>
      </p:sp>
      <p:sp>
        <p:nvSpPr>
          <p:cNvPr id="3" name="Subtitle 2"/>
          <p:cNvSpPr>
            <a:spLocks noGrp="1"/>
          </p:cNvSpPr>
          <p:nvPr>
            <p:ph type="subTitle" idx="1"/>
          </p:nvPr>
        </p:nvSpPr>
        <p:spPr>
          <a:xfrm>
            <a:off x="903112" y="3202725"/>
            <a:ext cx="7309555" cy="664529"/>
          </a:xfrm>
        </p:spPr>
        <p:txBody>
          <a:bodyPr/>
          <a:lstStyle/>
          <a:p>
            <a:r>
              <a:rPr lang="en-US" sz="4000" dirty="0" smtClean="0"/>
              <a:t>Helpful info and links</a:t>
            </a:r>
            <a:endParaRPr lang="en-US" sz="4000" dirty="0"/>
          </a:p>
        </p:txBody>
      </p:sp>
    </p:spTree>
    <p:extLst>
      <p:ext uri="{BB962C8B-B14F-4D97-AF65-F5344CB8AC3E}">
        <p14:creationId xmlns:p14="http://schemas.microsoft.com/office/powerpoint/2010/main" val="412496547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Additional resources</a:t>
            </a:r>
            <a:endParaRPr lang="en-US" dirty="0"/>
          </a:p>
        </p:txBody>
      </p:sp>
      <p:sp>
        <p:nvSpPr>
          <p:cNvPr id="5" name="Content Placeholder 4"/>
          <p:cNvSpPr>
            <a:spLocks noGrp="1"/>
          </p:cNvSpPr>
          <p:nvPr>
            <p:ph sz="half" idx="1"/>
          </p:nvPr>
        </p:nvSpPr>
        <p:spPr/>
        <p:txBody>
          <a:bodyPr>
            <a:noAutofit/>
          </a:bodyPr>
          <a:lstStyle/>
          <a:p>
            <a:r>
              <a:rPr lang="en-US" dirty="0" smtClean="0"/>
              <a:t>General reentry resources</a:t>
            </a:r>
          </a:p>
          <a:p>
            <a:r>
              <a:rPr lang="en-US" dirty="0" smtClean="0"/>
              <a:t>Employment</a:t>
            </a:r>
          </a:p>
          <a:p>
            <a:r>
              <a:rPr lang="en-US" dirty="0" smtClean="0"/>
              <a:t>Housing</a:t>
            </a:r>
          </a:p>
          <a:p>
            <a:r>
              <a:rPr lang="en-US" dirty="0" smtClean="0"/>
              <a:t>TANF and SNAP benefits</a:t>
            </a:r>
          </a:p>
          <a:p>
            <a:r>
              <a:rPr lang="en-US" dirty="0" smtClean="0"/>
              <a:t>Social Security benefits</a:t>
            </a:r>
          </a:p>
          <a:p>
            <a:r>
              <a:rPr lang="en-US" dirty="0" smtClean="0"/>
              <a:t>Veterans benefits</a:t>
            </a:r>
          </a:p>
          <a:p>
            <a:r>
              <a:rPr lang="en-US" dirty="0" smtClean="0"/>
              <a:t>Health care</a:t>
            </a:r>
          </a:p>
          <a:p>
            <a:r>
              <a:rPr lang="en-US" dirty="0" smtClean="0"/>
              <a:t>Student loans</a:t>
            </a:r>
          </a:p>
          <a:p>
            <a:r>
              <a:rPr lang="en-US" dirty="0" smtClean="0"/>
              <a:t>Taxes</a:t>
            </a:r>
          </a:p>
          <a:p>
            <a:r>
              <a:rPr lang="en-US" dirty="0" smtClean="0"/>
              <a:t>Child support</a:t>
            </a:r>
            <a:endParaRPr lang="en-US" dirty="0"/>
          </a:p>
        </p:txBody>
      </p:sp>
      <p:pic>
        <p:nvPicPr>
          <p:cNvPr id="8196" name="Picture 4" descr="Screenshot from Focus on Reentry: Child support resou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1714" y="1887416"/>
            <a:ext cx="3954072" cy="42672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4427929" y="1291567"/>
            <a:ext cx="1529586" cy="369332"/>
          </a:xfrm>
          <a:prstGeom prst="rect">
            <a:avLst/>
          </a:prstGeom>
          <a:noFill/>
        </p:spPr>
        <p:txBody>
          <a:bodyPr wrap="none" rtlCol="0">
            <a:spAutoFit/>
          </a:bodyPr>
          <a:lstStyle/>
          <a:p>
            <a:r>
              <a:rPr lang="en-US" dirty="0" smtClean="0"/>
              <a:t>For example:</a:t>
            </a:r>
            <a:endParaRPr lang="en-US" dirty="0"/>
          </a:p>
        </p:txBody>
      </p:sp>
    </p:spTree>
    <p:extLst>
      <p:ext uri="{BB962C8B-B14F-4D97-AF65-F5344CB8AC3E}">
        <p14:creationId xmlns:p14="http://schemas.microsoft.com/office/powerpoint/2010/main" val="2265242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altLang="en-US" dirty="0" smtClean="0"/>
              <a:t>Office of Financial Empowerment</a:t>
            </a:r>
          </a:p>
        </p:txBody>
      </p:sp>
      <p:sp>
        <p:nvSpPr>
          <p:cNvPr id="49154" name="Content Placeholder 2"/>
          <p:cNvSpPr>
            <a:spLocks noGrp="1"/>
          </p:cNvSpPr>
          <p:nvPr>
            <p:ph sz="half" idx="1"/>
          </p:nvPr>
        </p:nvSpPr>
        <p:spPr/>
        <p:txBody>
          <a:bodyPr/>
          <a:lstStyle/>
          <a:p>
            <a:r>
              <a:rPr lang="en-US" altLang="en-US" dirty="0" smtClean="0"/>
              <a:t>Part of the CFPB’s Division of Consumer Education and Engagement</a:t>
            </a:r>
          </a:p>
          <a:p>
            <a:r>
              <a:rPr lang="en-US" altLang="en-US" dirty="0" smtClean="0"/>
              <a:t>Serves populations who lack full, affordable access to financial services</a:t>
            </a:r>
          </a:p>
          <a:p>
            <a:pPr lvl="1"/>
            <a:r>
              <a:rPr lang="en-US" altLang="en-US" dirty="0" smtClean="0"/>
              <a:t>Low- to moderate-incomes</a:t>
            </a:r>
          </a:p>
          <a:p>
            <a:pPr lvl="1"/>
            <a:r>
              <a:rPr lang="en-US" altLang="en-US" dirty="0" smtClean="0"/>
              <a:t>Low wealth</a:t>
            </a:r>
          </a:p>
          <a:p>
            <a:pPr lvl="1"/>
            <a:r>
              <a:rPr lang="en-US" altLang="en-US" dirty="0" smtClean="0"/>
              <a:t>Otherwise financially underserved or vulnerable</a:t>
            </a:r>
          </a:p>
          <a:p>
            <a:pPr lvl="2"/>
            <a:r>
              <a:rPr lang="en-US" altLang="en-US" dirty="0" smtClean="0"/>
              <a:t>Includes focus on justice-involved individuals</a:t>
            </a:r>
          </a:p>
        </p:txBody>
      </p:sp>
    </p:spTree>
    <p:extLst>
      <p:ext uri="{BB962C8B-B14F-4D97-AF65-F5344CB8AC3E}">
        <p14:creationId xmlns:p14="http://schemas.microsoft.com/office/powerpoint/2010/main" val="13664348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smtClean="0"/>
              <a:t>What is your general reaction to the Toolkit and Focus on Reentry?</a:t>
            </a:r>
          </a:p>
          <a:p>
            <a:endParaRPr lang="en-US" dirty="0"/>
          </a:p>
          <a:p>
            <a:r>
              <a:rPr lang="en-US" dirty="0" smtClean="0"/>
              <a:t>What do you think, overall, is the most useful section, tool, or information?</a:t>
            </a:r>
          </a:p>
          <a:p>
            <a:endParaRPr lang="en-US" dirty="0"/>
          </a:p>
          <a:p>
            <a:r>
              <a:rPr lang="en-US" dirty="0" smtClean="0"/>
              <a:t>What do you think is missing or can be improved?</a:t>
            </a:r>
          </a:p>
          <a:p>
            <a:endParaRPr lang="en-US" dirty="0"/>
          </a:p>
          <a:p>
            <a:r>
              <a:rPr lang="en-US" dirty="0" smtClean="0"/>
              <a:t>What do you think it would take to increase the uptake and use of </a:t>
            </a:r>
            <a:r>
              <a:rPr lang="en-US" i="1" dirty="0" smtClean="0"/>
              <a:t>Focus on Reentry?</a:t>
            </a:r>
            <a:endParaRPr lang="en-US" i="1" dirty="0"/>
          </a:p>
        </p:txBody>
      </p:sp>
    </p:spTree>
    <p:extLst>
      <p:ext uri="{BB962C8B-B14F-4D97-AF65-F5344CB8AC3E}">
        <p14:creationId xmlns:p14="http://schemas.microsoft.com/office/powerpoint/2010/main" val="8446817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Closing</a:t>
            </a:r>
            <a:endParaRPr lang="en-US" dirty="0"/>
          </a:p>
        </p:txBody>
      </p:sp>
      <p:sp>
        <p:nvSpPr>
          <p:cNvPr id="3" name="Content Placeholder 2"/>
          <p:cNvSpPr>
            <a:spLocks noGrp="1"/>
          </p:cNvSpPr>
          <p:nvPr>
            <p:ph sz="half" idx="1"/>
          </p:nvPr>
        </p:nvSpPr>
        <p:spPr>
          <a:xfrm>
            <a:off x="457199" y="1350183"/>
            <a:ext cx="8269941" cy="4795123"/>
          </a:xfrm>
        </p:spPr>
        <p:txBody>
          <a:bodyPr>
            <a:normAutofit/>
          </a:bodyPr>
          <a:lstStyle/>
          <a:p>
            <a:r>
              <a:rPr lang="en-US" dirty="0" smtClean="0"/>
              <a:t>Visit </a:t>
            </a:r>
            <a:r>
              <a:rPr lang="en-US" dirty="0" smtClean="0">
                <a:hlinkClick r:id="rId3"/>
              </a:rPr>
              <a:t>http://www.consumerfinance.gov/your-money-your-goals</a:t>
            </a:r>
            <a:r>
              <a:rPr lang="en-US" dirty="0" smtClean="0"/>
              <a:t> to</a:t>
            </a:r>
          </a:p>
          <a:p>
            <a:pPr lvl="1"/>
            <a:r>
              <a:rPr lang="en-US" dirty="0" smtClean="0"/>
              <a:t>Order or download </a:t>
            </a:r>
            <a:r>
              <a:rPr lang="en-US" i="1" dirty="0" smtClean="0"/>
              <a:t>Focus on Reentry </a:t>
            </a:r>
            <a:r>
              <a:rPr lang="en-US" dirty="0" smtClean="0"/>
              <a:t>companion guide</a:t>
            </a:r>
          </a:p>
          <a:p>
            <a:pPr lvl="1"/>
            <a:r>
              <a:rPr lang="en-US" dirty="0" smtClean="0"/>
              <a:t>Order or download the </a:t>
            </a:r>
            <a:r>
              <a:rPr lang="en-US" i="1" dirty="0" smtClean="0"/>
              <a:t>Your Money, Your Goals </a:t>
            </a:r>
            <a:r>
              <a:rPr lang="en-US" dirty="0" smtClean="0"/>
              <a:t>toolkit and other materials</a:t>
            </a:r>
          </a:p>
          <a:p>
            <a:pPr lvl="1"/>
            <a:r>
              <a:rPr lang="en-US" dirty="0" smtClean="0"/>
              <a:t>Sign up to receive</a:t>
            </a:r>
            <a:r>
              <a:rPr lang="en-US" i="1" dirty="0" smtClean="0"/>
              <a:t> Your Money, Your Goals</a:t>
            </a:r>
            <a:r>
              <a:rPr lang="en-US" dirty="0" smtClean="0"/>
              <a:t> email updates</a:t>
            </a:r>
          </a:p>
          <a:p>
            <a:r>
              <a:rPr lang="en-US" dirty="0" smtClean="0"/>
              <a:t>Let us know what you think!</a:t>
            </a:r>
          </a:p>
          <a:p>
            <a:pPr lvl="1"/>
            <a:r>
              <a:rPr lang="en-US" dirty="0" smtClean="0"/>
              <a:t>Let us know how you use </a:t>
            </a:r>
            <a:r>
              <a:rPr lang="en-US" i="1" dirty="0" smtClean="0"/>
              <a:t>Focus on Reentry </a:t>
            </a:r>
            <a:r>
              <a:rPr lang="en-US" dirty="0" smtClean="0"/>
              <a:t>companion guide with the people that you serve</a:t>
            </a:r>
          </a:p>
          <a:p>
            <a:pPr lvl="1"/>
            <a:r>
              <a:rPr lang="en-US" dirty="0" smtClean="0"/>
              <a:t>News of your successes and constructive feedback helps the CFPB to develop new resources and enhance existing resources</a:t>
            </a:r>
          </a:p>
          <a:p>
            <a:pPr lvl="1"/>
            <a:r>
              <a:rPr lang="en-US" dirty="0" smtClean="0"/>
              <a:t>Email </a:t>
            </a:r>
            <a:r>
              <a:rPr lang="en-US" dirty="0" smtClean="0">
                <a:hlinkClick r:id="rId4"/>
              </a:rPr>
              <a:t>YourMoneyYourGoals@cfpb.gov</a:t>
            </a:r>
            <a:endParaRPr lang="en-US" dirty="0"/>
          </a:p>
        </p:txBody>
      </p:sp>
    </p:spTree>
    <p:extLst>
      <p:ext uri="{BB962C8B-B14F-4D97-AF65-F5344CB8AC3E}">
        <p14:creationId xmlns:p14="http://schemas.microsoft.com/office/powerpoint/2010/main" val="278016144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903109" y="2996623"/>
            <a:ext cx="7309555" cy="1691767"/>
          </a:xfrm>
        </p:spPr>
        <p:txBody>
          <a:bodyPr/>
          <a:lstStyle/>
          <a:p>
            <a:r>
              <a:rPr lang="en-US" sz="4000" dirty="0" smtClean="0"/>
              <a:t>Contact us: yourmoneyyourgoals@cfpb.gov</a:t>
            </a:r>
            <a:endParaRPr lang="en-US" sz="4000" dirty="0"/>
          </a:p>
        </p:txBody>
      </p:sp>
      <p:sp>
        <p:nvSpPr>
          <p:cNvPr id="3" name="Title 2"/>
          <p:cNvSpPr>
            <a:spLocks noGrp="1"/>
          </p:cNvSpPr>
          <p:nvPr>
            <p:ph type="ctrTitle"/>
          </p:nvPr>
        </p:nvSpPr>
        <p:spPr/>
        <p:txBody>
          <a:bodyPr>
            <a:noAutofit/>
          </a:bodyPr>
          <a:lstStyle/>
          <a:p>
            <a:r>
              <a:rPr lang="en-US" sz="4600" dirty="0" smtClean="0"/>
              <a:t>Thank you!</a:t>
            </a:r>
            <a:endParaRPr lang="en-US" sz="4600" dirty="0"/>
          </a:p>
        </p:txBody>
      </p:sp>
    </p:spTree>
    <p:extLst>
      <p:ext uri="{BB962C8B-B14F-4D97-AF65-F5344CB8AC3E}">
        <p14:creationId xmlns:p14="http://schemas.microsoft.com/office/powerpoint/2010/main" val="1301194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FFFFFB03-6426-44DC-A3A5-3C17110B64AE}" type="slidenum">
              <a:rPr lang="en-US" smtClean="0"/>
              <a:pPr/>
              <a:t>8</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0906" y="306353"/>
            <a:ext cx="4841313" cy="636517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Rectangle 2"/>
          <p:cNvSpPr/>
          <p:nvPr/>
        </p:nvSpPr>
        <p:spPr>
          <a:xfrm>
            <a:off x="189322" y="129432"/>
            <a:ext cx="4239946" cy="1692771"/>
          </a:xfrm>
          <a:prstGeom prst="rect">
            <a:avLst/>
          </a:prstGeom>
        </p:spPr>
        <p:txBody>
          <a:bodyPr wrap="square">
            <a:spAutoFit/>
          </a:bodyPr>
          <a:lstStyle/>
          <a:p>
            <a:r>
              <a:rPr lang="en-US" sz="2800" dirty="0" smtClean="0"/>
              <a:t>Webpages</a:t>
            </a:r>
          </a:p>
          <a:p>
            <a:endParaRPr lang="en-US" sz="2800" dirty="0"/>
          </a:p>
          <a:p>
            <a:r>
              <a:rPr lang="en-US" sz="2400" dirty="0" smtClean="0"/>
              <a:t>consumer finance.gov/</a:t>
            </a:r>
          </a:p>
          <a:p>
            <a:r>
              <a:rPr lang="en-US" sz="2400" dirty="0"/>
              <a:t>y</a:t>
            </a:r>
            <a:r>
              <a:rPr lang="en-US" sz="2400" dirty="0" smtClean="0"/>
              <a:t>our-money-your-goals</a:t>
            </a:r>
            <a:endParaRPr lang="en-US" sz="2400" dirty="0"/>
          </a:p>
        </p:txBody>
      </p:sp>
      <p:sp>
        <p:nvSpPr>
          <p:cNvPr id="5" name="Left Arrow 4"/>
          <p:cNvSpPr/>
          <p:nvPr/>
        </p:nvSpPr>
        <p:spPr>
          <a:xfrm>
            <a:off x="8370501" y="2251290"/>
            <a:ext cx="690728" cy="361069"/>
          </a:xfrm>
          <a:prstGeom prst="leftArrow">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698" y="2498448"/>
            <a:ext cx="2553195" cy="198098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5" name="Bent Arrow 14"/>
          <p:cNvSpPr/>
          <p:nvPr/>
        </p:nvSpPr>
        <p:spPr>
          <a:xfrm rot="16200000">
            <a:off x="2820489" y="4568851"/>
            <a:ext cx="813816" cy="868680"/>
          </a:xfrm>
          <a:prstGeom prst="bentArrow">
            <a:avLst>
              <a:gd name="adj1" fmla="val 25000"/>
              <a:gd name="adj2" fmla="val 20622"/>
              <a:gd name="adj3" fmla="val 25000"/>
              <a:gd name="adj4" fmla="val 43750"/>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9739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1"/>
          <p:cNvSpPr>
            <a:spLocks noGrp="1"/>
          </p:cNvSpPr>
          <p:nvPr>
            <p:ph type="ctrTitle"/>
          </p:nvPr>
        </p:nvSpPr>
        <p:spPr>
          <a:xfrm>
            <a:off x="903288" y="2249488"/>
            <a:ext cx="7308850" cy="879475"/>
          </a:xfrm>
        </p:spPr>
        <p:txBody>
          <a:bodyPr>
            <a:noAutofit/>
          </a:bodyPr>
          <a:lstStyle/>
          <a:p>
            <a:pPr eaLnBrk="1" hangingPunct="1">
              <a:spcAft>
                <a:spcPct val="0"/>
              </a:spcAft>
            </a:pPr>
            <a:r>
              <a:rPr lang="en-US" altLang="en-US" i="1" dirty="0" smtClean="0"/>
              <a:t>Your Money, Your Goals </a:t>
            </a:r>
            <a:r>
              <a:rPr lang="en-US" altLang="en-US" dirty="0" smtClean="0"/>
              <a:t>and</a:t>
            </a:r>
            <a:r>
              <a:rPr lang="en-US" altLang="en-US" i="1" dirty="0" smtClean="0"/>
              <a:t> Focus on Reentry</a:t>
            </a:r>
          </a:p>
        </p:txBody>
      </p:sp>
      <p:sp>
        <p:nvSpPr>
          <p:cNvPr id="46084" name="Text Placeholder 2"/>
          <p:cNvSpPr>
            <a:spLocks noGrp="1"/>
          </p:cNvSpPr>
          <p:nvPr>
            <p:ph type="subTitle" idx="1"/>
          </p:nvPr>
        </p:nvSpPr>
        <p:spPr>
          <a:xfrm>
            <a:off x="903288" y="3276880"/>
            <a:ext cx="7931430" cy="1347280"/>
          </a:xfrm>
        </p:spPr>
        <p:txBody>
          <a:bodyPr/>
          <a:lstStyle/>
          <a:p>
            <a:pPr eaLnBrk="1" hangingPunct="1">
              <a:spcBef>
                <a:spcPts val="2113"/>
              </a:spcBef>
              <a:buSzTx/>
            </a:pPr>
            <a:r>
              <a:rPr lang="en-US" altLang="en-US" sz="4000" dirty="0" smtClean="0">
                <a:solidFill>
                  <a:srgbClr val="3B3C3E"/>
                </a:solidFill>
              </a:rPr>
              <a:t>An orientation to the toolkit and companion guide</a:t>
            </a:r>
          </a:p>
        </p:txBody>
      </p:sp>
    </p:spTree>
    <p:extLst>
      <p:ext uri="{BB962C8B-B14F-4D97-AF65-F5344CB8AC3E}">
        <p14:creationId xmlns:p14="http://schemas.microsoft.com/office/powerpoint/2010/main" val="18562853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FPB 2014 1">
      <a:dk1>
        <a:srgbClr val="101820"/>
      </a:dk1>
      <a:lt1>
        <a:srgbClr val="FFFFFF"/>
      </a:lt1>
      <a:dk2>
        <a:srgbClr val="2CB34A"/>
      </a:dk2>
      <a:lt2>
        <a:srgbClr val="ADDC91"/>
      </a:lt2>
      <a:accent1>
        <a:srgbClr val="DBEDD4"/>
      </a:accent1>
      <a:accent2>
        <a:srgbClr val="75787B"/>
      </a:accent2>
      <a:accent3>
        <a:srgbClr val="BABBBD"/>
      </a:accent3>
      <a:accent4>
        <a:srgbClr val="005E5D"/>
      </a:accent4>
      <a:accent5>
        <a:srgbClr val="0072CE"/>
      </a:accent5>
      <a:accent6>
        <a:srgbClr val="796E65"/>
      </a:accent6>
      <a:hlink>
        <a:srgbClr val="0072CE"/>
      </a:hlink>
      <a:folHlink>
        <a:srgbClr val="0072CE"/>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32693</TotalTime>
  <Words>9953</Words>
  <Application>Microsoft Office PowerPoint</Application>
  <PresentationFormat>On-screen Show (4:3)</PresentationFormat>
  <Paragraphs>1080</Paragraphs>
  <Slides>72</Slides>
  <Notes>71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72</vt:i4>
      </vt:variant>
    </vt:vector>
  </HeadingPairs>
  <TitlesOfParts>
    <vt:vector size="74" baseType="lpstr">
      <vt:lpstr>Office Theme</vt:lpstr>
      <vt:lpstr>Worksheet</vt:lpstr>
      <vt:lpstr>Focus on Reentry: Having the money conversation with justice-involved individuals</vt:lpstr>
      <vt:lpstr>Training presenter</vt:lpstr>
      <vt:lpstr>Training objectives</vt:lpstr>
      <vt:lpstr>Your Money, Your Goals </vt:lpstr>
      <vt:lpstr>Introduction to the CFPB</vt:lpstr>
      <vt:lpstr>CFPB’s work</vt:lpstr>
      <vt:lpstr>Office of Financial Empowerment</vt:lpstr>
      <vt:lpstr>PowerPoint Presentation</vt:lpstr>
      <vt:lpstr>Your Money, Your Goals and Focus on Reentry</vt:lpstr>
      <vt:lpstr>Your Money, Your Goals toolkit and training</vt:lpstr>
      <vt:lpstr>Your Money, Your Goals toolkit and training</vt:lpstr>
      <vt:lpstr>Organization of Your Money, Your Goals</vt:lpstr>
      <vt:lpstr>Organization of Your Money, Your Goals</vt:lpstr>
      <vt:lpstr>Organization of Your Money, Your Goals</vt:lpstr>
      <vt:lpstr>Why Reentry?</vt:lpstr>
      <vt:lpstr>Why Reentry?</vt:lpstr>
      <vt:lpstr>Focus on Reentry</vt:lpstr>
      <vt:lpstr>Helping frontline staff help people to…</vt:lpstr>
      <vt:lpstr>Helping frontline staff help people to…</vt:lpstr>
      <vt:lpstr>Focus on Reentry contents</vt:lpstr>
      <vt:lpstr>YMYG and Focus on reentry</vt:lpstr>
      <vt:lpstr>How to use Focus on Reentry</vt:lpstr>
      <vt:lpstr>Focus on Reentry: Tools</vt:lpstr>
      <vt:lpstr>Focus on Reentry: Working with your client</vt:lpstr>
      <vt:lpstr>Focus on Reentry: Closer look handouts</vt:lpstr>
      <vt:lpstr>Getting started</vt:lpstr>
      <vt:lpstr>Getting started</vt:lpstr>
      <vt:lpstr>Have the money conversation: My money picture worksheet</vt:lpstr>
      <vt:lpstr>Have the money conversation: My money picture worksheet</vt:lpstr>
      <vt:lpstr>Set specific goals and plan for them: Setting goals worksheet</vt:lpstr>
      <vt:lpstr>Get documentation of identity: Documents and identification checklist</vt:lpstr>
      <vt:lpstr>Get documentation of identity: Documents and identification checklist</vt:lpstr>
      <vt:lpstr>Managing money</vt:lpstr>
      <vt:lpstr>Managing money</vt:lpstr>
      <vt:lpstr>Your Money, Your Goals Module 4, Tool 2:  Bill Calendar</vt:lpstr>
      <vt:lpstr>YMYG Module 5, Getting through the month</vt:lpstr>
      <vt:lpstr>Cash flow budget</vt:lpstr>
      <vt:lpstr>Cash flow budget</vt:lpstr>
      <vt:lpstr>Managing cash flow scenario</vt:lpstr>
      <vt:lpstr>YMG Module 5, Tool 2: Cash flow calendar</vt:lpstr>
      <vt:lpstr>Focus for reentry – income and benefits</vt:lpstr>
      <vt:lpstr>Focus for reentry – income and benefits</vt:lpstr>
      <vt:lpstr>Dealing with debt</vt:lpstr>
      <vt:lpstr>Dealing with debt</vt:lpstr>
      <vt:lpstr>Tracking your debt worksheet</vt:lpstr>
      <vt:lpstr>Ways to help with your debt checklist</vt:lpstr>
      <vt:lpstr>Ways to help with your debt checklist</vt:lpstr>
      <vt:lpstr>Understanding credit reports and scores</vt:lpstr>
      <vt:lpstr>Understanding credit reports and scores</vt:lpstr>
      <vt:lpstr>Getting free, annual credit reports</vt:lpstr>
      <vt:lpstr>Getting free, annual credit reports</vt:lpstr>
      <vt:lpstr>Getting free, annual credit reports</vt:lpstr>
      <vt:lpstr>Credit report review checklist</vt:lpstr>
      <vt:lpstr>Disputing errors in your credit report</vt:lpstr>
      <vt:lpstr>Background screening reports</vt:lpstr>
      <vt:lpstr>Background screening reports</vt:lpstr>
      <vt:lpstr>Closer look handout: Background screening reports</vt:lpstr>
      <vt:lpstr>Background screening report checklist</vt:lpstr>
      <vt:lpstr>Closer look handout: Obtaining your criminal records</vt:lpstr>
      <vt:lpstr>Closer look handout: Disputing errors in your criminal records</vt:lpstr>
      <vt:lpstr>Using and protecting your money</vt:lpstr>
      <vt:lpstr>YMYG Module 9, Tool 1: Submitting a complaint</vt:lpstr>
      <vt:lpstr>Submitting a Complaint </vt:lpstr>
      <vt:lpstr>Complaint process</vt:lpstr>
      <vt:lpstr>Complaint process</vt:lpstr>
      <vt:lpstr>Submitting complaints</vt:lpstr>
      <vt:lpstr>Focus for reentry - Protecting your identity</vt:lpstr>
      <vt:lpstr>Additional resources</vt:lpstr>
      <vt:lpstr>Additional resources</vt:lpstr>
      <vt:lpstr>Discussion</vt:lpstr>
      <vt:lpstr>Closing</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on Reentry Abridged Presenation</dc:title>
  <dc:creator>CFPB</dc:creator>
  <cp:lastModifiedBy>Rzad, Yuliya (CFPB)</cp:lastModifiedBy>
  <cp:revision>916</cp:revision>
  <cp:lastPrinted>2017-06-02T20:30:04Z</cp:lastPrinted>
  <dcterms:created xsi:type="dcterms:W3CDTF">2012-11-19T20:41:22Z</dcterms:created>
  <dcterms:modified xsi:type="dcterms:W3CDTF">2017-09-28T21:07:45Z</dcterms:modified>
</cp:coreProperties>
</file>