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0" r:id="rId4"/>
  </p:sldMasterIdLst>
  <p:notesMasterIdLst>
    <p:notesMasterId r:id="rId20"/>
  </p:notesMasterIdLst>
  <p:handoutMasterIdLst>
    <p:handoutMasterId r:id="rId21"/>
  </p:handoutMasterIdLst>
  <p:sldIdLst>
    <p:sldId id="256" r:id="rId5"/>
    <p:sldId id="270" r:id="rId6"/>
    <p:sldId id="257" r:id="rId7"/>
    <p:sldId id="259" r:id="rId8"/>
    <p:sldId id="261" r:id="rId9"/>
    <p:sldId id="258" r:id="rId10"/>
    <p:sldId id="262" r:id="rId11"/>
    <p:sldId id="263" r:id="rId12"/>
    <p:sldId id="271" r:id="rId13"/>
    <p:sldId id="264" r:id="rId14"/>
    <p:sldId id="265" r:id="rId15"/>
    <p:sldId id="266" r:id="rId16"/>
    <p:sldId id="267" r:id="rId17"/>
    <p:sldId id="269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288" userDrawn="1">
          <p15:clr>
            <a:srgbClr val="A4A3A4"/>
          </p15:clr>
        </p15:guide>
        <p15:guide id="4" pos="5472" userDrawn="1">
          <p15:clr>
            <a:srgbClr val="A4A3A4"/>
          </p15:clr>
        </p15:guide>
        <p15:guide id="5" orient="horz" pos="144" userDrawn="1">
          <p15:clr>
            <a:srgbClr val="A4A3A4"/>
          </p15:clr>
        </p15:guide>
        <p15:guide id="6" orient="horz" pos="41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DC91"/>
    <a:srgbClr val="E7E7E7"/>
    <a:srgbClr val="5A5D61"/>
    <a:srgbClr val="4348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446" y="102"/>
      </p:cViewPr>
      <p:guideLst>
        <p:guide orient="horz" pos="864"/>
        <p:guide pos="2880"/>
        <p:guide pos="288"/>
        <p:guide pos="5472"/>
        <p:guide orient="horz" pos="144"/>
        <p:guide orient="horz" pos="41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4FFEA06-B92B-4861-B9A0-D9C61EE8F2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462907-C801-495B-9412-AAAA718A0C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EFABC7-042E-4C44-8181-D8D5637055F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7FBE85-4CBE-4E13-8F7B-5348BF75535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2BEC9C-ACF4-41DA-BAB6-BEEB6610F8C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C7215-283B-4311-BC06-B8113C33C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154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AC0A1-27F7-4FD6-80D6-8CCB2A143297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B5A78-0B0D-437D-A12F-B173FE99B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1700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24;p2">
            <a:extLst>
              <a:ext uri="{FF2B5EF4-FFF2-40B4-BE49-F238E27FC236}">
                <a16:creationId xmlns:a16="http://schemas.microsoft.com/office/drawing/2014/main" id="{CA29F6C8-8B4C-400A-A3ED-18B4BE8DA2D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5029200"/>
            <a:ext cx="9144000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35BA7EA-A184-4DF4-8EBB-A91E226DCC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7315200" cy="1828800"/>
          </a:xfrm>
        </p:spPr>
        <p:txBody>
          <a:bodyPr anchor="b">
            <a:normAutofit/>
          </a:bodyPr>
          <a:lstStyle>
            <a:lvl1pPr algn="l"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0A08D3-6C7E-4159-BD82-D45797B2E1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15200" cy="91440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Google Shape;24;p2">
            <a:extLst>
              <a:ext uri="{FF2B5EF4-FFF2-40B4-BE49-F238E27FC236}">
                <a16:creationId xmlns:a16="http://schemas.microsoft.com/office/drawing/2014/main" id="{CA8B797D-2BF6-498A-B26C-C434D80BEE61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0" y="5029200"/>
            <a:ext cx="9144000" cy="1828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438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93394F-6E3E-40E8-A6CD-437BA776A9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lIns="0" tIns="0" rIns="0"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2562CF-01B0-45AD-8883-EA0105C42D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lIns="0" tIns="0"/>
          <a:lstStyle/>
          <a:p>
            <a:fld id="{D83FA9C0-76D2-4098-B10D-57ADD9B5F8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389AF89-B6D0-4939-AF1B-F5D40D819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600200"/>
            <a:ext cx="7315200" cy="457200"/>
          </a:xfrm>
        </p:spPr>
        <p:txBody>
          <a:bodyPr anchor="b">
            <a:normAutofit/>
          </a:bodyPr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8D813CAE-5F36-488A-B5A9-D16307680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2057400"/>
            <a:ext cx="7315200" cy="3200400"/>
          </a:xfrm>
        </p:spPr>
        <p:txBody>
          <a:bodyPr tIns="182880">
            <a:normAutofit/>
          </a:bodyPr>
          <a:lstStyle>
            <a:lvl1pPr marL="0" indent="0">
              <a:lnSpc>
                <a:spcPct val="125000"/>
              </a:lnSpc>
              <a:buNone/>
              <a:defRPr sz="1600">
                <a:solidFill>
                  <a:srgbClr val="43484E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1352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2C893-2BB2-4D1E-9344-29D1563B7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91440" rIns="91440" bIns="9144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34F21-2F8A-4FCD-9F55-400F4ED9A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0188" indent="-230188">
              <a:buClr>
                <a:schemeClr val="tx2"/>
              </a:buClr>
              <a:buFont typeface="Wingdings" panose="05000000000000000000" pitchFamily="2" charset="2"/>
              <a:buChar char="§"/>
              <a:defRPr sz="2000"/>
            </a:lvl1pPr>
            <a:lvl2pPr marL="569913" indent="-227013">
              <a:buClr>
                <a:schemeClr val="tx2"/>
              </a:buClr>
              <a:buFont typeface="Wingdings" panose="05000000000000000000" pitchFamily="2" charset="2"/>
              <a:buChar char="§"/>
              <a:defRPr sz="2000"/>
            </a:lvl2pPr>
            <a:lvl3pPr marL="914400" indent="-22860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3pPr>
            <a:lvl4pPr marL="1258888" indent="-230188">
              <a:buClr>
                <a:schemeClr val="tx2"/>
              </a:buClr>
              <a:buFont typeface="Wingdings" panose="05000000000000000000" pitchFamily="2" charset="2"/>
              <a:buChar char="§"/>
              <a:defRPr/>
            </a:lvl4pPr>
            <a:lvl5pPr marL="1598613" indent="-227013">
              <a:buClr>
                <a:schemeClr val="tx2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DF6B6-EC94-447D-9237-EBC74E811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657600" cy="274320"/>
          </a:xfrm>
          <a:prstGeom prst="rect">
            <a:avLst/>
          </a:prstGeom>
        </p:spPr>
        <p:txBody>
          <a:bodyPr bIns="0" anchor="b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B8F8C-399C-495C-870B-64DA37A06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914400" cy="27432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83FA9C0-76D2-4098-B10D-57ADD9B5F8C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Google Shape;18;p1">
            <a:extLst>
              <a:ext uri="{FF2B5EF4-FFF2-40B4-BE49-F238E27FC236}">
                <a16:creationId xmlns:a16="http://schemas.microsoft.com/office/drawing/2014/main" id="{FDCCBA93-787C-44F8-BC10-A586D5842726}"/>
              </a:ext>
            </a:extLst>
          </p:cNvPr>
          <p:cNvCxnSpPr/>
          <p:nvPr/>
        </p:nvCxnSpPr>
        <p:spPr>
          <a:xfrm>
            <a:off x="457200" y="1188720"/>
            <a:ext cx="8229600" cy="0"/>
          </a:xfrm>
          <a:prstGeom prst="straightConnector1">
            <a:avLst/>
          </a:prstGeom>
          <a:noFill/>
          <a:ln w="25400" cap="flat" cmpd="sng">
            <a:solidFill>
              <a:srgbClr val="50B74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" name="Google Shape;18;p1">
            <a:extLst>
              <a:ext uri="{FF2B5EF4-FFF2-40B4-BE49-F238E27FC236}">
                <a16:creationId xmlns:a16="http://schemas.microsoft.com/office/drawing/2014/main" id="{5B8C37D3-1D55-4E67-A767-CFF50E235BB2}"/>
              </a:ext>
            </a:extLst>
          </p:cNvPr>
          <p:cNvCxnSpPr/>
          <p:nvPr userDrawn="1"/>
        </p:nvCxnSpPr>
        <p:spPr>
          <a:xfrm>
            <a:off x="457200" y="1188720"/>
            <a:ext cx="8229600" cy="0"/>
          </a:xfrm>
          <a:prstGeom prst="straightConnector1">
            <a:avLst/>
          </a:prstGeom>
          <a:noFill/>
          <a:ln w="25400" cap="flat" cmpd="sng">
            <a:solidFill>
              <a:srgbClr val="50B748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612104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E2B1E-E811-4557-8F72-C6A85FD5F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514600"/>
            <a:ext cx="7315200" cy="914400"/>
          </a:xfrm>
        </p:spPr>
        <p:txBody>
          <a:bodyPr anchor="b">
            <a:normAutofit/>
          </a:bodyPr>
          <a:lstStyle>
            <a:lvl1pPr>
              <a:defRPr sz="3200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0CABA0-CE2C-4BFA-9E7B-5CF111838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3429000"/>
            <a:ext cx="7315200" cy="9144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rgbClr val="43484E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8592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A028E-3116-4FD0-AC75-510462A52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tIns="9144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73666-B76E-416E-B323-C48DA5A194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3931920" cy="4846320"/>
          </a:xfrm>
        </p:spPr>
        <p:txBody>
          <a:bodyPr/>
          <a:lstStyle>
            <a:lvl1pPr marL="228600" indent="-228600">
              <a:buClr>
                <a:schemeClr val="tx2"/>
              </a:buClr>
              <a:buFont typeface="Wingdings" panose="05000000000000000000" pitchFamily="2" charset="2"/>
              <a:buChar char="§"/>
              <a:defRPr sz="2000"/>
            </a:lvl1pPr>
            <a:lvl2pPr marL="514350" indent="-171450">
              <a:buClr>
                <a:schemeClr val="tx2"/>
              </a:buClr>
              <a:buFont typeface="Wingdings" panose="05000000000000000000" pitchFamily="2" charset="2"/>
              <a:buChar char="§"/>
              <a:defRPr sz="1800"/>
            </a:lvl2pPr>
            <a:lvl3pPr marL="914400" indent="-22860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3pPr>
            <a:lvl4pPr marL="1257300" indent="-22860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4pPr>
            <a:lvl5pPr marL="1600200" indent="-22860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6D347A-B17D-4298-9595-9260AD579D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54880" y="1371600"/>
            <a:ext cx="3931920" cy="4846320"/>
          </a:xfrm>
        </p:spPr>
        <p:txBody>
          <a:bodyPr/>
          <a:lstStyle>
            <a:lvl1pPr marL="228600" indent="-228600">
              <a:buClr>
                <a:schemeClr val="tx2"/>
              </a:buClr>
              <a:buFont typeface="Wingdings" panose="05000000000000000000" pitchFamily="2" charset="2"/>
              <a:buChar char="§"/>
              <a:defRPr sz="2000"/>
            </a:lvl1pPr>
            <a:lvl2pPr marL="571500" indent="-228600">
              <a:buClr>
                <a:schemeClr val="tx2"/>
              </a:buClr>
              <a:buFont typeface="Wingdings" panose="05000000000000000000" pitchFamily="2" charset="2"/>
              <a:buChar char="§"/>
              <a:defRPr sz="1800"/>
            </a:lvl2pPr>
            <a:lvl3pPr marL="914400" indent="-22860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3pPr>
            <a:lvl4pPr marL="1257300" indent="-22860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4pPr>
            <a:lvl5pPr marL="1600200" indent="-22860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92FAF8-E27A-4F21-8389-2FE387A29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657600" cy="274320"/>
          </a:xfrm>
          <a:prstGeom prst="rect">
            <a:avLst/>
          </a:prstGeom>
        </p:spPr>
        <p:txBody>
          <a:bodyPr tIns="0" bIns="0"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D51E15-F43C-4D7F-B4FA-78B55751D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914400" cy="274320"/>
          </a:xfrm>
          <a:prstGeom prst="rect">
            <a:avLst/>
          </a:prstGeom>
        </p:spPr>
        <p:txBody>
          <a:bodyPr lIns="0" tIns="0"/>
          <a:lstStyle/>
          <a:p>
            <a:fld id="{D83FA9C0-76D2-4098-B10D-57ADD9B5F8C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Google Shape;18;p1">
            <a:extLst>
              <a:ext uri="{FF2B5EF4-FFF2-40B4-BE49-F238E27FC236}">
                <a16:creationId xmlns:a16="http://schemas.microsoft.com/office/drawing/2014/main" id="{0DA38E5E-81C6-4F77-B8E1-398073B3D909}"/>
              </a:ext>
            </a:extLst>
          </p:cNvPr>
          <p:cNvCxnSpPr/>
          <p:nvPr/>
        </p:nvCxnSpPr>
        <p:spPr>
          <a:xfrm>
            <a:off x="457200" y="1188720"/>
            <a:ext cx="8229600" cy="0"/>
          </a:xfrm>
          <a:prstGeom prst="straightConnector1">
            <a:avLst/>
          </a:prstGeom>
          <a:noFill/>
          <a:ln w="25400" cap="flat" cmpd="sng">
            <a:solidFill>
              <a:srgbClr val="50B74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" name="Google Shape;18;p1">
            <a:extLst>
              <a:ext uri="{FF2B5EF4-FFF2-40B4-BE49-F238E27FC236}">
                <a16:creationId xmlns:a16="http://schemas.microsoft.com/office/drawing/2014/main" id="{DED49877-8E7F-40B1-A508-B6E0B4ACE5ED}"/>
              </a:ext>
            </a:extLst>
          </p:cNvPr>
          <p:cNvCxnSpPr/>
          <p:nvPr userDrawn="1"/>
        </p:nvCxnSpPr>
        <p:spPr>
          <a:xfrm>
            <a:off x="457200" y="1188720"/>
            <a:ext cx="8229600" cy="0"/>
          </a:xfrm>
          <a:prstGeom prst="straightConnector1">
            <a:avLst/>
          </a:prstGeom>
          <a:noFill/>
          <a:ln w="25400" cap="flat" cmpd="sng">
            <a:solidFill>
              <a:srgbClr val="50B748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634598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2B7AE4-59E8-449E-B4DF-27837B1874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3931920" cy="457200"/>
          </a:xfrm>
        </p:spPr>
        <p:txBody>
          <a:bodyPr lIns="0" rIns="0" anchor="b">
            <a:normAutofit/>
          </a:bodyPr>
          <a:lstStyle>
            <a:lvl1pPr marL="0" indent="0">
              <a:buNone/>
              <a:defRPr sz="16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8A6434-2E84-42E0-A1BF-E441A4B9F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011679"/>
            <a:ext cx="3931920" cy="4206240"/>
          </a:xfrm>
        </p:spPr>
        <p:txBody>
          <a:bodyPr/>
          <a:lstStyle>
            <a:lvl1pPr marL="171450" indent="-171450">
              <a:buClr>
                <a:schemeClr val="tx2"/>
              </a:buClr>
              <a:buFont typeface="Wingdings" panose="05000000000000000000" pitchFamily="2" charset="2"/>
              <a:buChar char="§"/>
              <a:defRPr sz="1600"/>
            </a:lvl1pPr>
            <a:lvl2pPr marL="514350" indent="-171450">
              <a:buClr>
                <a:schemeClr val="tx2"/>
              </a:buClr>
              <a:buFont typeface="Wingdings" panose="05000000000000000000" pitchFamily="2" charset="2"/>
              <a:buChar char="§"/>
              <a:defRPr sz="1600"/>
            </a:lvl2pPr>
            <a:lvl3pPr marL="857250" indent="-17145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3pPr>
            <a:lvl4pPr marL="1200150" indent="-171450">
              <a:buClr>
                <a:schemeClr val="tx2"/>
              </a:buClr>
              <a:buFont typeface="Wingdings" panose="05000000000000000000" pitchFamily="2" charset="2"/>
              <a:buChar char="§"/>
              <a:defRPr sz="1600"/>
            </a:lvl4pPr>
            <a:lvl5pPr marL="1543050" indent="-171450">
              <a:buClr>
                <a:schemeClr val="tx2"/>
              </a:buClr>
              <a:buFont typeface="Wingdings" panose="05000000000000000000" pitchFamily="2" charset="2"/>
              <a:buChar char="§"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0E6E02-5814-4514-A52A-BD6C831624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54880" y="1371600"/>
            <a:ext cx="3931920" cy="457200"/>
          </a:xfrm>
        </p:spPr>
        <p:txBody>
          <a:bodyPr lIns="0" rIns="0" anchor="b">
            <a:normAutofit/>
          </a:bodyPr>
          <a:lstStyle>
            <a:lvl1pPr marL="0" indent="0">
              <a:buNone/>
              <a:defRPr sz="16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D1FEED-8AE9-43BB-A63C-C6F6B86C7A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4880" y="2011679"/>
            <a:ext cx="3931920" cy="4206240"/>
          </a:xfrm>
        </p:spPr>
        <p:txBody>
          <a:bodyPr>
            <a:normAutofit/>
          </a:bodyPr>
          <a:lstStyle>
            <a:lvl1pPr marL="171450" indent="-171450">
              <a:buClr>
                <a:schemeClr val="tx2"/>
              </a:buClr>
              <a:buFont typeface="Wingdings" panose="05000000000000000000" pitchFamily="2" charset="2"/>
              <a:buChar char="§"/>
              <a:defRPr sz="1600"/>
            </a:lvl1pPr>
            <a:lvl2pPr marL="514350" indent="-171450">
              <a:buClr>
                <a:schemeClr val="tx2"/>
              </a:buClr>
              <a:buFont typeface="Wingdings" panose="05000000000000000000" pitchFamily="2" charset="2"/>
              <a:buChar char="§"/>
              <a:defRPr sz="1600"/>
            </a:lvl2pPr>
            <a:lvl3pPr marL="857250" indent="-171450">
              <a:buClr>
                <a:schemeClr val="tx2"/>
              </a:buClr>
              <a:buFont typeface="Wingdings" panose="05000000000000000000" pitchFamily="2" charset="2"/>
              <a:buChar char="§"/>
              <a:defRPr sz="1600"/>
            </a:lvl3pPr>
            <a:lvl4pPr marL="1200150" indent="-171450">
              <a:buClr>
                <a:schemeClr val="tx2"/>
              </a:buClr>
              <a:buFont typeface="Wingdings" panose="05000000000000000000" pitchFamily="2" charset="2"/>
              <a:buChar char="§"/>
              <a:defRPr sz="1600"/>
            </a:lvl4pPr>
            <a:lvl5pPr marL="1543050" indent="-171450">
              <a:buClr>
                <a:schemeClr val="tx2"/>
              </a:buClr>
              <a:buFont typeface="Wingdings" panose="05000000000000000000" pitchFamily="2" charset="2"/>
              <a:buChar char="§"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5087E0-F3BF-45DA-98A5-31401B733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401753"/>
            <a:ext cx="3657600" cy="274320"/>
          </a:xfrm>
          <a:prstGeom prst="rect">
            <a:avLst/>
          </a:prstGeom>
        </p:spPr>
        <p:txBody>
          <a:bodyPr tIns="0"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38D85B-A078-401C-BB5C-CEF5B31DD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72400" y="6401753"/>
            <a:ext cx="914400" cy="274320"/>
          </a:xfrm>
          <a:prstGeom prst="rect">
            <a:avLst/>
          </a:prstGeom>
        </p:spPr>
        <p:txBody>
          <a:bodyPr lIns="0" tIns="0"/>
          <a:lstStyle/>
          <a:p>
            <a:fld id="{D83FA9C0-76D2-4098-B10D-57ADD9B5F8C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Google Shape;18;p1">
            <a:extLst>
              <a:ext uri="{FF2B5EF4-FFF2-40B4-BE49-F238E27FC236}">
                <a16:creationId xmlns:a16="http://schemas.microsoft.com/office/drawing/2014/main" id="{DDC9D735-B8FA-4645-9497-0764ED861889}"/>
              </a:ext>
            </a:extLst>
          </p:cNvPr>
          <p:cNvCxnSpPr/>
          <p:nvPr/>
        </p:nvCxnSpPr>
        <p:spPr>
          <a:xfrm>
            <a:off x="457200" y="1188720"/>
            <a:ext cx="8229600" cy="0"/>
          </a:xfrm>
          <a:prstGeom prst="straightConnector1">
            <a:avLst/>
          </a:prstGeom>
          <a:noFill/>
          <a:ln w="25400" cap="flat" cmpd="sng">
            <a:solidFill>
              <a:srgbClr val="50B74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Google Shape;18;p1">
            <a:extLst>
              <a:ext uri="{FF2B5EF4-FFF2-40B4-BE49-F238E27FC236}">
                <a16:creationId xmlns:a16="http://schemas.microsoft.com/office/drawing/2014/main" id="{CB29F1B3-5948-4940-AF0D-A2851E531C83}"/>
              </a:ext>
            </a:extLst>
          </p:cNvPr>
          <p:cNvCxnSpPr/>
          <p:nvPr userDrawn="1"/>
        </p:nvCxnSpPr>
        <p:spPr>
          <a:xfrm>
            <a:off x="457200" y="1188720"/>
            <a:ext cx="8229600" cy="0"/>
          </a:xfrm>
          <a:prstGeom prst="straightConnector1">
            <a:avLst/>
          </a:prstGeom>
          <a:noFill/>
          <a:ln w="25400" cap="flat" cmpd="sng">
            <a:solidFill>
              <a:srgbClr val="50B748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60B501E4-A167-431C-824E-1D89AA4E5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914400"/>
          </a:xfrm>
          <a:prstGeom prst="rect">
            <a:avLst/>
          </a:prstGeom>
        </p:spPr>
        <p:txBody>
          <a:bodyPr vert="horz" lIns="91440" tIns="91440" rIns="91440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31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91243-5E4D-46AE-A496-E532EDC1E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914400"/>
          </a:xfrm>
        </p:spPr>
        <p:txBody>
          <a:bodyPr tIns="9144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6FAC9E-F37A-4F10-8975-56A878A42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657600" cy="274320"/>
          </a:xfrm>
          <a:prstGeom prst="rect">
            <a:avLst/>
          </a:prstGeom>
        </p:spPr>
        <p:txBody>
          <a:bodyPr lIns="0" tIns="0" rIns="0"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28A11B-F4B8-4D37-82B8-1E381B78C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914400" cy="274320"/>
          </a:xfrm>
          <a:prstGeom prst="rect">
            <a:avLst/>
          </a:prstGeom>
        </p:spPr>
        <p:txBody>
          <a:bodyPr lIns="0" tIns="0"/>
          <a:lstStyle/>
          <a:p>
            <a:fld id="{D83FA9C0-76D2-4098-B10D-57ADD9B5F8CC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Google Shape;18;p1">
            <a:extLst>
              <a:ext uri="{FF2B5EF4-FFF2-40B4-BE49-F238E27FC236}">
                <a16:creationId xmlns:a16="http://schemas.microsoft.com/office/drawing/2014/main" id="{B9188D04-D690-49A4-A9EF-4FCFC6E2F316}"/>
              </a:ext>
            </a:extLst>
          </p:cNvPr>
          <p:cNvCxnSpPr/>
          <p:nvPr/>
        </p:nvCxnSpPr>
        <p:spPr>
          <a:xfrm>
            <a:off x="457200" y="1188720"/>
            <a:ext cx="8229600" cy="0"/>
          </a:xfrm>
          <a:prstGeom prst="straightConnector1">
            <a:avLst/>
          </a:prstGeom>
          <a:noFill/>
          <a:ln w="25400" cap="flat" cmpd="sng">
            <a:solidFill>
              <a:srgbClr val="50B74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" name="Google Shape;18;p1">
            <a:extLst>
              <a:ext uri="{FF2B5EF4-FFF2-40B4-BE49-F238E27FC236}">
                <a16:creationId xmlns:a16="http://schemas.microsoft.com/office/drawing/2014/main" id="{D2B2056F-C5BD-4332-BE94-C7CBF063A9E9}"/>
              </a:ext>
            </a:extLst>
          </p:cNvPr>
          <p:cNvCxnSpPr/>
          <p:nvPr userDrawn="1"/>
        </p:nvCxnSpPr>
        <p:spPr>
          <a:xfrm>
            <a:off x="457200" y="1188720"/>
            <a:ext cx="8229600" cy="0"/>
          </a:xfrm>
          <a:prstGeom prst="straightConnector1">
            <a:avLst/>
          </a:prstGeom>
          <a:noFill/>
          <a:ln w="25400" cap="flat" cmpd="sng">
            <a:solidFill>
              <a:srgbClr val="50B748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820715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976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8D5DB-1AF2-439A-AAFC-4C76329F5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6B56D0-0F71-4A17-8A34-9C893075CE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lIns="0" tIns="0" rIns="0"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92B4CC-9718-4428-9EC2-B7B6CD9071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lIns="0" tIns="0"/>
          <a:lstStyle/>
          <a:p>
            <a:fld id="{D83FA9C0-76D2-4098-B10D-57ADD9B5F8C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Google Shape;18;p1">
            <a:extLst>
              <a:ext uri="{FF2B5EF4-FFF2-40B4-BE49-F238E27FC236}">
                <a16:creationId xmlns:a16="http://schemas.microsoft.com/office/drawing/2014/main" id="{2DDAEF24-4266-473D-8F63-BC80BDF7E4B5}"/>
              </a:ext>
            </a:extLst>
          </p:cNvPr>
          <p:cNvCxnSpPr/>
          <p:nvPr userDrawn="1"/>
        </p:nvCxnSpPr>
        <p:spPr>
          <a:xfrm>
            <a:off x="457200" y="1188720"/>
            <a:ext cx="8229600" cy="0"/>
          </a:xfrm>
          <a:prstGeom prst="straightConnector1">
            <a:avLst/>
          </a:prstGeom>
          <a:noFill/>
          <a:ln w="25400" cap="flat" cmpd="sng">
            <a:solidFill>
              <a:srgbClr val="50B748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Chart Placeholder 12">
            <a:extLst>
              <a:ext uri="{FF2B5EF4-FFF2-40B4-BE49-F238E27FC236}">
                <a16:creationId xmlns:a16="http://schemas.microsoft.com/office/drawing/2014/main" id="{ECC68C72-90EA-4F11-B545-A6875B3CD327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457199" y="1371599"/>
            <a:ext cx="5303520" cy="484632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0458CF6-A9AA-484A-96C0-D872D295532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43600" y="1371587"/>
            <a:ext cx="2743200" cy="4846320"/>
          </a:xfrm>
        </p:spPr>
        <p:txBody>
          <a:bodyPr anchor="ctr">
            <a:normAutofit/>
          </a:bodyPr>
          <a:lstStyle>
            <a:lvl1pPr marL="0" indent="0">
              <a:lnSpc>
                <a:spcPct val="125000"/>
              </a:lnSpc>
              <a:buNone/>
              <a:defRPr sz="120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7113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5341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327E1-59B1-4109-B00D-77FCF2F0E3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274320"/>
            <a:ext cx="8229600" cy="45720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 dirty="0"/>
              <a:t>Chart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D9C32F-8944-4292-9815-F00BCD9324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lIns="0" tIns="0" rIns="0"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7964E1-C47E-41DD-86F9-0F6D1A7BF9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lIns="0" tIns="0"/>
          <a:lstStyle/>
          <a:p>
            <a:fld id="{D83FA9C0-76D2-4098-B10D-57ADD9B5F8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5EFB8B5D-35A5-42BB-815E-DB7BD3D2E5B1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457201" y="863441"/>
            <a:ext cx="8229599" cy="4754880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3720406-74E3-4658-BAF7-71EF103117B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750242"/>
            <a:ext cx="8229600" cy="457200"/>
          </a:xfrm>
        </p:spPr>
        <p:txBody>
          <a:bodyPr>
            <a:normAutofit/>
          </a:bodyPr>
          <a:lstStyle>
            <a:lvl1pPr marL="0" indent="0">
              <a:buNone/>
              <a:defRPr sz="1200" i="1"/>
            </a:lvl1pPr>
          </a:lstStyle>
          <a:p>
            <a:pPr lvl="0"/>
            <a:r>
              <a:rPr lang="en-US" dirty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1404690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A4D5FE-D59F-4549-A0DE-13C1EEE05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914400"/>
          </a:xfrm>
          <a:prstGeom prst="rect">
            <a:avLst/>
          </a:prstGeom>
        </p:spPr>
        <p:txBody>
          <a:bodyPr vert="horz" lIns="91440" tIns="91440" rIns="91440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6E96E-F11A-42CB-AF73-78C7A789A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0B05325-841A-458C-AA70-9DD6ED3D47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3657600" cy="274320"/>
          </a:xfrm>
          <a:prstGeom prst="rect">
            <a:avLst/>
          </a:prstGeom>
        </p:spPr>
        <p:txBody>
          <a:bodyPr bIns="0" anchor="b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3F99F84-89F6-4B58-A35F-EE23C83A2F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914400" cy="274320"/>
          </a:xfrm>
          <a:prstGeom prst="rect">
            <a:avLst/>
          </a:prstGeom>
        </p:spPr>
        <p:txBody>
          <a:bodyPr rIns="0" bIns="0" anchor="b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83FA9C0-76D2-4098-B10D-57ADD9B5F8C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784AE4-7059-4EBF-AB81-A7709511C68F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479"/>
          <a:stretch/>
        </p:blipFill>
        <p:spPr>
          <a:xfrm>
            <a:off x="478944" y="6342703"/>
            <a:ext cx="1918335" cy="3810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1927E38-F00A-4852-87B9-F7A8DF6BD0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479"/>
          <a:stretch/>
        </p:blipFill>
        <p:spPr>
          <a:xfrm>
            <a:off x="478944" y="6342703"/>
            <a:ext cx="1918335" cy="381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712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188" indent="-230188" algn="l" defTabSz="685800" rtl="0" eaLnBrk="1" latinLnBrk="0" hangingPunct="1">
        <a:lnSpc>
          <a:spcPct val="100000"/>
        </a:lnSpc>
        <a:spcBef>
          <a:spcPts val="800"/>
        </a:spcBef>
        <a:buClr>
          <a:schemeClr val="tx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227013" algn="l" defTabSz="685800" rtl="0" eaLnBrk="1" latinLnBrk="0" hangingPunct="1">
        <a:lnSpc>
          <a:spcPct val="100000"/>
        </a:lnSpc>
        <a:spcBef>
          <a:spcPts val="8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685800" rtl="0" eaLnBrk="1" latinLnBrk="0" hangingPunct="1">
        <a:lnSpc>
          <a:spcPct val="100000"/>
        </a:lnSpc>
        <a:spcBef>
          <a:spcPts val="800"/>
        </a:spcBef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31775" algn="l" defTabSz="685800" rtl="0" eaLnBrk="1" latinLnBrk="0" hangingPunct="1">
        <a:lnSpc>
          <a:spcPct val="100000"/>
        </a:lnSpc>
        <a:spcBef>
          <a:spcPts val="800"/>
        </a:spcBef>
        <a:buClr>
          <a:schemeClr val="tx2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01788" indent="-230188" algn="l" defTabSz="685800" rtl="0" eaLnBrk="1" latinLnBrk="0" hangingPunct="1">
        <a:lnSpc>
          <a:spcPct val="100000"/>
        </a:lnSpc>
        <a:spcBef>
          <a:spcPts val="800"/>
        </a:spcBef>
        <a:buClr>
          <a:schemeClr val="tx2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679870B-5492-43F7-8271-185070992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Discussant remarks: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DA2C1F3-8BE8-4D13-9096-93E9CB02C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Racial Discrimination in the Auto Loan Market</a:t>
            </a:r>
          </a:p>
          <a:p>
            <a:pPr lvl="1"/>
            <a:r>
              <a:rPr lang="en-US" dirty="0"/>
              <a:t>By Alexander Butler, Erik Mayer and James Weston (2020)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Does CFPB Oversight Crimp Credit?</a:t>
            </a:r>
          </a:p>
          <a:p>
            <a:pPr lvl="1"/>
            <a:r>
              <a:rPr lang="en-US" dirty="0"/>
              <a:t>By Andreas </a:t>
            </a:r>
            <a:r>
              <a:rPr lang="en-US" dirty="0" err="1"/>
              <a:t>Fuster</a:t>
            </a:r>
            <a:r>
              <a:rPr lang="en-US" dirty="0"/>
              <a:t>, Matthew </a:t>
            </a:r>
            <a:r>
              <a:rPr lang="en-US" dirty="0" err="1"/>
              <a:t>Plosser</a:t>
            </a:r>
            <a:r>
              <a:rPr lang="en-US" dirty="0"/>
              <a:t> and James Vickery (2021)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sz="1400" dirty="0"/>
              <a:t>The opinions expressed herein are my own and do not necessarily reflect the views of CFPB.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A8EABB-F49C-452B-AC30-D93AE6554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A9C0-76D2-4098-B10D-57ADD9B5F8C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05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1E05D-D7DA-4939-B8B6-23FD5DD6F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Data: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AFF49-58AD-461D-B738-8CAB1A856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HMDA data for 2 time periods</a:t>
            </a:r>
          </a:p>
          <a:p>
            <a:pPr lvl="1"/>
            <a:r>
              <a:rPr lang="en-US" dirty="0"/>
              <a:t>2010 – 2013 to capture the impact of CFPB oversight after operations launched in July 2011.</a:t>
            </a:r>
          </a:p>
          <a:p>
            <a:pPr lvl="1"/>
            <a:r>
              <a:rPr lang="en-US" dirty="0"/>
              <a:t>2015 – 2018 to capture the impact of a decrease in CFPB oversight after the 2016 election.</a:t>
            </a:r>
          </a:p>
          <a:p>
            <a:pPr lvl="1"/>
            <a:endParaRPr lang="en-US" dirty="0"/>
          </a:p>
          <a:p>
            <a:r>
              <a:rPr lang="en-US" dirty="0"/>
              <a:t>The data includes whether the FHA was the mortgage lender.  </a:t>
            </a:r>
          </a:p>
          <a:p>
            <a:pPr lvl="1"/>
            <a:r>
              <a:rPr lang="en-US" dirty="0"/>
              <a:t>FHA borrowers have lower incomes, higher default risk and are often first-time buyers.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B5452A-455B-4AE6-8C63-448B9113A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186D6E-2024-44C9-8068-14A50DD62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A9C0-76D2-4098-B10D-57ADD9B5F8C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250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37910-46BD-466D-B435-9AA3D9660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Mortgage Lending: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EEA09-4B89-4B33-ABC3-98C079F11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its founding, CFPB gained supervision and enforcement authority over banks with at least $10bn in assets</a:t>
            </a:r>
          </a:p>
          <a:p>
            <a:r>
              <a:rPr lang="en-US" dirty="0"/>
              <a:t>Nonbanks are subject to CFPB supervision regardless of their size.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D24EA1-75A8-4DA4-B71C-D946695F3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9FE257-4724-4663-8EB6-8531DA67E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A9C0-76D2-4098-B10D-57ADD9B5F8C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486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CB79F-0F3B-45FF-8BA5-1ACD037F5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Period Results: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B9921-CD68-4677-A652-CF4E16B40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Period 2010 – 2013: with the beginning of CFPB oversight</a:t>
            </a:r>
          </a:p>
          <a:p>
            <a:pPr lvl="1"/>
            <a:r>
              <a:rPr lang="en-US" dirty="0"/>
              <a:t>FHA lending drops at CFPB supervised banks</a:t>
            </a:r>
          </a:p>
          <a:p>
            <a:pPr lvl="1"/>
            <a:r>
              <a:rPr lang="en-US" dirty="0"/>
              <a:t>Total mortgage lending at these banks is unaffected</a:t>
            </a:r>
          </a:p>
          <a:p>
            <a:pPr lvl="2"/>
            <a:r>
              <a:rPr lang="en-US" dirty="0"/>
              <a:t>Supervised banks shift into jumbo lending</a:t>
            </a:r>
          </a:p>
          <a:p>
            <a:pPr lvl="2"/>
            <a:r>
              <a:rPr lang="en-US" dirty="0"/>
              <a:t>Away from high-credit risk borrowers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Period 2015-2018: with the reduction in CFPB oversight</a:t>
            </a:r>
          </a:p>
          <a:p>
            <a:pPr lvl="2"/>
            <a:r>
              <a:rPr lang="en-US" dirty="0"/>
              <a:t>FHA lending increases at CFPB supervised banks</a:t>
            </a:r>
          </a:p>
          <a:p>
            <a:pPr lvl="2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06F8B6-BAA1-4C9A-A8C6-26A086F07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9AE228-720E-4C1E-B09D-AA4865EE6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A9C0-76D2-4098-B10D-57ADD9B5F8C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328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01152-D8BB-4F02-98D1-182181017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Servicing Results and comment: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77AB7-4883-447F-A8F6-52967B5F5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Servicing</a:t>
            </a:r>
          </a:p>
          <a:p>
            <a:pPr lvl="1"/>
            <a:r>
              <a:rPr lang="en-US" dirty="0"/>
              <a:t>30-day delinquencies are unchanged post-CFPB oversight, but 60 and 90-day delinquencies decrease</a:t>
            </a:r>
          </a:p>
          <a:p>
            <a:pPr lvl="2"/>
            <a:r>
              <a:rPr lang="en-US" dirty="0"/>
              <a:t>FHA loans from CFPB supervised lenders are not less risky ex-ante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Seems in some conflict with the finding that banks have moved away from high-risk borrowers.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The authors explain this as reduced risk on the extensive margin—originating fewer FHA loans—rather than on the intensive margin—by adjusting the risk profile of FHA loans they originate.</a:t>
            </a:r>
          </a:p>
          <a:p>
            <a:pPr lvl="3"/>
            <a:r>
              <a:rPr lang="en-US" dirty="0"/>
              <a:t>Why?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B09288-2329-49C6-BBD7-01430D81A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9AF26C-1430-462F-91F3-43721C07B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A9C0-76D2-4098-B10D-57ADD9B5F8C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814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5E97ED2-8E87-4E9C-981A-B3927DBDB4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Total mortgage originations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64C464C7-CCD4-4453-8D85-34A54550FE6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4423" y="2726421"/>
            <a:ext cx="3471016" cy="2664101"/>
          </a:xfrm>
          <a:prstGeom prst="rect">
            <a:avLst/>
          </a:prstGeo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9746918-5D1D-474F-B296-B5BBF1F4E2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Probability mortgage was originated by a CFPB supervised bank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309C2F9D-C6FF-473C-9661-72E26822892F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058564" y="2761913"/>
            <a:ext cx="3263316" cy="265618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50BD2F-E817-414A-B463-BBB2651FC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E2E4C2-ADF0-4E6C-BD54-F10E7C901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A9C0-76D2-4098-B10D-57ADD9B5F8C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2DC179-BE94-4A6B-BD5C-B8E3B95EE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 comments: Dodd-Frank effective 7/21/2010; CFPB begins operations 7/21/2011</a:t>
            </a:r>
          </a:p>
        </p:txBody>
      </p:sp>
    </p:spTree>
    <p:extLst>
      <p:ext uri="{BB962C8B-B14F-4D97-AF65-F5344CB8AC3E}">
        <p14:creationId xmlns:p14="http://schemas.microsoft.com/office/powerpoint/2010/main" val="22209552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93102-5B83-4819-AE93-A9F8A26A8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comments: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A9CEB-7D96-450C-8609-16A5A509F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Section on regulatory arbitrage.  Study movement of mortgage activity to non-CFPB supervised entities</a:t>
            </a:r>
          </a:p>
          <a:p>
            <a:r>
              <a:rPr lang="en-US" dirty="0"/>
              <a:t>Table 5, column 4.  You include Census tract x quarter FEs in the top and bottom panels.  </a:t>
            </a:r>
          </a:p>
          <a:p>
            <a:pPr lvl="1"/>
            <a:r>
              <a:rPr lang="en-US" dirty="0"/>
              <a:t>In the bottom (FHA) panel this reduces the effect by 18% and the dataset size by 35%</a:t>
            </a:r>
          </a:p>
          <a:p>
            <a:pPr lvl="1"/>
            <a:r>
              <a:rPr lang="en-US" dirty="0"/>
              <a:t>Not sure these results should be included without more explanation </a:t>
            </a:r>
          </a:p>
          <a:p>
            <a:pPr lvl="1"/>
            <a:endParaRPr lang="en-US" dirty="0"/>
          </a:p>
          <a:p>
            <a:r>
              <a:rPr lang="en-US" dirty="0"/>
              <a:t>Event study confidence bands.  </a:t>
            </a:r>
          </a:p>
          <a:p>
            <a:pPr lvl="1"/>
            <a:r>
              <a:rPr lang="en-US" dirty="0"/>
              <a:t>The object of interest is the path of the coefficients, not any one coefficient.  Confidence bands should take this into account.  </a:t>
            </a:r>
          </a:p>
          <a:p>
            <a:pPr lvl="2"/>
            <a:r>
              <a:rPr lang="en-US" dirty="0"/>
              <a:t>Olea and </a:t>
            </a:r>
            <a:r>
              <a:rPr lang="en-US" dirty="0" err="1"/>
              <a:t>Plagborg</a:t>
            </a:r>
            <a:r>
              <a:rPr lang="en-US" dirty="0"/>
              <a:t>-Moller (2019) offer a method for adjusting the confidence bands.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14E8A4-0C59-4243-AEF2-7420D8CED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D9775A-B8F4-464E-A526-89DA20748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A9C0-76D2-4098-B10D-57ADD9B5F8CC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876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55437D8-9E4B-42B1-A9D8-226CABD157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Racial Discrimination in the Auto Loan Market</a:t>
            </a:r>
            <a:br>
              <a:rPr lang="en-US" dirty="0"/>
            </a:b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3C3D2965-A5E8-476D-8FEC-D2EEB3F3F4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Alexander Butler, Erik Mayer and James Weston (2020)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8CA4AB-4549-4BAE-AB3B-6EB92D7EDCE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229600" y="6400800"/>
            <a:ext cx="914400" cy="274638"/>
          </a:xfrm>
        </p:spPr>
        <p:txBody>
          <a:bodyPr/>
          <a:lstStyle/>
          <a:p>
            <a:fld id="{D83FA9C0-76D2-4098-B10D-57ADD9B5F8C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728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57348-E9AA-4969-9F41-D02505664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Data: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276995-DA7E-4F17-8ED0-2BC223745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Authors create a Credit Bureau/HMDA linked dataset</a:t>
            </a:r>
          </a:p>
          <a:p>
            <a:pPr lvl="1"/>
            <a:r>
              <a:rPr lang="en-US" dirty="0"/>
              <a:t>The HMDA data contains race and ethnicity information missing from the credit bureau data.</a:t>
            </a:r>
          </a:p>
          <a:p>
            <a:pPr lvl="1"/>
            <a:r>
              <a:rPr lang="en-US" dirty="0"/>
              <a:t>The match is between originated mortgage files in the HMDA data and credit bureau data.  </a:t>
            </a:r>
          </a:p>
          <a:p>
            <a:pPr lvl="2"/>
            <a:r>
              <a:rPr lang="en-US" dirty="0"/>
              <a:t>This yields a panel dataset for 2005-2016 of auto loans for homeowners.</a:t>
            </a:r>
          </a:p>
          <a:p>
            <a:pPr lvl="2"/>
            <a:r>
              <a:rPr lang="en-US" dirty="0"/>
              <a:t>The matched dataset, as a result, has people who have higher credit scores, are younger and are more likely to have a mortgage than the average US resident.</a:t>
            </a:r>
          </a:p>
          <a:p>
            <a:pPr lvl="2"/>
            <a:endParaRPr lang="en-US" dirty="0"/>
          </a:p>
          <a:p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62B769-808E-46CF-99CD-A51557823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545A8C-32C9-4CB7-A306-C2B5A4E07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A9C0-76D2-4098-B10D-57ADD9B5F8C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263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EB7D9-9C3E-4A25-B6F7-C165702BA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 Lending: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6F66F-9E69-4D88-8D04-D291427DF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types of lenders:</a:t>
            </a:r>
          </a:p>
          <a:p>
            <a:pPr lvl="1"/>
            <a:r>
              <a:rPr lang="en-US" dirty="0"/>
              <a:t>Banks</a:t>
            </a:r>
          </a:p>
          <a:p>
            <a:pPr lvl="1"/>
            <a:r>
              <a:rPr lang="en-US" dirty="0"/>
              <a:t>Indirect auto lenders: Ford Motor Credit, Ally Financial, independent finance companies</a:t>
            </a:r>
          </a:p>
          <a:p>
            <a:pPr lvl="1"/>
            <a:r>
              <a:rPr lang="en-US" dirty="0"/>
              <a:t>Buy Here Pay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40FF33-B269-4FBF-9085-1E353C7CD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FD0523-E9DA-4FEA-BC42-B439A7C2C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A9C0-76D2-4098-B10D-57ADD9B5F8C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329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EB7D9-9C3E-4A25-B6F7-C165702BA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 Lending: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6F66F-9E69-4D88-8D04-D291427DF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types of lenders:</a:t>
            </a:r>
          </a:p>
          <a:p>
            <a:pPr lvl="1"/>
            <a:r>
              <a:rPr lang="en-US" dirty="0"/>
              <a:t>Banks</a:t>
            </a:r>
          </a:p>
          <a:p>
            <a:pPr lvl="1"/>
            <a:r>
              <a:rPr lang="en-US" dirty="0"/>
              <a:t>Indirect auto lenders: Ford Motor Credit, Ally Financial, independent finance companies</a:t>
            </a:r>
          </a:p>
          <a:p>
            <a:pPr lvl="1"/>
            <a:r>
              <a:rPr lang="en-US" strike="sngStrike" dirty="0"/>
              <a:t>Buy Here Pay Here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Bias can occur in either type of lending:</a:t>
            </a:r>
          </a:p>
          <a:p>
            <a:pPr lvl="1"/>
            <a:r>
              <a:rPr lang="en-US" dirty="0"/>
              <a:t>Banks—due to biases in loan officers' preferences or beliefs about creditworthiness</a:t>
            </a:r>
          </a:p>
          <a:p>
            <a:pPr lvl="1"/>
            <a:r>
              <a:rPr lang="en-US" dirty="0"/>
              <a:t>Indirect lenders—at the point of dealer markup</a:t>
            </a:r>
          </a:p>
          <a:p>
            <a:pPr lvl="2"/>
            <a:r>
              <a:rPr lang="en-US" dirty="0"/>
              <a:t>CFPB has conducted enforcement actions challenging discriminatory interest rates</a:t>
            </a:r>
          </a:p>
          <a:p>
            <a:pPr marL="342900" lvl="1" indent="0">
              <a:buNone/>
            </a:pPr>
            <a:endParaRPr lang="en-US" strike="sngStrik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40FF33-B269-4FBF-9085-1E353C7CD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FD0523-E9DA-4FEA-BC42-B439A7C2C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A9C0-76D2-4098-B10D-57ADD9B5F8C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742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A01E3-5D1B-40B5-B580-B3C43E77D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72BD9-63F9-4A55-B21B-F0C1FE6705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Loan Approval</a:t>
            </a:r>
          </a:p>
          <a:p>
            <a:pPr lvl="1"/>
            <a:r>
              <a:rPr lang="en-US" dirty="0"/>
              <a:t>Shows evidence of market discrimination: </a:t>
            </a:r>
          </a:p>
          <a:p>
            <a:pPr lvl="2"/>
            <a:r>
              <a:rPr lang="en-US" dirty="0"/>
              <a:t>Authors use hard credit inquiries to determine whether minorities search more or less for auto loans</a:t>
            </a:r>
          </a:p>
          <a:p>
            <a:pPr lvl="2"/>
            <a:r>
              <a:rPr lang="en-US" dirty="0"/>
              <a:t>Find that minorities shop slightly harder but are less likely to obtain credit</a:t>
            </a:r>
          </a:p>
          <a:p>
            <a:endParaRPr lang="en-US" dirty="0"/>
          </a:p>
          <a:p>
            <a:r>
              <a:rPr lang="en-US" dirty="0"/>
              <a:t>Loan pricing</a:t>
            </a:r>
          </a:p>
          <a:p>
            <a:pPr lvl="1"/>
            <a:r>
              <a:rPr lang="en-US" dirty="0"/>
              <a:t>Shows evidence of racial bias not statistical discrimination</a:t>
            </a:r>
          </a:p>
          <a:p>
            <a:pPr lvl="2"/>
            <a:r>
              <a:rPr lang="en-US" dirty="0"/>
              <a:t>Higher loan pricing not justified by ex post default rates</a:t>
            </a:r>
          </a:p>
          <a:p>
            <a:pPr lvl="2"/>
            <a:r>
              <a:rPr lang="en-US" dirty="0"/>
              <a:t>Default tests show that subprime minority borrowers have a lower P(default)</a:t>
            </a:r>
          </a:p>
          <a:p>
            <a:endParaRPr lang="en-US" dirty="0"/>
          </a:p>
          <a:p>
            <a:r>
              <a:rPr lang="en-US" dirty="0"/>
              <a:t>Bias is both in the extensive margin (approval) and the intensive margin (pricing)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E1588D-C0FA-421F-8D0E-7DABC1C59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AB2547-6574-465A-A6B9-887FEC853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A9C0-76D2-4098-B10D-57ADD9B5F8C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178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9929CA40-5B36-49A9-BBB8-EE627C2D6C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Romeo and Sandler (2021)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B4925A8-30D5-44D7-99F7-65ECEBCB87A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42156" y="2747963"/>
            <a:ext cx="3362325" cy="2733675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E02F0CF-F306-43A5-9181-AE709B1618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“minorities pay interest rates 70 basis pts higher…[equivalent] to a 37 </a:t>
            </a:r>
            <a:r>
              <a:rPr lang="en-US" dirty="0" err="1"/>
              <a:t>pt</a:t>
            </a:r>
            <a:r>
              <a:rPr lang="en-US" dirty="0"/>
              <a:t> decrease in credit score.”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F2C87436-2BB0-44B0-97E7-B92E255CB66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001419" y="2686050"/>
            <a:ext cx="3438525" cy="285750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EC4C25-2AD1-4722-AF5E-31AF2E871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231A60-526B-46EF-A6F6-586D391C7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A9C0-76D2-4098-B10D-57ADD9B5F8C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0F827-5A51-4859-9026-A296F33D8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Comments:</a:t>
            </a:r>
          </a:p>
        </p:txBody>
      </p:sp>
    </p:spTree>
    <p:extLst>
      <p:ext uri="{BB962C8B-B14F-4D97-AF65-F5344CB8AC3E}">
        <p14:creationId xmlns:p14="http://schemas.microsoft.com/office/powerpoint/2010/main" val="2335156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3814B-0BF2-4515-98BD-9969E2C4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EC5BD-301D-482B-9049-305CC99DB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Credit card falsification test: </a:t>
            </a:r>
          </a:p>
          <a:p>
            <a:pPr lvl="1"/>
            <a:r>
              <a:rPr lang="en-US" dirty="0"/>
              <a:t>For autos you study approval rates</a:t>
            </a:r>
          </a:p>
          <a:p>
            <a:pPr lvl="1"/>
            <a:r>
              <a:rPr lang="en-US" dirty="0"/>
              <a:t>For credit cards you study credit limits, not approval rates</a:t>
            </a:r>
          </a:p>
          <a:p>
            <a:pPr lvl="1"/>
            <a:endParaRPr lang="en-US" dirty="0"/>
          </a:p>
          <a:p>
            <a:r>
              <a:rPr lang="en-US" dirty="0"/>
              <a:t>Geographic distribution of auto loan reporting to CRAs</a:t>
            </a:r>
          </a:p>
          <a:p>
            <a:pPr lvl="1"/>
            <a:r>
              <a:rPr lang="en-US" dirty="0"/>
              <a:t>E.g., reporting to Experian is greatest on the west coast.</a:t>
            </a:r>
          </a:p>
          <a:p>
            <a:endParaRPr lang="en-US" dirty="0"/>
          </a:p>
          <a:p>
            <a:r>
              <a:rPr lang="en-US" dirty="0"/>
              <a:t>Omitted variables:</a:t>
            </a:r>
          </a:p>
          <a:p>
            <a:pPr lvl="1"/>
            <a:r>
              <a:rPr lang="en-US" dirty="0"/>
              <a:t>The authors don’t observe down payment.  If down payment is correlated with race this could bias treatment effect.</a:t>
            </a:r>
          </a:p>
          <a:p>
            <a:pPr lvl="1"/>
            <a:r>
              <a:rPr lang="en-US" dirty="0"/>
              <a:t>Need a proxy for down payment that varies over time and states and is race specific.  Method of </a:t>
            </a:r>
            <a:r>
              <a:rPr lang="en-US" dirty="0" err="1"/>
              <a:t>Freyaldenhoven</a:t>
            </a:r>
            <a:r>
              <a:rPr lang="en-US" dirty="0"/>
              <a:t>, Hansen and Shapiro (2019) to produce consistent estimates.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EE8417-DB8F-4F21-89D4-3D9FA3CB2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8D25F9-2640-4C47-A48C-F4A7F2126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A9C0-76D2-4098-B10D-57ADD9B5F8C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005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3B2DED2-C993-4621-8B31-FA9875A67B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Does CFPB Oversight Crimp Credit?</a:t>
            </a:r>
            <a:br>
              <a:rPr lang="en-US" dirty="0"/>
            </a:b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1C68659D-492C-4A40-ABA2-A4CC66B74D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Andreas </a:t>
            </a:r>
            <a:r>
              <a:rPr lang="en-US" dirty="0" err="1"/>
              <a:t>Fuster</a:t>
            </a:r>
            <a:r>
              <a:rPr lang="en-US" dirty="0"/>
              <a:t>, Matthew </a:t>
            </a:r>
            <a:r>
              <a:rPr lang="en-US" dirty="0" err="1"/>
              <a:t>Plosser</a:t>
            </a:r>
            <a:r>
              <a:rPr lang="en-US" dirty="0"/>
              <a:t> and James Vickery (2021)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847FCA-97C7-4C56-B586-1B7619325F5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229600" y="6400800"/>
            <a:ext cx="914400" cy="274638"/>
          </a:xfrm>
        </p:spPr>
        <p:txBody>
          <a:bodyPr/>
          <a:lstStyle/>
          <a:p>
            <a:fld id="{D83FA9C0-76D2-4098-B10D-57ADD9B5F8C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780547"/>
      </p:ext>
    </p:extLst>
  </p:cSld>
  <p:clrMapOvr>
    <a:masterClrMapping/>
  </p:clrMapOvr>
</p:sld>
</file>

<file path=ppt/theme/theme1.xml><?xml version="1.0" encoding="utf-8"?>
<a:theme xmlns:a="http://schemas.openxmlformats.org/drawingml/2006/main" name="CFPB PowerPoint Theme">
  <a:themeElements>
    <a:clrScheme name="CFPB PowerPoint Color Theme">
      <a:dk1>
        <a:srgbClr val="000000"/>
      </a:dk1>
      <a:lt1>
        <a:sysClr val="window" lastClr="FFFFFF"/>
      </a:lt1>
      <a:dk2>
        <a:srgbClr val="1E9642"/>
      </a:dk2>
      <a:lt2>
        <a:srgbClr val="F8F8F8"/>
      </a:lt2>
      <a:accent1>
        <a:srgbClr val="0050B4"/>
      </a:accent1>
      <a:accent2>
        <a:srgbClr val="1E9642"/>
      </a:accent2>
      <a:accent3>
        <a:srgbClr val="D14124"/>
      </a:accent3>
      <a:accent4>
        <a:srgbClr val="257675"/>
      </a:accent4>
      <a:accent5>
        <a:srgbClr val="DC731C"/>
      </a:accent5>
      <a:accent6>
        <a:srgbClr val="8A6C57"/>
      </a:accent6>
      <a:hlink>
        <a:srgbClr val="254B87"/>
      </a:hlink>
      <a:folHlink>
        <a:srgbClr val="254B87"/>
      </a:folHlink>
    </a:clrScheme>
    <a:fontScheme name="CFPB PPT Font Theme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 CFPB PowerPoint Template with Examples.potx" id="{B4CCB93E-D108-487A-9460-8FF3E87D8058}" vid="{92172A46-F239-4793-8DA8-828594FA51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CFPB PPT Document" ma:contentTypeID="0x010100D7C3691611E53D4F9B31307D979C9F6A00292B58695EE66E4EA9FCD5CDFBA01729" ma:contentTypeVersion="11" ma:contentTypeDescription="" ma:contentTypeScope="" ma:versionID="677b23d6bc3d32417fa776f934ed9ec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967b7be50301903c78f9c39c6fd9a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84689C-A140-4CA0-9883-083CCE0281B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D46908-85DF-45EA-9290-3A22BDB93E31}">
  <ds:schemaRefs>
    <ds:schemaRef ds:uri="http://purl.org/dc/dcmitype/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F7312A5-DDD9-40D0-99B3-897DA36EB5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 CFPB PowerPoint Template</Template>
  <TotalTime>2808</TotalTime>
  <Words>891</Words>
  <Application>Microsoft Office PowerPoint</Application>
  <PresentationFormat>On-screen Show (4:3)</PresentationFormat>
  <Paragraphs>121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Georgia</vt:lpstr>
      <vt:lpstr>Wingdings</vt:lpstr>
      <vt:lpstr>CFPB PowerPoint Theme</vt:lpstr>
      <vt:lpstr>Discussant remarks:</vt:lpstr>
      <vt:lpstr>Racial Discrimination in the Auto Loan Market </vt:lpstr>
      <vt:lpstr>The Data:</vt:lpstr>
      <vt:lpstr>Auto Lending:</vt:lpstr>
      <vt:lpstr>Auto Lending:</vt:lpstr>
      <vt:lpstr>Results:</vt:lpstr>
      <vt:lpstr>Comments:</vt:lpstr>
      <vt:lpstr>Comments:</vt:lpstr>
      <vt:lpstr>Does CFPB Oversight Crimp Credit? </vt:lpstr>
      <vt:lpstr>The Data:</vt:lpstr>
      <vt:lpstr>Mortgage Lending:</vt:lpstr>
      <vt:lpstr>Period Results:</vt:lpstr>
      <vt:lpstr>Servicing Results and comment:</vt:lpstr>
      <vt:lpstr>Timing comments: Dodd-Frank effective 7/21/2010; CFPB begins operations 7/21/2011</vt:lpstr>
      <vt:lpstr>Technical comments: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Discussant remarks: Racial Discrimination in the Auto Loan Market</dc:title>
  <dc:creator>Charles</dc:creator>
  <cp:lastModifiedBy>Romeo, Charles (CFPB)</cp:lastModifiedBy>
  <cp:revision>67</cp:revision>
  <dcterms:created xsi:type="dcterms:W3CDTF">2021-05-03T19:25:16Z</dcterms:created>
  <dcterms:modified xsi:type="dcterms:W3CDTF">2021-05-05T18:13:36Z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0x010100D7C3691611E53D4F9B31307D979C9F6A00292B58695EE66E4EA9FCD5CDFBA01729</vt:lpwstr>
  </property>
  <property fmtid="{D5CDD505-2E9C-101B-9397-08002B2CF9AE}" pid="3" name="TaxKeyword">
    <vt:lpwstr/>
  </property>
  <property fmtid="{D5CDD505-2E9C-101B-9397-08002B2CF9AE}" pid="4" name="TaxCatchAll">
    <vt:lpwstr/>
  </property>
  <property fmtid="{D5CDD505-2E9C-101B-9397-08002B2CF9AE}" pid="5" name="TaxKeywordTaxHTField">
    <vt:lpwstr/>
  </property>
</Properties>
</file>