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339" r:id="rId2"/>
    <p:sldId id="341" r:id="rId3"/>
    <p:sldId id="273" r:id="rId4"/>
    <p:sldId id="327" r:id="rId5"/>
    <p:sldId id="320" r:id="rId6"/>
    <p:sldId id="332" r:id="rId7"/>
    <p:sldId id="338" r:id="rId8"/>
    <p:sldId id="278" r:id="rId9"/>
    <p:sldId id="271" r:id="rId10"/>
    <p:sldId id="334" r:id="rId11"/>
    <p:sldId id="314" r:id="rId12"/>
    <p:sldId id="284" r:id="rId13"/>
    <p:sldId id="288" r:id="rId14"/>
    <p:sldId id="287" r:id="rId15"/>
    <p:sldId id="322" r:id="rId16"/>
    <p:sldId id="296" r:id="rId17"/>
    <p:sldId id="324" r:id="rId18"/>
    <p:sldId id="289" r:id="rId19"/>
    <p:sldId id="308" r:id="rId20"/>
    <p:sldId id="291" r:id="rId21"/>
    <p:sldId id="319" r:id="rId22"/>
    <p:sldId id="294" r:id="rId23"/>
    <p:sldId id="293" r:id="rId24"/>
    <p:sldId id="305" r:id="rId25"/>
    <p:sldId id="276" r:id="rId26"/>
    <p:sldId id="262" r:id="rId27"/>
    <p:sldId id="342" r:id="rId28"/>
    <p:sldId id="264" r:id="rId29"/>
    <p:sldId id="277" r:id="rId30"/>
    <p:sldId id="307" r:id="rId3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8A50"/>
    <a:srgbClr val="329552"/>
    <a:srgbClr val="003E20"/>
    <a:srgbClr val="037343"/>
    <a:srgbClr val="00562C"/>
    <a:srgbClr val="00F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56"/>
    <p:restoredTop sz="94599"/>
  </p:normalViewPr>
  <p:slideViewPr>
    <p:cSldViewPr>
      <p:cViewPr varScale="1">
        <p:scale>
          <a:sx n="167" d="100"/>
          <a:sy n="167" d="100"/>
        </p:scale>
        <p:origin x="330" y="-300"/>
      </p:cViewPr>
      <p:guideLst>
        <p:guide orient="horz" pos="2160"/>
        <p:guide pos="2880"/>
        <p:guide orient="horz" pos="162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299D79-B61E-8B4C-AB41-F54C48944B6B}" type="datetimeFigureOut">
              <a:rPr lang="en-US" smtClean="0"/>
              <a:t>5/4/2021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E0E369-60B0-704E-98E6-B6C169ACB401}" type="slidenum">
              <a:rPr lang="en-US" smtClean="0"/>
              <a:t>‹#›</a:t>
            </a:fld>
            <a:endParaRPr lang="en-US" dirty="0"/>
          </a:p>
        </p:txBody>
      </p:sp>
    </p:spTree>
    <p:extLst>
      <p:ext uri="{BB962C8B-B14F-4D97-AF65-F5344CB8AC3E}">
        <p14:creationId xmlns:p14="http://schemas.microsoft.com/office/powerpoint/2010/main" val="164421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occ.treas.gov/publications-and-resources/publications/comptrollers-handbook/files/deposit-related-credit/index-deposit-related-credit.htm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OCC Comptroller’s Handbook (2018), Deposit-Related Credit </a:t>
            </a:r>
          </a:p>
          <a:p>
            <a:r>
              <a:rPr lang="en-US" dirty="0"/>
              <a:t>(</a:t>
            </a:r>
            <a:r>
              <a:rPr lang="en-US" dirty="0">
                <a:hlinkClick r:id="rId3"/>
              </a:rPr>
              <a:t>https://www.occ.treas.gov/publications-and-resources/publications/comptrollers-handbook/files/deposit-related-credit/index-deposit-related-credit.html</a:t>
            </a:r>
            <a:r>
              <a:rPr lang="en-US" dirty="0"/>
              <a:t>)</a:t>
            </a:r>
          </a:p>
          <a:p>
            <a:r>
              <a:rPr lang="en-US" dirty="0"/>
              <a:t>Since 2010, customers have to opt</a:t>
            </a:r>
            <a:r>
              <a:rPr lang="en-US" baseline="0" dirty="0"/>
              <a:t> in for overdraft on non-recurring debit transactions</a:t>
            </a:r>
          </a:p>
          <a:p>
            <a:r>
              <a:rPr lang="en-US" baseline="0" dirty="0"/>
              <a:t> </a:t>
            </a:r>
            <a:endParaRPr lang="en-US" sz="20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Outstanding overdraft balances affect risk-based capital requirements.</a:t>
            </a:r>
          </a:p>
          <a:p>
            <a:r>
              <a:rPr lang="en-US" sz="1200" dirty="0">
                <a:latin typeface="Times New Roman" panose="02020603050405020304" pitchFamily="18" charset="0"/>
                <a:cs typeface="Times New Roman" panose="02020603050405020304" pitchFamily="18" charset="0"/>
              </a:rPr>
              <a:t>Regulations require banks to charge off an overdraft balance when considered uncollectible, but no later than 60 days from the date the balance first became overdrawn.</a:t>
            </a:r>
          </a:p>
          <a:p>
            <a:endParaRPr lang="en-US" dirty="0"/>
          </a:p>
        </p:txBody>
      </p:sp>
      <p:sp>
        <p:nvSpPr>
          <p:cNvPr id="4" name="Slide Number Placeholder 3"/>
          <p:cNvSpPr>
            <a:spLocks noGrp="1"/>
          </p:cNvSpPr>
          <p:nvPr>
            <p:ph type="sldNum" sz="quarter" idx="10"/>
          </p:nvPr>
        </p:nvSpPr>
        <p:spPr/>
        <p:txBody>
          <a:bodyPr/>
          <a:lstStyle/>
          <a:p>
            <a:fld id="{A8380D64-6F43-4C4D-BE6A-3F3482AA5165}" type="slidenum">
              <a:rPr lang="en-US" smtClean="0"/>
              <a:t>6</a:t>
            </a:fld>
            <a:endParaRPr lang="en-US" dirty="0"/>
          </a:p>
        </p:txBody>
      </p:sp>
    </p:spTree>
    <p:extLst>
      <p:ext uri="{BB962C8B-B14F-4D97-AF65-F5344CB8AC3E}">
        <p14:creationId xmlns:p14="http://schemas.microsoft.com/office/powerpoint/2010/main" val="3966206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buFontTx/>
              <a:buChar char="•"/>
            </a:pPr>
            <a:r>
              <a:rPr lang="en-US" altLang="en-US" sz="2000" dirty="0">
                <a:latin typeface="Calibri" panose="020F0502020204030204" pitchFamily="34" charset="0"/>
                <a:ea typeface="Calibri" panose="020F0502020204030204" pitchFamily="34" charset="0"/>
                <a:cs typeface="Times New Roman" panose="02020603050405020304" pitchFamily="18" charset="0"/>
              </a:rPr>
              <a:t>Proposed federally (2020) and implemented by some states</a:t>
            </a:r>
          </a:p>
        </p:txBody>
      </p:sp>
      <p:sp>
        <p:nvSpPr>
          <p:cNvPr id="4" name="Slide Number Placeholder 3"/>
          <p:cNvSpPr>
            <a:spLocks noGrp="1"/>
          </p:cNvSpPr>
          <p:nvPr>
            <p:ph type="sldNum" sz="quarter" idx="10"/>
          </p:nvPr>
        </p:nvSpPr>
        <p:spPr/>
        <p:txBody>
          <a:bodyPr/>
          <a:lstStyle/>
          <a:p>
            <a:fld id="{4B6C0F62-3A38-4D78-9422-FDB606BE0254}" type="slidenum">
              <a:rPr lang="en-US" smtClean="0"/>
              <a:t>8</a:t>
            </a:fld>
            <a:endParaRPr lang="en-US" dirty="0"/>
          </a:p>
        </p:txBody>
      </p:sp>
    </p:spTree>
    <p:extLst>
      <p:ext uri="{BB962C8B-B14F-4D97-AF65-F5344CB8AC3E}">
        <p14:creationId xmlns:p14="http://schemas.microsoft.com/office/powerpoint/2010/main" val="1492609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48650">
              <a:defRPr/>
            </a:pPr>
            <a:r>
              <a:rPr lang="en-US" dirty="0">
                <a:latin typeface="Times New Roman" panose="02020603050405020304" pitchFamily="18" charset="0"/>
                <a:cs typeface="Times New Roman" panose="02020603050405020304" pitchFamily="18" charset="0"/>
              </a:rPr>
              <a:t>States w requirement to offer basic banking account: NJ, NY, MA for elderly and minors, RI for minors, VT at the discretion of the banking commissioner.</a:t>
            </a:r>
          </a:p>
          <a:p>
            <a:endParaRPr lang="en-US" dirty="0"/>
          </a:p>
          <a:p>
            <a:r>
              <a:rPr lang="en-US" dirty="0"/>
              <a:t>Other possibly gray states:</a:t>
            </a:r>
          </a:p>
          <a:p>
            <a:r>
              <a:rPr lang="en-US" dirty="0"/>
              <a:t>Indiana – in 1994 criminal</a:t>
            </a:r>
            <a:r>
              <a:rPr lang="en-US" baseline="0" dirty="0"/>
              <a:t> law limited overdraft to $20 or 5% of the amount of the check but no more than $250; CSBS document in 1998 says ‘by contract’</a:t>
            </a:r>
          </a:p>
          <a:p>
            <a:r>
              <a:rPr lang="en-US" baseline="0" dirty="0"/>
              <a:t>Minnesota – no limit on overdraft fees but limit on returned check </a:t>
            </a:r>
          </a:p>
          <a:p>
            <a:endParaRPr lang="en-US" baseline="0" dirty="0"/>
          </a:p>
        </p:txBody>
      </p:sp>
      <p:sp>
        <p:nvSpPr>
          <p:cNvPr id="4" name="Slide Number Placeholder 3"/>
          <p:cNvSpPr>
            <a:spLocks noGrp="1"/>
          </p:cNvSpPr>
          <p:nvPr>
            <p:ph type="sldNum" sz="quarter" idx="10"/>
          </p:nvPr>
        </p:nvSpPr>
        <p:spPr/>
        <p:txBody>
          <a:bodyPr/>
          <a:lstStyle/>
          <a:p>
            <a:fld id="{A8380D64-6F43-4C4D-BE6A-3F3482AA5165}" type="slidenum">
              <a:rPr lang="en-US" smtClean="0"/>
              <a:t>9</a:t>
            </a:fld>
            <a:endParaRPr lang="en-US" dirty="0"/>
          </a:p>
        </p:txBody>
      </p:sp>
    </p:spTree>
    <p:extLst>
      <p:ext uri="{BB962C8B-B14F-4D97-AF65-F5344CB8AC3E}">
        <p14:creationId xmlns:p14="http://schemas.microsoft.com/office/powerpoint/2010/main" val="2871496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we include state and year fixed effects as a baseline</a:t>
            </a:r>
          </a:p>
        </p:txBody>
      </p:sp>
      <p:sp>
        <p:nvSpPr>
          <p:cNvPr id="4" name="Slide Number Placeholder 3"/>
          <p:cNvSpPr>
            <a:spLocks noGrp="1"/>
          </p:cNvSpPr>
          <p:nvPr>
            <p:ph type="sldNum" sz="quarter" idx="10"/>
          </p:nvPr>
        </p:nvSpPr>
        <p:spPr/>
        <p:txBody>
          <a:bodyPr/>
          <a:lstStyle/>
          <a:p>
            <a:fld id="{A8380D64-6F43-4C4D-BE6A-3F3482AA5165}" type="slidenum">
              <a:rPr lang="en-US" smtClean="0"/>
              <a:t>12</a:t>
            </a:fld>
            <a:endParaRPr lang="en-US" dirty="0"/>
          </a:p>
        </p:txBody>
      </p:sp>
    </p:spTree>
    <p:extLst>
      <p:ext uri="{BB962C8B-B14F-4D97-AF65-F5344CB8AC3E}">
        <p14:creationId xmlns:p14="http://schemas.microsoft.com/office/powerpoint/2010/main" val="3527937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Competition is “natures” price cap; keeps fees in line with costs </a:t>
            </a:r>
          </a:p>
        </p:txBody>
      </p:sp>
      <p:sp>
        <p:nvSpPr>
          <p:cNvPr id="4" name="Slide Number Placeholder 3"/>
          <p:cNvSpPr>
            <a:spLocks noGrp="1"/>
          </p:cNvSpPr>
          <p:nvPr>
            <p:ph type="sldNum" sz="quarter" idx="10"/>
          </p:nvPr>
        </p:nvSpPr>
        <p:spPr/>
        <p:txBody>
          <a:bodyPr/>
          <a:lstStyle/>
          <a:p>
            <a:fld id="{4B6C0F62-3A38-4D78-9422-FDB606BE0254}" type="slidenum">
              <a:rPr lang="en-US" smtClean="0"/>
              <a:t>26</a:t>
            </a:fld>
            <a:endParaRPr lang="en-US" dirty="0"/>
          </a:p>
        </p:txBody>
      </p:sp>
    </p:spTree>
    <p:extLst>
      <p:ext uri="{BB962C8B-B14F-4D97-AF65-F5344CB8AC3E}">
        <p14:creationId xmlns:p14="http://schemas.microsoft.com/office/powerpoint/2010/main" val="2503032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380D64-6F43-4C4D-BE6A-3F3482AA5165}" type="slidenum">
              <a:rPr lang="en-US" smtClean="0"/>
              <a:t>28</a:t>
            </a:fld>
            <a:endParaRPr lang="en-US" dirty="0"/>
          </a:p>
        </p:txBody>
      </p:sp>
    </p:spTree>
    <p:extLst>
      <p:ext uri="{BB962C8B-B14F-4D97-AF65-F5344CB8AC3E}">
        <p14:creationId xmlns:p14="http://schemas.microsoft.com/office/powerpoint/2010/main" val="2931585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228600"/>
            <a:ext cx="9144000" cy="51435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userDrawn="1"/>
        </p:nvSpPr>
        <p:spPr>
          <a:xfrm>
            <a:off x="65313" y="240242"/>
            <a:ext cx="9013372" cy="5019151"/>
          </a:xfrm>
          <a:prstGeom prst="roundRect">
            <a:avLst>
              <a:gd name="adj" fmla="val 4929"/>
            </a:avLst>
          </a:prstGeom>
          <a:ln w="6350" cap="sq" cmpd="sng" algn="ctr">
            <a:no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hasCustomPrompt="1"/>
          </p:nvPr>
        </p:nvSpPr>
        <p:spPr>
          <a:xfrm>
            <a:off x="1295400" y="2400300"/>
            <a:ext cx="6400800" cy="1543050"/>
          </a:xfrm>
        </p:spPr>
        <p:txBody>
          <a:bodyPr/>
          <a:lstStyle>
            <a:lvl1pPr marL="0" marR="0" indent="0" algn="ctr" defTabSz="914400" rtl="0" eaLnBrk="1" fontAlgn="auto" latinLnBrk="0" hangingPunct="1">
              <a:lnSpc>
                <a:spcPct val="100000"/>
              </a:lnSpc>
              <a:spcBef>
                <a:spcPts val="580"/>
              </a:spcBef>
              <a:spcAft>
                <a:spcPts val="0"/>
              </a:spcAft>
              <a:buClr>
                <a:schemeClr val="accent1"/>
              </a:buClr>
              <a:buSzPct val="85000"/>
              <a:buFont typeface="Wingdings 2"/>
              <a:buNone/>
              <a:tabLst/>
              <a:defRPr sz="3200" baseline="0">
                <a:solidFill>
                  <a:srgbClr val="003E20"/>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Brian T. </a:t>
            </a:r>
            <a:r>
              <a:rPr kumimoji="0" lang="en-US" dirty="0" err="1"/>
              <a:t>Melzer</a:t>
            </a:r>
            <a:endParaRPr kumimoji="0" lang="en-US" dirty="0"/>
          </a:p>
          <a:p>
            <a:r>
              <a:rPr kumimoji="0" lang="en-US" dirty="0"/>
              <a:t>Tuck School of Business</a:t>
            </a:r>
          </a:p>
          <a:p>
            <a:r>
              <a:rPr kumimoji="0" lang="en-US" dirty="0"/>
              <a:t>Dartmouth College</a:t>
            </a:r>
          </a:p>
          <a:p>
            <a:endParaRPr kumimoji="0" lang="en-US" dirty="0"/>
          </a:p>
        </p:txBody>
      </p:sp>
      <p:sp>
        <p:nvSpPr>
          <p:cNvPr id="7" name="Rectangle 6"/>
          <p:cNvSpPr/>
          <p:nvPr/>
        </p:nvSpPr>
        <p:spPr>
          <a:xfrm>
            <a:off x="1" y="1138428"/>
            <a:ext cx="9143999" cy="1089489"/>
          </a:xfrm>
          <a:prstGeom prst="rect">
            <a:avLst/>
          </a:prstGeom>
          <a:solidFill>
            <a:srgbClr val="037343"/>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1085850"/>
            <a:ext cx="9144000" cy="57150"/>
          </a:xfrm>
          <a:prstGeom prst="rect">
            <a:avLst/>
          </a:prstGeom>
          <a:solidFill>
            <a:srgbClr val="037343">
              <a:alpha val="25000"/>
            </a:srgb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1" y="2228851"/>
            <a:ext cx="9143999" cy="53513"/>
          </a:xfrm>
          <a:prstGeom prst="rect">
            <a:avLst/>
          </a:prstGeom>
          <a:solidFill>
            <a:srgbClr val="037343">
              <a:alpha val="25000"/>
            </a:srgb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hasCustomPrompt="1"/>
          </p:nvPr>
        </p:nvSpPr>
        <p:spPr>
          <a:xfrm>
            <a:off x="457200" y="1129448"/>
            <a:ext cx="8229600" cy="1102519"/>
          </a:xfrm>
        </p:spPr>
        <p:txBody>
          <a:bodyPr anchor="ctr"/>
          <a:lstStyle>
            <a:lvl1pPr algn="ctr">
              <a:defRPr lang="en-US" cap="small" baseline="0" dirty="0">
                <a:solidFill>
                  <a:srgbClr val="FFFFFF"/>
                </a:solidFill>
              </a:defRPr>
            </a:lvl1pPr>
          </a:lstStyle>
          <a:p>
            <a:r>
              <a:rPr kumimoji="0" lang="en-US" dirty="0"/>
              <a:t>Click To Edit Master Title Style</a:t>
            </a:r>
          </a:p>
        </p:txBody>
      </p:sp>
      <p:sp>
        <p:nvSpPr>
          <p:cNvPr id="14" name="Date Placeholder 13"/>
          <p:cNvSpPr>
            <a:spLocks noGrp="1"/>
          </p:cNvSpPr>
          <p:nvPr>
            <p:ph type="dt" sz="half" idx="10"/>
          </p:nvPr>
        </p:nvSpPr>
        <p:spPr>
          <a:xfrm>
            <a:off x="6172200" y="4643437"/>
            <a:ext cx="2476500" cy="357188"/>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pPr algn="r"/>
            <a:fld id="{564CF2E0-CCC4-4E1E-9902-C3C36AB3FDA4}" type="datetimeFigureOut">
              <a:rPr lang="en-US" smtClean="0"/>
              <a:pPr algn="r"/>
              <a:t>5/4/2021</a:t>
            </a:fld>
            <a:endParaRPr lang="en-US" sz="1400" dirty="0"/>
          </a:p>
        </p:txBody>
      </p:sp>
      <p:sp>
        <p:nvSpPr>
          <p:cNvPr id="16" name="Footer Placeholder 15"/>
          <p:cNvSpPr>
            <a:spLocks noGrp="1"/>
          </p:cNvSpPr>
          <p:nvPr>
            <p:ph type="ftr" sz="quarter" idx="12"/>
          </p:nvPr>
        </p:nvSpPr>
        <p:spPr>
          <a:xfrm>
            <a:off x="914400" y="4629150"/>
            <a:ext cx="3962400" cy="342900"/>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r>
              <a:rPr lang="en-US" dirty="0"/>
              <a:t>Conference Name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51435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54428" y="204788"/>
            <a:ext cx="9013372" cy="5020056"/>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457200" y="204788"/>
            <a:ext cx="8229600" cy="857250"/>
          </a:xfrm>
        </p:spPr>
        <p:txBody>
          <a:bodyPr anchor="b" anchorCtr="0"/>
          <a:lstStyle>
            <a:lvl1pPr algn="l">
              <a:buNone/>
              <a:defRPr sz="4000" b="0"/>
            </a:lvl1pPr>
          </a:lstStyle>
          <a:p>
            <a:r>
              <a:rPr kumimoji="0" lang="en-US"/>
              <a:t>Click to edit Master title style</a:t>
            </a:r>
            <a:endParaRPr kumimoji="0" lang="en-US" dirty="0"/>
          </a:p>
        </p:txBody>
      </p:sp>
      <p:sp>
        <p:nvSpPr>
          <p:cNvPr id="3" name="Text Placeholder 2"/>
          <p:cNvSpPr>
            <a:spLocks noGrp="1"/>
          </p:cNvSpPr>
          <p:nvPr>
            <p:ph type="body" idx="2"/>
          </p:nvPr>
        </p:nvSpPr>
        <p:spPr>
          <a:xfrm>
            <a:off x="457200" y="1200150"/>
            <a:ext cx="1752600" cy="337185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72200" y="4643437"/>
            <a:ext cx="2476500" cy="357188"/>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564CF2E0-CCC4-4E1E-9902-C3C36AB3FDA4}" type="datetimeFigureOut">
              <a:rPr lang="en-US" smtClean="0"/>
              <a:pPr/>
              <a:t>5/4/2021</a:t>
            </a:fld>
            <a:endParaRPr lang="en-US" dirty="0"/>
          </a:p>
        </p:txBody>
      </p:sp>
      <p:sp>
        <p:nvSpPr>
          <p:cNvPr id="6" name="Footer Placeholder 5"/>
          <p:cNvSpPr>
            <a:spLocks noGrp="1"/>
          </p:cNvSpPr>
          <p:nvPr>
            <p:ph type="ftr" sz="quarter" idx="11"/>
          </p:nvPr>
        </p:nvSpPr>
        <p:spPr>
          <a:xfrm>
            <a:off x="457200" y="4629150"/>
            <a:ext cx="4419600" cy="342900"/>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a:xfrm>
            <a:off x="8610600" y="4657725"/>
            <a:ext cx="457200" cy="342900"/>
          </a:xfrm>
          <a:prstGeom prst="ellipse">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6F42FDE4-A7DD-41A7-A0A6-9B649FB43336}" type="slidenum">
              <a:rPr lang="en-US" smtClean="0"/>
              <a:pPr/>
              <a:t>‹#›</a:t>
            </a:fld>
            <a:endParaRPr lang="en-US" dirty="0"/>
          </a:p>
        </p:txBody>
      </p:sp>
      <p:sp>
        <p:nvSpPr>
          <p:cNvPr id="11" name="Content Placeholder 10"/>
          <p:cNvSpPr>
            <a:spLocks noGrp="1"/>
          </p:cNvSpPr>
          <p:nvPr>
            <p:ph sz="quarter" idx="1"/>
          </p:nvPr>
        </p:nvSpPr>
        <p:spPr>
          <a:xfrm>
            <a:off x="2362200" y="1200150"/>
            <a:ext cx="6324600" cy="337185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0" y="3675413"/>
            <a:ext cx="8267700" cy="391716"/>
          </a:xfrm>
        </p:spPr>
        <p:txBody>
          <a:bodyPr anchor="ctr">
            <a:noAutofit/>
          </a:bodyPr>
          <a:lstStyle>
            <a:lvl1pPr algn="l">
              <a:buNone/>
              <a:defRPr sz="2800" b="0"/>
            </a:lvl1pPr>
          </a:lstStyle>
          <a:p>
            <a:r>
              <a:rPr kumimoji="0" lang="en-US"/>
              <a:t>Click to edit Master title style</a:t>
            </a:r>
            <a:endParaRPr kumimoji="0" lang="en-US" dirty="0"/>
          </a:p>
        </p:txBody>
      </p:sp>
      <p:sp>
        <p:nvSpPr>
          <p:cNvPr id="4" name="Text Placeholder 3"/>
          <p:cNvSpPr>
            <a:spLocks noGrp="1"/>
          </p:cNvSpPr>
          <p:nvPr>
            <p:ph type="body" sz="half" idx="2"/>
          </p:nvPr>
        </p:nvSpPr>
        <p:spPr>
          <a:xfrm>
            <a:off x="381000" y="4084369"/>
            <a:ext cx="8267700" cy="51435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72200" y="4643437"/>
            <a:ext cx="2476500" cy="357188"/>
          </a:xfrm>
          <a:prstGeom prst="rect">
            <a:avLst/>
          </a:prstGeom>
        </p:spPr>
        <p:txBody>
          <a:bodyPr/>
          <a:lstStyle>
            <a:lvl1pPr>
              <a:defRPr>
                <a:solidFill>
                  <a:srgbClr val="003E20"/>
                </a:solidFill>
              </a:defRPr>
            </a:lvl1pPr>
          </a:lstStyle>
          <a:p>
            <a:fld id="{564CF2E0-CCC4-4E1E-9902-C3C36AB3FDA4}" type="datetimeFigureOut">
              <a:rPr lang="en-US" smtClean="0"/>
              <a:pPr/>
              <a:t>5/4/2021</a:t>
            </a:fld>
            <a:endParaRPr lang="en-US" dirty="0"/>
          </a:p>
        </p:txBody>
      </p:sp>
      <p:sp>
        <p:nvSpPr>
          <p:cNvPr id="6" name="Footer Placeholder 5"/>
          <p:cNvSpPr>
            <a:spLocks noGrp="1"/>
          </p:cNvSpPr>
          <p:nvPr>
            <p:ph type="ftr" sz="quarter" idx="11"/>
          </p:nvPr>
        </p:nvSpPr>
        <p:spPr>
          <a:xfrm>
            <a:off x="381000" y="4629150"/>
            <a:ext cx="4419600" cy="342900"/>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a:xfrm>
            <a:off x="8686800" y="4657725"/>
            <a:ext cx="457200" cy="342900"/>
          </a:xfrm>
          <a:prstGeom prst="ellipse">
            <a:avLst/>
          </a:prstGeom>
        </p:spPr>
        <p:txBody>
          <a:bodyPr/>
          <a:lstStyle>
            <a:lvl1pPr>
              <a:defRPr>
                <a:solidFill>
                  <a:srgbClr val="003E20"/>
                </a:solidFill>
              </a:defRPr>
            </a:lvl1pPr>
          </a:lstStyle>
          <a:p>
            <a:fld id="{6F42FDE4-A7DD-41A7-A0A6-9B649FB43336}" type="slidenum">
              <a:rPr lang="en-US" smtClean="0"/>
              <a:pPr/>
              <a:t>‹#›</a:t>
            </a:fld>
            <a:endParaRPr lang="en-US" dirty="0"/>
          </a:p>
        </p:txBody>
      </p:sp>
      <p:sp>
        <p:nvSpPr>
          <p:cNvPr id="11" name="Rectangle 10"/>
          <p:cNvSpPr/>
          <p:nvPr/>
        </p:nvSpPr>
        <p:spPr>
          <a:xfrm flipV="1">
            <a:off x="68307" y="3512666"/>
            <a:ext cx="9006840" cy="6858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9" y="3487856"/>
            <a:ext cx="9006639" cy="3428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1" y="3579919"/>
            <a:ext cx="9006637" cy="3660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1" y="239269"/>
            <a:ext cx="9143999" cy="3436144"/>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a:t>Drag picture to placeholder or click icon to add</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172200" y="4643437"/>
            <a:ext cx="2476500" cy="357188"/>
          </a:xfrm>
          <a:prstGeom prst="rect">
            <a:avLst/>
          </a:prstGeom>
        </p:spPr>
        <p:txBody>
          <a:bodyPr/>
          <a:lstStyle/>
          <a:p>
            <a:fld id="{564CF2E0-CCC4-4E1E-9902-C3C36AB3FDA4}" type="datetimeFigureOut">
              <a:rPr lang="en-US" smtClean="0"/>
              <a:pPr/>
              <a:t>5/4/2021</a:t>
            </a:fld>
            <a:endParaRPr lang="en-US" dirty="0"/>
          </a:p>
        </p:txBody>
      </p:sp>
      <p:sp>
        <p:nvSpPr>
          <p:cNvPr id="5" name="Footer Placeholder 4"/>
          <p:cNvSpPr>
            <a:spLocks noGrp="1"/>
          </p:cNvSpPr>
          <p:nvPr>
            <p:ph type="ftr" sz="quarter" idx="11"/>
          </p:nvPr>
        </p:nvSpPr>
        <p:spPr>
          <a:xfrm>
            <a:off x="914400" y="4629150"/>
            <a:ext cx="3962400" cy="342900"/>
          </a:xfrm>
          <a:prstGeom prst="rect">
            <a:avLst/>
          </a:prstGeom>
        </p:spPr>
        <p:txBody>
          <a:bodyPr/>
          <a:lstStyle/>
          <a:p>
            <a:endParaRPr kumimoji="0" lang="en-US" dirty="0"/>
          </a:p>
        </p:txBody>
      </p:sp>
      <p:sp>
        <p:nvSpPr>
          <p:cNvPr id="6" name="Slide Number Placeholder 5"/>
          <p:cNvSpPr>
            <a:spLocks noGrp="1"/>
          </p:cNvSpPr>
          <p:nvPr>
            <p:ph type="sldNum" sz="quarter" idx="12"/>
          </p:nvPr>
        </p:nvSpPr>
        <p:spPr>
          <a:xfrm>
            <a:off x="8610600" y="4657725"/>
            <a:ext cx="457200" cy="342900"/>
          </a:xfrm>
          <a:prstGeom prst="ellipse">
            <a:avLst/>
          </a:prstGeom>
        </p:spPr>
        <p:txBody>
          <a:bodyPr/>
          <a:lstStyle/>
          <a:p>
            <a:fld id="{6F42FDE4-A7DD-41A7-A0A6-9B649FB43336}" type="slidenum">
              <a:rPr kumimoji="0" lang="en-US" smtClean="0"/>
              <a:pPr/>
              <a:t>‹#›</a:t>
            </a:fld>
            <a:endParaRPr kumimoji="0"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1"/>
            <a:ext cx="2011680" cy="4388644"/>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05980"/>
            <a:ext cx="5562600" cy="438864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172200" y="4643437"/>
            <a:ext cx="2476500" cy="357188"/>
          </a:xfrm>
          <a:prstGeom prst="rect">
            <a:avLst/>
          </a:prstGeom>
        </p:spPr>
        <p:txBody>
          <a:bodyPr/>
          <a:lstStyle/>
          <a:p>
            <a:fld id="{564CF2E0-CCC4-4E1E-9902-C3C36AB3FDA4}" type="datetimeFigureOut">
              <a:rPr lang="en-US" smtClean="0"/>
              <a:pPr/>
              <a:t>5/4/2021</a:t>
            </a:fld>
            <a:endParaRPr lang="en-US" dirty="0"/>
          </a:p>
        </p:txBody>
      </p:sp>
      <p:sp>
        <p:nvSpPr>
          <p:cNvPr id="5" name="Footer Placeholder 4"/>
          <p:cNvSpPr>
            <a:spLocks noGrp="1"/>
          </p:cNvSpPr>
          <p:nvPr>
            <p:ph type="ftr" sz="quarter" idx="11"/>
          </p:nvPr>
        </p:nvSpPr>
        <p:spPr>
          <a:xfrm>
            <a:off x="914400" y="4629150"/>
            <a:ext cx="3962400" cy="342900"/>
          </a:xfrm>
          <a:prstGeom prst="rect">
            <a:avLst/>
          </a:prstGeom>
        </p:spPr>
        <p:txBody>
          <a:bodyPr/>
          <a:lstStyle/>
          <a:p>
            <a:endParaRPr kumimoji="0" lang="en-US" dirty="0"/>
          </a:p>
        </p:txBody>
      </p:sp>
      <p:sp>
        <p:nvSpPr>
          <p:cNvPr id="6" name="Slide Number Placeholder 5"/>
          <p:cNvSpPr>
            <a:spLocks noGrp="1"/>
          </p:cNvSpPr>
          <p:nvPr>
            <p:ph type="sldNum" sz="quarter" idx="12"/>
          </p:nvPr>
        </p:nvSpPr>
        <p:spPr>
          <a:xfrm>
            <a:off x="8610600" y="4657725"/>
            <a:ext cx="457200" cy="342900"/>
          </a:xfrm>
          <a:prstGeom prst="ellipse">
            <a:avLst/>
          </a:prstGeom>
        </p:spPr>
        <p:txBody>
          <a:bodyPr/>
          <a:lstStyle/>
          <a:p>
            <a:fld id="{6F42FDE4-A7DD-41A7-A0A6-9B649FB43336}"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a:t>Click to edit Master title style</a:t>
            </a:r>
          </a:p>
        </p:txBody>
      </p:sp>
      <p:sp>
        <p:nvSpPr>
          <p:cNvPr id="6" name="Slide Number Placeholder 5"/>
          <p:cNvSpPr>
            <a:spLocks noGrp="1"/>
          </p:cNvSpPr>
          <p:nvPr>
            <p:ph type="sldNum" sz="quarter" idx="12"/>
          </p:nvPr>
        </p:nvSpPr>
        <p:spPr>
          <a:xfrm>
            <a:off x="8610600" y="4657725"/>
            <a:ext cx="457200" cy="342900"/>
          </a:xfrm>
          <a:prstGeom prst="ellipse">
            <a:avLst/>
          </a:prstGeom>
        </p:spPr>
        <p:txBody>
          <a:bodyPr/>
          <a:lstStyle/>
          <a:p>
            <a:fld id="{6F42FDE4-A7DD-41A7-A0A6-9B649FB43336}" type="slidenum">
              <a:rPr kumimoji="0" lang="en-US" smtClean="0"/>
              <a:pPr/>
              <a:t>‹#›</a:t>
            </a:fld>
            <a:endParaRPr kumimoji="0" lang="en-US" dirty="0"/>
          </a:p>
        </p:txBody>
      </p:sp>
      <p:sp>
        <p:nvSpPr>
          <p:cNvPr id="8" name="Content Placeholder 7"/>
          <p:cNvSpPr>
            <a:spLocks noGrp="1"/>
          </p:cNvSpPr>
          <p:nvPr>
            <p:ph sz="quarter" idx="1"/>
          </p:nvPr>
        </p:nvSpPr>
        <p:spPr>
          <a:xfrm>
            <a:off x="457200" y="1085850"/>
            <a:ext cx="8229600" cy="3914775"/>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extLst>
      <p:ext uri="{BB962C8B-B14F-4D97-AF65-F5344CB8AC3E}">
        <p14:creationId xmlns:p14="http://schemas.microsoft.com/office/powerpoint/2010/main" val="1815387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endParaRPr kumimoji="0" lang="en-US" dirty="0"/>
          </a:p>
        </p:txBody>
      </p:sp>
      <p:sp>
        <p:nvSpPr>
          <p:cNvPr id="4" name="Date Placeholder 3"/>
          <p:cNvSpPr>
            <a:spLocks noGrp="1"/>
          </p:cNvSpPr>
          <p:nvPr>
            <p:ph type="dt" sz="half" idx="10"/>
          </p:nvPr>
        </p:nvSpPr>
        <p:spPr>
          <a:xfrm>
            <a:off x="6172200" y="4643437"/>
            <a:ext cx="2476500" cy="357188"/>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564CF2E0-CCC4-4E1E-9902-C3C36AB3FDA4}" type="datetimeFigureOut">
              <a:rPr lang="en-US" smtClean="0"/>
              <a:pPr/>
              <a:t>5/4/2021</a:t>
            </a:fld>
            <a:endParaRPr lang="en-US" dirty="0"/>
          </a:p>
        </p:txBody>
      </p:sp>
      <p:sp>
        <p:nvSpPr>
          <p:cNvPr id="5" name="Footer Placeholder 4"/>
          <p:cNvSpPr>
            <a:spLocks noGrp="1"/>
          </p:cNvSpPr>
          <p:nvPr>
            <p:ph type="ftr" sz="quarter" idx="11"/>
          </p:nvPr>
        </p:nvSpPr>
        <p:spPr>
          <a:xfrm>
            <a:off x="457200" y="4629150"/>
            <a:ext cx="4419600" cy="342900"/>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a:xfrm>
            <a:off x="8610600" y="4657725"/>
            <a:ext cx="457200" cy="342900"/>
          </a:xfrm>
          <a:prstGeom prst="ellipse">
            <a:avLst/>
          </a:prstGeom>
        </p:spPr>
        <p:txBody>
          <a:bodyPr/>
          <a:lstStyle/>
          <a:p>
            <a:fld id="{6F42FDE4-A7DD-41A7-A0A6-9B649FB43336}" type="slidenum">
              <a:rPr kumimoji="0" lang="en-US" smtClean="0"/>
              <a:pPr/>
              <a:t>‹#›</a:t>
            </a:fld>
            <a:endParaRPr kumimoji="0" lang="en-US" dirty="0"/>
          </a:p>
        </p:txBody>
      </p:sp>
      <p:sp>
        <p:nvSpPr>
          <p:cNvPr id="8" name="Content Placeholder 7"/>
          <p:cNvSpPr>
            <a:spLocks noGrp="1"/>
          </p:cNvSpPr>
          <p:nvPr>
            <p:ph sz="quarter" idx="1"/>
          </p:nvPr>
        </p:nvSpPr>
        <p:spPr>
          <a:xfrm>
            <a:off x="457200" y="1085850"/>
            <a:ext cx="8229600" cy="3429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a:xfrm>
            <a:off x="6172200" y="4643437"/>
            <a:ext cx="2476500" cy="357188"/>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564CF2E0-CCC4-4E1E-9902-C3C36AB3FDA4}" type="datetimeFigureOut">
              <a:rPr lang="en-US" smtClean="0"/>
              <a:pPr/>
              <a:t>5/4/2021</a:t>
            </a:fld>
            <a:endParaRPr lang="en-US" dirty="0"/>
          </a:p>
        </p:txBody>
      </p:sp>
      <p:sp>
        <p:nvSpPr>
          <p:cNvPr id="4" name="Footer Placeholder 3"/>
          <p:cNvSpPr>
            <a:spLocks noGrp="1"/>
          </p:cNvSpPr>
          <p:nvPr>
            <p:ph type="ftr" sz="quarter" idx="11"/>
          </p:nvPr>
        </p:nvSpPr>
        <p:spPr>
          <a:xfrm>
            <a:off x="457200" y="4629150"/>
            <a:ext cx="4419600" cy="342900"/>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endParaRPr lang="en-US" dirty="0"/>
          </a:p>
        </p:txBody>
      </p:sp>
      <p:sp>
        <p:nvSpPr>
          <p:cNvPr id="5" name="Slide Number Placeholder 4"/>
          <p:cNvSpPr>
            <a:spLocks noGrp="1"/>
          </p:cNvSpPr>
          <p:nvPr>
            <p:ph type="sldNum" sz="quarter" idx="12"/>
          </p:nvPr>
        </p:nvSpPr>
        <p:spPr>
          <a:xfrm>
            <a:off x="8610600" y="4657725"/>
            <a:ext cx="457200" cy="342900"/>
          </a:xfrm>
          <a:prstGeom prst="ellipse">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6F42FDE4-A7DD-41A7-A0A6-9B649FB43336}" type="slidenum">
              <a:rPr lang="en-US" smtClean="0"/>
              <a:pPr/>
              <a:t>‹#›</a:t>
            </a:fld>
            <a:endParaRPr lang="en-US" dirty="0"/>
          </a:p>
        </p:txBody>
      </p:sp>
      <p:sp>
        <p:nvSpPr>
          <p:cNvPr id="7" name="Picture Placeholder 6">
            <a:extLst>
              <a:ext uri="{FF2B5EF4-FFF2-40B4-BE49-F238E27FC236}">
                <a16:creationId xmlns:a16="http://schemas.microsoft.com/office/drawing/2014/main" id="{5D07E368-D6E5-1141-BF34-2A9A0726D7D9}"/>
              </a:ext>
            </a:extLst>
          </p:cNvPr>
          <p:cNvSpPr>
            <a:spLocks noGrp="1"/>
          </p:cNvSpPr>
          <p:nvPr>
            <p:ph type="pic" sz="quarter" idx="13"/>
          </p:nvPr>
        </p:nvSpPr>
        <p:spPr>
          <a:xfrm>
            <a:off x="457200" y="1085850"/>
            <a:ext cx="8229600" cy="3371850"/>
          </a:xfrm>
        </p:spPr>
        <p:txBody>
          <a:bodyPr/>
          <a:lstStyle/>
          <a:p>
            <a:r>
              <a:rPr lang="en-US" dirty="0"/>
              <a:t>Drag picture to placeholder or click icon to add</a:t>
            </a:r>
          </a:p>
        </p:txBody>
      </p:sp>
    </p:spTree>
    <p:extLst>
      <p:ext uri="{BB962C8B-B14F-4D97-AF65-F5344CB8AC3E}">
        <p14:creationId xmlns:p14="http://schemas.microsoft.com/office/powerpoint/2010/main" val="1934285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a:xfrm>
            <a:off x="6172200" y="4643437"/>
            <a:ext cx="2476500" cy="357188"/>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564CF2E0-CCC4-4E1E-9902-C3C36AB3FDA4}" type="datetimeFigureOut">
              <a:rPr lang="en-US" smtClean="0"/>
              <a:pPr/>
              <a:t>5/4/2021</a:t>
            </a:fld>
            <a:endParaRPr lang="en-US" dirty="0"/>
          </a:p>
        </p:txBody>
      </p:sp>
      <p:sp>
        <p:nvSpPr>
          <p:cNvPr id="4" name="Footer Placeholder 3"/>
          <p:cNvSpPr>
            <a:spLocks noGrp="1"/>
          </p:cNvSpPr>
          <p:nvPr>
            <p:ph type="ftr" sz="quarter" idx="11"/>
          </p:nvPr>
        </p:nvSpPr>
        <p:spPr>
          <a:xfrm>
            <a:off x="457200" y="4629150"/>
            <a:ext cx="4419600" cy="342900"/>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endParaRPr lang="en-US" dirty="0"/>
          </a:p>
        </p:txBody>
      </p:sp>
      <p:sp>
        <p:nvSpPr>
          <p:cNvPr id="5" name="Slide Number Placeholder 4"/>
          <p:cNvSpPr>
            <a:spLocks noGrp="1"/>
          </p:cNvSpPr>
          <p:nvPr>
            <p:ph type="sldNum" sz="quarter" idx="12"/>
          </p:nvPr>
        </p:nvSpPr>
        <p:spPr>
          <a:xfrm>
            <a:off x="8610600" y="4657725"/>
            <a:ext cx="457200" cy="342900"/>
          </a:xfrm>
          <a:prstGeom prst="ellipse">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6F42FDE4-A7DD-41A7-A0A6-9B649FB43336}" type="slidenum">
              <a:rPr lang="en-US" smtClean="0"/>
              <a:pPr/>
              <a:t>‹#›</a:t>
            </a:fld>
            <a:endParaRPr lang="en-US" dirty="0"/>
          </a:p>
        </p:txBody>
      </p:sp>
      <p:sp>
        <p:nvSpPr>
          <p:cNvPr id="8" name="Table Placeholder 7">
            <a:extLst>
              <a:ext uri="{FF2B5EF4-FFF2-40B4-BE49-F238E27FC236}">
                <a16:creationId xmlns:a16="http://schemas.microsoft.com/office/drawing/2014/main" id="{858229FB-46A3-1F4E-A184-69742A391693}"/>
              </a:ext>
            </a:extLst>
          </p:cNvPr>
          <p:cNvSpPr>
            <a:spLocks noGrp="1"/>
          </p:cNvSpPr>
          <p:nvPr>
            <p:ph type="tbl" sz="quarter" idx="13"/>
          </p:nvPr>
        </p:nvSpPr>
        <p:spPr>
          <a:xfrm>
            <a:off x="457200" y="1085850"/>
            <a:ext cx="8229600" cy="3371850"/>
          </a:xfrm>
        </p:spPr>
        <p:txBody>
          <a:bodyPr/>
          <a:lstStyle/>
          <a:p>
            <a:r>
              <a:rPr lang="en-US" dirty="0"/>
              <a:t>Click icon to add table</a:t>
            </a:r>
          </a:p>
        </p:txBody>
      </p:sp>
    </p:spTree>
    <p:extLst>
      <p:ext uri="{BB962C8B-B14F-4D97-AF65-F5344CB8AC3E}">
        <p14:creationId xmlns:p14="http://schemas.microsoft.com/office/powerpoint/2010/main" val="2402333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
            <a:ext cx="8229600" cy="628650"/>
          </a:xfrm>
        </p:spPr>
        <p:txBody>
          <a:bodyPr/>
          <a:lstStyle/>
          <a:p>
            <a:r>
              <a:rPr kumimoji="0" lang="en-US"/>
              <a:t>Click to edit Master title style</a:t>
            </a:r>
          </a:p>
        </p:txBody>
      </p:sp>
      <p:sp>
        <p:nvSpPr>
          <p:cNvPr id="5" name="Date Placeholder 4"/>
          <p:cNvSpPr>
            <a:spLocks noGrp="1"/>
          </p:cNvSpPr>
          <p:nvPr>
            <p:ph type="dt" sz="half" idx="10"/>
          </p:nvPr>
        </p:nvSpPr>
        <p:spPr>
          <a:xfrm>
            <a:off x="6172200" y="4643437"/>
            <a:ext cx="2476500" cy="357188"/>
          </a:xfrm>
          <a:prstGeom prst="rect">
            <a:avLst/>
          </a:prstGeom>
        </p:spPr>
        <p:txBody>
          <a:bodyPr/>
          <a:lstStyle>
            <a:lvl1pPr>
              <a:defRPr>
                <a:latin typeface="Arial" panose="020B0604020202020204" pitchFamily="34" charset="0"/>
                <a:cs typeface="Arial" panose="020B0604020202020204" pitchFamily="34" charset="0"/>
              </a:defRPr>
            </a:lvl1pPr>
          </a:lstStyle>
          <a:p>
            <a:fld id="{564CF2E0-CCC4-4E1E-9902-C3C36AB3FDA4}" type="datetimeFigureOut">
              <a:rPr lang="en-US" smtClean="0"/>
              <a:pPr/>
              <a:t>5/4/2021</a:t>
            </a:fld>
            <a:endParaRPr lang="en-US" dirty="0"/>
          </a:p>
        </p:txBody>
      </p:sp>
      <p:sp>
        <p:nvSpPr>
          <p:cNvPr id="6" name="Footer Placeholder 5"/>
          <p:cNvSpPr>
            <a:spLocks noGrp="1"/>
          </p:cNvSpPr>
          <p:nvPr>
            <p:ph type="ftr" sz="quarter" idx="11"/>
          </p:nvPr>
        </p:nvSpPr>
        <p:spPr>
          <a:xfrm>
            <a:off x="457200" y="4643438"/>
            <a:ext cx="3962400" cy="342900"/>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a:xfrm>
            <a:off x="8610600" y="4657725"/>
            <a:ext cx="457200" cy="342900"/>
          </a:xfrm>
          <a:prstGeom prst="ellipse">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6F42FDE4-A7DD-41A7-A0A6-9B649FB43336}" type="slidenum">
              <a:rPr lang="en-US" smtClean="0"/>
              <a:pPr/>
              <a:t>‹#›</a:t>
            </a:fld>
            <a:endParaRPr lang="en-US" dirty="0"/>
          </a:p>
        </p:txBody>
      </p:sp>
      <p:sp>
        <p:nvSpPr>
          <p:cNvPr id="9" name="Content Placeholder 8"/>
          <p:cNvSpPr>
            <a:spLocks noGrp="1"/>
          </p:cNvSpPr>
          <p:nvPr>
            <p:ph sz="quarter" idx="1"/>
          </p:nvPr>
        </p:nvSpPr>
        <p:spPr>
          <a:xfrm>
            <a:off x="457200" y="1085850"/>
            <a:ext cx="3962400" cy="3429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1" name="Content Placeholder 10"/>
          <p:cNvSpPr>
            <a:spLocks noGrp="1"/>
          </p:cNvSpPr>
          <p:nvPr>
            <p:ph sz="quarter" idx="2"/>
          </p:nvPr>
        </p:nvSpPr>
        <p:spPr>
          <a:xfrm>
            <a:off x="4724400" y="1085850"/>
            <a:ext cx="3962400" cy="3429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595313"/>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457200" y="1085850"/>
            <a:ext cx="3962400" cy="571500"/>
          </a:xfrm>
          <a:noFill/>
          <a:ln w="12700" cap="sq" cmpd="sng" algn="ctr">
            <a:noFill/>
            <a:prstDash val="solid"/>
          </a:ln>
        </p:spPr>
        <p:txBody>
          <a:bodyPr lIns="91440" anchor="b" anchorCtr="0">
            <a:noAutofit/>
          </a:bodyPr>
          <a:lstStyle>
            <a:lvl1pPr marL="0" indent="0">
              <a:buNone/>
              <a:defRPr sz="2400" b="1">
                <a:solidFill>
                  <a:srgbClr val="037343"/>
                </a:solidFill>
                <a:latin typeface="Arial" panose="020B0604020202020204" pitchFamily="34" charset="0"/>
                <a:ea typeface="+mj-ea"/>
                <a:cs typeface="Arial" panose="020B0604020202020204"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4400" y="1085850"/>
            <a:ext cx="3962400" cy="571500"/>
          </a:xfrm>
          <a:noFill/>
          <a:ln w="12700" cap="sq" cmpd="sng" algn="ctr">
            <a:noFill/>
            <a:prstDash val="solid"/>
          </a:ln>
        </p:spPr>
        <p:txBody>
          <a:bodyPr lIns="91440" anchor="b" anchorCtr="0">
            <a:noAutofit/>
          </a:bodyPr>
          <a:lstStyle>
            <a:lvl1pPr marL="0" indent="0">
              <a:buNone/>
              <a:defRPr sz="2400" b="1">
                <a:solidFill>
                  <a:srgbClr val="037343"/>
                </a:solidFill>
                <a:latin typeface="Arial" panose="020B0604020202020204" pitchFamily="34" charset="0"/>
                <a:ea typeface="+mj-ea"/>
                <a:cs typeface="Arial" panose="020B0604020202020204"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a:xfrm>
            <a:off x="6172200" y="4643437"/>
            <a:ext cx="2476500" cy="357188"/>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564CF2E0-CCC4-4E1E-9902-C3C36AB3FDA4}" type="datetimeFigureOut">
              <a:rPr lang="en-US" smtClean="0"/>
              <a:pPr/>
              <a:t>5/4/2021</a:t>
            </a:fld>
            <a:endParaRPr lang="en-US" dirty="0"/>
          </a:p>
        </p:txBody>
      </p:sp>
      <p:sp>
        <p:nvSpPr>
          <p:cNvPr id="8" name="Footer Placeholder 7"/>
          <p:cNvSpPr>
            <a:spLocks noGrp="1"/>
          </p:cNvSpPr>
          <p:nvPr>
            <p:ph type="ftr" sz="quarter" idx="11"/>
          </p:nvPr>
        </p:nvSpPr>
        <p:spPr>
          <a:xfrm>
            <a:off x="457200" y="4629150"/>
            <a:ext cx="3962400" cy="342900"/>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endParaRPr lang="en-US" dirty="0"/>
          </a:p>
        </p:txBody>
      </p:sp>
      <p:sp>
        <p:nvSpPr>
          <p:cNvPr id="9" name="Slide Number Placeholder 8"/>
          <p:cNvSpPr>
            <a:spLocks noGrp="1"/>
          </p:cNvSpPr>
          <p:nvPr>
            <p:ph type="sldNum" sz="quarter" idx="12"/>
          </p:nvPr>
        </p:nvSpPr>
        <p:spPr>
          <a:xfrm>
            <a:off x="8610600" y="4657725"/>
            <a:ext cx="457200" cy="342900"/>
          </a:xfrm>
          <a:prstGeom prst="ellipse">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6F42FDE4-A7DD-41A7-A0A6-9B649FB43336}" type="slidenum">
              <a:rPr lang="en-US" smtClean="0"/>
              <a:pPr/>
              <a:t>‹#›</a:t>
            </a:fld>
            <a:endParaRPr lang="en-US" dirty="0"/>
          </a:p>
        </p:txBody>
      </p:sp>
      <p:sp>
        <p:nvSpPr>
          <p:cNvPr id="11" name="Content Placeholder 10"/>
          <p:cNvSpPr>
            <a:spLocks noGrp="1"/>
          </p:cNvSpPr>
          <p:nvPr>
            <p:ph sz="half" idx="2"/>
          </p:nvPr>
        </p:nvSpPr>
        <p:spPr>
          <a:xfrm>
            <a:off x="457200" y="1685925"/>
            <a:ext cx="3962400" cy="291465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3" name="Content Placeholder 12"/>
          <p:cNvSpPr>
            <a:spLocks noGrp="1"/>
          </p:cNvSpPr>
          <p:nvPr>
            <p:ph sz="half" idx="4"/>
          </p:nvPr>
        </p:nvSpPr>
        <p:spPr>
          <a:xfrm>
            <a:off x="4724400" y="1685925"/>
            <a:ext cx="3962400" cy="291465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a:xfrm>
            <a:off x="6172200" y="4643437"/>
            <a:ext cx="2476500" cy="357188"/>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564CF2E0-CCC4-4E1E-9902-C3C36AB3FDA4}" type="datetimeFigureOut">
              <a:rPr lang="en-US" smtClean="0"/>
              <a:pPr/>
              <a:t>5/4/2021</a:t>
            </a:fld>
            <a:endParaRPr lang="en-US" dirty="0"/>
          </a:p>
        </p:txBody>
      </p:sp>
      <p:sp>
        <p:nvSpPr>
          <p:cNvPr id="4" name="Footer Placeholder 3"/>
          <p:cNvSpPr>
            <a:spLocks noGrp="1"/>
          </p:cNvSpPr>
          <p:nvPr>
            <p:ph type="ftr" sz="quarter" idx="11"/>
          </p:nvPr>
        </p:nvSpPr>
        <p:spPr>
          <a:xfrm>
            <a:off x="457200" y="4629150"/>
            <a:ext cx="4419600" cy="342900"/>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endParaRPr lang="en-US" dirty="0"/>
          </a:p>
        </p:txBody>
      </p:sp>
      <p:sp>
        <p:nvSpPr>
          <p:cNvPr id="5" name="Slide Number Placeholder 4"/>
          <p:cNvSpPr>
            <a:spLocks noGrp="1"/>
          </p:cNvSpPr>
          <p:nvPr>
            <p:ph type="sldNum" sz="quarter" idx="12"/>
          </p:nvPr>
        </p:nvSpPr>
        <p:spPr>
          <a:xfrm>
            <a:off x="8610600" y="4657725"/>
            <a:ext cx="457200" cy="342900"/>
          </a:xfrm>
          <a:prstGeom prst="ellipse">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6F42FDE4-A7DD-41A7-A0A6-9B649FB4333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a:xfrm>
            <a:off x="6172200" y="4643437"/>
            <a:ext cx="2476500" cy="357188"/>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564CF2E0-CCC4-4E1E-9902-C3C36AB3FDA4}" type="datetimeFigureOut">
              <a:rPr lang="en-US" smtClean="0"/>
              <a:pPr/>
              <a:t>5/4/2021</a:t>
            </a:fld>
            <a:endParaRPr lang="en-US" dirty="0"/>
          </a:p>
        </p:txBody>
      </p:sp>
      <p:sp>
        <p:nvSpPr>
          <p:cNvPr id="4" name="Footer Placeholder 3"/>
          <p:cNvSpPr>
            <a:spLocks noGrp="1"/>
          </p:cNvSpPr>
          <p:nvPr>
            <p:ph type="ftr" sz="quarter" idx="11"/>
          </p:nvPr>
        </p:nvSpPr>
        <p:spPr>
          <a:xfrm>
            <a:off x="457200" y="4629150"/>
            <a:ext cx="4419600" cy="342900"/>
          </a:xfrm>
          <a:prstGeom prst="rect">
            <a:avLst/>
          </a:prstGeom>
        </p:spPr>
        <p:txBody>
          <a:bodyPr/>
          <a:lstStyle>
            <a:lvl1pPr>
              <a:defRPr>
                <a:solidFill>
                  <a:srgbClr val="003E20"/>
                </a:solidFill>
                <a:latin typeface="Arial" panose="020B0604020202020204" pitchFamily="34" charset="0"/>
                <a:cs typeface="Arial" panose="020B0604020202020204" pitchFamily="34" charset="0"/>
              </a:defRPr>
            </a:lvl1pPr>
          </a:lstStyle>
          <a:p>
            <a:endParaRPr lang="en-US" dirty="0"/>
          </a:p>
        </p:txBody>
      </p:sp>
      <p:sp>
        <p:nvSpPr>
          <p:cNvPr id="5" name="Slide Number Placeholder 4"/>
          <p:cNvSpPr>
            <a:spLocks noGrp="1"/>
          </p:cNvSpPr>
          <p:nvPr>
            <p:ph type="sldNum" sz="quarter" idx="12"/>
          </p:nvPr>
        </p:nvSpPr>
        <p:spPr>
          <a:xfrm>
            <a:off x="8610600" y="4657725"/>
            <a:ext cx="457200" cy="342900"/>
          </a:xfrm>
          <a:prstGeom prst="ellipse">
            <a:avLst/>
          </a:prstGeom>
        </p:spPr>
        <p:txBody>
          <a:bodyPr/>
          <a:lstStyle>
            <a:lvl1pPr>
              <a:defRPr>
                <a:solidFill>
                  <a:srgbClr val="003E20"/>
                </a:solidFill>
                <a:latin typeface="Arial" panose="020B0604020202020204" pitchFamily="34" charset="0"/>
                <a:cs typeface="Arial" panose="020B0604020202020204" pitchFamily="34" charset="0"/>
              </a:defRPr>
            </a:lvl1pPr>
          </a:lstStyle>
          <a:p>
            <a:fld id="{6F42FDE4-A7DD-41A7-A0A6-9B649FB43336}" type="slidenum">
              <a:rPr lang="en-US" smtClean="0"/>
              <a:pPr/>
              <a:t>‹#›</a:t>
            </a:fld>
            <a:endParaRPr lang="en-US" dirty="0"/>
          </a:p>
        </p:txBody>
      </p:sp>
    </p:spTree>
    <p:extLst>
      <p:ext uri="{BB962C8B-B14F-4D97-AF65-F5344CB8AC3E}">
        <p14:creationId xmlns:p14="http://schemas.microsoft.com/office/powerpoint/2010/main" val="399811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228600"/>
            <a:ext cx="9144000" cy="5355167"/>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2" name="Title Placeholder 21"/>
          <p:cNvSpPr>
            <a:spLocks noGrp="1"/>
          </p:cNvSpPr>
          <p:nvPr>
            <p:ph type="title"/>
          </p:nvPr>
        </p:nvSpPr>
        <p:spPr>
          <a:xfrm>
            <a:off x="457200" y="114300"/>
            <a:ext cx="8229600" cy="628650"/>
          </a:xfrm>
          <a:prstGeom prst="rect">
            <a:avLst/>
          </a:prstGeom>
        </p:spPr>
        <p:txBody>
          <a:bodyPr lIns="45720" rIns="45720" bIns="91440" anchor="b" anchorCtr="0">
            <a:noAutofit/>
          </a:bodyPr>
          <a:lstStyle/>
          <a:p>
            <a:r>
              <a:rPr kumimoji="0" lang="en-US" dirty="0"/>
              <a:t>Click to edit Master title style</a:t>
            </a:r>
          </a:p>
        </p:txBody>
      </p:sp>
      <p:sp>
        <p:nvSpPr>
          <p:cNvPr id="13" name="Text Placeholder 12"/>
          <p:cNvSpPr>
            <a:spLocks noGrp="1"/>
          </p:cNvSpPr>
          <p:nvPr>
            <p:ph type="body" idx="1"/>
          </p:nvPr>
        </p:nvSpPr>
        <p:spPr>
          <a:xfrm>
            <a:off x="457200" y="1085850"/>
            <a:ext cx="8229600" cy="3943350"/>
          </a:xfrm>
          <a:prstGeom prst="rect">
            <a:avLst/>
          </a:prstGeom>
        </p:spPr>
        <p:txBody>
          <a:bodyPr lIns="45720" rIns="45720">
            <a:noAutofit/>
          </a:bodyPr>
          <a:lstStyle/>
          <a:p>
            <a:pPr lvl="0" eaLnBrk="1" latinLnBrk="0" hangingPunct="1"/>
            <a:r>
              <a:rPr kumimoji="0" lang="en-US" dirty="0"/>
              <a:t>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0" name="Rectangle 9"/>
          <p:cNvSpPr/>
          <p:nvPr/>
        </p:nvSpPr>
        <p:spPr>
          <a:xfrm>
            <a:off x="0" y="822960"/>
            <a:ext cx="9144000" cy="34290"/>
          </a:xfrm>
          <a:prstGeom prst="rect">
            <a:avLst/>
          </a:prstGeom>
          <a:solidFill>
            <a:srgbClr val="037343">
              <a:alpha val="25000"/>
            </a:srgb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1" y="857250"/>
            <a:ext cx="9143999" cy="34290"/>
          </a:xfrm>
          <a:prstGeom prst="rect">
            <a:avLst/>
          </a:prstGeom>
          <a:solidFill>
            <a:srgbClr val="037343"/>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84" r:id="rId2"/>
    <p:sldLayoutId id="2147483674" r:id="rId3"/>
    <p:sldLayoutId id="2147483686" r:id="rId4"/>
    <p:sldLayoutId id="2147483687" r:id="rId5"/>
    <p:sldLayoutId id="2147483676" r:id="rId6"/>
    <p:sldLayoutId id="2147483677" r:id="rId7"/>
    <p:sldLayoutId id="2147483678" r:id="rId8"/>
    <p:sldLayoutId id="2147483685" r:id="rId9"/>
    <p:sldLayoutId id="2147483680" r:id="rId10"/>
    <p:sldLayoutId id="2147483681" r:id="rId11"/>
    <p:sldLayoutId id="2147483682" r:id="rId12"/>
    <p:sldLayoutId id="2147483683" r:id="rId13"/>
  </p:sldLayoutIdLst>
  <p:txStyles>
    <p:titleStyle>
      <a:lvl1pPr algn="l" rtl="0" eaLnBrk="1" latinLnBrk="0" hangingPunct="1">
        <a:spcBef>
          <a:spcPct val="0"/>
        </a:spcBef>
        <a:buNone/>
        <a:defRPr kumimoji="0" sz="3600" kern="1200">
          <a:solidFill>
            <a:srgbClr val="003E20"/>
          </a:solidFill>
          <a:latin typeface="Arial" panose="020B0604020202020204" pitchFamily="34" charset="0"/>
          <a:ea typeface="+mj-ea"/>
          <a:cs typeface="Arial" panose="020B0604020202020204" pitchFamily="34" charset="0"/>
        </a:defRPr>
      </a:lvl1pPr>
    </p:titleStyle>
    <p:bodyStyle>
      <a:lvl1pPr marL="274320" indent="-274320" algn="l" rtl="0" eaLnBrk="1" latinLnBrk="0" hangingPunct="1">
        <a:spcBef>
          <a:spcPts val="600"/>
        </a:spcBef>
        <a:spcAft>
          <a:spcPts val="600"/>
        </a:spcAft>
        <a:buClr>
          <a:srgbClr val="003E20"/>
        </a:buClr>
        <a:buSzPct val="85000"/>
        <a:buFont typeface="Arial" pitchFamily="34" charset="0"/>
        <a:buChar char="•"/>
        <a:defRPr kumimoji="0" sz="2800" kern="1200">
          <a:solidFill>
            <a:srgbClr val="003E20"/>
          </a:solidFill>
          <a:latin typeface="Arial" panose="020B0604020202020204" pitchFamily="34" charset="0"/>
          <a:ea typeface="+mn-ea"/>
          <a:cs typeface="Arial" panose="020B0604020202020204" pitchFamily="34" charset="0"/>
        </a:defRPr>
      </a:lvl1pPr>
      <a:lvl2pPr marL="548640" indent="-228600" algn="l" rtl="0" eaLnBrk="1" latinLnBrk="0" hangingPunct="1">
        <a:spcBef>
          <a:spcPts val="600"/>
        </a:spcBef>
        <a:spcAft>
          <a:spcPts val="600"/>
        </a:spcAft>
        <a:buClr>
          <a:srgbClr val="003E20"/>
        </a:buClr>
        <a:buSzPct val="85000"/>
        <a:buFont typeface="Arial" pitchFamily="34" charset="0"/>
        <a:buChar char="•"/>
        <a:defRPr kumimoji="0" sz="2000" kern="1200">
          <a:solidFill>
            <a:srgbClr val="003E20"/>
          </a:solidFill>
          <a:latin typeface="Arial" panose="020B0604020202020204" pitchFamily="34" charset="0"/>
          <a:ea typeface="+mn-ea"/>
          <a:cs typeface="Arial" panose="020B0604020202020204" pitchFamily="34" charset="0"/>
        </a:defRPr>
      </a:lvl2pPr>
      <a:lvl3pPr marL="822960" indent="-228600" algn="l" rtl="0" eaLnBrk="1" latinLnBrk="0" hangingPunct="1">
        <a:spcBef>
          <a:spcPts val="600"/>
        </a:spcBef>
        <a:spcAft>
          <a:spcPts val="600"/>
        </a:spcAft>
        <a:buClr>
          <a:srgbClr val="003E20"/>
        </a:buClr>
        <a:buSzPct val="85000"/>
        <a:buFont typeface="Arial" pitchFamily="34" charset="0"/>
        <a:buChar char="•"/>
        <a:defRPr kumimoji="0" sz="1800" kern="1200">
          <a:solidFill>
            <a:srgbClr val="003E20"/>
          </a:solidFill>
          <a:latin typeface="Arial" panose="020B0604020202020204" pitchFamily="34" charset="0"/>
          <a:ea typeface="+mn-ea"/>
          <a:cs typeface="Arial" panose="020B0604020202020204" pitchFamily="34" charset="0"/>
        </a:defRPr>
      </a:lvl3pPr>
      <a:lvl4pPr marL="1097280" indent="-228600" algn="l" rtl="0" eaLnBrk="1" latinLnBrk="0" hangingPunct="1">
        <a:spcBef>
          <a:spcPts val="600"/>
        </a:spcBef>
        <a:spcAft>
          <a:spcPts val="600"/>
        </a:spcAft>
        <a:buClr>
          <a:srgbClr val="003E20"/>
        </a:buClr>
        <a:buSzPct val="80000"/>
        <a:buFont typeface="Arial" pitchFamily="34" charset="0"/>
        <a:buChar char="•"/>
        <a:defRPr kumimoji="0" sz="1600" kern="1200">
          <a:solidFill>
            <a:srgbClr val="003E20"/>
          </a:solidFill>
          <a:latin typeface="Arial" panose="020B0604020202020204" pitchFamily="34" charset="0"/>
          <a:ea typeface="+mn-ea"/>
          <a:cs typeface="Arial" panose="020B0604020202020204" pitchFamily="34" charset="0"/>
        </a:defRPr>
      </a:lvl4pPr>
      <a:lvl5pPr marL="1371600" indent="-228600" algn="l" rtl="0" eaLnBrk="1" latinLnBrk="0" hangingPunct="1">
        <a:spcBef>
          <a:spcPts val="600"/>
        </a:spcBef>
        <a:spcAft>
          <a:spcPts val="600"/>
        </a:spcAft>
        <a:buClr>
          <a:srgbClr val="003E20"/>
        </a:buClr>
        <a:buFont typeface="Arial" pitchFamily="34" charset="0"/>
        <a:buChar char="•"/>
        <a:defRPr kumimoji="0" sz="1600" kern="1200">
          <a:solidFill>
            <a:srgbClr val="003E20"/>
          </a:solidFill>
          <a:latin typeface="Arial" panose="020B0604020202020204" pitchFamily="34" charset="0"/>
          <a:ea typeface="+mn-ea"/>
          <a:cs typeface="Arial" panose="020B0604020202020204" pitchFamily="34"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7.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62000" y="2471002"/>
            <a:ext cx="7620000" cy="1543050"/>
          </a:xfrm>
        </p:spPr>
        <p:txBody>
          <a:bodyPr/>
          <a:lstStyle/>
          <a:p>
            <a:r>
              <a:rPr lang="en-US" sz="2000" dirty="0"/>
              <a:t>Jennifer Dlugosz, Federal Reserve Board</a:t>
            </a:r>
          </a:p>
          <a:p>
            <a:r>
              <a:rPr lang="en-US" sz="2000" dirty="0"/>
              <a:t>Brian Melzer, Dartmouth</a:t>
            </a:r>
          </a:p>
          <a:p>
            <a:r>
              <a:rPr lang="en-US" sz="2000" dirty="0"/>
              <a:t>Donald Morgan, Federal Reserve Bank of New York</a:t>
            </a:r>
          </a:p>
        </p:txBody>
      </p:sp>
      <p:sp>
        <p:nvSpPr>
          <p:cNvPr id="3" name="Title 2"/>
          <p:cNvSpPr>
            <a:spLocks noGrp="1"/>
          </p:cNvSpPr>
          <p:nvPr>
            <p:ph type="ctrTitle"/>
          </p:nvPr>
        </p:nvSpPr>
        <p:spPr/>
        <p:txBody>
          <a:bodyPr>
            <a:noAutofit/>
          </a:bodyPr>
          <a:lstStyle/>
          <a:p>
            <a:r>
              <a:rPr lang="en-US" sz="3200" dirty="0"/>
              <a:t>Who pays the price?</a:t>
            </a:r>
            <a:br>
              <a:rPr lang="en-US" sz="3200" dirty="0"/>
            </a:br>
            <a:r>
              <a:rPr lang="en-US" sz="3200" dirty="0"/>
              <a:t>Overdraft fee ceilings and the unbanked</a:t>
            </a:r>
          </a:p>
        </p:txBody>
      </p:sp>
      <p:sp>
        <p:nvSpPr>
          <p:cNvPr id="4" name="Footer Placeholder 3"/>
          <p:cNvSpPr>
            <a:spLocks noGrp="1"/>
          </p:cNvSpPr>
          <p:nvPr>
            <p:ph type="ftr" sz="quarter" idx="12"/>
          </p:nvPr>
        </p:nvSpPr>
        <p:spPr>
          <a:xfrm>
            <a:off x="612987" y="3940601"/>
            <a:ext cx="3962400" cy="342900"/>
          </a:xfrm>
        </p:spPr>
        <p:txBody>
          <a:bodyPr/>
          <a:lstStyle/>
          <a:p>
            <a:r>
              <a:rPr lang="en-US" dirty="0"/>
              <a:t>CFPB Research Conference</a:t>
            </a:r>
          </a:p>
        </p:txBody>
      </p:sp>
      <p:sp>
        <p:nvSpPr>
          <p:cNvPr id="5" name="Date Placeholder 4"/>
          <p:cNvSpPr>
            <a:spLocks noGrp="1"/>
          </p:cNvSpPr>
          <p:nvPr>
            <p:ph type="dt" sz="half" idx="10"/>
          </p:nvPr>
        </p:nvSpPr>
        <p:spPr>
          <a:xfrm>
            <a:off x="6172200" y="3940601"/>
            <a:ext cx="2476500" cy="312486"/>
          </a:xfrm>
        </p:spPr>
        <p:txBody>
          <a:bodyPr/>
          <a:lstStyle/>
          <a:p>
            <a:pPr algn="r"/>
            <a:r>
              <a:rPr lang="en-US" dirty="0"/>
              <a:t>May 7, 2021</a:t>
            </a:r>
          </a:p>
        </p:txBody>
      </p:sp>
      <p:sp>
        <p:nvSpPr>
          <p:cNvPr id="6" name="TextBox 5">
            <a:extLst>
              <a:ext uri="{FF2B5EF4-FFF2-40B4-BE49-F238E27FC236}">
                <a16:creationId xmlns:a16="http://schemas.microsoft.com/office/drawing/2014/main" id="{8443D8CF-1039-49A2-9681-87F045218B36}"/>
              </a:ext>
            </a:extLst>
          </p:cNvPr>
          <p:cNvSpPr txBox="1"/>
          <p:nvPr/>
        </p:nvSpPr>
        <p:spPr>
          <a:xfrm>
            <a:off x="533400" y="4552950"/>
            <a:ext cx="8382000" cy="461665"/>
          </a:xfrm>
          <a:prstGeom prst="rect">
            <a:avLst/>
          </a:prstGeom>
          <a:noFill/>
        </p:spPr>
        <p:txBody>
          <a:bodyPr wrap="square" rtlCol="0">
            <a:spAutoFit/>
          </a:bodyPr>
          <a:lstStyle/>
          <a:p>
            <a:r>
              <a:rPr lang="en-US" sz="1200" dirty="0"/>
              <a:t>Disclaimer: The views expressed in this presentation are those of the authors and do not necessarily reflect the positions of the Federal Reserve Bank of New York or the Federal Reserve System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Main Outcomes</a:t>
            </a:r>
          </a:p>
        </p:txBody>
      </p:sp>
      <p:sp>
        <p:nvSpPr>
          <p:cNvPr id="3" name="Content Placeholder 2"/>
          <p:cNvSpPr>
            <a:spLocks noGrp="1"/>
          </p:cNvSpPr>
          <p:nvPr>
            <p:ph sz="quarter" idx="1"/>
          </p:nvPr>
        </p:nvSpPr>
        <p:spPr/>
        <p:txBody>
          <a:bodyPr/>
          <a:lstStyle/>
          <a:p>
            <a:pPr marL="514350" indent="-514350">
              <a:buAutoNum type="arabicPeriod"/>
            </a:pPr>
            <a:r>
              <a:rPr lang="en-US" dirty="0"/>
              <a:t>Overdraft (fees and availability)</a:t>
            </a:r>
          </a:p>
          <a:p>
            <a:pPr marL="514350" indent="-514350">
              <a:buAutoNum type="arabicPeriod"/>
            </a:pPr>
            <a:r>
              <a:rPr lang="en-US" dirty="0"/>
              <a:t>Returned checks </a:t>
            </a:r>
          </a:p>
          <a:p>
            <a:pPr marL="514350" indent="-514350">
              <a:buAutoNum type="arabicPeriod"/>
            </a:pPr>
            <a:r>
              <a:rPr lang="en-US" dirty="0"/>
              <a:t>Unbanked</a:t>
            </a:r>
          </a:p>
        </p:txBody>
      </p:sp>
      <p:sp>
        <p:nvSpPr>
          <p:cNvPr id="4" name="Rectangle 3"/>
          <p:cNvSpPr/>
          <p:nvPr/>
        </p:nvSpPr>
        <p:spPr>
          <a:xfrm>
            <a:off x="228600" y="1123950"/>
            <a:ext cx="8610600" cy="9144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31820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Overdraft Data</a:t>
            </a:r>
          </a:p>
        </p:txBody>
      </p:sp>
      <p:sp>
        <p:nvSpPr>
          <p:cNvPr id="3" name="Content Placeholder 2"/>
          <p:cNvSpPr>
            <a:spLocks noGrp="1"/>
          </p:cNvSpPr>
          <p:nvPr>
            <p:ph sz="quarter" idx="1"/>
          </p:nvPr>
        </p:nvSpPr>
        <p:spPr/>
        <p:txBody>
          <a:bodyPr/>
          <a:lstStyle/>
          <a:p>
            <a:pPr marL="285750" lvl="1" indent="-285750"/>
            <a:r>
              <a:rPr lang="en-US" dirty="0"/>
              <a:t>Data: Annual telephone survey of bank branch OD pricing and offering by Moebs Services. </a:t>
            </a:r>
          </a:p>
          <a:p>
            <a:pPr marL="285750" lvl="1" indent="-285750"/>
            <a:r>
              <a:rPr lang="en-US" dirty="0"/>
              <a:t>Cross-section of roughly 600 institutions per year</a:t>
            </a:r>
          </a:p>
          <a:p>
            <a:pPr marL="285750" lvl="1" indent="-285750"/>
            <a:endParaRPr lang="en-US" dirty="0"/>
          </a:p>
          <a:p>
            <a:pPr marL="0" lvl="1" indent="0">
              <a:buNone/>
            </a:pPr>
            <a:endParaRPr lang="en-US" dirty="0"/>
          </a:p>
          <a:p>
            <a:pPr marL="285750" lvl="1" indent="-285750"/>
            <a:endParaRPr lang="en-US" dirty="0"/>
          </a:p>
          <a:p>
            <a:pPr marL="285750" lvl="1" indent="-285750"/>
            <a:endParaRPr lang="en-US" sz="1400" dirty="0"/>
          </a:p>
          <a:p>
            <a:pPr marL="0" lvl="1" indent="0">
              <a:buNone/>
            </a:pPr>
            <a:endParaRPr lang="en-US" sz="1400" dirty="0"/>
          </a:p>
        </p:txBody>
      </p:sp>
      <p:pic>
        <p:nvPicPr>
          <p:cNvPr id="4" name="Picture 3">
            <a:extLst>
              <a:ext uri="{FF2B5EF4-FFF2-40B4-BE49-F238E27FC236}">
                <a16:creationId xmlns:a16="http://schemas.microsoft.com/office/drawing/2014/main" id="{C9252DBA-41D0-4898-BAAC-63893967494E}"/>
              </a:ext>
            </a:extLst>
          </p:cNvPr>
          <p:cNvPicPr>
            <a:picLocks noChangeAspect="1"/>
          </p:cNvPicPr>
          <p:nvPr/>
        </p:nvPicPr>
        <p:blipFill>
          <a:blip r:embed="rId2"/>
          <a:stretch>
            <a:fillRect/>
          </a:stretch>
        </p:blipFill>
        <p:spPr>
          <a:xfrm>
            <a:off x="1066800" y="2419350"/>
            <a:ext cx="5562600" cy="2057400"/>
          </a:xfrm>
          <a:prstGeom prst="rect">
            <a:avLst/>
          </a:prstGeom>
        </p:spPr>
      </p:pic>
      <p:sp>
        <p:nvSpPr>
          <p:cNvPr id="5" name="Rectangle 4">
            <a:extLst>
              <a:ext uri="{FF2B5EF4-FFF2-40B4-BE49-F238E27FC236}">
                <a16:creationId xmlns:a16="http://schemas.microsoft.com/office/drawing/2014/main" id="{795F66DF-91BB-4E72-9EC6-0BCF7505D501}"/>
              </a:ext>
            </a:extLst>
          </p:cNvPr>
          <p:cNvSpPr/>
          <p:nvPr/>
        </p:nvSpPr>
        <p:spPr>
          <a:xfrm>
            <a:off x="533400" y="4608122"/>
            <a:ext cx="7467600" cy="707886"/>
          </a:xfrm>
          <a:prstGeom prst="rect">
            <a:avLst/>
          </a:prstGeom>
        </p:spPr>
        <p:txBody>
          <a:bodyPr wrap="square">
            <a:spAutoFit/>
          </a:bodyPr>
          <a:lstStyle/>
          <a:p>
            <a:pPr marL="342900" lvl="1"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National banks charged higher fees on average</a:t>
            </a:r>
            <a:endParaRPr lang="en-US" sz="2000" dirty="0"/>
          </a:p>
        </p:txBody>
      </p:sp>
    </p:spTree>
    <p:extLst>
      <p:ext uri="{BB962C8B-B14F-4D97-AF65-F5344CB8AC3E}">
        <p14:creationId xmlns:p14="http://schemas.microsoft.com/office/powerpoint/2010/main" val="3480052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167" y="208623"/>
            <a:ext cx="7466833" cy="735146"/>
          </a:xfrm>
        </p:spPr>
        <p:txBody>
          <a:bodyPr/>
          <a:lstStyle/>
          <a:p>
            <a:r>
              <a:rPr lang="en-US" dirty="0"/>
              <a:t>Overdraft Model</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93890" y="1047750"/>
                <a:ext cx="8142111" cy="3931771"/>
              </a:xfrm>
            </p:spPr>
            <p:txBody>
              <a:bodyPr>
                <a:normAutofit lnSpcReduction="10000"/>
              </a:bodyPr>
              <a:lstStyle/>
              <a:p>
                <a:pPr lvl="1" algn="just"/>
                <a:r>
                  <a:rPr lang="en-US" sz="2400" dirty="0">
                    <a:latin typeface="Cambria Math" panose="02040503050406030204" pitchFamily="18" charset="0"/>
                  </a:rPr>
                  <a:t>Triple-diff:</a:t>
                </a:r>
              </a:p>
              <a:p>
                <a:pPr marL="320040" lvl="1" indent="0" algn="just">
                  <a:buNone/>
                </a:pPr>
                <a:endParaRPr lang="en-US" sz="2400" i="1" dirty="0">
                  <a:latin typeface="Cambria Math" panose="02040503050406030204" pitchFamily="18" charset="0"/>
                </a:endParaRPr>
              </a:p>
              <a:p>
                <a:pPr marL="320040" lvl="1" indent="0" algn="just">
                  <a:buNone/>
                </a:pPr>
                <a14:m>
                  <m:oMathPara xmlns:m="http://schemas.openxmlformats.org/officeDocument/2006/math">
                    <m:oMathParaPr>
                      <m:jc m:val="centerGroup"/>
                    </m:oMathParaPr>
                    <m:oMath xmlns:m="http://schemas.openxmlformats.org/officeDocument/2006/math">
                      <m:sSub>
                        <m:sSubPr>
                          <m:ctrlPr>
                            <a:rPr lang="en-US" sz="2400" i="1">
                              <a:latin typeface="Cambria Math" panose="02040503050406030204" pitchFamily="18" charset="0"/>
                            </a:rPr>
                          </m:ctrlPr>
                        </m:sSubPr>
                        <m:e>
                          <m:r>
                            <a:rPr lang="en-US" sz="2400" b="0" i="1" smtClean="0">
                              <a:latin typeface="Cambria Math" panose="02040503050406030204" pitchFamily="18" charset="0"/>
                            </a:rPr>
                            <m:t>𝑂𝐷</m:t>
                          </m:r>
                        </m:e>
                        <m:sub>
                          <m:argPr>
                            <m:argSz m:val="-1"/>
                          </m:argPr>
                          <m:r>
                            <a:rPr lang="en-US" sz="2400" i="1">
                              <a:latin typeface="Cambria Math" panose="02040503050406030204" pitchFamily="18" charset="0"/>
                            </a:rPr>
                            <m:t>𝑏</m:t>
                          </m:r>
                          <m:r>
                            <a:rPr lang="en-US" sz="2400" i="1">
                              <a:latin typeface="Cambria Math" panose="02040503050406030204" pitchFamily="18" charset="0"/>
                            </a:rPr>
                            <m:t>,</m:t>
                          </m:r>
                          <m:r>
                            <a:rPr lang="en-US" sz="2400" i="1">
                              <a:latin typeface="Cambria Math" panose="02040503050406030204" pitchFamily="18" charset="0"/>
                            </a:rPr>
                            <m:t>𝑐</m:t>
                          </m:r>
                          <m:r>
                            <a:rPr lang="en-US" sz="2400" i="1">
                              <a:latin typeface="Cambria Math" panose="02040503050406030204" pitchFamily="18" charset="0"/>
                            </a:rPr>
                            <m:t>,</m:t>
                          </m:r>
                          <m:r>
                            <a:rPr lang="en-US" sz="2400" i="1">
                              <a:latin typeface="Cambria Math" panose="02040503050406030204" pitchFamily="18" charset="0"/>
                            </a:rPr>
                            <m:t>𝑠</m:t>
                          </m:r>
                          <m:r>
                            <a:rPr lang="en-US" sz="2400" i="1">
                              <a:latin typeface="Cambria Math" panose="02040503050406030204" pitchFamily="18" charset="0"/>
                            </a:rPr>
                            <m:t>,</m:t>
                          </m:r>
                          <m:r>
                            <a:rPr lang="en-US" sz="2400" i="1">
                              <a:latin typeface="Cambria Math" panose="02040503050406030204" pitchFamily="18" charset="0"/>
                            </a:rPr>
                            <m:t>𝑡</m:t>
                          </m:r>
                        </m:sub>
                      </m:sSub>
                      <m:r>
                        <a:rPr lang="en-US" sz="2400" b="0" i="1" smtClean="0">
                          <a:latin typeface="Cambria Math" panose="02040503050406030204" pitchFamily="18" charset="0"/>
                        </a:rPr>
                        <m:t>=</m:t>
                      </m:r>
                      <m:r>
                        <a:rPr lang="en-US" sz="2400" i="1">
                          <a:latin typeface="Cambria Math" panose="02040503050406030204" pitchFamily="18" charset="0"/>
                        </a:rPr>
                        <m:t>𝛽</m:t>
                      </m:r>
                      <m:sSub>
                        <m:sSubPr>
                          <m:ctrlPr>
                            <a:rPr lang="en-US" sz="2400" i="1">
                              <a:latin typeface="Cambria Math" panose="02040503050406030204" pitchFamily="18" charset="0"/>
                            </a:rPr>
                          </m:ctrlPr>
                        </m:sSubPr>
                        <m:e>
                          <m:r>
                            <a:rPr lang="en-US" sz="2400" i="1">
                              <a:latin typeface="Cambria Math" panose="02040503050406030204" pitchFamily="18" charset="0"/>
                            </a:rPr>
                            <m:t>×</m:t>
                          </m:r>
                          <m:r>
                            <a:rPr lang="en-US" sz="2400" i="1">
                              <a:latin typeface="Cambria Math" panose="02040503050406030204" pitchFamily="18" charset="0"/>
                            </a:rPr>
                            <m:t>𝑁𝑎𝑡𝑖𝑜𝑛𝑎𝑙</m:t>
                          </m:r>
                        </m:e>
                        <m:sub>
                          <m:r>
                            <a:rPr lang="en-US" sz="2400" i="1">
                              <a:latin typeface="Cambria Math" panose="02040503050406030204" pitchFamily="18" charset="0"/>
                            </a:rPr>
                            <m:t>𝑏</m:t>
                          </m:r>
                          <m:r>
                            <a:rPr lang="en-US" sz="2400" b="0" i="1" smtClean="0">
                              <a:latin typeface="Cambria Math" panose="02040503050406030204" pitchFamily="18" charset="0"/>
                            </a:rPr>
                            <m:t>,</m:t>
                          </m:r>
                          <m:r>
                            <a:rPr lang="en-US" sz="2400" b="0" i="1" smtClean="0">
                              <a:latin typeface="Cambria Math" panose="02040503050406030204" pitchFamily="18" charset="0"/>
                            </a:rPr>
                            <m:t>𝑐</m:t>
                          </m:r>
                        </m:sub>
                      </m:sSub>
                      <m:r>
                        <m:rPr>
                          <m:nor/>
                        </m:rPr>
                        <a:rPr lang="en-US" sz="2400"/>
                        <m:t>×</m:t>
                      </m:r>
                      <m:r>
                        <a:rPr lang="en-US" sz="2400" i="1">
                          <a:latin typeface="Cambria Math" panose="02040503050406030204" pitchFamily="18" charset="0"/>
                        </a:rPr>
                        <m:t> </m:t>
                      </m:r>
                      <m:sSub>
                        <m:sSubPr>
                          <m:ctrlPr>
                            <a:rPr lang="en-US" sz="2400" i="1">
                              <a:latin typeface="Cambria Math" panose="02040503050406030204" pitchFamily="18" charset="0"/>
                            </a:rPr>
                          </m:ctrlPr>
                        </m:sSubPr>
                        <m:e>
                          <m:r>
                            <a:rPr lang="en-US" sz="2400" i="1">
                              <a:latin typeface="Cambria Math" panose="02040503050406030204" pitchFamily="18" charset="0"/>
                            </a:rPr>
                            <m:t>𝐿𝑖𝑚𝑖𝑡</m:t>
                          </m:r>
                        </m:e>
                        <m:sub>
                          <m:r>
                            <a:rPr lang="en-US" sz="2400" i="1">
                              <a:latin typeface="Cambria Math" panose="02040503050406030204" pitchFamily="18" charset="0"/>
                            </a:rPr>
                            <m:t>𝑠</m:t>
                          </m:r>
                        </m:sub>
                      </m:sSub>
                      <m:r>
                        <m:rPr>
                          <m:nor/>
                        </m:rPr>
                        <a:rPr lang="en-US" sz="2400" i="1"/>
                        <m:t> </m:t>
                      </m:r>
                      <m:r>
                        <m:rPr>
                          <m:nor/>
                        </m:rPr>
                        <a:rPr lang="en-US" sz="2400"/>
                        <m:t>×</m:t>
                      </m:r>
                      <m:sSub>
                        <m:sSubPr>
                          <m:ctrlPr>
                            <a:rPr lang="en-US" sz="2400" i="1">
                              <a:latin typeface="Cambria Math" panose="02040503050406030204" pitchFamily="18" charset="0"/>
                            </a:rPr>
                          </m:ctrlPr>
                        </m:sSubPr>
                        <m:e>
                          <m:r>
                            <a:rPr lang="en-US" sz="2400" i="1">
                              <a:latin typeface="Cambria Math" panose="02040503050406030204" pitchFamily="18" charset="0"/>
                            </a:rPr>
                            <m:t> </m:t>
                          </m:r>
                          <m:r>
                            <a:rPr lang="en-US" sz="2400" i="1">
                              <a:latin typeface="Cambria Math" panose="02040503050406030204" pitchFamily="18" charset="0"/>
                            </a:rPr>
                            <m:t>𝑃𝑜𝑠𝑡</m:t>
                          </m:r>
                        </m:e>
                        <m:sub>
                          <m:r>
                            <a:rPr lang="en-US" sz="2400" i="1">
                              <a:latin typeface="Cambria Math" panose="02040503050406030204" pitchFamily="18" charset="0"/>
                            </a:rPr>
                            <m:t>𝑡</m:t>
                          </m:r>
                        </m:sub>
                      </m:sSub>
                      <m:r>
                        <a:rPr lang="en-US" sz="2400" b="0" i="1" smtClean="0">
                          <a:latin typeface="Cambria Math" panose="02040503050406030204" pitchFamily="18" charset="0"/>
                        </a:rPr>
                        <m:t>…</m:t>
                      </m:r>
                    </m:oMath>
                  </m:oMathPara>
                </a14:m>
                <a:endParaRPr lang="en-US" sz="2400" dirty="0">
                  <a:latin typeface="Arial"/>
                  <a:cs typeface="Arial"/>
                </a:endParaRPr>
              </a:p>
              <a:p>
                <a:pPr lvl="1" algn="just"/>
                <a:endParaRPr lang="en-US" sz="1900" dirty="0">
                  <a:latin typeface="Arial"/>
                  <a:cs typeface="Arial"/>
                </a:endParaRPr>
              </a:p>
              <a:p>
                <a:pPr lvl="1" algn="just"/>
                <a:r>
                  <a:rPr lang="en-US" sz="1900" dirty="0">
                    <a:latin typeface="Arial"/>
                    <a:cs typeface="Arial"/>
                  </a:rPr>
                  <a:t>Include state and year FE, county, bank, branch controls (including deposit HHI)</a:t>
                </a:r>
              </a:p>
              <a:p>
                <a:pPr lvl="1" algn="just"/>
                <a:r>
                  <a:rPr lang="en-US" sz="1900" dirty="0">
                    <a:latin typeface="Arial"/>
                    <a:cs typeface="Arial"/>
                  </a:rPr>
                  <a:t>Estimate over 1999-2003 (avoid broader 2004 exemption)</a:t>
                </a:r>
              </a:p>
              <a:p>
                <a:pPr lvl="1" algn="just"/>
                <a:r>
                  <a:rPr lang="en-US" sz="1900" dirty="0">
                    <a:latin typeface="Arial"/>
                    <a:cs typeface="Arial"/>
                  </a:rPr>
                  <a:t>SE clustered by states</a:t>
                </a:r>
              </a:p>
              <a:p>
                <a:pPr lvl="1" algn="just"/>
                <a:r>
                  <a:rPr lang="en-US" sz="1800" u="sng" dirty="0">
                    <a:latin typeface="Arial"/>
                    <a:cs typeface="Arial"/>
                  </a:rPr>
                  <a:t>Assume</a:t>
                </a:r>
                <a:r>
                  <a:rPr lang="en-US" sz="1800" dirty="0">
                    <a:latin typeface="Arial"/>
                    <a:cs typeface="Arial"/>
                  </a:rPr>
                  <a:t> parallel trend in National – State difference in fees limit states</a:t>
                </a:r>
                <a:endParaRPr lang="en-US" sz="18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93890" y="1047750"/>
                <a:ext cx="8142111" cy="3931771"/>
              </a:xfrm>
              <a:blipFill>
                <a:blip r:embed="rId3"/>
                <a:stretch>
                  <a:fillRect t="-2171" r="-1272"/>
                </a:stretch>
              </a:blipFill>
            </p:spPr>
            <p:txBody>
              <a:bodyPr/>
              <a:lstStyle/>
              <a:p>
                <a:r>
                  <a:rPr lang="en-US">
                    <a:noFill/>
                  </a:rPr>
                  <a:t> </a:t>
                </a:r>
              </a:p>
            </p:txBody>
          </p:sp>
        </mc:Fallback>
      </mc:AlternateContent>
    </p:spTree>
    <p:extLst>
      <p:ext uri="{BB962C8B-B14F-4D97-AF65-F5344CB8AC3E}">
        <p14:creationId xmlns:p14="http://schemas.microsoft.com/office/powerpoint/2010/main" val="1932885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Overdraft Fee Result: Higher Fees</a:t>
            </a:r>
          </a:p>
        </p:txBody>
      </p:sp>
      <p:sp>
        <p:nvSpPr>
          <p:cNvPr id="3" name="Content Placeholder 2"/>
          <p:cNvSpPr>
            <a:spLocks noGrp="1"/>
          </p:cNvSpPr>
          <p:nvPr>
            <p:ph sz="quarter" idx="1"/>
          </p:nvPr>
        </p:nvSpPr>
        <p:spPr>
          <a:xfrm>
            <a:off x="457200" y="4133850"/>
            <a:ext cx="8229600" cy="723900"/>
          </a:xfrm>
        </p:spPr>
        <p:txBody>
          <a:bodyPr/>
          <a:lstStyle/>
          <a:p>
            <a:endParaRPr lang="en-US" sz="2400" dirty="0"/>
          </a:p>
          <a:p>
            <a:r>
              <a:rPr lang="en-US" sz="2400" dirty="0"/>
              <a:t>Nat’l banks increase coverage of OD by 17% relative to mean in fee limit states pre-preemption</a:t>
            </a:r>
          </a:p>
          <a:p>
            <a:endParaRPr lang="en-US" dirty="0"/>
          </a:p>
        </p:txBody>
      </p:sp>
      <p:pic>
        <p:nvPicPr>
          <p:cNvPr id="6" name="Picture 5">
            <a:extLst>
              <a:ext uri="{FF2B5EF4-FFF2-40B4-BE49-F238E27FC236}">
                <a16:creationId xmlns:a16="http://schemas.microsoft.com/office/drawing/2014/main" id="{2C7A5CA4-2F24-446D-8DEF-5C01EA5F9116}"/>
              </a:ext>
            </a:extLst>
          </p:cNvPr>
          <p:cNvPicPr>
            <a:picLocks noChangeAspect="1"/>
          </p:cNvPicPr>
          <p:nvPr/>
        </p:nvPicPr>
        <p:blipFill>
          <a:blip r:embed="rId2"/>
          <a:stretch>
            <a:fillRect/>
          </a:stretch>
        </p:blipFill>
        <p:spPr>
          <a:xfrm>
            <a:off x="1905000" y="1200150"/>
            <a:ext cx="4572000" cy="3200400"/>
          </a:xfrm>
          <a:prstGeom prst="rect">
            <a:avLst/>
          </a:prstGeom>
        </p:spPr>
      </p:pic>
    </p:spTree>
    <p:extLst>
      <p:ext uri="{BB962C8B-B14F-4D97-AF65-F5344CB8AC3E}">
        <p14:creationId xmlns:p14="http://schemas.microsoft.com/office/powerpoint/2010/main" val="52156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
            <a:ext cx="8382000" cy="628650"/>
          </a:xfrm>
        </p:spPr>
        <p:txBody>
          <a:bodyPr/>
          <a:lstStyle/>
          <a:p>
            <a:r>
              <a:rPr lang="en-US" sz="3200" dirty="0"/>
              <a:t>Overdraft Offered Results: Increased Supply</a:t>
            </a:r>
          </a:p>
        </p:txBody>
      </p:sp>
      <p:sp>
        <p:nvSpPr>
          <p:cNvPr id="3" name="Content Placeholder 2"/>
          <p:cNvSpPr>
            <a:spLocks noGrp="1"/>
          </p:cNvSpPr>
          <p:nvPr>
            <p:ph sz="quarter" idx="1"/>
          </p:nvPr>
        </p:nvSpPr>
        <p:spPr>
          <a:xfrm>
            <a:off x="457200" y="4057650"/>
            <a:ext cx="8229600" cy="876300"/>
          </a:xfrm>
        </p:spPr>
        <p:txBody>
          <a:bodyPr/>
          <a:lstStyle/>
          <a:p>
            <a:r>
              <a:rPr lang="en-US" sz="2400" dirty="0"/>
              <a:t>Nat. banks increase coverage of OD by 17% relative to mean after preemption</a:t>
            </a:r>
          </a:p>
        </p:txBody>
      </p:sp>
      <p:pic>
        <p:nvPicPr>
          <p:cNvPr id="5" name="Picture 4">
            <a:extLst>
              <a:ext uri="{FF2B5EF4-FFF2-40B4-BE49-F238E27FC236}">
                <a16:creationId xmlns:a16="http://schemas.microsoft.com/office/drawing/2014/main" id="{26A1E107-36B3-436B-8F54-4DEA7E47861A}"/>
              </a:ext>
            </a:extLst>
          </p:cNvPr>
          <p:cNvPicPr>
            <a:picLocks noChangeAspect="1"/>
          </p:cNvPicPr>
          <p:nvPr/>
        </p:nvPicPr>
        <p:blipFill>
          <a:blip r:embed="rId2"/>
          <a:stretch>
            <a:fillRect/>
          </a:stretch>
        </p:blipFill>
        <p:spPr>
          <a:xfrm>
            <a:off x="1441433" y="1227465"/>
            <a:ext cx="5492768" cy="2688569"/>
          </a:xfrm>
          <a:prstGeom prst="rect">
            <a:avLst/>
          </a:prstGeom>
        </p:spPr>
      </p:pic>
    </p:spTree>
    <p:extLst>
      <p:ext uri="{BB962C8B-B14F-4D97-AF65-F5344CB8AC3E}">
        <p14:creationId xmlns:p14="http://schemas.microsoft.com/office/powerpoint/2010/main" val="1890684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Overdraft Results: Parallel Trends</a:t>
            </a:r>
          </a:p>
        </p:txBody>
      </p:sp>
      <p:pic>
        <p:nvPicPr>
          <p:cNvPr id="4" name="Content Placeholder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421875" y="1064808"/>
            <a:ext cx="3581400" cy="2555421"/>
          </a:xfrm>
        </p:spPr>
      </p:pic>
      <p:pic>
        <p:nvPicPr>
          <p:cNvPr id="5"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1005811"/>
            <a:ext cx="3581400" cy="2547257"/>
          </a:xfrm>
          <a:prstGeom prst="rect">
            <a:avLst/>
          </a:prstGeom>
        </p:spPr>
      </p:pic>
      <p:sp>
        <p:nvSpPr>
          <p:cNvPr id="3" name="Rectangle 2">
            <a:extLst>
              <a:ext uri="{FF2B5EF4-FFF2-40B4-BE49-F238E27FC236}">
                <a16:creationId xmlns:a16="http://schemas.microsoft.com/office/drawing/2014/main" id="{A9B4B678-0BB7-42A5-B12F-0E34545F8454}"/>
              </a:ext>
            </a:extLst>
          </p:cNvPr>
          <p:cNvSpPr/>
          <p:nvPr/>
        </p:nvSpPr>
        <p:spPr>
          <a:xfrm>
            <a:off x="609600" y="3943350"/>
            <a:ext cx="3810000" cy="646331"/>
          </a:xfrm>
          <a:prstGeom prst="rect">
            <a:avLst/>
          </a:prstGeom>
        </p:spPr>
        <p:txBody>
          <a:bodyPr wrap="square">
            <a:spAutoFit/>
          </a:bodyPr>
          <a:lstStyle/>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Nat. banks raise fees roughly 10% relatively after preemption</a:t>
            </a:r>
          </a:p>
        </p:txBody>
      </p:sp>
      <p:sp>
        <p:nvSpPr>
          <p:cNvPr id="6" name="Rectangle 5">
            <a:extLst>
              <a:ext uri="{FF2B5EF4-FFF2-40B4-BE49-F238E27FC236}">
                <a16:creationId xmlns:a16="http://schemas.microsoft.com/office/drawing/2014/main" id="{26FD647E-4C87-4AEC-9158-306F9AA62FFA}"/>
              </a:ext>
            </a:extLst>
          </p:cNvPr>
          <p:cNvSpPr/>
          <p:nvPr/>
        </p:nvSpPr>
        <p:spPr>
          <a:xfrm>
            <a:off x="4495800" y="3943350"/>
            <a:ext cx="4572000" cy="646331"/>
          </a:xfrm>
          <a:prstGeom prst="rect">
            <a:avLst/>
          </a:prstGeom>
        </p:spPr>
        <p:txBody>
          <a:bodyPr>
            <a:spAutoFit/>
          </a:bodyPr>
          <a:lstStyle/>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Nat. banks increase coverage of OD by 17% relative to mean after preemption</a:t>
            </a:r>
          </a:p>
        </p:txBody>
      </p:sp>
    </p:spTree>
    <p:extLst>
      <p:ext uri="{BB962C8B-B14F-4D97-AF65-F5344CB8AC3E}">
        <p14:creationId xmlns:p14="http://schemas.microsoft.com/office/powerpoint/2010/main" val="1121388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Returned Checks Data</a:t>
            </a:r>
          </a:p>
        </p:txBody>
      </p:sp>
      <p:sp>
        <p:nvSpPr>
          <p:cNvPr id="3" name="Rectangle 2"/>
          <p:cNvSpPr/>
          <p:nvPr/>
        </p:nvSpPr>
        <p:spPr>
          <a:xfrm>
            <a:off x="228600" y="1123950"/>
            <a:ext cx="8458200" cy="2862322"/>
          </a:xfrm>
          <a:prstGeom prst="rect">
            <a:avLst/>
          </a:prstGeom>
        </p:spPr>
        <p:txBody>
          <a:bodyPr wrap="square">
            <a:spAutoFit/>
          </a:bodyPr>
          <a:lstStyle/>
          <a:p>
            <a:pPr marL="560070" lvl="3" indent="-285750">
              <a:buFont typeface="Arial" panose="020B0604020202020204" pitchFamily="34" charset="0"/>
              <a:buChar char="•"/>
            </a:pPr>
            <a:r>
              <a:rPr lang="en-US" sz="2000" dirty="0"/>
              <a:t>Data from Fed check processing centers (CPC): </a:t>
            </a:r>
          </a:p>
          <a:p>
            <a:pPr marL="560070" lvl="3" indent="-285750">
              <a:buFont typeface="Arial" panose="020B0604020202020204" pitchFamily="34" charset="0"/>
              <a:buChar char="•"/>
            </a:pPr>
            <a:endParaRPr lang="en-US" sz="2000" dirty="0"/>
          </a:p>
          <a:p>
            <a:pPr marL="560070" lvl="3" indent="-285750">
              <a:buFont typeface="Arial" panose="020B0604020202020204" pitchFamily="34" charset="0"/>
              <a:buChar char="•"/>
            </a:pPr>
            <a:r>
              <a:rPr lang="en-US" sz="2000" dirty="0"/>
              <a:t>Checks processed and returned (“bounced”) per quarter</a:t>
            </a:r>
          </a:p>
          <a:p>
            <a:pPr marL="617220" lvl="3" indent="-342900">
              <a:buFont typeface="Arial" panose="020B0604020202020204" pitchFamily="34" charset="0"/>
              <a:buChar char="•"/>
            </a:pPr>
            <a:endParaRPr lang="en-US" sz="2000" dirty="0"/>
          </a:p>
          <a:p>
            <a:pPr marL="617220" lvl="3" indent="-342900">
              <a:buFont typeface="Arial" panose="020B0604020202020204" pitchFamily="34" charset="0"/>
              <a:buChar char="•"/>
            </a:pPr>
            <a:r>
              <a:rPr lang="en-US" sz="2000" dirty="0"/>
              <a:t>Estimate diff-in-diff at CPC level. </a:t>
            </a:r>
          </a:p>
          <a:p>
            <a:pPr marL="617220" lvl="3" indent="-342900">
              <a:buFont typeface="Arial" panose="020B0604020202020204" pitchFamily="34" charset="0"/>
              <a:buChar char="•"/>
            </a:pPr>
            <a:endParaRPr lang="en-US" sz="2000" dirty="0"/>
          </a:p>
          <a:p>
            <a:pPr marL="617220" lvl="3" indent="-342900">
              <a:buFont typeface="Arial" panose="020B0604020202020204" pitchFamily="34" charset="0"/>
              <a:buChar char="•"/>
            </a:pPr>
            <a:r>
              <a:rPr lang="en-US" sz="2000" dirty="0"/>
              <a:t>46 CPC </a:t>
            </a:r>
            <a:r>
              <a:rPr lang="en-US" sz="2000" dirty="0">
                <a:latin typeface="Calibri" panose="020F0502020204030204" pitchFamily="34" charset="0"/>
                <a:cs typeface="Calibri" panose="020F0502020204030204" pitchFamily="34" charset="0"/>
              </a:rPr>
              <a:t>≈ one </a:t>
            </a:r>
            <a:r>
              <a:rPr lang="en-US" sz="2000" dirty="0"/>
              <a:t>per state; 6 in limit states</a:t>
            </a:r>
          </a:p>
          <a:p>
            <a:pPr marL="617220" lvl="3" indent="-342900">
              <a:buFont typeface="Arial" panose="020B0604020202020204" pitchFamily="34" charset="0"/>
              <a:buChar char="•"/>
            </a:pPr>
            <a:endParaRPr lang="en-US" sz="2000" dirty="0"/>
          </a:p>
          <a:p>
            <a:pPr marL="560070" lvl="3"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1095785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Returned Checks Data</a:t>
            </a:r>
          </a:p>
        </p:txBody>
      </p:sp>
      <p:graphicFrame>
        <p:nvGraphicFramePr>
          <p:cNvPr id="370" name="Table 369"/>
          <p:cNvGraphicFramePr>
            <a:graphicFrameLocks noGrp="1"/>
          </p:cNvGraphicFramePr>
          <p:nvPr>
            <p:extLst>
              <p:ext uri="{D42A27DB-BD31-4B8C-83A1-F6EECF244321}">
                <p14:modId xmlns:p14="http://schemas.microsoft.com/office/powerpoint/2010/main" val="81092071"/>
              </p:ext>
            </p:extLst>
          </p:nvPr>
        </p:nvGraphicFramePr>
        <p:xfrm>
          <a:off x="990600" y="1200147"/>
          <a:ext cx="6095999" cy="3048006"/>
        </p:xfrm>
        <a:graphic>
          <a:graphicData uri="http://schemas.openxmlformats.org/drawingml/2006/table">
            <a:tbl>
              <a:tblPr/>
              <a:tblGrid>
                <a:gridCol w="1939636">
                  <a:extLst>
                    <a:ext uri="{9D8B030D-6E8A-4147-A177-3AD203B41FA5}">
                      <a16:colId xmlns:a16="http://schemas.microsoft.com/office/drawing/2014/main" val="1671052590"/>
                    </a:ext>
                  </a:extLst>
                </a:gridCol>
                <a:gridCol w="1274618">
                  <a:extLst>
                    <a:ext uri="{9D8B030D-6E8A-4147-A177-3AD203B41FA5}">
                      <a16:colId xmlns:a16="http://schemas.microsoft.com/office/drawing/2014/main" val="2362352052"/>
                    </a:ext>
                  </a:extLst>
                </a:gridCol>
                <a:gridCol w="166254">
                  <a:extLst>
                    <a:ext uri="{9D8B030D-6E8A-4147-A177-3AD203B41FA5}">
                      <a16:colId xmlns:a16="http://schemas.microsoft.com/office/drawing/2014/main" val="1463299325"/>
                    </a:ext>
                  </a:extLst>
                </a:gridCol>
                <a:gridCol w="1850967">
                  <a:extLst>
                    <a:ext uri="{9D8B030D-6E8A-4147-A177-3AD203B41FA5}">
                      <a16:colId xmlns:a16="http://schemas.microsoft.com/office/drawing/2014/main" val="934068376"/>
                    </a:ext>
                  </a:extLst>
                </a:gridCol>
                <a:gridCol w="210590">
                  <a:extLst>
                    <a:ext uri="{9D8B030D-6E8A-4147-A177-3AD203B41FA5}">
                      <a16:colId xmlns:a16="http://schemas.microsoft.com/office/drawing/2014/main" val="508086636"/>
                    </a:ext>
                  </a:extLst>
                </a:gridCol>
                <a:gridCol w="653934">
                  <a:extLst>
                    <a:ext uri="{9D8B030D-6E8A-4147-A177-3AD203B41FA5}">
                      <a16:colId xmlns:a16="http://schemas.microsoft.com/office/drawing/2014/main" val="478668624"/>
                    </a:ext>
                  </a:extLst>
                </a:gridCol>
              </a:tblGrid>
              <a:tr h="350654">
                <a:tc gridSpan="6">
                  <a:txBody>
                    <a:bodyPr/>
                    <a:lstStyle/>
                    <a:p>
                      <a:pPr algn="ctr" fontAlgn="b"/>
                      <a:r>
                        <a:rPr lang="en-US" sz="1000" b="1" i="0" u="none" strike="noStrike" dirty="0">
                          <a:effectLst/>
                          <a:latin typeface="Arial" panose="020B0604020202020204" pitchFamily="34" charset="0"/>
                        </a:rPr>
                        <a:t>Check Summary Statistics, by State</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60403703"/>
                  </a:ext>
                </a:extLst>
              </a:tr>
              <a:tr h="337169">
                <a:tc>
                  <a:txBody>
                    <a:bodyPr/>
                    <a:lstStyle/>
                    <a:p>
                      <a:pPr algn="l" fontAlgn="b"/>
                      <a:r>
                        <a:rPr lang="en-US" sz="1000" b="0" i="0" u="none" strike="noStrike" dirty="0">
                          <a:effectLst/>
                          <a:latin typeface="Arial" panose="020B0604020202020204" pitchFamily="34" charset="0"/>
                        </a:rPr>
                        <a:t> </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000" b="0" i="0" u="none" strike="noStrike" dirty="0">
                          <a:effectLst/>
                          <a:latin typeface="Arial" panose="020B0604020202020204" pitchFamily="34" charset="0"/>
                        </a:rPr>
                        <a:t>Limit States (N=120)</a:t>
                      </a: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dirty="0">
                          <a:effectLst/>
                          <a:latin typeface="Arial" panose="020B0604020202020204" pitchFamily="34" charset="0"/>
                        </a:rPr>
                        <a:t> </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dirty="0">
                          <a:effectLst/>
                          <a:latin typeface="Arial" panose="020B0604020202020204" pitchFamily="34" charset="0"/>
                        </a:rPr>
                        <a:t>Other States (N = 780)</a:t>
                      </a: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000" b="0" i="0" u="none" strike="noStrike" dirty="0">
                          <a:effectLst/>
                          <a:latin typeface="Arial" panose="020B0604020202020204" pitchFamily="34" charset="0"/>
                        </a:rPr>
                        <a:t> </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699335241"/>
                  </a:ext>
                </a:extLst>
              </a:tr>
              <a:tr h="337169">
                <a:tc>
                  <a:txBody>
                    <a:bodyPr/>
                    <a:lstStyle/>
                    <a:p>
                      <a:pPr algn="l" fontAlgn="b"/>
                      <a:r>
                        <a:rPr lang="en-US" sz="1000" b="0" i="0" u="none" strike="noStrike" dirty="0">
                          <a:effectLst/>
                          <a:latin typeface="Arial" panose="020B0604020202020204" pitchFamily="34" charset="0"/>
                        </a:rPr>
                        <a:t> </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dirty="0">
                          <a:effectLst/>
                          <a:latin typeface="Arial" panose="020B0604020202020204" pitchFamily="34" charset="0"/>
                        </a:rPr>
                        <a:t>Mean</a:t>
                      </a: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dirty="0">
                          <a:effectLst/>
                          <a:latin typeface="Arial" panose="020B0604020202020204" pitchFamily="34" charset="0"/>
                        </a:rPr>
                        <a:t>Mean</a:t>
                      </a:r>
                    </a:p>
                  </a:txBody>
                  <a:tcPr marL="6350" marR="6350" marT="635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0" i="0" u="none" strike="noStrike" dirty="0">
                          <a:effectLst/>
                          <a:latin typeface="Arial" panose="020B0604020202020204" pitchFamily="34" charset="0"/>
                        </a:rPr>
                        <a:t> Diff.</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97462757"/>
                  </a:ext>
                </a:extLst>
              </a:tr>
              <a:tr h="337169">
                <a:tc>
                  <a:txBody>
                    <a:bodyPr/>
                    <a:lstStyle/>
                    <a:p>
                      <a:pPr algn="l" fontAlgn="b"/>
                      <a:r>
                        <a:rPr lang="en-US" sz="1000" b="0" i="0" u="none" strike="noStrike" dirty="0">
                          <a:effectLst/>
                          <a:latin typeface="Arial" panose="020B0604020202020204" pitchFamily="34" charset="0"/>
                        </a:rPr>
                        <a:t>Log(# processed)</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dirty="0">
                          <a:effectLst/>
                          <a:latin typeface="Arial" panose="020B0604020202020204" pitchFamily="34" charset="0"/>
                        </a:rPr>
                        <a:t>11.36</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dirty="0">
                          <a:effectLst/>
                          <a:latin typeface="Arial" panose="020B0604020202020204" pitchFamily="34" charset="0"/>
                        </a:rPr>
                        <a:t>11.43</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000" b="0" i="0" u="none" strike="noStrike" dirty="0">
                          <a:effectLst/>
                          <a:latin typeface="Arial" panose="020B0604020202020204" pitchFamily="34" charset="0"/>
                        </a:rPr>
                        <a:t>-0.07</a:t>
                      </a:r>
                    </a:p>
                  </a:txBody>
                  <a:tcPr marL="6350" marR="6350" marT="635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076348927"/>
                  </a:ext>
                </a:extLst>
              </a:tr>
              <a:tr h="337169">
                <a:tc>
                  <a:txBody>
                    <a:bodyPr/>
                    <a:lstStyle/>
                    <a:p>
                      <a:pPr algn="l" fontAlgn="b"/>
                      <a:r>
                        <a:rPr lang="en-US" sz="1000" b="0" i="0" u="none" strike="noStrike" dirty="0">
                          <a:effectLst/>
                          <a:latin typeface="Arial" panose="020B0604020202020204" pitchFamily="34" charset="0"/>
                        </a:rPr>
                        <a:t>Log($ processed)</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10.99</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11.19</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-0.20***</a:t>
                      </a:r>
                    </a:p>
                  </a:txBody>
                  <a:tcPr marL="6350" marR="6350" marT="6350" marB="0" anchor="b">
                    <a:lnL>
                      <a:noFill/>
                    </a:lnL>
                    <a:lnR>
                      <a:noFill/>
                    </a:lnR>
                    <a:lnT>
                      <a:noFill/>
                    </a:lnT>
                    <a:lnB>
                      <a:noFill/>
                    </a:lnB>
                    <a:solidFill>
                      <a:srgbClr val="FFFFFF"/>
                    </a:solidFill>
                  </a:tcPr>
                </a:tc>
                <a:extLst>
                  <a:ext uri="{0D108BD9-81ED-4DB2-BD59-A6C34878D82A}">
                    <a16:rowId xmlns:a16="http://schemas.microsoft.com/office/drawing/2014/main" val="2222782150"/>
                  </a:ext>
                </a:extLst>
              </a:tr>
              <a:tr h="337169">
                <a:tc>
                  <a:txBody>
                    <a:bodyPr/>
                    <a:lstStyle/>
                    <a:p>
                      <a:pPr algn="l" fontAlgn="b"/>
                      <a:r>
                        <a:rPr lang="en-US" sz="1000" b="0" i="0" u="none" strike="noStrike" dirty="0">
                          <a:effectLst/>
                          <a:latin typeface="Arial" panose="020B0604020202020204" pitchFamily="34" charset="0"/>
                        </a:rPr>
                        <a:t># returned (millions)</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1.21</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1.23</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-0.02</a:t>
                      </a:r>
                    </a:p>
                  </a:txBody>
                  <a:tcPr marL="6350" marR="6350" marT="6350" marB="0" anchor="b">
                    <a:lnL>
                      <a:noFill/>
                    </a:lnL>
                    <a:lnR>
                      <a:noFill/>
                    </a:lnR>
                    <a:lnT>
                      <a:noFill/>
                    </a:lnT>
                    <a:lnB>
                      <a:noFill/>
                    </a:lnB>
                    <a:solidFill>
                      <a:srgbClr val="FFFFFF"/>
                    </a:solidFill>
                  </a:tcPr>
                </a:tc>
                <a:extLst>
                  <a:ext uri="{0D108BD9-81ED-4DB2-BD59-A6C34878D82A}">
                    <a16:rowId xmlns:a16="http://schemas.microsoft.com/office/drawing/2014/main" val="599715226"/>
                  </a:ext>
                </a:extLst>
              </a:tr>
              <a:tr h="337169">
                <a:tc>
                  <a:txBody>
                    <a:bodyPr/>
                    <a:lstStyle/>
                    <a:p>
                      <a:pPr algn="l" fontAlgn="b"/>
                      <a:r>
                        <a:rPr lang="en-US" sz="1000" b="0" i="0" u="none" strike="noStrike" dirty="0">
                          <a:effectLst/>
                          <a:latin typeface="Arial" panose="020B0604020202020204" pitchFamily="34" charset="0"/>
                        </a:rPr>
                        <a:t>$ returned (</a:t>
                      </a:r>
                      <a:r>
                        <a:rPr lang="en-US" sz="1000" b="0" i="0" u="none" strike="noStrike" baseline="0" dirty="0">
                          <a:effectLst/>
                          <a:latin typeface="Arial" panose="020B0604020202020204" pitchFamily="34" charset="0"/>
                        </a:rPr>
                        <a:t>millions</a:t>
                      </a:r>
                      <a:r>
                        <a:rPr lang="en-US" sz="1000" b="0" i="0" u="none" strike="noStrike" dirty="0">
                          <a:effectLst/>
                          <a:latin typeface="Arial" panose="020B0604020202020204" pitchFamily="34" charset="0"/>
                        </a:rPr>
                        <a:t>)</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9.32</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10.32</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a:noFill/>
                    </a:lnT>
                    <a:lnB>
                      <a:noFill/>
                    </a:lnB>
                    <a:solidFill>
                      <a:srgbClr val="FFFFFF"/>
                    </a:solidFill>
                  </a:tcPr>
                </a:tc>
                <a:tc>
                  <a:txBody>
                    <a:bodyPr/>
                    <a:lstStyle/>
                    <a:p>
                      <a:pPr algn="ctr" fontAlgn="b"/>
                      <a:r>
                        <a:rPr lang="en-US" sz="1000" b="0" i="0" u="none" strike="noStrike" dirty="0">
                          <a:effectLst/>
                          <a:latin typeface="Arial" panose="020B0604020202020204" pitchFamily="34" charset="0"/>
                        </a:rPr>
                        <a:t>-1.01</a:t>
                      </a:r>
                    </a:p>
                  </a:txBody>
                  <a:tcPr marL="6350" marR="6350" marT="6350" marB="0" anchor="b">
                    <a:lnL>
                      <a:noFill/>
                    </a:lnL>
                    <a:lnR>
                      <a:noFill/>
                    </a:lnR>
                    <a:lnT>
                      <a:noFill/>
                    </a:lnT>
                    <a:lnB>
                      <a:noFill/>
                    </a:lnB>
                    <a:solidFill>
                      <a:srgbClr val="FFFFFF"/>
                    </a:solidFill>
                  </a:tcPr>
                </a:tc>
                <a:extLst>
                  <a:ext uri="{0D108BD9-81ED-4DB2-BD59-A6C34878D82A}">
                    <a16:rowId xmlns:a16="http://schemas.microsoft.com/office/drawing/2014/main" val="619507068"/>
                  </a:ext>
                </a:extLst>
              </a:tr>
              <a:tr h="337169">
                <a:tc>
                  <a:txBody>
                    <a:bodyPr/>
                    <a:lstStyle/>
                    <a:p>
                      <a:pPr algn="l" fontAlgn="b"/>
                      <a:r>
                        <a:rPr lang="en-US" sz="1000" b="0" i="0" u="none" strike="noStrike" dirty="0">
                          <a:effectLst/>
                          <a:latin typeface="Arial" panose="020B0604020202020204" pitchFamily="34" charset="0"/>
                        </a:rPr>
                        <a:t># returned /# processed (%)</a:t>
                      </a:r>
                    </a:p>
                  </a:txBody>
                  <a:tcPr marL="6350" marR="6350" marT="6350" marB="0" anchor="b">
                    <a:lnL>
                      <a:noFill/>
                    </a:lnL>
                    <a:lnR>
                      <a:noFill/>
                    </a:lnR>
                    <a:lnT>
                      <a:noFill/>
                    </a:lnT>
                    <a:lnB>
                      <a:noFill/>
                    </a:lnB>
                    <a:solidFill>
                      <a:srgbClr val="FFFF00"/>
                    </a:solidFill>
                  </a:tcPr>
                </a:tc>
                <a:tc>
                  <a:txBody>
                    <a:bodyPr/>
                    <a:lstStyle/>
                    <a:p>
                      <a:pPr algn="ctr" fontAlgn="b"/>
                      <a:r>
                        <a:rPr lang="en-US" sz="1000" b="0" i="0" u="none" strike="noStrike" dirty="0">
                          <a:effectLst/>
                          <a:latin typeface="Arial" panose="020B0604020202020204" pitchFamily="34" charset="0"/>
                        </a:rPr>
                        <a:t>1.34</a:t>
                      </a:r>
                    </a:p>
                  </a:txBody>
                  <a:tcPr marL="6350" marR="6350" marT="6350" marB="0" anchor="b">
                    <a:lnL>
                      <a:noFill/>
                    </a:lnL>
                    <a:lnR>
                      <a:noFill/>
                    </a:lnR>
                    <a:lnT>
                      <a:noFill/>
                    </a:lnT>
                    <a:lnB>
                      <a:noFill/>
                    </a:lnB>
                    <a:solidFill>
                      <a:srgbClr val="FFFF00"/>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a:noFill/>
                    </a:lnT>
                    <a:lnB>
                      <a:noFill/>
                    </a:lnB>
                    <a:solidFill>
                      <a:srgbClr val="FFFF00"/>
                    </a:solidFill>
                  </a:tcPr>
                </a:tc>
                <a:tc>
                  <a:txBody>
                    <a:bodyPr/>
                    <a:lstStyle/>
                    <a:p>
                      <a:pPr algn="ctr" fontAlgn="b"/>
                      <a:r>
                        <a:rPr lang="en-US" sz="1000" b="0" i="0" u="none" strike="noStrike" dirty="0">
                          <a:effectLst/>
                          <a:latin typeface="Arial" panose="020B0604020202020204" pitchFamily="34" charset="0"/>
                        </a:rPr>
                        <a:t>1.16</a:t>
                      </a:r>
                    </a:p>
                  </a:txBody>
                  <a:tcPr marL="6350" marR="6350" marT="6350" marB="0" anchor="b">
                    <a:lnL>
                      <a:noFill/>
                    </a:lnL>
                    <a:lnR>
                      <a:noFill/>
                    </a:lnR>
                    <a:lnT>
                      <a:noFill/>
                    </a:lnT>
                    <a:lnB>
                      <a:noFill/>
                    </a:lnB>
                    <a:solidFill>
                      <a:srgbClr val="FFFF00"/>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a:noFill/>
                    </a:lnT>
                    <a:lnB>
                      <a:noFill/>
                    </a:lnB>
                    <a:solidFill>
                      <a:srgbClr val="FFFF00"/>
                    </a:solidFill>
                  </a:tcPr>
                </a:tc>
                <a:tc>
                  <a:txBody>
                    <a:bodyPr/>
                    <a:lstStyle/>
                    <a:p>
                      <a:pPr algn="ctr" fontAlgn="b"/>
                      <a:r>
                        <a:rPr lang="en-US" sz="1000" b="0" i="0" u="none" strike="noStrike" dirty="0">
                          <a:effectLst/>
                          <a:latin typeface="Arial" panose="020B0604020202020204" pitchFamily="34" charset="0"/>
                        </a:rPr>
                        <a:t>0.18***</a:t>
                      </a:r>
                    </a:p>
                  </a:txBody>
                  <a:tcPr marL="6350" marR="6350" marT="6350" marB="0" anchor="b">
                    <a:lnL>
                      <a:noFill/>
                    </a:lnL>
                    <a:lnR>
                      <a:noFill/>
                    </a:lnR>
                    <a:lnT>
                      <a:noFill/>
                    </a:lnT>
                    <a:lnB>
                      <a:noFill/>
                    </a:lnB>
                    <a:solidFill>
                      <a:srgbClr val="FFFF00"/>
                    </a:solidFill>
                  </a:tcPr>
                </a:tc>
                <a:extLst>
                  <a:ext uri="{0D108BD9-81ED-4DB2-BD59-A6C34878D82A}">
                    <a16:rowId xmlns:a16="http://schemas.microsoft.com/office/drawing/2014/main" val="4014542256"/>
                  </a:ext>
                </a:extLst>
              </a:tr>
              <a:tr h="337169">
                <a:tc>
                  <a:txBody>
                    <a:bodyPr/>
                    <a:lstStyle/>
                    <a:p>
                      <a:pPr algn="l" fontAlgn="b"/>
                      <a:r>
                        <a:rPr lang="en-US" sz="1000" b="0" i="0" u="none" strike="noStrike" dirty="0">
                          <a:effectLst/>
                          <a:latin typeface="Arial" panose="020B0604020202020204" pitchFamily="34" charset="0"/>
                        </a:rPr>
                        <a:t>$ returned /$ processed (%)</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effectLst/>
                          <a:latin typeface="Arial" panose="020B0604020202020204" pitchFamily="34" charset="0"/>
                        </a:rPr>
                        <a:t>1.28</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effectLst/>
                          <a:latin typeface="Arial" panose="020B0604020202020204" pitchFamily="34" charset="0"/>
                        </a:rPr>
                        <a:t>1.11</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effectLst/>
                          <a:latin typeface="Arial" panose="020B0604020202020204" pitchFamily="34" charset="0"/>
                        </a:rPr>
                        <a:t> </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dirty="0">
                          <a:effectLst/>
                          <a:latin typeface="Arial" panose="020B0604020202020204" pitchFamily="34" charset="0"/>
                        </a:rPr>
                        <a:t>0.16***</a:t>
                      </a:r>
                    </a:p>
                  </a:txBody>
                  <a:tcPr marL="6350" marR="6350" marT="6350" marB="0" anchor="b">
                    <a:lnL>
                      <a:noFill/>
                    </a:lnL>
                    <a:lnR>
                      <a:noFill/>
                    </a:lnR>
                    <a:lnT>
                      <a:noFill/>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645384492"/>
                  </a:ext>
                </a:extLst>
              </a:tr>
            </a:tbl>
          </a:graphicData>
        </a:graphic>
      </p:graphicFrame>
    </p:spTree>
    <p:extLst>
      <p:ext uri="{BB962C8B-B14F-4D97-AF65-F5344CB8AC3E}">
        <p14:creationId xmlns:p14="http://schemas.microsoft.com/office/powerpoint/2010/main" val="2174647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Returned Checks Results: Fewer Bounced Checks</a:t>
            </a:r>
          </a:p>
        </p:txBody>
      </p:sp>
      <p:sp>
        <p:nvSpPr>
          <p:cNvPr id="3" name="Content Placeholder 2"/>
          <p:cNvSpPr>
            <a:spLocks noGrp="1"/>
          </p:cNvSpPr>
          <p:nvPr>
            <p:ph sz="quarter" idx="1"/>
          </p:nvPr>
        </p:nvSpPr>
        <p:spPr>
          <a:xfrm>
            <a:off x="457200" y="4171950"/>
            <a:ext cx="8229600" cy="723900"/>
          </a:xfrm>
        </p:spPr>
        <p:txBody>
          <a:bodyPr/>
          <a:lstStyle/>
          <a:p>
            <a:r>
              <a:rPr lang="en-US" sz="2000" dirty="0">
                <a:latin typeface="Calibri" panose="020F0502020204030204" pitchFamily="34" charset="0"/>
                <a:cs typeface="Calibri" panose="020F0502020204030204" pitchFamily="34" charset="0"/>
              </a:rPr>
              <a:t>-0.22       ≈ </a:t>
            </a:r>
            <a:r>
              <a:rPr lang="en-US" sz="2000" dirty="0"/>
              <a:t>15% decline relative to mean in limit states</a:t>
            </a:r>
          </a:p>
          <a:p>
            <a:r>
              <a:rPr lang="en-US" sz="2000" dirty="0"/>
              <a:t>Substantial potential savings in NSF fees to merchants</a:t>
            </a:r>
          </a:p>
        </p:txBody>
      </p:sp>
      <p:pic>
        <p:nvPicPr>
          <p:cNvPr id="4" name="Picture 3"/>
          <p:cNvPicPr>
            <a:picLocks noChangeAspect="1"/>
          </p:cNvPicPr>
          <p:nvPr/>
        </p:nvPicPr>
        <p:blipFill>
          <a:blip r:embed="rId2"/>
          <a:stretch>
            <a:fillRect/>
          </a:stretch>
        </p:blipFill>
        <p:spPr>
          <a:xfrm>
            <a:off x="990600" y="1047750"/>
            <a:ext cx="6862313" cy="2819400"/>
          </a:xfrm>
          <a:prstGeom prst="rect">
            <a:avLst/>
          </a:prstGeom>
        </p:spPr>
      </p:pic>
      <p:sp>
        <p:nvSpPr>
          <p:cNvPr id="5" name="Right Arrow 4"/>
          <p:cNvSpPr/>
          <p:nvPr/>
        </p:nvSpPr>
        <p:spPr>
          <a:xfrm flipV="1">
            <a:off x="1371600" y="4311648"/>
            <a:ext cx="228600" cy="88901"/>
          </a:xfrm>
          <a:prstGeom prst="rightArrow">
            <a:avLst>
              <a:gd name="adj1" fmla="val 50000"/>
              <a:gd name="adj2" fmla="val 578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84283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Banked Data</a:t>
            </a:r>
          </a:p>
        </p:txBody>
      </p:sp>
      <p:sp>
        <p:nvSpPr>
          <p:cNvPr id="3" name="Content Placeholder 2"/>
          <p:cNvSpPr>
            <a:spLocks noGrp="1"/>
          </p:cNvSpPr>
          <p:nvPr>
            <p:ph sz="quarter" idx="1"/>
          </p:nvPr>
        </p:nvSpPr>
        <p:spPr>
          <a:xfrm>
            <a:off x="457200" y="1047750"/>
            <a:ext cx="8229600" cy="3914775"/>
          </a:xfrm>
        </p:spPr>
        <p:txBody>
          <a:bodyPr/>
          <a:lstStyle/>
          <a:p>
            <a:pPr marL="560070" lvl="3" indent="-285750"/>
            <a:r>
              <a:rPr lang="en-US" sz="1800" b="1" dirty="0"/>
              <a:t>SIPP</a:t>
            </a:r>
            <a:r>
              <a:rPr lang="en-US" sz="1800" dirty="0"/>
              <a:t>: Quarterly survey (roughly) on HH checking account ownership</a:t>
            </a:r>
          </a:p>
          <a:p>
            <a:pPr marL="560070" lvl="3" indent="-285750"/>
            <a:endParaRPr lang="en-US" sz="1800" dirty="0"/>
          </a:p>
          <a:p>
            <a:endParaRPr lang="en-US" sz="1800" dirty="0"/>
          </a:p>
        </p:txBody>
      </p:sp>
      <p:pic>
        <p:nvPicPr>
          <p:cNvPr id="4" name="Picture 3">
            <a:extLst>
              <a:ext uri="{FF2B5EF4-FFF2-40B4-BE49-F238E27FC236}">
                <a16:creationId xmlns:a16="http://schemas.microsoft.com/office/drawing/2014/main" id="{365356BB-6BA8-4D5E-81BA-4A407CE9371C}"/>
              </a:ext>
            </a:extLst>
          </p:cNvPr>
          <p:cNvPicPr>
            <a:picLocks noChangeAspect="1"/>
          </p:cNvPicPr>
          <p:nvPr/>
        </p:nvPicPr>
        <p:blipFill>
          <a:blip r:embed="rId2"/>
          <a:stretch>
            <a:fillRect/>
          </a:stretch>
        </p:blipFill>
        <p:spPr>
          <a:xfrm>
            <a:off x="1066800" y="1657350"/>
            <a:ext cx="5791200" cy="2514600"/>
          </a:xfrm>
          <a:prstGeom prst="rect">
            <a:avLst/>
          </a:prstGeom>
        </p:spPr>
      </p:pic>
    </p:spTree>
    <p:extLst>
      <p:ext uri="{BB962C8B-B14F-4D97-AF65-F5344CB8AC3E}">
        <p14:creationId xmlns:p14="http://schemas.microsoft.com/office/powerpoint/2010/main" val="26137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AC8A1-9E25-4F70-8E89-1266BAE24163}"/>
              </a:ext>
            </a:extLst>
          </p:cNvPr>
          <p:cNvSpPr>
            <a:spLocks noGrp="1"/>
          </p:cNvSpPr>
          <p:nvPr>
            <p:ph type="title"/>
          </p:nvPr>
        </p:nvSpPr>
        <p:spPr/>
        <p:txBody>
          <a:bodyPr/>
          <a:lstStyle/>
          <a:p>
            <a:r>
              <a:rPr lang="en-US" dirty="0"/>
              <a:t>Question and Takeaways</a:t>
            </a:r>
          </a:p>
        </p:txBody>
      </p:sp>
      <p:sp>
        <p:nvSpPr>
          <p:cNvPr id="3" name="Content Placeholder 2">
            <a:extLst>
              <a:ext uri="{FF2B5EF4-FFF2-40B4-BE49-F238E27FC236}">
                <a16:creationId xmlns:a16="http://schemas.microsoft.com/office/drawing/2014/main" id="{03020AF6-B5FA-4CE2-A8F1-61AF2941690F}"/>
              </a:ext>
            </a:extLst>
          </p:cNvPr>
          <p:cNvSpPr>
            <a:spLocks noGrp="1"/>
          </p:cNvSpPr>
          <p:nvPr>
            <p:ph sz="quarter" idx="1"/>
          </p:nvPr>
        </p:nvSpPr>
        <p:spPr/>
        <p:txBody>
          <a:bodyPr/>
          <a:lstStyle/>
          <a:p>
            <a:r>
              <a:rPr lang="en-US" sz="1800" dirty="0"/>
              <a:t>Would capping overdraft fees promote financial inclusion?</a:t>
            </a:r>
          </a:p>
          <a:p>
            <a:r>
              <a:rPr lang="en-US" sz="1800" dirty="0"/>
              <a:t>Test using </a:t>
            </a:r>
            <a:r>
              <a:rPr lang="en-US" sz="1800" u="sng" dirty="0"/>
              <a:t>selective</a:t>
            </a:r>
            <a:r>
              <a:rPr lang="en-US" sz="1800" dirty="0"/>
              <a:t> relaxation of state fee caps in 2001 </a:t>
            </a:r>
          </a:p>
          <a:p>
            <a:pPr marL="331470" indent="-285750"/>
            <a:r>
              <a:rPr lang="en-US" sz="1800" dirty="0"/>
              <a:t>Find:</a:t>
            </a:r>
          </a:p>
          <a:p>
            <a:pPr marL="502920" indent="-457200">
              <a:buFont typeface="+mj-lt"/>
              <a:buAutoNum type="arabicParenR"/>
            </a:pPr>
            <a:r>
              <a:rPr lang="en-US" sz="1800" dirty="0">
                <a:solidFill>
                  <a:schemeClr val="tx1"/>
                </a:solidFill>
              </a:rPr>
              <a:t>Unfettered banks raise OD fees but also </a:t>
            </a:r>
            <a:r>
              <a:rPr lang="en-US" sz="1800" u="sng" dirty="0">
                <a:solidFill>
                  <a:schemeClr val="tx1"/>
                </a:solidFill>
              </a:rPr>
              <a:t>expand</a:t>
            </a:r>
            <a:r>
              <a:rPr lang="en-US" sz="1800" dirty="0">
                <a:solidFill>
                  <a:schemeClr val="tx1"/>
                </a:solidFill>
              </a:rPr>
              <a:t> OD credit </a:t>
            </a:r>
          </a:p>
          <a:p>
            <a:pPr marL="502920" indent="-457200">
              <a:buFont typeface="+mj-lt"/>
              <a:buAutoNum type="arabicParenR"/>
            </a:pPr>
            <a:r>
              <a:rPr lang="en-US" sz="1800" dirty="0">
                <a:solidFill>
                  <a:schemeClr val="tx1"/>
                </a:solidFill>
              </a:rPr>
              <a:t>Returned check rates </a:t>
            </a:r>
            <a:r>
              <a:rPr lang="en-US" sz="1800" u="sng" dirty="0">
                <a:solidFill>
                  <a:schemeClr val="tx1"/>
                </a:solidFill>
              </a:rPr>
              <a:t>decline</a:t>
            </a:r>
            <a:r>
              <a:rPr lang="en-US" sz="1800" dirty="0">
                <a:solidFill>
                  <a:schemeClr val="tx1"/>
                </a:solidFill>
              </a:rPr>
              <a:t>     savings on NSF fees</a:t>
            </a:r>
          </a:p>
          <a:p>
            <a:pPr marL="502920" indent="-457200">
              <a:buFont typeface="+mj-lt"/>
              <a:buAutoNum type="arabicParenR"/>
            </a:pPr>
            <a:r>
              <a:rPr lang="en-US" sz="1800" u="sng" dirty="0">
                <a:solidFill>
                  <a:schemeClr val="tx1"/>
                </a:solidFill>
              </a:rPr>
              <a:t>More</a:t>
            </a:r>
            <a:r>
              <a:rPr lang="en-US" sz="1800" dirty="0">
                <a:solidFill>
                  <a:schemeClr val="tx1"/>
                </a:solidFill>
              </a:rPr>
              <a:t> low-income HH banked</a:t>
            </a:r>
          </a:p>
          <a:p>
            <a:pPr marL="388620" indent="-342900">
              <a:buFont typeface="Wingdings" panose="05000000000000000000" pitchFamily="2" charset="2"/>
              <a:buChar char="Ø"/>
            </a:pPr>
            <a:endParaRPr lang="en-US" sz="1800" dirty="0">
              <a:solidFill>
                <a:schemeClr val="tx1"/>
              </a:solidFill>
            </a:endParaRPr>
          </a:p>
          <a:p>
            <a:pPr marL="388620" indent="-342900">
              <a:buFont typeface="Wingdings" panose="05000000000000000000" pitchFamily="2" charset="2"/>
              <a:buChar char="Ø"/>
            </a:pPr>
            <a:r>
              <a:rPr lang="en-US" sz="1800" dirty="0">
                <a:solidFill>
                  <a:schemeClr val="tx1"/>
                </a:solidFill>
              </a:rPr>
              <a:t>Conclude that caps reduce overdraft credit supply and financial inclusion</a:t>
            </a:r>
          </a:p>
          <a:p>
            <a:pPr marL="388620" indent="-342900">
              <a:buFont typeface="Wingdings" panose="05000000000000000000" pitchFamily="2" charset="2"/>
              <a:buChar char="Ø"/>
            </a:pPr>
            <a:r>
              <a:rPr lang="en-US" sz="1800" dirty="0">
                <a:solidFill>
                  <a:schemeClr val="tx1"/>
                </a:solidFill>
              </a:rPr>
              <a:t>Boosting (weak/non-existent) overdraft competition a better way?</a:t>
            </a:r>
          </a:p>
          <a:p>
            <a:pPr marL="388620" indent="-342900"/>
            <a:endParaRPr lang="en-US" sz="2400" dirty="0">
              <a:solidFill>
                <a:schemeClr val="tx1"/>
              </a:solidFill>
            </a:endParaRPr>
          </a:p>
          <a:p>
            <a:endParaRPr lang="en-US" dirty="0"/>
          </a:p>
          <a:p>
            <a:endParaRPr lang="en-US" dirty="0"/>
          </a:p>
        </p:txBody>
      </p:sp>
      <p:sp>
        <p:nvSpPr>
          <p:cNvPr id="4" name="Right Arrow 4">
            <a:extLst>
              <a:ext uri="{FF2B5EF4-FFF2-40B4-BE49-F238E27FC236}">
                <a16:creationId xmlns:a16="http://schemas.microsoft.com/office/drawing/2014/main" id="{C1F57764-7B6A-44C6-BBC3-E5931B0DBD44}"/>
              </a:ext>
            </a:extLst>
          </p:cNvPr>
          <p:cNvSpPr/>
          <p:nvPr/>
        </p:nvSpPr>
        <p:spPr>
          <a:xfrm>
            <a:off x="4038600" y="2994774"/>
            <a:ext cx="2286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12294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Banked Results: Increased Inclusion</a:t>
            </a:r>
          </a:p>
        </p:txBody>
      </p:sp>
      <p:sp>
        <p:nvSpPr>
          <p:cNvPr id="7" name="Content Placeholder 6"/>
          <p:cNvSpPr>
            <a:spLocks noGrp="1"/>
          </p:cNvSpPr>
          <p:nvPr>
            <p:ph sz="quarter" idx="1"/>
          </p:nvPr>
        </p:nvSpPr>
        <p:spPr>
          <a:xfrm>
            <a:off x="457200" y="4267200"/>
            <a:ext cx="8229600" cy="876300"/>
          </a:xfrm>
        </p:spPr>
        <p:txBody>
          <a:bodyPr/>
          <a:lstStyle/>
          <a:p>
            <a:r>
              <a:rPr lang="en-US" sz="2000" dirty="0"/>
              <a:t>4.8 p.p. increase in banked low-income HH </a:t>
            </a:r>
            <a:r>
              <a:rPr lang="en-US" sz="2000" dirty="0">
                <a:latin typeface="Calibri" panose="020F0502020204030204" pitchFamily="34" charset="0"/>
                <a:cs typeface="Calibri" panose="020F0502020204030204" pitchFamily="34" charset="0"/>
              </a:rPr>
              <a:t>≈ </a:t>
            </a:r>
            <a:r>
              <a:rPr lang="en-US" sz="2000" dirty="0"/>
              <a:t>11% of mean in limit states</a:t>
            </a:r>
          </a:p>
          <a:p>
            <a:r>
              <a:rPr lang="en-US" sz="2000" dirty="0"/>
              <a:t>Effect only evident for low income HH (bottom quintile)</a:t>
            </a:r>
          </a:p>
        </p:txBody>
      </p:sp>
      <p:pic>
        <p:nvPicPr>
          <p:cNvPr id="10" name="Picture 9"/>
          <p:cNvPicPr>
            <a:picLocks noChangeAspect="1"/>
          </p:cNvPicPr>
          <p:nvPr/>
        </p:nvPicPr>
        <p:blipFill>
          <a:blip r:embed="rId2"/>
          <a:stretch>
            <a:fillRect/>
          </a:stretch>
        </p:blipFill>
        <p:spPr>
          <a:xfrm>
            <a:off x="990600" y="1038225"/>
            <a:ext cx="6324600" cy="2933700"/>
          </a:xfrm>
          <a:prstGeom prst="rect">
            <a:avLst/>
          </a:prstGeom>
        </p:spPr>
      </p:pic>
    </p:spTree>
    <p:extLst>
      <p:ext uri="{BB962C8B-B14F-4D97-AF65-F5344CB8AC3E}">
        <p14:creationId xmlns:p14="http://schemas.microsoft.com/office/powerpoint/2010/main" val="45766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Banked: Behavioral Concerns</a:t>
            </a:r>
          </a:p>
        </p:txBody>
      </p:sp>
      <p:sp>
        <p:nvSpPr>
          <p:cNvPr id="3" name="Content Placeholder 2"/>
          <p:cNvSpPr>
            <a:spLocks noGrp="1"/>
          </p:cNvSpPr>
          <p:nvPr>
            <p:ph sz="quarter" idx="1"/>
          </p:nvPr>
        </p:nvSpPr>
        <p:spPr>
          <a:xfrm>
            <a:off x="381000" y="1078039"/>
            <a:ext cx="8229600" cy="685799"/>
          </a:xfrm>
        </p:spPr>
        <p:txBody>
          <a:bodyPr/>
          <a:lstStyle/>
          <a:p>
            <a:r>
              <a:rPr lang="en-US" sz="2000" dirty="0">
                <a:solidFill>
                  <a:schemeClr val="tx1"/>
                </a:solidFill>
              </a:rPr>
              <a:t>Newly banked not necessarily better off if fees “shrouded” (Gabaix and Laibson 2006) </a:t>
            </a:r>
          </a:p>
          <a:p>
            <a:r>
              <a:rPr lang="en-US" sz="2000" dirty="0">
                <a:solidFill>
                  <a:schemeClr val="tx1"/>
                </a:solidFill>
              </a:rPr>
              <a:t>“Naïve” depositors open/re-open account but later have it closed after a rash of overdrafts/returned checks</a:t>
            </a:r>
          </a:p>
          <a:p>
            <a:r>
              <a:rPr lang="en-US" sz="2000" dirty="0">
                <a:solidFill>
                  <a:schemeClr val="tx1"/>
                </a:solidFill>
              </a:rPr>
              <a:t>Lower returned check rates suggest otherwise</a:t>
            </a:r>
          </a:p>
          <a:p>
            <a:r>
              <a:rPr lang="en-US" sz="2000" dirty="0">
                <a:solidFill>
                  <a:schemeClr val="tx1"/>
                </a:solidFill>
              </a:rPr>
              <a:t>Also find lower account turnover and enduring relationships</a:t>
            </a:r>
          </a:p>
        </p:txBody>
      </p:sp>
    </p:spTree>
    <p:extLst>
      <p:ext uri="{BB962C8B-B14F-4D97-AF65-F5344CB8AC3E}">
        <p14:creationId xmlns:p14="http://schemas.microsoft.com/office/powerpoint/2010/main" val="2858274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Banked Result: Less Turnover</a:t>
            </a:r>
          </a:p>
        </p:txBody>
      </p:sp>
      <p:sp>
        <p:nvSpPr>
          <p:cNvPr id="3" name="Content Placeholder 2"/>
          <p:cNvSpPr>
            <a:spLocks noGrp="1"/>
          </p:cNvSpPr>
          <p:nvPr>
            <p:ph sz="quarter" idx="1"/>
          </p:nvPr>
        </p:nvSpPr>
        <p:spPr>
          <a:xfrm>
            <a:off x="457200" y="4019550"/>
            <a:ext cx="8229600" cy="981075"/>
          </a:xfrm>
        </p:spPr>
        <p:txBody>
          <a:bodyPr/>
          <a:lstStyle/>
          <a:p>
            <a:endParaRPr lang="en-US" sz="2000" dirty="0"/>
          </a:p>
          <a:p>
            <a:r>
              <a:rPr lang="en-US" sz="2000" dirty="0"/>
              <a:t>Low income HH less likely to lose account &amp; more likely to gain after preemption.</a:t>
            </a:r>
          </a:p>
        </p:txBody>
      </p:sp>
      <p:pic>
        <p:nvPicPr>
          <p:cNvPr id="4" name="Picture 3"/>
          <p:cNvPicPr>
            <a:picLocks noChangeAspect="1"/>
          </p:cNvPicPr>
          <p:nvPr/>
        </p:nvPicPr>
        <p:blipFill>
          <a:blip r:embed="rId2"/>
          <a:stretch>
            <a:fillRect/>
          </a:stretch>
        </p:blipFill>
        <p:spPr>
          <a:xfrm>
            <a:off x="1600200" y="971550"/>
            <a:ext cx="5740400" cy="3048000"/>
          </a:xfrm>
          <a:prstGeom prst="rect">
            <a:avLst/>
          </a:prstGeom>
        </p:spPr>
      </p:pic>
    </p:spTree>
    <p:extLst>
      <p:ext uri="{BB962C8B-B14F-4D97-AF65-F5344CB8AC3E}">
        <p14:creationId xmlns:p14="http://schemas.microsoft.com/office/powerpoint/2010/main" val="509233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Banked Result: Enduring Relationships</a:t>
            </a:r>
          </a:p>
        </p:txBody>
      </p:sp>
      <p:sp>
        <p:nvSpPr>
          <p:cNvPr id="3" name="Content Placeholder 2"/>
          <p:cNvSpPr>
            <a:spLocks noGrp="1"/>
          </p:cNvSpPr>
          <p:nvPr>
            <p:ph sz="quarter" idx="1"/>
          </p:nvPr>
        </p:nvSpPr>
        <p:spPr>
          <a:xfrm>
            <a:off x="457200" y="1085851"/>
            <a:ext cx="8229600" cy="1409700"/>
          </a:xfrm>
        </p:spPr>
        <p:txBody>
          <a:bodyPr/>
          <a:lstStyle/>
          <a:p>
            <a:r>
              <a:rPr lang="en-US" sz="2000" dirty="0"/>
              <a:t>Largest effect at sample end</a:t>
            </a:r>
          </a:p>
        </p:txBody>
      </p:sp>
      <p:pic>
        <p:nvPicPr>
          <p:cNvPr id="5" name="Picture 4"/>
          <p:cNvPicPr>
            <a:picLocks noChangeAspect="1"/>
          </p:cNvPicPr>
          <p:nvPr/>
        </p:nvPicPr>
        <p:blipFill>
          <a:blip r:embed="rId2"/>
          <a:stretch>
            <a:fillRect/>
          </a:stretch>
        </p:blipFill>
        <p:spPr>
          <a:xfrm>
            <a:off x="1524000" y="1657350"/>
            <a:ext cx="5410200" cy="2743200"/>
          </a:xfrm>
          <a:prstGeom prst="rect">
            <a:avLst/>
          </a:prstGeom>
        </p:spPr>
      </p:pic>
    </p:spTree>
    <p:extLst>
      <p:ext uri="{BB962C8B-B14F-4D97-AF65-F5344CB8AC3E}">
        <p14:creationId xmlns:p14="http://schemas.microsoft.com/office/powerpoint/2010/main" val="1442514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a:t>
            </a:r>
          </a:p>
        </p:txBody>
      </p:sp>
      <p:sp>
        <p:nvSpPr>
          <p:cNvPr id="3" name="Content Placeholder 2"/>
          <p:cNvSpPr>
            <a:spLocks noGrp="1"/>
          </p:cNvSpPr>
          <p:nvPr>
            <p:ph sz="quarter" idx="1"/>
          </p:nvPr>
        </p:nvSpPr>
        <p:spPr>
          <a:xfrm>
            <a:off x="152400" y="1123950"/>
            <a:ext cx="8229600" cy="3914775"/>
          </a:xfrm>
        </p:spPr>
        <p:txBody>
          <a:bodyPr/>
          <a:lstStyle/>
          <a:p>
            <a:pPr marL="514350" indent="-514350">
              <a:buFont typeface="+mj-lt"/>
              <a:buAutoNum type="arabicParenR"/>
            </a:pPr>
            <a:r>
              <a:rPr lang="en-US" sz="2400" dirty="0"/>
              <a:t>Fee caps       lower OD fees but less OD credit </a:t>
            </a:r>
          </a:p>
          <a:p>
            <a:pPr marL="514350" indent="-514350">
              <a:buFont typeface="+mj-lt"/>
              <a:buAutoNum type="arabicParenR"/>
            </a:pPr>
            <a:r>
              <a:rPr lang="en-US" sz="2400" dirty="0"/>
              <a:t>Higher returned checks rates under caps        less OD credit (and $$$ in NSF)</a:t>
            </a:r>
          </a:p>
          <a:p>
            <a:pPr marL="514350" indent="-514350">
              <a:buFont typeface="+mj-lt"/>
              <a:buAutoNum type="arabicParenR"/>
            </a:pPr>
            <a:r>
              <a:rPr lang="en-US" sz="2400" dirty="0"/>
              <a:t>Low income HH </a:t>
            </a:r>
            <a:r>
              <a:rPr lang="en-US" sz="2400" u="sng" dirty="0"/>
              <a:t>less</a:t>
            </a:r>
            <a:r>
              <a:rPr lang="en-US" sz="2400" dirty="0"/>
              <a:t> likely banked with cap</a:t>
            </a:r>
            <a:r>
              <a:rPr lang="en-US" sz="1600" dirty="0"/>
              <a:t>	</a:t>
            </a:r>
          </a:p>
        </p:txBody>
      </p:sp>
      <p:sp>
        <p:nvSpPr>
          <p:cNvPr id="5" name="Right Arrow 4"/>
          <p:cNvSpPr/>
          <p:nvPr/>
        </p:nvSpPr>
        <p:spPr>
          <a:xfrm>
            <a:off x="2057400" y="1352549"/>
            <a:ext cx="228600" cy="762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Arrow 5"/>
          <p:cNvSpPr/>
          <p:nvPr/>
        </p:nvSpPr>
        <p:spPr>
          <a:xfrm>
            <a:off x="6324600" y="1812811"/>
            <a:ext cx="457200" cy="190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00195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sz="quarter" idx="1"/>
          </p:nvPr>
        </p:nvSpPr>
        <p:spPr/>
        <p:txBody>
          <a:bodyPr/>
          <a:lstStyle/>
          <a:p>
            <a:r>
              <a:rPr lang="en-US" sz="2000" dirty="0"/>
              <a:t>Urge to curb high overdraft fees understandable but beware Ec:101: 	caps reduce overdraft credit, so more bounces checks and less 	financial </a:t>
            </a:r>
            <a:r>
              <a:rPr lang="en-US" sz="2000" u="sng" dirty="0"/>
              <a:t>ex</a:t>
            </a:r>
            <a:r>
              <a:rPr lang="en-US" sz="2000" dirty="0"/>
              <a:t>clusion </a:t>
            </a:r>
          </a:p>
          <a:p>
            <a:r>
              <a:rPr lang="en-US" sz="1800" dirty="0"/>
              <a:t>Banked depositors pay $$$ in returned check fees that might have been covered absent cap</a:t>
            </a:r>
          </a:p>
          <a:p>
            <a:endParaRPr lang="en-US" sz="2000" dirty="0"/>
          </a:p>
          <a:p>
            <a:r>
              <a:rPr lang="en-US" sz="2000" dirty="0"/>
              <a:t>Increasing competition may be better path to increased inclusion </a:t>
            </a:r>
          </a:p>
          <a:p>
            <a:pPr marL="320040" lvl="1" indent="0">
              <a:buNone/>
            </a:pPr>
            <a:r>
              <a:rPr lang="en-US" sz="1800" dirty="0"/>
              <a:t> </a:t>
            </a:r>
            <a:endParaRPr lang="en-US" sz="2000" dirty="0"/>
          </a:p>
        </p:txBody>
      </p:sp>
    </p:spTree>
    <p:extLst>
      <p:ext uri="{BB962C8B-B14F-4D97-AF65-F5344CB8AC3E}">
        <p14:creationId xmlns:p14="http://schemas.microsoft.com/office/powerpoint/2010/main" val="6363819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609" y="125505"/>
            <a:ext cx="7543800" cy="693645"/>
          </a:xfrm>
        </p:spPr>
        <p:txBody>
          <a:bodyPr>
            <a:normAutofit/>
          </a:bodyPr>
          <a:lstStyle/>
          <a:p>
            <a:r>
              <a:rPr lang="en-US" sz="3000" dirty="0"/>
              <a:t>	      Competition Instead of Caps?</a:t>
            </a:r>
          </a:p>
        </p:txBody>
      </p:sp>
      <p:sp>
        <p:nvSpPr>
          <p:cNvPr id="3" name="Content Placeholder 2"/>
          <p:cNvSpPr>
            <a:spLocks noGrp="1"/>
          </p:cNvSpPr>
          <p:nvPr>
            <p:ph idx="1"/>
          </p:nvPr>
        </p:nvSpPr>
        <p:spPr>
          <a:xfrm>
            <a:off x="641609" y="1123950"/>
            <a:ext cx="7886700" cy="4191000"/>
          </a:xfrm>
        </p:spPr>
        <p:txBody>
          <a:bodyPr>
            <a:normAutofit fontScale="47500" lnSpcReduction="20000"/>
          </a:bodyPr>
          <a:lstStyle/>
          <a:p>
            <a:r>
              <a:rPr lang="en-US" dirty="0"/>
              <a:t> </a:t>
            </a:r>
            <a:r>
              <a:rPr lang="en-US" sz="3600" dirty="0"/>
              <a:t>Overdraft very profitable to banks </a:t>
            </a:r>
            <a:r>
              <a:rPr lang="en-US" sz="3600" u="sng" dirty="0"/>
              <a:t>and</a:t>
            </a:r>
            <a:r>
              <a:rPr lang="en-US" sz="3600" dirty="0"/>
              <a:t> credit unions </a:t>
            </a:r>
            <a:r>
              <a:rPr lang="en-US" sz="3600" u="sng" dirty="0"/>
              <a:t>(</a:t>
            </a:r>
            <a:r>
              <a:rPr lang="en-US" sz="3600" dirty="0"/>
              <a:t>$35 bn annually)</a:t>
            </a:r>
          </a:p>
          <a:p>
            <a:pPr lvl="0"/>
            <a:endParaRPr lang="en-US" dirty="0"/>
          </a:p>
          <a:p>
            <a:pPr lvl="1"/>
            <a:endParaRPr lang="en-US" dirty="0"/>
          </a:p>
          <a:p>
            <a:endParaRPr lang="en-US" dirty="0"/>
          </a:p>
          <a:p>
            <a:endParaRPr lang="en-US" dirty="0"/>
          </a:p>
          <a:p>
            <a:endParaRPr lang="en-US" dirty="0"/>
          </a:p>
          <a:p>
            <a:endParaRPr lang="en-US" sz="3600" dirty="0"/>
          </a:p>
          <a:p>
            <a:endParaRPr lang="en-US" sz="3600" dirty="0"/>
          </a:p>
          <a:p>
            <a:r>
              <a:rPr lang="en-US" sz="3600" dirty="0"/>
              <a:t>Competition weak </a:t>
            </a:r>
            <a:r>
              <a:rPr lang="en-US" sz="3600" u="sng" dirty="0"/>
              <a:t>among</a:t>
            </a:r>
            <a:r>
              <a:rPr lang="en-US" sz="3600" dirty="0"/>
              <a:t> depositories (no advertising!) </a:t>
            </a:r>
          </a:p>
          <a:p>
            <a:endParaRPr lang="en-US" dirty="0"/>
          </a:p>
          <a:p>
            <a:r>
              <a:rPr lang="en-US" dirty="0"/>
              <a:t> </a:t>
            </a:r>
            <a:r>
              <a:rPr lang="en-US" sz="3800" dirty="0"/>
              <a:t>But works </a:t>
            </a:r>
            <a:r>
              <a:rPr lang="en-US" sz="3800" u="sng" dirty="0"/>
              <a:t>across</a:t>
            </a:r>
            <a:r>
              <a:rPr lang="en-US" sz="3800" dirty="0"/>
              <a:t> small dollar lenders (Melzer and Morgan 2004)</a:t>
            </a:r>
          </a:p>
          <a:p>
            <a:pPr marL="342900" lvl="1" indent="0">
              <a:buNone/>
            </a:pPr>
            <a:endParaRPr lang="en-US" sz="3800" dirty="0"/>
          </a:p>
          <a:p>
            <a:pPr marL="0" indent="0">
              <a:buNone/>
            </a:pPr>
            <a:endParaRPr lang="en-US" sz="1650" dirty="0"/>
          </a:p>
          <a:p>
            <a:endParaRPr lang="en-US" dirty="0"/>
          </a:p>
        </p:txBody>
      </p:sp>
      <p:pic>
        <p:nvPicPr>
          <p:cNvPr id="4" name="Picture 3" descr="A picture containing appliance, truck, large, food&#10;&#10;Description automatically generated">
            <a:extLst>
              <a:ext uri="{FF2B5EF4-FFF2-40B4-BE49-F238E27FC236}">
                <a16:creationId xmlns:a16="http://schemas.microsoft.com/office/drawing/2014/main" id="{BBF1B0B7-1512-4533-81A5-F267F7C51CD8}"/>
              </a:ext>
            </a:extLst>
          </p:cNvPr>
          <p:cNvPicPr/>
          <p:nvPr/>
        </p:nvPicPr>
        <p:blipFill>
          <a:blip r:embed="rId3">
            <a:extLst>
              <a:ext uri="{28A0092B-C50C-407E-A947-70E740481C1C}">
                <a14:useLocalDpi xmlns:a14="http://schemas.microsoft.com/office/drawing/2010/main" val="0"/>
              </a:ext>
            </a:extLst>
          </a:blip>
          <a:stretch>
            <a:fillRect/>
          </a:stretch>
        </p:blipFill>
        <p:spPr>
          <a:xfrm>
            <a:off x="915165" y="1832594"/>
            <a:ext cx="3888241" cy="1424956"/>
          </a:xfrm>
          <a:prstGeom prst="rect">
            <a:avLst/>
          </a:prstGeom>
        </p:spPr>
      </p:pic>
      <p:pic>
        <p:nvPicPr>
          <p:cNvPr id="5" name="Content Placeholder 4" descr="A picture containing sitting, small, table, computer&#10;&#10;Description automatically generated">
            <a:extLst>
              <a:ext uri="{FF2B5EF4-FFF2-40B4-BE49-F238E27FC236}">
                <a16:creationId xmlns:a16="http://schemas.microsoft.com/office/drawing/2014/main" id="{A272FA53-78EA-42B2-B948-471A6B0703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32782" y="1832594"/>
            <a:ext cx="2397026" cy="1501156"/>
          </a:xfrm>
          <a:prstGeom prst="rect">
            <a:avLst/>
          </a:prstGeom>
        </p:spPr>
      </p:pic>
    </p:spTree>
    <p:extLst>
      <p:ext uri="{BB962C8B-B14F-4D97-AF65-F5344CB8AC3E}">
        <p14:creationId xmlns:p14="http://schemas.microsoft.com/office/powerpoint/2010/main" val="3331272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475A3-8324-4417-9DCE-DFFEDC7E3FB9}"/>
              </a:ext>
            </a:extLst>
          </p:cNvPr>
          <p:cNvSpPr>
            <a:spLocks noGrp="1"/>
          </p:cNvSpPr>
          <p:nvPr>
            <p:ph type="title"/>
          </p:nvPr>
        </p:nvSpPr>
        <p:spPr/>
        <p:txBody>
          <a:bodyPr/>
          <a:lstStyle/>
          <a:p>
            <a:r>
              <a:rPr lang="en-US" dirty="0"/>
              <a:t>Reference Slides</a:t>
            </a:r>
          </a:p>
        </p:txBody>
      </p:sp>
      <p:sp>
        <p:nvSpPr>
          <p:cNvPr id="3" name="Content Placeholder 2">
            <a:extLst>
              <a:ext uri="{FF2B5EF4-FFF2-40B4-BE49-F238E27FC236}">
                <a16:creationId xmlns:a16="http://schemas.microsoft.com/office/drawing/2014/main" id="{55D43E4F-FF56-49AA-9D85-C1D4A1DF0151}"/>
              </a:ext>
            </a:extLst>
          </p:cNvPr>
          <p:cNvSpPr>
            <a:spLocks noGrp="1"/>
          </p:cNvSpPr>
          <p:nvPr>
            <p:ph sz="quarter" idx="1"/>
          </p:nvPr>
        </p:nvSpPr>
        <p:spPr/>
        <p:txBody>
          <a:bodyPr/>
          <a:lstStyle/>
          <a:p>
            <a:endParaRPr lang="en-US" dirty="0"/>
          </a:p>
        </p:txBody>
      </p:sp>
    </p:spTree>
    <p:extLst>
      <p:ext uri="{BB962C8B-B14F-4D97-AF65-F5344CB8AC3E}">
        <p14:creationId xmlns:p14="http://schemas.microsoft.com/office/powerpoint/2010/main" val="1358460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a:t>
            </a:r>
          </a:p>
        </p:txBody>
      </p:sp>
      <p:sp>
        <p:nvSpPr>
          <p:cNvPr id="3" name="Content Placeholder 2"/>
          <p:cNvSpPr>
            <a:spLocks noGrp="1"/>
          </p:cNvSpPr>
          <p:nvPr>
            <p:ph idx="1"/>
          </p:nvPr>
        </p:nvSpPr>
        <p:spPr/>
        <p:txBody>
          <a:bodyPr>
            <a:normAutofit fontScale="92500"/>
          </a:bodyPr>
          <a:lstStyle/>
          <a:p>
            <a:pPr>
              <a:lnSpc>
                <a:spcPct val="120000"/>
              </a:lnSpc>
            </a:pPr>
            <a:r>
              <a:rPr lang="en-US" sz="2400" b="1" dirty="0">
                <a:latin typeface="Arial"/>
                <a:cs typeface="Arial"/>
              </a:rPr>
              <a:t>Financial Inclusion. </a:t>
            </a:r>
            <a:r>
              <a:rPr lang="en-US" sz="1900" dirty="0">
                <a:latin typeface="Arial"/>
                <a:cs typeface="Arial"/>
              </a:rPr>
              <a:t>Campbell, Martinez-Jerez, Tufano (2012), Celerier and Matray (2019), Dupas, Karlan, Robinson, Ubfal (2018), Bord (2020).</a:t>
            </a:r>
          </a:p>
          <a:p>
            <a:pPr>
              <a:lnSpc>
                <a:spcPct val="120000"/>
              </a:lnSpc>
            </a:pPr>
            <a:r>
              <a:rPr lang="en-US" sz="2400" b="1" dirty="0">
                <a:latin typeface="Arial"/>
                <a:cs typeface="Arial"/>
              </a:rPr>
              <a:t>Behavioral economics/consumer financial regulation. </a:t>
            </a:r>
            <a:r>
              <a:rPr lang="en-US" sz="1900" dirty="0">
                <a:latin typeface="Arial"/>
                <a:cs typeface="Arial"/>
              </a:rPr>
              <a:t>Gabaix and Laibson (2006), Mullainathan, Barr, and Shafir (2009), Heidhues and Koszegi (2018), Alan, Cemalcilar, Karlan, Zinman (2018), Stango and Zinman (2011, 2014), Ru and Schoar (2019), Melzer and Morgan (2005)</a:t>
            </a:r>
          </a:p>
          <a:p>
            <a:pPr>
              <a:lnSpc>
                <a:spcPct val="120000"/>
              </a:lnSpc>
            </a:pPr>
            <a:r>
              <a:rPr lang="en-US" sz="2400" b="1" dirty="0">
                <a:latin typeface="Arial"/>
                <a:cs typeface="Arial"/>
              </a:rPr>
              <a:t>Price ceilings in banking</a:t>
            </a:r>
            <a:r>
              <a:rPr lang="en-US" sz="2400" i="1" dirty="0">
                <a:latin typeface="Arial"/>
                <a:cs typeface="Arial"/>
              </a:rPr>
              <a:t>.</a:t>
            </a:r>
            <a:r>
              <a:rPr lang="en-US" sz="2400" dirty="0">
                <a:latin typeface="Arial"/>
                <a:cs typeface="Arial"/>
              </a:rPr>
              <a:t> </a:t>
            </a:r>
            <a:r>
              <a:rPr lang="en-US" sz="1900" dirty="0">
                <a:latin typeface="Arial"/>
                <a:cs typeface="Arial"/>
              </a:rPr>
              <a:t>Agarwal, Chomsisengphet, Mahoney, Stroebel (2014), Nelson (2018), Kay, Manuszak, Vojtech (2017)); Knittel and Stango (2003),  DeYoung and Phillips (2009), Melzer and Schroeder (2018).</a:t>
            </a:r>
          </a:p>
          <a:p>
            <a:pPr>
              <a:lnSpc>
                <a:spcPct val="120000"/>
              </a:lnSpc>
            </a:pPr>
            <a:endParaRPr lang="en-US" sz="2000" dirty="0">
              <a:latin typeface="Arial"/>
              <a:cs typeface="Arial"/>
            </a:endParaRPr>
          </a:p>
        </p:txBody>
      </p:sp>
    </p:spTree>
    <p:extLst>
      <p:ext uri="{BB962C8B-B14F-4D97-AF65-F5344CB8AC3E}">
        <p14:creationId xmlns:p14="http://schemas.microsoft.com/office/powerpoint/2010/main" val="3223307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OCC preemption</a:t>
            </a:r>
          </a:p>
        </p:txBody>
      </p:sp>
      <p:sp>
        <p:nvSpPr>
          <p:cNvPr id="3" name="Content Placeholder 2"/>
          <p:cNvSpPr>
            <a:spLocks noGrp="1"/>
          </p:cNvSpPr>
          <p:nvPr>
            <p:ph sz="quarter" idx="1"/>
          </p:nvPr>
        </p:nvSpPr>
        <p:spPr/>
        <p:txBody>
          <a:bodyPr/>
          <a:lstStyle/>
          <a:p>
            <a:r>
              <a:rPr lang="en-US" sz="2000" dirty="0"/>
              <a:t>OCC historically preempts state fee and usury limits for National banks</a:t>
            </a:r>
          </a:p>
          <a:p>
            <a:r>
              <a:rPr lang="en-US" sz="2000" dirty="0"/>
              <a:t>Before 2001, OCC had granted only </a:t>
            </a:r>
            <a:r>
              <a:rPr lang="en-US" sz="2000" u="sng" dirty="0"/>
              <a:t>qualified</a:t>
            </a:r>
            <a:r>
              <a:rPr lang="en-US" sz="2000" dirty="0"/>
              <a:t> exemption from state  overdraft fee limits;  evaluated case-by-case </a:t>
            </a:r>
          </a:p>
          <a:p>
            <a:r>
              <a:rPr lang="en-US" sz="2000" dirty="0"/>
              <a:t>OCC removed qualification in </a:t>
            </a:r>
            <a:r>
              <a:rPr lang="en-US" sz="2000" u="sng" dirty="0"/>
              <a:t>July 2001</a:t>
            </a:r>
            <a:r>
              <a:rPr lang="en-US" sz="2000" dirty="0"/>
              <a:t> and categorically  exempted national banks from state limits</a:t>
            </a:r>
          </a:p>
          <a:p>
            <a:r>
              <a:rPr lang="en-US" sz="2000" dirty="0"/>
              <a:t>Natural experiment: only national banks exempted, only some states limited</a:t>
            </a:r>
          </a:p>
          <a:p>
            <a:endParaRPr lang="en-US" sz="2200" dirty="0"/>
          </a:p>
        </p:txBody>
      </p:sp>
    </p:spTree>
    <p:extLst>
      <p:ext uri="{BB962C8B-B14F-4D97-AF65-F5344CB8AC3E}">
        <p14:creationId xmlns:p14="http://schemas.microsoft.com/office/powerpoint/2010/main" val="321268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a:t>
            </a:r>
          </a:p>
        </p:txBody>
      </p:sp>
      <p:sp>
        <p:nvSpPr>
          <p:cNvPr id="3" name="Content Placeholder 2"/>
          <p:cNvSpPr>
            <a:spLocks noGrp="1"/>
          </p:cNvSpPr>
          <p:nvPr>
            <p:ph sz="quarter" idx="1"/>
          </p:nvPr>
        </p:nvSpPr>
        <p:spPr/>
        <p:txBody>
          <a:bodyPr/>
          <a:lstStyle/>
          <a:p>
            <a:pPr marL="0" indent="0">
              <a:buNone/>
            </a:pPr>
            <a:r>
              <a:rPr lang="en-US" dirty="0"/>
              <a:t>1. Background </a:t>
            </a:r>
          </a:p>
          <a:p>
            <a:pPr marL="0" indent="0">
              <a:buNone/>
            </a:pPr>
            <a:r>
              <a:rPr lang="en-US" dirty="0"/>
              <a:t>2. Study Design/Findings</a:t>
            </a:r>
          </a:p>
          <a:p>
            <a:pPr marL="0" indent="0">
              <a:buNone/>
            </a:pPr>
            <a:r>
              <a:rPr lang="en-US" dirty="0"/>
              <a:t>3. Conclusion</a:t>
            </a:r>
          </a:p>
        </p:txBody>
      </p:sp>
      <p:sp>
        <p:nvSpPr>
          <p:cNvPr id="4" name="Rectangle 3"/>
          <p:cNvSpPr/>
          <p:nvPr/>
        </p:nvSpPr>
        <p:spPr>
          <a:xfrm>
            <a:off x="228600" y="1123950"/>
            <a:ext cx="8610600" cy="9144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741989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Banked Results: Only Low-income HH Affected</a:t>
            </a:r>
          </a:p>
        </p:txBody>
      </p:sp>
      <p:sp>
        <p:nvSpPr>
          <p:cNvPr id="3" name="Content Placeholder 2"/>
          <p:cNvSpPr>
            <a:spLocks noGrp="1"/>
          </p:cNvSpPr>
          <p:nvPr>
            <p:ph sz="quarter" idx="1"/>
          </p:nvPr>
        </p:nvSpPr>
        <p:spPr>
          <a:xfrm>
            <a:off x="457200" y="4248150"/>
            <a:ext cx="8229600" cy="685799"/>
          </a:xfrm>
        </p:spPr>
        <p:txBody>
          <a:bodyPr/>
          <a:lstStyle/>
          <a:p>
            <a:endParaRPr lang="en-US" dirty="0"/>
          </a:p>
        </p:txBody>
      </p:sp>
      <p:pic>
        <p:nvPicPr>
          <p:cNvPr id="4" name="Picture 3"/>
          <p:cNvPicPr>
            <a:picLocks noChangeAspect="1"/>
          </p:cNvPicPr>
          <p:nvPr/>
        </p:nvPicPr>
        <p:blipFill>
          <a:blip r:embed="rId2"/>
          <a:stretch>
            <a:fillRect/>
          </a:stretch>
        </p:blipFill>
        <p:spPr>
          <a:xfrm>
            <a:off x="685800" y="1123950"/>
            <a:ext cx="7300355" cy="2635250"/>
          </a:xfrm>
          <a:prstGeom prst="rect">
            <a:avLst/>
          </a:prstGeom>
        </p:spPr>
      </p:pic>
    </p:spTree>
    <p:extLst>
      <p:ext uri="{BB962C8B-B14F-4D97-AF65-F5344CB8AC3E}">
        <p14:creationId xmlns:p14="http://schemas.microsoft.com/office/powerpoint/2010/main" val="3188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The Unbanked</a:t>
            </a:r>
          </a:p>
        </p:txBody>
      </p:sp>
      <p:sp>
        <p:nvSpPr>
          <p:cNvPr id="3" name="Content Placeholder 2"/>
          <p:cNvSpPr>
            <a:spLocks noGrp="1"/>
          </p:cNvSpPr>
          <p:nvPr>
            <p:ph sz="quarter" idx="1"/>
          </p:nvPr>
        </p:nvSpPr>
        <p:spPr/>
        <p:txBody>
          <a:bodyPr/>
          <a:lstStyle/>
          <a:p>
            <a:r>
              <a:rPr lang="en-US" sz="2400" dirty="0">
                <a:solidFill>
                  <a:schemeClr val="tx1"/>
                </a:solidFill>
                <a:latin typeface="Calibri" panose="020F0502020204030204" pitchFamily="34" charset="0"/>
                <a:cs typeface="Calibri" panose="020F0502020204030204" pitchFamily="34" charset="0"/>
              </a:rPr>
              <a:t>≈</a:t>
            </a:r>
            <a:r>
              <a:rPr lang="en-US" sz="2400" dirty="0">
                <a:solidFill>
                  <a:srgbClr val="FF0000"/>
                </a:solidFill>
                <a:latin typeface="Calibri" panose="020F0502020204030204" pitchFamily="34" charset="0"/>
                <a:cs typeface="Calibri" panose="020F0502020204030204" pitchFamily="34" charset="0"/>
              </a:rPr>
              <a:t> </a:t>
            </a:r>
            <a:r>
              <a:rPr lang="en-US" sz="2400" dirty="0">
                <a:solidFill>
                  <a:schemeClr val="tx1"/>
                </a:solidFill>
              </a:rPr>
              <a:t>25%</a:t>
            </a:r>
            <a:r>
              <a:rPr lang="en-US" sz="2400" dirty="0"/>
              <a:t> of low-income HH without a checking account</a:t>
            </a:r>
          </a:p>
          <a:p>
            <a:r>
              <a:rPr lang="en-US" sz="2400" dirty="0"/>
              <a:t>Being unbanked is costly:</a:t>
            </a:r>
          </a:p>
          <a:p>
            <a:pPr lvl="1"/>
            <a:r>
              <a:rPr lang="en-US" sz="1600" dirty="0"/>
              <a:t>Rely on more expensive alternatives (check cashers, money transfers,etc.) </a:t>
            </a:r>
          </a:p>
          <a:p>
            <a:pPr lvl="1"/>
            <a:r>
              <a:rPr lang="en-US" sz="1600" dirty="0"/>
              <a:t>Accumulate less wealth (Celerier and Matray, 2019)</a:t>
            </a:r>
          </a:p>
          <a:p>
            <a:pPr lvl="1"/>
            <a:r>
              <a:rPr lang="en-US" sz="1600" dirty="0"/>
              <a:t>Less small dollar credit (payday and overdraft)</a:t>
            </a:r>
          </a:p>
          <a:p>
            <a:endParaRPr lang="en-US" sz="2400" dirty="0"/>
          </a:p>
        </p:txBody>
      </p:sp>
    </p:spTree>
    <p:extLst>
      <p:ext uri="{BB962C8B-B14F-4D97-AF65-F5344CB8AC3E}">
        <p14:creationId xmlns:p14="http://schemas.microsoft.com/office/powerpoint/2010/main" val="340783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120"/>
            <a:ext cx="8771822" cy="577661"/>
          </a:xfrm>
        </p:spPr>
        <p:txBody>
          <a:bodyPr>
            <a:normAutofit fontScale="90000"/>
          </a:bodyPr>
          <a:lstStyle/>
          <a:p>
            <a:r>
              <a:rPr lang="en-US" dirty="0"/>
              <a:t>	  Why Unbanked? </a:t>
            </a:r>
          </a:p>
        </p:txBody>
      </p:sp>
      <p:sp>
        <p:nvSpPr>
          <p:cNvPr id="6" name="Content Placeholder 5"/>
          <p:cNvSpPr>
            <a:spLocks noGrp="1"/>
          </p:cNvSpPr>
          <p:nvPr>
            <p:ph idx="1"/>
          </p:nvPr>
        </p:nvSpPr>
        <p:spPr>
          <a:xfrm>
            <a:off x="1011043" y="730421"/>
            <a:ext cx="5291383" cy="2912892"/>
          </a:xfrm>
        </p:spPr>
        <p:txBody>
          <a:bodyPr/>
          <a:lstStyle/>
          <a:p>
            <a:pPr marL="0" indent="0">
              <a:buNone/>
            </a:pPr>
            <a:endParaRPr lang="en-US" dirty="0"/>
          </a:p>
          <a:p>
            <a:pPr marL="0" indent="0">
              <a:buNone/>
            </a:pPr>
            <a:endParaRPr lang="en-US" dirty="0"/>
          </a:p>
        </p:txBody>
      </p:sp>
      <p:sp>
        <p:nvSpPr>
          <p:cNvPr id="5" name="Rectangle 4"/>
          <p:cNvSpPr/>
          <p:nvPr/>
        </p:nvSpPr>
        <p:spPr>
          <a:xfrm>
            <a:off x="0" y="3063449"/>
            <a:ext cx="8866415" cy="2672526"/>
          </a:xfrm>
          <a:prstGeom prst="rect">
            <a:avLst/>
          </a:prstGeom>
        </p:spPr>
        <p:txBody>
          <a:bodyPr wrap="square">
            <a:spAutoFit/>
          </a:bodyPr>
          <a:lstStyle/>
          <a:p>
            <a:pPr marL="257175" indent="-257175">
              <a:lnSpc>
                <a:spcPct val="107000"/>
              </a:lnSpc>
              <a:buFont typeface="Calibri" panose="020F0502020204030204" pitchFamily="34" charset="0"/>
              <a:buChar char="-"/>
            </a:pP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1200" dirty="0">
                <a:latin typeface="Calibri" panose="020F0502020204030204" pitchFamily="34" charset="0"/>
                <a:ea typeface="Calibri" panose="020F0502020204030204" pitchFamily="34" charset="0"/>
                <a:cs typeface="Times New Roman" panose="02020603050405020304" pitchFamily="18" charset="0"/>
              </a:rPr>
              <a:t>% FDIC (2019)</a:t>
            </a:r>
          </a:p>
          <a:p>
            <a:pPr marL="257175" indent="-257175">
              <a:lnSpc>
                <a:spcPct val="107000"/>
              </a:lnSpc>
              <a:buFont typeface="Wingdings" panose="05000000000000000000" pitchFamily="2" charset="2"/>
              <a:buChar char="Ø"/>
            </a:pP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sz="15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 Many reasons but overdraft fees rank high</a:t>
            </a:r>
          </a:p>
          <a:p>
            <a:pPr marL="342900" indent="-342900">
              <a:lnSpc>
                <a:spcPct val="107000"/>
              </a:lnSpc>
              <a:buFont typeface="Wingdings" panose="05000000000000000000" pitchFamily="2" charset="2"/>
              <a:buChar char="§"/>
            </a:pPr>
            <a:r>
              <a:rPr lang="en-US" sz="2000" dirty="0">
                <a:latin typeface="Calibri" panose="020F0502020204030204" pitchFamily="34" charset="0"/>
                <a:ea typeface="Calibri" panose="020F0502020204030204" pitchFamily="34" charset="0"/>
                <a:cs typeface="Calibri" panose="020F0502020204030204" pitchFamily="34" charset="0"/>
              </a:rPr>
              <a:t> H</a:t>
            </a:r>
            <a:r>
              <a:rPr lang="en-US" sz="2000" dirty="0">
                <a:latin typeface="Calibri" panose="020F0502020204030204" pitchFamily="34" charset="0"/>
                <a:ea typeface="Calibri" panose="020F0502020204030204" pitchFamily="34" charset="0"/>
                <a:cs typeface="Times New Roman" panose="02020603050405020304" pitchFamily="18" charset="0"/>
              </a:rPr>
              <a:t>alf of depositors whose accounts were closed involuntarily (“bounced out”) cite </a:t>
            </a:r>
            <a:r>
              <a:rPr lang="en-US" sz="2000" u="sng" dirty="0">
                <a:latin typeface="Calibri" panose="020F0502020204030204" pitchFamily="34" charset="0"/>
                <a:ea typeface="Calibri" panose="020F0502020204030204" pitchFamily="34" charset="0"/>
                <a:cs typeface="Times New Roman" panose="02020603050405020304" pitchFamily="18" charset="0"/>
              </a:rPr>
              <a:t>overdrafts</a:t>
            </a:r>
            <a:r>
              <a:rPr lang="en-US" sz="2000" dirty="0">
                <a:latin typeface="Calibri" panose="020F0502020204030204" pitchFamily="34" charset="0"/>
                <a:ea typeface="Calibri" panose="020F0502020204030204" pitchFamily="34" charset="0"/>
                <a:cs typeface="Times New Roman" panose="02020603050405020304" pitchFamily="18" charset="0"/>
              </a:rPr>
              <a:t> as main reason (FDIC 2019)</a:t>
            </a:r>
            <a:endParaRPr lang="en-US" sz="2000" i="1" dirty="0">
              <a:solidFill>
                <a:schemeClr val="tx1">
                  <a:lumMod val="50000"/>
                  <a:lumOff val="50000"/>
                </a:schemeClr>
              </a:solidFill>
            </a:endParaRPr>
          </a:p>
          <a:p>
            <a:pPr marL="257175" indent="-257175">
              <a:lnSpc>
                <a:spcPct val="107000"/>
              </a:lnSpc>
              <a:buFont typeface="Wingdings" panose="05000000000000000000" pitchFamily="2" charset="2"/>
              <a:buChar char="Ø"/>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458" y="1043368"/>
            <a:ext cx="8148331" cy="3165064"/>
          </a:xfrm>
          <a:prstGeom prst="rect">
            <a:avLst/>
          </a:prstGeom>
        </p:spPr>
      </p:pic>
      <p:sp>
        <p:nvSpPr>
          <p:cNvPr id="15" name="Oval 14"/>
          <p:cNvSpPr/>
          <p:nvPr/>
        </p:nvSpPr>
        <p:spPr>
          <a:xfrm>
            <a:off x="1537574" y="1940506"/>
            <a:ext cx="2721049" cy="49272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208931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Overdraft Credit Demand</a:t>
            </a:r>
          </a:p>
        </p:txBody>
      </p:sp>
      <p:sp>
        <p:nvSpPr>
          <p:cNvPr id="3" name="Content Placeholder 2"/>
          <p:cNvSpPr>
            <a:spLocks noGrp="1"/>
          </p:cNvSpPr>
          <p:nvPr>
            <p:ph idx="1"/>
          </p:nvPr>
        </p:nvSpPr>
        <p:spPr>
          <a:xfrm>
            <a:off x="493890" y="1047750"/>
            <a:ext cx="8142111" cy="3810000"/>
          </a:xfrm>
        </p:spPr>
        <p:txBody>
          <a:bodyPr>
            <a:noAutofit/>
          </a:bodyPr>
          <a:lstStyle/>
          <a:p>
            <a:r>
              <a:rPr lang="en-US" sz="2000" dirty="0">
                <a:latin typeface="Arial"/>
                <a:cs typeface="Arial"/>
              </a:rPr>
              <a:t>Demand essentially </a:t>
            </a:r>
            <a:r>
              <a:rPr lang="en-US" sz="2000" u="sng" dirty="0">
                <a:latin typeface="Arial"/>
                <a:cs typeface="Arial"/>
              </a:rPr>
              <a:t>bi-modal</a:t>
            </a:r>
            <a:endParaRPr lang="en-US" sz="2000" dirty="0">
              <a:latin typeface="Arial"/>
              <a:cs typeface="Arial"/>
            </a:endParaRPr>
          </a:p>
          <a:p>
            <a:pPr marL="0" indent="0">
              <a:buNone/>
            </a:pPr>
            <a:r>
              <a:rPr lang="en-US" sz="2000" dirty="0">
                <a:latin typeface="Arial"/>
                <a:cs typeface="Arial"/>
              </a:rPr>
              <a:t>    </a:t>
            </a:r>
            <a:r>
              <a:rPr lang="en-US" sz="1200" dirty="0">
                <a:latin typeface="Arial"/>
                <a:cs typeface="Arial"/>
              </a:rPr>
              <a:t>-  Most depositors rarely/never overdraw; small proportion overdraw almost monthly (CFPB 2013)</a:t>
            </a:r>
          </a:p>
          <a:p>
            <a:endParaRPr lang="en-US" sz="2000" dirty="0">
              <a:latin typeface="Arial"/>
              <a:cs typeface="Arial"/>
            </a:endParaRPr>
          </a:p>
          <a:p>
            <a:r>
              <a:rPr lang="en-US" sz="2000" dirty="0">
                <a:latin typeface="Arial"/>
                <a:cs typeface="Arial"/>
              </a:rPr>
              <a:t>Depositors must </a:t>
            </a:r>
            <a:r>
              <a:rPr lang="en-US" sz="2000" i="1" dirty="0">
                <a:latin typeface="Arial"/>
                <a:cs typeface="Arial"/>
              </a:rPr>
              <a:t>opt-in</a:t>
            </a:r>
            <a:r>
              <a:rPr lang="en-US" sz="2000" dirty="0">
                <a:latin typeface="Arial"/>
                <a:cs typeface="Arial"/>
              </a:rPr>
              <a:t> for overdraft coverage via debit and ATM</a:t>
            </a:r>
          </a:p>
          <a:p>
            <a:pPr marL="0" indent="0">
              <a:buNone/>
            </a:pPr>
            <a:r>
              <a:rPr lang="en-US" sz="1200" dirty="0">
                <a:latin typeface="Arial"/>
                <a:cs typeface="Arial"/>
              </a:rPr>
              <a:t>       -   Opt-in higher (45%) for heavy uses of OD (CFPB 2013)</a:t>
            </a:r>
          </a:p>
          <a:p>
            <a:endParaRPr lang="en-US" sz="2000" dirty="0">
              <a:latin typeface="Arial"/>
              <a:cs typeface="Arial"/>
            </a:endParaRPr>
          </a:p>
          <a:p>
            <a:r>
              <a:rPr lang="en-US" sz="2000" dirty="0">
                <a:latin typeface="Arial"/>
                <a:cs typeface="Arial"/>
              </a:rPr>
              <a:t>Depositors that don’t repay credit/fees “bounce out” </a:t>
            </a:r>
          </a:p>
          <a:p>
            <a:pPr marL="0" indent="0">
              <a:buNone/>
            </a:pPr>
            <a:r>
              <a:rPr lang="en-US" sz="2000" dirty="0">
                <a:latin typeface="Arial"/>
                <a:cs typeface="Arial"/>
              </a:rPr>
              <a:t>    </a:t>
            </a:r>
            <a:r>
              <a:rPr lang="en-US" sz="1200" dirty="0">
                <a:latin typeface="Arial"/>
                <a:cs typeface="Arial"/>
              </a:rPr>
              <a:t>  -  Bank closes account and reports to </a:t>
            </a:r>
            <a:r>
              <a:rPr lang="en-US" sz="1200" u="sng" dirty="0">
                <a:latin typeface="Arial"/>
                <a:cs typeface="Arial"/>
              </a:rPr>
              <a:t>debit</a:t>
            </a:r>
            <a:r>
              <a:rPr lang="en-US" sz="1200" dirty="0">
                <a:latin typeface="Arial"/>
                <a:cs typeface="Arial"/>
              </a:rPr>
              <a:t> bureaus (e.g. Chex systems)</a:t>
            </a:r>
          </a:p>
          <a:p>
            <a:pPr marL="320040" lvl="1" indent="0">
              <a:buNone/>
            </a:pPr>
            <a:r>
              <a:rPr lang="en-US" sz="1200" dirty="0"/>
              <a:t>  -  6.5M accounts closed in 2005 (Campbell et al 2012)</a:t>
            </a:r>
            <a:endParaRPr lang="en-US" sz="1200" dirty="0">
              <a:latin typeface="Arial"/>
              <a:cs typeface="Arial"/>
            </a:endParaRPr>
          </a:p>
          <a:p>
            <a:endParaRPr lang="en-US" sz="1800" dirty="0">
              <a:latin typeface="Arial"/>
              <a:cs typeface="Arial"/>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8634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5697"/>
            <a:ext cx="9296400" cy="628650"/>
          </a:xfrm>
        </p:spPr>
        <p:txBody>
          <a:bodyPr/>
          <a:lstStyle/>
          <a:p>
            <a:r>
              <a:rPr lang="en-US" dirty="0"/>
              <a:t>    Background:  Overdraft Pricing</a:t>
            </a:r>
          </a:p>
        </p:txBody>
      </p:sp>
      <p:sp>
        <p:nvSpPr>
          <p:cNvPr id="3" name="Content Placeholder 2"/>
          <p:cNvSpPr>
            <a:spLocks noGrp="1"/>
          </p:cNvSpPr>
          <p:nvPr>
            <p:ph sz="quarter" idx="1"/>
          </p:nvPr>
        </p:nvSpPr>
        <p:spPr>
          <a:xfrm>
            <a:off x="381000" y="1047750"/>
            <a:ext cx="8305800" cy="3914775"/>
          </a:xfrm>
        </p:spPr>
        <p:txBody>
          <a:bodyPr/>
          <a:lstStyle/>
          <a:p>
            <a:pPr marL="0" indent="0">
              <a:buNone/>
            </a:pPr>
            <a:endParaRPr lang="en-US" sz="1800" dirty="0"/>
          </a:p>
        </p:txBody>
      </p:sp>
      <p:pic>
        <p:nvPicPr>
          <p:cNvPr id="9" name="Content Placeholder 3">
            <a:extLst>
              <a:ext uri="{FF2B5EF4-FFF2-40B4-BE49-F238E27FC236}">
                <a16:creationId xmlns:a16="http://schemas.microsoft.com/office/drawing/2014/main" id="{ADF07D2C-67A4-4236-A6BB-A98C12D152D4}"/>
              </a:ext>
            </a:extLst>
          </p:cNvPr>
          <p:cNvPicPr>
            <a:picLocks/>
          </p:cNvPicPr>
          <p:nvPr/>
        </p:nvPicPr>
        <p:blipFill>
          <a:blip r:embed="rId2"/>
          <a:stretch>
            <a:fillRect/>
          </a:stretch>
        </p:blipFill>
        <p:spPr>
          <a:xfrm>
            <a:off x="1337732" y="1047750"/>
            <a:ext cx="6434667" cy="3048000"/>
          </a:xfrm>
          <a:prstGeom prst="rect">
            <a:avLst/>
          </a:prstGeom>
        </p:spPr>
      </p:pic>
      <p:sp>
        <p:nvSpPr>
          <p:cNvPr id="4" name="TextBox 3">
            <a:extLst>
              <a:ext uri="{FF2B5EF4-FFF2-40B4-BE49-F238E27FC236}">
                <a16:creationId xmlns:a16="http://schemas.microsoft.com/office/drawing/2014/main" id="{1DD3929C-4E79-4304-8D0F-D75C36F7880D}"/>
              </a:ext>
            </a:extLst>
          </p:cNvPr>
          <p:cNvSpPr txBox="1"/>
          <p:nvPr/>
        </p:nvSpPr>
        <p:spPr>
          <a:xfrm>
            <a:off x="491067" y="3639086"/>
            <a:ext cx="7315200" cy="1200329"/>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Mean OD fee </a:t>
            </a:r>
            <a:r>
              <a:rPr lang="en-US" dirty="0">
                <a:latin typeface="Calibri" panose="020F0502020204030204" pitchFamily="34" charset="0"/>
                <a:cs typeface="Calibri" panose="020F0502020204030204" pitchFamily="34" charset="0"/>
              </a:rPr>
              <a:t>≈ NSF ≈ $30 </a:t>
            </a:r>
          </a:p>
          <a:p>
            <a:pPr marL="285750" indent="-285750">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Bouncing a check </a:t>
            </a:r>
            <a:r>
              <a:rPr lang="en-US" u="sng" dirty="0">
                <a:latin typeface="Arial" panose="020B0604020202020204" pitchFamily="34" charset="0"/>
                <a:cs typeface="Arial" panose="020B0604020202020204" pitchFamily="34" charset="0"/>
              </a:rPr>
              <a:t>especially</a:t>
            </a:r>
            <a:r>
              <a:rPr lang="en-US" dirty="0">
                <a:latin typeface="Arial" panose="020B0604020202020204" pitchFamily="34" charset="0"/>
                <a:cs typeface="Arial" panose="020B0604020202020204" pitchFamily="34" charset="0"/>
              </a:rPr>
              <a:t> costly: $60 plus stigma, loss of check-writing privileges…</a:t>
            </a:r>
          </a:p>
        </p:txBody>
      </p:sp>
    </p:spTree>
    <p:extLst>
      <p:ext uri="{BB962C8B-B14F-4D97-AF65-F5344CB8AC3E}">
        <p14:creationId xmlns:p14="http://schemas.microsoft.com/office/powerpoint/2010/main" val="3463004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89644"/>
            <a:ext cx="9139286" cy="994172"/>
          </a:xfrm>
        </p:spPr>
        <p:txBody>
          <a:bodyPr>
            <a:normAutofit fontScale="90000"/>
          </a:bodyPr>
          <a:lstStyle/>
          <a:p>
            <a:r>
              <a:rPr lang="en-US" dirty="0"/>
              <a:t>Question: Would Fees Caps Promote Inclusion?  </a:t>
            </a:r>
          </a:p>
        </p:txBody>
      </p:sp>
      <p:sp>
        <p:nvSpPr>
          <p:cNvPr id="11" name="Rectangle 10"/>
          <p:cNvSpPr>
            <a:spLocks noChangeArrowheads="1"/>
          </p:cNvSpPr>
          <p:nvPr/>
        </p:nvSpPr>
        <p:spPr bwMode="auto">
          <a:xfrm>
            <a:off x="777649" y="2203301"/>
            <a:ext cx="1245857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endParaRPr lang="en-US" altLang="en-US" sz="825" dirty="0">
              <a:latin typeface="Calibri" panose="020F0502020204030204" pitchFamily="34" charset="0"/>
              <a:ea typeface="Calibri" panose="020F0502020204030204" pitchFamily="34" charset="0"/>
              <a:cs typeface="Times New Roman" panose="02020603050405020304" pitchFamily="18" charset="0"/>
            </a:endParaRPr>
          </a:p>
          <a:p>
            <a:pPr defTabSz="685800"/>
            <a:endParaRPr lang="en-US" altLang="en-US" sz="825" dirty="0">
              <a:latin typeface="Calibri" panose="020F0502020204030204" pitchFamily="34" charset="0"/>
              <a:ea typeface="Calibri" panose="020F0502020204030204" pitchFamily="34" charset="0"/>
              <a:cs typeface="Times New Roman" panose="02020603050405020304" pitchFamily="18" charset="0"/>
            </a:endParaRPr>
          </a:p>
          <a:p>
            <a:pPr defTabSz="685800"/>
            <a:endParaRPr lang="en-US" altLang="en-US" sz="825" dirty="0">
              <a:latin typeface="Calibri" panose="020F0502020204030204" pitchFamily="34" charset="0"/>
              <a:ea typeface="Calibri" panose="020F0502020204030204" pitchFamily="34" charset="0"/>
              <a:cs typeface="Times New Roman" panose="02020603050405020304" pitchFamily="18" charset="0"/>
            </a:endParaRPr>
          </a:p>
          <a:p>
            <a:pPr defTabSz="685800"/>
            <a:endParaRPr lang="en-US" altLang="en-US" sz="825" dirty="0">
              <a:latin typeface="Calibri" panose="020F0502020204030204" pitchFamily="34" charset="0"/>
              <a:ea typeface="Calibri" panose="020F0502020204030204" pitchFamily="34" charset="0"/>
              <a:cs typeface="Times New Roman" panose="02020603050405020304" pitchFamily="18" charset="0"/>
            </a:endParaRPr>
          </a:p>
          <a:p>
            <a:pPr defTabSz="685800"/>
            <a:endParaRPr lang="en-US" altLang="en-US" sz="825" dirty="0">
              <a:latin typeface="Calibri" panose="020F0502020204030204" pitchFamily="34" charset="0"/>
              <a:ea typeface="Calibri" panose="020F0502020204030204" pitchFamily="34" charset="0"/>
              <a:cs typeface="Times New Roman" panose="02020603050405020304" pitchFamily="18" charset="0"/>
            </a:endParaRPr>
          </a:p>
          <a:p>
            <a:pPr defTabSz="685800"/>
            <a:endParaRPr lang="en-US" altLang="en-US" sz="825" dirty="0">
              <a:latin typeface="Calibri" panose="020F0502020204030204" pitchFamily="34" charset="0"/>
              <a:ea typeface="Calibri" panose="020F0502020204030204" pitchFamily="34" charset="0"/>
              <a:cs typeface="Times New Roman" panose="02020603050405020304" pitchFamily="18" charset="0"/>
            </a:endParaRPr>
          </a:p>
          <a:p>
            <a:pPr defTabSz="685800"/>
            <a:endParaRPr lang="en-US" altLang="en-US" sz="825" dirty="0">
              <a:latin typeface="Calibri" panose="020F0502020204030204" pitchFamily="34" charset="0"/>
              <a:ea typeface="Calibri" panose="020F0502020204030204" pitchFamily="34" charset="0"/>
              <a:cs typeface="Times New Roman" panose="02020603050405020304" pitchFamily="18" charset="0"/>
            </a:endParaRPr>
          </a:p>
          <a:p>
            <a:pPr defTabSz="685800"/>
            <a:endParaRPr lang="en-US" altLang="en-US" sz="825" dirty="0">
              <a:latin typeface="Calibri" panose="020F0502020204030204" pitchFamily="34" charset="0"/>
              <a:ea typeface="Calibri" panose="020F0502020204030204" pitchFamily="34" charset="0"/>
              <a:cs typeface="Times New Roman" panose="02020603050405020304" pitchFamily="18" charset="0"/>
            </a:endParaRPr>
          </a:p>
          <a:p>
            <a:pPr defTabSz="685800"/>
            <a:endParaRPr lang="en-US" altLang="en-US" sz="825" dirty="0">
              <a:latin typeface="Calibri" panose="020F0502020204030204" pitchFamily="34" charset="0"/>
              <a:ea typeface="Calibri" panose="020F0502020204030204" pitchFamily="34" charset="0"/>
              <a:cs typeface="Times New Roman" panose="02020603050405020304" pitchFamily="18" charset="0"/>
            </a:endParaRPr>
          </a:p>
          <a:p>
            <a:pPr defTabSz="685800"/>
            <a:endParaRPr lang="en-US" altLang="en-US" sz="825" dirty="0">
              <a:latin typeface="Calibri" panose="020F0502020204030204" pitchFamily="34" charset="0"/>
              <a:ea typeface="Calibri" panose="020F0502020204030204" pitchFamily="34" charset="0"/>
              <a:cs typeface="Times New Roman" panose="02020603050405020304" pitchFamily="18" charset="0"/>
            </a:endParaRPr>
          </a:p>
          <a:p>
            <a:pPr defTabSz="685800"/>
            <a:endParaRPr lang="en-US" altLang="en-US" sz="1500" dirty="0"/>
          </a:p>
        </p:txBody>
      </p:sp>
      <p:sp>
        <p:nvSpPr>
          <p:cNvPr id="3" name="TextBox 2"/>
          <p:cNvSpPr txBox="1"/>
          <p:nvPr/>
        </p:nvSpPr>
        <p:spPr>
          <a:xfrm>
            <a:off x="659804" y="1141094"/>
            <a:ext cx="7264995" cy="5124480"/>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Many consumer advocacy groups (Pew, CRL) recommend caps </a:t>
            </a:r>
          </a:p>
          <a:p>
            <a:pPr marL="342900" indent="-342900">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Federal cap proposed in 2019 (“Stop Overdraft Profiteering Act”) </a:t>
            </a:r>
          </a:p>
          <a:p>
            <a:pPr lvl="1"/>
            <a:r>
              <a:rPr lang="en-US" sz="1500" dirty="0"/>
              <a:t>  </a:t>
            </a:r>
          </a:p>
          <a:p>
            <a:pPr lvl="1"/>
            <a:r>
              <a:rPr lang="en-US" sz="1500" dirty="0"/>
              <a:t>   	 “overdraft fees … push low-income consumers away from </a:t>
            </a:r>
          </a:p>
          <a:p>
            <a:pPr lvl="1"/>
            <a:r>
              <a:rPr lang="en-US" sz="1500" dirty="0"/>
              <a:t> 	   banking products altogether” (Sen. Cory A. Booker, 2018)</a:t>
            </a:r>
          </a:p>
          <a:p>
            <a:pPr marL="257175" indent="-257175">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 Price theory predicts unintended effects</a:t>
            </a:r>
            <a:r>
              <a:rPr lang="en-US" sz="2100" dirty="0">
                <a:latin typeface="Arial" panose="020B0604020202020204" pitchFamily="34" charset="0"/>
                <a:cs typeface="Arial" panose="020B0604020202020204" pitchFamily="34" charset="0"/>
              </a:rPr>
              <a:t>:</a:t>
            </a:r>
          </a:p>
          <a:p>
            <a:r>
              <a:rPr lang="en-US" sz="2100" dirty="0">
                <a:solidFill>
                  <a:srgbClr val="FF0000"/>
                </a:solidFill>
              </a:rPr>
              <a:t>		</a:t>
            </a:r>
          </a:p>
          <a:p>
            <a:r>
              <a:rPr lang="en-US" dirty="0">
                <a:solidFill>
                  <a:srgbClr val="FF0000"/>
                </a:solidFill>
              </a:rPr>
              <a:t>	</a:t>
            </a:r>
            <a:r>
              <a:rPr lang="en-US" dirty="0"/>
              <a:t>-</a:t>
            </a:r>
            <a:r>
              <a:rPr lang="en-US" dirty="0">
                <a:solidFill>
                  <a:srgbClr val="FF0000"/>
                </a:solidFill>
              </a:rPr>
              <a:t> </a:t>
            </a:r>
            <a:r>
              <a:rPr lang="en-US" dirty="0"/>
              <a:t>Overdraft credit is credit </a:t>
            </a:r>
            <a:r>
              <a:rPr lang="en-US" i="1" dirty="0"/>
              <a:t>per </a:t>
            </a:r>
            <a:r>
              <a:rPr lang="en-US" dirty="0"/>
              <a:t>fee</a:t>
            </a:r>
          </a:p>
          <a:p>
            <a:endParaRPr lang="en-US" dirty="0"/>
          </a:p>
          <a:p>
            <a:r>
              <a:rPr lang="en-US" dirty="0"/>
              <a:t>     	- Fee cap       credit rationing</a:t>
            </a:r>
          </a:p>
          <a:p>
            <a:endParaRPr lang="en-US" dirty="0"/>
          </a:p>
          <a:p>
            <a:r>
              <a:rPr lang="en-US" dirty="0"/>
              <a:t>	- Less credit      more NSF fees to merchants</a:t>
            </a:r>
          </a:p>
          <a:p>
            <a:r>
              <a:rPr lang="en-US" dirty="0">
                <a:solidFill>
                  <a:srgbClr val="FF0000"/>
                </a:solidFill>
              </a:rPr>
              <a:t>	</a:t>
            </a:r>
          </a:p>
          <a:p>
            <a:endParaRPr lang="en-US" sz="2100" dirty="0"/>
          </a:p>
          <a:p>
            <a:endParaRPr lang="en-US" sz="2100" dirty="0"/>
          </a:p>
        </p:txBody>
      </p:sp>
      <p:sp>
        <p:nvSpPr>
          <p:cNvPr id="6" name="Right Arrow 5"/>
          <p:cNvSpPr/>
          <p:nvPr/>
        </p:nvSpPr>
        <p:spPr>
          <a:xfrm flipV="1">
            <a:off x="2581738" y="4552950"/>
            <a:ext cx="228600" cy="796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sp>
        <p:nvSpPr>
          <p:cNvPr id="8" name="Right Arrow 5">
            <a:extLst>
              <a:ext uri="{FF2B5EF4-FFF2-40B4-BE49-F238E27FC236}">
                <a16:creationId xmlns:a16="http://schemas.microsoft.com/office/drawing/2014/main" id="{D3FCE37E-BB22-4B26-BD00-8DB2FFFD288A}"/>
              </a:ext>
            </a:extLst>
          </p:cNvPr>
          <p:cNvSpPr/>
          <p:nvPr/>
        </p:nvSpPr>
        <p:spPr>
          <a:xfrm flipV="1">
            <a:off x="2895600" y="5103699"/>
            <a:ext cx="228600" cy="796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pic>
        <p:nvPicPr>
          <p:cNvPr id="9" name="Picture 8">
            <a:extLst>
              <a:ext uri="{FF2B5EF4-FFF2-40B4-BE49-F238E27FC236}">
                <a16:creationId xmlns:a16="http://schemas.microsoft.com/office/drawing/2014/main" id="{80EA4452-4A3C-46AD-85D4-4BAD8D0B6D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33663" y="3360900"/>
            <a:ext cx="2784022" cy="1847409"/>
          </a:xfrm>
          <a:prstGeom prst="rect">
            <a:avLst/>
          </a:prstGeom>
        </p:spPr>
      </p:pic>
    </p:spTree>
    <p:extLst>
      <p:ext uri="{BB962C8B-B14F-4D97-AF65-F5344CB8AC3E}">
        <p14:creationId xmlns:p14="http://schemas.microsoft.com/office/powerpoint/2010/main" val="1380553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a:t>
            </a:r>
          </a:p>
        </p:txBody>
      </p:sp>
      <p:sp>
        <p:nvSpPr>
          <p:cNvPr id="3" name="Content Placeholder 2"/>
          <p:cNvSpPr>
            <a:spLocks noGrp="1"/>
          </p:cNvSpPr>
          <p:nvPr>
            <p:ph idx="1"/>
          </p:nvPr>
        </p:nvSpPr>
        <p:spPr>
          <a:xfrm>
            <a:off x="493890" y="1200150"/>
            <a:ext cx="8142111" cy="4038600"/>
          </a:xfrm>
        </p:spPr>
        <p:txBody>
          <a:bodyPr>
            <a:normAutofit fontScale="85000" lnSpcReduction="10000"/>
          </a:bodyPr>
          <a:lstStyle/>
          <a:p>
            <a:pPr marL="640080" indent="-457200"/>
            <a:r>
              <a:rPr lang="en-US" sz="2000" dirty="0">
                <a:latin typeface="Arial"/>
                <a:cs typeface="Arial"/>
              </a:rPr>
              <a:t>Study effect of fee caps in four </a:t>
            </a:r>
            <a:r>
              <a:rPr lang="en-US" sz="2000" u="sng" dirty="0">
                <a:latin typeface="Arial"/>
                <a:cs typeface="Arial"/>
              </a:rPr>
              <a:t>states </a:t>
            </a:r>
            <a:r>
              <a:rPr lang="en-US" sz="2000" dirty="0">
                <a:latin typeface="Arial"/>
                <a:cs typeface="Arial"/>
              </a:rPr>
              <a:t>circa 2000</a:t>
            </a:r>
          </a:p>
          <a:p>
            <a:pPr marL="640080" indent="-457200"/>
            <a:endParaRPr lang="en-US" sz="2000" dirty="0"/>
          </a:p>
          <a:p>
            <a:pPr marL="640080" indent="-457200"/>
            <a:endParaRPr lang="en-US" sz="2000" dirty="0"/>
          </a:p>
          <a:p>
            <a:pPr marL="640080" indent="-457200"/>
            <a:endParaRPr lang="en-US" sz="2000" dirty="0"/>
          </a:p>
          <a:p>
            <a:pPr marL="640080" indent="-457200"/>
            <a:endParaRPr lang="en-US" sz="2000" dirty="0"/>
          </a:p>
          <a:p>
            <a:pPr marL="640080" indent="-457200"/>
            <a:endParaRPr lang="en-US" sz="2000" dirty="0"/>
          </a:p>
          <a:p>
            <a:pPr marL="640080" indent="-457200"/>
            <a:r>
              <a:rPr lang="en-US" sz="2000" dirty="0"/>
              <a:t>Caps relaxed for National Banks by OCC in 2001</a:t>
            </a:r>
          </a:p>
          <a:p>
            <a:pPr marL="640080" indent="-457200"/>
            <a:endParaRPr lang="en-US" sz="2000" dirty="0"/>
          </a:p>
          <a:p>
            <a:pPr marL="640080" indent="-457200"/>
            <a:r>
              <a:rPr lang="en-US" sz="2000" dirty="0"/>
              <a:t>Triple difference: National v other banks; limit state v others; pre v post. </a:t>
            </a:r>
          </a:p>
          <a:p>
            <a:pPr marL="457200" lvl="1" indent="0">
              <a:buNone/>
            </a:pPr>
            <a:r>
              <a:rPr lang="en-US" sz="3000" dirty="0"/>
              <a:t>             </a:t>
            </a:r>
          </a:p>
          <a:p>
            <a:endParaRPr lang="en-US" sz="2600" dirty="0">
              <a:latin typeface="Arial"/>
              <a:cs typeface="Arial"/>
            </a:endParaRPr>
          </a:p>
          <a:p>
            <a:endParaRPr lang="en-US" sz="2600" dirty="0">
              <a:latin typeface="Times New Roman" panose="02020603050405020304" pitchFamily="18" charset="0"/>
              <a:cs typeface="Times New Roman" panose="02020603050405020304" pitchFamily="18" charset="0"/>
            </a:endParaRPr>
          </a:p>
          <a:p>
            <a:endParaRPr lang="en-US" sz="26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400050" lvl="1" indent="0">
              <a:buNone/>
            </a:pPr>
            <a:endParaRPr lang="en-US" dirty="0">
              <a:latin typeface="Times New Roman" panose="02020603050405020304" pitchFamily="18" charset="0"/>
              <a:cs typeface="Times New Roman" panose="02020603050405020304" pitchFamily="18" charset="0"/>
            </a:endParaRPr>
          </a:p>
          <a:p>
            <a:pPr marL="400050" lvl="1" indent="0">
              <a:buNone/>
            </a:pP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43919606"/>
              </p:ext>
            </p:extLst>
          </p:nvPr>
        </p:nvGraphicFramePr>
        <p:xfrm>
          <a:off x="1752600" y="1733551"/>
          <a:ext cx="4022983" cy="1409700"/>
        </p:xfrm>
        <a:graphic>
          <a:graphicData uri="http://schemas.openxmlformats.org/drawingml/2006/table">
            <a:tbl>
              <a:tblPr firstRow="1" bandRow="1">
                <a:tableStyleId>{073A0DAA-6AF3-43AB-8588-CEC1D06C72B9}</a:tableStyleId>
              </a:tblPr>
              <a:tblGrid>
                <a:gridCol w="1132977">
                  <a:extLst>
                    <a:ext uri="{9D8B030D-6E8A-4147-A177-3AD203B41FA5}">
                      <a16:colId xmlns:a16="http://schemas.microsoft.com/office/drawing/2014/main" val="500078564"/>
                    </a:ext>
                  </a:extLst>
                </a:gridCol>
                <a:gridCol w="2890006">
                  <a:extLst>
                    <a:ext uri="{9D8B030D-6E8A-4147-A177-3AD203B41FA5}">
                      <a16:colId xmlns:a16="http://schemas.microsoft.com/office/drawing/2014/main" val="191537749"/>
                    </a:ext>
                  </a:extLst>
                </a:gridCol>
              </a:tblGrid>
              <a:tr h="263532">
                <a:tc>
                  <a:txBody>
                    <a:bodyPr/>
                    <a:lstStyle/>
                    <a:p>
                      <a:r>
                        <a:rPr lang="en-US" sz="1400" dirty="0">
                          <a:latin typeface="Arial"/>
                          <a:cs typeface="Arial"/>
                        </a:rPr>
                        <a:t>State</a:t>
                      </a:r>
                    </a:p>
                  </a:txBody>
                  <a:tcPr marT="34290" marB="34290">
                    <a:solidFill>
                      <a:srgbClr val="008000"/>
                    </a:solidFill>
                  </a:tcPr>
                </a:tc>
                <a:tc>
                  <a:txBody>
                    <a:bodyPr/>
                    <a:lstStyle/>
                    <a:p>
                      <a:r>
                        <a:rPr lang="en-US" sz="1400" dirty="0">
                          <a:latin typeface="Arial"/>
                          <a:cs typeface="Arial"/>
                        </a:rPr>
                        <a:t>Cap</a:t>
                      </a:r>
                    </a:p>
                  </a:txBody>
                  <a:tcPr marT="34290" marB="34290">
                    <a:solidFill>
                      <a:srgbClr val="008000"/>
                    </a:solidFill>
                  </a:tcPr>
                </a:tc>
                <a:extLst>
                  <a:ext uri="{0D108BD9-81ED-4DB2-BD59-A6C34878D82A}">
                    <a16:rowId xmlns:a16="http://schemas.microsoft.com/office/drawing/2014/main" val="1737918646"/>
                  </a:ext>
                </a:extLst>
              </a:tr>
              <a:tr h="200817">
                <a:tc>
                  <a:txBody>
                    <a:bodyPr/>
                    <a:lstStyle/>
                    <a:p>
                      <a:r>
                        <a:rPr lang="en-US" sz="1400" dirty="0">
                          <a:solidFill>
                            <a:srgbClr val="003E20"/>
                          </a:solidFill>
                          <a:latin typeface="Arial"/>
                          <a:cs typeface="Arial"/>
                        </a:rPr>
                        <a:t>Alaska</a:t>
                      </a:r>
                    </a:p>
                  </a:txBody>
                  <a:tcPr marT="34290" marB="34290"/>
                </a:tc>
                <a:tc>
                  <a:txBody>
                    <a:bodyPr/>
                    <a:lstStyle/>
                    <a:p>
                      <a:r>
                        <a:rPr lang="en-US" sz="1400" dirty="0">
                          <a:solidFill>
                            <a:srgbClr val="003E20"/>
                          </a:solidFill>
                          <a:latin typeface="Arial"/>
                          <a:cs typeface="Arial"/>
                        </a:rPr>
                        <a:t>$25</a:t>
                      </a:r>
                    </a:p>
                  </a:txBody>
                  <a:tcPr marT="34290" marB="34290"/>
                </a:tc>
                <a:extLst>
                  <a:ext uri="{0D108BD9-81ED-4DB2-BD59-A6C34878D82A}">
                    <a16:rowId xmlns:a16="http://schemas.microsoft.com/office/drawing/2014/main" val="3156877709"/>
                  </a:ext>
                </a:extLst>
              </a:tr>
              <a:tr h="200817">
                <a:tc>
                  <a:txBody>
                    <a:bodyPr/>
                    <a:lstStyle/>
                    <a:p>
                      <a:r>
                        <a:rPr lang="en-US" sz="1400" dirty="0">
                          <a:solidFill>
                            <a:srgbClr val="003E20"/>
                          </a:solidFill>
                          <a:latin typeface="Arial"/>
                          <a:cs typeface="Arial"/>
                        </a:rPr>
                        <a:t>Illinois</a:t>
                      </a:r>
                    </a:p>
                  </a:txBody>
                  <a:tcPr marT="34290" marB="34290"/>
                </a:tc>
                <a:tc>
                  <a:txBody>
                    <a:bodyPr/>
                    <a:lstStyle/>
                    <a:p>
                      <a:r>
                        <a:rPr lang="en-US" sz="1400" dirty="0">
                          <a:solidFill>
                            <a:srgbClr val="003E20"/>
                          </a:solidFill>
                          <a:latin typeface="Arial"/>
                          <a:cs typeface="Arial"/>
                        </a:rPr>
                        <a:t>$25 (or actual collection costs)</a:t>
                      </a:r>
                    </a:p>
                  </a:txBody>
                  <a:tcPr marT="34290" marB="34290"/>
                </a:tc>
                <a:extLst>
                  <a:ext uri="{0D108BD9-81ED-4DB2-BD59-A6C34878D82A}">
                    <a16:rowId xmlns:a16="http://schemas.microsoft.com/office/drawing/2014/main" val="1559662959"/>
                  </a:ext>
                </a:extLst>
              </a:tr>
              <a:tr h="200817">
                <a:tc>
                  <a:txBody>
                    <a:bodyPr/>
                    <a:lstStyle/>
                    <a:p>
                      <a:r>
                        <a:rPr lang="en-US" sz="1400" dirty="0">
                          <a:solidFill>
                            <a:srgbClr val="003E20"/>
                          </a:solidFill>
                          <a:latin typeface="Arial"/>
                          <a:cs typeface="Arial"/>
                        </a:rPr>
                        <a:t>Missouri</a:t>
                      </a:r>
                    </a:p>
                  </a:txBody>
                  <a:tcPr marT="34290" marB="34290"/>
                </a:tc>
                <a:tc>
                  <a:txBody>
                    <a:bodyPr/>
                    <a:lstStyle/>
                    <a:p>
                      <a:r>
                        <a:rPr lang="en-US" sz="1400" dirty="0">
                          <a:solidFill>
                            <a:srgbClr val="003E20"/>
                          </a:solidFill>
                          <a:latin typeface="Arial"/>
                          <a:cs typeface="Arial"/>
                        </a:rPr>
                        <a:t>$20</a:t>
                      </a:r>
                      <a:r>
                        <a:rPr lang="en-US" sz="1400" baseline="0" dirty="0">
                          <a:solidFill>
                            <a:srgbClr val="003E20"/>
                          </a:solidFill>
                          <a:latin typeface="Arial"/>
                          <a:cs typeface="Arial"/>
                        </a:rPr>
                        <a:t> overdraft; $15 NSF</a:t>
                      </a:r>
                      <a:endParaRPr lang="en-US" sz="1400" dirty="0">
                        <a:solidFill>
                          <a:srgbClr val="003E20"/>
                        </a:solidFill>
                        <a:latin typeface="Arial"/>
                        <a:cs typeface="Arial"/>
                      </a:endParaRPr>
                    </a:p>
                  </a:txBody>
                  <a:tcPr marT="34290" marB="34290"/>
                </a:tc>
                <a:extLst>
                  <a:ext uri="{0D108BD9-81ED-4DB2-BD59-A6C34878D82A}">
                    <a16:rowId xmlns:a16="http://schemas.microsoft.com/office/drawing/2014/main" val="3715847131"/>
                  </a:ext>
                </a:extLst>
              </a:tr>
              <a:tr h="200817">
                <a:tc>
                  <a:txBody>
                    <a:bodyPr/>
                    <a:lstStyle/>
                    <a:p>
                      <a:r>
                        <a:rPr lang="en-US" sz="1400" dirty="0">
                          <a:solidFill>
                            <a:srgbClr val="003E20"/>
                          </a:solidFill>
                          <a:latin typeface="Arial"/>
                          <a:cs typeface="Arial"/>
                        </a:rPr>
                        <a:t>Tennessee</a:t>
                      </a:r>
                    </a:p>
                  </a:txBody>
                  <a:tcPr marT="34290" marB="34290"/>
                </a:tc>
                <a:tc>
                  <a:txBody>
                    <a:bodyPr/>
                    <a:lstStyle/>
                    <a:p>
                      <a:r>
                        <a:rPr lang="en-US" sz="1400" dirty="0">
                          <a:solidFill>
                            <a:srgbClr val="003E20"/>
                          </a:solidFill>
                          <a:latin typeface="Arial"/>
                          <a:cs typeface="Arial"/>
                        </a:rPr>
                        <a:t>$20</a:t>
                      </a:r>
                    </a:p>
                  </a:txBody>
                  <a:tcPr marT="34290" marB="34290"/>
                </a:tc>
                <a:extLst>
                  <a:ext uri="{0D108BD9-81ED-4DB2-BD59-A6C34878D82A}">
                    <a16:rowId xmlns:a16="http://schemas.microsoft.com/office/drawing/2014/main" val="3527216010"/>
                  </a:ext>
                </a:extLst>
              </a:tr>
            </a:tbl>
          </a:graphicData>
        </a:graphic>
      </p:graphicFrame>
    </p:spTree>
    <p:extLst>
      <p:ext uri="{BB962C8B-B14F-4D97-AF65-F5344CB8AC3E}">
        <p14:creationId xmlns:p14="http://schemas.microsoft.com/office/powerpoint/2010/main" val="1772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C_presentation_templat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Presentation17" id="{3630FBEC-3241-5F4E-A875-69A6A070C758}" vid="{FE8CC251-1C03-0544-9930-8E1BA41DB24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DC_presentation_template.potx</Template>
  <TotalTime>3931</TotalTime>
  <Words>1558</Words>
  <Application>Microsoft Office PowerPoint</Application>
  <PresentationFormat>On-screen Show (16:9)</PresentationFormat>
  <Paragraphs>271</Paragraphs>
  <Slides>30</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Cambria Math</vt:lpstr>
      <vt:lpstr>Constantia</vt:lpstr>
      <vt:lpstr>Times New Roman</vt:lpstr>
      <vt:lpstr>Wingdings</vt:lpstr>
      <vt:lpstr>Wingdings 2</vt:lpstr>
      <vt:lpstr>DC_presentation_template</vt:lpstr>
      <vt:lpstr>Who pays the price? Overdraft fee ceilings and the unbanked</vt:lpstr>
      <vt:lpstr>Question and Takeaways</vt:lpstr>
      <vt:lpstr>Plan</vt:lpstr>
      <vt:lpstr>The Unbanked</vt:lpstr>
      <vt:lpstr>   Why Unbanked? </vt:lpstr>
      <vt:lpstr>Background: Overdraft Credit Demand</vt:lpstr>
      <vt:lpstr>    Background:  Overdraft Pricing</vt:lpstr>
      <vt:lpstr>Question: Would Fees Caps Promote Inclusion?  </vt:lpstr>
      <vt:lpstr>“Experiment”</vt:lpstr>
      <vt:lpstr>Three Main Outcomes</vt:lpstr>
      <vt:lpstr>Overdraft Data</vt:lpstr>
      <vt:lpstr>Overdraft Model</vt:lpstr>
      <vt:lpstr>Overdraft Fee Result: Higher Fees</vt:lpstr>
      <vt:lpstr>Overdraft Offered Results: Increased Supply</vt:lpstr>
      <vt:lpstr>Overdraft Results: Parallel Trends</vt:lpstr>
      <vt:lpstr>Returned Checks Data</vt:lpstr>
      <vt:lpstr> Returned Checks Data</vt:lpstr>
      <vt:lpstr>Returned Checks Results: Fewer Bounced Checks</vt:lpstr>
      <vt:lpstr>Banked Data</vt:lpstr>
      <vt:lpstr>Banked Results: Increased Inclusion</vt:lpstr>
      <vt:lpstr>Banked: Behavioral Concerns</vt:lpstr>
      <vt:lpstr>Banked Result: Less Turnover</vt:lpstr>
      <vt:lpstr>Banked Result: Enduring Relationships</vt:lpstr>
      <vt:lpstr>Recap</vt:lpstr>
      <vt:lpstr>Conclusion</vt:lpstr>
      <vt:lpstr>       Competition Instead of Caps?</vt:lpstr>
      <vt:lpstr>Reference Slides</vt:lpstr>
      <vt:lpstr>Contribution</vt:lpstr>
      <vt:lpstr>OCC preemption</vt:lpstr>
      <vt:lpstr>Banked Results: Only Low-income HH Affected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Morgan, Don</cp:lastModifiedBy>
  <cp:revision>175</cp:revision>
  <cp:lastPrinted>2020-11-03T16:27:17Z</cp:lastPrinted>
  <dcterms:created xsi:type="dcterms:W3CDTF">2019-03-18T19:15:40Z</dcterms:created>
  <dcterms:modified xsi:type="dcterms:W3CDTF">2021-05-05T16:34:42Z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65a3461c-44d3-40d9-b584-84b504bc6862</vt:lpwstr>
  </property>
</Properties>
</file>