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60" r:id="rId6"/>
  </p:sldMasterIdLst>
  <p:notesMasterIdLst>
    <p:notesMasterId r:id="rId40"/>
  </p:notesMasterIdLst>
  <p:sldIdLst>
    <p:sldId id="755" r:id="rId7"/>
    <p:sldId id="754" r:id="rId8"/>
    <p:sldId id="301" r:id="rId9"/>
    <p:sldId id="258" r:id="rId10"/>
    <p:sldId id="302" r:id="rId11"/>
    <p:sldId id="303" r:id="rId12"/>
    <p:sldId id="262" r:id="rId13"/>
    <p:sldId id="304" r:id="rId14"/>
    <p:sldId id="305" r:id="rId15"/>
    <p:sldId id="256" r:id="rId16"/>
    <p:sldId id="349" r:id="rId17"/>
    <p:sldId id="366" r:id="rId18"/>
    <p:sldId id="351" r:id="rId19"/>
    <p:sldId id="350" r:id="rId20"/>
    <p:sldId id="352" r:id="rId21"/>
    <p:sldId id="750" r:id="rId22"/>
    <p:sldId id="367" r:id="rId23"/>
    <p:sldId id="353" r:id="rId24"/>
    <p:sldId id="354" r:id="rId25"/>
    <p:sldId id="356" r:id="rId26"/>
    <p:sldId id="355" r:id="rId27"/>
    <p:sldId id="358" r:id="rId28"/>
    <p:sldId id="359" r:id="rId29"/>
    <p:sldId id="360" r:id="rId30"/>
    <p:sldId id="361" r:id="rId31"/>
    <p:sldId id="363" r:id="rId32"/>
    <p:sldId id="362" r:id="rId33"/>
    <p:sldId id="752" r:id="rId34"/>
    <p:sldId id="753" r:id="rId35"/>
    <p:sldId id="364" r:id="rId36"/>
    <p:sldId id="751" r:id="rId37"/>
    <p:sldId id="365" r:id="rId38"/>
    <p:sldId id="582"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44">
          <p15:clr>
            <a:srgbClr val="A4A3A4"/>
          </p15:clr>
        </p15:guide>
        <p15:guide id="2" pos="3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lford, Scott (CFPB)" initials="FS(" lastIdx="5" clrIdx="0">
    <p:extLst>
      <p:ext uri="{19B8F6BF-5375-455C-9EA6-DF929625EA0E}">
        <p15:presenceInfo xmlns:p15="http://schemas.microsoft.com/office/powerpoint/2012/main" userId="S::Scott.Fulford@cfpb.gov::c298493c-da07-4b09-8cf0-562344f0f363" providerId="AD"/>
      </p:ext>
    </p:extLst>
  </p:cmAuthor>
  <p:cmAuthor id="2" name="Ortiz, Hector (CFPB)" initials="OH(" lastIdx="4" clrIdx="1">
    <p:extLst>
      <p:ext uri="{19B8F6BF-5375-455C-9EA6-DF929625EA0E}">
        <p15:presenceInfo xmlns:p15="http://schemas.microsoft.com/office/powerpoint/2012/main" userId="S::Hector.Ortiz@cfpb.gov::e1b2e7dc-d942-4172-b424-18577296ab54" providerId="AD"/>
      </p:ext>
    </p:extLst>
  </p:cmAuthor>
  <p:cmAuthor id="3" name="Wilson, Eric (CFPB)" initials="WE(" lastIdx="30" clrIdx="2">
    <p:extLst>
      <p:ext uri="{19B8F6BF-5375-455C-9EA6-DF929625EA0E}">
        <p15:presenceInfo xmlns:p15="http://schemas.microsoft.com/office/powerpoint/2012/main" userId="S::Eric.Wilson2@cfpb.gov::53cbec96-044c-426c-ad22-de16317d1165" providerId="AD"/>
      </p:ext>
    </p:extLst>
  </p:cmAuthor>
  <p:cmAuthor id="4" name="Rush, Marie (CFPB)" initials="RM(" lastIdx="3" clrIdx="3">
    <p:extLst>
      <p:ext uri="{19B8F6BF-5375-455C-9EA6-DF929625EA0E}">
        <p15:presenceInfo xmlns:p15="http://schemas.microsoft.com/office/powerpoint/2012/main" userId="S::Marie.Rush@cfpb.gov::fb33afa4-e147-4439-b991-5802c3c5e5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AB3F"/>
    <a:srgbClr val="ADDD91"/>
    <a:srgbClr val="E2F0D9"/>
    <a:srgbClr val="0F1720"/>
    <a:srgbClr val="E7E8E9"/>
    <a:srgbClr val="283037"/>
    <a:srgbClr val="257674"/>
    <a:srgbClr val="0070CC"/>
    <a:srgbClr val="2249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56E52E-5844-4ABA-9360-54A8283B39F7}">
  <a:tblStyle styleId="{AB56E52E-5844-4ABA-9360-54A8283B39F7}" styleName="Table_0">
    <a:wholeTbl>
      <a:tcTxStyle b="off" i="off">
        <a:font>
          <a:latin typeface="Georgia"/>
          <a:ea typeface="Georgia"/>
          <a:cs typeface="Georgia"/>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Georgia"/>
          <a:ea typeface="Georgia"/>
          <a:cs typeface="Georgia"/>
        </a:font>
        <a:schemeClr val="lt1"/>
      </a:tcTxStyle>
      <a:tcStyle>
        <a:tcBdr/>
        <a:fill>
          <a:solidFill>
            <a:schemeClr val="accent2"/>
          </a:solidFill>
        </a:fill>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66" autoAdjust="0"/>
  </p:normalViewPr>
  <p:slideViewPr>
    <p:cSldViewPr snapToGrid="0">
      <p:cViewPr varScale="1">
        <p:scale>
          <a:sx n="60" d="100"/>
          <a:sy n="60" d="100"/>
        </p:scale>
        <p:origin x="2098" y="53"/>
      </p:cViewPr>
      <p:guideLst>
        <p:guide orient="horz" pos="944"/>
        <p:guide pos="351"/>
      </p:guideLst>
    </p:cSldViewPr>
  </p:slideViewPr>
  <p:notesTextViewPr>
    <p:cViewPr>
      <p:scale>
        <a:sx n="1" d="1"/>
        <a:sy n="1" d="1"/>
      </p:scale>
      <p:origin x="0" y="0"/>
    </p:cViewPr>
  </p:notesTextViewPr>
  <p:sorterViewPr>
    <p:cViewPr varScale="1">
      <p:scale>
        <a:sx n="100" d="100"/>
        <a:sy n="100" d="100"/>
      </p:scale>
      <p:origin x="0" y="-485"/>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Heather </a:t>
            </a:r>
            <a:endParaRPr dirty="0"/>
          </a:p>
        </p:txBody>
      </p:sp>
      <p:sp>
        <p:nvSpPr>
          <p:cNvPr id="84" name="Google Shape;8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3243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Heather </a:t>
            </a:r>
            <a:endParaRPr dirty="0"/>
          </a:p>
        </p:txBody>
      </p:sp>
      <p:sp>
        <p:nvSpPr>
          <p:cNvPr id="84" name="Google Shape;8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dirty="0"/>
              <a:t>Heather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600" dirty="0"/>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600" b="1" dirty="0"/>
              <a:t>Scott Fulford: </a:t>
            </a:r>
            <a:r>
              <a:rPr lang="en-US" sz="1600" dirty="0"/>
              <a:t>Scott Fulford is a senior economist in the Office of Research. At the Bureau he led the development of the Making Ends Meet surveys. His research focuses on how consumers manage shocks using credit and savings. Before coming to the Bureau, he taught development economics and international studies at Boston College. </a:t>
            </a:r>
            <a:endParaRPr lang="en-US" sz="1600" b="1" dirty="0"/>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600" b="1" dirty="0"/>
              <a:t>Marie Rush: </a:t>
            </a:r>
            <a:r>
              <a:rPr lang="en-US" sz="1600" b="0" dirty="0"/>
              <a:t>Marie Rush is a Research Analyst in OR who primarily focuses on the Making Ends Meet survey. She has co-authored previous reports using the Making Ends Meet data in addition to this report. She has been at the Bureau for just over two years.</a:t>
            </a:r>
            <a:endParaRPr lang="en-US" sz="1600" b="1" dirty="0"/>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600" b="1" dirty="0"/>
              <a:t>Eric Wilson: </a:t>
            </a:r>
            <a:r>
              <a:rPr lang="en-US" sz="1600" b="0" dirty="0"/>
              <a:t>Eric Wilson is a Research Analyst in OR and serves as program manager for surveys like the one we’ll be discussing today. He recently celebrated his one-year anniversary as a CFPB employee. Before joining the Bureau, Eric worked at the Financial Health Network, where he co-authored the US Financial Health Pulse, an annual study of consumers designed to measure financial health in America using both survey and transactional account data.</a:t>
            </a:r>
            <a:endParaRPr lang="en-US" sz="1600" b="1" dirty="0"/>
          </a:p>
        </p:txBody>
      </p:sp>
      <p:sp>
        <p:nvSpPr>
          <p:cNvPr id="4" name="Slide Number Placeholder 3"/>
          <p:cNvSpPr>
            <a:spLocks noGrp="1"/>
          </p:cNvSpPr>
          <p:nvPr>
            <p:ph type="sldNum" sz="quarter" idx="10"/>
          </p:nvPr>
        </p:nvSpPr>
        <p:spPr/>
        <p:txBody>
          <a:bodyPr/>
          <a:lstStyle/>
          <a:p>
            <a:pPr algn="r"/>
            <a:fld id="{4BAF53EF-993C-FF42-8B62-CEF57763A78D}" type="slidenum">
              <a:rPr lang="en-US" smtClean="0"/>
              <a:pPr algn="r"/>
              <a:t>11</a:t>
            </a:fld>
            <a:endParaRPr lang="en-US"/>
          </a:p>
        </p:txBody>
      </p:sp>
    </p:spTree>
    <p:extLst>
      <p:ext uri="{BB962C8B-B14F-4D97-AF65-F5344CB8AC3E}">
        <p14:creationId xmlns:p14="http://schemas.microsoft.com/office/powerpoint/2010/main" val="241485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Scott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1078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Scott</a:t>
            </a:r>
          </a:p>
          <a:p>
            <a:pPr marL="0" lvl="0" indent="0" algn="l" rtl="0">
              <a:spcBef>
                <a:spcPts val="0"/>
              </a:spcBef>
              <a:spcAft>
                <a:spcPts val="0"/>
              </a:spcAft>
              <a:buNone/>
            </a:pPr>
            <a:r>
              <a:rPr lang="en-US"/>
              <a:t>Goal is to understand the things that cause consumers to have problems, what they do when they have problems, and how consumers can help avoid having problems or markets can provide better products that are there when consumers do have problems. Of course, we are also interested in a broad range of consumer financial questions including how financial status differs by race and ethnicity, by age, and by military status to name just a few.</a:t>
            </a:r>
          </a:p>
          <a:p>
            <a:pPr marL="0" lvl="0" indent="0" algn="l" rtl="0">
              <a:spcBef>
                <a:spcPts val="0"/>
              </a:spcBef>
              <a:spcAft>
                <a:spcPts val="0"/>
              </a:spcAft>
              <a:buNone/>
            </a:pPr>
            <a:endParaRPr lang="en-US"/>
          </a:p>
          <a:p>
            <a:pPr marL="0" lvl="0" indent="0" algn="l" rtl="0">
              <a:spcBef>
                <a:spcPts val="0"/>
              </a:spcBef>
              <a:spcAft>
                <a:spcPts val="0"/>
              </a:spcAft>
              <a:buNone/>
            </a:pPr>
            <a:r>
              <a:rPr lang="en-US"/>
              <a:t>For those who like surveys: the association with the credit bureau data also allows us to oversample in a very targeted way. In this survey, we oversampled by low credit score, recent delinquencies, and living in a rural area. The association also allows us to correct for non-response in a far more sophisticated way than is possible with most surveys. For example, we observe the credit scores of both respondents and non-respondents so can correct if people with lower credit scores respond less. Most surveys see NOTHING about non-respondents.</a:t>
            </a: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777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t>Scott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t>We focus on data from Wave 1 and Wave 2 for this webinar</a:t>
            </a:r>
          </a:p>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115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Scott</a:t>
            </a:r>
          </a:p>
          <a:p>
            <a:pPr marL="0" lvl="0" indent="0" algn="l" rtl="0">
              <a:spcBef>
                <a:spcPts val="0"/>
              </a:spcBef>
              <a:spcAft>
                <a:spcPts val="0"/>
              </a:spcAft>
              <a:buNone/>
            </a:pPr>
            <a:endParaRPr lang="en-US"/>
          </a:p>
          <a:p>
            <a:pPr marL="0" lvl="0" indent="0" algn="l" rtl="0">
              <a:spcBef>
                <a:spcPts val="0"/>
              </a:spcBef>
              <a:spcAft>
                <a:spcPts val="0"/>
              </a:spcAft>
              <a:buNone/>
            </a:pPr>
            <a:r>
              <a:rPr lang="en-US"/>
              <a:t>Emphasize: The existing differences are large, and they didn’t get worse, but they also didn’t get better. </a:t>
            </a: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7745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1200"/>
              </a:spcAft>
              <a:buClr>
                <a:srgbClr val="000000"/>
              </a:buClr>
              <a:buSzPts val="1400"/>
              <a:buFont typeface="Arial" panose="020B0604020202020204" pitchFamily="34" charset="0"/>
              <a:buNone/>
              <a:tabLst/>
              <a:defRPr/>
            </a:pPr>
            <a:r>
              <a:rPr lang="en-US" sz="1200">
                <a:latin typeface="Georgia" panose="02040502050405020303" pitchFamily="18" charset="0"/>
                <a:ea typeface="MS PGothic" panose="020B0600070205080204" pitchFamily="34" charset="-128"/>
                <a:cs typeface="Vrinda" panose="020B0502040204020203" pitchFamily="34" charset="0"/>
              </a:rPr>
              <a:t>Scott</a:t>
            </a:r>
          </a:p>
          <a:p>
            <a:pPr marL="342900" marR="0" lvl="0" indent="-342900" algn="l" defTabSz="914400" rtl="0" eaLnBrk="1" fontAlgn="auto" latinLnBrk="0" hangingPunct="1">
              <a:lnSpc>
                <a:spcPct val="100000"/>
              </a:lnSpc>
              <a:spcBef>
                <a:spcPts val="0"/>
              </a:spcBef>
              <a:spcAft>
                <a:spcPts val="1200"/>
              </a:spcAft>
              <a:buClr>
                <a:srgbClr val="000000"/>
              </a:buClr>
              <a:buSzPts val="1400"/>
              <a:buFont typeface="Arial" panose="020B0604020202020204" pitchFamily="34" charset="0"/>
              <a:buChar char="•"/>
              <a:tabLst/>
              <a:defRPr/>
            </a:pPr>
            <a:endParaRPr lang="en-US" sz="1200">
              <a:latin typeface="Georgia" panose="02040502050405020303" pitchFamily="18" charset="0"/>
              <a:ea typeface="MS PGothic" panose="020B0600070205080204" pitchFamily="34" charset="-128"/>
              <a:cs typeface="Vrinda" panose="020B0502040204020203" pitchFamily="34" charset="0"/>
            </a:endParaRPr>
          </a:p>
          <a:p>
            <a:pPr marL="342900" marR="0" lvl="0" indent="-342900" algn="l" defTabSz="914400" rtl="0" eaLnBrk="1" fontAlgn="auto" latinLnBrk="0" hangingPunct="1">
              <a:lnSpc>
                <a:spcPct val="100000"/>
              </a:lnSpc>
              <a:spcBef>
                <a:spcPts val="0"/>
              </a:spcBef>
              <a:spcAft>
                <a:spcPts val="1200"/>
              </a:spcAft>
              <a:buClr>
                <a:srgbClr val="000000"/>
              </a:buClr>
              <a:buSzPts val="1400"/>
              <a:buFont typeface="Arial" panose="020B0604020202020204" pitchFamily="34" charset="0"/>
              <a:buChar char="•"/>
              <a:tabLst/>
              <a:defRPr/>
            </a:pPr>
            <a:r>
              <a:rPr lang="en-US" sz="1200">
                <a:latin typeface="Georgia" panose="02040502050405020303" pitchFamily="18" charset="0"/>
                <a:ea typeface="MS PGothic" panose="020B0600070205080204" pitchFamily="34" charset="-128"/>
                <a:cs typeface="Vrinda" panose="020B0502040204020203" pitchFamily="34" charset="0"/>
              </a:rPr>
              <a:t>Timing-We are discussing results during the pandemic from a survey in May and June 2020. Our results are representative of consumers in June 2020, but not necessarily afterwards. Other evidence the Bureau has put out since then suggest that there have not been dramatic reversals. For example, delinquencies were still down as of June 2021. But it has been a volatile two years and much of the support will be ending in the next several months. </a:t>
            </a:r>
          </a:p>
          <a:p>
            <a:pPr marL="342900" marR="0" lvl="0" indent="-342900" algn="l" defTabSz="914400" rtl="0" eaLnBrk="1" fontAlgn="auto" latinLnBrk="0" hangingPunct="1">
              <a:lnSpc>
                <a:spcPct val="100000"/>
              </a:lnSpc>
              <a:spcBef>
                <a:spcPts val="0"/>
              </a:spcBef>
              <a:spcAft>
                <a:spcPts val="1200"/>
              </a:spcAft>
              <a:buClr>
                <a:srgbClr val="000000"/>
              </a:buClr>
              <a:buSzPts val="1400"/>
              <a:buFont typeface="Arial" panose="020B0604020202020204" pitchFamily="34" charset="0"/>
              <a:buChar char="•"/>
              <a:tabLst/>
              <a:defRPr/>
            </a:pPr>
            <a:r>
              <a:rPr lang="en-US" sz="1200">
                <a:latin typeface="Georgia" panose="02040502050405020303" pitchFamily="18" charset="0"/>
                <a:ea typeface="MS PGothic" panose="020B0600070205080204" pitchFamily="34" charset="-128"/>
                <a:cs typeface="Vrinda" panose="020B0502040204020203" pitchFamily="34" charset="0"/>
              </a:rPr>
              <a:t>Causality- the data does not support conclusions about causality only associations.</a:t>
            </a:r>
          </a:p>
          <a:p>
            <a:pPr marL="342900" lvl="0" indent="-342900">
              <a:spcAft>
                <a:spcPts val="1200"/>
              </a:spcAft>
              <a:buFont typeface="Arial" panose="020B0604020202020204" pitchFamily="34" charset="0"/>
              <a:buChar char="•"/>
            </a:pPr>
            <a:r>
              <a:rPr lang="en-US" sz="1200">
                <a:latin typeface="Georgia" panose="02040502050405020303" pitchFamily="18" charset="0"/>
                <a:ea typeface="MS PGothic" panose="020B0600070205080204" pitchFamily="34" charset="-128"/>
                <a:cs typeface="Vrinda" panose="020B0502040204020203" pitchFamily="34" charset="0"/>
              </a:rPr>
              <a:t>Sample size- as we noted the sample for the survey while it was nearly 2000 people, once you starts cutting into smaller subgroups, the samples become smaller, this limits our ability to get reliable results or confidently assess whether the tendencies and patterns we observe are significant, that is they are not just by chance. That brings me to the last point.</a:t>
            </a:r>
          </a:p>
          <a:p>
            <a:pPr marL="342900" marR="0" lvl="0" indent="-342900" algn="l" defTabSz="914400" rtl="0" eaLnBrk="1" fontAlgn="auto" latinLnBrk="0" hangingPunct="1">
              <a:lnSpc>
                <a:spcPct val="100000"/>
              </a:lnSpc>
              <a:spcBef>
                <a:spcPts val="0"/>
              </a:spcBef>
              <a:spcAft>
                <a:spcPts val="1200"/>
              </a:spcAft>
              <a:buClr>
                <a:srgbClr val="000000"/>
              </a:buClr>
              <a:buSzPts val="1400"/>
              <a:buFont typeface="Arial" panose="020B0604020202020204" pitchFamily="34" charset="0"/>
              <a:buChar char="•"/>
              <a:tabLst/>
              <a:defRPr/>
            </a:pPr>
            <a:r>
              <a:rPr lang="en-US" sz="1200">
                <a:latin typeface="Georgia" panose="02040502050405020303" pitchFamily="18" charset="0"/>
                <a:ea typeface="MS PGothic" panose="020B0600070205080204" pitchFamily="34" charset="-128"/>
                <a:cs typeface="Vrinda" panose="020B0502040204020203" pitchFamily="34" charset="0"/>
              </a:rPr>
              <a:t>Statistical differences - </a:t>
            </a:r>
            <a:r>
              <a:rPr lang="en-US" sz="1200" b="0" i="0" u="none" strike="noStrike" cap="none">
                <a:solidFill>
                  <a:schemeClr val="dk1"/>
                </a:solidFill>
                <a:latin typeface="Calibri"/>
                <a:ea typeface="Calibri"/>
                <a:cs typeface="Calibri"/>
                <a:sym typeface="Calibri"/>
              </a:rPr>
              <a:t>We try  to show when a result or difference is statistically significant. But I want to note a few things. There are wide variations in the FWB score generally, and as a result you don’t necessarily see difference sin the averages, but you can see interesting patterns when you look at the distribution. Lastly, the lack of differences itself is an important result, especially if you are looking at categories where you expect to see a difference.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309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a:t>Eric</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a:t>To get a broad-based sense of people’s financial conditions, we wanted to know about multiple aspects of their financial lives. So we used three measures: Financial Well-being Scores, a survey question about financial difficulty, and credit scores.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The financial well-being score is a survey-based measure we developed that essentially tells us how people are feeling about their financial conditions. It’s a number from 0-100 based on five questions that measures “a person’s ability to meet current and ongoing financial obligations, feel secure in their financial future, and make choices that allow them to enjoy life”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The survey question about financial difficulty, in turn, gives us a general sense of what people say actually happened in their financial lives over the past year. It’s a broad question, asking if, at any time in the past 12 months, a household has had difficulty paying for a bill or expense.</a:t>
            </a:r>
            <a:r>
              <a:rPr lang="en-US" sz="1200" b="0"/>
              <a:t> This can capture a lot of different financial problems people have, as we’ll discuss later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a:t>And credit scores give us information on actual financial outcomes, since it’s a combination of information on delinquency, credit utilization, and other key indicators of financial status.</a:t>
            </a:r>
            <a:endParaRPr lang="en-US"/>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135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Eric</a:t>
            </a:r>
          </a:p>
          <a:p>
            <a:pPr marL="0" lvl="0" indent="0" algn="l" rtl="0">
              <a:spcBef>
                <a:spcPts val="0"/>
              </a:spcBef>
              <a:spcAft>
                <a:spcPts val="0"/>
              </a:spcAft>
              <a:buNone/>
            </a:pPr>
            <a:endParaRPr lang="en-US"/>
          </a:p>
          <a:p>
            <a:pPr marL="0" lvl="0" indent="0" algn="l" rtl="0">
              <a:spcBef>
                <a:spcPts val="0"/>
              </a:spcBef>
              <a:spcAft>
                <a:spcPts val="0"/>
              </a:spcAft>
              <a:buNone/>
            </a:pPr>
            <a:r>
              <a:rPr lang="en-US"/>
              <a:t>We saw improvement across these three measures between June 2019 and June 2020, in the midst of the early pandemic.</a:t>
            </a: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157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Eric</a:t>
            </a:r>
          </a:p>
          <a:p>
            <a:pPr marL="0" lvl="0" indent="0" algn="l" rtl="0">
              <a:spcBef>
                <a:spcPts val="0"/>
              </a:spcBef>
              <a:spcAft>
                <a:spcPts val="0"/>
              </a:spcAft>
              <a:buNone/>
            </a:pPr>
            <a:endParaRPr lang="en-US"/>
          </a:p>
          <a:p>
            <a:pPr marL="0" lvl="0" indent="0" algn="l" rtl="0">
              <a:spcBef>
                <a:spcPts val="0"/>
              </a:spcBef>
              <a:spcAft>
                <a:spcPts val="0"/>
              </a:spcAft>
              <a:buNone/>
            </a:pPr>
            <a:r>
              <a:rPr lang="en-US"/>
              <a:t>We saw significant improvements in three of the five components of the scale: “I am concerned that that the money I have or will save won’t last”, “I have money left over at the end of the month”, and “My finances control my life”.</a:t>
            </a:r>
          </a:p>
          <a:p>
            <a:pPr marL="0" lvl="0" indent="0" algn="l" rtl="0">
              <a:spcBef>
                <a:spcPts val="0"/>
              </a:spcBef>
              <a:spcAft>
                <a:spcPts val="0"/>
              </a:spcAft>
              <a:buNone/>
            </a:pPr>
            <a:endParaRPr lang="en-US"/>
          </a:p>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52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8965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Eric</a:t>
            </a:r>
          </a:p>
          <a:p>
            <a:pPr marL="0" lvl="0" indent="0" algn="l" rtl="0">
              <a:spcBef>
                <a:spcPts val="0"/>
              </a:spcBef>
              <a:spcAft>
                <a:spcPts val="0"/>
              </a:spcAft>
              <a:buNone/>
            </a:pPr>
            <a:endParaRPr lang="en-US"/>
          </a:p>
          <a:p>
            <a:pPr marL="0" lvl="0" indent="0" algn="l" rtl="0">
              <a:spcBef>
                <a:spcPts val="0"/>
              </a:spcBef>
              <a:spcAft>
                <a:spcPts val="0"/>
              </a:spcAft>
              <a:buNone/>
            </a:pPr>
            <a:r>
              <a:rPr lang="en-US"/>
              <a:t>One of our main findings was that the improvements we observed were widespread across groups, but that differences between groups remained large.</a:t>
            </a:r>
          </a:p>
          <a:p>
            <a:pPr marL="0" lvl="0" indent="0" algn="l" rtl="0">
              <a:spcBef>
                <a:spcPts val="0"/>
              </a:spcBef>
              <a:spcAft>
                <a:spcPts val="0"/>
              </a:spcAft>
              <a:buNone/>
            </a:pPr>
            <a:endParaRPr lang="en-US"/>
          </a:p>
          <a:p>
            <a:pPr marL="0" lvl="0" indent="0" algn="l" rtl="0">
              <a:spcBef>
                <a:spcPts val="0"/>
              </a:spcBef>
              <a:spcAft>
                <a:spcPts val="0"/>
              </a:spcAft>
              <a:buNone/>
            </a:pPr>
            <a:r>
              <a:rPr lang="en-US"/>
              <a:t>This table shows that finding.</a:t>
            </a:r>
          </a:p>
          <a:p>
            <a:pPr marL="0" lvl="0" indent="0" algn="l" rtl="0">
              <a:spcBef>
                <a:spcPts val="0"/>
              </a:spcBef>
              <a:spcAft>
                <a:spcPts val="0"/>
              </a:spcAft>
              <a:buNone/>
            </a:pPr>
            <a:endParaRPr lang="en-US"/>
          </a:p>
          <a:p>
            <a:pPr marL="0" lvl="0" indent="0" algn="l" rtl="0">
              <a:spcBef>
                <a:spcPts val="0"/>
              </a:spcBef>
              <a:spcAft>
                <a:spcPts val="0"/>
              </a:spcAft>
              <a:buNone/>
            </a:pPr>
            <a:r>
              <a:rPr lang="en-US"/>
              <a:t>How big are the differences by race and ethnicity in June 2019? Big. The nearly 5-point difference between non-Hispanic white and Black and Hispanic consumers is slightly larger than difference between income of $40-70,000 and 70-100,000. </a:t>
            </a:r>
          </a:p>
          <a:p>
            <a:pPr marL="0" lvl="0" indent="0" algn="l" rtl="0">
              <a:spcBef>
                <a:spcPts val="0"/>
              </a:spcBef>
              <a:spcAft>
                <a:spcPts val="0"/>
              </a:spcAft>
              <a:buNone/>
            </a:pPr>
            <a:endParaRPr lang="en-US"/>
          </a:p>
          <a:p>
            <a:pPr marL="0" lvl="0" indent="0" algn="l" rtl="0">
              <a:spcBef>
                <a:spcPts val="0"/>
              </a:spcBef>
              <a:spcAft>
                <a:spcPts val="0"/>
              </a:spcAft>
              <a:buNone/>
            </a:pPr>
            <a:r>
              <a:rPr lang="en-US"/>
              <a:t>Overall across groups there were increases in financial well-being between June 2019 and June 2020. But once we start splitting up by group, the size of our groups gets smaller and smaller, which gives us reason to be cautious about interpreting these numbers.</a:t>
            </a: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4538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Eric</a:t>
            </a:r>
          </a:p>
          <a:p>
            <a:pPr marL="0" lvl="0" indent="0" algn="l" rtl="0">
              <a:spcBef>
                <a:spcPts val="0"/>
              </a:spcBef>
              <a:spcAft>
                <a:spcPts val="0"/>
              </a:spcAft>
              <a:buNone/>
            </a:pPr>
            <a:endParaRPr lang="en-US"/>
          </a:p>
          <a:p>
            <a:pPr marL="0" lvl="0" indent="0" algn="l" rtl="0">
              <a:spcBef>
                <a:spcPts val="0"/>
              </a:spcBef>
              <a:spcAft>
                <a:spcPts val="0"/>
              </a:spcAft>
              <a:buNone/>
            </a:pPr>
            <a:r>
              <a:rPr lang="en-US"/>
              <a:t>We saw decrease in the rate at which people had difficulty, but we did not see a decrease in the intensity or recency of those difficulties</a:t>
            </a: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046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Eric</a:t>
            </a:r>
          </a:p>
          <a:p>
            <a:pPr marL="0" lvl="0" indent="0" algn="l" rtl="0">
              <a:spcBef>
                <a:spcPts val="0"/>
              </a:spcBef>
              <a:spcAft>
                <a:spcPts val="0"/>
              </a:spcAft>
              <a:buNone/>
            </a:pPr>
            <a:endParaRPr lang="en-US"/>
          </a:p>
          <a:p>
            <a:pPr marL="0" lvl="0" indent="0" algn="l" rtl="0">
              <a:spcBef>
                <a:spcPts val="0"/>
              </a:spcBef>
              <a:spcAft>
                <a:spcPts val="0"/>
              </a:spcAft>
              <a:buNone/>
            </a:pPr>
            <a:r>
              <a:rPr lang="en-US"/>
              <a:t>We also looked at </a:t>
            </a:r>
            <a:r>
              <a:rPr lang="en-US" i="1"/>
              <a:t>why</a:t>
            </a:r>
            <a:r>
              <a:rPr lang="en-US" i="0"/>
              <a:t> people said they had difficulty—I mentioned that this question captured a lot of different problems people can have. Here’s how those problems changed.</a:t>
            </a:r>
          </a:p>
          <a:p>
            <a:pPr marL="0" lvl="0" indent="0" algn="l" rtl="0">
              <a:spcBef>
                <a:spcPts val="0"/>
              </a:spcBef>
              <a:spcAft>
                <a:spcPts val="0"/>
              </a:spcAft>
              <a:buNone/>
            </a:pPr>
            <a:endParaRPr lang="en-US" i="0"/>
          </a:p>
          <a:p>
            <a:pPr marL="0" lvl="0" indent="0" algn="l" rtl="0">
              <a:spcBef>
                <a:spcPts val="0"/>
              </a:spcBef>
              <a:spcAft>
                <a:spcPts val="0"/>
              </a:spcAft>
              <a:buNone/>
            </a:pPr>
            <a:r>
              <a:rPr lang="en-US" i="0"/>
              <a:t>Medical dropped, Auto repair dropped. Home repair dropped.</a:t>
            </a:r>
          </a:p>
          <a:p>
            <a:pPr marL="0" lvl="0" indent="0" algn="l" rtl="0">
              <a:spcBef>
                <a:spcPts val="0"/>
              </a:spcBef>
              <a:spcAft>
                <a:spcPts val="0"/>
              </a:spcAft>
              <a:buNone/>
            </a:pPr>
            <a:endParaRPr lang="en-US" i="0"/>
          </a:p>
          <a:p>
            <a:pPr marL="0" lvl="0" indent="0" algn="l" rtl="0">
              <a:spcBef>
                <a:spcPts val="0"/>
              </a:spcBef>
              <a:spcAft>
                <a:spcPts val="0"/>
              </a:spcAft>
              <a:buNone/>
            </a:pPr>
            <a:r>
              <a:rPr lang="en-US" i="0"/>
              <a:t>Note</a:t>
            </a:r>
            <a:r>
              <a:rPr lang="en-US"/>
              <a:t> that overall difficulty fell even though many people could not work because workplace was closed—that’ll be important when we come back to what we conclude from all this. But for now, I’ll pass to Marie</a:t>
            </a: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1538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(Marie) Thanks Eric. Now we’ll take a look at credit trends over time using our CCP data. This figure shows the trend in average credit scores from June 2018 to June 2020 with values indexed to June 2019, when the Wave 1 survey was fielded. As you can see, credit scores increased steeply during the pandemic relative to the same period a year before.</a:t>
            </a: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69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(Marie) Next we look at trends in two important components of credit score – delinquency and utilization. Again, values are indexed to June 2019. This graph shows that between March and June 2020, credit card utilization declined by 2.4 percentage points and the share with at least one delinquency on their credit report decreased by 2.2 percentage points. These declines play a significant role in the steep, upward trend in credit scores we saw on the previous slide. Additionally, credit scores may also have improved because consumers who might otherwise have had delinquencies instead entered some sort of forbearance or assistance.</a:t>
            </a:r>
          </a:p>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82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(Marie) Here we examine trends in credit score by income groups. All income groups experienced an increase in credit score following the onset of the pandemic, which is a stark contrast to the trends seen the previous year. Those with $40,000 or less in annual income experienced the largest increase in credit scores between June 2019 and June 2020, though the differences across groups are not statistically significant. It is also important to note that the lowest income group also had the lowest credit scores throughout the year, even after the relatively large increase during the pandemic.</a:t>
            </a:r>
          </a:p>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105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(Marie) Finally, we look at credit score trends by race and ethnicity. Here we see that increases in credit scores among Black and Hispanic consumers play an important role in the overall increase in credit scores (though not statistically significant). One important thing to keep in mind is the disparities in credit scores prior to the pandemic. Average credit scores among non-Hispanic White consumers were about 100 points above those of Black consumers and about 60 points above those of Hispanic consumers. Similar to the trend seen across income groups, those who had lower credit scores prior to the pandemic experienced the largest increases following the onset of the pandemic.</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We know from other Bureau research that consumers in majority-Black and majority-Hispanic areas were more likely to receive assistance from lenders, which may play a role in the post-pandemic trend we see here.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Now I will turn things back to Eric to discuss declines in financial status.</a:t>
            </a:r>
          </a:p>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1349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Eric</a:t>
            </a:r>
          </a:p>
          <a:p>
            <a:pPr marL="0" lvl="0" indent="0" algn="l" rtl="0">
              <a:spcBef>
                <a:spcPts val="0"/>
              </a:spcBef>
              <a:spcAft>
                <a:spcPts val="0"/>
              </a:spcAft>
              <a:buNone/>
            </a:pPr>
            <a:endParaRPr lang="en-US"/>
          </a:p>
          <a:p>
            <a:pPr marL="0" lvl="0" indent="0" algn="l" rtl="0">
              <a:spcBef>
                <a:spcPts val="0"/>
              </a:spcBef>
              <a:spcAft>
                <a:spcPts val="0"/>
              </a:spcAft>
              <a:buNone/>
            </a:pPr>
            <a:r>
              <a:rPr lang="en-US"/>
              <a:t>So we’ve talked a lot about how financial conditions improved, but because we were looking at a major economic upheaval, we wanted to look at those whose financial conditions got worse. This slide and the next few slides provide statistics on those whose financial status declined along our three measures.</a:t>
            </a:r>
          </a:p>
          <a:p>
            <a:pPr marL="0" lvl="0" indent="0" algn="l" rtl="0">
              <a:spcBef>
                <a:spcPts val="0"/>
              </a:spcBef>
              <a:spcAft>
                <a:spcPts val="0"/>
              </a:spcAft>
              <a:buNone/>
            </a:pPr>
            <a:endParaRPr lang="en-US"/>
          </a:p>
          <a:p>
            <a:pPr marL="0" lvl="0" indent="0" algn="l" rtl="0">
              <a:spcBef>
                <a:spcPts val="0"/>
              </a:spcBef>
              <a:spcAft>
                <a:spcPts val="0"/>
              </a:spcAft>
              <a:buNone/>
            </a:pPr>
            <a:r>
              <a:rPr lang="en-US"/>
              <a:t>The survey-based measures were both related to employment status</a:t>
            </a:r>
          </a:p>
          <a:p>
            <a:pPr marL="0" lvl="0" indent="0" algn="l" rtl="0">
              <a:spcBef>
                <a:spcPts val="0"/>
              </a:spcBef>
              <a:spcAft>
                <a:spcPts val="0"/>
              </a:spcAft>
              <a:buNone/>
            </a:pPr>
            <a:endParaRPr lang="en-US"/>
          </a:p>
          <a:p>
            <a:pPr marL="0" lvl="0" indent="0" algn="l" rtl="0">
              <a:spcBef>
                <a:spcPts val="0"/>
              </a:spcBef>
              <a:spcAft>
                <a:spcPts val="0"/>
              </a:spcAft>
              <a:buNone/>
            </a:pPr>
            <a:r>
              <a:rPr lang="en-US"/>
              <a:t>But! We didn’t see a difference in declining credit score for people who became unemployed</a:t>
            </a: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4349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Eric</a:t>
            </a:r>
          </a:p>
          <a:p>
            <a:pPr marL="0" lvl="0" indent="0" algn="l" rtl="0">
              <a:spcBef>
                <a:spcPts val="0"/>
              </a:spcBef>
              <a:spcAft>
                <a:spcPts val="0"/>
              </a:spcAft>
              <a:buNone/>
            </a:pPr>
            <a:endParaRPr lang="en-US"/>
          </a:p>
          <a:p>
            <a:pPr marL="0" lvl="0" indent="0" algn="l" rtl="0">
              <a:spcBef>
                <a:spcPts val="0"/>
              </a:spcBef>
              <a:spcAft>
                <a:spcPts val="0"/>
              </a:spcAft>
              <a:buNone/>
            </a:pPr>
            <a:r>
              <a:rPr lang="en-US"/>
              <a:t>Meanwhile, negative changes in cash flows predicted declines in all three measures</a:t>
            </a: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157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Eric </a:t>
            </a:r>
          </a:p>
          <a:p>
            <a:pPr marL="0" lvl="0" indent="0" algn="l" rtl="0">
              <a:spcBef>
                <a:spcPts val="0"/>
              </a:spcBef>
              <a:spcAft>
                <a:spcPts val="0"/>
              </a:spcAft>
              <a:buNone/>
            </a:pPr>
            <a:endParaRPr lang="en-US"/>
          </a:p>
          <a:p>
            <a:pPr marL="0" lvl="0" indent="0" algn="l" rtl="0">
              <a:spcBef>
                <a:spcPts val="0"/>
              </a:spcBef>
              <a:spcAft>
                <a:spcPts val="0"/>
              </a:spcAft>
              <a:buNone/>
            </a:pPr>
            <a:r>
              <a:rPr lang="en-US"/>
              <a:t>We saw an interesting pattern with forbearance, where different measures moved in opposite directions. Note that people who received forbearance did have troubles---but those troubles did not cause their credit score or FWB to decline. </a:t>
            </a: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4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083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Eric</a:t>
            </a:r>
          </a:p>
          <a:p>
            <a:pPr marL="0" lvl="0" indent="0" algn="l" rtl="0">
              <a:spcBef>
                <a:spcPts val="0"/>
              </a:spcBef>
              <a:spcAft>
                <a:spcPts val="0"/>
              </a:spcAft>
              <a:buNone/>
            </a:pPr>
            <a:endParaRPr lang="en-US"/>
          </a:p>
          <a:p>
            <a:pPr marL="0" lvl="0" indent="0" algn="l" rtl="0">
              <a:spcBef>
                <a:spcPts val="0"/>
              </a:spcBef>
              <a:spcAft>
                <a:spcPts val="0"/>
              </a:spcAft>
              <a:buNone/>
            </a:pPr>
            <a:r>
              <a:rPr lang="en-US"/>
              <a:t>What we conclude from all of this is… [slide text] (Connect to findings discussed earlier). Now I’ll hand it to Scott to get into some of the more general implications and see us to the finish line.</a:t>
            </a:r>
          </a:p>
          <a:p>
            <a:pPr marL="0" lvl="0" indent="0" algn="l" rtl="0">
              <a:spcBef>
                <a:spcPts val="0"/>
              </a:spcBef>
              <a:spcAft>
                <a:spcPts val="0"/>
              </a:spcAft>
              <a:buNone/>
            </a:pPr>
            <a:endParaRPr lang="en-US"/>
          </a:p>
          <a:p>
            <a:pPr marL="0" lvl="0" indent="0" algn="l" rtl="0">
              <a:spcBef>
                <a:spcPts val="0"/>
              </a:spcBef>
              <a:spcAft>
                <a:spcPts val="0"/>
              </a:spcAft>
              <a:buNone/>
            </a:pPr>
            <a:r>
              <a:rPr lang="en-US"/>
              <a:t>Pass to Scott</a:t>
            </a: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708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Scott</a:t>
            </a:r>
          </a:p>
          <a:p>
            <a:pPr marL="0" marR="0" lvl="0" indent="0" algn="l" defTabSz="914400" rtl="0" eaLnBrk="1" fontAlgn="auto" latinLnBrk="0" hangingPunct="1">
              <a:lnSpc>
                <a:spcPct val="100000"/>
              </a:lnSpc>
              <a:spcBef>
                <a:spcPts val="0"/>
              </a:spcBef>
              <a:spcAft>
                <a:spcPts val="1200"/>
              </a:spcAft>
              <a:buClr>
                <a:srgbClr val="000000"/>
              </a:buClr>
              <a:buSzPts val="1400"/>
              <a:buFont typeface="Arial" panose="020B0604020202020204" pitchFamily="34" charset="0"/>
              <a:buNone/>
              <a:tabLst/>
              <a:defRPr/>
            </a:pPr>
            <a:endParaRPr lang="en-US" sz="1200">
              <a:latin typeface="Calibri"/>
              <a:ea typeface="MS PGothic" panose="020B0600070205080204" pitchFamily="34" charset="-128"/>
              <a:cs typeface="Calibri"/>
            </a:endParaRPr>
          </a:p>
          <a:p>
            <a:pPr marL="0" marR="0" lvl="0" indent="0" algn="l" defTabSz="914400" rtl="0" eaLnBrk="1" fontAlgn="auto" latinLnBrk="0" hangingPunct="1">
              <a:lnSpc>
                <a:spcPct val="100000"/>
              </a:lnSpc>
              <a:spcBef>
                <a:spcPts val="0"/>
              </a:spcBef>
              <a:spcAft>
                <a:spcPts val="1200"/>
              </a:spcAft>
              <a:buClr>
                <a:srgbClr val="000000"/>
              </a:buClr>
              <a:buSzPts val="1400"/>
              <a:buFont typeface="Arial" panose="020B0604020202020204" pitchFamily="34" charset="0"/>
              <a:buNone/>
              <a:tabLst/>
              <a:defRPr/>
            </a:pPr>
            <a:r>
              <a:rPr lang="en-US" sz="1200">
                <a:latin typeface="Georgia" panose="02040502050405020303" pitchFamily="18" charset="0"/>
                <a:ea typeface="MS PGothic" panose="020B0600070205080204" pitchFamily="34" charset="-128"/>
                <a:cs typeface="Vrinda" panose="020B0502040204020203" pitchFamily="34" charset="0"/>
              </a:rPr>
              <a:t>Improvements seem to have continued. We’ve been seeing how consumer’s financial status in credit bureau has changed. Through June, delinquencies and credit card debt were still down. But unemployment benefits and eviction protections ended two weeks ago. Other protections end soon.</a:t>
            </a:r>
          </a:p>
          <a:p>
            <a:pPr marL="0" marR="0" lvl="0" indent="0" algn="l" defTabSz="914400" rtl="0" eaLnBrk="1" fontAlgn="auto" latinLnBrk="0" hangingPunct="1">
              <a:lnSpc>
                <a:spcPct val="100000"/>
              </a:lnSpc>
              <a:spcBef>
                <a:spcPts val="0"/>
              </a:spcBef>
              <a:spcAft>
                <a:spcPts val="1200"/>
              </a:spcAft>
              <a:buClr>
                <a:srgbClr val="000000"/>
              </a:buClr>
              <a:buSzPts val="1400"/>
              <a:buFont typeface="Arial" panose="020B0604020202020204" pitchFamily="34" charset="0"/>
              <a:buNone/>
              <a:tabLst/>
              <a:defRPr/>
            </a:pPr>
            <a:endParaRPr lang="en-US" sz="1200">
              <a:latin typeface="Georgia" panose="02040502050405020303" pitchFamily="18" charset="0"/>
              <a:ea typeface="MS PGothic" panose="020B0600070205080204" pitchFamily="34" charset="-128"/>
              <a:cs typeface="Vrinda" panose="020B0502040204020203" pitchFamily="34" charset="0"/>
            </a:endParaRPr>
          </a:p>
          <a:p>
            <a:pPr marL="0" marR="0" lvl="0" indent="0" algn="l" defTabSz="914400" rtl="0" eaLnBrk="1" fontAlgn="auto" latinLnBrk="0" hangingPunct="1">
              <a:lnSpc>
                <a:spcPct val="100000"/>
              </a:lnSpc>
              <a:spcBef>
                <a:spcPts val="0"/>
              </a:spcBef>
              <a:spcAft>
                <a:spcPts val="1200"/>
              </a:spcAft>
              <a:buClr>
                <a:srgbClr val="000000"/>
              </a:buClr>
              <a:buSzPts val="1400"/>
              <a:buFont typeface="Arial" panose="020B0604020202020204" pitchFamily="34" charset="0"/>
              <a:buNone/>
              <a:tabLst/>
              <a:defRPr/>
            </a:pPr>
            <a:r>
              <a:rPr lang="en-US" sz="1200">
                <a:latin typeface="Georgia" panose="02040502050405020303" pitchFamily="18" charset="0"/>
                <a:ea typeface="MS PGothic" panose="020B0600070205080204" pitchFamily="34" charset="-128"/>
                <a:cs typeface="Vrinda" panose="020B0502040204020203" pitchFamily="34" charset="0"/>
              </a:rPr>
              <a:t>There’s a real cost to not being able to visit your grandkids (which was one of the problems for my family) or go out if you are single. Financial benefits to not spending as much, but also costs.</a:t>
            </a:r>
          </a:p>
          <a:p>
            <a:pPr marL="0" lvl="0" indent="0" algn="l" rtl="0">
              <a:spcBef>
                <a:spcPts val="0"/>
              </a:spcBef>
              <a:spcAft>
                <a:spcPts val="0"/>
              </a:spcAft>
              <a:buNone/>
            </a:pPr>
            <a:endParaRPr lang="en-US"/>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595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Scott</a:t>
            </a:r>
          </a:p>
          <a:p>
            <a:pPr marL="0" lvl="0" indent="0" algn="l" rtl="0">
              <a:spcBef>
                <a:spcPts val="0"/>
              </a:spcBef>
              <a:spcAft>
                <a:spcPts val="0"/>
              </a:spcAft>
              <a:buNone/>
            </a:pPr>
            <a:endParaRPr lang="en-US"/>
          </a:p>
          <a:p>
            <a:pPr marL="0" lvl="0" indent="0" algn="l" rtl="0">
              <a:spcBef>
                <a:spcPts val="0"/>
              </a:spcBef>
              <a:spcAft>
                <a:spcPts val="0"/>
              </a:spcAft>
              <a:buNone/>
            </a:pPr>
            <a:r>
              <a:rPr lang="en-US"/>
              <a:t>Links sent out while on this slide.</a:t>
            </a: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6430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Scott</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854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New Slide for FinEx Intro 9/14/2021</a:t>
            </a:r>
          </a:p>
          <a:p>
            <a:pPr marL="0" lvl="0" indent="0" algn="l" rtl="0">
              <a:spcBef>
                <a:spcPts val="0"/>
              </a:spcBef>
              <a:spcAft>
                <a:spcPts val="0"/>
              </a:spcAft>
              <a:buNone/>
            </a:pPr>
            <a:endParaRPr dirty="0"/>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59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New Slide for FinEx Intro 9/14/2021</a:t>
            </a:r>
          </a:p>
          <a:p>
            <a:pPr marL="0" lvl="0" indent="0" algn="l" rtl="0">
              <a:spcBef>
                <a:spcPts val="0"/>
              </a:spcBef>
              <a:spcAft>
                <a:spcPts val="0"/>
              </a:spcAft>
              <a:buNone/>
            </a:pPr>
            <a:endParaRPr dirty="0"/>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467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New Slide for FinEx Intro 9/14/2021</a:t>
            </a:r>
          </a:p>
          <a:p>
            <a:pPr marL="0" lvl="0" indent="0" algn="l" rtl="0">
              <a:spcBef>
                <a:spcPts val="0"/>
              </a:spcBef>
              <a:spcAft>
                <a:spcPts val="0"/>
              </a:spcAft>
              <a:buNone/>
            </a:pPr>
            <a:endParaRPr dirty="0"/>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New Slide for FinEx Intro 9/14/2021</a:t>
            </a:r>
          </a:p>
          <a:p>
            <a:pPr marL="0" lvl="0" indent="0" algn="l" rtl="0">
              <a:spcBef>
                <a:spcPts val="0"/>
              </a:spcBef>
              <a:spcAft>
                <a:spcPts val="0"/>
              </a:spcAft>
              <a:buNone/>
            </a:pPr>
            <a:endParaRPr dirty="0"/>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093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New Slide for FinEx Intro 9/14/2021</a:t>
            </a:r>
          </a:p>
          <a:p>
            <a:pPr marL="0" lvl="0" indent="0" algn="l" rtl="0">
              <a:spcBef>
                <a:spcPts val="0"/>
              </a:spcBef>
              <a:spcAft>
                <a:spcPts val="0"/>
              </a:spcAft>
              <a:buNone/>
            </a:pPr>
            <a:endParaRPr dirty="0"/>
          </a:p>
        </p:txBody>
      </p:sp>
      <p:sp>
        <p:nvSpPr>
          <p:cNvPr id="130" name="Google Shape;1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63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33" name="Google Shape;33;p4"/>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pPr lvl="0"/>
            <a:r>
              <a:rPr lang="en-US"/>
              <a:t>Click to edit Master text styles</a:t>
            </a:r>
          </a:p>
        </p:txBody>
      </p:sp>
      <p:sp>
        <p:nvSpPr>
          <p:cNvPr id="34" name="Google Shape;34;p4"/>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lang="en-US"/>
          </a:p>
        </p:txBody>
      </p:sp>
      <p:sp>
        <p:nvSpPr>
          <p:cNvPr id="35" name="Google Shape;35;p4"/>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lang="en-US"/>
          </a:p>
        </p:txBody>
      </p:sp>
    </p:spTree>
    <p:extLst>
      <p:ext uri="{BB962C8B-B14F-4D97-AF65-F5344CB8AC3E}">
        <p14:creationId xmlns:p14="http://schemas.microsoft.com/office/powerpoint/2010/main" val="345074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0"/>
        <p:cNvGrpSpPr/>
        <p:nvPr/>
      </p:nvGrpSpPr>
      <p:grpSpPr>
        <a:xfrm>
          <a:off x="0" y="0"/>
          <a:ext cx="0" cy="0"/>
          <a:chOff x="0" y="0"/>
          <a:chExt cx="0" cy="0"/>
        </a:xfrm>
      </p:grpSpPr>
      <p:pic>
        <p:nvPicPr>
          <p:cNvPr id="24" name="Google Shape;24;p2"/>
          <p:cNvPicPr preferRelativeResize="0"/>
          <p:nvPr/>
        </p:nvPicPr>
        <p:blipFill rotWithShape="1">
          <a:blip r:embed="rId2">
            <a:alphaModFix/>
          </a:blip>
          <a:srcRect/>
          <a:stretch/>
        </p:blipFill>
        <p:spPr>
          <a:xfrm>
            <a:off x="0" y="5328740"/>
            <a:ext cx="9157662" cy="1885401"/>
          </a:xfrm>
          <a:prstGeom prst="rect">
            <a:avLst/>
          </a:prstGeom>
          <a:noFill/>
          <a:ln>
            <a:noFill/>
          </a:ln>
        </p:spPr>
      </p:pic>
      <p:pic>
        <p:nvPicPr>
          <p:cNvPr id="9" name="Picture 8">
            <a:extLst>
              <a:ext uri="{FF2B5EF4-FFF2-40B4-BE49-F238E27FC236}">
                <a16:creationId xmlns:a16="http://schemas.microsoft.com/office/drawing/2014/main" id="{C4E40915-9E4D-5048-9669-52F577BE2529}"/>
              </a:ext>
            </a:extLst>
          </p:cNvPr>
          <p:cNvPicPr>
            <a:picLocks noChangeAspect="1"/>
          </p:cNvPicPr>
          <p:nvPr/>
        </p:nvPicPr>
        <p:blipFill>
          <a:blip r:embed="rId3"/>
          <a:stretch>
            <a:fillRect/>
          </a:stretch>
        </p:blipFill>
        <p:spPr>
          <a:xfrm>
            <a:off x="497943" y="5007513"/>
            <a:ext cx="2642616" cy="927456"/>
          </a:xfrm>
          <a:prstGeom prst="rect">
            <a:avLst/>
          </a:prstGeom>
        </p:spPr>
      </p:pic>
      <p:sp>
        <p:nvSpPr>
          <p:cNvPr id="21" name="Google Shape;21;p2"/>
          <p:cNvSpPr txBox="1">
            <a:spLocks noGrp="1"/>
          </p:cNvSpPr>
          <p:nvPr>
            <p:ph type="title"/>
          </p:nvPr>
        </p:nvSpPr>
        <p:spPr>
          <a:xfrm>
            <a:off x="641193" y="2164953"/>
            <a:ext cx="8036720" cy="74334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101820"/>
              </a:buClr>
              <a:buSzPts val="4000"/>
              <a:buFont typeface="Arial"/>
              <a:buNone/>
              <a:defRPr sz="4000" b="0" i="0" u="none" strike="noStrike" cap="none">
                <a:solidFill>
                  <a:srgbClr val="10182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22" name="Google Shape;22;p2"/>
          <p:cNvSpPr txBox="1">
            <a:spLocks noGrp="1"/>
          </p:cNvSpPr>
          <p:nvPr>
            <p:ph type="body" idx="1"/>
          </p:nvPr>
        </p:nvSpPr>
        <p:spPr>
          <a:xfrm>
            <a:off x="646352" y="2895600"/>
            <a:ext cx="8031561" cy="520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2500"/>
              </a:lnSpc>
              <a:spcBef>
                <a:spcPts val="1000"/>
              </a:spcBef>
              <a:spcAft>
                <a:spcPts val="0"/>
              </a:spcAft>
              <a:buClr>
                <a:schemeClr val="dk2"/>
              </a:buClr>
              <a:buSzPts val="1600"/>
              <a:buFont typeface="Noto Sans Symbols"/>
              <a:buNone/>
              <a:defRPr sz="1600" b="0" i="0" u="none" strike="noStrike" cap="none">
                <a:solidFill>
                  <a:srgbClr val="43484E"/>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pPr lvl="0"/>
            <a:r>
              <a:rPr lang="en-US"/>
              <a:t>Click to edit Master text styles</a:t>
            </a:r>
          </a:p>
        </p:txBody>
      </p:sp>
      <p:pic>
        <p:nvPicPr>
          <p:cNvPr id="6" name="Picture 5">
            <a:extLst>
              <a:ext uri="{FF2B5EF4-FFF2-40B4-BE49-F238E27FC236}">
                <a16:creationId xmlns:a16="http://schemas.microsoft.com/office/drawing/2014/main" id="{8E0D4052-95A8-0D40-8AA3-D28F4F8166DD}"/>
              </a:ext>
            </a:extLst>
          </p:cNvPr>
          <p:cNvPicPr>
            <a:picLocks noChangeAspect="1"/>
          </p:cNvPicPr>
          <p:nvPr userDrawn="1"/>
        </p:nvPicPr>
        <p:blipFill>
          <a:blip r:embed="rId3"/>
          <a:stretch>
            <a:fillRect/>
          </a:stretch>
        </p:blipFill>
        <p:spPr>
          <a:xfrm>
            <a:off x="497943" y="5007513"/>
            <a:ext cx="2642616" cy="927456"/>
          </a:xfrm>
          <a:prstGeom prst="rect">
            <a:avLst/>
          </a:prstGeom>
        </p:spPr>
      </p:pic>
    </p:spTree>
    <p:extLst>
      <p:ext uri="{BB962C8B-B14F-4D97-AF65-F5344CB8AC3E}">
        <p14:creationId xmlns:p14="http://schemas.microsoft.com/office/powerpoint/2010/main" val="422077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903112" y="2300174"/>
            <a:ext cx="7309556" cy="880064"/>
          </a:xfrm>
          <a:prstGeom prst="rect">
            <a:avLst/>
          </a:prstGeom>
        </p:spPr>
        <p:txBody>
          <a:bodyPr lIns="64251" tIns="32125" rIns="64251" bIns="32125"/>
          <a:lstStyle>
            <a:lvl1pPr algn="l">
              <a:lnSpc>
                <a:spcPts val="5000"/>
              </a:lnSpc>
              <a:spcBef>
                <a:spcPts val="7500"/>
              </a:spcBef>
              <a:spcAft>
                <a:spcPts val="0"/>
              </a:spcAft>
              <a:defRPr sz="4600" baseline="0">
                <a:solidFill>
                  <a:schemeClr val="tx1"/>
                </a:solidFill>
              </a:defRPr>
            </a:lvl1pPr>
          </a:lstStyle>
          <a:p>
            <a:r>
              <a:rPr lang="en-US"/>
              <a:t>Click to add text</a:t>
            </a:r>
          </a:p>
        </p:txBody>
      </p:sp>
      <p:sp>
        <p:nvSpPr>
          <p:cNvPr id="22" name="Subtitle 2"/>
          <p:cNvSpPr>
            <a:spLocks noGrp="1"/>
          </p:cNvSpPr>
          <p:nvPr>
            <p:ph type="subTitle" idx="1" hasCustomPrompt="1"/>
          </p:nvPr>
        </p:nvSpPr>
        <p:spPr>
          <a:xfrm>
            <a:off x="903112" y="3202725"/>
            <a:ext cx="7309555"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3000" cap="none" baseline="0">
                <a:solidFill>
                  <a:schemeClr val="accent2">
                    <a:lumMod val="75000"/>
                  </a:schemeClr>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endParaRPr lang="en-US"/>
          </a:p>
        </p:txBody>
      </p:sp>
    </p:spTree>
    <p:extLst>
      <p:ext uri="{BB962C8B-B14F-4D97-AF65-F5344CB8AC3E}">
        <p14:creationId xmlns:p14="http://schemas.microsoft.com/office/powerpoint/2010/main" val="226820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mbered list" userDrawn="1">
  <p:cSld name="1_Numbered list">
    <p:spTree>
      <p:nvGrpSpPr>
        <p:cNvPr id="1" name="Shape 36"/>
        <p:cNvGrpSpPr/>
        <p:nvPr/>
      </p:nvGrpSpPr>
      <p:grpSpPr>
        <a:xfrm>
          <a:off x="0" y="0"/>
          <a:ext cx="0" cy="0"/>
          <a:chOff x="0" y="0"/>
          <a:chExt cx="0" cy="0"/>
        </a:xfrm>
      </p:grpSpPr>
      <p:sp>
        <p:nvSpPr>
          <p:cNvPr id="38" name="Google Shape;38;p5"/>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39" name="Google Shape;39;p5"/>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lang="en-US"/>
          </a:p>
        </p:txBody>
      </p:sp>
      <p:sp>
        <p:nvSpPr>
          <p:cNvPr id="40" name="Google Shape;40;p5"/>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lang="en-US"/>
          </a:p>
        </p:txBody>
      </p:sp>
      <p:sp>
        <p:nvSpPr>
          <p:cNvPr id="7" name="Content Placeholder 2">
            <a:extLst>
              <a:ext uri="{FF2B5EF4-FFF2-40B4-BE49-F238E27FC236}">
                <a16:creationId xmlns:a16="http://schemas.microsoft.com/office/drawing/2014/main" id="{DABD3247-2481-B44D-BEC7-AEE4364B32AE}"/>
              </a:ext>
            </a:extLst>
          </p:cNvPr>
          <p:cNvSpPr>
            <a:spLocks noGrp="1"/>
          </p:cNvSpPr>
          <p:nvPr>
            <p:ph idx="12" hasCustomPrompt="1"/>
          </p:nvPr>
        </p:nvSpPr>
        <p:spPr>
          <a:xfrm>
            <a:off x="553641" y="1549400"/>
            <a:ext cx="8036720" cy="4199646"/>
          </a:xfrm>
        </p:spPr>
        <p:txBody>
          <a:bodyPr/>
          <a:lstStyle>
            <a:lvl1pPr marL="88900" marR="0" indent="0" algn="l" defTabSz="914400" rtl="0" eaLnBrk="1" fontAlgn="auto" latinLnBrk="0" hangingPunct="1">
              <a:lnSpc>
                <a:spcPct val="118181"/>
              </a:lnSpc>
              <a:spcBef>
                <a:spcPts val="1000"/>
              </a:spcBef>
              <a:spcAft>
                <a:spcPts val="0"/>
              </a:spcAft>
              <a:buClr>
                <a:schemeClr val="dk2"/>
              </a:buClr>
              <a:buSzPts val="2200"/>
              <a:buFont typeface="Noto Sans Symbols"/>
              <a:buNone/>
              <a:tabLst/>
              <a:defRPr/>
            </a:lvl1pPr>
          </a:lstStyle>
          <a:p>
            <a:pPr lvl="0"/>
            <a:r>
              <a:rPr lang="en-US" dirty="0"/>
              <a:t>1. Click to edit Master text styles</a:t>
            </a:r>
          </a:p>
        </p:txBody>
      </p:sp>
    </p:spTree>
    <p:extLst>
      <p:ext uri="{BB962C8B-B14F-4D97-AF65-F5344CB8AC3E}">
        <p14:creationId xmlns:p14="http://schemas.microsoft.com/office/powerpoint/2010/main" val="174235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34" name="Google Shape;34;p4"/>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lang="en-US"/>
          </a:p>
        </p:txBody>
      </p:sp>
      <p:sp>
        <p:nvSpPr>
          <p:cNvPr id="35" name="Google Shape;35;p4"/>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lang="en-US"/>
          </a:p>
        </p:txBody>
      </p:sp>
      <p:sp>
        <p:nvSpPr>
          <p:cNvPr id="6" name="Content Placeholder 2">
            <a:extLst>
              <a:ext uri="{FF2B5EF4-FFF2-40B4-BE49-F238E27FC236}">
                <a16:creationId xmlns:a16="http://schemas.microsoft.com/office/drawing/2014/main" id="{4ACD12EE-D55D-1C46-BCFB-119ED17D6FF5}"/>
              </a:ext>
            </a:extLst>
          </p:cNvPr>
          <p:cNvSpPr>
            <a:spLocks noGrp="1"/>
          </p:cNvSpPr>
          <p:nvPr>
            <p:ph idx="12"/>
          </p:nvPr>
        </p:nvSpPr>
        <p:spPr>
          <a:xfrm>
            <a:off x="553641" y="1532589"/>
            <a:ext cx="8036720" cy="4106412"/>
          </a:xfrm>
        </p:spPr>
        <p:txBody>
          <a:bodyPr/>
          <a:lstStyle>
            <a:lvl1pPr marL="88900" marR="0" indent="0" algn="l" defTabSz="914400" rtl="0" eaLnBrk="1" fontAlgn="auto" latinLnBrk="0" hangingPunct="1">
              <a:lnSpc>
                <a:spcPct val="118181"/>
              </a:lnSpc>
              <a:spcBef>
                <a:spcPts val="1000"/>
              </a:spcBef>
              <a:spcAft>
                <a:spcPts val="0"/>
              </a:spcAft>
              <a:buClr>
                <a:schemeClr val="dk2"/>
              </a:buClr>
              <a:buSzPts val="2200"/>
              <a:buFont typeface="Noto Sans Symbols"/>
              <a:buNone/>
              <a:tabLst/>
              <a:defRPr/>
            </a:lvl1pPr>
          </a:lstStyle>
          <a:p>
            <a:pPr marL="457200" marR="0" lvl="0" indent="-368300" algn="l" defTabSz="914400" rtl="0" eaLnBrk="1" fontAlgn="auto" latinLnBrk="0" hangingPunct="1">
              <a:lnSpc>
                <a:spcPct val="118181"/>
              </a:lnSpc>
              <a:spcBef>
                <a:spcPts val="1000"/>
              </a:spcBef>
              <a:spcAft>
                <a:spcPts val="0"/>
              </a:spcAft>
              <a:buClr>
                <a:schemeClr val="dk2"/>
              </a:buClr>
              <a:buSzPts val="2200"/>
              <a:buFont typeface="Noto Sans Symbols"/>
              <a:buChar char="▪"/>
              <a:tabLst/>
              <a:defRPr/>
            </a:pPr>
            <a:r>
              <a:rPr lang="en-US" dirty="0"/>
              <a:t>Click to edit Master text styles</a:t>
            </a:r>
          </a:p>
        </p:txBody>
      </p:sp>
    </p:spTree>
    <p:extLst>
      <p:ext uri="{BB962C8B-B14F-4D97-AF65-F5344CB8AC3E}">
        <p14:creationId xmlns:p14="http://schemas.microsoft.com/office/powerpoint/2010/main" val="1119380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0" name="Picture 19">
            <a:extLst>
              <a:ext uri="{FF2B5EF4-FFF2-40B4-BE49-F238E27FC236}">
                <a16:creationId xmlns:a16="http://schemas.microsoft.com/office/drawing/2014/main" id="{5CFFE18E-FD14-E549-9B89-4E893E3F3D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188" y="5743540"/>
            <a:ext cx="2754345" cy="939871"/>
          </a:xfrm>
          <a:prstGeom prst="rect">
            <a:avLst/>
          </a:prstGeom>
        </p:spPr>
      </p:pic>
      <p:sp>
        <p:nvSpPr>
          <p:cNvPr id="10" name="Google Shape;10;p1"/>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lang="en-US"/>
          </a:p>
        </p:txBody>
      </p:sp>
      <p:sp>
        <p:nvSpPr>
          <p:cNvPr id="11" name="Google Shape;11;p1"/>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 name="Google Shape;12;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sp>
        <p:nvSpPr>
          <p:cNvPr id="13" name="Google Shape;13;p1"/>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 name="Google Shape;14;p1"/>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lang="en-US"/>
          </a:p>
        </p:txBody>
      </p:sp>
      <p:cxnSp>
        <p:nvCxnSpPr>
          <p:cNvPr id="16" name="Google Shape;16;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cxnSp>
        <p:nvCxnSpPr>
          <p:cNvPr id="18" name="Google Shape;18;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pic>
        <p:nvPicPr>
          <p:cNvPr id="15" name="Picture 14">
            <a:extLst>
              <a:ext uri="{FF2B5EF4-FFF2-40B4-BE49-F238E27FC236}">
                <a16:creationId xmlns:a16="http://schemas.microsoft.com/office/drawing/2014/main" id="{2914773C-E217-1E47-BBAC-191D4E83DA4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9188" y="5743540"/>
            <a:ext cx="2754345" cy="939871"/>
          </a:xfrm>
          <a:prstGeom prst="rect">
            <a:avLst/>
          </a:prstGeom>
        </p:spPr>
      </p:pic>
    </p:spTree>
    <p:extLst>
      <p:ext uri="{BB962C8B-B14F-4D97-AF65-F5344CB8AC3E}">
        <p14:creationId xmlns:p14="http://schemas.microsoft.com/office/powerpoint/2010/main" val="1567200392"/>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consumerfinance.gov/data-research/research-reports/insights-making-ends-meet-survey/"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www.consumerfinance.gov/data-research/research-reports/financial-conditions-for-renters-before-and-during-covid-19-pandemic/" TargetMode="External"/><Relationship Id="rId5" Type="http://schemas.openxmlformats.org/officeDocument/2006/relationships/hyperlink" Target="https://content.consumerfinance.gov/data-research/research-reports/consumer-use-of-payday-auto-title-and-pawn-loans-insights-making-ends-meet-survey/" TargetMode="External"/><Relationship Id="rId4" Type="http://schemas.openxmlformats.org/officeDocument/2006/relationships/hyperlink" Target="https://www.consumerfinance.gov/about-us/blog/credit-card-debt-fell-even-consumers-having-financial-difficulties-before-pandemic/"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consumerfinance.gov/consumer-tools/educator-tools/adult-financial-education/join-cfpb-finex-network/"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consumerfinance.gov/coronavir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consumerfinance.gov/consumer-tools/educator-tool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consumerfinance.gov/consumer-tools/educator-tools/adult-financial-education/join-cfpb-finex-network/"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consumerfinance.gov/consumer-tools/educator-tools/adult-financial-education/cfpb_finex/"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Title"/>
          <p:cNvSpPr txBox="1">
            <a:spLocks noGrp="1"/>
          </p:cNvSpPr>
          <p:nvPr>
            <p:ph type="title"/>
          </p:nvPr>
        </p:nvSpPr>
        <p:spPr>
          <a:xfrm>
            <a:off x="641193" y="1414021"/>
            <a:ext cx="8036720" cy="1494279"/>
          </a:xfrm>
          <a:prstGeom prst="rect">
            <a:avLst/>
          </a:prstGeom>
          <a:noFill/>
          <a:ln>
            <a:noFill/>
          </a:ln>
        </p:spPr>
        <p:txBody>
          <a:bodyPr spcFirstLastPara="1" wrap="square" lIns="91425" tIns="45700" rIns="91425" bIns="45700" anchor="ctr" anchorCtr="0">
            <a:noAutofit/>
          </a:bodyPr>
          <a:lstStyle/>
          <a:p>
            <a:pPr lvl="0"/>
            <a:r>
              <a:rPr lang="en-US" dirty="0"/>
              <a:t>Making Ends Meet:  The early impact of the COVID-19 pandemic on consumer finances </a:t>
            </a:r>
            <a:endParaRPr sz="4000" b="0" i="0" u="none" strike="noStrike" cap="none" dirty="0">
              <a:solidFill>
                <a:srgbClr val="101820"/>
              </a:solidFill>
              <a:latin typeface="Arial"/>
              <a:ea typeface="Arial"/>
              <a:cs typeface="Arial"/>
              <a:sym typeface="Arial"/>
            </a:endParaRPr>
          </a:p>
        </p:txBody>
      </p:sp>
      <p:sp>
        <p:nvSpPr>
          <p:cNvPr id="87" name="Subtitle"/>
          <p:cNvSpPr txBox="1">
            <a:spLocks noGrp="1"/>
          </p:cNvSpPr>
          <p:nvPr>
            <p:ph type="body" idx="1"/>
          </p:nvPr>
        </p:nvSpPr>
        <p:spPr>
          <a:xfrm>
            <a:off x="646352" y="3084136"/>
            <a:ext cx="8031561" cy="520700"/>
          </a:xfrm>
          <a:prstGeom prst="rect">
            <a:avLst/>
          </a:prstGeom>
          <a:noFill/>
          <a:ln>
            <a:noFill/>
          </a:ln>
        </p:spPr>
        <p:txBody>
          <a:bodyPr spcFirstLastPara="1" wrap="square" lIns="91425" tIns="45700" rIns="91425" bIns="45700" anchor="t" anchorCtr="0">
            <a:noAutofit/>
          </a:bodyPr>
          <a:lstStyle/>
          <a:p>
            <a:pPr marL="0" marR="0" lvl="0" indent="0" algn="l" rtl="0">
              <a:lnSpc>
                <a:spcPct val="162500"/>
              </a:lnSpc>
              <a:spcBef>
                <a:spcPts val="0"/>
              </a:spcBef>
              <a:spcAft>
                <a:spcPts val="0"/>
              </a:spcAft>
              <a:buClr>
                <a:schemeClr val="dk2"/>
              </a:buClr>
              <a:buSzPts val="1600"/>
              <a:buFont typeface="Noto Sans Symbols"/>
              <a:buNone/>
            </a:pPr>
            <a:r>
              <a:rPr lang="en-US" sz="1600" b="0" i="0" u="none" strike="noStrike" cap="none">
                <a:solidFill>
                  <a:schemeClr val="accent2"/>
                </a:solidFill>
                <a:latin typeface="Georgia"/>
                <a:ea typeface="Georgia"/>
                <a:cs typeface="Georgia"/>
                <a:sym typeface="Georgia"/>
              </a:rPr>
              <a:t>Webinar | </a:t>
            </a:r>
            <a:r>
              <a:rPr lang="en-US">
                <a:solidFill>
                  <a:schemeClr val="accent2"/>
                </a:solidFill>
              </a:rPr>
              <a:t>September</a:t>
            </a:r>
            <a:r>
              <a:rPr lang="en-US" sz="1600" b="0" i="0" u="none" strike="noStrike" cap="none">
                <a:solidFill>
                  <a:schemeClr val="accent2"/>
                </a:solidFill>
                <a:latin typeface="Georgia"/>
                <a:ea typeface="Georgia"/>
                <a:cs typeface="Georgia"/>
                <a:sym typeface="Georgia"/>
              </a:rPr>
              <a:t> 2021</a:t>
            </a:r>
            <a:endParaRPr sz="1600" b="0" i="0" u="none" strike="noStrike" cap="none">
              <a:solidFill>
                <a:schemeClr val="accent2"/>
              </a:solidFill>
              <a:latin typeface="Georgia"/>
              <a:ea typeface="Georgia"/>
              <a:cs typeface="Georgia"/>
              <a:sym typeface="Georgia"/>
            </a:endParaRPr>
          </a:p>
        </p:txBody>
      </p:sp>
    </p:spTree>
    <p:extLst>
      <p:ext uri="{BB962C8B-B14F-4D97-AF65-F5344CB8AC3E}">
        <p14:creationId xmlns:p14="http://schemas.microsoft.com/office/powerpoint/2010/main" val="305693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Title"/>
          <p:cNvSpPr txBox="1">
            <a:spLocks noGrp="1"/>
          </p:cNvSpPr>
          <p:nvPr>
            <p:ph type="title"/>
          </p:nvPr>
        </p:nvSpPr>
        <p:spPr>
          <a:xfrm>
            <a:off x="641193" y="1414021"/>
            <a:ext cx="8036720" cy="1494279"/>
          </a:xfrm>
          <a:prstGeom prst="rect">
            <a:avLst/>
          </a:prstGeom>
          <a:noFill/>
          <a:ln>
            <a:noFill/>
          </a:ln>
        </p:spPr>
        <p:txBody>
          <a:bodyPr spcFirstLastPara="1" wrap="square" lIns="91425" tIns="45700" rIns="91425" bIns="45700" anchor="ctr" anchorCtr="0">
            <a:noAutofit/>
          </a:bodyPr>
          <a:lstStyle/>
          <a:p>
            <a:pPr lvl="0"/>
            <a:r>
              <a:rPr lang="en-US" dirty="0"/>
              <a:t>Making Ends Meet:  The early impact of the COVID-19 pandemic on consumer finances </a:t>
            </a:r>
            <a:endParaRPr sz="4000" b="0" i="0" u="none" strike="noStrike" cap="none" dirty="0">
              <a:solidFill>
                <a:srgbClr val="101820"/>
              </a:solidFill>
              <a:latin typeface="Arial"/>
              <a:ea typeface="Arial"/>
              <a:cs typeface="Arial"/>
              <a:sym typeface="Arial"/>
            </a:endParaRPr>
          </a:p>
        </p:txBody>
      </p:sp>
      <p:sp>
        <p:nvSpPr>
          <p:cNvPr id="87" name="Subtitle"/>
          <p:cNvSpPr txBox="1">
            <a:spLocks noGrp="1"/>
          </p:cNvSpPr>
          <p:nvPr>
            <p:ph type="body" idx="1"/>
          </p:nvPr>
        </p:nvSpPr>
        <p:spPr>
          <a:xfrm>
            <a:off x="646352" y="3084136"/>
            <a:ext cx="8031561" cy="520700"/>
          </a:xfrm>
          <a:prstGeom prst="rect">
            <a:avLst/>
          </a:prstGeom>
          <a:noFill/>
          <a:ln>
            <a:noFill/>
          </a:ln>
        </p:spPr>
        <p:txBody>
          <a:bodyPr spcFirstLastPara="1" wrap="square" lIns="91425" tIns="45700" rIns="91425" bIns="45700" anchor="t" anchorCtr="0">
            <a:noAutofit/>
          </a:bodyPr>
          <a:lstStyle/>
          <a:p>
            <a:pPr marL="0" marR="0" lvl="0" indent="0" algn="l" rtl="0">
              <a:lnSpc>
                <a:spcPct val="162500"/>
              </a:lnSpc>
              <a:spcBef>
                <a:spcPts val="0"/>
              </a:spcBef>
              <a:spcAft>
                <a:spcPts val="0"/>
              </a:spcAft>
              <a:buClr>
                <a:schemeClr val="dk2"/>
              </a:buClr>
              <a:buSzPts val="1600"/>
              <a:buFont typeface="Noto Sans Symbols"/>
              <a:buNone/>
            </a:pPr>
            <a:r>
              <a:rPr lang="en-US" sz="1600" b="0" i="0" u="none" strike="noStrike" cap="none">
                <a:solidFill>
                  <a:schemeClr val="accent2"/>
                </a:solidFill>
                <a:latin typeface="Georgia"/>
                <a:ea typeface="Georgia"/>
                <a:cs typeface="Georgia"/>
                <a:sym typeface="Georgia"/>
              </a:rPr>
              <a:t>Webinar | </a:t>
            </a:r>
            <a:r>
              <a:rPr lang="en-US">
                <a:solidFill>
                  <a:schemeClr val="accent2"/>
                </a:solidFill>
              </a:rPr>
              <a:t>September</a:t>
            </a:r>
            <a:r>
              <a:rPr lang="en-US" sz="1600" b="0" i="0" u="none" strike="noStrike" cap="none">
                <a:solidFill>
                  <a:schemeClr val="accent2"/>
                </a:solidFill>
                <a:latin typeface="Georgia"/>
                <a:ea typeface="Georgia"/>
                <a:cs typeface="Georgia"/>
                <a:sym typeface="Georgia"/>
              </a:rPr>
              <a:t> 2021</a:t>
            </a:r>
            <a:endParaRPr sz="1600" b="0" i="0" u="none" strike="noStrike" cap="none">
              <a:solidFill>
                <a:schemeClr val="accent2"/>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a:solidFill>
                  <a:srgbClr val="3B3C3E"/>
                </a:solidFill>
              </a:rPr>
              <a:t>Your presenters</a:t>
            </a:r>
          </a:p>
        </p:txBody>
      </p:sp>
      <p:sp>
        <p:nvSpPr>
          <p:cNvPr id="11" name="Content Placeholder 10"/>
          <p:cNvSpPr>
            <a:spLocks noGrp="1"/>
          </p:cNvSpPr>
          <p:nvPr>
            <p:ph type="body" idx="1"/>
          </p:nvPr>
        </p:nvSpPr>
        <p:spPr>
          <a:xfrm>
            <a:off x="2288047" y="1609399"/>
            <a:ext cx="2472800" cy="1627632"/>
          </a:xfrm>
        </p:spPr>
        <p:txBody>
          <a:bodyPr>
            <a:noAutofit/>
          </a:bodyPr>
          <a:lstStyle/>
          <a:p>
            <a:pPr marL="0" indent="0">
              <a:lnSpc>
                <a:spcPct val="100000"/>
              </a:lnSpc>
              <a:spcBef>
                <a:spcPts val="600"/>
              </a:spcBef>
              <a:buNone/>
            </a:pPr>
            <a:r>
              <a:rPr lang="en-US" sz="2000" b="1"/>
              <a:t>Scott Fulford</a:t>
            </a:r>
          </a:p>
          <a:p>
            <a:pPr marL="0" indent="0">
              <a:lnSpc>
                <a:spcPct val="100000"/>
              </a:lnSpc>
              <a:spcBef>
                <a:spcPts val="600"/>
              </a:spcBef>
              <a:buNone/>
            </a:pPr>
            <a:r>
              <a:rPr lang="en-US" sz="1600"/>
              <a:t>Senior Economist</a:t>
            </a:r>
          </a:p>
          <a:p>
            <a:pPr marL="0" indent="0">
              <a:lnSpc>
                <a:spcPct val="100000"/>
              </a:lnSpc>
              <a:spcBef>
                <a:spcPts val="600"/>
              </a:spcBef>
              <a:buNone/>
            </a:pPr>
            <a:r>
              <a:rPr lang="en-US" sz="1600">
                <a:solidFill>
                  <a:schemeClr val="tx1"/>
                </a:solidFill>
              </a:rPr>
              <a:t>Office of Research, CFPB</a:t>
            </a:r>
          </a:p>
        </p:txBody>
      </p:sp>
      <p:pic>
        <p:nvPicPr>
          <p:cNvPr id="4" name="Picture 3">
            <a:extLst>
              <a:ext uri="{FF2B5EF4-FFF2-40B4-BE49-F238E27FC236}">
                <a16:creationId xmlns:a16="http://schemas.microsoft.com/office/drawing/2014/main" id="{A6ECB30A-4FF1-4DD6-8104-1C26BD0A5B3C}"/>
              </a:ext>
            </a:extLst>
          </p:cNvPr>
          <p:cNvPicPr>
            <a:picLocks noChangeAspect="1"/>
          </p:cNvPicPr>
          <p:nvPr/>
        </p:nvPicPr>
        <p:blipFill rotWithShape="1">
          <a:blip r:embed="rId3"/>
          <a:srcRect b="8839"/>
          <a:stretch/>
        </p:blipFill>
        <p:spPr>
          <a:xfrm>
            <a:off x="4874755" y="1609399"/>
            <a:ext cx="1477362" cy="1628807"/>
          </a:xfrm>
          <a:prstGeom prst="rect">
            <a:avLst/>
          </a:prstGeom>
        </p:spPr>
      </p:pic>
      <p:pic>
        <p:nvPicPr>
          <p:cNvPr id="1026" name="Picture 2" descr="Scott Fulford">
            <a:extLst>
              <a:ext uri="{FF2B5EF4-FFF2-40B4-BE49-F238E27FC236}">
                <a16:creationId xmlns:a16="http://schemas.microsoft.com/office/drawing/2014/main" id="{22D739CC-BC89-4367-BB4A-4E8B13A37E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00" r="1040" b="14131"/>
          <a:stretch/>
        </p:blipFill>
        <p:spPr bwMode="auto">
          <a:xfrm>
            <a:off x="692811" y="1609399"/>
            <a:ext cx="1481328" cy="162763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0">
            <a:extLst>
              <a:ext uri="{FF2B5EF4-FFF2-40B4-BE49-F238E27FC236}">
                <a16:creationId xmlns:a16="http://schemas.microsoft.com/office/drawing/2014/main" id="{F5879656-9E80-4F3F-A919-270E73C2DF90}"/>
              </a:ext>
            </a:extLst>
          </p:cNvPr>
          <p:cNvSpPr txBox="1">
            <a:spLocks/>
          </p:cNvSpPr>
          <p:nvPr/>
        </p:nvSpPr>
        <p:spPr>
          <a:xfrm>
            <a:off x="6466024" y="1610574"/>
            <a:ext cx="3009513" cy="16276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8300" algn="l" rtl="0" eaLnBrk="1" hangingPunct="1">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eaLnBrk="1" hangingPunct="1">
              <a:lnSpc>
                <a:spcPct val="100000"/>
              </a:lnSpc>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eaLnBrk="1" hangingPunct="1">
              <a:lnSpc>
                <a:spcPct val="100000"/>
              </a:lnSpc>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pPr marL="0" indent="0">
              <a:lnSpc>
                <a:spcPct val="100000"/>
              </a:lnSpc>
              <a:spcBef>
                <a:spcPts val="600"/>
              </a:spcBef>
              <a:buFont typeface="Noto Sans Symbols"/>
              <a:buNone/>
            </a:pPr>
            <a:r>
              <a:rPr lang="en-US" sz="2000" b="1"/>
              <a:t>Marie Rush</a:t>
            </a:r>
          </a:p>
          <a:p>
            <a:pPr marL="0" indent="0">
              <a:lnSpc>
                <a:spcPct val="100000"/>
              </a:lnSpc>
              <a:spcBef>
                <a:spcPts val="600"/>
              </a:spcBef>
              <a:buFont typeface="Noto Sans Symbols"/>
              <a:buNone/>
            </a:pPr>
            <a:r>
              <a:rPr lang="en-US" sz="1600"/>
              <a:t>Research Analyst</a:t>
            </a:r>
          </a:p>
          <a:p>
            <a:pPr marL="0" indent="0">
              <a:lnSpc>
                <a:spcPct val="100000"/>
              </a:lnSpc>
              <a:spcBef>
                <a:spcPts val="600"/>
              </a:spcBef>
              <a:buFont typeface="Noto Sans Symbols"/>
              <a:buNone/>
            </a:pPr>
            <a:r>
              <a:rPr lang="en-US" sz="1600">
                <a:solidFill>
                  <a:schemeClr val="tx1"/>
                </a:solidFill>
              </a:rPr>
              <a:t>Office of Research, CFPB</a:t>
            </a:r>
          </a:p>
        </p:txBody>
      </p:sp>
      <p:pic>
        <p:nvPicPr>
          <p:cNvPr id="1028" name="Picture 4" descr="Eric Wilson">
            <a:extLst>
              <a:ext uri="{FF2B5EF4-FFF2-40B4-BE49-F238E27FC236}">
                <a16:creationId xmlns:a16="http://schemas.microsoft.com/office/drawing/2014/main" id="{03E89DA7-59EA-43A7-AC3C-B8879C166D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600" r="10640" b="14560"/>
          <a:stretch/>
        </p:blipFill>
        <p:spPr bwMode="auto">
          <a:xfrm>
            <a:off x="692811" y="3799725"/>
            <a:ext cx="1481328" cy="162763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0">
            <a:extLst>
              <a:ext uri="{FF2B5EF4-FFF2-40B4-BE49-F238E27FC236}">
                <a16:creationId xmlns:a16="http://schemas.microsoft.com/office/drawing/2014/main" id="{B68DFB1D-0DB3-4095-A833-88163665CDFC}"/>
              </a:ext>
            </a:extLst>
          </p:cNvPr>
          <p:cNvSpPr txBox="1">
            <a:spLocks/>
          </p:cNvSpPr>
          <p:nvPr/>
        </p:nvSpPr>
        <p:spPr>
          <a:xfrm>
            <a:off x="2288047" y="3799725"/>
            <a:ext cx="2472800" cy="16276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8300" algn="l" rtl="0" eaLnBrk="1" hangingPunct="1">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eaLnBrk="1" hangingPunct="1">
              <a:lnSpc>
                <a:spcPct val="100000"/>
              </a:lnSpc>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eaLnBrk="1" hangingPunct="1">
              <a:lnSpc>
                <a:spcPct val="100000"/>
              </a:lnSpc>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eaLnBrk="1" hangingPunct="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pPr marL="0" indent="0">
              <a:lnSpc>
                <a:spcPct val="100000"/>
              </a:lnSpc>
              <a:spcBef>
                <a:spcPts val="600"/>
              </a:spcBef>
              <a:buFont typeface="Noto Sans Symbols"/>
              <a:buNone/>
            </a:pPr>
            <a:r>
              <a:rPr lang="en-US" sz="2000" b="1"/>
              <a:t>Eric Wilson</a:t>
            </a:r>
          </a:p>
          <a:p>
            <a:pPr marL="0" indent="0">
              <a:lnSpc>
                <a:spcPct val="100000"/>
              </a:lnSpc>
              <a:spcBef>
                <a:spcPts val="600"/>
              </a:spcBef>
              <a:buFont typeface="Noto Sans Symbols"/>
              <a:buNone/>
            </a:pPr>
            <a:r>
              <a:rPr lang="en-US" sz="1600"/>
              <a:t>Research Analyst</a:t>
            </a:r>
          </a:p>
          <a:p>
            <a:pPr marL="0" indent="0">
              <a:lnSpc>
                <a:spcPct val="100000"/>
              </a:lnSpc>
              <a:spcBef>
                <a:spcPts val="600"/>
              </a:spcBef>
              <a:buFont typeface="Noto Sans Symbols"/>
              <a:buNone/>
            </a:pPr>
            <a:r>
              <a:rPr lang="en-US" sz="1600">
                <a:solidFill>
                  <a:schemeClr val="tx1"/>
                </a:solidFill>
              </a:rPr>
              <a:t>Office of Research, CFPB</a:t>
            </a:r>
          </a:p>
        </p:txBody>
      </p:sp>
    </p:spTree>
    <p:extLst>
      <p:ext uri="{BB962C8B-B14F-4D97-AF65-F5344CB8AC3E}">
        <p14:creationId xmlns:p14="http://schemas.microsoft.com/office/powerpoint/2010/main" val="422153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4F2DB-5C60-4585-88DB-7A543FBC704A}"/>
              </a:ext>
            </a:extLst>
          </p:cNvPr>
          <p:cNvSpPr>
            <a:spLocks noGrp="1"/>
          </p:cNvSpPr>
          <p:nvPr>
            <p:ph type="title"/>
          </p:nvPr>
        </p:nvSpPr>
        <p:spPr/>
        <p:txBody>
          <a:bodyPr/>
          <a:lstStyle/>
          <a:p>
            <a:r>
              <a:rPr lang="en-US"/>
              <a:t>Today’s presentation</a:t>
            </a:r>
          </a:p>
        </p:txBody>
      </p:sp>
      <p:sp>
        <p:nvSpPr>
          <p:cNvPr id="5" name="Text Placeholder 4">
            <a:extLst>
              <a:ext uri="{FF2B5EF4-FFF2-40B4-BE49-F238E27FC236}">
                <a16:creationId xmlns:a16="http://schemas.microsoft.com/office/drawing/2014/main" id="{A4C37135-71CE-46FA-8ADD-BDAB0E4FEFD7}"/>
              </a:ext>
            </a:extLst>
          </p:cNvPr>
          <p:cNvSpPr>
            <a:spLocks noGrp="1"/>
          </p:cNvSpPr>
          <p:nvPr>
            <p:ph type="body" idx="1"/>
          </p:nvPr>
        </p:nvSpPr>
        <p:spPr/>
        <p:txBody>
          <a:bodyPr/>
          <a:lstStyle/>
          <a:p>
            <a:r>
              <a:rPr lang="en-US"/>
              <a:t>The Making Ends Meet survey</a:t>
            </a:r>
          </a:p>
          <a:p>
            <a:r>
              <a:rPr lang="en-US"/>
              <a:t>Changes in consumer financial status during the initial months of the pandemic</a:t>
            </a:r>
          </a:p>
          <a:p>
            <a:pPr lvl="1"/>
            <a:r>
              <a:rPr lang="en-US"/>
              <a:t>Financial Well-Being, Difficulty paying bills and expenses, credit scores</a:t>
            </a:r>
          </a:p>
          <a:p>
            <a:r>
              <a:rPr lang="en-US"/>
              <a:t>Whose financial status got worse?</a:t>
            </a:r>
          </a:p>
          <a:p>
            <a:r>
              <a:rPr lang="en-US"/>
              <a:t>What’s next for the survey?</a:t>
            </a:r>
          </a:p>
        </p:txBody>
      </p:sp>
    </p:spTree>
    <p:extLst>
      <p:ext uri="{BB962C8B-B14F-4D97-AF65-F5344CB8AC3E}">
        <p14:creationId xmlns:p14="http://schemas.microsoft.com/office/powerpoint/2010/main" val="257300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Making Ends Meet Survey: Background</a:t>
            </a:r>
            <a:endParaRPr sz="2800" b="0" i="0" u="none" strike="noStrike" cap="none">
              <a:solidFill>
                <a:schemeClr val="dk1"/>
              </a:solidFill>
              <a:latin typeface="Georgia"/>
              <a:ea typeface="Georgia"/>
              <a:cs typeface="Georgia"/>
              <a:sym typeface="Georgia"/>
            </a:endParaRPr>
          </a:p>
        </p:txBody>
      </p:sp>
      <p:sp>
        <p:nvSpPr>
          <p:cNvPr id="101" name="Bulleted list"/>
          <p:cNvSpPr txBox="1">
            <a:spLocks noGrp="1"/>
          </p:cNvSpPr>
          <p:nvPr>
            <p:ph type="body" idx="1"/>
          </p:nvPr>
        </p:nvSpPr>
        <p:spPr>
          <a:xfrm>
            <a:off x="553641" y="1523999"/>
            <a:ext cx="8036720" cy="4377267"/>
          </a:xfrm>
          <a:prstGeom prst="rect">
            <a:avLst/>
          </a:prstGeom>
          <a:noFill/>
          <a:ln>
            <a:noFill/>
          </a:ln>
        </p:spPr>
        <p:txBody>
          <a:bodyPr spcFirstLastPara="1" wrap="square" lIns="91425" tIns="45700" rIns="91425" bIns="45700" anchor="t" anchorCtr="0">
            <a:noAutofit/>
          </a:bodyPr>
          <a:lstStyle/>
          <a:p>
            <a:pPr marL="342900" indent="-342900">
              <a:spcBef>
                <a:spcPts val="0"/>
              </a:spcBef>
              <a:spcAft>
                <a:spcPts val="1800"/>
              </a:spcAft>
            </a:pPr>
            <a:r>
              <a:rPr lang="en-US"/>
              <a:t>General financial survey with focus on what happens when consumers face financial problems</a:t>
            </a:r>
          </a:p>
          <a:p>
            <a:pPr marL="342900" indent="-342900">
              <a:spcBef>
                <a:spcPts val="0"/>
              </a:spcBef>
              <a:spcAft>
                <a:spcPts val="1800"/>
              </a:spcAft>
            </a:pPr>
            <a:r>
              <a:rPr lang="en-US"/>
              <a:t>Survey associated with respondents’ credit records</a:t>
            </a:r>
          </a:p>
          <a:p>
            <a:pPr marL="800100" lvl="1" indent="-342900">
              <a:spcBef>
                <a:spcPts val="0"/>
              </a:spcBef>
              <a:spcAft>
                <a:spcPts val="1800"/>
              </a:spcAft>
            </a:pPr>
            <a:r>
              <a:rPr lang="en-US"/>
              <a:t>Survey samples from the Bureau’s Consumer Credit Panel: a random and de-identified sample of credit records maintained by one of the three nationwide credit reporting agencies</a:t>
            </a:r>
          </a:p>
          <a:p>
            <a:pPr marL="800100" lvl="1" indent="-342900">
              <a:spcBef>
                <a:spcPts val="0"/>
              </a:spcBef>
              <a:spcAft>
                <a:spcPts val="1800"/>
              </a:spcAft>
            </a:pPr>
            <a:r>
              <a:rPr lang="en-US"/>
              <a:t>Association allows us to understand how consumers’ credit and debts evolve before, during, and after the survey waves</a:t>
            </a: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13</a:t>
            </a:fld>
            <a:endParaRPr sz="1200" b="0" i="0" u="none" strike="noStrike" cap="none">
              <a:solidFill>
                <a:srgbClr val="88898A"/>
              </a:solidFill>
              <a:latin typeface="Arial"/>
              <a:ea typeface="Arial"/>
              <a:cs typeface="Arial"/>
              <a:sym typeface="Arial"/>
            </a:endParaRPr>
          </a:p>
        </p:txBody>
      </p:sp>
    </p:spTree>
    <p:extLst>
      <p:ext uri="{BB962C8B-B14F-4D97-AF65-F5344CB8AC3E}">
        <p14:creationId xmlns:p14="http://schemas.microsoft.com/office/powerpoint/2010/main" val="64527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Making Ends Meet Surveys during the pandemic</a:t>
            </a:r>
            <a:endParaRPr sz="2800" b="0" i="0" u="none" strike="noStrike" cap="none">
              <a:solidFill>
                <a:schemeClr val="dk1"/>
              </a:solidFill>
              <a:latin typeface="Georgia"/>
              <a:ea typeface="Georgia"/>
              <a:cs typeface="Georgia"/>
              <a:sym typeface="Georgia"/>
            </a:endParaRPr>
          </a:p>
        </p:txBody>
      </p:sp>
      <p:sp>
        <p:nvSpPr>
          <p:cNvPr id="101" name="Bulleted list"/>
          <p:cNvSpPr txBox="1">
            <a:spLocks noGrp="1"/>
          </p:cNvSpPr>
          <p:nvPr>
            <p:ph type="body" idx="1"/>
          </p:nvPr>
        </p:nvSpPr>
        <p:spPr>
          <a:xfrm>
            <a:off x="553641" y="1523999"/>
            <a:ext cx="8036720" cy="437726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8181"/>
              </a:lnSpc>
              <a:spcBef>
                <a:spcPts val="0"/>
              </a:spcBef>
              <a:spcAft>
                <a:spcPts val="1200"/>
              </a:spcAft>
              <a:buClr>
                <a:schemeClr val="dk2"/>
              </a:buClr>
              <a:buSzPts val="2200"/>
              <a:buFont typeface="Noto Sans Symbols"/>
              <a:buChar char="▪"/>
            </a:pPr>
            <a:r>
              <a:rPr lang="en-US" sz="2000"/>
              <a:t>Three waves of the survey to the same respondents:</a:t>
            </a:r>
          </a:p>
          <a:p>
            <a:pPr marL="800100" lvl="1" indent="-342900">
              <a:spcBef>
                <a:spcPts val="0"/>
              </a:spcBef>
              <a:spcAft>
                <a:spcPts val="1200"/>
              </a:spcAft>
            </a:pPr>
            <a:r>
              <a:rPr lang="en-US" sz="1800" b="1"/>
              <a:t>Wave 1 (May 2019): </a:t>
            </a:r>
            <a:r>
              <a:rPr lang="en-US" sz="1800"/>
              <a:t>Financial status of consumers before the pandemic (2990 responses)</a:t>
            </a:r>
          </a:p>
          <a:p>
            <a:pPr marL="800100" lvl="1" indent="-342900">
              <a:spcBef>
                <a:spcPts val="0"/>
              </a:spcBef>
              <a:spcAft>
                <a:spcPts val="1200"/>
              </a:spcAft>
            </a:pPr>
            <a:r>
              <a:rPr lang="en-US" sz="1800" b="1"/>
              <a:t>Wave 2 (May 2020): </a:t>
            </a:r>
            <a:r>
              <a:rPr lang="en-US" sz="1800"/>
              <a:t>Financial status during the initial stages of pandemic with some COVID-related options (1742 responses)</a:t>
            </a:r>
          </a:p>
          <a:p>
            <a:pPr marL="800100" lvl="1" indent="-342900">
              <a:spcBef>
                <a:spcPts val="0"/>
              </a:spcBef>
              <a:spcAft>
                <a:spcPts val="1200"/>
              </a:spcAft>
            </a:pPr>
            <a:r>
              <a:rPr lang="en-US" sz="1800" b="1"/>
              <a:t>Wave 3 (February 2021): </a:t>
            </a:r>
            <a:r>
              <a:rPr lang="en-US" sz="1800"/>
              <a:t>Financial status after a year of the pandemic with COVID-policy specific questions</a:t>
            </a:r>
          </a:p>
          <a:p>
            <a:pPr marL="342900">
              <a:spcBef>
                <a:spcPts val="0"/>
              </a:spcBef>
              <a:spcAft>
                <a:spcPts val="1200"/>
              </a:spcAft>
            </a:pPr>
            <a:r>
              <a:rPr lang="en-US" sz="2000"/>
              <a:t>This webinar focuses on the first two waves but expect more soon!</a:t>
            </a:r>
          </a:p>
          <a:p>
            <a:pPr marL="800100" lvl="1" indent="-342900">
              <a:spcBef>
                <a:spcPts val="0"/>
              </a:spcBef>
              <a:spcAft>
                <a:spcPts val="1200"/>
              </a:spcAft>
            </a:pPr>
            <a:endParaRPr lang="en-US" sz="1800" b="1"/>
          </a:p>
          <a:p>
            <a:pPr marL="0" indent="0">
              <a:spcBef>
                <a:spcPts val="0"/>
              </a:spcBef>
              <a:spcAft>
                <a:spcPts val="1200"/>
              </a:spcAft>
              <a:buNone/>
            </a:pPr>
            <a:endParaRPr lang="en-US" sz="2000"/>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14</a:t>
            </a:fld>
            <a:endParaRPr sz="1200" b="0" i="0" u="none" strike="noStrike" cap="none">
              <a:solidFill>
                <a:srgbClr val="88898A"/>
              </a:solidFill>
              <a:latin typeface="Arial"/>
              <a:ea typeface="Arial"/>
              <a:cs typeface="Arial"/>
              <a:sym typeface="Arial"/>
            </a:endParaRPr>
          </a:p>
        </p:txBody>
      </p:sp>
    </p:spTree>
    <p:extLst>
      <p:ext uri="{BB962C8B-B14F-4D97-AF65-F5344CB8AC3E}">
        <p14:creationId xmlns:p14="http://schemas.microsoft.com/office/powerpoint/2010/main" val="237412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Key findings</a:t>
            </a:r>
            <a:endParaRPr sz="2800" b="0" i="0" u="none" strike="noStrike" cap="none">
              <a:solidFill>
                <a:schemeClr val="dk1"/>
              </a:solidFill>
              <a:latin typeface="Georgia"/>
              <a:ea typeface="Georgia"/>
              <a:cs typeface="Georgia"/>
              <a:sym typeface="Georgia"/>
            </a:endParaRPr>
          </a:p>
        </p:txBody>
      </p:sp>
      <p:sp>
        <p:nvSpPr>
          <p:cNvPr id="101" name="Bulleted list"/>
          <p:cNvSpPr txBox="1">
            <a:spLocks noGrp="1"/>
          </p:cNvSpPr>
          <p:nvPr>
            <p:ph type="body" idx="1"/>
          </p:nvPr>
        </p:nvSpPr>
        <p:spPr>
          <a:xfrm>
            <a:off x="553641" y="1523999"/>
            <a:ext cx="8036720" cy="4377267"/>
          </a:xfrm>
          <a:prstGeom prst="rect">
            <a:avLst/>
          </a:prstGeom>
          <a:noFill/>
          <a:ln>
            <a:noFill/>
          </a:ln>
        </p:spPr>
        <p:txBody>
          <a:bodyPr spcFirstLastPara="1" wrap="square" lIns="91425" tIns="45700" rIns="91425" bIns="45700" anchor="t" anchorCtr="0">
            <a:noAutofit/>
          </a:bodyPr>
          <a:lstStyle/>
          <a:p>
            <a:pPr marL="342900" lvl="0" indent="-342900">
              <a:spcBef>
                <a:spcPts val="0"/>
              </a:spcBef>
              <a:spcAft>
                <a:spcPts val="1200"/>
              </a:spcAft>
            </a:pPr>
            <a:r>
              <a:rPr lang="en-US" sz="2000"/>
              <a:t>Despite volatile economic conditions, the average consumer’s financial status improved between June 2019 and June 2020</a:t>
            </a:r>
          </a:p>
          <a:p>
            <a:pPr marL="800100" lvl="1" indent="-342900">
              <a:lnSpc>
                <a:spcPct val="118181"/>
              </a:lnSpc>
              <a:spcBef>
                <a:spcPts val="0"/>
              </a:spcBef>
              <a:spcAft>
                <a:spcPts val="1200"/>
              </a:spcAft>
              <a:buSzPts val="2200"/>
              <a:buFont typeface="Noto Sans Symbols"/>
              <a:buChar char="▪"/>
            </a:pPr>
            <a:r>
              <a:rPr lang="en-US" sz="1800"/>
              <a:t>Financial well-being and credit score increased, difficulty paying bills decreased</a:t>
            </a:r>
          </a:p>
          <a:p>
            <a:pPr marL="342900" lvl="0" indent="-342900">
              <a:spcBef>
                <a:spcPts val="0"/>
              </a:spcBef>
              <a:spcAft>
                <a:spcPts val="1200"/>
              </a:spcAft>
            </a:pPr>
            <a:r>
              <a:rPr lang="en-US" sz="2000"/>
              <a:t>These financial improvements were widespread across race, ethnicity, age, rural status, and income level </a:t>
            </a:r>
          </a:p>
          <a:p>
            <a:pPr marL="800100" lvl="1" indent="-342900">
              <a:lnSpc>
                <a:spcPct val="118181"/>
              </a:lnSpc>
              <a:spcBef>
                <a:spcPts val="0"/>
              </a:spcBef>
              <a:spcAft>
                <a:spcPts val="1200"/>
              </a:spcAft>
              <a:buSzPts val="2200"/>
              <a:buFont typeface="Noto Sans Symbols"/>
              <a:buChar char="▪"/>
            </a:pPr>
            <a:r>
              <a:rPr lang="en-US" sz="1800"/>
              <a:t>But the large pre-existing differences persisted</a:t>
            </a:r>
          </a:p>
          <a:p>
            <a:pPr marL="342900" indent="-342900">
              <a:spcBef>
                <a:spcPts val="0"/>
              </a:spcBef>
              <a:spcAft>
                <a:spcPts val="1200"/>
              </a:spcAft>
            </a:pPr>
            <a:r>
              <a:rPr lang="en-US" sz="2000"/>
              <a:t>Many consumers were financially worse off, with declines in financial status correlated more with income and savings losses rather than job loss</a:t>
            </a: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15</a:t>
            </a:fld>
            <a:endParaRPr sz="1200" b="0" i="0" u="none" strike="noStrike" cap="none">
              <a:solidFill>
                <a:srgbClr val="88898A"/>
              </a:solidFill>
              <a:latin typeface="Arial"/>
              <a:ea typeface="Arial"/>
              <a:cs typeface="Arial"/>
              <a:sym typeface="Arial"/>
            </a:endParaRPr>
          </a:p>
        </p:txBody>
      </p:sp>
    </p:spTree>
    <p:extLst>
      <p:ext uri="{BB962C8B-B14F-4D97-AF65-F5344CB8AC3E}">
        <p14:creationId xmlns:p14="http://schemas.microsoft.com/office/powerpoint/2010/main" val="714567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Limitations</a:t>
            </a:r>
            <a:endParaRPr sz="2800" b="0" i="0" u="none" strike="noStrike" cap="none">
              <a:solidFill>
                <a:schemeClr val="dk1"/>
              </a:solidFill>
              <a:latin typeface="Georgia"/>
              <a:ea typeface="Georgia"/>
              <a:cs typeface="Georgia"/>
              <a:sym typeface="Georgia"/>
            </a:endParaRPr>
          </a:p>
        </p:txBody>
      </p:sp>
      <p:sp>
        <p:nvSpPr>
          <p:cNvPr id="101" name="Bulleted list"/>
          <p:cNvSpPr txBox="1">
            <a:spLocks noGrp="1"/>
          </p:cNvSpPr>
          <p:nvPr>
            <p:ph type="body" idx="1"/>
          </p:nvPr>
        </p:nvSpPr>
        <p:spPr>
          <a:xfrm>
            <a:off x="553641" y="1523999"/>
            <a:ext cx="8036720" cy="437726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8181"/>
              </a:lnSpc>
              <a:spcBef>
                <a:spcPts val="0"/>
              </a:spcBef>
              <a:spcAft>
                <a:spcPts val="1200"/>
              </a:spcAft>
              <a:buClr>
                <a:schemeClr val="dk2"/>
              </a:buClr>
              <a:buSzPts val="2200"/>
              <a:buFont typeface="Noto Sans Symbols"/>
              <a:buChar char="▪"/>
            </a:pPr>
            <a:r>
              <a:rPr lang="en-US" sz="2000"/>
              <a:t>Timing</a:t>
            </a:r>
          </a:p>
          <a:p>
            <a:pPr marL="342900" marR="0" lvl="0" indent="-342900" algn="l" rtl="0">
              <a:lnSpc>
                <a:spcPct val="118181"/>
              </a:lnSpc>
              <a:spcBef>
                <a:spcPts val="0"/>
              </a:spcBef>
              <a:spcAft>
                <a:spcPts val="1200"/>
              </a:spcAft>
              <a:buClr>
                <a:schemeClr val="dk2"/>
              </a:buClr>
              <a:buSzPts val="2200"/>
              <a:buFont typeface="Noto Sans Symbols"/>
              <a:buChar char="▪"/>
            </a:pPr>
            <a:r>
              <a:rPr lang="en-US" sz="2000"/>
              <a:t>Causality</a:t>
            </a:r>
          </a:p>
          <a:p>
            <a:pPr marL="342900" marR="0" lvl="0" indent="-342900" algn="l" rtl="0">
              <a:lnSpc>
                <a:spcPct val="118181"/>
              </a:lnSpc>
              <a:spcBef>
                <a:spcPts val="0"/>
              </a:spcBef>
              <a:spcAft>
                <a:spcPts val="1200"/>
              </a:spcAft>
              <a:buClr>
                <a:schemeClr val="dk2"/>
              </a:buClr>
              <a:buSzPts val="2200"/>
              <a:buFont typeface="Noto Sans Symbols"/>
              <a:buChar char="▪"/>
            </a:pPr>
            <a:r>
              <a:rPr lang="en-US" sz="2000"/>
              <a:t>Sample size</a:t>
            </a:r>
          </a:p>
          <a:p>
            <a:pPr marL="342900" marR="0" lvl="0" indent="-342900" algn="l" rtl="0">
              <a:lnSpc>
                <a:spcPct val="118181"/>
              </a:lnSpc>
              <a:spcBef>
                <a:spcPts val="0"/>
              </a:spcBef>
              <a:spcAft>
                <a:spcPts val="1200"/>
              </a:spcAft>
              <a:buClr>
                <a:schemeClr val="dk2"/>
              </a:buClr>
              <a:buSzPts val="2200"/>
              <a:buFont typeface="Noto Sans Symbols"/>
              <a:buChar char="▪"/>
            </a:pPr>
            <a:r>
              <a:rPr lang="en-US" sz="2000"/>
              <a:t>Statistical differences</a:t>
            </a: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16</a:t>
            </a:fld>
            <a:endParaRPr sz="1200" b="0" i="0" u="none" strike="noStrike" cap="none">
              <a:solidFill>
                <a:srgbClr val="88898A"/>
              </a:solidFill>
              <a:latin typeface="Arial"/>
              <a:ea typeface="Arial"/>
              <a:cs typeface="Arial"/>
              <a:sym typeface="Arial"/>
            </a:endParaRPr>
          </a:p>
        </p:txBody>
      </p:sp>
    </p:spTree>
    <p:extLst>
      <p:ext uri="{BB962C8B-B14F-4D97-AF65-F5344CB8AC3E}">
        <p14:creationId xmlns:p14="http://schemas.microsoft.com/office/powerpoint/2010/main" val="875880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Financial status: Three key measures</a:t>
            </a:r>
            <a:endParaRPr sz="2800" b="0" i="0" u="none" strike="noStrike" cap="none">
              <a:solidFill>
                <a:schemeClr val="dk1"/>
              </a:solidFill>
              <a:latin typeface="Georgia"/>
              <a:ea typeface="Georgia"/>
              <a:cs typeface="Georgia"/>
              <a:sym typeface="Georgia"/>
            </a:endParaRPr>
          </a:p>
        </p:txBody>
      </p:sp>
      <p:sp>
        <p:nvSpPr>
          <p:cNvPr id="101" name="Bulleted list"/>
          <p:cNvSpPr txBox="1">
            <a:spLocks noGrp="1"/>
          </p:cNvSpPr>
          <p:nvPr>
            <p:ph type="body" idx="1"/>
          </p:nvPr>
        </p:nvSpPr>
        <p:spPr>
          <a:xfrm>
            <a:off x="553641" y="1523999"/>
            <a:ext cx="8036720" cy="437726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8181"/>
              </a:lnSpc>
              <a:spcBef>
                <a:spcPts val="0"/>
              </a:spcBef>
              <a:spcAft>
                <a:spcPts val="1200"/>
              </a:spcAft>
              <a:buClr>
                <a:schemeClr val="dk2"/>
              </a:buClr>
              <a:buSzPts val="2200"/>
              <a:buFont typeface="Noto Sans Symbols"/>
              <a:buChar char="▪"/>
            </a:pPr>
            <a:r>
              <a:rPr lang="en-US" sz="2000" dirty="0"/>
              <a:t>Financial Well-Being Score</a:t>
            </a:r>
          </a:p>
          <a:p>
            <a:pPr marL="800100" lvl="1" indent="-342900">
              <a:lnSpc>
                <a:spcPct val="118181"/>
              </a:lnSpc>
              <a:spcBef>
                <a:spcPts val="0"/>
              </a:spcBef>
              <a:spcAft>
                <a:spcPts val="1200"/>
              </a:spcAft>
              <a:buSzPts val="2200"/>
              <a:buFont typeface="Noto Sans Symbols"/>
              <a:buChar char="▪"/>
            </a:pPr>
            <a:r>
              <a:rPr lang="en-US" sz="1800" dirty="0"/>
              <a:t>Number from 0-100 based on five questions that together measure “a person’s ability to meet current and ongoing financial obligations, feel secure in their financial future, and make choices that allow them to enjoy life.”</a:t>
            </a:r>
          </a:p>
          <a:p>
            <a:pPr marL="342900" indent="-342900">
              <a:spcBef>
                <a:spcPts val="0"/>
              </a:spcBef>
              <a:spcAft>
                <a:spcPts val="1200"/>
              </a:spcAft>
            </a:pPr>
            <a:r>
              <a:rPr lang="en-US" sz="2000" dirty="0"/>
              <a:t>Difficulty paying bills or expenses</a:t>
            </a:r>
          </a:p>
          <a:p>
            <a:pPr marL="800100" lvl="1" indent="-342900">
              <a:lnSpc>
                <a:spcPct val="118181"/>
              </a:lnSpc>
              <a:spcBef>
                <a:spcPts val="0"/>
              </a:spcBef>
              <a:spcAft>
                <a:spcPts val="1200"/>
              </a:spcAft>
              <a:buSzPts val="2200"/>
              <a:buFont typeface="Noto Sans Symbols"/>
              <a:buChar char="▪"/>
            </a:pPr>
            <a:r>
              <a:rPr lang="en-US" sz="1800" dirty="0"/>
              <a:t>“At any time in the past 12 months have you or your household had difficulty paying for a bill or expense?”</a:t>
            </a:r>
          </a:p>
          <a:p>
            <a:pPr marL="342900" indent="-342900">
              <a:spcBef>
                <a:spcPts val="0"/>
              </a:spcBef>
              <a:spcAft>
                <a:spcPts val="1200"/>
              </a:spcAft>
            </a:pPr>
            <a:r>
              <a:rPr lang="en-US" sz="2000" dirty="0"/>
              <a:t>Credit score</a:t>
            </a:r>
          </a:p>
          <a:p>
            <a:pPr marL="800100" lvl="1" indent="-342900">
              <a:lnSpc>
                <a:spcPct val="118181"/>
              </a:lnSpc>
              <a:spcBef>
                <a:spcPts val="0"/>
              </a:spcBef>
              <a:spcAft>
                <a:spcPts val="1200"/>
              </a:spcAft>
              <a:buSzPts val="2200"/>
              <a:buFont typeface="Noto Sans Symbols"/>
              <a:buChar char="▪"/>
            </a:pPr>
            <a:endParaRPr lang="en-US" sz="1800" dirty="0"/>
          </a:p>
          <a:p>
            <a:pPr marL="800100" lvl="1" indent="-342900">
              <a:lnSpc>
                <a:spcPct val="118181"/>
              </a:lnSpc>
              <a:spcBef>
                <a:spcPts val="0"/>
              </a:spcBef>
              <a:spcAft>
                <a:spcPts val="1200"/>
              </a:spcAft>
              <a:buSzPts val="2200"/>
              <a:buFont typeface="Noto Sans Symbols"/>
              <a:buChar char="▪"/>
            </a:pPr>
            <a:endParaRPr lang="en-US" sz="1800" dirty="0"/>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17</a:t>
            </a:fld>
            <a:endParaRPr sz="1200" b="0" i="0" u="none" strike="noStrike" cap="none">
              <a:solidFill>
                <a:srgbClr val="88898A"/>
              </a:solidFill>
              <a:latin typeface="Arial"/>
              <a:ea typeface="Arial"/>
              <a:cs typeface="Arial"/>
              <a:sym typeface="Arial"/>
            </a:endParaRPr>
          </a:p>
        </p:txBody>
      </p:sp>
    </p:spTree>
    <p:extLst>
      <p:ext uri="{BB962C8B-B14F-4D97-AF65-F5344CB8AC3E}">
        <p14:creationId xmlns:p14="http://schemas.microsoft.com/office/powerpoint/2010/main" val="3635831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Improvement in financial status</a:t>
            </a:r>
            <a:endParaRPr sz="2800" b="0" i="0" u="none" strike="noStrike" cap="none">
              <a:solidFill>
                <a:schemeClr val="dk1"/>
              </a:solidFill>
              <a:latin typeface="Georgia"/>
              <a:ea typeface="Georgia"/>
              <a:cs typeface="Georgia"/>
              <a:sym typeface="Georgia"/>
            </a:endParaRP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18</a:t>
            </a:fld>
            <a:endParaRPr sz="1200" b="0" i="0" u="none" strike="noStrike" cap="none">
              <a:solidFill>
                <a:srgbClr val="88898A"/>
              </a:solidFill>
              <a:latin typeface="Arial"/>
              <a:ea typeface="Arial"/>
              <a:cs typeface="Arial"/>
              <a:sym typeface="Arial"/>
            </a:endParaRPr>
          </a:p>
        </p:txBody>
      </p:sp>
      <p:sp>
        <p:nvSpPr>
          <p:cNvPr id="14" name="Rectangle 7">
            <a:extLst>
              <a:ext uri="{FF2B5EF4-FFF2-40B4-BE49-F238E27FC236}">
                <a16:creationId xmlns:a16="http://schemas.microsoft.com/office/drawing/2014/main" id="{1E65E1F0-70BF-4B20-940B-0A8A1E04DB2D}"/>
              </a:ext>
            </a:extLst>
          </p:cNvPr>
          <p:cNvSpPr>
            <a:spLocks noChangeArrowheads="1"/>
          </p:cNvSpPr>
          <p:nvPr/>
        </p:nvSpPr>
        <p:spPr bwMode="auto">
          <a:xfrm>
            <a:off x="1573213" y="279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AC611C25-A131-4449-B185-D8FECFCC9DB9}"/>
              </a:ext>
            </a:extLst>
          </p:cNvPr>
          <p:cNvGraphicFramePr>
            <a:graphicFrameLocks noGrp="1"/>
          </p:cNvGraphicFramePr>
          <p:nvPr>
            <p:extLst>
              <p:ext uri="{D42A27DB-BD31-4B8C-83A1-F6EECF244321}">
                <p14:modId xmlns:p14="http://schemas.microsoft.com/office/powerpoint/2010/main" val="3139222895"/>
              </p:ext>
            </p:extLst>
          </p:nvPr>
        </p:nvGraphicFramePr>
        <p:xfrm>
          <a:off x="553640" y="1467594"/>
          <a:ext cx="8036720" cy="2529410"/>
        </p:xfrm>
        <a:graphic>
          <a:graphicData uri="http://schemas.openxmlformats.org/drawingml/2006/table">
            <a:tbl>
              <a:tblPr/>
              <a:tblGrid>
                <a:gridCol w="2566952">
                  <a:extLst>
                    <a:ext uri="{9D8B030D-6E8A-4147-A177-3AD203B41FA5}">
                      <a16:colId xmlns:a16="http://schemas.microsoft.com/office/drawing/2014/main" val="2385017823"/>
                    </a:ext>
                  </a:extLst>
                </a:gridCol>
                <a:gridCol w="1823256">
                  <a:extLst>
                    <a:ext uri="{9D8B030D-6E8A-4147-A177-3AD203B41FA5}">
                      <a16:colId xmlns:a16="http://schemas.microsoft.com/office/drawing/2014/main" val="3026360172"/>
                    </a:ext>
                  </a:extLst>
                </a:gridCol>
                <a:gridCol w="1823256">
                  <a:extLst>
                    <a:ext uri="{9D8B030D-6E8A-4147-A177-3AD203B41FA5}">
                      <a16:colId xmlns:a16="http://schemas.microsoft.com/office/drawing/2014/main" val="294299088"/>
                    </a:ext>
                  </a:extLst>
                </a:gridCol>
                <a:gridCol w="1823256">
                  <a:extLst>
                    <a:ext uri="{9D8B030D-6E8A-4147-A177-3AD203B41FA5}">
                      <a16:colId xmlns:a16="http://schemas.microsoft.com/office/drawing/2014/main" val="4275617526"/>
                    </a:ext>
                  </a:extLst>
                </a:gridCol>
              </a:tblGrid>
              <a:tr h="424244">
                <a:tc>
                  <a:txBody>
                    <a:bodyPr/>
                    <a:lstStyle/>
                    <a:p>
                      <a:pPr algn="ctr" fontAlgn="ctr"/>
                      <a:r>
                        <a:rPr lang="en-US" sz="1400" b="1" i="0" u="none" strike="noStrike">
                          <a:solidFill>
                            <a:srgbClr val="000000"/>
                          </a:solidFill>
                          <a:effectLst/>
                          <a:latin typeface="Georgia" panose="02040502050405020303" pitchFamily="18" charset="0"/>
                        </a:rPr>
                        <a:t>Metric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June 2019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June 2020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Difference</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extLst>
                  <a:ext uri="{0D108BD9-81ED-4DB2-BD59-A6C34878D82A}">
                    <a16:rowId xmlns:a16="http://schemas.microsoft.com/office/drawing/2014/main" val="1121895830"/>
                  </a:ext>
                </a:extLst>
              </a:tr>
              <a:tr h="701722">
                <a:tc>
                  <a:txBody>
                    <a:bodyPr/>
                    <a:lstStyle/>
                    <a:p>
                      <a:pPr algn="l" fontAlgn="ctr"/>
                      <a:r>
                        <a:rPr lang="en-US" sz="1400" b="0" i="0" u="none" strike="noStrike">
                          <a:solidFill>
                            <a:srgbClr val="000000"/>
                          </a:solidFill>
                          <a:effectLst/>
                          <a:latin typeface="Georgia" panose="02040502050405020303" pitchFamily="18" charset="0"/>
                        </a:rPr>
                        <a:t>CFPB Financial Well-Being Score</a:t>
                      </a:r>
                    </a:p>
                  </a:txBody>
                  <a:tcPr marL="857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51.1</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52.1</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+1*</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378304776"/>
                  </a:ext>
                </a:extLst>
              </a:tr>
              <a:tr h="701722">
                <a:tc>
                  <a:txBody>
                    <a:bodyPr/>
                    <a:lstStyle/>
                    <a:p>
                      <a:pPr algn="l" fontAlgn="ctr"/>
                      <a:r>
                        <a:rPr lang="en-US" sz="1400" b="0" i="0" u="none" strike="noStrike">
                          <a:solidFill>
                            <a:srgbClr val="000000"/>
                          </a:solidFill>
                          <a:effectLst/>
                          <a:latin typeface="Georgia" panose="02040502050405020303" pitchFamily="18" charset="0"/>
                        </a:rPr>
                        <a:t>Percentage of individuals who had difficulty paying for a bill or expense in the previous year</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40</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36</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-4*</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extLst>
                  <a:ext uri="{0D108BD9-81ED-4DB2-BD59-A6C34878D82A}">
                    <a16:rowId xmlns:a16="http://schemas.microsoft.com/office/drawing/2014/main" val="3844623615"/>
                  </a:ext>
                </a:extLst>
              </a:tr>
              <a:tr h="701722">
                <a:tc>
                  <a:txBody>
                    <a:bodyPr/>
                    <a:lstStyle/>
                    <a:p>
                      <a:pPr algn="l" fontAlgn="ctr"/>
                      <a:r>
                        <a:rPr lang="en-US" sz="1400" b="0" i="0" u="none" strike="noStrike">
                          <a:solidFill>
                            <a:srgbClr val="000000"/>
                          </a:solidFill>
                          <a:effectLst/>
                          <a:latin typeface="Georgia" panose="02040502050405020303" pitchFamily="18" charset="0"/>
                        </a:rPr>
                        <a:t>Credit Score</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699</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710</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+11*</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124682241"/>
                  </a:ext>
                </a:extLst>
              </a:tr>
            </a:tbl>
          </a:graphicData>
        </a:graphic>
      </p:graphicFrame>
    </p:spTree>
    <p:extLst>
      <p:ext uri="{BB962C8B-B14F-4D97-AF65-F5344CB8AC3E}">
        <p14:creationId xmlns:p14="http://schemas.microsoft.com/office/powerpoint/2010/main" val="819143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Elements of the Financial Well-Being Scale</a:t>
            </a:r>
            <a:endParaRPr sz="2800" b="0" i="0" u="none" strike="noStrike" cap="none">
              <a:solidFill>
                <a:schemeClr val="dk1"/>
              </a:solidFill>
              <a:latin typeface="Georgia"/>
              <a:ea typeface="Georgia"/>
              <a:cs typeface="Georgia"/>
              <a:sym typeface="Georgia"/>
            </a:endParaRP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19</a:t>
            </a:fld>
            <a:endParaRPr sz="1200" b="0" i="0" u="none" strike="noStrike" cap="none">
              <a:solidFill>
                <a:srgbClr val="88898A"/>
              </a:solidFill>
              <a:latin typeface="Arial"/>
              <a:ea typeface="Arial"/>
              <a:cs typeface="Arial"/>
              <a:sym typeface="Arial"/>
            </a:endParaRPr>
          </a:p>
        </p:txBody>
      </p:sp>
      <p:sp>
        <p:nvSpPr>
          <p:cNvPr id="14" name="Rectangle 7">
            <a:extLst>
              <a:ext uri="{FF2B5EF4-FFF2-40B4-BE49-F238E27FC236}">
                <a16:creationId xmlns:a16="http://schemas.microsoft.com/office/drawing/2014/main" id="{1E65E1F0-70BF-4B20-940B-0A8A1E04DB2D}"/>
              </a:ext>
            </a:extLst>
          </p:cNvPr>
          <p:cNvSpPr>
            <a:spLocks noChangeArrowheads="1"/>
          </p:cNvSpPr>
          <p:nvPr/>
        </p:nvSpPr>
        <p:spPr bwMode="auto">
          <a:xfrm>
            <a:off x="1573213" y="279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FC0AB8EA-D33D-426E-AD04-82DCA72E72B7}"/>
              </a:ext>
            </a:extLst>
          </p:cNvPr>
          <p:cNvGraphicFramePr>
            <a:graphicFrameLocks noGrp="1"/>
          </p:cNvGraphicFramePr>
          <p:nvPr>
            <p:extLst>
              <p:ext uri="{D42A27DB-BD31-4B8C-83A1-F6EECF244321}">
                <p14:modId xmlns:p14="http://schemas.microsoft.com/office/powerpoint/2010/main" val="2203256447"/>
              </p:ext>
            </p:extLst>
          </p:nvPr>
        </p:nvGraphicFramePr>
        <p:xfrm>
          <a:off x="553640" y="1459592"/>
          <a:ext cx="8036718" cy="4102224"/>
        </p:xfrm>
        <a:graphic>
          <a:graphicData uri="http://schemas.openxmlformats.org/drawingml/2006/table">
            <a:tbl>
              <a:tblPr/>
              <a:tblGrid>
                <a:gridCol w="4706517">
                  <a:extLst>
                    <a:ext uri="{9D8B030D-6E8A-4147-A177-3AD203B41FA5}">
                      <a16:colId xmlns:a16="http://schemas.microsoft.com/office/drawing/2014/main" val="983099105"/>
                    </a:ext>
                  </a:extLst>
                </a:gridCol>
                <a:gridCol w="942680">
                  <a:extLst>
                    <a:ext uri="{9D8B030D-6E8A-4147-A177-3AD203B41FA5}">
                      <a16:colId xmlns:a16="http://schemas.microsoft.com/office/drawing/2014/main" val="2845461607"/>
                    </a:ext>
                  </a:extLst>
                </a:gridCol>
                <a:gridCol w="861509">
                  <a:extLst>
                    <a:ext uri="{9D8B030D-6E8A-4147-A177-3AD203B41FA5}">
                      <a16:colId xmlns:a16="http://schemas.microsoft.com/office/drawing/2014/main" val="783390965"/>
                    </a:ext>
                  </a:extLst>
                </a:gridCol>
                <a:gridCol w="1526012">
                  <a:extLst>
                    <a:ext uri="{9D8B030D-6E8A-4147-A177-3AD203B41FA5}">
                      <a16:colId xmlns:a16="http://schemas.microsoft.com/office/drawing/2014/main" val="3576783838"/>
                    </a:ext>
                  </a:extLst>
                </a:gridCol>
              </a:tblGrid>
              <a:tr h="586032">
                <a:tc>
                  <a:txBody>
                    <a:bodyPr/>
                    <a:lstStyle/>
                    <a:p>
                      <a:pPr algn="l" fontAlgn="ctr"/>
                      <a:r>
                        <a:rPr lang="en-US" sz="1400" b="1" i="0" u="none" strike="noStrike">
                          <a:solidFill>
                            <a:srgbClr val="000000"/>
                          </a:solidFill>
                          <a:effectLst/>
                          <a:latin typeface="Georgia" panose="02040502050405020303" pitchFamily="18" charset="0"/>
                        </a:rPr>
                        <a:t>Percentage reporting that statement describes themselves “Completely” or “Very Well”</a:t>
                      </a:r>
                    </a:p>
                  </a:txBody>
                  <a:tcPr marL="857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June 2019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June 2020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Difference</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extLst>
                  <a:ext uri="{0D108BD9-81ED-4DB2-BD59-A6C34878D82A}">
                    <a16:rowId xmlns:a16="http://schemas.microsoft.com/office/drawing/2014/main" val="64699067"/>
                  </a:ext>
                </a:extLst>
              </a:tr>
              <a:tr h="586032">
                <a:tc>
                  <a:txBody>
                    <a:bodyPr/>
                    <a:lstStyle/>
                    <a:p>
                      <a:pPr algn="l" fontAlgn="ctr"/>
                      <a:r>
                        <a:rPr lang="en-US" sz="1400" b="0" i="0" u="none" strike="noStrike">
                          <a:solidFill>
                            <a:srgbClr val="000000"/>
                          </a:solidFill>
                          <a:effectLst/>
                          <a:latin typeface="Georgia" panose="02040502050405020303" pitchFamily="18" charset="0"/>
                        </a:rPr>
                        <a:t>I am just getting by financially</a:t>
                      </a:r>
                    </a:p>
                  </a:txBody>
                  <a:tcPr marL="857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34.7</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34.8</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0.1</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1573574541"/>
                  </a:ext>
                </a:extLst>
              </a:tr>
              <a:tr h="586032">
                <a:tc>
                  <a:txBody>
                    <a:bodyPr/>
                    <a:lstStyle/>
                    <a:p>
                      <a:pPr algn="l" fontAlgn="ctr"/>
                      <a:r>
                        <a:rPr lang="en-US" sz="1400" b="0" i="0" u="none" strike="noStrike">
                          <a:solidFill>
                            <a:srgbClr val="000000"/>
                          </a:solidFill>
                          <a:effectLst/>
                          <a:latin typeface="Georgia" panose="02040502050405020303" pitchFamily="18" charset="0"/>
                        </a:rPr>
                        <a:t>I am concerned that the money I have or will save won’t last</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43.1</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37.7</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-5.4*</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extLst>
                  <a:ext uri="{0D108BD9-81ED-4DB2-BD59-A6C34878D82A}">
                    <a16:rowId xmlns:a16="http://schemas.microsoft.com/office/drawing/2014/main" val="3067654349"/>
                  </a:ext>
                </a:extLst>
              </a:tr>
              <a:tr h="586032">
                <a:tc>
                  <a:txBody>
                    <a:bodyPr/>
                    <a:lstStyle/>
                    <a:p>
                      <a:pPr algn="l" fontAlgn="ctr"/>
                      <a:r>
                        <a:rPr lang="en-US" sz="1400" b="0" i="0" u="none" strike="noStrike">
                          <a:solidFill>
                            <a:srgbClr val="000000"/>
                          </a:solidFill>
                          <a:effectLst/>
                          <a:latin typeface="Georgia" panose="02040502050405020303" pitchFamily="18" charset="0"/>
                        </a:rPr>
                        <a:t>Because of my money situation, I feel like I will never have the things I want in life</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31.9</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28.6</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-3.2</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2157631011"/>
                  </a:ext>
                </a:extLst>
              </a:tr>
              <a:tr h="586032">
                <a:tc>
                  <a:txBody>
                    <a:bodyPr/>
                    <a:lstStyle/>
                    <a:p>
                      <a:pPr algn="l" fontAlgn="ctr"/>
                      <a:r>
                        <a:rPr lang="en-US" sz="1400" b="1" i="0" u="none" strike="noStrike">
                          <a:solidFill>
                            <a:srgbClr val="000000"/>
                          </a:solidFill>
                          <a:effectLst/>
                          <a:latin typeface="Georgia" panose="02040502050405020303" pitchFamily="18" charset="0"/>
                        </a:rPr>
                        <a:t>Percentage reporting that the statement occurs “Always” or “Often”</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ADDC91"/>
                    </a:solidFill>
                  </a:tcPr>
                </a:tc>
                <a:tc>
                  <a:txBody>
                    <a:bodyPr/>
                    <a:lstStyle/>
                    <a:p>
                      <a:pPr algn="r" fontAlgn="ctr"/>
                      <a:r>
                        <a:rPr lang="en-US" sz="1400" b="0" i="0" u="none" strike="noStrike">
                          <a:solidFill>
                            <a:srgbClr val="ADDC91"/>
                          </a:solidFill>
                          <a:effectLst/>
                          <a:latin typeface="Georgia" panose="02040502050405020303" pitchFamily="18" charset="0"/>
                        </a:rPr>
                        <a:t>-</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ADDC91"/>
                    </a:solidFill>
                  </a:tcPr>
                </a:tc>
                <a:tc>
                  <a:txBody>
                    <a:bodyPr/>
                    <a:lstStyle/>
                    <a:p>
                      <a:pPr algn="r" fontAlgn="ctr"/>
                      <a:r>
                        <a:rPr lang="en-US" sz="1400" b="0" i="0" u="none" strike="noStrike">
                          <a:solidFill>
                            <a:srgbClr val="ADDC91"/>
                          </a:solidFill>
                          <a:effectLst/>
                          <a:latin typeface="Georgia" panose="02040502050405020303" pitchFamily="18" charset="0"/>
                        </a:rPr>
                        <a:t>-</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ADDC91"/>
                    </a:solidFill>
                  </a:tcPr>
                </a:tc>
                <a:tc>
                  <a:txBody>
                    <a:bodyPr/>
                    <a:lstStyle/>
                    <a:p>
                      <a:pPr algn="r" fontAlgn="ctr"/>
                      <a:r>
                        <a:rPr lang="en-US" sz="1400" b="0" i="0" u="none" strike="noStrike">
                          <a:solidFill>
                            <a:srgbClr val="ADDC91"/>
                          </a:solidFill>
                          <a:effectLst/>
                          <a:latin typeface="Georgia" panose="02040502050405020303" pitchFamily="18" charset="0"/>
                        </a:rPr>
                        <a:t>-</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ADDC91"/>
                    </a:solidFill>
                  </a:tcPr>
                </a:tc>
                <a:extLst>
                  <a:ext uri="{0D108BD9-81ED-4DB2-BD59-A6C34878D82A}">
                    <a16:rowId xmlns:a16="http://schemas.microsoft.com/office/drawing/2014/main" val="281087469"/>
                  </a:ext>
                </a:extLst>
              </a:tr>
              <a:tr h="586032">
                <a:tc>
                  <a:txBody>
                    <a:bodyPr/>
                    <a:lstStyle/>
                    <a:p>
                      <a:pPr algn="l" fontAlgn="ctr"/>
                      <a:r>
                        <a:rPr lang="en-US" sz="1400" b="0" i="0" u="none" strike="noStrike">
                          <a:solidFill>
                            <a:srgbClr val="000000"/>
                          </a:solidFill>
                          <a:effectLst/>
                          <a:latin typeface="Georgia" panose="02040502050405020303" pitchFamily="18" charset="0"/>
                        </a:rPr>
                        <a:t>I have money left over at the end of the month</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42.7</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46.6</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3.9*</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3655913020"/>
                  </a:ext>
                </a:extLst>
              </a:tr>
              <a:tr h="586032">
                <a:tc>
                  <a:txBody>
                    <a:bodyPr/>
                    <a:lstStyle/>
                    <a:p>
                      <a:pPr algn="l" fontAlgn="ctr"/>
                      <a:r>
                        <a:rPr lang="en-US" sz="1400" b="0" i="0" u="none" strike="noStrike">
                          <a:solidFill>
                            <a:srgbClr val="000000"/>
                          </a:solidFill>
                          <a:effectLst/>
                          <a:latin typeface="Georgia" panose="02040502050405020303" pitchFamily="18" charset="0"/>
                        </a:rPr>
                        <a:t>My finances control my life</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42.7</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34.7</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-8.0*</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extLst>
                  <a:ext uri="{0D108BD9-81ED-4DB2-BD59-A6C34878D82A}">
                    <a16:rowId xmlns:a16="http://schemas.microsoft.com/office/drawing/2014/main" val="1735927075"/>
                  </a:ext>
                </a:extLst>
              </a:tr>
            </a:tbl>
          </a:graphicData>
        </a:graphic>
      </p:graphicFrame>
    </p:spTree>
    <p:extLst>
      <p:ext uri="{BB962C8B-B14F-4D97-AF65-F5344CB8AC3E}">
        <p14:creationId xmlns:p14="http://schemas.microsoft.com/office/powerpoint/2010/main" val="2195178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Numbered list"/>
          <p:cNvSpPr txBox="1">
            <a:spLocks noGrp="1"/>
          </p:cNvSpPr>
          <p:nvPr>
            <p:ph type="body" idx="4294967295"/>
          </p:nvPr>
        </p:nvSpPr>
        <p:spPr>
          <a:xfrm>
            <a:off x="553643" y="1454810"/>
            <a:ext cx="8036717" cy="4199647"/>
          </a:xfrm>
          <a:prstGeom prst="rect">
            <a:avLst/>
          </a:prstGeom>
          <a:noFill/>
          <a:ln>
            <a:noFill/>
          </a:ln>
        </p:spPr>
        <p:txBody>
          <a:bodyPr spcFirstLastPara="1" wrap="square" lIns="91425" tIns="45700" rIns="91425" bIns="45700" anchor="t" anchorCtr="0">
            <a:noAutofit/>
          </a:bodyPr>
          <a:lstStyle/>
          <a:p>
            <a:pPr marL="101600" indent="0">
              <a:buNone/>
            </a:pPr>
            <a:r>
              <a:rPr lang="en-US" dirty="0"/>
              <a:t>This presentation is being made by a Consumer Financial Protection Bureau representative on behalf of the Bureau. It does not constitute legal interpretation, guidance, or advice of the Consumer Financial Protection Bureau. Any opinions or views stated by the presenter are the presenter’s own and may not represent the Bureau’s views.</a:t>
            </a:r>
          </a:p>
          <a:p>
            <a:pPr marL="101600" indent="0">
              <a:buNone/>
            </a:pPr>
            <a:endParaRPr lang="en-US" dirty="0"/>
          </a:p>
        </p:txBody>
      </p:sp>
      <p:sp>
        <p:nvSpPr>
          <p:cNvPr id="108"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dirty="0"/>
              <a:t>Disclaimer</a:t>
            </a:r>
            <a:endParaRPr sz="2800" b="0" i="0" u="none" strike="noStrike" cap="none" dirty="0">
              <a:solidFill>
                <a:schemeClr val="dk1"/>
              </a:solidFill>
              <a:latin typeface="Georgia"/>
              <a:ea typeface="Georgia"/>
              <a:cs typeface="Georgia"/>
              <a:sym typeface="Georgia"/>
            </a:endParaRPr>
          </a:p>
        </p:txBody>
      </p:sp>
      <p:sp>
        <p:nvSpPr>
          <p:cNvPr id="109"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2</a:t>
            </a:fld>
            <a:endParaRPr sz="1200" b="0" i="0" u="none" strike="noStrike" cap="none">
              <a:solidFill>
                <a:srgbClr val="88898A"/>
              </a:solidFill>
              <a:latin typeface="Arial"/>
              <a:ea typeface="Arial"/>
              <a:cs typeface="Arial"/>
              <a:sym typeface="Arial"/>
            </a:endParaRPr>
          </a:p>
        </p:txBody>
      </p:sp>
    </p:spTree>
    <p:extLst>
      <p:ext uri="{BB962C8B-B14F-4D97-AF65-F5344CB8AC3E}">
        <p14:creationId xmlns:p14="http://schemas.microsoft.com/office/powerpoint/2010/main" val="4281750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Financial Well-Being Change by Demographics</a:t>
            </a:r>
            <a:endParaRPr sz="2800" b="0" i="0" u="none" strike="noStrike" cap="none">
              <a:solidFill>
                <a:schemeClr val="dk1"/>
              </a:solidFill>
              <a:latin typeface="Georgia"/>
              <a:ea typeface="Georgia"/>
              <a:cs typeface="Georgia"/>
              <a:sym typeface="Georgia"/>
            </a:endParaRP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20</a:t>
            </a:fld>
            <a:endParaRPr sz="1200" b="0" i="0" u="none" strike="noStrike" cap="none">
              <a:solidFill>
                <a:srgbClr val="88898A"/>
              </a:solidFill>
              <a:latin typeface="Arial"/>
              <a:ea typeface="Arial"/>
              <a:cs typeface="Arial"/>
              <a:sym typeface="Arial"/>
            </a:endParaRPr>
          </a:p>
        </p:txBody>
      </p:sp>
      <p:sp>
        <p:nvSpPr>
          <p:cNvPr id="14" name="Rectangle 7">
            <a:extLst>
              <a:ext uri="{FF2B5EF4-FFF2-40B4-BE49-F238E27FC236}">
                <a16:creationId xmlns:a16="http://schemas.microsoft.com/office/drawing/2014/main" id="{1E65E1F0-70BF-4B20-940B-0A8A1E04DB2D}"/>
              </a:ext>
            </a:extLst>
          </p:cNvPr>
          <p:cNvSpPr>
            <a:spLocks noChangeArrowheads="1"/>
          </p:cNvSpPr>
          <p:nvPr/>
        </p:nvSpPr>
        <p:spPr bwMode="auto">
          <a:xfrm>
            <a:off x="1573213" y="279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68E43264-1642-48BA-A46E-C77B369A8D4C}"/>
              </a:ext>
            </a:extLst>
          </p:cNvPr>
          <p:cNvGraphicFramePr>
            <a:graphicFrameLocks noGrp="1"/>
          </p:cNvGraphicFramePr>
          <p:nvPr>
            <p:extLst>
              <p:ext uri="{D42A27DB-BD31-4B8C-83A1-F6EECF244321}">
                <p14:modId xmlns:p14="http://schemas.microsoft.com/office/powerpoint/2010/main" val="4127907678"/>
              </p:ext>
            </p:extLst>
          </p:nvPr>
        </p:nvGraphicFramePr>
        <p:xfrm>
          <a:off x="553640" y="1460499"/>
          <a:ext cx="8036721" cy="4431254"/>
        </p:xfrm>
        <a:graphic>
          <a:graphicData uri="http://schemas.openxmlformats.org/drawingml/2006/table">
            <a:tbl>
              <a:tblPr/>
              <a:tblGrid>
                <a:gridCol w="2274401">
                  <a:extLst>
                    <a:ext uri="{9D8B030D-6E8A-4147-A177-3AD203B41FA5}">
                      <a16:colId xmlns:a16="http://schemas.microsoft.com/office/drawing/2014/main" val="3451698593"/>
                    </a:ext>
                  </a:extLst>
                </a:gridCol>
                <a:gridCol w="198436">
                  <a:extLst>
                    <a:ext uri="{9D8B030D-6E8A-4147-A177-3AD203B41FA5}">
                      <a16:colId xmlns:a16="http://schemas.microsoft.com/office/drawing/2014/main" val="2236043478"/>
                    </a:ext>
                  </a:extLst>
                </a:gridCol>
                <a:gridCol w="1390971">
                  <a:extLst>
                    <a:ext uri="{9D8B030D-6E8A-4147-A177-3AD203B41FA5}">
                      <a16:colId xmlns:a16="http://schemas.microsoft.com/office/drawing/2014/main" val="1697771925"/>
                    </a:ext>
                  </a:extLst>
                </a:gridCol>
                <a:gridCol w="1390971">
                  <a:extLst>
                    <a:ext uri="{9D8B030D-6E8A-4147-A177-3AD203B41FA5}">
                      <a16:colId xmlns:a16="http://schemas.microsoft.com/office/drawing/2014/main" val="3473213767"/>
                    </a:ext>
                  </a:extLst>
                </a:gridCol>
                <a:gridCol w="262443">
                  <a:extLst>
                    <a:ext uri="{9D8B030D-6E8A-4147-A177-3AD203B41FA5}">
                      <a16:colId xmlns:a16="http://schemas.microsoft.com/office/drawing/2014/main" val="3892810642"/>
                    </a:ext>
                  </a:extLst>
                </a:gridCol>
                <a:gridCol w="1128528">
                  <a:extLst>
                    <a:ext uri="{9D8B030D-6E8A-4147-A177-3AD203B41FA5}">
                      <a16:colId xmlns:a16="http://schemas.microsoft.com/office/drawing/2014/main" val="3005433966"/>
                    </a:ext>
                  </a:extLst>
                </a:gridCol>
                <a:gridCol w="1390971">
                  <a:extLst>
                    <a:ext uri="{9D8B030D-6E8A-4147-A177-3AD203B41FA5}">
                      <a16:colId xmlns:a16="http://schemas.microsoft.com/office/drawing/2014/main" val="3469474908"/>
                    </a:ext>
                  </a:extLst>
                </a:gridCol>
              </a:tblGrid>
              <a:tr h="775470">
                <a:tc>
                  <a:txBody>
                    <a:bodyPr/>
                    <a:lstStyle/>
                    <a:p>
                      <a:pPr algn="ctr" fontAlgn="ctr"/>
                      <a:r>
                        <a:rPr lang="en-US" sz="1400" b="1" i="0" u="none" strike="noStrike">
                          <a:solidFill>
                            <a:srgbClr val="000000"/>
                          </a:solidFill>
                          <a:effectLst/>
                          <a:latin typeface="Georgia" panose="02040502050405020303" pitchFamily="18" charset="0"/>
                        </a:rPr>
                        <a:t>Group</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gridSpan="2">
                  <a:txBody>
                    <a:bodyPr/>
                    <a:lstStyle/>
                    <a:p>
                      <a:pPr algn="ctr" fontAlgn="ctr"/>
                      <a:r>
                        <a:rPr lang="en-US" sz="1400" b="1" i="0" u="none" strike="noStrike">
                          <a:solidFill>
                            <a:srgbClr val="000000"/>
                          </a:solidFill>
                          <a:effectLst/>
                          <a:latin typeface="Georgia" panose="02040502050405020303" pitchFamily="18" charset="0"/>
                        </a:rPr>
                        <a:t>Financial Well-Being Score (June 2019)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hMerge="1">
                  <a:txBody>
                    <a:bodyPr/>
                    <a:lstStyle/>
                    <a:p>
                      <a:pPr algn="ctr" fontAlgn="ctr"/>
                      <a:r>
                        <a:rPr lang="en-US" sz="1400" b="1" i="0" u="none" strike="noStrike">
                          <a:solidFill>
                            <a:srgbClr val="000000"/>
                          </a:solidFill>
                          <a:effectLst/>
                          <a:latin typeface="Georgia" panose="02040502050405020303" pitchFamily="18" charset="0"/>
                        </a:rPr>
                        <a:t>Financial Well-Being Score (June 2019)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gridSpan="2">
                  <a:txBody>
                    <a:bodyPr/>
                    <a:lstStyle/>
                    <a:p>
                      <a:pPr algn="ctr" fontAlgn="ctr"/>
                      <a:r>
                        <a:rPr lang="en-US" sz="1400" b="1" i="0" u="none" strike="noStrike">
                          <a:solidFill>
                            <a:srgbClr val="000000"/>
                          </a:solidFill>
                          <a:effectLst/>
                          <a:latin typeface="Georgia" panose="02040502050405020303" pitchFamily="18" charset="0"/>
                        </a:rPr>
                        <a:t>Financial Well-Being Score (June 2020)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hMerge="1">
                  <a:txBody>
                    <a:bodyPr/>
                    <a:lstStyle/>
                    <a:p>
                      <a:pPr algn="ctr" fontAlgn="ctr"/>
                      <a:r>
                        <a:rPr lang="en-US" sz="1400" b="1" i="0" u="none" strike="noStrike">
                          <a:solidFill>
                            <a:srgbClr val="000000"/>
                          </a:solidFill>
                          <a:effectLst/>
                          <a:latin typeface="Georgia" panose="02040502050405020303" pitchFamily="18" charset="0"/>
                        </a:rPr>
                        <a:t>Difference</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Difference</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95% Confidence Interval</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extLst>
                  <a:ext uri="{0D108BD9-81ED-4DB2-BD59-A6C34878D82A}">
                    <a16:rowId xmlns:a16="http://schemas.microsoft.com/office/drawing/2014/main" val="1432444626"/>
                  </a:ext>
                </a:extLst>
              </a:tr>
              <a:tr h="332344">
                <a:tc>
                  <a:txBody>
                    <a:bodyPr/>
                    <a:lstStyle/>
                    <a:p>
                      <a:pPr algn="l" fontAlgn="ctr"/>
                      <a:r>
                        <a:rPr lang="en-US" sz="1400" b="0" i="0" u="none" strike="noStrike">
                          <a:solidFill>
                            <a:srgbClr val="000000"/>
                          </a:solidFill>
                          <a:effectLst/>
                          <a:latin typeface="Georgia" panose="02040502050405020303" pitchFamily="18" charset="0"/>
                        </a:rPr>
                        <a:t>Overall</a:t>
                      </a:r>
                    </a:p>
                  </a:txBody>
                  <a:tcPr marL="857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gridSpan="2">
                  <a:txBody>
                    <a:bodyPr/>
                    <a:lstStyle/>
                    <a:p>
                      <a:pPr algn="r" fontAlgn="ctr"/>
                      <a:r>
                        <a:rPr lang="en-US" sz="1400" b="0" i="0" u="none" strike="noStrike">
                          <a:solidFill>
                            <a:srgbClr val="000000"/>
                          </a:solidFill>
                          <a:effectLst/>
                          <a:latin typeface="Georgia" panose="02040502050405020303" pitchFamily="18" charset="0"/>
                        </a:rPr>
                        <a:t>51.09</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hMerge="1">
                  <a:txBody>
                    <a:bodyPr/>
                    <a:lstStyle/>
                    <a:p>
                      <a:pPr algn="r" fontAlgn="ctr"/>
                      <a:r>
                        <a:rPr lang="en-US" sz="1400" b="0" i="0" u="none" strike="noStrike">
                          <a:solidFill>
                            <a:srgbClr val="000000"/>
                          </a:solidFill>
                          <a:effectLst/>
                          <a:latin typeface="Georgia" panose="02040502050405020303" pitchFamily="18" charset="0"/>
                        </a:rPr>
                        <a:t>51.09</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gridSpan="2">
                  <a:txBody>
                    <a:bodyPr/>
                    <a:lstStyle/>
                    <a:p>
                      <a:pPr algn="r" fontAlgn="ctr"/>
                      <a:r>
                        <a:rPr lang="en-US" sz="1400" b="0" i="0" u="none" strike="noStrike">
                          <a:solidFill>
                            <a:srgbClr val="000000"/>
                          </a:solidFill>
                          <a:effectLst/>
                          <a:latin typeface="Georgia" panose="02040502050405020303" pitchFamily="18" charset="0"/>
                        </a:rPr>
                        <a:t>52.13</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hMerge="1">
                  <a:txBody>
                    <a:bodyPr/>
                    <a:lstStyle/>
                    <a:p>
                      <a:pPr algn="r" fontAlgn="ctr"/>
                      <a:r>
                        <a:rPr lang="en-US" sz="1400" b="0" i="0" u="none" strike="noStrike">
                          <a:solidFill>
                            <a:srgbClr val="000000"/>
                          </a:solidFill>
                          <a:effectLst/>
                          <a:latin typeface="Georgia" panose="02040502050405020303" pitchFamily="18" charset="0"/>
                        </a:rPr>
                        <a:t>1.04</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1.04</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0.18 to 1.91</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2122683694"/>
                  </a:ext>
                </a:extLst>
              </a:tr>
              <a:tr h="332344">
                <a:tc>
                  <a:txBody>
                    <a:bodyPr/>
                    <a:lstStyle/>
                    <a:p>
                      <a:pPr algn="l" fontAlgn="ctr"/>
                      <a:r>
                        <a:rPr lang="en-US" sz="1400" b="1" i="0" u="none" strike="noStrike">
                          <a:solidFill>
                            <a:srgbClr val="000000"/>
                          </a:solidFill>
                          <a:effectLst/>
                          <a:latin typeface="Georgia" panose="02040502050405020303" pitchFamily="18" charset="0"/>
                        </a:rPr>
                        <a:t>Race/Ethnicity</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gridSpan="2">
                  <a:txBody>
                    <a:bodyPr/>
                    <a:lstStyle/>
                    <a:p>
                      <a:pPr algn="r" fontAlgn="ctr"/>
                      <a:r>
                        <a:rPr lang="en-US" sz="1400" b="0" i="0" u="none" strike="noStrike">
                          <a:solidFill>
                            <a:srgbClr val="FFFFFF"/>
                          </a:solidFill>
                          <a:effectLst/>
                          <a:latin typeface="Georgia" panose="02040502050405020303" pitchFamily="18" charset="0"/>
                        </a:rPr>
                        <a:t>-</a:t>
                      </a:r>
                      <a:endParaRPr lang="en-US" sz="1400" b="1" i="0" u="none" strike="noStrike">
                        <a:solidFill>
                          <a:srgbClr val="000000"/>
                        </a:solidFill>
                        <a:effectLst/>
                        <a:latin typeface="Georgia" panose="02040502050405020303" pitchFamily="18" charset="0"/>
                      </a:endParaRP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hMerge="1">
                  <a:txBody>
                    <a:bodyPr/>
                    <a:lstStyle/>
                    <a:p>
                      <a:pPr algn="r" fontAlgn="ctr"/>
                      <a:r>
                        <a:rPr lang="en-US" sz="1400" b="0" i="0" u="none" strike="noStrike">
                          <a:solidFill>
                            <a:srgbClr val="FFFFFF"/>
                          </a:solidFill>
                          <a:effectLst/>
                          <a:latin typeface="Georgia" panose="02040502050405020303" pitchFamily="18" charset="0"/>
                        </a:rPr>
                        <a:t>-</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gridSpan="2">
                  <a:txBody>
                    <a:bodyPr/>
                    <a:lstStyle/>
                    <a:p>
                      <a:pPr algn="r" fontAlgn="ctr"/>
                      <a:r>
                        <a:rPr lang="en-US" sz="1400" b="0" i="0" u="none" strike="noStrike">
                          <a:solidFill>
                            <a:srgbClr val="FFFFFF"/>
                          </a:solidFill>
                          <a:effectLst/>
                          <a:latin typeface="Georgia" panose="02040502050405020303" pitchFamily="18" charset="0"/>
                        </a:rPr>
                        <a:t>-</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hMerge="1">
                  <a:txBody>
                    <a:bodyPr/>
                    <a:lstStyle/>
                    <a:p>
                      <a:pPr algn="r" fontAlgn="ctr"/>
                      <a:r>
                        <a:rPr lang="en-US" sz="1400" b="0" i="0" u="none" strike="noStrike">
                          <a:solidFill>
                            <a:srgbClr val="FFFFFF"/>
                          </a:solidFill>
                          <a:effectLst/>
                          <a:latin typeface="Georgia" panose="02040502050405020303" pitchFamily="18" charset="0"/>
                        </a:rPr>
                        <a:t>-</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FFFFFF"/>
                          </a:solidFill>
                          <a:effectLst/>
                          <a:latin typeface="Georgia" panose="02040502050405020303" pitchFamily="18" charset="0"/>
                        </a:rPr>
                        <a:t>-</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FFFFFF"/>
                          </a:solidFill>
                          <a:effectLst/>
                          <a:latin typeface="Georgia" panose="02040502050405020303" pitchFamily="18" charset="0"/>
                        </a:rPr>
                        <a:t>-</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extLst>
                  <a:ext uri="{0D108BD9-81ED-4DB2-BD59-A6C34878D82A}">
                    <a16:rowId xmlns:a16="http://schemas.microsoft.com/office/drawing/2014/main" val="3309004927"/>
                  </a:ext>
                </a:extLst>
              </a:tr>
              <a:tr h="332344">
                <a:tc>
                  <a:txBody>
                    <a:bodyPr/>
                    <a:lstStyle/>
                    <a:p>
                      <a:pPr algn="l" fontAlgn="ctr"/>
                      <a:r>
                        <a:rPr lang="en-US" sz="1400" b="0" i="0" u="none" strike="noStrike">
                          <a:solidFill>
                            <a:srgbClr val="000000"/>
                          </a:solidFill>
                          <a:effectLst/>
                          <a:latin typeface="Georgia" panose="02040502050405020303" pitchFamily="18" charset="0"/>
                        </a:rPr>
                        <a:t>Non-Hispanic White</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gridSpan="2">
                  <a:txBody>
                    <a:bodyPr/>
                    <a:lstStyle/>
                    <a:p>
                      <a:pPr algn="r" fontAlgn="ctr"/>
                      <a:r>
                        <a:rPr lang="en-US" sz="1400" b="0" i="0" u="none" strike="noStrike">
                          <a:solidFill>
                            <a:srgbClr val="000000"/>
                          </a:solidFill>
                          <a:effectLst/>
                          <a:latin typeface="Georgia" panose="02040502050405020303" pitchFamily="18" charset="0"/>
                        </a:rPr>
                        <a:t>52.29</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hMerge="1">
                  <a:txBody>
                    <a:bodyPr/>
                    <a:lstStyle/>
                    <a:p>
                      <a:pPr algn="r" fontAlgn="ctr"/>
                      <a:r>
                        <a:rPr lang="en-US" sz="1400" b="0" i="0" u="none" strike="noStrike">
                          <a:solidFill>
                            <a:srgbClr val="000000"/>
                          </a:solidFill>
                          <a:effectLst/>
                          <a:latin typeface="Georgia" panose="02040502050405020303" pitchFamily="18" charset="0"/>
                        </a:rPr>
                        <a:t>52.29</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gridSpan="2">
                  <a:txBody>
                    <a:bodyPr/>
                    <a:lstStyle/>
                    <a:p>
                      <a:pPr algn="r" fontAlgn="ctr"/>
                      <a:r>
                        <a:rPr lang="en-US" sz="1400" b="0" i="0" u="none" strike="noStrike">
                          <a:solidFill>
                            <a:srgbClr val="000000"/>
                          </a:solidFill>
                          <a:effectLst/>
                          <a:latin typeface="Georgia" panose="02040502050405020303" pitchFamily="18" charset="0"/>
                        </a:rPr>
                        <a:t>53.41</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hMerge="1">
                  <a:txBody>
                    <a:bodyPr/>
                    <a:lstStyle/>
                    <a:p>
                      <a:pPr algn="r" fontAlgn="ctr"/>
                      <a:r>
                        <a:rPr lang="en-US" sz="1400" b="0" i="0" u="none" strike="noStrike">
                          <a:solidFill>
                            <a:srgbClr val="000000"/>
                          </a:solidFill>
                          <a:effectLst/>
                          <a:latin typeface="Georgia" panose="02040502050405020303" pitchFamily="18" charset="0"/>
                        </a:rPr>
                        <a:t>1.12</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1.12</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0.29 to 1.94</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2286854304"/>
                  </a:ext>
                </a:extLst>
              </a:tr>
              <a:tr h="332344">
                <a:tc>
                  <a:txBody>
                    <a:bodyPr/>
                    <a:lstStyle/>
                    <a:p>
                      <a:pPr algn="l" fontAlgn="ctr"/>
                      <a:r>
                        <a:rPr lang="en-US" sz="1400" b="0" i="0" u="none" strike="noStrike">
                          <a:solidFill>
                            <a:srgbClr val="000000"/>
                          </a:solidFill>
                          <a:effectLst/>
                          <a:latin typeface="Georgia" panose="02040502050405020303" pitchFamily="18" charset="0"/>
                        </a:rPr>
                        <a:t>Black</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gridSpan="2">
                  <a:txBody>
                    <a:bodyPr/>
                    <a:lstStyle/>
                    <a:p>
                      <a:pPr algn="r" fontAlgn="ctr"/>
                      <a:r>
                        <a:rPr lang="en-US" sz="1400" b="0" i="0" u="none" strike="noStrike">
                          <a:solidFill>
                            <a:srgbClr val="000000"/>
                          </a:solidFill>
                          <a:effectLst/>
                          <a:latin typeface="Georgia" panose="02040502050405020303" pitchFamily="18" charset="0"/>
                        </a:rPr>
                        <a:t>47.79</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hMerge="1">
                  <a:txBody>
                    <a:bodyPr/>
                    <a:lstStyle/>
                    <a:p>
                      <a:pPr algn="r" fontAlgn="ctr"/>
                      <a:r>
                        <a:rPr lang="en-US" sz="1400" b="0" i="0" u="none" strike="noStrike">
                          <a:solidFill>
                            <a:srgbClr val="000000"/>
                          </a:solidFill>
                          <a:effectLst/>
                          <a:latin typeface="Georgia" panose="02040502050405020303" pitchFamily="18" charset="0"/>
                        </a:rPr>
                        <a:t>47.79</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gridSpan="2">
                  <a:txBody>
                    <a:bodyPr/>
                    <a:lstStyle/>
                    <a:p>
                      <a:pPr algn="r" fontAlgn="ctr"/>
                      <a:r>
                        <a:rPr lang="en-US" sz="1400" b="0" i="0" u="none" strike="noStrike">
                          <a:solidFill>
                            <a:srgbClr val="000000"/>
                          </a:solidFill>
                          <a:effectLst/>
                          <a:latin typeface="Georgia" panose="02040502050405020303" pitchFamily="18" charset="0"/>
                        </a:rPr>
                        <a:t>48.21</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hMerge="1">
                  <a:txBody>
                    <a:bodyPr/>
                    <a:lstStyle/>
                    <a:p>
                      <a:pPr algn="r" fontAlgn="ctr"/>
                      <a:r>
                        <a:rPr lang="en-US" sz="1400" b="0" i="0" u="none" strike="noStrike">
                          <a:solidFill>
                            <a:srgbClr val="000000"/>
                          </a:solidFill>
                          <a:effectLst/>
                          <a:latin typeface="Georgia" panose="02040502050405020303" pitchFamily="18" charset="0"/>
                        </a:rPr>
                        <a:t>0.42</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0.42</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-2.47 to 3.31</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extLst>
                  <a:ext uri="{0D108BD9-81ED-4DB2-BD59-A6C34878D82A}">
                    <a16:rowId xmlns:a16="http://schemas.microsoft.com/office/drawing/2014/main" val="2636883035"/>
                  </a:ext>
                </a:extLst>
              </a:tr>
              <a:tr h="332344">
                <a:tc>
                  <a:txBody>
                    <a:bodyPr/>
                    <a:lstStyle/>
                    <a:p>
                      <a:pPr algn="l" fontAlgn="ctr"/>
                      <a:r>
                        <a:rPr lang="en-US" sz="1400" b="0" i="0" u="none" strike="noStrike">
                          <a:solidFill>
                            <a:srgbClr val="000000"/>
                          </a:solidFill>
                          <a:effectLst/>
                          <a:latin typeface="Georgia" panose="02040502050405020303" pitchFamily="18" charset="0"/>
                        </a:rPr>
                        <a:t>Hispanic</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gridSpan="2">
                  <a:txBody>
                    <a:bodyPr/>
                    <a:lstStyle/>
                    <a:p>
                      <a:pPr algn="r" fontAlgn="ctr"/>
                      <a:r>
                        <a:rPr lang="en-US" sz="1400" b="0" i="0" u="none" strike="noStrike">
                          <a:solidFill>
                            <a:srgbClr val="000000"/>
                          </a:solidFill>
                          <a:effectLst/>
                          <a:latin typeface="Georgia" panose="02040502050405020303" pitchFamily="18" charset="0"/>
                        </a:rPr>
                        <a:t>47.75</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hMerge="1">
                  <a:txBody>
                    <a:bodyPr/>
                    <a:lstStyle/>
                    <a:p>
                      <a:pPr algn="r" fontAlgn="ctr"/>
                      <a:r>
                        <a:rPr lang="en-US" sz="1400" b="0" i="0" u="none" strike="noStrike">
                          <a:solidFill>
                            <a:srgbClr val="000000"/>
                          </a:solidFill>
                          <a:effectLst/>
                          <a:latin typeface="Georgia" panose="02040502050405020303" pitchFamily="18" charset="0"/>
                        </a:rPr>
                        <a:t>47.75</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gridSpan="2">
                  <a:txBody>
                    <a:bodyPr/>
                    <a:lstStyle/>
                    <a:p>
                      <a:pPr algn="r" fontAlgn="ctr"/>
                      <a:r>
                        <a:rPr lang="en-US" sz="1400" b="0" i="0" u="none" strike="noStrike">
                          <a:solidFill>
                            <a:srgbClr val="000000"/>
                          </a:solidFill>
                          <a:effectLst/>
                          <a:latin typeface="Georgia" panose="02040502050405020303" pitchFamily="18" charset="0"/>
                        </a:rPr>
                        <a:t>48.93</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hMerge="1">
                  <a:txBody>
                    <a:bodyPr/>
                    <a:lstStyle/>
                    <a:p>
                      <a:pPr algn="r" fontAlgn="ctr"/>
                      <a:r>
                        <a:rPr lang="en-US" sz="1400" b="0" i="0" u="none" strike="noStrike">
                          <a:solidFill>
                            <a:srgbClr val="000000"/>
                          </a:solidFill>
                          <a:effectLst/>
                          <a:latin typeface="Georgia" panose="02040502050405020303" pitchFamily="18" charset="0"/>
                        </a:rPr>
                        <a:t>1.18</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1.18</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-2.99 to 5.34</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189377545"/>
                  </a:ext>
                </a:extLst>
              </a:tr>
              <a:tr h="332344">
                <a:tc>
                  <a:txBody>
                    <a:bodyPr/>
                    <a:lstStyle/>
                    <a:p>
                      <a:pPr algn="l" fontAlgn="ctr"/>
                      <a:r>
                        <a:rPr lang="en-US" sz="1400" b="0" i="0" u="none" strike="noStrike">
                          <a:solidFill>
                            <a:srgbClr val="000000"/>
                          </a:solidFill>
                          <a:effectLst/>
                          <a:latin typeface="Georgia" panose="02040502050405020303" pitchFamily="18" charset="0"/>
                        </a:rPr>
                        <a:t>Other</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gridSpan="2">
                  <a:txBody>
                    <a:bodyPr/>
                    <a:lstStyle/>
                    <a:p>
                      <a:pPr algn="r" fontAlgn="ctr"/>
                      <a:r>
                        <a:rPr lang="en-US" sz="1400" b="0" i="0" u="none" strike="noStrike">
                          <a:solidFill>
                            <a:srgbClr val="000000"/>
                          </a:solidFill>
                          <a:effectLst/>
                          <a:latin typeface="Georgia" panose="02040502050405020303" pitchFamily="18" charset="0"/>
                        </a:rPr>
                        <a:t>50.44</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hMerge="1">
                  <a:txBody>
                    <a:bodyPr/>
                    <a:lstStyle/>
                    <a:p>
                      <a:pPr algn="r" fontAlgn="ctr"/>
                      <a:r>
                        <a:rPr lang="en-US" sz="1400" b="0" i="0" u="none" strike="noStrike">
                          <a:solidFill>
                            <a:srgbClr val="000000"/>
                          </a:solidFill>
                          <a:effectLst/>
                          <a:latin typeface="Georgia" panose="02040502050405020303" pitchFamily="18" charset="0"/>
                        </a:rPr>
                        <a:t>50.44</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gridSpan="2">
                  <a:txBody>
                    <a:bodyPr/>
                    <a:lstStyle/>
                    <a:p>
                      <a:pPr algn="r" fontAlgn="ctr"/>
                      <a:r>
                        <a:rPr lang="en-US" sz="1400" b="0" i="0" u="none" strike="noStrike">
                          <a:solidFill>
                            <a:srgbClr val="000000"/>
                          </a:solidFill>
                          <a:effectLst/>
                          <a:latin typeface="Georgia" panose="02040502050405020303" pitchFamily="18" charset="0"/>
                        </a:rPr>
                        <a:t>51.68</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hMerge="1">
                  <a:txBody>
                    <a:bodyPr/>
                    <a:lstStyle/>
                    <a:p>
                      <a:pPr algn="r" fontAlgn="ctr"/>
                      <a:r>
                        <a:rPr lang="en-US" sz="1400" b="0" i="0" u="none" strike="noStrike">
                          <a:solidFill>
                            <a:srgbClr val="000000"/>
                          </a:solidFill>
                          <a:effectLst/>
                          <a:latin typeface="Georgia" panose="02040502050405020303" pitchFamily="18" charset="0"/>
                        </a:rPr>
                        <a:t>1.23</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1.23</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-2.68 to 5.14</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extLst>
                  <a:ext uri="{0D108BD9-81ED-4DB2-BD59-A6C34878D82A}">
                    <a16:rowId xmlns:a16="http://schemas.microsoft.com/office/drawing/2014/main" val="2150432103"/>
                  </a:ext>
                </a:extLst>
              </a:tr>
              <a:tr h="332344">
                <a:tc gridSpan="7">
                  <a:txBody>
                    <a:bodyPr/>
                    <a:lstStyle/>
                    <a:p>
                      <a:pPr algn="l" fontAlgn="ctr"/>
                      <a:r>
                        <a:rPr lang="en-US" sz="1400" b="1" i="0" u="none" strike="noStrike">
                          <a:solidFill>
                            <a:srgbClr val="000000"/>
                          </a:solidFill>
                          <a:effectLst/>
                          <a:latin typeface="Georgia" panose="02040502050405020303" pitchFamily="18" charset="0"/>
                        </a:rPr>
                        <a:t>Household Income in 2018</a:t>
                      </a:r>
                      <a:r>
                        <a:rPr lang="en-US" sz="1400" b="0" i="0" u="none" strike="noStrike">
                          <a:solidFill>
                            <a:srgbClr val="DBEDD4"/>
                          </a:solidFill>
                          <a:effectLst/>
                          <a:latin typeface="Georgia" panose="02040502050405020303" pitchFamily="18" charset="0"/>
                        </a:rPr>
                        <a:t>-</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hMerge="1">
                  <a:txBody>
                    <a:bodyPr/>
                    <a:lstStyle/>
                    <a:p>
                      <a:endParaRPr lang="en-US"/>
                    </a:p>
                  </a:txBody>
                  <a:tcPr/>
                </a:tc>
                <a:tc hMerge="1">
                  <a:txBody>
                    <a:bodyPr/>
                    <a:lstStyle/>
                    <a:p>
                      <a:pPr algn="r" fontAlgn="ctr"/>
                      <a:endParaRPr lang="en-US" sz="1400" b="0" i="0" u="none" strike="noStrike">
                        <a:solidFill>
                          <a:srgbClr val="DEF1D3"/>
                        </a:solidFill>
                        <a:effectLst/>
                        <a:latin typeface="Georgia" panose="02040502050405020303" pitchFamily="18" charset="0"/>
                      </a:endParaRP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hMerge="1">
                  <a:txBody>
                    <a:bodyPr/>
                    <a:lstStyle/>
                    <a:p>
                      <a:pPr algn="r" fontAlgn="ctr"/>
                      <a:endParaRPr lang="en-US" sz="1400" b="0" i="0" u="none" strike="noStrike">
                        <a:solidFill>
                          <a:srgbClr val="DBEDD4"/>
                        </a:solidFill>
                        <a:effectLst/>
                        <a:latin typeface="Georgia" panose="02040502050405020303" pitchFamily="18" charset="0"/>
                      </a:endParaRP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hMerge="1">
                  <a:txBody>
                    <a:bodyPr/>
                    <a:lstStyle/>
                    <a:p>
                      <a:pPr algn="r" fontAlgn="ctr"/>
                      <a:endParaRPr lang="en-US" sz="1400" b="0" i="0" u="none" strike="noStrike">
                        <a:solidFill>
                          <a:srgbClr val="DBEDD4"/>
                        </a:solidFill>
                        <a:effectLst/>
                        <a:latin typeface="Georgia" panose="02040502050405020303" pitchFamily="18" charset="0"/>
                      </a:endParaRP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hMerge="1">
                  <a:txBody>
                    <a:bodyPr/>
                    <a:lstStyle/>
                    <a:p>
                      <a:endParaRPr lang="en-US"/>
                    </a:p>
                  </a:txBody>
                  <a:tcPr/>
                </a:tc>
                <a:tc hMerge="1">
                  <a:txBody>
                    <a:bodyPr/>
                    <a:lstStyle/>
                    <a:p>
                      <a:pPr algn="r" fontAlgn="ctr"/>
                      <a:endParaRPr lang="en-US" sz="1400" b="0" i="0" u="none" strike="noStrike">
                        <a:solidFill>
                          <a:srgbClr val="DBEDD4"/>
                        </a:solidFill>
                        <a:effectLst/>
                        <a:latin typeface="Georgia" panose="02040502050405020303" pitchFamily="18" charset="0"/>
                      </a:endParaRP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2791099474"/>
                  </a:ext>
                </a:extLst>
              </a:tr>
              <a:tr h="332344">
                <a:tc gridSpan="2">
                  <a:txBody>
                    <a:bodyPr/>
                    <a:lstStyle/>
                    <a:p>
                      <a:pPr algn="l" fontAlgn="ctr"/>
                      <a:r>
                        <a:rPr lang="en-US" sz="1400" b="0" i="0" u="none" strike="noStrike">
                          <a:solidFill>
                            <a:srgbClr val="000000"/>
                          </a:solidFill>
                          <a:effectLst/>
                          <a:latin typeface="Georgia" panose="02040502050405020303" pitchFamily="18" charset="0"/>
                        </a:rPr>
                        <a:t>$40,000 or less</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hMerge="1">
                  <a:txBody>
                    <a:bodyPr/>
                    <a:lstStyle/>
                    <a:p>
                      <a:pPr algn="l" fontAlgn="ctr"/>
                      <a:endParaRPr lang="en-US" sz="1400" b="0" i="0" u="none" strike="noStrike">
                        <a:solidFill>
                          <a:srgbClr val="000000"/>
                        </a:solidFill>
                        <a:effectLst/>
                        <a:latin typeface="Georgia" panose="02040502050405020303" pitchFamily="18" charset="0"/>
                      </a:endParaRP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44.75</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46.42</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gridSpan="2">
                  <a:txBody>
                    <a:bodyPr/>
                    <a:lstStyle/>
                    <a:p>
                      <a:pPr algn="r" fontAlgn="ctr"/>
                      <a:r>
                        <a:rPr lang="en-US" sz="1400" b="0" i="0" u="none" strike="noStrike">
                          <a:solidFill>
                            <a:srgbClr val="000000"/>
                          </a:solidFill>
                          <a:effectLst/>
                          <a:latin typeface="Georgia" panose="02040502050405020303" pitchFamily="18" charset="0"/>
                        </a:rPr>
                        <a:t>1.67</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hMerge="1">
                  <a:txBody>
                    <a:bodyPr/>
                    <a:lstStyle/>
                    <a:p>
                      <a:pPr algn="r" fontAlgn="ctr"/>
                      <a:endParaRPr lang="en-US" sz="1400" b="0" i="0" u="none" strike="noStrike">
                        <a:solidFill>
                          <a:srgbClr val="000000"/>
                        </a:solidFill>
                        <a:effectLst/>
                        <a:latin typeface="Georgia" panose="02040502050405020303" pitchFamily="18" charset="0"/>
                      </a:endParaRP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0.02 to 3.31</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extLst>
                  <a:ext uri="{0D108BD9-81ED-4DB2-BD59-A6C34878D82A}">
                    <a16:rowId xmlns:a16="http://schemas.microsoft.com/office/drawing/2014/main" val="3427559533"/>
                  </a:ext>
                </a:extLst>
              </a:tr>
              <a:tr h="332344">
                <a:tc gridSpan="2">
                  <a:txBody>
                    <a:bodyPr/>
                    <a:lstStyle/>
                    <a:p>
                      <a:pPr algn="l" fontAlgn="ctr"/>
                      <a:r>
                        <a:rPr lang="en-US" sz="1400" b="0" i="0" u="none" strike="noStrike">
                          <a:solidFill>
                            <a:srgbClr val="000000"/>
                          </a:solidFill>
                          <a:effectLst/>
                          <a:latin typeface="Georgia" panose="02040502050405020303" pitchFamily="18" charset="0"/>
                        </a:rPr>
                        <a:t>$40,001 to $70,000</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hMerge="1">
                  <a:txBody>
                    <a:bodyPr/>
                    <a:lstStyle/>
                    <a:p>
                      <a:pPr algn="l" fontAlgn="ctr"/>
                      <a:endParaRPr lang="en-US" sz="1400" b="0" i="0" u="none" strike="noStrike">
                        <a:solidFill>
                          <a:srgbClr val="000000"/>
                        </a:solidFill>
                        <a:effectLst/>
                        <a:latin typeface="Georgia" panose="02040502050405020303" pitchFamily="18" charset="0"/>
                      </a:endParaRP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51.08</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52.15</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gridSpan="2">
                  <a:txBody>
                    <a:bodyPr/>
                    <a:lstStyle/>
                    <a:p>
                      <a:pPr algn="r" fontAlgn="ctr"/>
                      <a:r>
                        <a:rPr lang="en-US" sz="1400" b="0" i="0" u="none" strike="noStrike">
                          <a:solidFill>
                            <a:srgbClr val="000000"/>
                          </a:solidFill>
                          <a:effectLst/>
                          <a:latin typeface="Georgia" panose="02040502050405020303" pitchFamily="18" charset="0"/>
                        </a:rPr>
                        <a:t>1.06</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hMerge="1">
                  <a:txBody>
                    <a:bodyPr/>
                    <a:lstStyle/>
                    <a:p>
                      <a:pPr algn="r" fontAlgn="ctr"/>
                      <a:endParaRPr lang="en-US" sz="1400" b="0" i="0" u="none" strike="noStrike">
                        <a:solidFill>
                          <a:srgbClr val="000000"/>
                        </a:solidFill>
                        <a:effectLst/>
                        <a:latin typeface="Georgia" panose="02040502050405020303" pitchFamily="18" charset="0"/>
                      </a:endParaRP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-0.22 to 2.34</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3150458444"/>
                  </a:ext>
                </a:extLst>
              </a:tr>
              <a:tr h="332344">
                <a:tc gridSpan="2">
                  <a:txBody>
                    <a:bodyPr/>
                    <a:lstStyle/>
                    <a:p>
                      <a:pPr algn="l" fontAlgn="ctr"/>
                      <a:r>
                        <a:rPr lang="en-US" sz="1400" b="0" i="0" u="none" strike="noStrike">
                          <a:solidFill>
                            <a:srgbClr val="000000"/>
                          </a:solidFill>
                          <a:effectLst/>
                          <a:latin typeface="Georgia" panose="02040502050405020303" pitchFamily="18" charset="0"/>
                        </a:rPr>
                        <a:t>$70,001 to $100,000</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hMerge="1">
                  <a:txBody>
                    <a:bodyPr/>
                    <a:lstStyle/>
                    <a:p>
                      <a:pPr algn="l" fontAlgn="ctr"/>
                      <a:endParaRPr lang="en-US" sz="1400" b="0" i="0" u="none" strike="noStrike">
                        <a:solidFill>
                          <a:srgbClr val="000000"/>
                        </a:solidFill>
                        <a:effectLst/>
                        <a:latin typeface="Georgia" panose="02040502050405020303" pitchFamily="18" charset="0"/>
                      </a:endParaRP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53.24</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55.36</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gridSpan="2">
                  <a:txBody>
                    <a:bodyPr/>
                    <a:lstStyle/>
                    <a:p>
                      <a:pPr algn="r" fontAlgn="ctr"/>
                      <a:r>
                        <a:rPr lang="en-US" sz="1400" b="0" i="0" u="none" strike="noStrike">
                          <a:solidFill>
                            <a:srgbClr val="000000"/>
                          </a:solidFill>
                          <a:effectLst/>
                          <a:latin typeface="Georgia" panose="02040502050405020303" pitchFamily="18" charset="0"/>
                        </a:rPr>
                        <a:t>2.12</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hMerge="1">
                  <a:txBody>
                    <a:bodyPr/>
                    <a:lstStyle/>
                    <a:p>
                      <a:pPr algn="r" fontAlgn="ctr"/>
                      <a:endParaRPr lang="en-US" sz="1400" b="0" i="0" u="none" strike="noStrike">
                        <a:solidFill>
                          <a:srgbClr val="000000"/>
                        </a:solidFill>
                        <a:effectLst/>
                        <a:latin typeface="Georgia" panose="02040502050405020303" pitchFamily="18" charset="0"/>
                      </a:endParaRP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0.61 to 3.63</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extLst>
                  <a:ext uri="{0D108BD9-81ED-4DB2-BD59-A6C34878D82A}">
                    <a16:rowId xmlns:a16="http://schemas.microsoft.com/office/drawing/2014/main" val="216399315"/>
                  </a:ext>
                </a:extLst>
              </a:tr>
              <a:tr h="332344">
                <a:tc gridSpan="2">
                  <a:txBody>
                    <a:bodyPr/>
                    <a:lstStyle/>
                    <a:p>
                      <a:pPr algn="l" fontAlgn="ctr"/>
                      <a:r>
                        <a:rPr lang="en-US" sz="1400" b="0" i="0" u="none" strike="noStrike">
                          <a:solidFill>
                            <a:srgbClr val="000000"/>
                          </a:solidFill>
                          <a:effectLst/>
                          <a:latin typeface="Georgia" panose="02040502050405020303" pitchFamily="18" charset="0"/>
                        </a:rPr>
                        <a:t>More than $100,000</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hMerge="1">
                  <a:txBody>
                    <a:bodyPr/>
                    <a:lstStyle/>
                    <a:p>
                      <a:pPr algn="l" fontAlgn="ctr"/>
                      <a:endParaRPr lang="en-US" sz="1400" b="0" i="0" u="none" strike="noStrike">
                        <a:solidFill>
                          <a:srgbClr val="000000"/>
                        </a:solidFill>
                        <a:effectLst/>
                        <a:latin typeface="Georgia" panose="02040502050405020303" pitchFamily="18" charset="0"/>
                      </a:endParaRP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58.62</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58.71</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gridSpan="2">
                  <a:txBody>
                    <a:bodyPr/>
                    <a:lstStyle/>
                    <a:p>
                      <a:pPr algn="r" fontAlgn="ctr"/>
                      <a:r>
                        <a:rPr lang="en-US" sz="1400" b="0" i="0" u="none" strike="noStrike">
                          <a:solidFill>
                            <a:srgbClr val="000000"/>
                          </a:solidFill>
                          <a:effectLst/>
                          <a:latin typeface="Georgia" panose="02040502050405020303" pitchFamily="18" charset="0"/>
                        </a:rPr>
                        <a:t>0.09</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hMerge="1">
                  <a:txBody>
                    <a:bodyPr/>
                    <a:lstStyle/>
                    <a:p>
                      <a:pPr algn="r" fontAlgn="ctr"/>
                      <a:endParaRPr lang="en-US" sz="1400" b="0" i="0" u="none" strike="noStrike">
                        <a:solidFill>
                          <a:srgbClr val="000000"/>
                        </a:solidFill>
                        <a:effectLst/>
                        <a:latin typeface="Georgia" panose="02040502050405020303" pitchFamily="18" charset="0"/>
                      </a:endParaRP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-2.24 to 2.42</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4282791738"/>
                  </a:ext>
                </a:extLst>
              </a:tr>
            </a:tbl>
          </a:graphicData>
        </a:graphic>
      </p:graphicFrame>
    </p:spTree>
    <p:extLst>
      <p:ext uri="{BB962C8B-B14F-4D97-AF65-F5344CB8AC3E}">
        <p14:creationId xmlns:p14="http://schemas.microsoft.com/office/powerpoint/2010/main" val="2643472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Fewer reporting difficulty paying a bill or expense</a:t>
            </a:r>
            <a:endParaRPr sz="2800" b="0" i="0" u="none" strike="noStrike" cap="none">
              <a:solidFill>
                <a:schemeClr val="dk1"/>
              </a:solidFill>
              <a:latin typeface="Georgia"/>
              <a:ea typeface="Georgia"/>
              <a:cs typeface="Georgia"/>
              <a:sym typeface="Georgia"/>
            </a:endParaRP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21</a:t>
            </a:fld>
            <a:endParaRPr sz="1200" b="0" i="0" u="none" strike="noStrike" cap="none">
              <a:solidFill>
                <a:srgbClr val="88898A"/>
              </a:solidFill>
              <a:latin typeface="Arial"/>
              <a:ea typeface="Arial"/>
              <a:cs typeface="Arial"/>
              <a:sym typeface="Arial"/>
            </a:endParaRPr>
          </a:p>
        </p:txBody>
      </p:sp>
      <p:sp>
        <p:nvSpPr>
          <p:cNvPr id="14" name="Rectangle 7">
            <a:extLst>
              <a:ext uri="{FF2B5EF4-FFF2-40B4-BE49-F238E27FC236}">
                <a16:creationId xmlns:a16="http://schemas.microsoft.com/office/drawing/2014/main" id="{1E65E1F0-70BF-4B20-940B-0A8A1E04DB2D}"/>
              </a:ext>
            </a:extLst>
          </p:cNvPr>
          <p:cNvSpPr>
            <a:spLocks noChangeArrowheads="1"/>
          </p:cNvSpPr>
          <p:nvPr/>
        </p:nvSpPr>
        <p:spPr bwMode="auto">
          <a:xfrm>
            <a:off x="1573213" y="279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E6141CDA-9272-4B51-8077-868E61B2C533}"/>
              </a:ext>
            </a:extLst>
          </p:cNvPr>
          <p:cNvGraphicFramePr>
            <a:graphicFrameLocks noGrp="1"/>
          </p:cNvGraphicFramePr>
          <p:nvPr>
            <p:extLst>
              <p:ext uri="{D42A27DB-BD31-4B8C-83A1-F6EECF244321}">
                <p14:modId xmlns:p14="http://schemas.microsoft.com/office/powerpoint/2010/main" val="3258453800"/>
              </p:ext>
            </p:extLst>
          </p:nvPr>
        </p:nvGraphicFramePr>
        <p:xfrm>
          <a:off x="553640" y="1428750"/>
          <a:ext cx="8036720" cy="4000500"/>
        </p:xfrm>
        <a:graphic>
          <a:graphicData uri="http://schemas.openxmlformats.org/drawingml/2006/table">
            <a:tbl>
              <a:tblPr/>
              <a:tblGrid>
                <a:gridCol w="1607344">
                  <a:extLst>
                    <a:ext uri="{9D8B030D-6E8A-4147-A177-3AD203B41FA5}">
                      <a16:colId xmlns:a16="http://schemas.microsoft.com/office/drawing/2014/main" val="580018630"/>
                    </a:ext>
                  </a:extLst>
                </a:gridCol>
                <a:gridCol w="1607344">
                  <a:extLst>
                    <a:ext uri="{9D8B030D-6E8A-4147-A177-3AD203B41FA5}">
                      <a16:colId xmlns:a16="http://schemas.microsoft.com/office/drawing/2014/main" val="2539898486"/>
                    </a:ext>
                  </a:extLst>
                </a:gridCol>
                <a:gridCol w="1607344">
                  <a:extLst>
                    <a:ext uri="{9D8B030D-6E8A-4147-A177-3AD203B41FA5}">
                      <a16:colId xmlns:a16="http://schemas.microsoft.com/office/drawing/2014/main" val="3974768339"/>
                    </a:ext>
                  </a:extLst>
                </a:gridCol>
                <a:gridCol w="1607344">
                  <a:extLst>
                    <a:ext uri="{9D8B030D-6E8A-4147-A177-3AD203B41FA5}">
                      <a16:colId xmlns:a16="http://schemas.microsoft.com/office/drawing/2014/main" val="2485316784"/>
                    </a:ext>
                  </a:extLst>
                </a:gridCol>
                <a:gridCol w="1607344">
                  <a:extLst>
                    <a:ext uri="{9D8B030D-6E8A-4147-A177-3AD203B41FA5}">
                      <a16:colId xmlns:a16="http://schemas.microsoft.com/office/drawing/2014/main" val="681948022"/>
                    </a:ext>
                  </a:extLst>
                </a:gridCol>
              </a:tblGrid>
              <a:tr h="619125">
                <a:tc>
                  <a:txBody>
                    <a:bodyPr/>
                    <a:lstStyle/>
                    <a:p>
                      <a:pPr algn="ctr" fontAlgn="ctr"/>
                      <a:endParaRPr lang="en-US" sz="1400" b="1" i="0" u="none" strike="noStrike">
                        <a:solidFill>
                          <a:srgbClr val="000000"/>
                        </a:solidFill>
                        <a:effectLst/>
                        <a:latin typeface="Georgia" panose="02040502050405020303" pitchFamily="18"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June 2019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June 2020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Difference</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95% Confidence Interval</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extLst>
                  <a:ext uri="{0D108BD9-81ED-4DB2-BD59-A6C34878D82A}">
                    <a16:rowId xmlns:a16="http://schemas.microsoft.com/office/drawing/2014/main" val="1902030287"/>
                  </a:ext>
                </a:extLst>
              </a:tr>
              <a:tr h="1127125">
                <a:tc>
                  <a:txBody>
                    <a:bodyPr/>
                    <a:lstStyle/>
                    <a:p>
                      <a:pPr algn="l" fontAlgn="ctr"/>
                      <a:r>
                        <a:rPr lang="en-US" sz="1400" b="0" i="0" u="none" strike="noStrike">
                          <a:solidFill>
                            <a:srgbClr val="000000"/>
                          </a:solidFill>
                          <a:effectLst/>
                          <a:latin typeface="Georgia" panose="02040502050405020303" pitchFamily="18" charset="0"/>
                        </a:rPr>
                        <a:t>Had any difficulty paying for a bill or expense</a:t>
                      </a:r>
                    </a:p>
                  </a:txBody>
                  <a:tcPr marL="857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39.9</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35.9</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-4.0</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-7.8 to -0.3</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1217985699"/>
                  </a:ext>
                </a:extLst>
              </a:tr>
              <a:tr h="1127125">
                <a:tc>
                  <a:txBody>
                    <a:bodyPr/>
                    <a:lstStyle/>
                    <a:p>
                      <a:pPr algn="l" fontAlgn="ctr"/>
                      <a:r>
                        <a:rPr lang="en-US" sz="1400" b="0" i="0" u="none" strike="noStrike">
                          <a:solidFill>
                            <a:srgbClr val="000000"/>
                          </a:solidFill>
                          <a:effectLst/>
                          <a:latin typeface="Georgia" panose="02040502050405020303" pitchFamily="18" charset="0"/>
                        </a:rPr>
                        <a:t>Had more than one instance of difficulty</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31.2</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29.7</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-1.5</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-5.3 to 2.3</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extLst>
                  <a:ext uri="{0D108BD9-81ED-4DB2-BD59-A6C34878D82A}">
                    <a16:rowId xmlns:a16="http://schemas.microsoft.com/office/drawing/2014/main" val="1307762113"/>
                  </a:ext>
                </a:extLst>
              </a:tr>
              <a:tr h="1127125">
                <a:tc>
                  <a:txBody>
                    <a:bodyPr/>
                    <a:lstStyle/>
                    <a:p>
                      <a:pPr algn="l" fontAlgn="ctr"/>
                      <a:r>
                        <a:rPr lang="en-US" sz="1400" b="0" i="0" u="none" strike="noStrike">
                          <a:solidFill>
                            <a:srgbClr val="000000"/>
                          </a:solidFill>
                          <a:effectLst/>
                          <a:latin typeface="Georgia" panose="02040502050405020303" pitchFamily="18" charset="0"/>
                        </a:rPr>
                        <a:t>Had difficulty in the past three months</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22.1</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23.3</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1.2</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-2.4 to 4.8</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2552381305"/>
                  </a:ext>
                </a:extLst>
              </a:tr>
            </a:tbl>
          </a:graphicData>
        </a:graphic>
      </p:graphicFrame>
    </p:spTree>
    <p:extLst>
      <p:ext uri="{BB962C8B-B14F-4D97-AF65-F5344CB8AC3E}">
        <p14:creationId xmlns:p14="http://schemas.microsoft.com/office/powerpoint/2010/main" val="63033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Reasons for difficulty in 2019 vs 2020</a:t>
            </a:r>
            <a:endParaRPr sz="2800" b="0" i="0" u="none" strike="noStrike" cap="none">
              <a:solidFill>
                <a:schemeClr val="dk1"/>
              </a:solidFill>
              <a:latin typeface="Georgia"/>
              <a:ea typeface="Georgia"/>
              <a:cs typeface="Georgia"/>
              <a:sym typeface="Georgia"/>
            </a:endParaRP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22</a:t>
            </a:fld>
            <a:endParaRPr sz="1200" b="0" i="0" u="none" strike="noStrike" cap="none">
              <a:solidFill>
                <a:srgbClr val="88898A"/>
              </a:solidFill>
              <a:latin typeface="Arial"/>
              <a:ea typeface="Arial"/>
              <a:cs typeface="Arial"/>
              <a:sym typeface="Arial"/>
            </a:endParaRPr>
          </a:p>
        </p:txBody>
      </p:sp>
      <p:sp>
        <p:nvSpPr>
          <p:cNvPr id="14" name="Rectangle 7">
            <a:extLst>
              <a:ext uri="{FF2B5EF4-FFF2-40B4-BE49-F238E27FC236}">
                <a16:creationId xmlns:a16="http://schemas.microsoft.com/office/drawing/2014/main" id="{1E65E1F0-70BF-4B20-940B-0A8A1E04DB2D}"/>
              </a:ext>
            </a:extLst>
          </p:cNvPr>
          <p:cNvSpPr>
            <a:spLocks noChangeArrowheads="1"/>
          </p:cNvSpPr>
          <p:nvPr/>
        </p:nvSpPr>
        <p:spPr bwMode="auto">
          <a:xfrm>
            <a:off x="1573213" y="279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B3F46AAE-32B0-4A44-BE86-6843167EC924}"/>
              </a:ext>
            </a:extLst>
          </p:cNvPr>
          <p:cNvGraphicFramePr>
            <a:graphicFrameLocks noGrp="1"/>
          </p:cNvGraphicFramePr>
          <p:nvPr>
            <p:extLst>
              <p:ext uri="{D42A27DB-BD31-4B8C-83A1-F6EECF244321}">
                <p14:modId xmlns:p14="http://schemas.microsoft.com/office/powerpoint/2010/main" val="2711554496"/>
              </p:ext>
            </p:extLst>
          </p:nvPr>
        </p:nvGraphicFramePr>
        <p:xfrm>
          <a:off x="553640" y="1487430"/>
          <a:ext cx="8036718" cy="4397438"/>
        </p:xfrm>
        <a:graphic>
          <a:graphicData uri="http://schemas.openxmlformats.org/drawingml/2006/table">
            <a:tbl>
              <a:tblPr/>
              <a:tblGrid>
                <a:gridCol w="4800785">
                  <a:extLst>
                    <a:ext uri="{9D8B030D-6E8A-4147-A177-3AD203B41FA5}">
                      <a16:colId xmlns:a16="http://schemas.microsoft.com/office/drawing/2014/main" val="2317463773"/>
                    </a:ext>
                  </a:extLst>
                </a:gridCol>
                <a:gridCol w="1753385">
                  <a:extLst>
                    <a:ext uri="{9D8B030D-6E8A-4147-A177-3AD203B41FA5}">
                      <a16:colId xmlns:a16="http://schemas.microsoft.com/office/drawing/2014/main" val="1699304367"/>
                    </a:ext>
                  </a:extLst>
                </a:gridCol>
                <a:gridCol w="1482548">
                  <a:extLst>
                    <a:ext uri="{9D8B030D-6E8A-4147-A177-3AD203B41FA5}">
                      <a16:colId xmlns:a16="http://schemas.microsoft.com/office/drawing/2014/main" val="37598009"/>
                    </a:ext>
                  </a:extLst>
                </a:gridCol>
              </a:tblGrid>
              <a:tr h="378273">
                <a:tc>
                  <a:txBody>
                    <a:bodyPr/>
                    <a:lstStyle/>
                    <a:p>
                      <a:pPr algn="l" fontAlgn="ctr"/>
                      <a:r>
                        <a:rPr lang="en-US" sz="1400" b="1" i="0" u="none" strike="noStrike">
                          <a:solidFill>
                            <a:srgbClr val="000000"/>
                          </a:solidFill>
                          <a:effectLst/>
                          <a:latin typeface="Georgia" panose="02040502050405020303" pitchFamily="18" charset="0"/>
                        </a:rPr>
                        <a:t>Reason for experiencing difficulty</a:t>
                      </a:r>
                    </a:p>
                  </a:txBody>
                  <a:tcPr marL="857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June 2019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June 2020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extLst>
                  <a:ext uri="{0D108BD9-81ED-4DB2-BD59-A6C34878D82A}">
                    <a16:rowId xmlns:a16="http://schemas.microsoft.com/office/drawing/2014/main" val="990537112"/>
                  </a:ext>
                </a:extLst>
              </a:tr>
              <a:tr h="358292">
                <a:tc>
                  <a:txBody>
                    <a:bodyPr/>
                    <a:lstStyle/>
                    <a:p>
                      <a:pPr algn="l" fontAlgn="ctr"/>
                      <a:r>
                        <a:rPr lang="en-US" sz="1400" b="0" i="0" u="none" strike="noStrike">
                          <a:solidFill>
                            <a:srgbClr val="000000"/>
                          </a:solidFill>
                          <a:effectLst/>
                          <a:latin typeface="Georgia" panose="02040502050405020303" pitchFamily="18" charset="0"/>
                        </a:rPr>
                        <a:t>Medical expenses or fees</a:t>
                      </a:r>
                    </a:p>
                  </a:txBody>
                  <a:tcPr marL="857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12.3</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8.3</a:t>
                      </a:r>
                    </a:p>
                  </a:txBody>
                  <a:tcPr marL="9525" marR="857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2425121124"/>
                  </a:ext>
                </a:extLst>
              </a:tr>
              <a:tr h="358292">
                <a:tc>
                  <a:txBody>
                    <a:bodyPr/>
                    <a:lstStyle/>
                    <a:p>
                      <a:pPr algn="l" fontAlgn="ctr"/>
                      <a:r>
                        <a:rPr lang="en-US" sz="1400" b="0" i="0" u="none" strike="noStrike">
                          <a:solidFill>
                            <a:srgbClr val="000000"/>
                          </a:solidFill>
                          <a:effectLst/>
                          <a:latin typeface="Georgia" panose="02040502050405020303" pitchFamily="18" charset="0"/>
                        </a:rPr>
                        <a:t>Less work available because of actions to limit coronavirus</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7.1</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extLst>
                  <a:ext uri="{0D108BD9-81ED-4DB2-BD59-A6C34878D82A}">
                    <a16:rowId xmlns:a16="http://schemas.microsoft.com/office/drawing/2014/main" val="3074082534"/>
                  </a:ext>
                </a:extLst>
              </a:tr>
              <a:tr h="358292">
                <a:tc>
                  <a:txBody>
                    <a:bodyPr/>
                    <a:lstStyle/>
                    <a:p>
                      <a:pPr algn="l" fontAlgn="ctr"/>
                      <a:r>
                        <a:rPr lang="en-US" sz="1400" b="0" i="0" u="none" strike="noStrike">
                          <a:solidFill>
                            <a:srgbClr val="000000"/>
                          </a:solidFill>
                          <a:effectLst/>
                          <a:latin typeface="Georgia" panose="02040502050405020303" pitchFamily="18" charset="0"/>
                        </a:rPr>
                        <a:t>Auto repair</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8.4</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6.9</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1274571370"/>
                  </a:ext>
                </a:extLst>
              </a:tr>
              <a:tr h="358292">
                <a:tc>
                  <a:txBody>
                    <a:bodyPr/>
                    <a:lstStyle/>
                    <a:p>
                      <a:pPr algn="l" fontAlgn="ctr"/>
                      <a:r>
                        <a:rPr lang="en-US" sz="1400" b="0" i="0" u="none" strike="noStrike">
                          <a:solidFill>
                            <a:srgbClr val="000000"/>
                          </a:solidFill>
                          <a:effectLst/>
                          <a:latin typeface="Georgia" panose="02040502050405020303" pitchFamily="18" charset="0"/>
                        </a:rPr>
                        <a:t>Could not work - workplace was closed because of actions to limit coronavirus</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5.7</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extLst>
                  <a:ext uri="{0D108BD9-81ED-4DB2-BD59-A6C34878D82A}">
                    <a16:rowId xmlns:a16="http://schemas.microsoft.com/office/drawing/2014/main" val="2853082454"/>
                  </a:ext>
                </a:extLst>
              </a:tr>
              <a:tr h="358292">
                <a:tc>
                  <a:txBody>
                    <a:bodyPr/>
                    <a:lstStyle/>
                    <a:p>
                      <a:pPr algn="l" fontAlgn="ctr"/>
                      <a:r>
                        <a:rPr lang="en-US" sz="1400" b="0" i="0" u="none" strike="noStrike">
                          <a:solidFill>
                            <a:srgbClr val="000000"/>
                          </a:solidFill>
                          <a:effectLst/>
                          <a:latin typeface="Georgia" panose="02040502050405020303" pitchFamily="18" charset="0"/>
                        </a:rPr>
                        <a:t>Helping children, parents, or other family members</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6.4</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4.8</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3448550100"/>
                  </a:ext>
                </a:extLst>
              </a:tr>
              <a:tr h="358292">
                <a:tc>
                  <a:txBody>
                    <a:bodyPr/>
                    <a:lstStyle/>
                    <a:p>
                      <a:pPr algn="l" fontAlgn="ctr"/>
                      <a:r>
                        <a:rPr lang="en-US" sz="1400" b="0" i="0" u="none" strike="noStrike">
                          <a:solidFill>
                            <a:srgbClr val="000000"/>
                          </a:solidFill>
                          <a:effectLst/>
                          <a:latin typeface="Georgia" panose="02040502050405020303" pitchFamily="18" charset="0"/>
                        </a:rPr>
                        <a:t>Taxes or fees</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5</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3.6</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extLst>
                  <a:ext uri="{0D108BD9-81ED-4DB2-BD59-A6C34878D82A}">
                    <a16:rowId xmlns:a16="http://schemas.microsoft.com/office/drawing/2014/main" val="2451951081"/>
                  </a:ext>
                </a:extLst>
              </a:tr>
              <a:tr h="358292">
                <a:tc>
                  <a:txBody>
                    <a:bodyPr/>
                    <a:lstStyle/>
                    <a:p>
                      <a:pPr algn="l" fontAlgn="ctr"/>
                      <a:r>
                        <a:rPr lang="en-US" sz="1400" b="0" i="0" u="none" strike="noStrike">
                          <a:solidFill>
                            <a:srgbClr val="000000"/>
                          </a:solidFill>
                          <a:effectLst/>
                          <a:latin typeface="Georgia" panose="02040502050405020303" pitchFamily="18" charset="0"/>
                        </a:rPr>
                        <a:t>Home repair</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5.6</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3.3</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1469512951"/>
                  </a:ext>
                </a:extLst>
              </a:tr>
              <a:tr h="358292">
                <a:tc>
                  <a:txBody>
                    <a:bodyPr/>
                    <a:lstStyle/>
                    <a:p>
                      <a:pPr algn="l" fontAlgn="ctr"/>
                      <a:r>
                        <a:rPr lang="en-US" sz="1400" b="0" i="0" u="none" strike="noStrike">
                          <a:solidFill>
                            <a:srgbClr val="000000"/>
                          </a:solidFill>
                          <a:effectLst/>
                          <a:latin typeface="Georgia" panose="02040502050405020303" pitchFamily="18" charset="0"/>
                        </a:rPr>
                        <a:t>Other loss of income</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3.8</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2.9</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extLst>
                  <a:ext uri="{0D108BD9-81ED-4DB2-BD59-A6C34878D82A}">
                    <a16:rowId xmlns:a16="http://schemas.microsoft.com/office/drawing/2014/main" val="3808290157"/>
                  </a:ext>
                </a:extLst>
              </a:tr>
              <a:tr h="358292">
                <a:tc>
                  <a:txBody>
                    <a:bodyPr/>
                    <a:lstStyle/>
                    <a:p>
                      <a:pPr algn="l" fontAlgn="ctr"/>
                      <a:r>
                        <a:rPr lang="en-US" sz="1400" b="0" i="0" u="none" strike="noStrike">
                          <a:solidFill>
                            <a:srgbClr val="000000"/>
                          </a:solidFill>
                          <a:effectLst/>
                          <a:latin typeface="Georgia" panose="02040502050405020303" pitchFamily="18" charset="0"/>
                        </a:rPr>
                        <a:t>Student loan, school, or tuition costs</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4.3</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2.3</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2532359635"/>
                  </a:ext>
                </a:extLst>
              </a:tr>
              <a:tr h="358292">
                <a:tc>
                  <a:txBody>
                    <a:bodyPr/>
                    <a:lstStyle/>
                    <a:p>
                      <a:pPr algn="l" fontAlgn="ctr"/>
                      <a:r>
                        <a:rPr lang="en-US" sz="1400" b="0" i="0" u="none" strike="noStrike">
                          <a:solidFill>
                            <a:srgbClr val="000000"/>
                          </a:solidFill>
                          <a:effectLst/>
                          <a:latin typeface="Georgia" panose="02040502050405020303" pitchFamily="18" charset="0"/>
                        </a:rPr>
                        <a:t>Loss of income from illness</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4</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2.3</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extLst>
                  <a:ext uri="{0D108BD9-81ED-4DB2-BD59-A6C34878D82A}">
                    <a16:rowId xmlns:a16="http://schemas.microsoft.com/office/drawing/2014/main" val="2352529094"/>
                  </a:ext>
                </a:extLst>
              </a:tr>
              <a:tr h="358292">
                <a:tc>
                  <a:txBody>
                    <a:bodyPr/>
                    <a:lstStyle/>
                    <a:p>
                      <a:pPr algn="l" fontAlgn="ctr"/>
                      <a:r>
                        <a:rPr lang="en-US" sz="1400" b="0" i="0" u="none" strike="noStrike">
                          <a:solidFill>
                            <a:srgbClr val="000000"/>
                          </a:solidFill>
                          <a:effectLst/>
                          <a:latin typeface="Georgia" panose="02040502050405020303" pitchFamily="18" charset="0"/>
                        </a:rPr>
                        <a:t>Loss of job</a:t>
                      </a: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6.1</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2.1</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2204359657"/>
                  </a:ext>
                </a:extLst>
              </a:tr>
            </a:tbl>
          </a:graphicData>
        </a:graphic>
      </p:graphicFrame>
    </p:spTree>
    <p:extLst>
      <p:ext uri="{BB962C8B-B14F-4D97-AF65-F5344CB8AC3E}">
        <p14:creationId xmlns:p14="http://schemas.microsoft.com/office/powerpoint/2010/main" val="1808877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Improvement in Credit Scores</a:t>
            </a:r>
            <a:endParaRPr sz="2800" b="0" i="0" u="none" strike="noStrike" cap="none">
              <a:solidFill>
                <a:schemeClr val="dk1"/>
              </a:solidFill>
              <a:latin typeface="Georgia"/>
              <a:ea typeface="Georgia"/>
              <a:cs typeface="Georgia"/>
              <a:sym typeface="Georgia"/>
            </a:endParaRP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23</a:t>
            </a:fld>
            <a:endParaRPr sz="1200" b="0" i="0" u="none" strike="noStrike" cap="none">
              <a:solidFill>
                <a:srgbClr val="88898A"/>
              </a:solidFill>
              <a:latin typeface="Arial"/>
              <a:ea typeface="Arial"/>
              <a:cs typeface="Arial"/>
              <a:sym typeface="Arial"/>
            </a:endParaRPr>
          </a:p>
        </p:txBody>
      </p:sp>
      <p:sp>
        <p:nvSpPr>
          <p:cNvPr id="14" name="Rectangle 7">
            <a:extLst>
              <a:ext uri="{FF2B5EF4-FFF2-40B4-BE49-F238E27FC236}">
                <a16:creationId xmlns:a16="http://schemas.microsoft.com/office/drawing/2014/main" id="{1E65E1F0-70BF-4B20-940B-0A8A1E04DB2D}"/>
              </a:ext>
            </a:extLst>
          </p:cNvPr>
          <p:cNvSpPr>
            <a:spLocks noChangeArrowheads="1"/>
          </p:cNvSpPr>
          <p:nvPr/>
        </p:nvSpPr>
        <p:spPr bwMode="auto">
          <a:xfrm>
            <a:off x="1573213" y="279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4431C35C-E381-4E5F-A124-B711351F4112}"/>
              </a:ext>
            </a:extLst>
          </p:cNvPr>
          <p:cNvPicPr>
            <a:picLocks noChangeAspect="1"/>
          </p:cNvPicPr>
          <p:nvPr/>
        </p:nvPicPr>
        <p:blipFill rotWithShape="1">
          <a:blip r:embed="rId3">
            <a:extLst>
              <a:ext uri="{28A0092B-C50C-407E-A947-70E740481C1C}">
                <a14:useLocalDpi xmlns:a14="http://schemas.microsoft.com/office/drawing/2010/main" val="0"/>
              </a:ext>
            </a:extLst>
          </a:blip>
          <a:srcRect t="9159"/>
          <a:stretch/>
        </p:blipFill>
        <p:spPr bwMode="auto">
          <a:xfrm>
            <a:off x="553641" y="1784025"/>
            <a:ext cx="8036719" cy="3650322"/>
          </a:xfrm>
          <a:prstGeom prst="rect">
            <a:avLst/>
          </a:prstGeom>
          <a:noFill/>
          <a:ln>
            <a:noFill/>
          </a:ln>
        </p:spPr>
      </p:pic>
    </p:spTree>
    <p:extLst>
      <p:ext uri="{BB962C8B-B14F-4D97-AF65-F5344CB8AC3E}">
        <p14:creationId xmlns:p14="http://schemas.microsoft.com/office/powerpoint/2010/main" val="3942473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Decrease in overall delinquency/utilization</a:t>
            </a:r>
            <a:endParaRPr sz="2800" b="0" i="0" u="none" strike="noStrike" cap="none">
              <a:solidFill>
                <a:schemeClr val="dk1"/>
              </a:solidFill>
              <a:latin typeface="Georgia"/>
              <a:ea typeface="Georgia"/>
              <a:cs typeface="Georgia"/>
              <a:sym typeface="Georgia"/>
            </a:endParaRP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24</a:t>
            </a:fld>
            <a:endParaRPr sz="1200" b="0" i="0" u="none" strike="noStrike" cap="none">
              <a:solidFill>
                <a:srgbClr val="88898A"/>
              </a:solidFill>
              <a:latin typeface="Arial"/>
              <a:ea typeface="Arial"/>
              <a:cs typeface="Arial"/>
              <a:sym typeface="Arial"/>
            </a:endParaRPr>
          </a:p>
        </p:txBody>
      </p:sp>
      <p:sp>
        <p:nvSpPr>
          <p:cNvPr id="14" name="Rectangle 7">
            <a:extLst>
              <a:ext uri="{FF2B5EF4-FFF2-40B4-BE49-F238E27FC236}">
                <a16:creationId xmlns:a16="http://schemas.microsoft.com/office/drawing/2014/main" id="{1E65E1F0-70BF-4B20-940B-0A8A1E04DB2D}"/>
              </a:ext>
            </a:extLst>
          </p:cNvPr>
          <p:cNvSpPr>
            <a:spLocks noChangeArrowheads="1"/>
          </p:cNvSpPr>
          <p:nvPr/>
        </p:nvSpPr>
        <p:spPr bwMode="auto">
          <a:xfrm>
            <a:off x="1573213" y="279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F23ECC4B-5866-4600-9B6A-495B4B1FC638}"/>
              </a:ext>
            </a:extLst>
          </p:cNvPr>
          <p:cNvPicPr>
            <a:picLocks noChangeAspect="1"/>
          </p:cNvPicPr>
          <p:nvPr/>
        </p:nvPicPr>
        <p:blipFill rotWithShape="1">
          <a:blip r:embed="rId3">
            <a:extLst>
              <a:ext uri="{28A0092B-C50C-407E-A947-70E740481C1C}">
                <a14:useLocalDpi xmlns:a14="http://schemas.microsoft.com/office/drawing/2010/main" val="0"/>
              </a:ext>
            </a:extLst>
          </a:blip>
          <a:srcRect t="11380"/>
          <a:stretch/>
        </p:blipFill>
        <p:spPr bwMode="auto">
          <a:xfrm>
            <a:off x="553641" y="1648462"/>
            <a:ext cx="8036719" cy="3561075"/>
          </a:xfrm>
          <a:prstGeom prst="rect">
            <a:avLst/>
          </a:prstGeom>
          <a:noFill/>
          <a:ln>
            <a:noFill/>
          </a:ln>
        </p:spPr>
      </p:pic>
    </p:spTree>
    <p:extLst>
      <p:ext uri="{BB962C8B-B14F-4D97-AF65-F5344CB8AC3E}">
        <p14:creationId xmlns:p14="http://schemas.microsoft.com/office/powerpoint/2010/main" val="813623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Increase in credit score by income</a:t>
            </a:r>
            <a:endParaRPr sz="2800" b="0" i="0" u="none" strike="noStrike" cap="none">
              <a:solidFill>
                <a:schemeClr val="dk1"/>
              </a:solidFill>
              <a:latin typeface="Georgia"/>
              <a:ea typeface="Georgia"/>
              <a:cs typeface="Georgia"/>
              <a:sym typeface="Georgia"/>
            </a:endParaRP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25</a:t>
            </a:fld>
            <a:endParaRPr sz="1200" b="0" i="0" u="none" strike="noStrike" cap="none">
              <a:solidFill>
                <a:srgbClr val="88898A"/>
              </a:solidFill>
              <a:latin typeface="Arial"/>
              <a:ea typeface="Arial"/>
              <a:cs typeface="Arial"/>
              <a:sym typeface="Arial"/>
            </a:endParaRPr>
          </a:p>
        </p:txBody>
      </p:sp>
      <p:sp>
        <p:nvSpPr>
          <p:cNvPr id="14" name="Rectangle 7">
            <a:extLst>
              <a:ext uri="{FF2B5EF4-FFF2-40B4-BE49-F238E27FC236}">
                <a16:creationId xmlns:a16="http://schemas.microsoft.com/office/drawing/2014/main" id="{1E65E1F0-70BF-4B20-940B-0A8A1E04DB2D}"/>
              </a:ext>
            </a:extLst>
          </p:cNvPr>
          <p:cNvSpPr>
            <a:spLocks noChangeArrowheads="1"/>
          </p:cNvSpPr>
          <p:nvPr/>
        </p:nvSpPr>
        <p:spPr bwMode="auto">
          <a:xfrm>
            <a:off x="1573213" y="279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6E96EC7B-5D7A-45EC-B031-16F35222443E}"/>
              </a:ext>
            </a:extLst>
          </p:cNvPr>
          <p:cNvPicPr>
            <a:picLocks noChangeAspect="1"/>
          </p:cNvPicPr>
          <p:nvPr/>
        </p:nvPicPr>
        <p:blipFill rotWithShape="1">
          <a:blip r:embed="rId3">
            <a:extLst>
              <a:ext uri="{28A0092B-C50C-407E-A947-70E740481C1C}">
                <a14:useLocalDpi xmlns:a14="http://schemas.microsoft.com/office/drawing/2010/main" val="0"/>
              </a:ext>
            </a:extLst>
          </a:blip>
          <a:srcRect t="10746"/>
          <a:stretch/>
        </p:blipFill>
        <p:spPr bwMode="auto">
          <a:xfrm>
            <a:off x="553640" y="1696824"/>
            <a:ext cx="8036719" cy="3586569"/>
          </a:xfrm>
          <a:prstGeom prst="rect">
            <a:avLst/>
          </a:prstGeom>
          <a:noFill/>
          <a:ln>
            <a:noFill/>
          </a:ln>
        </p:spPr>
      </p:pic>
    </p:spTree>
    <p:extLst>
      <p:ext uri="{BB962C8B-B14F-4D97-AF65-F5344CB8AC3E}">
        <p14:creationId xmlns:p14="http://schemas.microsoft.com/office/powerpoint/2010/main" val="4071945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Increase in credit score by race/ethnicity</a:t>
            </a:r>
            <a:endParaRPr sz="2800" b="0" i="0" u="none" strike="noStrike" cap="none">
              <a:solidFill>
                <a:schemeClr val="dk1"/>
              </a:solidFill>
              <a:latin typeface="Georgia"/>
              <a:ea typeface="Georgia"/>
              <a:cs typeface="Georgia"/>
              <a:sym typeface="Georgia"/>
            </a:endParaRP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26</a:t>
            </a:fld>
            <a:endParaRPr sz="1200" b="0" i="0" u="none" strike="noStrike" cap="none">
              <a:solidFill>
                <a:srgbClr val="88898A"/>
              </a:solidFill>
              <a:latin typeface="Arial"/>
              <a:ea typeface="Arial"/>
              <a:cs typeface="Arial"/>
              <a:sym typeface="Arial"/>
            </a:endParaRPr>
          </a:p>
        </p:txBody>
      </p:sp>
      <p:sp>
        <p:nvSpPr>
          <p:cNvPr id="14" name="Rectangle 7">
            <a:extLst>
              <a:ext uri="{FF2B5EF4-FFF2-40B4-BE49-F238E27FC236}">
                <a16:creationId xmlns:a16="http://schemas.microsoft.com/office/drawing/2014/main" id="{1E65E1F0-70BF-4B20-940B-0A8A1E04DB2D}"/>
              </a:ext>
            </a:extLst>
          </p:cNvPr>
          <p:cNvSpPr>
            <a:spLocks noChangeArrowheads="1"/>
          </p:cNvSpPr>
          <p:nvPr/>
        </p:nvSpPr>
        <p:spPr bwMode="auto">
          <a:xfrm>
            <a:off x="1573213" y="279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AA73AABF-101A-44B0-B616-56AC6DF1A8C0}"/>
              </a:ext>
            </a:extLst>
          </p:cNvPr>
          <p:cNvPicPr>
            <a:picLocks noChangeAspect="1"/>
          </p:cNvPicPr>
          <p:nvPr/>
        </p:nvPicPr>
        <p:blipFill rotWithShape="1">
          <a:blip r:embed="rId3">
            <a:extLst>
              <a:ext uri="{28A0092B-C50C-407E-A947-70E740481C1C}">
                <a14:useLocalDpi xmlns:a14="http://schemas.microsoft.com/office/drawing/2010/main" val="0"/>
              </a:ext>
            </a:extLst>
          </a:blip>
          <a:srcRect t="9159"/>
          <a:stretch/>
        </p:blipFill>
        <p:spPr bwMode="auto">
          <a:xfrm>
            <a:off x="553641" y="1585601"/>
            <a:ext cx="8036719" cy="3650302"/>
          </a:xfrm>
          <a:prstGeom prst="rect">
            <a:avLst/>
          </a:prstGeom>
          <a:noFill/>
          <a:ln>
            <a:noFill/>
          </a:ln>
        </p:spPr>
      </p:pic>
    </p:spTree>
    <p:extLst>
      <p:ext uri="{BB962C8B-B14F-4D97-AF65-F5344CB8AC3E}">
        <p14:creationId xmlns:p14="http://schemas.microsoft.com/office/powerpoint/2010/main" val="347275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a:t>Declines in financial status: Employment</a:t>
            </a:r>
            <a:endParaRPr sz="2800" b="0" i="0" u="none" strike="noStrike" cap="none">
              <a:solidFill>
                <a:schemeClr val="dk1"/>
              </a:solidFill>
              <a:latin typeface="Georgia"/>
              <a:ea typeface="Georgia"/>
              <a:cs typeface="Georgia"/>
              <a:sym typeface="Georgia"/>
            </a:endParaRP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27</a:t>
            </a:fld>
            <a:endParaRPr sz="1200" b="0" i="0" u="none" strike="noStrike" cap="none">
              <a:solidFill>
                <a:srgbClr val="88898A"/>
              </a:solidFill>
              <a:latin typeface="Arial"/>
              <a:ea typeface="Arial"/>
              <a:cs typeface="Arial"/>
              <a:sym typeface="Arial"/>
            </a:endParaRPr>
          </a:p>
        </p:txBody>
      </p:sp>
      <p:sp>
        <p:nvSpPr>
          <p:cNvPr id="14" name="Rectangle 7">
            <a:extLst>
              <a:ext uri="{FF2B5EF4-FFF2-40B4-BE49-F238E27FC236}">
                <a16:creationId xmlns:a16="http://schemas.microsoft.com/office/drawing/2014/main" id="{1E65E1F0-70BF-4B20-940B-0A8A1E04DB2D}"/>
              </a:ext>
            </a:extLst>
          </p:cNvPr>
          <p:cNvSpPr>
            <a:spLocks noChangeArrowheads="1"/>
          </p:cNvSpPr>
          <p:nvPr/>
        </p:nvSpPr>
        <p:spPr bwMode="auto">
          <a:xfrm>
            <a:off x="1573213" y="279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1C97C477-D8A0-4D80-A106-072DA3DF6E17}"/>
              </a:ext>
            </a:extLst>
          </p:cNvPr>
          <p:cNvSpPr>
            <a:spLocks noChangeArrowheads="1"/>
          </p:cNvSpPr>
          <p:nvPr/>
        </p:nvSpPr>
        <p:spPr bwMode="auto">
          <a:xfrm>
            <a:off x="554038" y="173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16145E2E-6936-4CC8-98DE-EB1C788CCEFD}"/>
              </a:ext>
            </a:extLst>
          </p:cNvPr>
          <p:cNvGraphicFramePr>
            <a:graphicFrameLocks noGrp="1"/>
          </p:cNvGraphicFramePr>
          <p:nvPr>
            <p:extLst>
              <p:ext uri="{D42A27DB-BD31-4B8C-83A1-F6EECF244321}">
                <p14:modId xmlns:p14="http://schemas.microsoft.com/office/powerpoint/2010/main" val="167351069"/>
              </p:ext>
            </p:extLst>
          </p:nvPr>
        </p:nvGraphicFramePr>
        <p:xfrm>
          <a:off x="553640" y="1450974"/>
          <a:ext cx="8036322" cy="2932488"/>
        </p:xfrm>
        <a:graphic>
          <a:graphicData uri="http://schemas.openxmlformats.org/drawingml/2006/table">
            <a:tbl>
              <a:tblPr/>
              <a:tblGrid>
                <a:gridCol w="2415803">
                  <a:extLst>
                    <a:ext uri="{9D8B030D-6E8A-4147-A177-3AD203B41FA5}">
                      <a16:colId xmlns:a16="http://schemas.microsoft.com/office/drawing/2014/main" val="2698466209"/>
                    </a:ext>
                  </a:extLst>
                </a:gridCol>
                <a:gridCol w="2064470">
                  <a:extLst>
                    <a:ext uri="{9D8B030D-6E8A-4147-A177-3AD203B41FA5}">
                      <a16:colId xmlns:a16="http://schemas.microsoft.com/office/drawing/2014/main" val="1683870360"/>
                    </a:ext>
                  </a:extLst>
                </a:gridCol>
                <a:gridCol w="1432875">
                  <a:extLst>
                    <a:ext uri="{9D8B030D-6E8A-4147-A177-3AD203B41FA5}">
                      <a16:colId xmlns:a16="http://schemas.microsoft.com/office/drawing/2014/main" val="771014045"/>
                    </a:ext>
                  </a:extLst>
                </a:gridCol>
                <a:gridCol w="2123174">
                  <a:extLst>
                    <a:ext uri="{9D8B030D-6E8A-4147-A177-3AD203B41FA5}">
                      <a16:colId xmlns:a16="http://schemas.microsoft.com/office/drawing/2014/main" val="4128809098"/>
                    </a:ext>
                  </a:extLst>
                </a:gridCol>
              </a:tblGrid>
              <a:tr h="733122">
                <a:tc>
                  <a:txBody>
                    <a:bodyPr/>
                    <a:lstStyle/>
                    <a:p>
                      <a:pPr algn="ctr" fontAlgn="ctr"/>
                      <a:endParaRPr lang="en-US" sz="1400" b="1" i="0" u="none" strike="noStrike">
                        <a:solidFill>
                          <a:srgbClr val="000000"/>
                        </a:solidFill>
                        <a:effectLst/>
                        <a:latin typeface="Georgia" panose="02040502050405020303" pitchFamily="18" charset="0"/>
                      </a:endParaRPr>
                    </a:p>
                  </a:txBody>
                  <a:tcPr marL="45720" marR="4572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Financial Well-Being score declined </a:t>
                      </a:r>
                    </a:p>
                  </a:txBody>
                  <a:tcPr marL="45720" marR="4572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Credit score declined </a:t>
                      </a:r>
                    </a:p>
                  </a:txBody>
                  <a:tcPr marL="45720" marR="4572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Had a difficulty in 2020 but not in 2019</a:t>
                      </a:r>
                    </a:p>
                  </a:txBody>
                  <a:tcPr marL="45720" marR="4572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extLst>
                  <a:ext uri="{0D108BD9-81ED-4DB2-BD59-A6C34878D82A}">
                    <a16:rowId xmlns:a16="http://schemas.microsoft.com/office/drawing/2014/main" val="2846394156"/>
                  </a:ext>
                </a:extLst>
              </a:tr>
              <a:tr h="733122">
                <a:tc>
                  <a:txBody>
                    <a:bodyPr/>
                    <a:lstStyle/>
                    <a:p>
                      <a:pPr algn="l" fontAlgn="ctr"/>
                      <a:r>
                        <a:rPr lang="en-US" sz="1400" b="0" i="0" u="none" strike="noStrike">
                          <a:solidFill>
                            <a:srgbClr val="000000"/>
                          </a:solidFill>
                          <a:effectLst/>
                          <a:latin typeface="Georgia" panose="02040502050405020303" pitchFamily="18" charset="0"/>
                        </a:rPr>
                        <a:t>Overall</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a:solidFill>
                            <a:srgbClr val="000000"/>
                          </a:solidFill>
                          <a:effectLst/>
                          <a:latin typeface="Georgia" panose="02040502050405020303" pitchFamily="18" charset="0"/>
                        </a:rPr>
                        <a:t>41.5</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a:solidFill>
                            <a:srgbClr val="000000"/>
                          </a:solidFill>
                          <a:effectLst/>
                          <a:latin typeface="Georgia" panose="02040502050405020303" pitchFamily="18" charset="0"/>
                        </a:rPr>
                        <a:t>34.0</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1400" b="0" i="0" u="none" strike="noStrike">
                          <a:solidFill>
                            <a:srgbClr val="000000"/>
                          </a:solidFill>
                          <a:effectLst/>
                          <a:latin typeface="Georgia" panose="02040502050405020303" pitchFamily="18" charset="0"/>
                        </a:rPr>
                        <a:t>9.8</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9173240"/>
                  </a:ext>
                </a:extLst>
              </a:tr>
              <a:tr h="733122">
                <a:tc>
                  <a:txBody>
                    <a:bodyPr/>
                    <a:lstStyle/>
                    <a:p>
                      <a:pPr algn="l" fontAlgn="ctr"/>
                      <a:r>
                        <a:rPr lang="en-US" sz="1400" b="0" i="0" u="none" strike="noStrike">
                          <a:solidFill>
                            <a:srgbClr val="000000"/>
                          </a:solidFill>
                          <a:effectLst/>
                          <a:latin typeface="Georgia" panose="02040502050405020303" pitchFamily="18" charset="0"/>
                        </a:rPr>
                        <a:t>Did not become unemployed</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40.5</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34.2</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8.4</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3705695959"/>
                  </a:ext>
                </a:extLst>
              </a:tr>
              <a:tr h="733122">
                <a:tc>
                  <a:txBody>
                    <a:bodyPr/>
                    <a:lstStyle/>
                    <a:p>
                      <a:pPr algn="l" fontAlgn="ctr"/>
                      <a:r>
                        <a:rPr lang="en-US" sz="1400" b="0" i="0" u="none" strike="noStrike">
                          <a:solidFill>
                            <a:srgbClr val="000000"/>
                          </a:solidFill>
                          <a:effectLst/>
                          <a:latin typeface="Georgia" panose="02040502050405020303" pitchFamily="18" charset="0"/>
                        </a:rPr>
                        <a:t>Became unemployed</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chemeClr val="bg1"/>
                    </a:solidFill>
                  </a:tcPr>
                </a:tc>
                <a:tc>
                  <a:txBody>
                    <a:bodyPr/>
                    <a:lstStyle/>
                    <a:p>
                      <a:pPr algn="r" fontAlgn="ctr"/>
                      <a:r>
                        <a:rPr lang="en-US" sz="1400" b="0" i="0" u="none" strike="noStrike" cap="none">
                          <a:solidFill>
                            <a:srgbClr val="000000"/>
                          </a:solidFill>
                          <a:effectLst/>
                          <a:latin typeface="Georgia" panose="02040502050405020303" pitchFamily="18" charset="0"/>
                          <a:ea typeface="+mn-ea"/>
                          <a:cs typeface="+mn-cs"/>
                          <a:sym typeface="Arial"/>
                        </a:rPr>
                        <a:t>51.0</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chemeClr val="bg1"/>
                    </a:solidFill>
                  </a:tcPr>
                </a:tc>
                <a:tc>
                  <a:txBody>
                    <a:bodyPr/>
                    <a:lstStyle/>
                    <a:p>
                      <a:pPr algn="r" fontAlgn="ctr"/>
                      <a:r>
                        <a:rPr lang="en-US" sz="1400" b="0" i="0" u="none" strike="noStrike" cap="none">
                          <a:solidFill>
                            <a:srgbClr val="000000"/>
                          </a:solidFill>
                          <a:effectLst/>
                          <a:latin typeface="Georgia" panose="02040502050405020303" pitchFamily="18" charset="0"/>
                          <a:ea typeface="+mn-ea"/>
                          <a:cs typeface="+mn-cs"/>
                          <a:sym typeface="Arial"/>
                        </a:rPr>
                        <a:t>32.2</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chemeClr val="bg1"/>
                    </a:solidFill>
                  </a:tcPr>
                </a:tc>
                <a:tc>
                  <a:txBody>
                    <a:bodyPr/>
                    <a:lstStyle/>
                    <a:p>
                      <a:pPr algn="r" fontAlgn="ctr"/>
                      <a:r>
                        <a:rPr lang="en-US" sz="1400" b="0" i="0" u="none" strike="noStrike" cap="none">
                          <a:solidFill>
                            <a:srgbClr val="000000"/>
                          </a:solidFill>
                          <a:effectLst/>
                          <a:latin typeface="Georgia" panose="02040502050405020303" pitchFamily="18" charset="0"/>
                          <a:ea typeface="+mn-ea"/>
                          <a:cs typeface="+mn-cs"/>
                          <a:sym typeface="Arial"/>
                        </a:rPr>
                        <a:t>23.3</a:t>
                      </a:r>
                    </a:p>
                  </a:txBody>
                  <a:tcPr marL="9525" marR="857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chemeClr val="bg1"/>
                    </a:solidFill>
                  </a:tcPr>
                </a:tc>
                <a:extLst>
                  <a:ext uri="{0D108BD9-81ED-4DB2-BD59-A6C34878D82A}">
                    <a16:rowId xmlns:a16="http://schemas.microsoft.com/office/drawing/2014/main" val="339628497"/>
                  </a:ext>
                </a:extLst>
              </a:tr>
            </a:tbl>
          </a:graphicData>
        </a:graphic>
      </p:graphicFrame>
    </p:spTree>
    <p:extLst>
      <p:ext uri="{BB962C8B-B14F-4D97-AF65-F5344CB8AC3E}">
        <p14:creationId xmlns:p14="http://schemas.microsoft.com/office/powerpoint/2010/main" val="2426346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Declines in financial status: Savings &amp; cash flow</a:t>
            </a:r>
            <a:endParaRPr sz="2800" b="0" i="0" u="none" strike="noStrike" cap="none">
              <a:solidFill>
                <a:schemeClr val="dk1"/>
              </a:solidFill>
              <a:latin typeface="Georgia"/>
              <a:ea typeface="Georgia"/>
              <a:cs typeface="Georgia"/>
              <a:sym typeface="Georgia"/>
            </a:endParaRP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28</a:t>
            </a:fld>
            <a:endParaRPr sz="1200" b="0" i="0" u="none" strike="noStrike" cap="none">
              <a:solidFill>
                <a:srgbClr val="88898A"/>
              </a:solidFill>
              <a:latin typeface="Arial"/>
              <a:ea typeface="Arial"/>
              <a:cs typeface="Arial"/>
              <a:sym typeface="Arial"/>
            </a:endParaRPr>
          </a:p>
        </p:txBody>
      </p:sp>
      <p:sp>
        <p:nvSpPr>
          <p:cNvPr id="14" name="Rectangle 7">
            <a:extLst>
              <a:ext uri="{FF2B5EF4-FFF2-40B4-BE49-F238E27FC236}">
                <a16:creationId xmlns:a16="http://schemas.microsoft.com/office/drawing/2014/main" id="{1E65E1F0-70BF-4B20-940B-0A8A1E04DB2D}"/>
              </a:ext>
            </a:extLst>
          </p:cNvPr>
          <p:cNvSpPr>
            <a:spLocks noChangeArrowheads="1"/>
          </p:cNvSpPr>
          <p:nvPr/>
        </p:nvSpPr>
        <p:spPr bwMode="auto">
          <a:xfrm>
            <a:off x="1573213" y="279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1C97C477-D8A0-4D80-A106-072DA3DF6E17}"/>
              </a:ext>
            </a:extLst>
          </p:cNvPr>
          <p:cNvSpPr>
            <a:spLocks noChangeArrowheads="1"/>
          </p:cNvSpPr>
          <p:nvPr/>
        </p:nvSpPr>
        <p:spPr bwMode="auto">
          <a:xfrm>
            <a:off x="554038" y="173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AFBF3C07-F9E3-42F1-8571-72D9D0762398}"/>
              </a:ext>
            </a:extLst>
          </p:cNvPr>
          <p:cNvGraphicFramePr>
            <a:graphicFrameLocks noGrp="1"/>
          </p:cNvGraphicFramePr>
          <p:nvPr>
            <p:extLst>
              <p:ext uri="{D42A27DB-BD31-4B8C-83A1-F6EECF244321}">
                <p14:modId xmlns:p14="http://schemas.microsoft.com/office/powerpoint/2010/main" val="3648702856"/>
              </p:ext>
            </p:extLst>
          </p:nvPr>
        </p:nvGraphicFramePr>
        <p:xfrm>
          <a:off x="553641" y="1409397"/>
          <a:ext cx="8036320" cy="4472928"/>
        </p:xfrm>
        <a:graphic>
          <a:graphicData uri="http://schemas.openxmlformats.org/drawingml/2006/table">
            <a:tbl>
              <a:tblPr/>
              <a:tblGrid>
                <a:gridCol w="2733637">
                  <a:extLst>
                    <a:ext uri="{9D8B030D-6E8A-4147-A177-3AD203B41FA5}">
                      <a16:colId xmlns:a16="http://schemas.microsoft.com/office/drawing/2014/main" val="469429137"/>
                    </a:ext>
                  </a:extLst>
                </a:gridCol>
                <a:gridCol w="2050228">
                  <a:extLst>
                    <a:ext uri="{9D8B030D-6E8A-4147-A177-3AD203B41FA5}">
                      <a16:colId xmlns:a16="http://schemas.microsoft.com/office/drawing/2014/main" val="3084354266"/>
                    </a:ext>
                  </a:extLst>
                </a:gridCol>
                <a:gridCol w="1191494">
                  <a:extLst>
                    <a:ext uri="{9D8B030D-6E8A-4147-A177-3AD203B41FA5}">
                      <a16:colId xmlns:a16="http://schemas.microsoft.com/office/drawing/2014/main" val="1808057054"/>
                    </a:ext>
                  </a:extLst>
                </a:gridCol>
                <a:gridCol w="2060961">
                  <a:extLst>
                    <a:ext uri="{9D8B030D-6E8A-4147-A177-3AD203B41FA5}">
                      <a16:colId xmlns:a16="http://schemas.microsoft.com/office/drawing/2014/main" val="913445201"/>
                    </a:ext>
                  </a:extLst>
                </a:gridCol>
              </a:tblGrid>
              <a:tr h="483878">
                <a:tc>
                  <a:txBody>
                    <a:bodyPr/>
                    <a:lstStyle/>
                    <a:p>
                      <a:pPr algn="ctr" fontAlgn="ctr"/>
                      <a:r>
                        <a:rPr lang="en-US" sz="1400" b="1" i="0" u="none" strike="noStrike">
                          <a:solidFill>
                            <a:srgbClr val="000000"/>
                          </a:solidFill>
                          <a:effectLst/>
                          <a:latin typeface="Georgia" panose="02040502050405020303" pitchFamily="18" charset="0"/>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Financial Well-Being score declined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Credit score declined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Had a difficulty in 2020 but not in 2019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extLst>
                  <a:ext uri="{0D108BD9-81ED-4DB2-BD59-A6C34878D82A}">
                    <a16:rowId xmlns:a16="http://schemas.microsoft.com/office/drawing/2014/main" val="4162699050"/>
                  </a:ext>
                </a:extLst>
              </a:tr>
              <a:tr h="306850">
                <a:tc>
                  <a:txBody>
                    <a:bodyPr/>
                    <a:lstStyle/>
                    <a:p>
                      <a:pPr algn="l" fontAlgn="ctr"/>
                      <a:r>
                        <a:rPr lang="en-US" sz="1400" b="0" i="0" u="none" strike="noStrike">
                          <a:solidFill>
                            <a:srgbClr val="000000"/>
                          </a:solidFill>
                          <a:effectLst/>
                          <a:latin typeface="Georgia" panose="02040502050405020303" pitchFamily="18" charset="0"/>
                        </a:rPr>
                        <a:t>Overall</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41.5</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34.0</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9.8</a:t>
                      </a:r>
                    </a:p>
                  </a:txBody>
                  <a:tcPr marL="45720" marR="4572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2348265055"/>
                  </a:ext>
                </a:extLst>
              </a:tr>
              <a:tr h="306850">
                <a:tc>
                  <a:txBody>
                    <a:bodyPr/>
                    <a:lstStyle/>
                    <a:p>
                      <a:pPr algn="l" fontAlgn="ctr"/>
                      <a:r>
                        <a:rPr lang="en-US" sz="1400" b="1" i="0" u="none" strike="noStrike">
                          <a:solidFill>
                            <a:srgbClr val="000000"/>
                          </a:solidFill>
                          <a:effectLst/>
                          <a:latin typeface="Georgia" panose="02040502050405020303" pitchFamily="18" charset="0"/>
                        </a:rPr>
                        <a:t>Change in income</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l" fontAlgn="ctr"/>
                      <a:r>
                        <a:rPr lang="en-US" sz="1400" b="0" i="0" u="none" strike="noStrike">
                          <a:solidFill>
                            <a:srgbClr val="000000"/>
                          </a:solidFill>
                          <a:effectLst/>
                          <a:latin typeface="Georgia" panose="02040502050405020303" pitchFamily="18" charset="0"/>
                        </a:rPr>
                        <a:t> </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l" fontAlgn="ctr"/>
                      <a:r>
                        <a:rPr lang="en-US" sz="1400" b="0" i="0" u="none" strike="noStrike">
                          <a:solidFill>
                            <a:srgbClr val="000000"/>
                          </a:solidFill>
                          <a:effectLst/>
                          <a:latin typeface="Georgia" panose="02040502050405020303" pitchFamily="18" charset="0"/>
                        </a:rPr>
                        <a:t> </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l" fontAlgn="ctr"/>
                      <a:r>
                        <a:rPr lang="en-US" sz="1400" b="0" i="0" u="none" strike="noStrike">
                          <a:solidFill>
                            <a:srgbClr val="000000"/>
                          </a:solidFill>
                          <a:effectLst/>
                          <a:latin typeface="Georgia" panose="02040502050405020303" pitchFamily="18" charset="0"/>
                        </a:rPr>
                        <a:t> </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extLst>
                  <a:ext uri="{0D108BD9-81ED-4DB2-BD59-A6C34878D82A}">
                    <a16:rowId xmlns:a16="http://schemas.microsoft.com/office/drawing/2014/main" val="713550129"/>
                  </a:ext>
                </a:extLst>
              </a:tr>
              <a:tr h="306850">
                <a:tc>
                  <a:txBody>
                    <a:bodyPr/>
                    <a:lstStyle/>
                    <a:p>
                      <a:pPr algn="l" fontAlgn="ctr"/>
                      <a:r>
                        <a:rPr lang="en-US" sz="1400" b="0" i="0" u="none" strike="noStrike">
                          <a:solidFill>
                            <a:srgbClr val="000000"/>
                          </a:solidFill>
                          <a:effectLst/>
                          <a:latin typeface="Georgia" panose="02040502050405020303" pitchFamily="18" charset="0"/>
                        </a:rPr>
                        <a:t>Income went up</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35.4</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29.7</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9.0</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701207719"/>
                  </a:ext>
                </a:extLst>
              </a:tr>
              <a:tr h="306850">
                <a:tc>
                  <a:txBody>
                    <a:bodyPr/>
                    <a:lstStyle/>
                    <a:p>
                      <a:pPr algn="l" fontAlgn="ctr"/>
                      <a:r>
                        <a:rPr lang="en-US" sz="1400" b="0" i="0" u="none" strike="noStrike">
                          <a:solidFill>
                            <a:srgbClr val="000000"/>
                          </a:solidFill>
                          <a:effectLst/>
                          <a:latin typeface="Georgia" panose="02040502050405020303" pitchFamily="18" charset="0"/>
                        </a:rPr>
                        <a:t>Income stayed the same</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40.8</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34.5</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8.4</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extLst>
                  <a:ext uri="{0D108BD9-81ED-4DB2-BD59-A6C34878D82A}">
                    <a16:rowId xmlns:a16="http://schemas.microsoft.com/office/drawing/2014/main" val="1220709143"/>
                  </a:ext>
                </a:extLst>
              </a:tr>
              <a:tr h="306850">
                <a:tc>
                  <a:txBody>
                    <a:bodyPr/>
                    <a:lstStyle/>
                    <a:p>
                      <a:pPr algn="l" fontAlgn="ctr"/>
                      <a:r>
                        <a:rPr lang="en-US" sz="1400" b="0" i="0" u="none" strike="noStrike">
                          <a:solidFill>
                            <a:srgbClr val="000000"/>
                          </a:solidFill>
                          <a:effectLst/>
                          <a:latin typeface="Georgia" panose="02040502050405020303" pitchFamily="18" charset="0"/>
                        </a:rPr>
                        <a:t>Income went down</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53.4</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39.5</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15.8</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409273964"/>
                  </a:ext>
                </a:extLst>
              </a:tr>
              <a:tr h="306850">
                <a:tc>
                  <a:txBody>
                    <a:bodyPr/>
                    <a:lstStyle/>
                    <a:p>
                      <a:pPr algn="l" fontAlgn="ctr"/>
                      <a:r>
                        <a:rPr lang="en-US" sz="1400" b="1" i="0" u="none" strike="noStrike">
                          <a:solidFill>
                            <a:srgbClr val="000000"/>
                          </a:solidFill>
                          <a:effectLst/>
                          <a:latin typeface="Georgia" panose="02040502050405020303" pitchFamily="18" charset="0"/>
                        </a:rPr>
                        <a:t>Change in savings</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Georgia" panose="02040502050405020303" pitchFamily="18" charset="0"/>
                        </a:rPr>
                        <a:t> </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Georgia" panose="02040502050405020303" pitchFamily="18" charset="0"/>
                        </a:rPr>
                        <a:t> </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l" fontAlgn="ctr"/>
                      <a:r>
                        <a:rPr lang="en-US" sz="1400" b="1" i="0" u="none" strike="noStrike">
                          <a:solidFill>
                            <a:srgbClr val="000000"/>
                          </a:solidFill>
                          <a:effectLst/>
                          <a:latin typeface="Georgia" panose="02040502050405020303" pitchFamily="18" charset="0"/>
                        </a:rPr>
                        <a:t> </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extLst>
                  <a:ext uri="{0D108BD9-81ED-4DB2-BD59-A6C34878D82A}">
                    <a16:rowId xmlns:a16="http://schemas.microsoft.com/office/drawing/2014/main" val="2063099457"/>
                  </a:ext>
                </a:extLst>
              </a:tr>
              <a:tr h="306850">
                <a:tc>
                  <a:txBody>
                    <a:bodyPr/>
                    <a:lstStyle/>
                    <a:p>
                      <a:pPr algn="l" fontAlgn="ctr"/>
                      <a:r>
                        <a:rPr lang="en-US" sz="1400" b="0" i="0" u="none" strike="noStrike">
                          <a:solidFill>
                            <a:srgbClr val="000000"/>
                          </a:solidFill>
                          <a:effectLst/>
                          <a:latin typeface="Georgia" panose="02040502050405020303" pitchFamily="18" charset="0"/>
                        </a:rPr>
                        <a:t>Savings went up</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31.1</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29</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3.3</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3108941068"/>
                  </a:ext>
                </a:extLst>
              </a:tr>
              <a:tr h="306850">
                <a:tc>
                  <a:txBody>
                    <a:bodyPr/>
                    <a:lstStyle/>
                    <a:p>
                      <a:pPr algn="l" fontAlgn="ctr"/>
                      <a:r>
                        <a:rPr lang="en-US" sz="1400" b="0" i="0" u="none" strike="noStrike">
                          <a:solidFill>
                            <a:srgbClr val="000000"/>
                          </a:solidFill>
                          <a:effectLst/>
                          <a:latin typeface="Georgia" panose="02040502050405020303" pitchFamily="18" charset="0"/>
                        </a:rPr>
                        <a:t>Savings stayed about the same</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42.8</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33.1</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9.7</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extLst>
                  <a:ext uri="{0D108BD9-81ED-4DB2-BD59-A6C34878D82A}">
                    <a16:rowId xmlns:a16="http://schemas.microsoft.com/office/drawing/2014/main" val="3538114501"/>
                  </a:ext>
                </a:extLst>
              </a:tr>
              <a:tr h="306850">
                <a:tc>
                  <a:txBody>
                    <a:bodyPr/>
                    <a:lstStyle/>
                    <a:p>
                      <a:pPr algn="l" fontAlgn="ctr"/>
                      <a:r>
                        <a:rPr lang="en-US" sz="1400" b="0" i="0" u="none" strike="noStrike">
                          <a:solidFill>
                            <a:srgbClr val="000000"/>
                          </a:solidFill>
                          <a:effectLst/>
                          <a:latin typeface="Georgia" panose="02040502050405020303" pitchFamily="18" charset="0"/>
                        </a:rPr>
                        <a:t>Savings went down</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51.5</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41.5</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17.1</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310183052"/>
                  </a:ext>
                </a:extLst>
              </a:tr>
              <a:tr h="306850">
                <a:tc gridSpan="4">
                  <a:txBody>
                    <a:bodyPr/>
                    <a:lstStyle/>
                    <a:p>
                      <a:pPr algn="l" fontAlgn="ctr"/>
                      <a:r>
                        <a:rPr lang="en-US" sz="1400" b="1" i="0" u="none" strike="noStrike">
                          <a:solidFill>
                            <a:srgbClr val="000000"/>
                          </a:solidFill>
                          <a:effectLst/>
                          <a:latin typeface="Georgia" panose="02040502050405020303" pitchFamily="18" charset="0"/>
                        </a:rPr>
                        <a:t>Change in expenses </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hMerge="1">
                  <a:txBody>
                    <a:bodyPr/>
                    <a:lstStyle/>
                    <a:p>
                      <a:pPr algn="l" fontAlgn="ctr"/>
                      <a:endParaRPr lang="en-US" sz="1200" b="1" i="0" u="none" strike="noStrike">
                        <a:solidFill>
                          <a:srgbClr val="000000"/>
                        </a:solidFill>
                        <a:effectLst/>
                        <a:latin typeface="Georgia" panose="02040502050405020303" pitchFamily="18" charset="0"/>
                      </a:endParaRP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hMerge="1">
                  <a:txBody>
                    <a:bodyPr/>
                    <a:lstStyle/>
                    <a:p>
                      <a:pPr algn="l" fontAlgn="ctr"/>
                      <a:endParaRPr lang="en-US" sz="1200" b="1" i="0" u="none" strike="noStrike">
                        <a:solidFill>
                          <a:srgbClr val="000000"/>
                        </a:solidFill>
                        <a:effectLst/>
                        <a:latin typeface="Georgia" panose="02040502050405020303" pitchFamily="18" charset="0"/>
                      </a:endParaRP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hMerge="1">
                  <a:txBody>
                    <a:bodyPr/>
                    <a:lstStyle/>
                    <a:p>
                      <a:pPr algn="l" fontAlgn="ctr"/>
                      <a:endParaRPr lang="en-US" sz="1200" b="1" i="0" u="none" strike="noStrike">
                        <a:solidFill>
                          <a:srgbClr val="000000"/>
                        </a:solidFill>
                        <a:effectLst/>
                        <a:latin typeface="Georgia" panose="02040502050405020303" pitchFamily="18" charset="0"/>
                      </a:endParaRPr>
                    </a:p>
                  </a:txBody>
                  <a:tcPr marL="85725" marR="9525" marT="9525"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extLst>
                  <a:ext uri="{0D108BD9-81ED-4DB2-BD59-A6C34878D82A}">
                    <a16:rowId xmlns:a16="http://schemas.microsoft.com/office/drawing/2014/main" val="1469800406"/>
                  </a:ext>
                </a:extLst>
              </a:tr>
              <a:tr h="306850">
                <a:tc>
                  <a:txBody>
                    <a:bodyPr/>
                    <a:lstStyle/>
                    <a:p>
                      <a:pPr algn="l" fontAlgn="ctr"/>
                      <a:r>
                        <a:rPr lang="en-US" sz="1400" b="0" i="0" u="none" strike="noStrike">
                          <a:solidFill>
                            <a:srgbClr val="000000"/>
                          </a:solidFill>
                          <a:effectLst/>
                          <a:latin typeface="Georgia" panose="02040502050405020303" pitchFamily="18" charset="0"/>
                        </a:rPr>
                        <a:t>Expenses went up</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marL="91440" marR="0" algn="r">
                        <a:lnSpc>
                          <a:spcPct val="115000"/>
                        </a:lnSpc>
                        <a:spcBef>
                          <a:spcPts val="0"/>
                        </a:spcBef>
                        <a:spcAft>
                          <a:spcPts val="0"/>
                        </a:spcAft>
                      </a:pPr>
                      <a:r>
                        <a:rPr lang="en-US" sz="1400" b="0" i="0" u="none" strike="noStrike" cap="none">
                          <a:solidFill>
                            <a:srgbClr val="000000"/>
                          </a:solidFill>
                          <a:effectLst/>
                          <a:latin typeface="Georgia" panose="02040502050405020303" pitchFamily="18" charset="0"/>
                          <a:ea typeface="+mn-ea"/>
                          <a:cs typeface="+mn-cs"/>
                          <a:sym typeface="Arial"/>
                        </a:rPr>
                        <a:t>46.3</a:t>
                      </a:r>
                    </a:p>
                  </a:txBody>
                  <a:tcPr marL="68580" marR="68580" marT="0"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marL="91440" marR="0" algn="r">
                        <a:lnSpc>
                          <a:spcPct val="115000"/>
                        </a:lnSpc>
                        <a:spcBef>
                          <a:spcPts val="0"/>
                        </a:spcBef>
                        <a:spcAft>
                          <a:spcPts val="0"/>
                        </a:spcAft>
                      </a:pPr>
                      <a:r>
                        <a:rPr lang="en-US" sz="1400" b="0" i="0" u="none" strike="noStrike" cap="none">
                          <a:solidFill>
                            <a:srgbClr val="000000"/>
                          </a:solidFill>
                          <a:effectLst/>
                          <a:latin typeface="Georgia" panose="02040502050405020303" pitchFamily="18" charset="0"/>
                          <a:ea typeface="+mn-ea"/>
                          <a:cs typeface="+mn-cs"/>
                          <a:sym typeface="Arial"/>
                        </a:rPr>
                        <a:t>38.9</a:t>
                      </a:r>
                    </a:p>
                  </a:txBody>
                  <a:tcPr marL="68580" marR="68580" marT="0"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marL="91440" marR="0" algn="r">
                        <a:lnSpc>
                          <a:spcPct val="115000"/>
                        </a:lnSpc>
                        <a:spcBef>
                          <a:spcPts val="0"/>
                        </a:spcBef>
                        <a:spcAft>
                          <a:spcPts val="0"/>
                        </a:spcAft>
                      </a:pPr>
                      <a:r>
                        <a:rPr lang="en-US" sz="1400" b="0" i="0" u="none" strike="noStrike" cap="none">
                          <a:solidFill>
                            <a:srgbClr val="000000"/>
                          </a:solidFill>
                          <a:effectLst/>
                          <a:latin typeface="Georgia" panose="02040502050405020303" pitchFamily="18" charset="0"/>
                          <a:ea typeface="+mn-ea"/>
                          <a:cs typeface="+mn-cs"/>
                          <a:sym typeface="Arial"/>
                        </a:rPr>
                        <a:t>13.3</a:t>
                      </a:r>
                    </a:p>
                  </a:txBody>
                  <a:tcPr marL="68580" marR="68580" marT="0"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3799726511"/>
                  </a:ext>
                </a:extLst>
              </a:tr>
              <a:tr h="306850">
                <a:tc>
                  <a:txBody>
                    <a:bodyPr/>
                    <a:lstStyle/>
                    <a:p>
                      <a:pPr algn="l" fontAlgn="ctr"/>
                      <a:r>
                        <a:rPr lang="en-US" sz="1400" b="0" i="0" u="none" strike="noStrike">
                          <a:solidFill>
                            <a:srgbClr val="000000"/>
                          </a:solidFill>
                          <a:effectLst/>
                          <a:latin typeface="Georgia" panose="02040502050405020303" pitchFamily="18" charset="0"/>
                        </a:rPr>
                        <a:t>Expenses stayed about the same</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37.1</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30.0</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Georgia" panose="02040502050405020303" pitchFamily="18" charset="0"/>
                        </a:rPr>
                        <a:t>6.4</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FFFFFF"/>
                    </a:solidFill>
                  </a:tcPr>
                </a:tc>
                <a:extLst>
                  <a:ext uri="{0D108BD9-81ED-4DB2-BD59-A6C34878D82A}">
                    <a16:rowId xmlns:a16="http://schemas.microsoft.com/office/drawing/2014/main" val="3233277747"/>
                  </a:ext>
                </a:extLst>
              </a:tr>
              <a:tr h="306850">
                <a:tc>
                  <a:txBody>
                    <a:bodyPr/>
                    <a:lstStyle/>
                    <a:p>
                      <a:pPr algn="l" fontAlgn="ctr"/>
                      <a:r>
                        <a:rPr lang="en-US" sz="1400" b="0" i="0" u="none" strike="noStrike">
                          <a:solidFill>
                            <a:srgbClr val="000000"/>
                          </a:solidFill>
                          <a:effectLst/>
                          <a:latin typeface="Georgia" panose="02040502050405020303" pitchFamily="18" charset="0"/>
                        </a:rPr>
                        <a:t>Expenses went down</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39.1</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28.3</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11.6</a:t>
                      </a:r>
                    </a:p>
                  </a:txBody>
                  <a:tcPr marL="45720" marR="4572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1072228709"/>
                  </a:ext>
                </a:extLst>
              </a:tr>
            </a:tbl>
          </a:graphicData>
        </a:graphic>
      </p:graphicFrame>
    </p:spTree>
    <p:extLst>
      <p:ext uri="{BB962C8B-B14F-4D97-AF65-F5344CB8AC3E}">
        <p14:creationId xmlns:p14="http://schemas.microsoft.com/office/powerpoint/2010/main" val="1688898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a:t>Declining financial status: Credit forbearance</a:t>
            </a:r>
            <a:endParaRPr sz="2800" b="0" i="0" u="none" strike="noStrike" cap="none">
              <a:solidFill>
                <a:schemeClr val="dk1"/>
              </a:solidFill>
              <a:latin typeface="Georgia"/>
              <a:ea typeface="Georgia"/>
              <a:cs typeface="Georgia"/>
              <a:sym typeface="Georgia"/>
            </a:endParaRP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29</a:t>
            </a:fld>
            <a:endParaRPr sz="1200" b="0" i="0" u="none" strike="noStrike" cap="none">
              <a:solidFill>
                <a:srgbClr val="88898A"/>
              </a:solidFill>
              <a:latin typeface="Arial"/>
              <a:ea typeface="Arial"/>
              <a:cs typeface="Arial"/>
              <a:sym typeface="Arial"/>
            </a:endParaRPr>
          </a:p>
        </p:txBody>
      </p:sp>
      <p:sp>
        <p:nvSpPr>
          <p:cNvPr id="14" name="Rectangle 7">
            <a:extLst>
              <a:ext uri="{FF2B5EF4-FFF2-40B4-BE49-F238E27FC236}">
                <a16:creationId xmlns:a16="http://schemas.microsoft.com/office/drawing/2014/main" id="{1E65E1F0-70BF-4B20-940B-0A8A1E04DB2D}"/>
              </a:ext>
            </a:extLst>
          </p:cNvPr>
          <p:cNvSpPr>
            <a:spLocks noChangeArrowheads="1"/>
          </p:cNvSpPr>
          <p:nvPr/>
        </p:nvSpPr>
        <p:spPr bwMode="auto">
          <a:xfrm>
            <a:off x="1573213" y="279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1C97C477-D8A0-4D80-A106-072DA3DF6E17}"/>
              </a:ext>
            </a:extLst>
          </p:cNvPr>
          <p:cNvSpPr>
            <a:spLocks noChangeArrowheads="1"/>
          </p:cNvSpPr>
          <p:nvPr/>
        </p:nvSpPr>
        <p:spPr bwMode="auto">
          <a:xfrm>
            <a:off x="554038" y="1735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A51E32BB-85EC-4305-8D4D-93ABCAC8078E}"/>
              </a:ext>
            </a:extLst>
          </p:cNvPr>
          <p:cNvGraphicFramePr>
            <a:graphicFrameLocks noGrp="1"/>
          </p:cNvGraphicFramePr>
          <p:nvPr>
            <p:extLst>
              <p:ext uri="{D42A27DB-BD31-4B8C-83A1-F6EECF244321}">
                <p14:modId xmlns:p14="http://schemas.microsoft.com/office/powerpoint/2010/main" val="915675141"/>
              </p:ext>
            </p:extLst>
          </p:nvPr>
        </p:nvGraphicFramePr>
        <p:xfrm>
          <a:off x="553641" y="1557036"/>
          <a:ext cx="8035924" cy="3363750"/>
        </p:xfrm>
        <a:graphic>
          <a:graphicData uri="http://schemas.openxmlformats.org/drawingml/2006/table">
            <a:tbl>
              <a:tblPr/>
              <a:tblGrid>
                <a:gridCol w="2217839">
                  <a:extLst>
                    <a:ext uri="{9D8B030D-6E8A-4147-A177-3AD203B41FA5}">
                      <a16:colId xmlns:a16="http://schemas.microsoft.com/office/drawing/2014/main" val="669698851"/>
                    </a:ext>
                  </a:extLst>
                </a:gridCol>
                <a:gridCol w="2013321">
                  <a:extLst>
                    <a:ext uri="{9D8B030D-6E8A-4147-A177-3AD203B41FA5}">
                      <a16:colId xmlns:a16="http://schemas.microsoft.com/office/drawing/2014/main" val="1773344381"/>
                    </a:ext>
                  </a:extLst>
                </a:gridCol>
                <a:gridCol w="1710267">
                  <a:extLst>
                    <a:ext uri="{9D8B030D-6E8A-4147-A177-3AD203B41FA5}">
                      <a16:colId xmlns:a16="http://schemas.microsoft.com/office/drawing/2014/main" val="1916000482"/>
                    </a:ext>
                  </a:extLst>
                </a:gridCol>
                <a:gridCol w="2094497">
                  <a:extLst>
                    <a:ext uri="{9D8B030D-6E8A-4147-A177-3AD203B41FA5}">
                      <a16:colId xmlns:a16="http://schemas.microsoft.com/office/drawing/2014/main" val="2168199540"/>
                    </a:ext>
                  </a:extLst>
                </a:gridCol>
              </a:tblGrid>
              <a:tr h="1012398">
                <a:tc>
                  <a:txBody>
                    <a:bodyPr/>
                    <a:lstStyle/>
                    <a:p>
                      <a:pPr algn="ctr" fontAlgn="ctr"/>
                      <a:endParaRPr lang="en-US" sz="1400" b="1" i="0" u="none" strike="noStrike">
                        <a:solidFill>
                          <a:srgbClr val="000000"/>
                        </a:solidFill>
                        <a:effectLst/>
                        <a:latin typeface="Georgia" panose="02040502050405020303" pitchFamily="18" charset="0"/>
                      </a:endParaRPr>
                    </a:p>
                  </a:txBody>
                  <a:tcPr marL="8200" marR="8200" marT="8200"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Financial Well-Being score declined </a:t>
                      </a:r>
                    </a:p>
                  </a:txBody>
                  <a:tcPr marL="8200" marR="8200" marT="8200"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Credit score declined </a:t>
                      </a:r>
                    </a:p>
                  </a:txBody>
                  <a:tcPr marL="8200" marR="8200" marT="8200"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tc>
                  <a:txBody>
                    <a:bodyPr/>
                    <a:lstStyle/>
                    <a:p>
                      <a:pPr algn="ctr" fontAlgn="ctr"/>
                      <a:r>
                        <a:rPr lang="en-US" sz="1400" b="1" i="0" u="none" strike="noStrike">
                          <a:solidFill>
                            <a:srgbClr val="000000"/>
                          </a:solidFill>
                          <a:effectLst/>
                          <a:latin typeface="Georgia" panose="02040502050405020303" pitchFamily="18" charset="0"/>
                        </a:rPr>
                        <a:t>Had a difficulty in 2020 but not in 2019</a:t>
                      </a:r>
                    </a:p>
                  </a:txBody>
                  <a:tcPr marL="8200" marR="8200" marT="8200" marB="0" anchor="ctr">
                    <a:lnL>
                      <a:noFill/>
                    </a:lnL>
                    <a:lnR>
                      <a:noFill/>
                    </a:lnR>
                    <a:lnT>
                      <a:noFill/>
                    </a:lnT>
                    <a:lnB w="12700" cap="flat" cmpd="sng" algn="ctr">
                      <a:solidFill>
                        <a:srgbClr val="000000"/>
                      </a:solidFill>
                      <a:prstDash val="solid"/>
                      <a:round/>
                      <a:headEnd type="none" w="med" len="med"/>
                      <a:tailEnd type="none" w="med" len="med"/>
                    </a:lnB>
                    <a:solidFill>
                      <a:srgbClr val="ADDC91"/>
                    </a:solidFill>
                  </a:tcPr>
                </a:tc>
                <a:extLst>
                  <a:ext uri="{0D108BD9-81ED-4DB2-BD59-A6C34878D82A}">
                    <a16:rowId xmlns:a16="http://schemas.microsoft.com/office/drawing/2014/main" val="1907455996"/>
                  </a:ext>
                </a:extLst>
              </a:tr>
              <a:tr h="783784">
                <a:tc>
                  <a:txBody>
                    <a:bodyPr/>
                    <a:lstStyle/>
                    <a:p>
                      <a:pPr algn="l" fontAlgn="ctr"/>
                      <a:r>
                        <a:rPr lang="en-US" sz="1400" b="0" i="0" u="none" strike="noStrike">
                          <a:solidFill>
                            <a:srgbClr val="000000"/>
                          </a:solidFill>
                          <a:effectLst/>
                          <a:latin typeface="Georgia" panose="02040502050405020303" pitchFamily="18" charset="0"/>
                        </a:rPr>
                        <a:t>Overall</a:t>
                      </a:r>
                    </a:p>
                  </a:txBody>
                  <a:tcPr marL="73799" marR="8200" marT="82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41.5</a:t>
                      </a:r>
                    </a:p>
                  </a:txBody>
                  <a:tcPr marL="8200" marR="73799" marT="82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34</a:t>
                      </a:r>
                    </a:p>
                  </a:txBody>
                  <a:tcPr marL="8200" marR="73799" marT="82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9.8</a:t>
                      </a:r>
                    </a:p>
                  </a:txBody>
                  <a:tcPr marL="8200" marR="73799" marT="82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extLst>
                  <a:ext uri="{0D108BD9-81ED-4DB2-BD59-A6C34878D82A}">
                    <a16:rowId xmlns:a16="http://schemas.microsoft.com/office/drawing/2014/main" val="3625263902"/>
                  </a:ext>
                </a:extLst>
              </a:tr>
              <a:tr h="783784">
                <a:tc>
                  <a:txBody>
                    <a:bodyPr/>
                    <a:lstStyle/>
                    <a:p>
                      <a:pPr algn="l" fontAlgn="ctr"/>
                      <a:r>
                        <a:rPr lang="en-US" sz="1400" b="0" i="0" u="none" strike="noStrike">
                          <a:solidFill>
                            <a:srgbClr val="000000"/>
                          </a:solidFill>
                          <a:effectLst/>
                          <a:latin typeface="Georgia" panose="02040502050405020303" pitchFamily="18" charset="0"/>
                        </a:rPr>
                        <a:t>Did not receive forbearance on a non-student tradeline</a:t>
                      </a:r>
                    </a:p>
                  </a:txBody>
                  <a:tcPr marL="73799" marR="8200" marT="8200"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42.8</a:t>
                      </a:r>
                    </a:p>
                  </a:txBody>
                  <a:tcPr marL="8200" marR="73799" marT="8200"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33.7</a:t>
                      </a:r>
                    </a:p>
                  </a:txBody>
                  <a:tcPr marL="8200" marR="73799" marT="8200"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tc>
                  <a:txBody>
                    <a:bodyPr/>
                    <a:lstStyle/>
                    <a:p>
                      <a:pPr algn="r" fontAlgn="ctr"/>
                      <a:r>
                        <a:rPr lang="en-US" sz="1400" b="0" i="0" u="none" strike="noStrike">
                          <a:solidFill>
                            <a:srgbClr val="000000"/>
                          </a:solidFill>
                          <a:effectLst/>
                          <a:latin typeface="Georgia" panose="02040502050405020303" pitchFamily="18" charset="0"/>
                        </a:rPr>
                        <a:t>9.4</a:t>
                      </a:r>
                    </a:p>
                  </a:txBody>
                  <a:tcPr marL="8200" marR="73799" marT="8200"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solidFill>
                      <a:srgbClr val="DBEDD4"/>
                    </a:solidFill>
                  </a:tcPr>
                </a:tc>
                <a:extLst>
                  <a:ext uri="{0D108BD9-81ED-4DB2-BD59-A6C34878D82A}">
                    <a16:rowId xmlns:a16="http://schemas.microsoft.com/office/drawing/2014/main" val="893243087"/>
                  </a:ext>
                </a:extLst>
              </a:tr>
              <a:tr h="783784">
                <a:tc>
                  <a:txBody>
                    <a:bodyPr/>
                    <a:lstStyle/>
                    <a:p>
                      <a:pPr algn="l" fontAlgn="ctr"/>
                      <a:r>
                        <a:rPr lang="en-US" sz="1400" b="0" i="0" u="none" strike="noStrike">
                          <a:solidFill>
                            <a:srgbClr val="000000"/>
                          </a:solidFill>
                          <a:effectLst/>
                          <a:latin typeface="Georgia" panose="02040502050405020303" pitchFamily="18" charset="0"/>
                        </a:rPr>
                        <a:t>Received forbearance on a non-student tradeline</a:t>
                      </a:r>
                    </a:p>
                  </a:txBody>
                  <a:tcPr marL="73799" marR="8200" marT="8200"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28.4</a:t>
                      </a:r>
                    </a:p>
                  </a:txBody>
                  <a:tcPr marL="8200" marR="73799" marT="8200"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37.7</a:t>
                      </a:r>
                    </a:p>
                  </a:txBody>
                  <a:tcPr marL="8200" marR="73799" marT="8200"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Georgia" panose="02040502050405020303" pitchFamily="18" charset="0"/>
                        </a:rPr>
                        <a:t>14.6</a:t>
                      </a:r>
                    </a:p>
                  </a:txBody>
                  <a:tcPr marL="8200" marR="73799" marT="8200" marB="0" anchor="ctr">
                    <a:lnL>
                      <a:noFill/>
                    </a:lnL>
                    <a:lnR>
                      <a:noFill/>
                    </a:lnR>
                    <a:lnT w="12700" cap="flat" cmpd="sng" algn="ctr">
                      <a:solidFill>
                        <a:srgbClr val="636463"/>
                      </a:solidFill>
                      <a:prstDash val="solid"/>
                      <a:round/>
                      <a:headEnd type="none" w="med" len="med"/>
                      <a:tailEnd type="none" w="med" len="med"/>
                    </a:lnT>
                    <a:lnB w="12700" cap="flat" cmpd="sng" algn="ctr">
                      <a:solidFill>
                        <a:srgbClr val="636463"/>
                      </a:solidFill>
                      <a:prstDash val="solid"/>
                      <a:round/>
                      <a:headEnd type="none" w="med" len="med"/>
                      <a:tailEnd type="none" w="med" len="med"/>
                    </a:lnB>
                  </a:tcPr>
                </a:tc>
                <a:extLst>
                  <a:ext uri="{0D108BD9-81ED-4DB2-BD59-A6C34878D82A}">
                    <a16:rowId xmlns:a16="http://schemas.microsoft.com/office/drawing/2014/main" val="2797233275"/>
                  </a:ext>
                </a:extLst>
              </a:tr>
            </a:tbl>
          </a:graphicData>
        </a:graphic>
      </p:graphicFrame>
    </p:spTree>
    <p:extLst>
      <p:ext uri="{BB962C8B-B14F-4D97-AF65-F5344CB8AC3E}">
        <p14:creationId xmlns:p14="http://schemas.microsoft.com/office/powerpoint/2010/main" val="254967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Numbered list"/>
          <p:cNvSpPr txBox="1">
            <a:spLocks noGrp="1"/>
          </p:cNvSpPr>
          <p:nvPr>
            <p:ph type="body" idx="4294967295"/>
          </p:nvPr>
        </p:nvSpPr>
        <p:spPr>
          <a:xfrm>
            <a:off x="553643" y="1454810"/>
            <a:ext cx="8036717" cy="4199647"/>
          </a:xfrm>
          <a:prstGeom prst="rect">
            <a:avLst/>
          </a:prstGeom>
          <a:noFill/>
          <a:ln>
            <a:noFill/>
          </a:ln>
        </p:spPr>
        <p:txBody>
          <a:bodyPr spcFirstLastPara="1" wrap="square" lIns="91425" tIns="45700" rIns="91425" bIns="45700" anchor="t" anchorCtr="0">
            <a:noAutofit/>
          </a:bodyPr>
          <a:lstStyle/>
          <a:p>
            <a:pPr marL="101600" indent="0">
              <a:buNone/>
            </a:pPr>
            <a:r>
              <a:rPr lang="en-US" dirty="0"/>
              <a:t>The inclusion of links or references to third-party sites does not necessarily reflect the Bureau’s endorsement of the third party, the views expressed on the third-party site, or products or services offered on the third-party site. The Bureau has not vetted these third parties, their content, or any products or services they may offer. There may be other possible entities or resources that are not listed that may also serve your needs.</a:t>
            </a:r>
          </a:p>
          <a:p>
            <a:pPr marL="101600" indent="0">
              <a:buNone/>
            </a:pPr>
            <a:endParaRPr lang="en-US" dirty="0"/>
          </a:p>
        </p:txBody>
      </p:sp>
      <p:sp>
        <p:nvSpPr>
          <p:cNvPr id="108"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r>
              <a:rPr lang="en-US" dirty="0"/>
              <a:t>Disclaimer</a:t>
            </a:r>
            <a:endParaRPr sz="2800" b="0" i="0" u="none" strike="noStrike" cap="none" dirty="0">
              <a:solidFill>
                <a:schemeClr val="dk1"/>
              </a:solidFill>
              <a:latin typeface="Georgia"/>
              <a:ea typeface="Georgia"/>
              <a:cs typeface="Georgia"/>
              <a:sym typeface="Georgia"/>
            </a:endParaRPr>
          </a:p>
        </p:txBody>
      </p:sp>
      <p:sp>
        <p:nvSpPr>
          <p:cNvPr id="109"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3</a:t>
            </a:fld>
            <a:endParaRPr sz="1200" b="0" i="0" u="none" strike="noStrike" cap="none">
              <a:solidFill>
                <a:srgbClr val="88898A"/>
              </a:solidFill>
              <a:latin typeface="Arial"/>
              <a:ea typeface="Arial"/>
              <a:cs typeface="Arial"/>
              <a:sym typeface="Arial"/>
            </a:endParaRPr>
          </a:p>
        </p:txBody>
      </p:sp>
    </p:spTree>
    <p:extLst>
      <p:ext uri="{BB962C8B-B14F-4D97-AF65-F5344CB8AC3E}">
        <p14:creationId xmlns:p14="http://schemas.microsoft.com/office/powerpoint/2010/main" val="3758081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Discussion</a:t>
            </a:r>
            <a:endParaRPr sz="2800" b="0" i="0" u="none" strike="noStrike" cap="none">
              <a:solidFill>
                <a:schemeClr val="dk1"/>
              </a:solidFill>
              <a:latin typeface="Georgia"/>
              <a:ea typeface="Georgia"/>
              <a:cs typeface="Georgia"/>
              <a:sym typeface="Georgia"/>
            </a:endParaRPr>
          </a:p>
        </p:txBody>
      </p:sp>
      <p:sp>
        <p:nvSpPr>
          <p:cNvPr id="101" name="Bulleted list"/>
          <p:cNvSpPr txBox="1">
            <a:spLocks noGrp="1"/>
          </p:cNvSpPr>
          <p:nvPr>
            <p:ph type="body" idx="1"/>
          </p:nvPr>
        </p:nvSpPr>
        <p:spPr>
          <a:xfrm>
            <a:off x="553641" y="1523999"/>
            <a:ext cx="8036720" cy="4377267"/>
          </a:xfrm>
          <a:prstGeom prst="rect">
            <a:avLst/>
          </a:prstGeom>
          <a:noFill/>
          <a:ln>
            <a:noFill/>
          </a:ln>
        </p:spPr>
        <p:txBody>
          <a:bodyPr spcFirstLastPara="1" wrap="square" lIns="91425" tIns="45700" rIns="91425" bIns="45700" anchor="t" anchorCtr="0">
            <a:noAutofit/>
          </a:bodyPr>
          <a:lstStyle/>
          <a:p>
            <a:pPr marL="342900" indent="-342900">
              <a:spcBef>
                <a:spcPts val="0"/>
              </a:spcBef>
              <a:spcAft>
                <a:spcPts val="1200"/>
              </a:spcAft>
            </a:pPr>
            <a:r>
              <a:rPr lang="en-US" sz="2000"/>
              <a:t>A combination of unemployment insurance and Economic Impact Payments meant that unemployed consumers did not necessarily face a large decline in income. </a:t>
            </a:r>
          </a:p>
          <a:p>
            <a:pPr marL="342900" lvl="0" indent="-342900">
              <a:spcBef>
                <a:spcPts val="0"/>
              </a:spcBef>
              <a:spcAft>
                <a:spcPts val="1200"/>
              </a:spcAft>
            </a:pPr>
            <a:r>
              <a:rPr lang="en-US" sz="2000"/>
              <a:t>Forbearance and assistance from financial institutions were effective at keeping unemployment from causing default on loans reported to credit bureaus.</a:t>
            </a: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30</a:t>
            </a:fld>
            <a:endParaRPr sz="1200" b="0" i="0" u="none" strike="noStrike" cap="none">
              <a:solidFill>
                <a:srgbClr val="88898A"/>
              </a:solidFill>
              <a:latin typeface="Arial"/>
              <a:ea typeface="Arial"/>
              <a:cs typeface="Arial"/>
              <a:sym typeface="Arial"/>
            </a:endParaRPr>
          </a:p>
        </p:txBody>
      </p:sp>
    </p:spTree>
    <p:extLst>
      <p:ext uri="{BB962C8B-B14F-4D97-AF65-F5344CB8AC3E}">
        <p14:creationId xmlns:p14="http://schemas.microsoft.com/office/powerpoint/2010/main" val="1924464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Discussion</a:t>
            </a:r>
            <a:endParaRPr sz="2800" b="0" i="0" u="none" strike="noStrike" cap="none">
              <a:solidFill>
                <a:schemeClr val="dk1"/>
              </a:solidFill>
              <a:latin typeface="Georgia"/>
              <a:ea typeface="Georgia"/>
              <a:cs typeface="Georgia"/>
              <a:sym typeface="Georgia"/>
            </a:endParaRPr>
          </a:p>
        </p:txBody>
      </p:sp>
      <p:sp>
        <p:nvSpPr>
          <p:cNvPr id="101" name="Bulleted list"/>
          <p:cNvSpPr txBox="1">
            <a:spLocks noGrp="1"/>
          </p:cNvSpPr>
          <p:nvPr>
            <p:ph type="body" idx="1"/>
          </p:nvPr>
        </p:nvSpPr>
        <p:spPr>
          <a:xfrm>
            <a:off x="553641" y="1523999"/>
            <a:ext cx="8036720" cy="4377267"/>
          </a:xfrm>
          <a:prstGeom prst="rect">
            <a:avLst/>
          </a:prstGeom>
          <a:noFill/>
          <a:ln>
            <a:noFill/>
          </a:ln>
        </p:spPr>
        <p:txBody>
          <a:bodyPr spcFirstLastPara="1" wrap="square" lIns="91425" tIns="45700" rIns="91425" bIns="45700" anchor="t" anchorCtr="0">
            <a:noAutofit/>
          </a:bodyPr>
          <a:lstStyle/>
          <a:p>
            <a:pPr marL="342900" indent="-342900">
              <a:spcBef>
                <a:spcPts val="0"/>
              </a:spcBef>
              <a:spcAft>
                <a:spcPts val="1200"/>
              </a:spcAft>
            </a:pPr>
            <a:r>
              <a:rPr lang="en-US" sz="2000"/>
              <a:t>While the financial status of the average consumer improved early in the pandemic, those gains may not have lasted, and not everyone’s financial status improved. </a:t>
            </a:r>
          </a:p>
          <a:p>
            <a:pPr marL="800100" lvl="1" indent="-342900">
              <a:spcBef>
                <a:spcPts val="0"/>
              </a:spcBef>
              <a:spcAft>
                <a:spcPts val="1200"/>
              </a:spcAft>
            </a:pPr>
            <a:r>
              <a:rPr lang="en-US" sz="1800"/>
              <a:t>Unemployment policies have been inconsistent</a:t>
            </a:r>
          </a:p>
          <a:p>
            <a:pPr marL="800100" lvl="1" indent="-342900">
              <a:spcBef>
                <a:spcPts val="0"/>
              </a:spcBef>
              <a:spcAft>
                <a:spcPts val="1200"/>
              </a:spcAft>
            </a:pPr>
            <a:r>
              <a:rPr lang="en-US" sz="1800"/>
              <a:t>Many of these policies have ended recently</a:t>
            </a:r>
          </a:p>
          <a:p>
            <a:pPr marL="342900" indent="-342900">
              <a:spcBef>
                <a:spcPts val="0"/>
              </a:spcBef>
              <a:spcAft>
                <a:spcPts val="1200"/>
              </a:spcAft>
            </a:pPr>
            <a:r>
              <a:rPr lang="en-US" sz="2000"/>
              <a:t>An overall improvement in financial status does </a:t>
            </a:r>
            <a:r>
              <a:rPr lang="en-US" sz="2000" i="1"/>
              <a:t>not</a:t>
            </a:r>
            <a:r>
              <a:rPr lang="en-US" sz="2000"/>
              <a:t> imply more general improvement in consumers’ lives </a:t>
            </a:r>
          </a:p>
          <a:p>
            <a:pPr marL="800100" lvl="1" indent="-342900">
              <a:spcBef>
                <a:spcPts val="0"/>
              </a:spcBef>
              <a:spcAft>
                <a:spcPts val="1200"/>
              </a:spcAft>
            </a:pPr>
            <a:r>
              <a:rPr lang="en-US" sz="1800"/>
              <a:t>Financial status partly improved because of the fall in spending when consumers could no longer travel or eat at restaurants</a:t>
            </a: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31</a:t>
            </a:fld>
            <a:endParaRPr sz="1200" b="0" i="0" u="none" strike="noStrike" cap="none">
              <a:solidFill>
                <a:srgbClr val="88898A"/>
              </a:solidFill>
              <a:latin typeface="Arial"/>
              <a:ea typeface="Arial"/>
              <a:cs typeface="Arial"/>
              <a:sym typeface="Arial"/>
            </a:endParaRPr>
          </a:p>
        </p:txBody>
      </p:sp>
    </p:spTree>
    <p:extLst>
      <p:ext uri="{BB962C8B-B14F-4D97-AF65-F5344CB8AC3E}">
        <p14:creationId xmlns:p14="http://schemas.microsoft.com/office/powerpoint/2010/main" val="764281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a:solidFill>
                  <a:schemeClr val="dk1"/>
                </a:solidFill>
                <a:latin typeface="Georgia"/>
                <a:ea typeface="Georgia"/>
                <a:cs typeface="Georgia"/>
                <a:sym typeface="Georgia"/>
              </a:rPr>
              <a:t>What’s next for the Making Ends Meet Survey?</a:t>
            </a:r>
            <a:endParaRPr sz="2800" b="0" i="0" u="none" strike="noStrike" cap="none">
              <a:solidFill>
                <a:schemeClr val="dk1"/>
              </a:solidFill>
              <a:latin typeface="Georgia"/>
              <a:ea typeface="Georgia"/>
              <a:cs typeface="Georgia"/>
              <a:sym typeface="Georgia"/>
            </a:endParaRPr>
          </a:p>
        </p:txBody>
      </p:sp>
      <p:sp>
        <p:nvSpPr>
          <p:cNvPr id="101" name="Bulleted list"/>
          <p:cNvSpPr txBox="1">
            <a:spLocks noGrp="1"/>
          </p:cNvSpPr>
          <p:nvPr>
            <p:ph type="body" idx="1"/>
          </p:nvPr>
        </p:nvSpPr>
        <p:spPr>
          <a:xfrm>
            <a:off x="553641" y="1523999"/>
            <a:ext cx="8036720" cy="4377267"/>
          </a:xfrm>
          <a:prstGeom prst="rect">
            <a:avLst/>
          </a:prstGeom>
          <a:noFill/>
          <a:ln>
            <a:noFill/>
          </a:ln>
        </p:spPr>
        <p:txBody>
          <a:bodyPr spcFirstLastPara="1" wrap="square" lIns="91425" tIns="45700" rIns="91425" bIns="45700" anchor="t" anchorCtr="0">
            <a:noAutofit/>
          </a:bodyPr>
          <a:lstStyle/>
          <a:p>
            <a:pPr marL="342900" indent="-342900">
              <a:spcBef>
                <a:spcPts val="0"/>
              </a:spcBef>
              <a:spcAft>
                <a:spcPts val="1200"/>
              </a:spcAft>
            </a:pPr>
            <a:r>
              <a:rPr lang="en-US" sz="2000" dirty="0"/>
              <a:t>Research using Wave 3 (February 2021) – the first wave of the survey specifically designed to capture insights about consumers during the pandemic</a:t>
            </a:r>
          </a:p>
          <a:p>
            <a:pPr marL="342900" indent="-342900">
              <a:spcBef>
                <a:spcPts val="0"/>
              </a:spcBef>
              <a:spcAft>
                <a:spcPts val="1200"/>
              </a:spcAft>
            </a:pPr>
            <a:r>
              <a:rPr lang="en-US" sz="2000" dirty="0"/>
              <a:t>More research from the Making Ends Meet Series</a:t>
            </a:r>
          </a:p>
          <a:p>
            <a:pPr marL="800100" lvl="1" indent="-342900">
              <a:spcBef>
                <a:spcPts val="0"/>
              </a:spcBef>
              <a:spcAft>
                <a:spcPts val="1200"/>
              </a:spcAft>
            </a:pPr>
            <a:r>
              <a:rPr lang="en-US" sz="1800" dirty="0">
                <a:hlinkClick r:id="rId3"/>
              </a:rPr>
              <a:t>Insights from the Making Ends Meet Survey </a:t>
            </a:r>
            <a:r>
              <a:rPr lang="en-US" sz="1800" dirty="0"/>
              <a:t>(Inaugural report)</a:t>
            </a:r>
          </a:p>
          <a:p>
            <a:pPr marL="800100" lvl="1" indent="-342900">
              <a:spcBef>
                <a:spcPts val="0"/>
              </a:spcBef>
              <a:spcAft>
                <a:spcPts val="1200"/>
              </a:spcAft>
            </a:pPr>
            <a:r>
              <a:rPr lang="en-US" sz="1800" dirty="0">
                <a:hlinkClick r:id="rId4"/>
              </a:rPr>
              <a:t>Credit card debt fell even for consumers who were having financial difficulties before the pandemic</a:t>
            </a:r>
            <a:r>
              <a:rPr lang="en-US" sz="1800" dirty="0"/>
              <a:t> (Blog post)</a:t>
            </a:r>
          </a:p>
          <a:p>
            <a:pPr marL="800100" lvl="1" indent="-342900">
              <a:spcBef>
                <a:spcPts val="0"/>
              </a:spcBef>
              <a:spcAft>
                <a:spcPts val="1200"/>
              </a:spcAft>
            </a:pPr>
            <a:r>
              <a:rPr lang="en-US" sz="1800" dirty="0">
                <a:hlinkClick r:id="rId5"/>
              </a:rPr>
              <a:t>Consumer use of payday, auto title, and pawn loans: Insights from the Making Ends Meet Survey</a:t>
            </a:r>
            <a:endParaRPr lang="en-US" sz="1800" dirty="0"/>
          </a:p>
          <a:p>
            <a:pPr marL="800100" lvl="1" indent="-342900">
              <a:spcBef>
                <a:spcPts val="0"/>
              </a:spcBef>
              <a:spcAft>
                <a:spcPts val="1200"/>
              </a:spcAft>
            </a:pPr>
            <a:r>
              <a:rPr lang="en-US" sz="1800" dirty="0">
                <a:hlinkClick r:id="rId6"/>
              </a:rPr>
              <a:t>Financial conditions of renters before and during the COVID-19 pandemic</a:t>
            </a:r>
            <a:endParaRPr lang="en-US" sz="1800" dirty="0"/>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32</a:t>
            </a:fld>
            <a:endParaRPr sz="1200" b="0" i="0" u="none" strike="noStrike" cap="none">
              <a:solidFill>
                <a:srgbClr val="88898A"/>
              </a:solidFill>
              <a:latin typeface="Arial"/>
              <a:ea typeface="Arial"/>
              <a:cs typeface="Arial"/>
              <a:sym typeface="Arial"/>
            </a:endParaRPr>
          </a:p>
        </p:txBody>
      </p:sp>
    </p:spTree>
    <p:extLst>
      <p:ext uri="{BB962C8B-B14F-4D97-AF65-F5344CB8AC3E}">
        <p14:creationId xmlns:p14="http://schemas.microsoft.com/office/powerpoint/2010/main" val="4170429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Questions?</a:t>
            </a:r>
          </a:p>
        </p:txBody>
      </p:sp>
      <p:sp>
        <p:nvSpPr>
          <p:cNvPr id="7" name="Text Placeholder 6"/>
          <p:cNvSpPr>
            <a:spLocks noGrp="1"/>
          </p:cNvSpPr>
          <p:nvPr>
            <p:ph type="subTitle" idx="1"/>
          </p:nvPr>
        </p:nvSpPr>
        <p:spPr>
          <a:xfrm>
            <a:off x="903112" y="3202725"/>
            <a:ext cx="7309555" cy="975383"/>
          </a:xfrm>
        </p:spPr>
        <p:txBody>
          <a:bodyPr/>
          <a:lstStyle/>
          <a:p>
            <a:r>
              <a:rPr lang="en-US"/>
              <a:t> </a:t>
            </a:r>
          </a:p>
        </p:txBody>
      </p:sp>
    </p:spTree>
    <p:extLst>
      <p:ext uri="{BB962C8B-B14F-4D97-AF65-F5344CB8AC3E}">
        <p14:creationId xmlns:p14="http://schemas.microsoft.com/office/powerpoint/2010/main" val="128778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dirty="0">
                <a:solidFill>
                  <a:schemeClr val="dk1"/>
                </a:solidFill>
                <a:latin typeface="Georgia"/>
                <a:ea typeface="Georgia"/>
                <a:cs typeface="Georgia"/>
                <a:sym typeface="Georgia"/>
              </a:rPr>
              <a:t>CFPB’s mission</a:t>
            </a:r>
            <a:endParaRPr sz="2800" b="0" i="0" u="none" strike="noStrike" cap="none" dirty="0">
              <a:solidFill>
                <a:schemeClr val="dk1"/>
              </a:solidFill>
              <a:latin typeface="Georgia"/>
              <a:ea typeface="Georgia"/>
              <a:cs typeface="Georgia"/>
              <a:sym typeface="Georgia"/>
            </a:endParaRPr>
          </a:p>
        </p:txBody>
      </p:sp>
      <p:sp>
        <p:nvSpPr>
          <p:cNvPr id="101" name="Bulleted list"/>
          <p:cNvSpPr txBox="1">
            <a:spLocks noGrp="1"/>
          </p:cNvSpPr>
          <p:nvPr>
            <p:ph type="body" idx="4294967295"/>
          </p:nvPr>
        </p:nvSpPr>
        <p:spPr>
          <a:xfrm>
            <a:off x="553641" y="1543878"/>
            <a:ext cx="8036720" cy="4106412"/>
          </a:xfrm>
          <a:prstGeom prst="rect">
            <a:avLst/>
          </a:prstGeom>
          <a:noFill/>
          <a:ln>
            <a:noFill/>
          </a:ln>
        </p:spPr>
        <p:txBody>
          <a:bodyPr spcFirstLastPara="1" wrap="square" lIns="91425" tIns="45700" rIns="91425" bIns="45700" anchor="t" anchorCtr="0">
            <a:noAutofit/>
          </a:bodyPr>
          <a:lstStyle/>
          <a:p>
            <a:pPr marL="50006" indent="0">
              <a:buNone/>
            </a:pPr>
            <a:r>
              <a:rPr lang="en-US" sz="2400" dirty="0"/>
              <a:t>The Consumer Financial Protection Bureau (CFPB) is a 21st century agency that helps consumer finance markets work by making rules more effective, by consistently and fairly enforcing those rules, and by empowering consumers to take more control over their economic lives.</a:t>
            </a:r>
          </a:p>
          <a:p>
            <a:pPr marL="342900" marR="0" lvl="0" indent="-203200" algn="l" rtl="0">
              <a:lnSpc>
                <a:spcPct val="118181"/>
              </a:lnSpc>
              <a:spcBef>
                <a:spcPts val="1000"/>
              </a:spcBef>
              <a:spcAft>
                <a:spcPts val="0"/>
              </a:spcAft>
              <a:buClr>
                <a:schemeClr val="dk2"/>
              </a:buClr>
              <a:buSzPts val="2200"/>
              <a:buFont typeface="Noto Sans Symbols"/>
              <a:buNone/>
            </a:pPr>
            <a:endParaRPr sz="2200" b="0" i="0" u="none" strike="noStrike" cap="none" dirty="0">
              <a:solidFill>
                <a:schemeClr val="dk1"/>
              </a:solidFill>
              <a:latin typeface="Georgia"/>
              <a:ea typeface="Georgia"/>
              <a:cs typeface="Georgia"/>
              <a:sym typeface="Georgia"/>
            </a:endParaRP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4</a:t>
            </a:fld>
            <a:endParaRPr sz="1200" b="0" i="0" u="none" strike="noStrike" cap="none">
              <a:solidFill>
                <a:srgbClr val="88898A"/>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dirty="0">
                <a:solidFill>
                  <a:schemeClr val="dk1"/>
                </a:solidFill>
                <a:latin typeface="Georgia"/>
                <a:ea typeface="Georgia"/>
                <a:cs typeface="Georgia"/>
                <a:sym typeface="Georgia"/>
              </a:rPr>
              <a:t>When you join CFPB FinEx</a:t>
            </a:r>
            <a:endParaRPr sz="2800" b="0" i="0" u="none" strike="noStrike" cap="none" dirty="0">
              <a:solidFill>
                <a:schemeClr val="dk1"/>
              </a:solidFill>
              <a:latin typeface="Georgia"/>
              <a:ea typeface="Georgia"/>
              <a:cs typeface="Georgia"/>
              <a:sym typeface="Georgia"/>
            </a:endParaRPr>
          </a:p>
        </p:txBody>
      </p:sp>
      <p:sp>
        <p:nvSpPr>
          <p:cNvPr id="101" name="Bulleted list"/>
          <p:cNvSpPr txBox="1">
            <a:spLocks noGrp="1"/>
          </p:cNvSpPr>
          <p:nvPr>
            <p:ph type="body" idx="4294967295"/>
          </p:nvPr>
        </p:nvSpPr>
        <p:spPr>
          <a:xfrm>
            <a:off x="424206" y="1457228"/>
            <a:ext cx="8166155" cy="4017936"/>
          </a:xfrm>
          <a:prstGeom prst="rect">
            <a:avLst/>
          </a:prstGeom>
          <a:noFill/>
          <a:ln>
            <a:noFill/>
          </a:ln>
        </p:spPr>
        <p:txBody>
          <a:bodyPr spcFirstLastPara="1" wrap="square" lIns="91425" tIns="45700" rIns="91425" bIns="45700" anchor="t" anchorCtr="0">
            <a:noAutofit/>
          </a:bodyPr>
          <a:lstStyle/>
          <a:p>
            <a:r>
              <a:rPr lang="en-US" dirty="0"/>
              <a:t>Receive updates on research, tools, and webinars via e-mail</a:t>
            </a:r>
          </a:p>
          <a:p>
            <a:r>
              <a:rPr lang="en-US" dirty="0"/>
              <a:t>Engage with a network of over 30,000 financial practitioners</a:t>
            </a:r>
          </a:p>
          <a:p>
            <a:r>
              <a:rPr lang="en-US" dirty="0"/>
              <a:t>Discuss news, research, and best practices with more than 3,500 practitioners on our LinkedIn discussion group</a:t>
            </a:r>
          </a:p>
          <a:p>
            <a:r>
              <a:rPr lang="en-US" dirty="0"/>
              <a:t>Stay up to date with 10 to 20 webinars a year</a:t>
            </a:r>
          </a:p>
          <a:p>
            <a:r>
              <a:rPr lang="en-US" dirty="0"/>
              <a:t>Attend regional meetings and conferences</a:t>
            </a:r>
          </a:p>
          <a:p>
            <a:r>
              <a:rPr lang="en-US" dirty="0"/>
              <a:t>Get to know CFPB presenters who can work with your organization</a:t>
            </a:r>
            <a:endParaRPr sz="2200" b="0" i="0" u="none" strike="noStrike" cap="none" dirty="0">
              <a:solidFill>
                <a:schemeClr val="dk1"/>
              </a:solidFill>
              <a:latin typeface="Georgia"/>
              <a:ea typeface="Georgia"/>
              <a:cs typeface="Georgia"/>
              <a:sym typeface="Georgia"/>
            </a:endParaRPr>
          </a:p>
        </p:txBody>
      </p:sp>
      <p:sp>
        <p:nvSpPr>
          <p:cNvPr id="102"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5</a:t>
            </a:fld>
            <a:endParaRPr sz="1200" b="0" i="0" u="none" strike="noStrike" cap="none">
              <a:solidFill>
                <a:srgbClr val="88898A"/>
              </a:solidFill>
              <a:latin typeface="Arial"/>
              <a:ea typeface="Arial"/>
              <a:cs typeface="Arial"/>
              <a:sym typeface="Arial"/>
            </a:endParaRPr>
          </a:p>
        </p:txBody>
      </p:sp>
      <p:sp>
        <p:nvSpPr>
          <p:cNvPr id="2" name="Rectangle 1">
            <a:extLst>
              <a:ext uri="{FF2B5EF4-FFF2-40B4-BE49-F238E27FC236}">
                <a16:creationId xmlns:a16="http://schemas.microsoft.com/office/drawing/2014/main" id="{E8FF45E5-60DE-460B-A1C7-CF1D27E124DE}"/>
              </a:ext>
            </a:extLst>
          </p:cNvPr>
          <p:cNvSpPr/>
          <p:nvPr/>
        </p:nvSpPr>
        <p:spPr>
          <a:xfrm>
            <a:off x="3019904" y="5475164"/>
            <a:ext cx="5349711" cy="523220"/>
          </a:xfrm>
          <a:prstGeom prst="rect">
            <a:avLst/>
          </a:prstGeom>
        </p:spPr>
        <p:txBody>
          <a:bodyPr wrap="square">
            <a:spAutoFit/>
          </a:bodyPr>
          <a:lstStyle/>
          <a:p>
            <a:r>
              <a:rPr lang="en-US" dirty="0">
                <a:latin typeface="Georgia" panose="02040502050405020303" pitchFamily="18" charset="0"/>
                <a:hlinkClick r:id="rId3"/>
              </a:rPr>
              <a:t>https://www.consumerfinance.gov/consumer-tools/educator-tools/adult-financial-education/join-cfpb-finex-network/</a:t>
            </a:r>
            <a:r>
              <a:rPr lang="en-US" dirty="0">
                <a:latin typeface="Georgia" panose="02040502050405020303" pitchFamily="18" charset="0"/>
              </a:rPr>
              <a:t> </a:t>
            </a:r>
          </a:p>
        </p:txBody>
      </p:sp>
    </p:spTree>
    <p:extLst>
      <p:ext uri="{BB962C8B-B14F-4D97-AF65-F5344CB8AC3E}">
        <p14:creationId xmlns:p14="http://schemas.microsoft.com/office/powerpoint/2010/main" val="22480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Title"/>
          <p:cNvSpPr txBox="1">
            <a:spLocks noGrp="1"/>
          </p:cNvSpPr>
          <p:nvPr>
            <p:ph type="title"/>
          </p:nvPr>
        </p:nvSpPr>
        <p:spPr>
          <a:xfrm>
            <a:off x="553640" y="452437"/>
            <a:ext cx="8133159" cy="74334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dirty="0">
                <a:solidFill>
                  <a:schemeClr val="dk1"/>
                </a:solidFill>
                <a:latin typeface="Georgia"/>
                <a:ea typeface="Georgia"/>
                <a:cs typeface="Georgia"/>
                <a:sym typeface="Georgia"/>
              </a:rPr>
              <a:t>Managing and protecting money during COVID-19</a:t>
            </a:r>
            <a:endParaRPr sz="2800" b="0" i="0" u="none" strike="noStrike" cap="none" dirty="0">
              <a:solidFill>
                <a:schemeClr val="dk1"/>
              </a:solidFill>
              <a:latin typeface="Georgia"/>
              <a:ea typeface="Georgia"/>
              <a:cs typeface="Georgia"/>
              <a:sym typeface="Georgia"/>
            </a:endParaRPr>
          </a:p>
        </p:txBody>
      </p:sp>
      <p:sp>
        <p:nvSpPr>
          <p:cNvPr id="135"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6</a:t>
            </a:fld>
            <a:endParaRPr sz="1200" b="0" i="0" u="none" strike="noStrike" cap="none">
              <a:solidFill>
                <a:srgbClr val="88898A"/>
              </a:solidFill>
              <a:latin typeface="Arial"/>
              <a:ea typeface="Arial"/>
              <a:cs typeface="Arial"/>
              <a:sym typeface="Arial"/>
            </a:endParaRPr>
          </a:p>
        </p:txBody>
      </p:sp>
      <p:pic>
        <p:nvPicPr>
          <p:cNvPr id="4" name="Picture 3">
            <a:extLst>
              <a:ext uri="{FF2B5EF4-FFF2-40B4-BE49-F238E27FC236}">
                <a16:creationId xmlns:a16="http://schemas.microsoft.com/office/drawing/2014/main" id="{BBE179D0-5446-428F-B638-72C93095E939}"/>
              </a:ext>
            </a:extLst>
          </p:cNvPr>
          <p:cNvPicPr>
            <a:picLocks noChangeAspect="1"/>
          </p:cNvPicPr>
          <p:nvPr/>
        </p:nvPicPr>
        <p:blipFill rotWithShape="1">
          <a:blip r:embed="rId3"/>
          <a:srcRect b="24577"/>
          <a:stretch/>
        </p:blipFill>
        <p:spPr>
          <a:xfrm>
            <a:off x="557784" y="1545336"/>
            <a:ext cx="8028432" cy="4361502"/>
          </a:xfrm>
          <a:prstGeom prst="rect">
            <a:avLst/>
          </a:prstGeom>
          <a:ln>
            <a:solidFill>
              <a:srgbClr val="E7E8E9"/>
            </a:solidFill>
          </a:ln>
        </p:spPr>
      </p:pic>
      <p:sp>
        <p:nvSpPr>
          <p:cNvPr id="7" name="TextBox 6">
            <a:extLst>
              <a:ext uri="{FF2B5EF4-FFF2-40B4-BE49-F238E27FC236}">
                <a16:creationId xmlns:a16="http://schemas.microsoft.com/office/drawing/2014/main" id="{B1628BB7-5CBB-4384-B492-FD36A64082AF}"/>
              </a:ext>
            </a:extLst>
          </p:cNvPr>
          <p:cNvSpPr txBox="1"/>
          <p:nvPr/>
        </p:nvSpPr>
        <p:spPr>
          <a:xfrm>
            <a:off x="5285025" y="6097786"/>
            <a:ext cx="2959465" cy="307777"/>
          </a:xfrm>
          <a:prstGeom prst="rect">
            <a:avLst/>
          </a:prstGeom>
          <a:noFill/>
        </p:spPr>
        <p:txBody>
          <a:bodyPr wrap="none" rtlCol="0">
            <a:spAutoFit/>
          </a:bodyPr>
          <a:lstStyle/>
          <a:p>
            <a:pPr algn="r"/>
            <a:r>
              <a:rPr lang="en-US" dirty="0">
                <a:hlinkClick r:id="rId4"/>
              </a:rPr>
              <a:t>consumerfinance.gov/coronavirus</a:t>
            </a:r>
            <a:endParaRPr lang="en-US" dirty="0"/>
          </a:p>
        </p:txBody>
      </p:sp>
    </p:spTree>
    <p:extLst>
      <p:ext uri="{BB962C8B-B14F-4D97-AF65-F5344CB8AC3E}">
        <p14:creationId xmlns:p14="http://schemas.microsoft.com/office/powerpoint/2010/main" val="108125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Title"/>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dirty="0">
                <a:solidFill>
                  <a:schemeClr val="dk1"/>
                </a:solidFill>
                <a:latin typeface="Georgia"/>
                <a:ea typeface="Georgia"/>
                <a:cs typeface="Georgia"/>
                <a:sym typeface="Georgia"/>
              </a:rPr>
              <a:t>Online resources for practitioners</a:t>
            </a:r>
            <a:endParaRPr sz="2800" b="0" i="0" u="none" strike="noStrike" cap="none" dirty="0">
              <a:solidFill>
                <a:schemeClr val="dk1"/>
              </a:solidFill>
              <a:latin typeface="Georgia"/>
              <a:ea typeface="Georgia"/>
              <a:cs typeface="Georgia"/>
              <a:sym typeface="Georgia"/>
            </a:endParaRPr>
          </a:p>
        </p:txBody>
      </p:sp>
      <p:sp>
        <p:nvSpPr>
          <p:cNvPr id="135" name="Page number"/>
          <p:cNvSpPr txBox="1">
            <a:spLocks noGrp="1"/>
          </p:cNvSpPr>
          <p:nvPr>
            <p:ph type="ftr" idx="11"/>
          </p:nvPr>
        </p:nvSpPr>
        <p:spPr>
          <a:xfrm>
            <a:off x="5694761" y="6223000"/>
            <a:ext cx="2895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7</a:t>
            </a:fld>
            <a:endParaRPr sz="1200" b="0" i="0" u="none" strike="noStrike" cap="none">
              <a:solidFill>
                <a:srgbClr val="88898A"/>
              </a:solidFill>
              <a:latin typeface="Arial"/>
              <a:ea typeface="Arial"/>
              <a:cs typeface="Arial"/>
              <a:sym typeface="Arial"/>
            </a:endParaRPr>
          </a:p>
        </p:txBody>
      </p:sp>
      <p:pic>
        <p:nvPicPr>
          <p:cNvPr id="2" name="Picture 1">
            <a:extLst>
              <a:ext uri="{FF2B5EF4-FFF2-40B4-BE49-F238E27FC236}">
                <a16:creationId xmlns:a16="http://schemas.microsoft.com/office/drawing/2014/main" id="{4C2B4E8A-8A2A-421F-A015-939DEDF508D9}"/>
              </a:ext>
            </a:extLst>
          </p:cNvPr>
          <p:cNvPicPr>
            <a:picLocks noChangeAspect="1"/>
          </p:cNvPicPr>
          <p:nvPr/>
        </p:nvPicPr>
        <p:blipFill rotWithShape="1">
          <a:blip r:embed="rId3"/>
          <a:srcRect b="18405"/>
          <a:stretch/>
        </p:blipFill>
        <p:spPr>
          <a:xfrm>
            <a:off x="553633" y="1543876"/>
            <a:ext cx="8029575" cy="4371731"/>
          </a:xfrm>
          <a:prstGeom prst="rect">
            <a:avLst/>
          </a:prstGeom>
          <a:ln>
            <a:solidFill>
              <a:srgbClr val="E7E8E9"/>
            </a:solidFill>
          </a:ln>
        </p:spPr>
      </p:pic>
      <p:sp>
        <p:nvSpPr>
          <p:cNvPr id="4" name="Rectangle 3">
            <a:extLst>
              <a:ext uri="{FF2B5EF4-FFF2-40B4-BE49-F238E27FC236}">
                <a16:creationId xmlns:a16="http://schemas.microsoft.com/office/drawing/2014/main" id="{45A911FF-C8F5-4C63-B53B-61870E5C7F0E}"/>
              </a:ext>
            </a:extLst>
          </p:cNvPr>
          <p:cNvSpPr/>
          <p:nvPr/>
        </p:nvSpPr>
        <p:spPr>
          <a:xfrm>
            <a:off x="3115557" y="6182181"/>
            <a:ext cx="4934933" cy="307777"/>
          </a:xfrm>
          <a:prstGeom prst="rect">
            <a:avLst/>
          </a:prstGeom>
        </p:spPr>
        <p:txBody>
          <a:bodyPr wrap="square">
            <a:spAutoFit/>
          </a:bodyPr>
          <a:lstStyle/>
          <a:p>
            <a:r>
              <a:rPr lang="en-US" dirty="0">
                <a:hlinkClick r:id="rId4"/>
              </a:rPr>
              <a:t>www.consumerfinance.gov/consumer-tools/educator-tools/</a:t>
            </a:r>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Title"/>
          <p:cNvSpPr txBox="1">
            <a:spLocks noGrp="1"/>
          </p:cNvSpPr>
          <p:nvPr>
            <p:ph type="title"/>
          </p:nvPr>
        </p:nvSpPr>
        <p:spPr>
          <a:xfrm>
            <a:off x="553640" y="452437"/>
            <a:ext cx="8133159" cy="74334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dirty="0">
                <a:solidFill>
                  <a:schemeClr val="dk1"/>
                </a:solidFill>
                <a:latin typeface="Georgia"/>
                <a:ea typeface="Georgia"/>
                <a:cs typeface="Georgia"/>
                <a:sym typeface="Georgia"/>
              </a:rPr>
              <a:t>Resources for working with adults</a:t>
            </a:r>
            <a:endParaRPr sz="2800" b="0" i="0" u="none" strike="noStrike" cap="none" dirty="0">
              <a:solidFill>
                <a:schemeClr val="dk1"/>
              </a:solidFill>
              <a:latin typeface="Georgia"/>
              <a:ea typeface="Georgia"/>
              <a:cs typeface="Georgia"/>
              <a:sym typeface="Georgia"/>
            </a:endParaRPr>
          </a:p>
        </p:txBody>
      </p:sp>
      <p:sp>
        <p:nvSpPr>
          <p:cNvPr id="135"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8</a:t>
            </a:fld>
            <a:endParaRPr sz="1200" b="0" i="0" u="none" strike="noStrike" cap="none">
              <a:solidFill>
                <a:srgbClr val="88898A"/>
              </a:solidFill>
              <a:latin typeface="Arial"/>
              <a:ea typeface="Arial"/>
              <a:cs typeface="Arial"/>
              <a:sym typeface="Arial"/>
            </a:endParaRPr>
          </a:p>
        </p:txBody>
      </p:sp>
      <p:pic>
        <p:nvPicPr>
          <p:cNvPr id="2" name="Picture 1">
            <a:extLst>
              <a:ext uri="{FF2B5EF4-FFF2-40B4-BE49-F238E27FC236}">
                <a16:creationId xmlns:a16="http://schemas.microsoft.com/office/drawing/2014/main" id="{B149ACA4-CF51-48C5-B0C0-03F7846C56B5}"/>
              </a:ext>
            </a:extLst>
          </p:cNvPr>
          <p:cNvPicPr>
            <a:picLocks noChangeAspect="1"/>
          </p:cNvPicPr>
          <p:nvPr/>
        </p:nvPicPr>
        <p:blipFill rotWithShape="1">
          <a:blip r:embed="rId3"/>
          <a:srcRect t="38605" b="29109"/>
          <a:stretch/>
        </p:blipFill>
        <p:spPr>
          <a:xfrm>
            <a:off x="491987" y="3104767"/>
            <a:ext cx="4553141" cy="1513887"/>
          </a:xfrm>
          <a:prstGeom prst="rect">
            <a:avLst/>
          </a:prstGeom>
        </p:spPr>
      </p:pic>
      <p:pic>
        <p:nvPicPr>
          <p:cNvPr id="3" name="Picture 2">
            <a:extLst>
              <a:ext uri="{FF2B5EF4-FFF2-40B4-BE49-F238E27FC236}">
                <a16:creationId xmlns:a16="http://schemas.microsoft.com/office/drawing/2014/main" id="{6FA060C5-EAAC-46F3-B352-0524EAF31C2B}"/>
              </a:ext>
            </a:extLst>
          </p:cNvPr>
          <p:cNvPicPr>
            <a:picLocks noChangeAspect="1"/>
          </p:cNvPicPr>
          <p:nvPr/>
        </p:nvPicPr>
        <p:blipFill>
          <a:blip r:embed="rId4"/>
          <a:stretch>
            <a:fillRect/>
          </a:stretch>
        </p:blipFill>
        <p:spPr>
          <a:xfrm>
            <a:off x="553639" y="1545336"/>
            <a:ext cx="6162675" cy="1676400"/>
          </a:xfrm>
          <a:prstGeom prst="rect">
            <a:avLst/>
          </a:prstGeom>
        </p:spPr>
      </p:pic>
      <p:pic>
        <p:nvPicPr>
          <p:cNvPr id="5" name="Picture 4">
            <a:extLst>
              <a:ext uri="{FF2B5EF4-FFF2-40B4-BE49-F238E27FC236}">
                <a16:creationId xmlns:a16="http://schemas.microsoft.com/office/drawing/2014/main" id="{411A9552-9741-42B5-BCD2-0D889F5AEA11}"/>
              </a:ext>
            </a:extLst>
          </p:cNvPr>
          <p:cNvPicPr>
            <a:picLocks noChangeAspect="1"/>
          </p:cNvPicPr>
          <p:nvPr/>
        </p:nvPicPr>
        <p:blipFill rotWithShape="1">
          <a:blip r:embed="rId5"/>
          <a:srcRect t="58134"/>
          <a:stretch/>
        </p:blipFill>
        <p:spPr>
          <a:xfrm>
            <a:off x="491987" y="4618654"/>
            <a:ext cx="4554107" cy="1204727"/>
          </a:xfrm>
          <a:prstGeom prst="rect">
            <a:avLst/>
          </a:prstGeom>
        </p:spPr>
      </p:pic>
      <p:pic>
        <p:nvPicPr>
          <p:cNvPr id="6" name="Picture 5">
            <a:extLst>
              <a:ext uri="{FF2B5EF4-FFF2-40B4-BE49-F238E27FC236}">
                <a16:creationId xmlns:a16="http://schemas.microsoft.com/office/drawing/2014/main" id="{F2C69E64-CEBF-4A24-BE7D-108E9AD232AB}"/>
              </a:ext>
            </a:extLst>
          </p:cNvPr>
          <p:cNvPicPr>
            <a:picLocks noChangeAspect="1"/>
          </p:cNvPicPr>
          <p:nvPr/>
        </p:nvPicPr>
        <p:blipFill>
          <a:blip r:embed="rId6"/>
          <a:stretch>
            <a:fillRect/>
          </a:stretch>
        </p:blipFill>
        <p:spPr>
          <a:xfrm>
            <a:off x="5187471" y="3104767"/>
            <a:ext cx="2227231" cy="2846261"/>
          </a:xfrm>
          <a:prstGeom prst="rect">
            <a:avLst/>
          </a:prstGeom>
        </p:spPr>
      </p:pic>
      <p:sp>
        <p:nvSpPr>
          <p:cNvPr id="8" name="Rectangle 7">
            <a:extLst>
              <a:ext uri="{FF2B5EF4-FFF2-40B4-BE49-F238E27FC236}">
                <a16:creationId xmlns:a16="http://schemas.microsoft.com/office/drawing/2014/main" id="{55644E44-BA52-4D1E-9E29-6446261C9653}"/>
              </a:ext>
            </a:extLst>
          </p:cNvPr>
          <p:cNvSpPr/>
          <p:nvPr/>
        </p:nvSpPr>
        <p:spPr>
          <a:xfrm>
            <a:off x="553639" y="1545336"/>
            <a:ext cx="8036721" cy="4405692"/>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33136BE-E769-47D5-992F-3738390D9A1D}"/>
              </a:ext>
            </a:extLst>
          </p:cNvPr>
          <p:cNvSpPr txBox="1"/>
          <p:nvPr/>
        </p:nvSpPr>
        <p:spPr>
          <a:xfrm>
            <a:off x="2936569" y="6038970"/>
            <a:ext cx="5516381" cy="523220"/>
          </a:xfrm>
          <a:prstGeom prst="rect">
            <a:avLst/>
          </a:prstGeom>
          <a:noFill/>
        </p:spPr>
        <p:txBody>
          <a:bodyPr wrap="square" rtlCol="0">
            <a:spAutoFit/>
          </a:bodyPr>
          <a:lstStyle/>
          <a:p>
            <a:r>
              <a:rPr lang="en-US" dirty="0">
                <a:hlinkClick r:id="rId7"/>
              </a:rPr>
              <a:t>www.consumerfinance.gov/consumer-tools/educator-tools/adult-financial-education/join-cfpb-finex-network/</a:t>
            </a:r>
            <a:r>
              <a:rPr lang="en-US" dirty="0"/>
              <a:t> </a:t>
            </a:r>
          </a:p>
        </p:txBody>
      </p:sp>
    </p:spTree>
    <p:extLst>
      <p:ext uri="{BB962C8B-B14F-4D97-AF65-F5344CB8AC3E}">
        <p14:creationId xmlns:p14="http://schemas.microsoft.com/office/powerpoint/2010/main" val="318552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Title"/>
          <p:cNvSpPr txBox="1">
            <a:spLocks noGrp="1"/>
          </p:cNvSpPr>
          <p:nvPr>
            <p:ph type="title"/>
          </p:nvPr>
        </p:nvSpPr>
        <p:spPr>
          <a:xfrm>
            <a:off x="553640" y="452437"/>
            <a:ext cx="8133159" cy="74334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Georgia"/>
              <a:buNone/>
            </a:pPr>
            <a:r>
              <a:rPr lang="en-US" sz="2800" b="0" i="0" u="none" strike="noStrike" cap="none" dirty="0">
                <a:solidFill>
                  <a:schemeClr val="dk1"/>
                </a:solidFill>
                <a:latin typeface="Georgia"/>
                <a:ea typeface="Georgia"/>
                <a:cs typeface="Georgia"/>
                <a:sym typeface="Georgia"/>
              </a:rPr>
              <a:t>CFPB </a:t>
            </a:r>
            <a:r>
              <a:rPr lang="en-US" sz="2800" b="0" i="0" u="none" strike="noStrike" cap="none" dirty="0" err="1">
                <a:solidFill>
                  <a:schemeClr val="dk1"/>
                </a:solidFill>
                <a:latin typeface="Georgia"/>
                <a:ea typeface="Georgia"/>
                <a:cs typeface="Georgia"/>
                <a:sym typeface="Georgia"/>
              </a:rPr>
              <a:t>FinEx</a:t>
            </a:r>
            <a:r>
              <a:rPr lang="en-US" sz="2800" b="0" i="0" u="none" strike="noStrike" cap="none" dirty="0">
                <a:solidFill>
                  <a:schemeClr val="dk1"/>
                </a:solidFill>
                <a:latin typeface="Georgia"/>
                <a:ea typeface="Georgia"/>
                <a:cs typeface="Georgia"/>
                <a:sym typeface="Georgia"/>
              </a:rPr>
              <a:t> webinar info and archives</a:t>
            </a:r>
            <a:endParaRPr sz="2800" b="0" i="0" u="none" strike="noStrike" cap="none" dirty="0">
              <a:solidFill>
                <a:schemeClr val="dk1"/>
              </a:solidFill>
              <a:latin typeface="Georgia"/>
              <a:ea typeface="Georgia"/>
              <a:cs typeface="Georgia"/>
              <a:sym typeface="Georgia"/>
            </a:endParaRPr>
          </a:p>
        </p:txBody>
      </p:sp>
      <p:sp>
        <p:nvSpPr>
          <p:cNvPr id="135" name="Page number"/>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98A"/>
                </a:solidFill>
                <a:latin typeface="Arial"/>
                <a:ea typeface="Arial"/>
                <a:cs typeface="Arial"/>
                <a:sym typeface="Arial"/>
              </a:rPr>
              <a:t>9</a:t>
            </a:fld>
            <a:endParaRPr sz="1200" b="0" i="0" u="none" strike="noStrike" cap="none">
              <a:solidFill>
                <a:srgbClr val="88898A"/>
              </a:solidFill>
              <a:latin typeface="Arial"/>
              <a:ea typeface="Arial"/>
              <a:cs typeface="Arial"/>
              <a:sym typeface="Arial"/>
            </a:endParaRPr>
          </a:p>
        </p:txBody>
      </p:sp>
      <p:sp>
        <p:nvSpPr>
          <p:cNvPr id="7" name="TextBox 6">
            <a:extLst>
              <a:ext uri="{FF2B5EF4-FFF2-40B4-BE49-F238E27FC236}">
                <a16:creationId xmlns:a16="http://schemas.microsoft.com/office/drawing/2014/main" id="{B1628BB7-5CBB-4384-B492-FD36A64082AF}"/>
              </a:ext>
            </a:extLst>
          </p:cNvPr>
          <p:cNvSpPr txBox="1"/>
          <p:nvPr/>
        </p:nvSpPr>
        <p:spPr>
          <a:xfrm>
            <a:off x="4254759" y="6097786"/>
            <a:ext cx="3989730" cy="523220"/>
          </a:xfrm>
          <a:prstGeom prst="rect">
            <a:avLst/>
          </a:prstGeom>
          <a:noFill/>
        </p:spPr>
        <p:txBody>
          <a:bodyPr wrap="square" rtlCol="0">
            <a:spAutoFit/>
          </a:bodyPr>
          <a:lstStyle/>
          <a:p>
            <a:pPr algn="r"/>
            <a:r>
              <a:rPr lang="en-US" dirty="0">
                <a:hlinkClick r:id="rId3"/>
              </a:rPr>
              <a:t>consumerfinance.gov/consumer-tools/educator-tools/adult-financial-education/</a:t>
            </a:r>
            <a:r>
              <a:rPr lang="en-US" dirty="0" err="1">
                <a:hlinkClick r:id="rId3"/>
              </a:rPr>
              <a:t>cfpb_finex</a:t>
            </a:r>
            <a:endParaRPr lang="en-US" dirty="0"/>
          </a:p>
        </p:txBody>
      </p:sp>
      <p:pic>
        <p:nvPicPr>
          <p:cNvPr id="4" name="Picture 3">
            <a:extLst>
              <a:ext uri="{FF2B5EF4-FFF2-40B4-BE49-F238E27FC236}">
                <a16:creationId xmlns:a16="http://schemas.microsoft.com/office/drawing/2014/main" id="{A7B71AC3-25DE-49FE-AD9E-B6B3094F2FBD}"/>
              </a:ext>
            </a:extLst>
          </p:cNvPr>
          <p:cNvPicPr>
            <a:picLocks noChangeAspect="1"/>
          </p:cNvPicPr>
          <p:nvPr/>
        </p:nvPicPr>
        <p:blipFill>
          <a:blip r:embed="rId4"/>
          <a:stretch>
            <a:fillRect/>
          </a:stretch>
        </p:blipFill>
        <p:spPr>
          <a:xfrm>
            <a:off x="474014" y="1495911"/>
            <a:ext cx="7038975" cy="2447925"/>
          </a:xfrm>
          <a:prstGeom prst="rect">
            <a:avLst/>
          </a:prstGeom>
        </p:spPr>
      </p:pic>
      <p:pic>
        <p:nvPicPr>
          <p:cNvPr id="9" name="Picture 8">
            <a:extLst>
              <a:ext uri="{FF2B5EF4-FFF2-40B4-BE49-F238E27FC236}">
                <a16:creationId xmlns:a16="http://schemas.microsoft.com/office/drawing/2014/main" id="{2A436497-B8FA-48F7-A62A-6738CE274E85}"/>
              </a:ext>
            </a:extLst>
          </p:cNvPr>
          <p:cNvPicPr>
            <a:picLocks noChangeAspect="1"/>
          </p:cNvPicPr>
          <p:nvPr/>
        </p:nvPicPr>
        <p:blipFill rotWithShape="1">
          <a:blip r:embed="rId5"/>
          <a:srcRect b="57050"/>
          <a:stretch/>
        </p:blipFill>
        <p:spPr>
          <a:xfrm>
            <a:off x="474014" y="3730102"/>
            <a:ext cx="8181975" cy="2176396"/>
          </a:xfrm>
          <a:prstGeom prst="rect">
            <a:avLst/>
          </a:prstGeom>
        </p:spPr>
      </p:pic>
      <p:sp>
        <p:nvSpPr>
          <p:cNvPr id="10" name="Rectangle 9">
            <a:extLst>
              <a:ext uri="{FF2B5EF4-FFF2-40B4-BE49-F238E27FC236}">
                <a16:creationId xmlns:a16="http://schemas.microsoft.com/office/drawing/2014/main" id="{AC0CF14E-C070-45F4-97A6-73546473BA03}"/>
              </a:ext>
            </a:extLst>
          </p:cNvPr>
          <p:cNvSpPr/>
          <p:nvPr/>
        </p:nvSpPr>
        <p:spPr>
          <a:xfrm>
            <a:off x="553640" y="4292082"/>
            <a:ext cx="7937217" cy="1614415"/>
          </a:xfrm>
          <a:prstGeom prst="rect">
            <a:avLst/>
          </a:prstGeom>
          <a:gradFill flip="none" rotWithShape="1">
            <a:gsLst>
              <a:gs pos="0">
                <a:schemeClr val="accent2">
                  <a:lumMod val="5000"/>
                  <a:lumOff val="95000"/>
                </a:schemeClr>
              </a:gs>
              <a:gs pos="100000">
                <a:schemeClr val="accent3">
                  <a:alpha val="0"/>
                  <a:lumMod val="7000"/>
                  <a:lumOff val="93000"/>
                </a:schemeClr>
              </a:gs>
              <a:gs pos="100000">
                <a:schemeClr val="accent2">
                  <a:lumMod val="45000"/>
                  <a:lumOff val="55000"/>
                </a:schemeClr>
              </a:gs>
              <a:gs pos="100000">
                <a:schemeClr val="accent2">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104897"/>
      </p:ext>
    </p:extLst>
  </p:cSld>
  <p:clrMapOvr>
    <a:masterClrMapping/>
  </p:clrMapOvr>
</p:sld>
</file>

<file path=ppt/theme/theme1.xml><?xml version="1.0" encoding="utf-8"?>
<a:theme xmlns:a="http://schemas.openxmlformats.org/drawingml/2006/main" name="CFPB_2020">
  <a:themeElements>
    <a:clrScheme name="CFPB color theme">
      <a:dk1>
        <a:srgbClr val="0E1620"/>
      </a:dk1>
      <a:lt1>
        <a:srgbClr val="FDFFFD"/>
      </a:lt1>
      <a:dk2>
        <a:srgbClr val="1EAA3F"/>
      </a:dk2>
      <a:lt2>
        <a:srgbClr val="ABDC8F"/>
      </a:lt2>
      <a:accent1>
        <a:srgbClr val="E0EFD8"/>
      </a:accent1>
      <a:accent2>
        <a:srgbClr val="42474E"/>
      </a:accent2>
      <a:accent3>
        <a:srgbClr val="E5E6E9"/>
      </a:accent3>
      <a:accent4>
        <a:srgbClr val="234A85"/>
      </a:accent4>
      <a:accent5>
        <a:srgbClr val="0070CC"/>
      </a:accent5>
      <a:accent6>
        <a:srgbClr val="257674"/>
      </a:accent6>
      <a:hlink>
        <a:srgbClr val="0070CC"/>
      </a:hlink>
      <a:folHlink>
        <a:srgbClr val="2576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FPB_2020" id="{0111D815-F41B-BE4F-9DE7-B02196FEEC7C}" vid="{CF1C16A3-E6F7-1145-BA58-92323D5E9202}"/>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FPB Document" ma:contentTypeID="0x010100AF5D719A330BE9498B2C5974DBEAC03800056D93E28196BD48B9C551590C029774" ma:contentTypeVersion="248" ma:contentTypeDescription="" ma:contentTypeScope="" ma:versionID="48a59b4091cd489d042d2633a06956b9">
  <xsd:schema xmlns:xsd="http://www.w3.org/2001/XMLSchema" xmlns:xs="http://www.w3.org/2001/XMLSchema" xmlns:p="http://schemas.microsoft.com/office/2006/metadata/properties" xmlns:ns2="8ad2afa7-ad9a-4224-8e10-f94b3ba3fda2" xmlns:ns3="f6f73781-70c4-4328-acc7-2aa385702a57" xmlns:ns4="7afb6647-5e80-4ac6-b521-df98908b429d" xmlns:ns5="bdc27594-fdf5-40b6-8738-adb5c09813ab" targetNamespace="http://schemas.microsoft.com/office/2006/metadata/properties" ma:root="true" ma:fieldsID="a7deace5a2eddf85eaa121b6d6a3ebc8" ns2:_="" ns3:_="" ns4:_="" ns5:_="">
    <xsd:import namespace="8ad2afa7-ad9a-4224-8e10-f94b3ba3fda2"/>
    <xsd:import namespace="f6f73781-70c4-4328-acc7-2aa385702a57"/>
    <xsd:import namespace="7afb6647-5e80-4ac6-b521-df98908b429d"/>
    <xsd:import namespace="bdc27594-fdf5-40b6-8738-adb5c09813ab"/>
    <xsd:element name="properties">
      <xsd:complexType>
        <xsd:sequence>
          <xsd:element name="documentManagement">
            <xsd:complexType>
              <xsd:all>
                <xsd:element ref="ns2:_dlc_DocId" minOccurs="0"/>
                <xsd:element ref="ns2:_dlc_DocIdUrl" minOccurs="0"/>
                <xsd:element ref="ns2:_dlc_DocIdPersistId" minOccurs="0"/>
                <xsd:element ref="ns3:TaxKeywordTaxHTField" minOccurs="0"/>
                <xsd:element ref="ns3:TaxCatchAll"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d2afa7-ad9a-4224-8e10-f94b3ba3fda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6f73781-70c4-4328-acc7-2aa385702a57"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fieldId="{23f27201-bee3-471e-b2e7-b64fd8b7ca38}" ma:taxonomyMulti="true" ma:sspId="05f0ae79-fa7d-42cd-a738-9aebccb3fb89"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1cde8d2a-3175-4cbe-a18f-15729d0aef4e}" ma:internalName="TaxCatchAll" ma:showField="CatchAllData" ma:web="bdc27594-fdf5-40b6-8738-adb5c09813a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afb6647-5e80-4ac6-b521-df98908b429d"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c27594-fdf5-40b6-8738-adb5c09813ab"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f6f73781-70c4-4328-acc7-2aa385702a57">
      <Terms xmlns="http://schemas.microsoft.com/office/infopath/2007/PartnerControls"/>
    </TaxKeywordTaxHTField>
    <TaxCatchAll xmlns="f6f73781-70c4-4328-acc7-2aa385702a57"/>
    <_dlc_DocId xmlns="8ad2afa7-ad9a-4224-8e10-f94b3ba3fda2">CEEOFE-1858045221-91032</_dlc_DocId>
    <_dlc_DocIdUrl xmlns="8ad2afa7-ad9a-4224-8e10-f94b3ba3fda2">
      <Url>https://bcfp365.sharepoint.com/sites/cee-fe/_layouts/15/DocIdRedir.aspx?ID=CEEOFE-1858045221-91032</Url>
      <Description>CEEOFE-1858045221-91032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05f0ae79-fa7d-42cd-a738-9aebccb3fb89" ContentTypeId="0x010100AF5D719A330BE9498B2C5974DBEAC038" PreviousValue="false"/>
</file>

<file path=customXml/itemProps1.xml><?xml version="1.0" encoding="utf-8"?>
<ds:datastoreItem xmlns:ds="http://schemas.openxmlformats.org/officeDocument/2006/customXml" ds:itemID="{418E6420-018E-4E2C-9072-6FA73ED289B1}"/>
</file>

<file path=customXml/itemProps2.xml><?xml version="1.0" encoding="utf-8"?>
<ds:datastoreItem xmlns:ds="http://schemas.openxmlformats.org/officeDocument/2006/customXml" ds:itemID="{F6583FC0-2CCD-4717-9856-8D02C414EE05}">
  <ds:schemaRefs>
    <ds:schemaRef ds:uri="http://schemas.microsoft.com/sharepoint/events"/>
  </ds:schemaRefs>
</ds:datastoreItem>
</file>

<file path=customXml/itemProps3.xml><?xml version="1.0" encoding="utf-8"?>
<ds:datastoreItem xmlns:ds="http://schemas.openxmlformats.org/officeDocument/2006/customXml" ds:itemID="{35DC1D49-F607-4391-9DBD-57C9ECB3722F}">
  <ds:schemaRef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f6f73781-70c4-4328-acc7-2aa385702a57"/>
    <ds:schemaRef ds:uri="http://purl.org/dc/terms/"/>
    <ds:schemaRef ds:uri="http://schemas.microsoft.com/office/2006/documentManagement/types"/>
    <ds:schemaRef ds:uri="6d777d6a-7843-46b2-aa0f-c17519b8136b"/>
    <ds:schemaRef ds:uri="http://purl.org/dc/dcmitype/"/>
    <ds:schemaRef ds:uri="a79b982e-20f0-471e-8f04-bf7beea4cf3b"/>
    <ds:schemaRef ds:uri="8ad2afa7-ad9a-4224-8e10-f94b3ba3fda2"/>
    <ds:schemaRef ds:uri="http://www.w3.org/XML/1998/namespace"/>
  </ds:schemaRefs>
</ds:datastoreItem>
</file>

<file path=customXml/itemProps4.xml><?xml version="1.0" encoding="utf-8"?>
<ds:datastoreItem xmlns:ds="http://schemas.openxmlformats.org/officeDocument/2006/customXml" ds:itemID="{5F62DBC5-D840-47F3-B047-E161EE726257}">
  <ds:schemaRefs>
    <ds:schemaRef ds:uri="http://schemas.microsoft.com/sharepoint/v3/contenttype/forms"/>
  </ds:schemaRefs>
</ds:datastoreItem>
</file>

<file path=customXml/itemProps5.xml><?xml version="1.0" encoding="utf-8"?>
<ds:datastoreItem xmlns:ds="http://schemas.openxmlformats.org/officeDocument/2006/customXml" ds:itemID="{8241C40E-CBA8-4B0E-A949-AACA8E0C603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CFPB_2020</Template>
  <TotalTime>65</TotalTime>
  <Words>3647</Words>
  <Application>Microsoft Office PowerPoint</Application>
  <PresentationFormat>On-screen Show (4:3)</PresentationFormat>
  <Paragraphs>480</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Georgia</vt:lpstr>
      <vt:lpstr>Noto Sans Symbols</vt:lpstr>
      <vt:lpstr>CFPB_2020</vt:lpstr>
      <vt:lpstr>Making Ends Meet:  The early impact of the COVID-19 pandemic on consumer finances </vt:lpstr>
      <vt:lpstr>Disclaimer</vt:lpstr>
      <vt:lpstr>Disclaimer</vt:lpstr>
      <vt:lpstr>CFPB’s mission</vt:lpstr>
      <vt:lpstr>When you join CFPB FinEx</vt:lpstr>
      <vt:lpstr>Managing and protecting money during COVID-19</vt:lpstr>
      <vt:lpstr>Online resources for practitioners</vt:lpstr>
      <vt:lpstr>Resources for working with adults</vt:lpstr>
      <vt:lpstr>CFPB FinEx webinar info and archives</vt:lpstr>
      <vt:lpstr>Making Ends Meet:  The early impact of the COVID-19 pandemic on consumer finances </vt:lpstr>
      <vt:lpstr>Your presenters</vt:lpstr>
      <vt:lpstr>Today’s presentation</vt:lpstr>
      <vt:lpstr>Making Ends Meet Survey: Background</vt:lpstr>
      <vt:lpstr>Making Ends Meet Surveys during the pandemic</vt:lpstr>
      <vt:lpstr>Key findings</vt:lpstr>
      <vt:lpstr>Limitations</vt:lpstr>
      <vt:lpstr>Financial status: Three key measures</vt:lpstr>
      <vt:lpstr>Improvement in financial status</vt:lpstr>
      <vt:lpstr>Elements of the Financial Well-Being Scale</vt:lpstr>
      <vt:lpstr>Financial Well-Being Change by Demographics</vt:lpstr>
      <vt:lpstr>Fewer reporting difficulty paying a bill or expense</vt:lpstr>
      <vt:lpstr>Reasons for difficulty in 2019 vs 2020</vt:lpstr>
      <vt:lpstr>Improvement in Credit Scores</vt:lpstr>
      <vt:lpstr>Decrease in overall delinquency/utilization</vt:lpstr>
      <vt:lpstr>Increase in credit score by income</vt:lpstr>
      <vt:lpstr>Increase in credit score by race/ethnicity</vt:lpstr>
      <vt:lpstr>Declines in financial status: Employment</vt:lpstr>
      <vt:lpstr>Declines in financial status: Savings &amp; cash flow</vt:lpstr>
      <vt:lpstr>Declining financial status: Credit forbearance</vt:lpstr>
      <vt:lpstr>Discussion</vt:lpstr>
      <vt:lpstr>Discussion</vt:lpstr>
      <vt:lpstr>What’s next for the Making Ends Meet Survey?</vt:lpstr>
      <vt:lpstr>Questions?</vt:lpstr>
    </vt:vector>
  </TitlesOfParts>
  <Manager/>
  <Company>Consumer Financial Protection Bureau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cfpb_powerpoint_template_logo_092820</dc:title>
  <dc:subject/>
  <dc:creator>Consumer Financial Protection Bureau</dc:creator>
  <cp:keywords/>
  <dc:description/>
  <cp:lastModifiedBy>Brown, Heather (CFPB)</cp:lastModifiedBy>
  <cp:revision>14</cp:revision>
  <cp:lastPrinted>2020-09-28T19:45:08Z</cp:lastPrinted>
  <dcterms:modified xsi:type="dcterms:W3CDTF">2021-09-27T13:36:13Z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0x010100AF5D719A330BE9498B2C5974DBEAC03800056D93E28196BD48B9C551590C029774</vt:lpwstr>
  </property>
  <property fmtid="{D5CDD505-2E9C-101B-9397-08002B2CF9AE}" pid="3" name="Order">
    <vt:i4>100</vt:i4>
  </property>
  <property fmtid="{D5CDD505-2E9C-101B-9397-08002B2CF9AE}" pid="4" name="TaxKeyword">
    <vt:lpwstr/>
  </property>
  <property fmtid="{D5CDD505-2E9C-101B-9397-08002B2CF9AE}" pid="5" name="_dlc_DocIdItemGuid">
    <vt:lpwstr>ba3013e3-2624-43eb-ad95-788f707ad73b</vt:lpwstr>
  </property>
</Properties>
</file>