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6"/>
  </p:sldMasterIdLst>
  <p:notesMasterIdLst>
    <p:notesMasterId r:id="rId14"/>
  </p:notesMasterIdLst>
  <p:sldIdLst>
    <p:sldId id="256" r:id="rId7"/>
    <p:sldId id="260" r:id="rId8"/>
    <p:sldId id="262" r:id="rId9"/>
    <p:sldId id="261" r:id="rId10"/>
    <p:sldId id="263" r:id="rId11"/>
    <p:sldId id="258" r:id="rId12"/>
    <p:sldId id="264"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44">
          <p15:clr>
            <a:srgbClr val="A4A3A4"/>
          </p15:clr>
        </p15:guide>
        <p15:guide id="2" pos="3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AB3F"/>
    <a:srgbClr val="ADDD91"/>
    <a:srgbClr val="E2F0D9"/>
    <a:srgbClr val="0F1720"/>
    <a:srgbClr val="E7E8E9"/>
    <a:srgbClr val="283037"/>
    <a:srgbClr val="257674"/>
    <a:srgbClr val="0070CC"/>
    <a:srgbClr val="224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B56E52E-5844-4ABA-9360-54A8283B39F7}">
  <a:tblStyle styleId="{AB56E52E-5844-4ABA-9360-54A8283B39F7}" styleName="Table_0">
    <a:wholeTbl>
      <a:tcTxStyle b="off" i="off">
        <a:font>
          <a:latin typeface="Georgia"/>
          <a:ea typeface="Georgia"/>
          <a:cs typeface="Georgia"/>
        </a:font>
        <a:schemeClr val="dk1"/>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op>
            <a:ln w="9525" cap="flat" cmpd="sng">
              <a:solidFill>
                <a:schemeClr val="accent2"/>
              </a:solidFill>
              <a:prstDash val="solid"/>
              <a:round/>
              <a:headEnd type="none" w="sm" len="sm"/>
              <a:tailEnd type="none" w="sm" len="sm"/>
            </a:ln>
          </a:top>
          <a:bottom>
            <a:ln w="9525" cap="flat" cmpd="sng">
              <a:solidFill>
                <a:schemeClr val="accent2"/>
              </a:solidFill>
              <a:prstDash val="solid"/>
              <a:round/>
              <a:headEnd type="none" w="sm" len="sm"/>
              <a:tailEnd type="none" w="sm" len="sm"/>
            </a:ln>
          </a:bottom>
        </a:tcBdr>
      </a:tcStyle>
    </a:band1H>
    <a:band2H>
      <a:tcTxStyle/>
      <a:tcStyle>
        <a:tcBdr/>
      </a:tcStyle>
    </a:band2H>
    <a:band1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1V>
    <a:band2V>
      <a:tcTxStyle/>
      <a:tcStyle>
        <a:tcBdr>
          <a:left>
            <a:ln w="9525" cap="flat" cmpd="sng">
              <a:solidFill>
                <a:schemeClr val="accent2"/>
              </a:solidFill>
              <a:prstDash val="solid"/>
              <a:round/>
              <a:headEnd type="none" w="sm" len="sm"/>
              <a:tailEnd type="none" w="sm" len="sm"/>
            </a:ln>
          </a:left>
          <a:right>
            <a:ln w="9525" cap="flat" cmpd="sng">
              <a:solidFill>
                <a:schemeClr val="accent2"/>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2"/>
              </a:solidFill>
              <a:prstDash val="solid"/>
              <a:round/>
              <a:headEnd type="none" w="sm" len="sm"/>
              <a:tailEnd type="none" w="sm" len="sm"/>
            </a:ln>
          </a:top>
        </a:tcBdr>
      </a:tcStyle>
    </a:lastRow>
    <a:seCell>
      <a:tcTxStyle/>
      <a:tcStyle>
        <a:tcBdr/>
      </a:tcStyle>
    </a:seCell>
    <a:swCell>
      <a:tcTxStyle/>
      <a:tcStyle>
        <a:tcBdr/>
      </a:tcStyle>
    </a:swCell>
    <a:firstRow>
      <a:tcTxStyle b="on" i="off">
        <a:font>
          <a:latin typeface="Georgia"/>
          <a:ea typeface="Georgia"/>
          <a:cs typeface="Georgia"/>
        </a:font>
        <a:schemeClr val="lt1"/>
      </a:tcTxStyle>
      <a:tcStyle>
        <a:tcBdr/>
        <a:fill>
          <a:solidFill>
            <a:schemeClr val="accent2"/>
          </a:solidFill>
        </a:fill>
      </a:tcStyle>
    </a:firstRow>
    <a:neCell>
      <a:tcTxStyle/>
      <a:tcStyle>
        <a:tcBdr/>
      </a:tcStyle>
    </a:neCell>
    <a:nwCell>
      <a:tcTxStyle/>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42"/>
    <p:restoredTop sz="73118" autoAdjust="0"/>
  </p:normalViewPr>
  <p:slideViewPr>
    <p:cSldViewPr snapToGrid="0">
      <p:cViewPr varScale="1">
        <p:scale>
          <a:sx n="55" d="100"/>
          <a:sy n="55" d="100"/>
        </p:scale>
        <p:origin x="1470" y="42"/>
      </p:cViewPr>
      <p:guideLst>
        <p:guide orient="horz" pos="944"/>
        <p:guide pos="351"/>
      </p:guideLst>
    </p:cSldViewPr>
  </p:slideViewPr>
  <p:notesTextViewPr>
    <p:cViewPr>
      <p:scale>
        <a:sx n="1" d="1"/>
        <a:sy n="1" d="1"/>
      </p:scale>
      <p:origin x="0" y="0"/>
    </p:cViewPr>
  </p:notesTextViewPr>
  <p:notesViewPr>
    <p:cSldViewPr snapToGrid="0">
      <p:cViewPr varScale="1">
        <p:scale>
          <a:sx n="48" d="100"/>
          <a:sy n="48" d="100"/>
        </p:scale>
        <p:origin x="2684" y="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dirty="0"/>
              <a:t>Under the CARES Act, consumers who have federally backed mortgages and are experiencing financial hardship during the COVID-19 outbreak may request a forbearance on their mortgage payments. This forbearance is for up to 180 days and may be extended for </a:t>
            </a:r>
            <a:r>
              <a:rPr lang="en-US"/>
              <a:t>an additional180 </a:t>
            </a:r>
            <a:r>
              <a:rPr lang="en-US" dirty="0"/>
              <a:t>days.  That covers about 70% of the market, and mortgage servicers are providing forbearance for many privately held loans as well.  </a:t>
            </a:r>
          </a:p>
          <a:p>
            <a:pPr marL="228600" indent="0" algn="l">
              <a:buFont typeface="Arial" panose="020B0604020202020204" pitchFamily="34" charset="0"/>
              <a:buNone/>
            </a:pPr>
            <a:endParaRPr lang="en-US" dirty="0"/>
          </a:p>
          <a:p>
            <a:pPr algn="l">
              <a:buFont typeface="Arial" panose="020B0604020202020204" pitchFamily="34" charset="0"/>
              <a:buChar char="•"/>
            </a:pPr>
            <a:r>
              <a:rPr lang="en-US" dirty="0"/>
              <a:t>About 3 million consumers are in an active mortgage forbearance, as of Oct 20 (shown in green), which is less than half of all those who have ever signed up for a COVID-related forbearance.  You can see many people exited around the 3-month and 6-month marks.  </a:t>
            </a:r>
          </a:p>
          <a:p>
            <a:pPr marL="228600" indent="0" algn="l">
              <a:buFont typeface="Arial" panose="020B0604020202020204" pitchFamily="34" charset="0"/>
              <a:buNone/>
            </a:pP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502801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There are a couple segments of borrowers we are concerned about.  One group is the set of borrowers who are behind on their mortgage payments, but have not gotten forbearance shown in gray.  The 279,000 borrowers on the right are those who were current on their payments before the pandemic hit.  We believe many of these borrowers are eligible for forbearance.</a:t>
            </a:r>
          </a:p>
          <a:p>
            <a:pPr>
              <a:buFont typeface="Arial" panose="020B0604020202020204" pitchFamily="34" charset="0"/>
              <a:buChar char="•"/>
            </a:pPr>
            <a:endParaRPr lang="en-US" dirty="0"/>
          </a:p>
          <a:p>
            <a:pPr>
              <a:buFont typeface="Arial" panose="020B0604020202020204" pitchFamily="34" charset="0"/>
              <a:buChar char="•"/>
            </a:pPr>
            <a:r>
              <a:rPr lang="en-US" dirty="0"/>
              <a:t>We are collaborating with industry and nonprofits on a campaign to reach these borrowers and urge them to contact their servicers about their options.  We’d also welcome the CAB’s feedback on ways to reach these borrowers or any data you have about who these borrowers are.  </a:t>
            </a:r>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33884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We are also monitoring how consumers are faring as the exit forbearance.  This graph looks at the 6.3 million borrowers who ever got forbearance and tells us how they are doing now.  The good news is that 2.3 million borrowers have exited forbearance and are current on their payments.  Some stayed current the whole time, others got deferrals or loan modifications.  Either way, they’re back on track and making timely payments.  Another 500k have paid off their loans, likely be refinancing. </a:t>
            </a:r>
          </a:p>
          <a:p>
            <a:pPr>
              <a:buFont typeface="Arial" panose="020B0604020202020204" pitchFamily="34" charset="0"/>
              <a:buChar char="•"/>
            </a:pPr>
            <a:endParaRPr lang="en-US" dirty="0"/>
          </a:p>
          <a:p>
            <a:pPr>
              <a:buFont typeface="Arial" panose="020B0604020202020204" pitchFamily="34" charset="0"/>
              <a:buChar char="•"/>
            </a:pPr>
            <a:r>
              <a:rPr lang="en-US" dirty="0"/>
              <a:t>However, some borrowers exited forbearance are still in the loss mitigation process (yellow) and a small number are delinquent (red). We are monitoring these trends and provide borrowers with guidance on forbearance exits on our housing </a:t>
            </a:r>
            <a:r>
              <a:rPr lang="en-US"/>
              <a:t>hub website.</a:t>
            </a:r>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98994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20"/>
        <p:cNvGrpSpPr/>
        <p:nvPr/>
      </p:nvGrpSpPr>
      <p:grpSpPr>
        <a:xfrm>
          <a:off x="0" y="0"/>
          <a:ext cx="0" cy="0"/>
          <a:chOff x="0" y="0"/>
          <a:chExt cx="0" cy="0"/>
        </a:xfrm>
      </p:grpSpPr>
      <p:pic>
        <p:nvPicPr>
          <p:cNvPr id="6" name="Picture 5">
            <a:extLst>
              <a:ext uri="{FF2B5EF4-FFF2-40B4-BE49-F238E27FC236}">
                <a16:creationId xmlns:a16="http://schemas.microsoft.com/office/drawing/2014/main" id="{3E5F53E7-B92C-2042-9566-705973D0AC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090" y="4994742"/>
            <a:ext cx="2754345" cy="939871"/>
          </a:xfrm>
          <a:prstGeom prst="rect">
            <a:avLst/>
          </a:prstGeom>
        </p:spPr>
      </p:pic>
      <p:sp>
        <p:nvSpPr>
          <p:cNvPr id="21" name="Google Shape;21;p2"/>
          <p:cNvSpPr txBox="1">
            <a:spLocks noGrp="1"/>
          </p:cNvSpPr>
          <p:nvPr>
            <p:ph type="title"/>
          </p:nvPr>
        </p:nvSpPr>
        <p:spPr>
          <a:xfrm>
            <a:off x="641193" y="2164953"/>
            <a:ext cx="8036720" cy="74334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101820"/>
              </a:buClr>
              <a:buSzPts val="4000"/>
              <a:buFont typeface="Arial"/>
              <a:buNone/>
              <a:defRPr sz="4000" b="0" i="0" u="none" strike="noStrike" cap="none">
                <a:solidFill>
                  <a:srgbClr val="10182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dirty="0"/>
              <a:t>Click to edit Master title style</a:t>
            </a:r>
            <a:endParaRPr dirty="0"/>
          </a:p>
        </p:txBody>
      </p:sp>
      <p:sp>
        <p:nvSpPr>
          <p:cNvPr id="22" name="Google Shape;22;p2"/>
          <p:cNvSpPr txBox="1">
            <a:spLocks noGrp="1"/>
          </p:cNvSpPr>
          <p:nvPr>
            <p:ph type="body" idx="1"/>
          </p:nvPr>
        </p:nvSpPr>
        <p:spPr>
          <a:xfrm>
            <a:off x="646352" y="2895600"/>
            <a:ext cx="8031561" cy="5207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62500"/>
              </a:lnSpc>
              <a:spcBef>
                <a:spcPts val="1000"/>
              </a:spcBef>
              <a:spcAft>
                <a:spcPts val="0"/>
              </a:spcAft>
              <a:buClr>
                <a:schemeClr val="dk2"/>
              </a:buClr>
              <a:buSzPts val="1600"/>
              <a:buFont typeface="Noto Sans Symbols"/>
              <a:buNone/>
              <a:defRPr sz="1600" b="0" i="0" u="none" strike="noStrike" cap="none">
                <a:solidFill>
                  <a:srgbClr val="43484E"/>
                </a:solidFill>
                <a:latin typeface="Georgia"/>
                <a:ea typeface="Georgia"/>
                <a:cs typeface="Georgia"/>
                <a:sym typeface="Georgia"/>
              </a:defRPr>
            </a:lvl1pPr>
            <a:lvl2pPr marL="914400" marR="0" lvl="1" indent="-292100" algn="l" rtl="0">
              <a:spcBef>
                <a:spcPts val="1000"/>
              </a:spcBef>
              <a:spcAft>
                <a:spcPts val="0"/>
              </a:spcAft>
              <a:buClr>
                <a:schemeClr val="dk2"/>
              </a:buClr>
              <a:buSzPts val="1000"/>
              <a:buFont typeface="Noto Sans Symbols"/>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10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9pPr>
          </a:lstStyle>
          <a:p>
            <a:pPr lvl="0"/>
            <a:r>
              <a:rPr lang="en-US" dirty="0"/>
              <a:t>Click to edit Master text styles</a:t>
            </a:r>
          </a:p>
        </p:txBody>
      </p:sp>
      <p:pic>
        <p:nvPicPr>
          <p:cNvPr id="24" name="Google Shape;24;p2"/>
          <p:cNvPicPr preferRelativeResize="0"/>
          <p:nvPr/>
        </p:nvPicPr>
        <p:blipFill rotWithShape="1">
          <a:blip r:embed="rId3">
            <a:alphaModFix/>
          </a:blip>
          <a:srcRect/>
          <a:stretch/>
        </p:blipFill>
        <p:spPr>
          <a:xfrm>
            <a:off x="0" y="5328740"/>
            <a:ext cx="9157662" cy="1885401"/>
          </a:xfrm>
          <a:prstGeom prst="rect">
            <a:avLst/>
          </a:prstGeom>
          <a:noFill/>
          <a:ln>
            <a:noFill/>
          </a:ln>
        </p:spPr>
      </p:pic>
      <p:pic>
        <p:nvPicPr>
          <p:cNvPr id="7" name="Picture 6">
            <a:extLst>
              <a:ext uri="{FF2B5EF4-FFF2-40B4-BE49-F238E27FC236}">
                <a16:creationId xmlns:a16="http://schemas.microsoft.com/office/drawing/2014/main" id="{7DE08450-4D4D-9643-9663-A8C0DDAAF1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1090" y="4994742"/>
            <a:ext cx="2754345" cy="939871"/>
          </a:xfrm>
          <a:prstGeom prst="rect">
            <a:avLst/>
          </a:prstGeom>
        </p:spPr>
      </p:pic>
    </p:spTree>
    <p:extLst>
      <p:ext uri="{BB962C8B-B14F-4D97-AF65-F5344CB8AC3E}">
        <p14:creationId xmlns:p14="http://schemas.microsoft.com/office/powerpoint/2010/main" val="1720580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1"/>
        <p:cNvGrpSpPr/>
        <p:nvPr/>
      </p:nvGrpSpPr>
      <p:grpSpPr>
        <a:xfrm>
          <a:off x="0" y="0"/>
          <a:ext cx="0" cy="0"/>
          <a:chOff x="0" y="0"/>
          <a:chExt cx="0" cy="0"/>
        </a:xfrm>
      </p:grpSpPr>
      <p:sp>
        <p:nvSpPr>
          <p:cNvPr id="32" name="Google Shape;32;p4"/>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dirty="0"/>
              <a:t>Click to edit Master title style</a:t>
            </a:r>
            <a:endParaRPr dirty="0"/>
          </a:p>
        </p:txBody>
      </p:sp>
      <p:sp>
        <p:nvSpPr>
          <p:cNvPr id="33" name="Google Shape;33;p4"/>
          <p:cNvSpPr txBox="1">
            <a:spLocks noGrp="1"/>
          </p:cNvSpPr>
          <p:nvPr>
            <p:ph type="body" idx="1"/>
          </p:nvPr>
        </p:nvSpPr>
        <p:spPr>
          <a:xfrm>
            <a:off x="553641" y="1524000"/>
            <a:ext cx="8036720" cy="4106412"/>
          </a:xfrm>
          <a:prstGeom prst="rect">
            <a:avLst/>
          </a:prstGeom>
          <a:noFill/>
          <a:ln>
            <a:noFill/>
          </a:ln>
        </p:spPr>
        <p:txBody>
          <a:bodyPr spcFirstLastPara="1" wrap="square" lIns="91425" tIns="45700" rIns="91425" bIns="45700" anchor="t" anchorCtr="0">
            <a:noAutofit/>
          </a:bodyPr>
          <a:lstStyle>
            <a:lvl1pPr marL="457200" marR="0" lvl="0" indent="-368300" algn="l" rtl="0">
              <a:lnSpc>
                <a:spcPct val="118181"/>
              </a:lnSpc>
              <a:spcBef>
                <a:spcPts val="1000"/>
              </a:spcBef>
              <a:spcAft>
                <a:spcPts val="0"/>
              </a:spcAft>
              <a:buClr>
                <a:schemeClr val="dk2"/>
              </a:buClr>
              <a:buSzPts val="2200"/>
              <a:buFont typeface="Noto Sans Symbols"/>
              <a:buChar char="▪"/>
              <a:defRPr sz="2200" b="0" i="0" u="none" strike="noStrike" cap="none">
                <a:solidFill>
                  <a:schemeClr val="dk1"/>
                </a:solidFill>
                <a:latin typeface="Georgia"/>
                <a:ea typeface="Georgia"/>
                <a:cs typeface="Georgia"/>
                <a:sym typeface="Georgia"/>
              </a:defRPr>
            </a:lvl1pPr>
            <a:lvl2pPr marL="914400" marR="0" lvl="1" indent="-292100" algn="l" rtl="0">
              <a:spcBef>
                <a:spcPts val="1000"/>
              </a:spcBef>
              <a:spcAft>
                <a:spcPts val="0"/>
              </a:spcAft>
              <a:buClr>
                <a:schemeClr val="dk2"/>
              </a:buClr>
              <a:buSzPts val="1000"/>
              <a:buFont typeface="Noto Sans Symbols"/>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10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9pPr>
          </a:lstStyle>
          <a:p>
            <a:pPr lvl="0"/>
            <a:r>
              <a:rPr lang="en-US" dirty="0"/>
              <a:t>Click to edit Master text styles</a:t>
            </a:r>
          </a:p>
        </p:txBody>
      </p:sp>
      <p:sp>
        <p:nvSpPr>
          <p:cNvPr id="34" name="Google Shape;34;p4"/>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lang="en-US"/>
          </a:p>
        </p:txBody>
      </p:sp>
      <p:sp>
        <p:nvSpPr>
          <p:cNvPr id="35" name="Google Shape;35;p4"/>
          <p:cNvSpPr txBox="1">
            <a:spLocks noGrp="1"/>
          </p:cNvSpPr>
          <p:nvPr>
            <p:ph type="ftr" idx="11"/>
          </p:nvPr>
        </p:nvSpPr>
        <p:spPr>
          <a:xfrm>
            <a:off x="5694760" y="6081189"/>
            <a:ext cx="28956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lang="en-US"/>
          </a:p>
        </p:txBody>
      </p:sp>
    </p:spTree>
    <p:extLst>
      <p:ext uri="{BB962C8B-B14F-4D97-AF65-F5344CB8AC3E}">
        <p14:creationId xmlns:p14="http://schemas.microsoft.com/office/powerpoint/2010/main" val="3450745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Numbered list">
  <p:cSld name="Numbered list">
    <p:spTree>
      <p:nvGrpSpPr>
        <p:cNvPr id="1" name="Shape 36"/>
        <p:cNvGrpSpPr/>
        <p:nvPr/>
      </p:nvGrpSpPr>
      <p:grpSpPr>
        <a:xfrm>
          <a:off x="0" y="0"/>
          <a:ext cx="0" cy="0"/>
          <a:chOff x="0" y="0"/>
          <a:chExt cx="0" cy="0"/>
        </a:xfrm>
      </p:grpSpPr>
      <p:sp>
        <p:nvSpPr>
          <p:cNvPr id="37" name="Google Shape;37;p5"/>
          <p:cNvSpPr txBox="1">
            <a:spLocks noGrp="1"/>
          </p:cNvSpPr>
          <p:nvPr>
            <p:ph type="body" idx="1"/>
          </p:nvPr>
        </p:nvSpPr>
        <p:spPr>
          <a:xfrm>
            <a:off x="553643" y="1549400"/>
            <a:ext cx="8036719" cy="4199647"/>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30000"/>
              </a:lnSpc>
              <a:spcBef>
                <a:spcPts val="1000"/>
              </a:spcBef>
              <a:spcAft>
                <a:spcPts val="0"/>
              </a:spcAft>
              <a:buClr>
                <a:srgbClr val="101820"/>
              </a:buClr>
              <a:buSzPts val="2000"/>
              <a:buFont typeface="Georgia"/>
              <a:buAutoNum type="arabicPeriod"/>
              <a:defRPr sz="2200" b="0" i="0" u="none" strike="noStrike" cap="none">
                <a:solidFill>
                  <a:srgbClr val="101820"/>
                </a:solidFill>
                <a:latin typeface="Georgia"/>
                <a:ea typeface="Georgia"/>
                <a:cs typeface="Georgia"/>
                <a:sym typeface="Georgia"/>
              </a:defRPr>
            </a:lvl1pPr>
            <a:lvl2pPr marL="914400" marR="0" lvl="1" indent="-342900" algn="l" rtl="0">
              <a:spcBef>
                <a:spcPts val="1000"/>
              </a:spcBef>
              <a:spcAft>
                <a:spcPts val="0"/>
              </a:spcAft>
              <a:buClr>
                <a:srgbClr val="101820"/>
              </a:buClr>
              <a:buSzPts val="1800"/>
              <a:buFont typeface="Georgia"/>
              <a:buAutoNum type="alphaLcPeriod"/>
              <a:defRPr sz="1800" b="0" i="0" u="none" strike="noStrike" cap="none">
                <a:solidFill>
                  <a:srgbClr val="101820"/>
                </a:solidFill>
                <a:latin typeface="Georgia"/>
                <a:ea typeface="Georgia"/>
                <a:cs typeface="Georgia"/>
                <a:sym typeface="Georgia"/>
              </a:defRPr>
            </a:lvl2pPr>
            <a:lvl3pPr marL="1371600" marR="0" lvl="2" indent="-330200" algn="l" rtl="0">
              <a:spcBef>
                <a:spcPts val="1000"/>
              </a:spcBef>
              <a:spcAft>
                <a:spcPts val="0"/>
              </a:spcAft>
              <a:buClr>
                <a:srgbClr val="101820"/>
              </a:buClr>
              <a:buSzPts val="1600"/>
              <a:buFont typeface="Noto Sans Symbols"/>
              <a:buChar char="▪"/>
              <a:defRPr sz="1600" b="0" i="0" u="none" strike="noStrike" cap="none">
                <a:solidFill>
                  <a:srgbClr val="101820"/>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pPr lvl="0"/>
            <a:r>
              <a:rPr lang="en-US" dirty="0"/>
              <a:t>Click to edit Master text styles</a:t>
            </a:r>
          </a:p>
        </p:txBody>
      </p:sp>
      <p:sp>
        <p:nvSpPr>
          <p:cNvPr id="38" name="Google Shape;38;p5"/>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dirty="0"/>
              <a:t>Click to edit Master title style</a:t>
            </a:r>
            <a:endParaRPr dirty="0"/>
          </a:p>
        </p:txBody>
      </p:sp>
      <p:sp>
        <p:nvSpPr>
          <p:cNvPr id="39" name="Google Shape;39;p5"/>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lang="en-US"/>
          </a:p>
        </p:txBody>
      </p:sp>
      <p:sp>
        <p:nvSpPr>
          <p:cNvPr id="40" name="Google Shape;40;p5"/>
          <p:cNvSpPr txBox="1">
            <a:spLocks noGrp="1"/>
          </p:cNvSpPr>
          <p:nvPr>
            <p:ph type="ftr" idx="11"/>
          </p:nvPr>
        </p:nvSpPr>
        <p:spPr>
          <a:xfrm>
            <a:off x="5694760" y="6081189"/>
            <a:ext cx="28956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lang="en-US"/>
          </a:p>
        </p:txBody>
      </p:sp>
    </p:spTree>
    <p:extLst>
      <p:ext uri="{BB962C8B-B14F-4D97-AF65-F5344CB8AC3E}">
        <p14:creationId xmlns:p14="http://schemas.microsoft.com/office/powerpoint/2010/main" val="2611094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69"/>
        <p:cNvGrpSpPr/>
        <p:nvPr/>
      </p:nvGrpSpPr>
      <p:grpSpPr>
        <a:xfrm>
          <a:off x="0" y="0"/>
          <a:ext cx="0" cy="0"/>
          <a:chOff x="0" y="0"/>
          <a:chExt cx="0" cy="0"/>
        </a:xfrm>
      </p:grpSpPr>
      <p:sp>
        <p:nvSpPr>
          <p:cNvPr id="70" name="Google Shape;70;p11"/>
          <p:cNvSpPr txBox="1">
            <a:spLocks noGrp="1"/>
          </p:cNvSpPr>
          <p:nvPr>
            <p:ph type="body" idx="1"/>
          </p:nvPr>
        </p:nvSpPr>
        <p:spPr>
          <a:xfrm>
            <a:off x="544512" y="1549400"/>
            <a:ext cx="3951287" cy="4199647"/>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30000"/>
              </a:lnSpc>
              <a:spcBef>
                <a:spcPts val="1000"/>
              </a:spcBef>
              <a:spcAft>
                <a:spcPts val="0"/>
              </a:spcAft>
              <a:buClr>
                <a:schemeClr val="dk2"/>
              </a:buClr>
              <a:buSzPts val="2000"/>
              <a:buFont typeface="Noto Sans Symbols"/>
              <a:buChar char="▪"/>
              <a:defRPr sz="2200" b="0" i="0" u="none" strike="noStrike" cap="none">
                <a:solidFill>
                  <a:schemeClr val="dk1"/>
                </a:solidFill>
                <a:latin typeface="Georgia"/>
                <a:ea typeface="Georgia"/>
                <a:cs typeface="Georgia"/>
                <a:sym typeface="Georgia"/>
              </a:defRPr>
            </a:lvl1pPr>
            <a:lvl2pPr marL="914400" marR="0" lvl="1" indent="-285750" algn="l" rtl="0">
              <a:spcBef>
                <a:spcPts val="1000"/>
              </a:spcBef>
              <a:spcAft>
                <a:spcPts val="0"/>
              </a:spcAft>
              <a:buClr>
                <a:schemeClr val="dk2"/>
              </a:buClr>
              <a:buSzPts val="900"/>
              <a:buFont typeface="Noto Sans Symbols"/>
              <a:buChar char="◻"/>
              <a:defRPr sz="1800" b="0" i="0" u="none" strike="noStrike" cap="none">
                <a:solidFill>
                  <a:schemeClr val="dk1"/>
                </a:solidFill>
                <a:latin typeface="Georgia"/>
                <a:ea typeface="Georgia"/>
                <a:cs typeface="Georgia"/>
                <a:sym typeface="Georgia"/>
              </a:defRPr>
            </a:lvl2pPr>
            <a:lvl3pPr marL="1371600" marR="0" lvl="2" indent="-330200" algn="l" rtl="0">
              <a:spcBef>
                <a:spcPts val="100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pPr lvl="0"/>
            <a:r>
              <a:rPr lang="en-US" dirty="0"/>
              <a:t>Click to edit Master text styles</a:t>
            </a:r>
          </a:p>
        </p:txBody>
      </p:sp>
      <p:sp>
        <p:nvSpPr>
          <p:cNvPr id="71" name="Google Shape;71;p11"/>
          <p:cNvSpPr txBox="1">
            <a:spLocks noGrp="1"/>
          </p:cNvSpPr>
          <p:nvPr>
            <p:ph type="body" idx="2"/>
          </p:nvPr>
        </p:nvSpPr>
        <p:spPr>
          <a:xfrm>
            <a:off x="4735512" y="1549400"/>
            <a:ext cx="3951287" cy="4199647"/>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30000"/>
              </a:lnSpc>
              <a:spcBef>
                <a:spcPts val="1000"/>
              </a:spcBef>
              <a:spcAft>
                <a:spcPts val="0"/>
              </a:spcAft>
              <a:buClr>
                <a:schemeClr val="dk2"/>
              </a:buClr>
              <a:buSzPts val="2000"/>
              <a:buFont typeface="Noto Sans Symbols"/>
              <a:buChar char="▪"/>
              <a:defRPr sz="2200" b="0" i="0" u="none" strike="noStrike" cap="none">
                <a:solidFill>
                  <a:schemeClr val="dk1"/>
                </a:solidFill>
                <a:latin typeface="Georgia"/>
                <a:ea typeface="Georgia"/>
                <a:cs typeface="Georgia"/>
                <a:sym typeface="Georgia"/>
              </a:defRPr>
            </a:lvl1pPr>
            <a:lvl2pPr marL="914400" marR="0" lvl="1" indent="-285750" algn="l" rtl="0">
              <a:spcBef>
                <a:spcPts val="1000"/>
              </a:spcBef>
              <a:spcAft>
                <a:spcPts val="0"/>
              </a:spcAft>
              <a:buClr>
                <a:schemeClr val="dk2"/>
              </a:buClr>
              <a:buSzPts val="900"/>
              <a:buFont typeface="Noto Sans Symbols"/>
              <a:buChar char="◻"/>
              <a:defRPr sz="1800" b="0" i="0" u="none" strike="noStrike" cap="none">
                <a:solidFill>
                  <a:schemeClr val="dk1"/>
                </a:solidFill>
                <a:latin typeface="Georgia"/>
                <a:ea typeface="Georgia"/>
                <a:cs typeface="Georgia"/>
                <a:sym typeface="Georgia"/>
              </a:defRPr>
            </a:lvl2pPr>
            <a:lvl3pPr marL="1371600" marR="0" lvl="2" indent="-330200" algn="l" rtl="0">
              <a:spcBef>
                <a:spcPts val="1000"/>
              </a:spcBef>
              <a:spcAft>
                <a:spcPts val="0"/>
              </a:spcAft>
              <a:buClr>
                <a:schemeClr val="dk1"/>
              </a:buClr>
              <a:buSzPts val="1600"/>
              <a:buFont typeface="Arial"/>
              <a:buChar char="•"/>
              <a:defRPr sz="1600" b="0" i="0" u="none" strike="noStrike" cap="none">
                <a:solidFill>
                  <a:schemeClr val="dk1"/>
                </a:solidFill>
                <a:latin typeface="Georgia"/>
                <a:ea typeface="Georgia"/>
                <a:cs typeface="Georgia"/>
                <a:sym typeface="Georgia"/>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pPr lvl="0"/>
            <a:r>
              <a:rPr lang="en-US" dirty="0"/>
              <a:t>Click to edit Master text styles</a:t>
            </a:r>
          </a:p>
        </p:txBody>
      </p:sp>
      <p:sp>
        <p:nvSpPr>
          <p:cNvPr id="72" name="Google Shape;72;p11"/>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r>
              <a:rPr lang="en-US" dirty="0"/>
              <a:t>Click to edit Master title style</a:t>
            </a:r>
            <a:endParaRPr dirty="0"/>
          </a:p>
        </p:txBody>
      </p:sp>
      <p:sp>
        <p:nvSpPr>
          <p:cNvPr id="73" name="Google Shape;73;p11"/>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lang="en-US"/>
          </a:p>
        </p:txBody>
      </p:sp>
      <p:sp>
        <p:nvSpPr>
          <p:cNvPr id="74" name="Google Shape;74;p11"/>
          <p:cNvSpPr txBox="1">
            <a:spLocks noGrp="1"/>
          </p:cNvSpPr>
          <p:nvPr>
            <p:ph type="ftr" idx="11"/>
          </p:nvPr>
        </p:nvSpPr>
        <p:spPr>
          <a:xfrm>
            <a:off x="5694760" y="6081189"/>
            <a:ext cx="28956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lang="en-US"/>
          </a:p>
        </p:txBody>
      </p:sp>
    </p:spTree>
    <p:extLst>
      <p:ext uri="{BB962C8B-B14F-4D97-AF65-F5344CB8AC3E}">
        <p14:creationId xmlns:p14="http://schemas.microsoft.com/office/powerpoint/2010/main" val="424036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5"/>
        <p:cNvGrpSpPr/>
        <p:nvPr/>
      </p:nvGrpSpPr>
      <p:grpSpPr>
        <a:xfrm>
          <a:off x="0" y="0"/>
          <a:ext cx="0" cy="0"/>
          <a:chOff x="0" y="0"/>
          <a:chExt cx="0" cy="0"/>
        </a:xfrm>
      </p:grpSpPr>
      <p:sp>
        <p:nvSpPr>
          <p:cNvPr id="76" name="Google Shape;76;p12"/>
          <p:cNvSpPr/>
          <p:nvPr/>
        </p:nvSpPr>
        <p:spPr>
          <a:xfrm>
            <a:off x="0" y="0"/>
            <a:ext cx="9144000" cy="6858000"/>
          </a:xfrm>
          <a:prstGeom prst="rect">
            <a:avLst/>
          </a:prstGeom>
          <a:solidFill>
            <a:schemeClr val="lt1"/>
          </a:solidFill>
          <a:ln>
            <a:noFill/>
          </a:ln>
        </p:spPr>
        <p:txBody>
          <a:bodyPr spcFirstLastPara="1" wrap="square" lIns="64275" tIns="32125" rIns="64275" bIns="32125" anchor="t" anchorCtr="0">
            <a:noAutofit/>
          </a:bodyPr>
          <a:lstStyle/>
          <a:p>
            <a:pPr marL="0" marR="0" lvl="0" indent="0" algn="l" rtl="0">
              <a:lnSpc>
                <a:spcPct val="100000"/>
              </a:lnSpc>
              <a:spcBef>
                <a:spcPts val="0"/>
              </a:spcBef>
              <a:spcAft>
                <a:spcPts val="0"/>
              </a:spcAft>
              <a:buClr>
                <a:schemeClr val="dk1"/>
              </a:buClr>
              <a:buSzPts val="2400"/>
              <a:buFont typeface="Georgia"/>
              <a:buNone/>
            </a:pPr>
            <a:endParaRPr sz="2400" b="0" i="0" u="none" strike="noStrike" cap="none">
              <a:solidFill>
                <a:srgbClr val="000000"/>
              </a:solidFill>
              <a:latin typeface="Arial"/>
              <a:ea typeface="Arial"/>
              <a:cs typeface="Arial"/>
              <a:sym typeface="Arial"/>
            </a:endParaRPr>
          </a:p>
        </p:txBody>
      </p:sp>
      <p:sp>
        <p:nvSpPr>
          <p:cNvPr id="77" name="Google Shape;77;p12"/>
          <p:cNvSpPr txBox="1"/>
          <p:nvPr/>
        </p:nvSpPr>
        <p:spPr>
          <a:xfrm>
            <a:off x="5847160" y="6326188"/>
            <a:ext cx="2895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98A"/>
                </a:solidFill>
                <a:latin typeface="Arial"/>
                <a:ea typeface="Arial"/>
                <a:cs typeface="Arial"/>
                <a:sym typeface="Arial"/>
              </a:rPr>
              <a:t>‹#›</a:t>
            </a:fld>
            <a:endParaRPr sz="1200">
              <a:solidFill>
                <a:srgbClr val="88898A"/>
              </a:solidFill>
              <a:latin typeface="Arial"/>
              <a:ea typeface="Arial"/>
              <a:cs typeface="Arial"/>
              <a:sym typeface="Arial"/>
            </a:endParaRPr>
          </a:p>
        </p:txBody>
      </p:sp>
      <p:sp>
        <p:nvSpPr>
          <p:cNvPr id="78" name="Google Shape;78;p12"/>
          <p:cNvSpPr/>
          <p:nvPr/>
        </p:nvSpPr>
        <p:spPr>
          <a:xfrm>
            <a:off x="0" y="0"/>
            <a:ext cx="9144000" cy="6858000"/>
          </a:xfrm>
          <a:prstGeom prst="rect">
            <a:avLst/>
          </a:prstGeom>
          <a:solidFill>
            <a:schemeClr val="lt1"/>
          </a:solidFill>
          <a:ln>
            <a:noFill/>
          </a:ln>
        </p:spPr>
        <p:txBody>
          <a:bodyPr spcFirstLastPara="1" wrap="square" lIns="64275" tIns="32125" rIns="64275" bIns="32125" anchor="t" anchorCtr="0">
            <a:noAutofit/>
          </a:bodyPr>
          <a:lstStyle/>
          <a:p>
            <a:pPr marL="0" marR="0" lvl="0" indent="0" algn="l" rtl="0">
              <a:lnSpc>
                <a:spcPct val="100000"/>
              </a:lnSpc>
              <a:spcBef>
                <a:spcPts val="0"/>
              </a:spcBef>
              <a:spcAft>
                <a:spcPts val="0"/>
              </a:spcAft>
              <a:buClr>
                <a:schemeClr val="dk1"/>
              </a:buClr>
              <a:buSzPts val="2400"/>
              <a:buFont typeface="Georgia"/>
              <a:buNone/>
            </a:pPr>
            <a:endParaRPr sz="2400" b="0" i="0" u="none" strike="noStrike" cap="none">
              <a:solidFill>
                <a:srgbClr val="000000"/>
              </a:solidFill>
              <a:latin typeface="Arial"/>
              <a:ea typeface="Arial"/>
              <a:cs typeface="Arial"/>
              <a:sym typeface="Arial"/>
            </a:endParaRPr>
          </a:p>
        </p:txBody>
      </p:sp>
      <p:sp>
        <p:nvSpPr>
          <p:cNvPr id="79" name="Google Shape;79;p12"/>
          <p:cNvSpPr txBox="1"/>
          <p:nvPr/>
        </p:nvSpPr>
        <p:spPr>
          <a:xfrm>
            <a:off x="5847160" y="6326188"/>
            <a:ext cx="28956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a:solidFill>
                  <a:srgbClr val="88898A"/>
                </a:solidFill>
                <a:latin typeface="Arial"/>
                <a:ea typeface="Arial"/>
                <a:cs typeface="Arial"/>
                <a:sym typeface="Arial"/>
              </a:rPr>
              <a:t>‹#›</a:t>
            </a:fld>
            <a:endParaRPr sz="1200">
              <a:solidFill>
                <a:srgbClr val="88898A"/>
              </a:solidFill>
              <a:latin typeface="Arial"/>
              <a:ea typeface="Arial"/>
              <a:cs typeface="Arial"/>
              <a:sym typeface="Arial"/>
            </a:endParaRPr>
          </a:p>
        </p:txBody>
      </p:sp>
      <p:sp>
        <p:nvSpPr>
          <p:cNvPr id="80" name="Google Shape;80;p12"/>
          <p:cNvSpPr/>
          <p:nvPr/>
        </p:nvSpPr>
        <p:spPr>
          <a:xfrm>
            <a:off x="0" y="0"/>
            <a:ext cx="9144000" cy="6858000"/>
          </a:xfrm>
          <a:prstGeom prst="rect">
            <a:avLst/>
          </a:prstGeom>
          <a:solidFill>
            <a:schemeClr val="lt1"/>
          </a:solidFill>
          <a:ln>
            <a:noFill/>
          </a:ln>
        </p:spPr>
        <p:txBody>
          <a:bodyPr spcFirstLastPara="1" wrap="square" lIns="64275" tIns="32125" rIns="64275" bIns="32125" anchor="t" anchorCtr="0">
            <a:noAutofit/>
          </a:bodyPr>
          <a:lstStyle/>
          <a:p>
            <a:pPr marL="0" marR="0" lvl="0" indent="0" algn="l" rtl="0">
              <a:lnSpc>
                <a:spcPct val="100000"/>
              </a:lnSpc>
              <a:spcBef>
                <a:spcPts val="0"/>
              </a:spcBef>
              <a:spcAft>
                <a:spcPts val="0"/>
              </a:spcAft>
              <a:buClr>
                <a:schemeClr val="dk1"/>
              </a:buClr>
              <a:buSzPts val="2400"/>
              <a:buFont typeface="Georgia"/>
              <a:buNone/>
            </a:pPr>
            <a:endParaRPr sz="2400" b="0" i="0" u="none" strike="noStrike" cap="none">
              <a:solidFill>
                <a:srgbClr val="000000"/>
              </a:solidFill>
              <a:latin typeface="Arial"/>
              <a:ea typeface="Arial"/>
              <a:cs typeface="Arial"/>
              <a:sym typeface="Arial"/>
            </a:endParaRPr>
          </a:p>
        </p:txBody>
      </p:sp>
      <p:sp>
        <p:nvSpPr>
          <p:cNvPr id="81" name="Google Shape;81;p12"/>
          <p:cNvSpPr txBox="1">
            <a:spLocks noGrp="1"/>
          </p:cNvSpPr>
          <p:nvPr>
            <p:ph type="ftr" idx="11"/>
          </p:nvPr>
        </p:nvSpPr>
        <p:spPr>
          <a:xfrm>
            <a:off x="5694760" y="6081189"/>
            <a:ext cx="28956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lang="en-US"/>
          </a:p>
        </p:txBody>
      </p:sp>
    </p:spTree>
    <p:extLst>
      <p:ext uri="{BB962C8B-B14F-4D97-AF65-F5344CB8AC3E}">
        <p14:creationId xmlns:p14="http://schemas.microsoft.com/office/powerpoint/2010/main" val="1750527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20" name="Picture 19">
            <a:extLst>
              <a:ext uri="{FF2B5EF4-FFF2-40B4-BE49-F238E27FC236}">
                <a16:creationId xmlns:a16="http://schemas.microsoft.com/office/drawing/2014/main" id="{5CFFE18E-FD14-E549-9B89-4E893E3F3D2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79188" y="5743540"/>
            <a:ext cx="2754345" cy="939871"/>
          </a:xfrm>
          <a:prstGeom prst="rect">
            <a:avLst/>
          </a:prstGeom>
        </p:spPr>
      </p:pic>
      <p:sp>
        <p:nvSpPr>
          <p:cNvPr id="10" name="Google Shape;10;p1"/>
          <p:cNvSpPr txBox="1">
            <a:spLocks noGrp="1"/>
          </p:cNvSpPr>
          <p:nvPr>
            <p:ph type="dt" idx="10"/>
          </p:nvPr>
        </p:nvSpPr>
        <p:spPr>
          <a:xfrm>
            <a:off x="3182568" y="6081189"/>
            <a:ext cx="2133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lang="en-US"/>
          </a:p>
        </p:txBody>
      </p:sp>
      <p:sp>
        <p:nvSpPr>
          <p:cNvPr id="11" name="Google Shape;11;p1"/>
          <p:cNvSpPr txBox="1">
            <a:spLocks noGrp="1"/>
          </p:cNvSpPr>
          <p:nvPr>
            <p:ph type="title"/>
          </p:nvPr>
        </p:nvSpPr>
        <p:spPr>
          <a:xfrm>
            <a:off x="553641" y="452437"/>
            <a:ext cx="8036720" cy="743347"/>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chemeClr val="dk1"/>
              </a:buClr>
              <a:buSzPts val="2800"/>
              <a:buFont typeface="Georgia"/>
              <a:buNone/>
              <a:defRPr sz="2800" b="0" i="0" u="none" strike="noStrike" cap="none">
                <a:solidFill>
                  <a:schemeClr val="dk1"/>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dirty="0"/>
          </a:p>
        </p:txBody>
      </p:sp>
      <p:cxnSp>
        <p:nvCxnSpPr>
          <p:cNvPr id="12" name="Google Shape;12;p1"/>
          <p:cNvCxnSpPr/>
          <p:nvPr/>
        </p:nvCxnSpPr>
        <p:spPr>
          <a:xfrm>
            <a:off x="553644" y="1297384"/>
            <a:ext cx="8036719" cy="0"/>
          </a:xfrm>
          <a:prstGeom prst="straightConnector1">
            <a:avLst/>
          </a:prstGeom>
          <a:noFill/>
          <a:ln w="25400" cap="flat" cmpd="sng">
            <a:solidFill>
              <a:srgbClr val="50B748"/>
            </a:solidFill>
            <a:prstDash val="solid"/>
            <a:round/>
            <a:headEnd type="none" w="med" len="med"/>
            <a:tailEnd type="none" w="med" len="med"/>
          </a:ln>
        </p:spPr>
      </p:cxnSp>
      <p:sp>
        <p:nvSpPr>
          <p:cNvPr id="13" name="Google Shape;13;p1"/>
          <p:cNvSpPr txBox="1">
            <a:spLocks noGrp="1"/>
          </p:cNvSpPr>
          <p:nvPr>
            <p:ph type="body" idx="1"/>
          </p:nvPr>
        </p:nvSpPr>
        <p:spPr>
          <a:xfrm>
            <a:off x="553641" y="1524000"/>
            <a:ext cx="8036720" cy="4106412"/>
          </a:xfrm>
          <a:prstGeom prst="rect">
            <a:avLst/>
          </a:prstGeom>
          <a:noFill/>
          <a:ln>
            <a:noFill/>
          </a:ln>
        </p:spPr>
        <p:txBody>
          <a:bodyPr spcFirstLastPara="1" wrap="square" lIns="91425" tIns="45700" rIns="91425" bIns="45700" anchor="t" anchorCtr="0">
            <a:noAutofit/>
          </a:bodyPr>
          <a:lstStyle>
            <a:lvl1pPr marL="457200" marR="0" lvl="0" indent="-368300" algn="l" rtl="0">
              <a:lnSpc>
                <a:spcPct val="118181"/>
              </a:lnSpc>
              <a:spcBef>
                <a:spcPts val="1000"/>
              </a:spcBef>
              <a:spcAft>
                <a:spcPts val="0"/>
              </a:spcAft>
              <a:buClr>
                <a:schemeClr val="dk2"/>
              </a:buClr>
              <a:buSzPts val="2200"/>
              <a:buFont typeface="Noto Sans Symbols"/>
              <a:buChar char="▪"/>
              <a:defRPr sz="2200" b="0" i="0" u="none" strike="noStrike" cap="none">
                <a:solidFill>
                  <a:schemeClr val="dk1"/>
                </a:solidFill>
                <a:latin typeface="Georgia"/>
                <a:ea typeface="Georgia"/>
                <a:cs typeface="Georgia"/>
                <a:sym typeface="Georgia"/>
              </a:defRPr>
            </a:lvl1pPr>
            <a:lvl2pPr marL="914400" marR="0" lvl="1" indent="-292100" algn="l" rtl="0">
              <a:spcBef>
                <a:spcPts val="1000"/>
              </a:spcBef>
              <a:spcAft>
                <a:spcPts val="0"/>
              </a:spcAft>
              <a:buClr>
                <a:schemeClr val="dk2"/>
              </a:buClr>
              <a:buSzPts val="1000"/>
              <a:buFont typeface="Noto Sans Symbols"/>
              <a:buChar char="◻"/>
              <a:defRPr sz="2000" b="0" i="0" u="none" strike="noStrike" cap="none">
                <a:solidFill>
                  <a:schemeClr val="dk1"/>
                </a:solidFill>
                <a:latin typeface="Georgia"/>
                <a:ea typeface="Georgia"/>
                <a:cs typeface="Georgia"/>
                <a:sym typeface="Georgia"/>
              </a:defRPr>
            </a:lvl2pPr>
            <a:lvl3pPr marL="1371600" marR="0" lvl="2" indent="-342900" algn="l" rtl="0">
              <a:spcBef>
                <a:spcPts val="10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Georgia"/>
                <a:ea typeface="Georgia"/>
                <a:cs typeface="Georgia"/>
                <a:sym typeface="Georgia"/>
              </a:defRPr>
            </a:lvl9pPr>
          </a:lstStyle>
          <a:p>
            <a:endParaRPr dirty="0"/>
          </a:p>
        </p:txBody>
      </p:sp>
      <p:sp>
        <p:nvSpPr>
          <p:cNvPr id="14" name="Google Shape;14;p1"/>
          <p:cNvSpPr txBox="1">
            <a:spLocks noGrp="1"/>
          </p:cNvSpPr>
          <p:nvPr>
            <p:ph type="ftr" idx="11"/>
          </p:nvPr>
        </p:nvSpPr>
        <p:spPr>
          <a:xfrm>
            <a:off x="5694760" y="6081189"/>
            <a:ext cx="289560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200" b="0" i="0" u="none" strike="noStrike" cap="none">
                <a:solidFill>
                  <a:srgbClr val="88898A"/>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lang="en-US"/>
          </a:p>
        </p:txBody>
      </p:sp>
      <p:cxnSp>
        <p:nvCxnSpPr>
          <p:cNvPr id="16" name="Google Shape;16;p1"/>
          <p:cNvCxnSpPr/>
          <p:nvPr/>
        </p:nvCxnSpPr>
        <p:spPr>
          <a:xfrm>
            <a:off x="553644" y="1297384"/>
            <a:ext cx="8036719" cy="0"/>
          </a:xfrm>
          <a:prstGeom prst="straightConnector1">
            <a:avLst/>
          </a:prstGeom>
          <a:noFill/>
          <a:ln w="25400" cap="flat" cmpd="sng">
            <a:solidFill>
              <a:srgbClr val="50B748"/>
            </a:solidFill>
            <a:prstDash val="solid"/>
            <a:round/>
            <a:headEnd type="none" w="med" len="med"/>
            <a:tailEnd type="none" w="med" len="med"/>
          </a:ln>
        </p:spPr>
      </p:cxnSp>
      <p:cxnSp>
        <p:nvCxnSpPr>
          <p:cNvPr id="18" name="Google Shape;18;p1"/>
          <p:cNvCxnSpPr/>
          <p:nvPr/>
        </p:nvCxnSpPr>
        <p:spPr>
          <a:xfrm>
            <a:off x="553644" y="1297384"/>
            <a:ext cx="8036719" cy="0"/>
          </a:xfrm>
          <a:prstGeom prst="straightConnector1">
            <a:avLst/>
          </a:prstGeom>
          <a:noFill/>
          <a:ln w="25400" cap="flat" cmpd="sng">
            <a:solidFill>
              <a:srgbClr val="50B748"/>
            </a:solidFill>
            <a:prstDash val="solid"/>
            <a:round/>
            <a:headEnd type="none" w="med" len="med"/>
            <a:tailEnd type="none" w="med" len="med"/>
          </a:ln>
        </p:spPr>
      </p:cxnSp>
      <p:pic>
        <p:nvPicPr>
          <p:cNvPr id="15" name="Picture 14">
            <a:extLst>
              <a:ext uri="{FF2B5EF4-FFF2-40B4-BE49-F238E27FC236}">
                <a16:creationId xmlns:a16="http://schemas.microsoft.com/office/drawing/2014/main" id="{2914773C-E217-1E47-BBAC-191D4E83DA4F}"/>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79188" y="5743540"/>
            <a:ext cx="2754345" cy="939871"/>
          </a:xfrm>
          <a:prstGeom prst="rect">
            <a:avLst/>
          </a:prstGeom>
        </p:spPr>
      </p:pic>
    </p:spTree>
    <p:extLst>
      <p:ext uri="{BB962C8B-B14F-4D97-AF65-F5344CB8AC3E}">
        <p14:creationId xmlns:p14="http://schemas.microsoft.com/office/powerpoint/2010/main" val="1567200392"/>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70" r:id="rId4"/>
    <p:sldLayoutId id="2147483671" r:id="rId5"/>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rgbClr val="101820"/>
              </a:buClr>
              <a:buSzPts val="4000"/>
              <a:buFont typeface="Arial"/>
              <a:buNone/>
            </a:pPr>
            <a:r>
              <a:rPr lang="en-US" sz="4000" b="0" i="0" u="none" strike="noStrike" cap="none" dirty="0">
                <a:solidFill>
                  <a:srgbClr val="101820"/>
                </a:solidFill>
                <a:latin typeface="Arial"/>
                <a:ea typeface="Arial"/>
                <a:cs typeface="Arial"/>
                <a:sym typeface="Arial"/>
              </a:rPr>
              <a:t>Mortgage Markets Update</a:t>
            </a:r>
            <a:endParaRPr sz="4000" b="0" i="0" u="none" strike="noStrike" cap="none" dirty="0">
              <a:solidFill>
                <a:srgbClr val="101820"/>
              </a:solidFill>
              <a:latin typeface="Arial"/>
              <a:ea typeface="Arial"/>
              <a:cs typeface="Arial"/>
              <a:sym typeface="Arial"/>
            </a:endParaRPr>
          </a:p>
        </p:txBody>
      </p:sp>
      <p:sp>
        <p:nvSpPr>
          <p:cNvPr id="87" name="Google Shape;87;p13"/>
          <p:cNvSpPr txBox="1">
            <a:spLocks noGrp="1"/>
          </p:cNvSpPr>
          <p:nvPr>
            <p:ph type="body" idx="1"/>
          </p:nvPr>
        </p:nvSpPr>
        <p:spPr>
          <a:prstGeom prst="rect">
            <a:avLst/>
          </a:prstGeom>
          <a:noFill/>
          <a:ln>
            <a:noFill/>
          </a:ln>
        </p:spPr>
        <p:txBody>
          <a:bodyPr spcFirstLastPara="1" wrap="square" lIns="91425" tIns="45700" rIns="91425" bIns="45700" anchor="t" anchorCtr="0">
            <a:noAutofit/>
          </a:bodyPr>
          <a:lstStyle/>
          <a:p>
            <a:pPr marL="0" marR="0" lvl="0" indent="0" algn="l" rtl="0">
              <a:lnSpc>
                <a:spcPct val="162500"/>
              </a:lnSpc>
              <a:spcBef>
                <a:spcPts val="0"/>
              </a:spcBef>
              <a:spcAft>
                <a:spcPts val="0"/>
              </a:spcAft>
              <a:buClr>
                <a:schemeClr val="dk2"/>
              </a:buClr>
              <a:buSzPts val="1600"/>
              <a:buFont typeface="Noto Sans Symbols"/>
              <a:buNone/>
            </a:pPr>
            <a:r>
              <a:rPr lang="en-US" sz="1600" b="0" i="0" u="none" strike="noStrike" cap="none" dirty="0">
                <a:solidFill>
                  <a:schemeClr val="accent2"/>
                </a:solidFill>
                <a:latin typeface="Georgia"/>
                <a:ea typeface="Georgia"/>
                <a:cs typeface="Georgia"/>
                <a:sym typeface="Georgia"/>
              </a:rPr>
              <a:t>November 18, 2020</a:t>
            </a:r>
            <a:endParaRPr sz="1600" b="0" i="0" u="none" strike="noStrike" cap="none" dirty="0">
              <a:solidFill>
                <a:schemeClr val="accent2"/>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5DC7-3E9A-497E-920E-881979031C49}"/>
              </a:ext>
            </a:extLst>
          </p:cNvPr>
          <p:cNvSpPr>
            <a:spLocks noGrp="1"/>
          </p:cNvSpPr>
          <p:nvPr>
            <p:ph type="title"/>
          </p:nvPr>
        </p:nvSpPr>
        <p:spPr/>
        <p:txBody>
          <a:bodyPr/>
          <a:lstStyle/>
          <a:p>
            <a:r>
              <a:rPr lang="en-US" dirty="0"/>
              <a:t>Forbearances Peaked in May</a:t>
            </a:r>
          </a:p>
        </p:txBody>
      </p:sp>
      <p:pic>
        <p:nvPicPr>
          <p:cNvPr id="4" name="Picture 3">
            <a:extLst>
              <a:ext uri="{FF2B5EF4-FFF2-40B4-BE49-F238E27FC236}">
                <a16:creationId xmlns:a16="http://schemas.microsoft.com/office/drawing/2014/main" id="{69953BA4-F200-4FBC-8767-37896631996F}"/>
              </a:ext>
            </a:extLst>
          </p:cNvPr>
          <p:cNvPicPr>
            <a:picLocks noChangeAspect="1"/>
          </p:cNvPicPr>
          <p:nvPr/>
        </p:nvPicPr>
        <p:blipFill>
          <a:blip r:embed="rId3"/>
          <a:stretch>
            <a:fillRect/>
          </a:stretch>
        </p:blipFill>
        <p:spPr>
          <a:xfrm>
            <a:off x="553641" y="1485900"/>
            <a:ext cx="8036718" cy="4238221"/>
          </a:xfrm>
          <a:prstGeom prst="rect">
            <a:avLst/>
          </a:prstGeom>
        </p:spPr>
      </p:pic>
    </p:spTree>
    <p:extLst>
      <p:ext uri="{BB962C8B-B14F-4D97-AF65-F5344CB8AC3E}">
        <p14:creationId xmlns:p14="http://schemas.microsoft.com/office/powerpoint/2010/main" val="244618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DB3F6-CD79-4A3B-B03A-9B9229ADCB9E}"/>
              </a:ext>
            </a:extLst>
          </p:cNvPr>
          <p:cNvSpPr>
            <a:spLocks noGrp="1"/>
          </p:cNvSpPr>
          <p:nvPr>
            <p:ph type="title"/>
          </p:nvPr>
        </p:nvSpPr>
        <p:spPr/>
        <p:txBody>
          <a:bodyPr/>
          <a:lstStyle/>
          <a:p>
            <a:r>
              <a:rPr lang="en-US" dirty="0"/>
              <a:t>Most Delinquent Borrowers in Forbearance</a:t>
            </a:r>
          </a:p>
        </p:txBody>
      </p:sp>
      <p:pic>
        <p:nvPicPr>
          <p:cNvPr id="5" name="Picture 4">
            <a:extLst>
              <a:ext uri="{FF2B5EF4-FFF2-40B4-BE49-F238E27FC236}">
                <a16:creationId xmlns:a16="http://schemas.microsoft.com/office/drawing/2014/main" id="{EE935E66-2BC7-47EE-AF93-83AE887062C6}"/>
              </a:ext>
            </a:extLst>
          </p:cNvPr>
          <p:cNvPicPr>
            <a:picLocks noChangeAspect="1"/>
          </p:cNvPicPr>
          <p:nvPr/>
        </p:nvPicPr>
        <p:blipFill>
          <a:blip r:embed="rId3"/>
          <a:stretch>
            <a:fillRect/>
          </a:stretch>
        </p:blipFill>
        <p:spPr>
          <a:xfrm>
            <a:off x="553641" y="1574800"/>
            <a:ext cx="7790261" cy="4341207"/>
          </a:xfrm>
          <a:prstGeom prst="rect">
            <a:avLst/>
          </a:prstGeom>
        </p:spPr>
      </p:pic>
    </p:spTree>
    <p:extLst>
      <p:ext uri="{BB962C8B-B14F-4D97-AF65-F5344CB8AC3E}">
        <p14:creationId xmlns:p14="http://schemas.microsoft.com/office/powerpoint/2010/main" val="1250952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DB3F6-CD79-4A3B-B03A-9B9229ADCB9E}"/>
              </a:ext>
            </a:extLst>
          </p:cNvPr>
          <p:cNvSpPr>
            <a:spLocks noGrp="1"/>
          </p:cNvSpPr>
          <p:nvPr>
            <p:ph type="title"/>
          </p:nvPr>
        </p:nvSpPr>
        <p:spPr/>
        <p:txBody>
          <a:bodyPr/>
          <a:lstStyle/>
          <a:p>
            <a:r>
              <a:rPr lang="en-US" dirty="0"/>
              <a:t>Forbearance Exits</a:t>
            </a:r>
          </a:p>
        </p:txBody>
      </p:sp>
      <p:sp>
        <p:nvSpPr>
          <p:cNvPr id="3" name="Text Placeholder 2">
            <a:extLst>
              <a:ext uri="{FF2B5EF4-FFF2-40B4-BE49-F238E27FC236}">
                <a16:creationId xmlns:a16="http://schemas.microsoft.com/office/drawing/2014/main" id="{801DB531-2A5F-46C7-BE27-00D5CCA8C0E3}"/>
              </a:ext>
            </a:extLst>
          </p:cNvPr>
          <p:cNvSpPr>
            <a:spLocks noGrp="1"/>
          </p:cNvSpPr>
          <p:nvPr>
            <p:ph type="body" idx="1"/>
          </p:nvPr>
        </p:nvSpPr>
        <p:spPr>
          <a:xfrm>
            <a:off x="553641" y="1327868"/>
            <a:ext cx="8036720" cy="4302544"/>
          </a:xfrm>
        </p:spPr>
        <p:txBody>
          <a:bodyPr/>
          <a:lstStyle/>
          <a:p>
            <a:pPr marL="88900" indent="0">
              <a:buNone/>
            </a:pPr>
            <a:r>
              <a:rPr lang="en-US" sz="1800" dirty="0"/>
              <a:t>While most borrowers who exited forbearance are back on track, a portion are delinquent or still in the loss mitigation process.</a:t>
            </a:r>
          </a:p>
        </p:txBody>
      </p:sp>
      <p:pic>
        <p:nvPicPr>
          <p:cNvPr id="9" name="Picture 8">
            <a:extLst>
              <a:ext uri="{FF2B5EF4-FFF2-40B4-BE49-F238E27FC236}">
                <a16:creationId xmlns:a16="http://schemas.microsoft.com/office/drawing/2014/main" id="{C586A203-D97F-4370-9888-C4A41B154CBF}"/>
              </a:ext>
            </a:extLst>
          </p:cNvPr>
          <p:cNvPicPr>
            <a:picLocks noChangeAspect="1"/>
          </p:cNvPicPr>
          <p:nvPr/>
        </p:nvPicPr>
        <p:blipFill>
          <a:blip r:embed="rId3"/>
          <a:stretch>
            <a:fillRect/>
          </a:stretch>
        </p:blipFill>
        <p:spPr>
          <a:xfrm>
            <a:off x="792178" y="2422433"/>
            <a:ext cx="5747352" cy="3536195"/>
          </a:xfrm>
          <a:prstGeom prst="rect">
            <a:avLst/>
          </a:prstGeom>
        </p:spPr>
      </p:pic>
    </p:spTree>
    <p:extLst>
      <p:ext uri="{BB962C8B-B14F-4D97-AF65-F5344CB8AC3E}">
        <p14:creationId xmlns:p14="http://schemas.microsoft.com/office/powerpoint/2010/main" val="2102049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CBDE0DC-2147-4B0E-9BB3-52123206B9BD}"/>
              </a:ext>
            </a:extLst>
          </p:cNvPr>
          <p:cNvPicPr>
            <a:picLocks noChangeAspect="1"/>
          </p:cNvPicPr>
          <p:nvPr/>
        </p:nvPicPr>
        <p:blipFill>
          <a:blip r:embed="rId2"/>
          <a:stretch>
            <a:fillRect/>
          </a:stretch>
        </p:blipFill>
        <p:spPr>
          <a:xfrm>
            <a:off x="1374101" y="2201443"/>
            <a:ext cx="6395797" cy="3867360"/>
          </a:xfrm>
          <a:prstGeom prst="rect">
            <a:avLst/>
          </a:prstGeom>
        </p:spPr>
      </p:pic>
      <p:sp>
        <p:nvSpPr>
          <p:cNvPr id="2" name="Text Placeholder 1">
            <a:extLst>
              <a:ext uri="{FF2B5EF4-FFF2-40B4-BE49-F238E27FC236}">
                <a16:creationId xmlns:a16="http://schemas.microsoft.com/office/drawing/2014/main" id="{60A26815-BB63-4B4C-855A-845FB4FF0175}"/>
              </a:ext>
            </a:extLst>
          </p:cNvPr>
          <p:cNvSpPr>
            <a:spLocks noGrp="1"/>
          </p:cNvSpPr>
          <p:nvPr>
            <p:ph type="body" idx="1"/>
          </p:nvPr>
        </p:nvSpPr>
        <p:spPr>
          <a:xfrm>
            <a:off x="553641" y="1272862"/>
            <a:ext cx="8346519" cy="743348"/>
          </a:xfrm>
        </p:spPr>
        <p:txBody>
          <a:bodyPr/>
          <a:lstStyle/>
          <a:p>
            <a:pPr marL="101600" indent="0">
              <a:buNone/>
            </a:pPr>
            <a:r>
              <a:rPr lang="en-US" dirty="0"/>
              <a:t>Limited inventory and strong demand have caused a surge in home prices.</a:t>
            </a:r>
          </a:p>
        </p:txBody>
      </p:sp>
      <p:sp>
        <p:nvSpPr>
          <p:cNvPr id="3" name="Title 2">
            <a:extLst>
              <a:ext uri="{FF2B5EF4-FFF2-40B4-BE49-F238E27FC236}">
                <a16:creationId xmlns:a16="http://schemas.microsoft.com/office/drawing/2014/main" id="{B6E22BA4-1294-4584-B600-BCCCE0D19555}"/>
              </a:ext>
            </a:extLst>
          </p:cNvPr>
          <p:cNvSpPr>
            <a:spLocks noGrp="1"/>
          </p:cNvSpPr>
          <p:nvPr>
            <p:ph type="title"/>
          </p:nvPr>
        </p:nvSpPr>
        <p:spPr/>
        <p:txBody>
          <a:bodyPr/>
          <a:lstStyle/>
          <a:p>
            <a:r>
              <a:rPr lang="en-US" dirty="0"/>
              <a:t>Home Price Appreciation Strong</a:t>
            </a:r>
          </a:p>
        </p:txBody>
      </p:sp>
    </p:spTree>
    <p:extLst>
      <p:ext uri="{BB962C8B-B14F-4D97-AF65-F5344CB8AC3E}">
        <p14:creationId xmlns:p14="http://schemas.microsoft.com/office/powerpoint/2010/main" val="521777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5"/>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2800"/>
              <a:buFont typeface="Georgia"/>
              <a:buNone/>
            </a:pPr>
            <a:r>
              <a:rPr lang="en-US" dirty="0"/>
              <a:t>Low Interest Rates Fuel Originations</a:t>
            </a:r>
            <a:endParaRPr sz="2800" b="0" i="0" u="none" strike="noStrike" cap="none" dirty="0">
              <a:solidFill>
                <a:schemeClr val="dk1"/>
              </a:solidFill>
              <a:latin typeface="Georgia"/>
              <a:ea typeface="Georgia"/>
              <a:cs typeface="Georgia"/>
              <a:sym typeface="Georgia"/>
            </a:endParaRPr>
          </a:p>
        </p:txBody>
      </p:sp>
      <p:sp>
        <p:nvSpPr>
          <p:cNvPr id="101" name="Google Shape;101;p15"/>
          <p:cNvSpPr txBox="1">
            <a:spLocks noGrp="1"/>
          </p:cNvSpPr>
          <p:nvPr>
            <p:ph type="body" idx="1"/>
          </p:nvPr>
        </p:nvSpPr>
        <p:spPr>
          <a:xfrm>
            <a:off x="553640" y="1524001"/>
            <a:ext cx="8188023" cy="1292352"/>
          </a:xfrm>
          <a:prstGeom prst="rect">
            <a:avLst/>
          </a:prstGeom>
          <a:noFill/>
          <a:ln>
            <a:noFill/>
          </a:ln>
        </p:spPr>
        <p:txBody>
          <a:bodyPr spcFirstLastPara="1" wrap="square" lIns="91425" tIns="45700" rIns="91425" bIns="45700" anchor="t" anchorCtr="0">
            <a:noAutofit/>
          </a:bodyPr>
          <a:lstStyle/>
          <a:p>
            <a:pPr marL="0" marR="0" lvl="0" indent="0" algn="l" rtl="0">
              <a:lnSpc>
                <a:spcPct val="118181"/>
              </a:lnSpc>
              <a:spcBef>
                <a:spcPts val="0"/>
              </a:spcBef>
              <a:spcAft>
                <a:spcPts val="0"/>
              </a:spcAft>
              <a:buClr>
                <a:schemeClr val="dk2"/>
              </a:buClr>
              <a:buSzPts val="2200"/>
              <a:buNone/>
            </a:pPr>
            <a:r>
              <a:rPr lang="en-US" sz="2200" b="0" i="0" u="none" strike="noStrike" cap="none" dirty="0">
                <a:solidFill>
                  <a:schemeClr val="dk1"/>
                </a:solidFill>
                <a:latin typeface="Georgia"/>
                <a:ea typeface="Georgia"/>
                <a:cs typeface="Georgia"/>
                <a:sym typeface="Georgia"/>
              </a:rPr>
              <a:t>Origination volume has largely recovered from early disruptions due to COVID-19</a:t>
            </a:r>
            <a:r>
              <a:rPr lang="en-US" dirty="0"/>
              <a:t>, b</a:t>
            </a:r>
            <a:r>
              <a:rPr lang="en-US" sz="2200" b="0" i="0" u="none" strike="noStrike" cap="none" dirty="0">
                <a:solidFill>
                  <a:schemeClr val="dk1"/>
                </a:solidFill>
                <a:latin typeface="Georgia"/>
                <a:ea typeface="Georgia"/>
                <a:cs typeface="Georgia"/>
                <a:sym typeface="Georgia"/>
              </a:rPr>
              <a:t>ut access to credit remains an issue for many borrower segments.</a:t>
            </a:r>
            <a:endParaRPr dirty="0"/>
          </a:p>
          <a:p>
            <a:pPr marL="342900" marR="0" lvl="0" indent="-203200" algn="l" rtl="0">
              <a:lnSpc>
                <a:spcPct val="118181"/>
              </a:lnSpc>
              <a:spcBef>
                <a:spcPts val="1000"/>
              </a:spcBef>
              <a:spcAft>
                <a:spcPts val="0"/>
              </a:spcAft>
              <a:buClr>
                <a:schemeClr val="dk2"/>
              </a:buClr>
              <a:buSzPts val="2200"/>
              <a:buFont typeface="Noto Sans Symbols"/>
              <a:buNone/>
            </a:pPr>
            <a:endParaRPr sz="2200" b="0" i="0" u="none" strike="noStrike" cap="none" dirty="0">
              <a:solidFill>
                <a:schemeClr val="dk1"/>
              </a:solidFill>
              <a:latin typeface="Georgia"/>
              <a:ea typeface="Georgia"/>
              <a:cs typeface="Georgia"/>
              <a:sym typeface="Georgia"/>
            </a:endParaRPr>
          </a:p>
        </p:txBody>
      </p:sp>
      <p:sp>
        <p:nvSpPr>
          <p:cNvPr id="102" name="Google Shape;102;p15"/>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98A"/>
                </a:solidFill>
                <a:latin typeface="Arial"/>
                <a:ea typeface="Arial"/>
                <a:cs typeface="Arial"/>
                <a:sym typeface="Arial"/>
              </a:rPr>
              <a:t>6</a:t>
            </a:fld>
            <a:endParaRPr sz="1200" b="0" i="0" u="none" strike="noStrike" cap="none" dirty="0">
              <a:solidFill>
                <a:srgbClr val="88898A"/>
              </a:solidFill>
              <a:latin typeface="Arial"/>
              <a:ea typeface="Arial"/>
              <a:cs typeface="Arial"/>
              <a:sym typeface="Arial"/>
            </a:endParaRPr>
          </a:p>
        </p:txBody>
      </p:sp>
      <p:pic>
        <p:nvPicPr>
          <p:cNvPr id="6" name="Picture 5">
            <a:extLst>
              <a:ext uri="{FF2B5EF4-FFF2-40B4-BE49-F238E27FC236}">
                <a16:creationId xmlns:a16="http://schemas.microsoft.com/office/drawing/2014/main" id="{FBD35F34-6295-40A3-9833-E63C734833EC}"/>
              </a:ext>
            </a:extLst>
          </p:cNvPr>
          <p:cNvPicPr>
            <a:picLocks noChangeAspect="1"/>
          </p:cNvPicPr>
          <p:nvPr/>
        </p:nvPicPr>
        <p:blipFill>
          <a:blip r:embed="rId3"/>
          <a:stretch>
            <a:fillRect/>
          </a:stretch>
        </p:blipFill>
        <p:spPr>
          <a:xfrm>
            <a:off x="1914142" y="2816353"/>
            <a:ext cx="5766817" cy="319015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6"/>
          <p:cNvSpPr txBox="1">
            <a:spLocks noGrp="1"/>
          </p:cNvSpPr>
          <p:nvPr>
            <p:ph type="body" idx="1"/>
          </p:nvPr>
        </p:nvSpPr>
        <p:spPr>
          <a:xfrm>
            <a:off x="553641" y="1389888"/>
            <a:ext cx="8524371" cy="943319"/>
          </a:xfrm>
          <a:prstGeom prst="rect">
            <a:avLst/>
          </a:prstGeom>
          <a:noFill/>
          <a:ln>
            <a:noFill/>
          </a:ln>
        </p:spPr>
        <p:txBody>
          <a:bodyPr spcFirstLastPara="1" wrap="square" lIns="91425" tIns="45700" rIns="91425" bIns="45700" anchor="t" anchorCtr="0">
            <a:noAutofit/>
          </a:bodyPr>
          <a:lstStyle/>
          <a:p>
            <a:pPr marL="0" marR="0" lvl="0" indent="0" rtl="0">
              <a:lnSpc>
                <a:spcPct val="130000"/>
              </a:lnSpc>
              <a:spcBef>
                <a:spcPts val="0"/>
              </a:spcBef>
              <a:spcAft>
                <a:spcPts val="0"/>
              </a:spcAft>
              <a:buClr>
                <a:srgbClr val="101820"/>
              </a:buClr>
              <a:buSzPts val="2000"/>
              <a:buNone/>
            </a:pPr>
            <a:r>
              <a:rPr lang="en-US" sz="1600" dirty="0"/>
              <a:t>With the COVID-19 pandemic, GSE market share </a:t>
            </a:r>
            <a:r>
              <a:rPr lang="en-US" sz="1600"/>
              <a:t>has increased, </a:t>
            </a:r>
            <a:r>
              <a:rPr lang="en-US" sz="1600" dirty="0"/>
              <a:t>but access to credit for non-agency financing and lower credit GSE and government borrowers remains tight.</a:t>
            </a:r>
            <a:endParaRPr sz="1600" dirty="0"/>
          </a:p>
        </p:txBody>
      </p:sp>
      <p:sp>
        <p:nvSpPr>
          <p:cNvPr id="108" name="Google Shape;108;p16"/>
          <p:cNvSpPr txBox="1">
            <a:spLocks noGrp="1"/>
          </p:cNvSpPr>
          <p:nvPr>
            <p:ph type="title"/>
          </p:nvPr>
        </p:nvSpPr>
        <p:spPr>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2800"/>
              <a:buFont typeface="Georgia"/>
              <a:buNone/>
            </a:pPr>
            <a:r>
              <a:rPr lang="en-US" sz="2800" b="0" i="0" u="none" strike="noStrike" cap="none" dirty="0">
                <a:solidFill>
                  <a:schemeClr val="dk1"/>
                </a:solidFill>
                <a:latin typeface="Georgia"/>
                <a:ea typeface="Georgia"/>
                <a:cs typeface="Georgia"/>
                <a:sym typeface="Georgia"/>
              </a:rPr>
              <a:t>Origination Share Composition</a:t>
            </a:r>
            <a:endParaRPr sz="2800" b="0" i="0" u="none" strike="noStrike" cap="none" dirty="0">
              <a:solidFill>
                <a:schemeClr val="dk1"/>
              </a:solidFill>
              <a:latin typeface="Georgia"/>
              <a:ea typeface="Georgia"/>
              <a:cs typeface="Georgia"/>
              <a:sym typeface="Georgia"/>
            </a:endParaRPr>
          </a:p>
        </p:txBody>
      </p:sp>
      <p:sp>
        <p:nvSpPr>
          <p:cNvPr id="109" name="Google Shape;109;p16"/>
          <p:cNvSpPr txBox="1">
            <a:spLocks noGrp="1"/>
          </p:cNvSpPr>
          <p:nvPr>
            <p:ph type="ftr" idx="11"/>
          </p:nvPr>
        </p:nvSpPr>
        <p:spPr>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98A"/>
                </a:solidFill>
                <a:latin typeface="Arial"/>
                <a:ea typeface="Arial"/>
                <a:cs typeface="Arial"/>
                <a:sym typeface="Arial"/>
              </a:rPr>
              <a:t>7</a:t>
            </a:fld>
            <a:endParaRPr sz="1200" b="0" i="0" u="none" strike="noStrike" cap="none">
              <a:solidFill>
                <a:srgbClr val="88898A"/>
              </a:solidFill>
              <a:latin typeface="Arial"/>
              <a:ea typeface="Arial"/>
              <a:cs typeface="Arial"/>
              <a:sym typeface="Arial"/>
            </a:endParaRPr>
          </a:p>
        </p:txBody>
      </p:sp>
      <p:grpSp>
        <p:nvGrpSpPr>
          <p:cNvPr id="4" name="Group 3">
            <a:extLst>
              <a:ext uri="{FF2B5EF4-FFF2-40B4-BE49-F238E27FC236}">
                <a16:creationId xmlns:a16="http://schemas.microsoft.com/office/drawing/2014/main" id="{72D25645-38ED-4E6B-8BCE-BAC4A9A24E6E}"/>
              </a:ext>
            </a:extLst>
          </p:cNvPr>
          <p:cNvGrpSpPr/>
          <p:nvPr/>
        </p:nvGrpSpPr>
        <p:grpSpPr>
          <a:xfrm>
            <a:off x="1102936" y="2415408"/>
            <a:ext cx="7296347" cy="3553878"/>
            <a:chOff x="923826" y="2292857"/>
            <a:chExt cx="7296347" cy="3553878"/>
          </a:xfrm>
        </p:grpSpPr>
        <p:pic>
          <p:nvPicPr>
            <p:cNvPr id="2" name="Picture 1">
              <a:extLst>
                <a:ext uri="{FF2B5EF4-FFF2-40B4-BE49-F238E27FC236}">
                  <a16:creationId xmlns:a16="http://schemas.microsoft.com/office/drawing/2014/main" id="{E0C03255-2CD1-445D-A45F-6FB91EB5C654}"/>
                </a:ext>
              </a:extLst>
            </p:cNvPr>
            <p:cNvPicPr>
              <a:picLocks noChangeAspect="1"/>
            </p:cNvPicPr>
            <p:nvPr/>
          </p:nvPicPr>
          <p:blipFill>
            <a:blip r:embed="rId3"/>
            <a:stretch>
              <a:fillRect/>
            </a:stretch>
          </p:blipFill>
          <p:spPr>
            <a:xfrm>
              <a:off x="923826" y="2292857"/>
              <a:ext cx="7296347" cy="3553878"/>
            </a:xfrm>
            <a:prstGeom prst="rect">
              <a:avLst/>
            </a:prstGeom>
          </p:spPr>
        </p:pic>
        <p:pic>
          <p:nvPicPr>
            <p:cNvPr id="3" name="Picture 2">
              <a:extLst>
                <a:ext uri="{FF2B5EF4-FFF2-40B4-BE49-F238E27FC236}">
                  <a16:creationId xmlns:a16="http://schemas.microsoft.com/office/drawing/2014/main" id="{CD53C69F-6598-4F3A-8842-DD6C669E1F0A}"/>
                </a:ext>
              </a:extLst>
            </p:cNvPr>
            <p:cNvPicPr>
              <a:picLocks noChangeAspect="1"/>
            </p:cNvPicPr>
            <p:nvPr/>
          </p:nvPicPr>
          <p:blipFill>
            <a:blip r:embed="rId4"/>
            <a:stretch>
              <a:fillRect/>
            </a:stretch>
          </p:blipFill>
          <p:spPr>
            <a:xfrm>
              <a:off x="2017336" y="2333207"/>
              <a:ext cx="5580668" cy="319024"/>
            </a:xfrm>
            <a:prstGeom prst="rect">
              <a:avLst/>
            </a:prstGeom>
          </p:spPr>
        </p:pic>
      </p:grpSp>
    </p:spTree>
  </p:cSld>
  <p:clrMapOvr>
    <a:masterClrMapping/>
  </p:clrMapOvr>
</p:sld>
</file>

<file path=ppt/theme/theme1.xml><?xml version="1.0" encoding="utf-8"?>
<a:theme xmlns:a="http://schemas.openxmlformats.org/drawingml/2006/main" name="CFPB_2020">
  <a:themeElements>
    <a:clrScheme name="CFPB color theme">
      <a:dk1>
        <a:srgbClr val="0E1620"/>
      </a:dk1>
      <a:lt1>
        <a:srgbClr val="FDFFFD"/>
      </a:lt1>
      <a:dk2>
        <a:srgbClr val="1EAA3F"/>
      </a:dk2>
      <a:lt2>
        <a:srgbClr val="ABDC8F"/>
      </a:lt2>
      <a:accent1>
        <a:srgbClr val="E0EFD8"/>
      </a:accent1>
      <a:accent2>
        <a:srgbClr val="42474E"/>
      </a:accent2>
      <a:accent3>
        <a:srgbClr val="E5E6E9"/>
      </a:accent3>
      <a:accent4>
        <a:srgbClr val="234A85"/>
      </a:accent4>
      <a:accent5>
        <a:srgbClr val="0070CC"/>
      </a:accent5>
      <a:accent6>
        <a:srgbClr val="257674"/>
      </a:accent6>
      <a:hlink>
        <a:srgbClr val="0070CC"/>
      </a:hlink>
      <a:folHlink>
        <a:srgbClr val="2576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FPB_2020" id="{0111D815-F41B-BE4F-9DE7-B02196FEEC7C}" vid="{CF1C16A3-E6F7-1145-BA58-92323D5E9202}"/>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8ad2afa7-ad9a-4224-8e10-f94b3ba3fda2">CEEAABC-1950146864-110204</_dlc_DocId>
    <_dlc_DocIdUrl xmlns="8ad2afa7-ad9a-4224-8e10-f94b3ba3fda2">
      <Url>https://bcfp365.sharepoint.com/sites/abc/_layouts/15/DocIdRedir.aspx?ID=CEEAABC-1950146864-110204</Url>
      <Description>CEEAABC-1950146864-110204</Description>
    </_dlc_DocIdUrl>
    <TaxKeywordTaxHTField xmlns="cb05b36f-5583-441c-93f4-3e7490ae0172">
      <Terms xmlns="http://schemas.microsoft.com/office/infopath/2007/PartnerControls"/>
    </TaxKeywordTaxHTField>
    <TaxCatchAll xmlns="cb05b36f-5583-441c-93f4-3e7490ae0172"/>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05f0ae79-fa7d-42cd-a738-9aebccb3fb89" ContentTypeId="0x010100AF5D719A330BE9498B2C5974DBEAC038" PreviousValue="false"/>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ct:contentTypeSchema xmlns:ct="http://schemas.microsoft.com/office/2006/metadata/contentType" xmlns:ma="http://schemas.microsoft.com/office/2006/metadata/properties/metaAttributes" ct:_="" ma:_="" ma:contentTypeName="CFPB Document" ma:contentTypeID="0x010100AF5D719A330BE9498B2C5974DBEAC0380091EE512F6764294EA92003B5F474E595" ma:contentTypeVersion="6" ma:contentTypeDescription="" ma:contentTypeScope="" ma:versionID="8b2bb0e70786679867a57082f7d7d55d">
  <xsd:schema xmlns:xsd="http://www.w3.org/2001/XMLSchema" xmlns:xs="http://www.w3.org/2001/XMLSchema" xmlns:p="http://schemas.microsoft.com/office/2006/metadata/properties" xmlns:ns2="8ad2afa7-ad9a-4224-8e10-f94b3ba3fda2" xmlns:ns3="cb05b36f-5583-441c-93f4-3e7490ae0172" xmlns:ns4="d9211511-cf5b-4b3c-9da5-93e4d02153f6" xmlns:ns5="ce8fe3c3-ec9c-4b98-bcb3-62958ec02882" targetNamespace="http://schemas.microsoft.com/office/2006/metadata/properties" ma:root="true" ma:fieldsID="3822936e1eb40374732a399acade7562" ns2:_="" ns3:_="" ns4:_="" ns5:_="">
    <xsd:import namespace="8ad2afa7-ad9a-4224-8e10-f94b3ba3fda2"/>
    <xsd:import namespace="cb05b36f-5583-441c-93f4-3e7490ae0172"/>
    <xsd:import namespace="d9211511-cf5b-4b3c-9da5-93e4d02153f6"/>
    <xsd:import namespace="ce8fe3c3-ec9c-4b98-bcb3-62958ec02882"/>
    <xsd:element name="properties">
      <xsd:complexType>
        <xsd:sequence>
          <xsd:element name="documentManagement">
            <xsd:complexType>
              <xsd:all>
                <xsd:element ref="ns2:_dlc_DocId" minOccurs="0"/>
                <xsd:element ref="ns2:_dlc_DocIdUrl" minOccurs="0"/>
                <xsd:element ref="ns2:_dlc_DocIdPersistId" minOccurs="0"/>
                <xsd:element ref="ns3:TaxKeywordTaxHTField" minOccurs="0"/>
                <xsd:element ref="ns3:TaxCatchAll" minOccurs="0"/>
                <xsd:element ref="ns4:MediaServiceMetadata" minOccurs="0"/>
                <xsd:element ref="ns4:MediaServiceFastMetadata" minOccurs="0"/>
                <xsd:element ref="ns5:SharedWithUsers"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d2afa7-ad9a-4224-8e10-f94b3ba3fda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b05b36f-5583-441c-93f4-3e7490ae0172" elementFormDefault="qualified">
    <xsd:import namespace="http://schemas.microsoft.com/office/2006/documentManagement/types"/>
    <xsd:import namespace="http://schemas.microsoft.com/office/infopath/2007/PartnerControls"/>
    <xsd:element name="TaxKeywordTaxHTField" ma:index="12" nillable="true" ma:taxonomy="true" ma:internalName="TaxKeywordTaxHTField" ma:taxonomyFieldName="TaxKeyword" ma:displayName="Enterprise Keywords" ma:fieldId="{23f27201-bee3-471e-b2e7-b64fd8b7ca38}" ma:taxonomyMulti="true" ma:sspId="05f0ae79-fa7d-42cd-a738-9aebccb3fb89" ma:termSetId="00000000-0000-0000-0000-000000000000" ma:anchorId="00000000-0000-0000-0000-000000000000" ma:open="true" ma:isKeyword="true">
      <xsd:complexType>
        <xsd:sequence>
          <xsd:element ref="pc:Terms" minOccurs="0" maxOccurs="1"/>
        </xsd:sequence>
      </xsd:complexType>
    </xsd:element>
    <xsd:element name="TaxCatchAll" ma:index="13" nillable="true" ma:displayName="Taxonomy Catch All Column" ma:hidden="true" ma:list="{AA77DE81-BEE7-48F3-993D-00D503733B6F}" ma:internalName="TaxCatchAll" ma:showField="CatchAllData" ma:web="{ce8fe3c3-ec9c-4b98-bcb3-62958ec0288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9211511-cf5b-4b3c-9da5-93e4d02153f6"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8fe3c3-ec9c-4b98-bcb3-62958ec0288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DC1D49-F607-4391-9DBD-57C9ECB3722F}">
  <ds:schemaRefs>
    <ds:schemaRef ds:uri="http://purl.org/dc/elements/1.1/"/>
    <ds:schemaRef ds:uri="http://purl.org/dc/dcmitype/"/>
    <ds:schemaRef ds:uri="d9211511-cf5b-4b3c-9da5-93e4d02153f6"/>
    <ds:schemaRef ds:uri="cb05b36f-5583-441c-93f4-3e7490ae0172"/>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ce8fe3c3-ec9c-4b98-bcb3-62958ec02882"/>
    <ds:schemaRef ds:uri="8ad2afa7-ad9a-4224-8e10-f94b3ba3fda2"/>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DC72F284-28FB-4043-AB28-EF0328C761FA}">
  <ds:schemaRefs>
    <ds:schemaRef ds:uri="http://schemas.microsoft.com/sharepoint/events"/>
  </ds:schemaRefs>
</ds:datastoreItem>
</file>

<file path=customXml/itemProps3.xml><?xml version="1.0" encoding="utf-8"?>
<ds:datastoreItem xmlns:ds="http://schemas.openxmlformats.org/officeDocument/2006/customXml" ds:itemID="{8241C40E-CBA8-4B0E-A949-AACA8E0C6039}">
  <ds:schemaRefs>
    <ds:schemaRef ds:uri="Microsoft.SharePoint.Taxonomy.ContentTypeSync"/>
  </ds:schemaRefs>
</ds:datastoreItem>
</file>

<file path=customXml/itemProps4.xml><?xml version="1.0" encoding="utf-8"?>
<ds:datastoreItem xmlns:ds="http://schemas.openxmlformats.org/officeDocument/2006/customXml" ds:itemID="{5F62DBC5-D840-47F3-B047-E161EE726257}">
  <ds:schemaRefs>
    <ds:schemaRef ds:uri="http://schemas.microsoft.com/sharepoint/v3/contenttype/forms"/>
  </ds:schemaRefs>
</ds:datastoreItem>
</file>

<file path=customXml/itemProps5.xml><?xml version="1.0" encoding="utf-8"?>
<ds:datastoreItem xmlns:ds="http://schemas.openxmlformats.org/officeDocument/2006/customXml" ds:itemID="{18617BE0-8B47-468B-8A41-CDAC0C6339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d2afa7-ad9a-4224-8e10-f94b3ba3fda2"/>
    <ds:schemaRef ds:uri="cb05b36f-5583-441c-93f4-3e7490ae0172"/>
    <ds:schemaRef ds:uri="d9211511-cf5b-4b3c-9da5-93e4d02153f6"/>
    <ds:schemaRef ds:uri="ce8fe3c3-ec9c-4b98-bcb3-62958ec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CFPB_2020</Template>
  <TotalTime>530</TotalTime>
  <Words>491</Words>
  <Application>Microsoft Office PowerPoint</Application>
  <PresentationFormat>On-screen Show (4:3)</PresentationFormat>
  <Paragraphs>26</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Georgia</vt:lpstr>
      <vt:lpstr>Noto Sans Symbols</vt:lpstr>
      <vt:lpstr>CFPB_2020</vt:lpstr>
      <vt:lpstr>Mortgage Markets Update</vt:lpstr>
      <vt:lpstr>Forbearances Peaked in May</vt:lpstr>
      <vt:lpstr>Most Delinquent Borrowers in Forbearance</vt:lpstr>
      <vt:lpstr>Forbearance Exits</vt:lpstr>
      <vt:lpstr>Home Price Appreciation Strong</vt:lpstr>
      <vt:lpstr>Low Interest Rates Fuel Originations</vt:lpstr>
      <vt:lpstr>Origination Share Composition</vt:lpstr>
    </vt:vector>
  </TitlesOfParts>
  <Manager/>
  <Company>Consumer Financial Protection Bureau</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cfpb_powerpoint_template_logo_092820</dc:title>
  <dc:subject/>
  <dc:creator>Consumer Financial Protection Bureau</dc:creator>
  <cp:keywords/>
  <dc:description/>
  <cp:lastModifiedBy>Medrano, Kimberley (CFPB)</cp:lastModifiedBy>
  <cp:revision>84</cp:revision>
  <cp:lastPrinted>2020-09-28T19:45:08Z</cp:lastPrinted>
  <dcterms:modified xsi:type="dcterms:W3CDTF">2020-11-09T21:08:09Z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0x010100AF5D719A330BE9498B2C5974DBEAC0380091EE512F6764294EA92003B5F474E595</vt:lpwstr>
  </property>
  <property fmtid="{D5CDD505-2E9C-101B-9397-08002B2CF9AE}" pid="3" name="Order">
    <vt:i4>100</vt:i4>
  </property>
  <property fmtid="{D5CDD505-2E9C-101B-9397-08002B2CF9AE}" pid="4" name="TaxKeyword">
    <vt:lpwstr/>
  </property>
  <property fmtid="{D5CDD505-2E9C-101B-9397-08002B2CF9AE}" pid="5" name="_dlc_DocIdItemGuid">
    <vt:lpwstr>b83222b4-1acb-4b49-b485-2a5e58312db3</vt:lpwstr>
  </property>
</Properties>
</file>