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4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4"/>
  </p:sldMasterIdLst>
  <p:notesMasterIdLst>
    <p:notesMasterId r:id="rId11"/>
  </p:notesMasterIdLst>
  <p:sldIdLst>
    <p:sldId id="256" r:id="rId5"/>
    <p:sldId id="279" r:id="rId6"/>
    <p:sldId id="280" r:id="rId7"/>
    <p:sldId id="281" r:id="rId8"/>
    <p:sldId id="282" r:id="rId9"/>
    <p:sldId id="283" r:id="rId1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944">
          <p15:clr>
            <a:srgbClr val="A4A3A4"/>
          </p15:clr>
        </p15:guide>
        <p15:guide id="2" pos="35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3300"/>
    <a:srgbClr val="0F1720"/>
    <a:srgbClr val="1FAB3F"/>
    <a:srgbClr val="ADDD91"/>
    <a:srgbClr val="E2F0D9"/>
    <a:srgbClr val="E7E8E9"/>
    <a:srgbClr val="283037"/>
    <a:srgbClr val="257674"/>
    <a:srgbClr val="007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B56E52E-5844-4ABA-9360-54A8283B39F7}">
  <a:tblStyle styleId="{AB56E52E-5844-4ABA-9360-54A8283B39F7}" styleName="Table_0">
    <a:wholeTbl>
      <a:tcTxStyle b="off" i="off">
        <a:font>
          <a:latin typeface="Georgia"/>
          <a:ea typeface="Georgia"/>
          <a:cs typeface="Georgia"/>
        </a:font>
        <a:schemeClr val="dk1"/>
      </a:tcTxStyle>
      <a:tcStyle>
        <a:tcBdr>
          <a:left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>
          <a:top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bottom>
        </a:tcBdr>
      </a:tcStyle>
    </a:band1H>
    <a:band2H>
      <a:tcTxStyle/>
      <a:tcStyle>
        <a:tcBdr/>
      </a:tcStyle>
    </a:band2H>
    <a:band1V>
      <a:tcTxStyle/>
      <a:tcStyle>
        <a:tcBdr>
          <a:left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right>
        </a:tcBdr>
      </a:tcStyle>
    </a:band1V>
    <a:band2V>
      <a:tcTxStyle/>
      <a:tcStyle>
        <a:tcBdr>
          <a:left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right>
        </a:tcBdr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508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a:top>
        </a:tcBdr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Georgia"/>
          <a:ea typeface="Georgia"/>
          <a:cs typeface="Georgia"/>
        </a:font>
        <a:schemeClr val="lt1"/>
      </a:tcTxStyle>
      <a:tcStyle>
        <a:tcBdr/>
        <a:fill>
          <a:solidFill>
            <a:schemeClr val="accent2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42"/>
    <p:restoredTop sz="94694"/>
  </p:normalViewPr>
  <p:slideViewPr>
    <p:cSldViewPr snapToGrid="0">
      <p:cViewPr varScale="1">
        <p:scale>
          <a:sx n="104" d="100"/>
          <a:sy n="104" d="100"/>
        </p:scale>
        <p:origin x="1410" y="72"/>
      </p:cViewPr>
      <p:guideLst>
        <p:guide orient="horz" pos="944"/>
        <p:guide pos="35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openxmlformats.org/officeDocument/2006/relationships/customXml" Target="../customXml/item5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4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501466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2" name="Google Shape;12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929971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The forbearance options provided to consumers with government-backed mortgage loans likely explains the decrease in prevalence of the “Struggling to pay” issue. </a:t>
            </a:r>
            <a:endParaRPr dirty="0"/>
          </a:p>
        </p:txBody>
      </p:sp>
      <p:sp>
        <p:nvSpPr>
          <p:cNvPr id="122" name="Google Shape;12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579692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2" name="Google Shape;12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149465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2" name="Google Shape;12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21818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>
  <p:cSld name="Title Slide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E5F53E7-B92C-2042-9566-705973D0AC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090" y="4994742"/>
            <a:ext cx="2754345" cy="939871"/>
          </a:xfrm>
          <a:prstGeom prst="rect">
            <a:avLst/>
          </a:prstGeom>
        </p:spPr>
      </p:pic>
      <p:sp>
        <p:nvSpPr>
          <p:cNvPr id="21" name="Google Shape;21;p2"/>
          <p:cNvSpPr txBox="1">
            <a:spLocks noGrp="1"/>
          </p:cNvSpPr>
          <p:nvPr>
            <p:ph type="title"/>
          </p:nvPr>
        </p:nvSpPr>
        <p:spPr>
          <a:xfrm>
            <a:off x="641193" y="2164953"/>
            <a:ext cx="8036720" cy="7433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101820"/>
              </a:buClr>
              <a:buSzPts val="4000"/>
              <a:buFont typeface="Arial"/>
              <a:buNone/>
              <a:defRPr sz="4000" b="0" i="0" u="none" strike="noStrike" cap="none">
                <a:solidFill>
                  <a:srgbClr val="10182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22" name="Google Shape;22;p2"/>
          <p:cNvSpPr txBox="1">
            <a:spLocks noGrp="1"/>
          </p:cNvSpPr>
          <p:nvPr>
            <p:ph type="body" idx="1"/>
          </p:nvPr>
        </p:nvSpPr>
        <p:spPr>
          <a:xfrm>
            <a:off x="646352" y="2895600"/>
            <a:ext cx="8031561" cy="52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625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rgbClr val="43484E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292100" algn="l" rtl="0"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Noto Sans Symbols"/>
              <a:buChar char="◻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429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24" name="Google Shape;24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5328740"/>
            <a:ext cx="9157662" cy="1885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DE08450-4D4D-9643-9663-A8C0DDAAF1B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090" y="4994742"/>
            <a:ext cx="2754345" cy="939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580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hart with caption ">
  <p:cSld name="Chart with caption 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body" idx="1"/>
          </p:nvPr>
        </p:nvSpPr>
        <p:spPr>
          <a:xfrm>
            <a:off x="5414523" y="1549401"/>
            <a:ext cx="3175841" cy="4189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l" rtl="0">
              <a:lnSpc>
                <a:spcPct val="1375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228600" algn="l" rtl="0"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600"/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2286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1" name="Google Shape;51;p7"/>
          <p:cNvSpPr txBox="1">
            <a:spLocks noGrp="1"/>
          </p:cNvSpPr>
          <p:nvPr>
            <p:ph type="body" idx="2"/>
          </p:nvPr>
        </p:nvSpPr>
        <p:spPr>
          <a:xfrm>
            <a:off x="572256" y="1549399"/>
            <a:ext cx="4517885" cy="4189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18181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Noto Sans Symbols"/>
              <a:buNone/>
              <a:defRPr sz="2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292100" algn="l" rtl="0"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Noto Sans Symbols"/>
              <a:buChar char="◻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429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553641" y="452437"/>
            <a:ext cx="8036720" cy="7433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eorgia"/>
              <a:buNone/>
              <a:defRPr sz="2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53" name="Google Shape;53;p7"/>
          <p:cNvSpPr txBox="1">
            <a:spLocks noGrp="1"/>
          </p:cNvSpPr>
          <p:nvPr>
            <p:ph type="dt" idx="10"/>
          </p:nvPr>
        </p:nvSpPr>
        <p:spPr>
          <a:xfrm>
            <a:off x="3182568" y="6081189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98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 lang="en-US"/>
          </a:p>
        </p:txBody>
      </p:sp>
      <p:sp>
        <p:nvSpPr>
          <p:cNvPr id="54" name="Google Shape;54;p7"/>
          <p:cNvSpPr txBox="1">
            <a:spLocks noGrp="1"/>
          </p:cNvSpPr>
          <p:nvPr>
            <p:ph type="ftr" idx="11"/>
          </p:nvPr>
        </p:nvSpPr>
        <p:spPr>
          <a:xfrm>
            <a:off x="5694760" y="6081189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98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933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>
            <a:off x="544512" y="1549400"/>
            <a:ext cx="3951287" cy="41996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Noto Sans Symbols"/>
              <a:buChar char="▪"/>
              <a:defRPr sz="2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285750" algn="l" rtl="0"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900"/>
              <a:buFont typeface="Noto Sans Symbols"/>
              <a:buChar char="◻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302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1" name="Google Shape;71;p11"/>
          <p:cNvSpPr txBox="1">
            <a:spLocks noGrp="1"/>
          </p:cNvSpPr>
          <p:nvPr>
            <p:ph type="body" idx="2"/>
          </p:nvPr>
        </p:nvSpPr>
        <p:spPr>
          <a:xfrm>
            <a:off x="4735512" y="1549400"/>
            <a:ext cx="3951287" cy="41996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Noto Sans Symbols"/>
              <a:buChar char="▪"/>
              <a:defRPr sz="2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285750" algn="l" rtl="0"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900"/>
              <a:buFont typeface="Noto Sans Symbols"/>
              <a:buChar char="◻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302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2" name="Google Shape;72;p11"/>
          <p:cNvSpPr txBox="1">
            <a:spLocks noGrp="1"/>
          </p:cNvSpPr>
          <p:nvPr>
            <p:ph type="title"/>
          </p:nvPr>
        </p:nvSpPr>
        <p:spPr>
          <a:xfrm>
            <a:off x="553641" y="452437"/>
            <a:ext cx="8036720" cy="7433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eorgia"/>
              <a:buNone/>
              <a:defRPr sz="2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73" name="Google Shape;73;p11"/>
          <p:cNvSpPr txBox="1">
            <a:spLocks noGrp="1"/>
          </p:cNvSpPr>
          <p:nvPr>
            <p:ph type="dt" idx="10"/>
          </p:nvPr>
        </p:nvSpPr>
        <p:spPr>
          <a:xfrm>
            <a:off x="3182568" y="6081189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98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 lang="en-US"/>
          </a:p>
        </p:txBody>
      </p:sp>
      <p:sp>
        <p:nvSpPr>
          <p:cNvPr id="74" name="Google Shape;74;p11"/>
          <p:cNvSpPr txBox="1">
            <a:spLocks noGrp="1"/>
          </p:cNvSpPr>
          <p:nvPr>
            <p:ph type="ftr" idx="11"/>
          </p:nvPr>
        </p:nvSpPr>
        <p:spPr>
          <a:xfrm>
            <a:off x="5694760" y="6081189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98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368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64275" tIns="32125" rIns="64275" bIns="321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12"/>
          <p:cNvSpPr txBox="1"/>
          <p:nvPr/>
        </p:nvSpPr>
        <p:spPr>
          <a:xfrm>
            <a:off x="5847160" y="6326188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rgbClr val="88898A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>
              <a:solidFill>
                <a:srgbClr val="88898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p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64275" tIns="32125" rIns="64275" bIns="321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12"/>
          <p:cNvSpPr txBox="1"/>
          <p:nvPr/>
        </p:nvSpPr>
        <p:spPr>
          <a:xfrm>
            <a:off x="5847160" y="6326188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>
                <a:solidFill>
                  <a:srgbClr val="88898A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>
              <a:solidFill>
                <a:srgbClr val="88898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64275" tIns="32125" rIns="64275" bIns="321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12"/>
          <p:cNvSpPr txBox="1">
            <a:spLocks noGrp="1"/>
          </p:cNvSpPr>
          <p:nvPr>
            <p:ph type="ftr" idx="11"/>
          </p:nvPr>
        </p:nvSpPr>
        <p:spPr>
          <a:xfrm>
            <a:off x="5694760" y="6081189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98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52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5CFFE18E-FD14-E549-9B89-4E893E3F3D2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188" y="5743540"/>
            <a:ext cx="2754345" cy="939871"/>
          </a:xfrm>
          <a:prstGeom prst="rect">
            <a:avLst/>
          </a:prstGeom>
        </p:spPr>
      </p:pic>
      <p:sp>
        <p:nvSpPr>
          <p:cNvPr id="10" name="Google Shape;10;p1"/>
          <p:cNvSpPr txBox="1">
            <a:spLocks noGrp="1"/>
          </p:cNvSpPr>
          <p:nvPr>
            <p:ph type="dt" idx="10"/>
          </p:nvPr>
        </p:nvSpPr>
        <p:spPr>
          <a:xfrm>
            <a:off x="3182568" y="6081189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98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 lang="en-US"/>
          </a:p>
        </p:txBody>
      </p:sp>
      <p:sp>
        <p:nvSpPr>
          <p:cNvPr id="11" name="Google Shape;11;p1"/>
          <p:cNvSpPr txBox="1">
            <a:spLocks noGrp="1"/>
          </p:cNvSpPr>
          <p:nvPr>
            <p:ph type="title"/>
          </p:nvPr>
        </p:nvSpPr>
        <p:spPr>
          <a:xfrm>
            <a:off x="553641" y="452437"/>
            <a:ext cx="8036720" cy="7433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eorgia"/>
              <a:buNone/>
              <a:defRPr sz="2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 dirty="0"/>
          </a:p>
        </p:txBody>
      </p:sp>
      <p:cxnSp>
        <p:nvCxnSpPr>
          <p:cNvPr id="12" name="Google Shape;12;p1"/>
          <p:cNvCxnSpPr/>
          <p:nvPr/>
        </p:nvCxnSpPr>
        <p:spPr>
          <a:xfrm>
            <a:off x="553644" y="1297384"/>
            <a:ext cx="8036719" cy="0"/>
          </a:xfrm>
          <a:prstGeom prst="straightConnector1">
            <a:avLst/>
          </a:prstGeom>
          <a:noFill/>
          <a:ln w="25400" cap="flat" cmpd="sng">
            <a:solidFill>
              <a:srgbClr val="50B748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" name="Google Shape;13;p1"/>
          <p:cNvSpPr txBox="1">
            <a:spLocks noGrp="1"/>
          </p:cNvSpPr>
          <p:nvPr>
            <p:ph type="body" idx="1"/>
          </p:nvPr>
        </p:nvSpPr>
        <p:spPr>
          <a:xfrm>
            <a:off x="553641" y="1524000"/>
            <a:ext cx="8036720" cy="4106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68300" algn="l" rtl="0">
              <a:lnSpc>
                <a:spcPct val="118181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Noto Sans Symbols"/>
              <a:buChar char="▪"/>
              <a:defRPr sz="22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292100" algn="l" rtl="0"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Noto Sans Symbols"/>
              <a:buChar char="◻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429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 dirty="0"/>
          </a:p>
        </p:txBody>
      </p:sp>
      <p:sp>
        <p:nvSpPr>
          <p:cNvPr id="14" name="Google Shape;14;p1"/>
          <p:cNvSpPr txBox="1">
            <a:spLocks noGrp="1"/>
          </p:cNvSpPr>
          <p:nvPr>
            <p:ph type="ftr" idx="11"/>
          </p:nvPr>
        </p:nvSpPr>
        <p:spPr>
          <a:xfrm>
            <a:off x="5694760" y="6081189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98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 lang="en-US"/>
          </a:p>
        </p:txBody>
      </p:sp>
      <p:cxnSp>
        <p:nvCxnSpPr>
          <p:cNvPr id="16" name="Google Shape;16;p1"/>
          <p:cNvCxnSpPr/>
          <p:nvPr/>
        </p:nvCxnSpPr>
        <p:spPr>
          <a:xfrm>
            <a:off x="553644" y="1297384"/>
            <a:ext cx="8036719" cy="0"/>
          </a:xfrm>
          <a:prstGeom prst="straightConnector1">
            <a:avLst/>
          </a:prstGeom>
          <a:noFill/>
          <a:ln w="25400" cap="flat" cmpd="sng">
            <a:solidFill>
              <a:srgbClr val="50B748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" name="Google Shape;18;p1"/>
          <p:cNvCxnSpPr/>
          <p:nvPr/>
        </p:nvCxnSpPr>
        <p:spPr>
          <a:xfrm>
            <a:off x="553644" y="1297384"/>
            <a:ext cx="8036719" cy="0"/>
          </a:xfrm>
          <a:prstGeom prst="straightConnector1">
            <a:avLst/>
          </a:prstGeom>
          <a:noFill/>
          <a:ln w="25400" cap="flat" cmpd="sng">
            <a:solidFill>
              <a:srgbClr val="50B748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2914773C-E217-1E47-BBAC-191D4E83DA4F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188" y="5743540"/>
            <a:ext cx="2754345" cy="939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20039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6" r:id="rId2"/>
    <p:sldLayoutId id="2147483670" r:id="rId3"/>
    <p:sldLayoutId id="2147483671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Excel_Worksheet.xlsx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101820"/>
              </a:buClr>
              <a:buSzPts val="4000"/>
              <a:buFont typeface="Arial"/>
              <a:buNone/>
            </a:pPr>
            <a:r>
              <a:rPr lang="en-US" sz="4000" b="0" i="0" u="none" strike="noStrike" cap="none" dirty="0">
                <a:solidFill>
                  <a:srgbClr val="101820"/>
                </a:solidFill>
                <a:latin typeface="Arial"/>
                <a:ea typeface="Arial"/>
                <a:cs typeface="Arial"/>
                <a:sym typeface="Arial"/>
              </a:rPr>
              <a:t>Trends in mortgage complaints</a:t>
            </a:r>
            <a:endParaRPr sz="4000" b="0" i="0" u="none" strike="noStrike" cap="none" dirty="0">
              <a:solidFill>
                <a:srgbClr val="10182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3"/>
          <p:cNvSpPr txBox="1">
            <a:spLocks noGrp="1"/>
          </p:cNvSpPr>
          <p:nvPr>
            <p:ph type="body" idx="1"/>
          </p:nvPr>
        </p:nvSpPr>
        <p:spPr>
          <a:xfrm>
            <a:off x="646352" y="2895600"/>
            <a:ext cx="8031561" cy="52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625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Noto Sans Symbols"/>
              <a:buNone/>
            </a:pPr>
            <a:r>
              <a:rPr lang="en-US" sz="1600" b="0" i="0" u="none" strike="noStrike" cap="none" dirty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rPr>
              <a:t>Office of Consumer Response Presentation to Advisory Committee</a:t>
            </a:r>
          </a:p>
          <a:p>
            <a:pPr marL="0" marR="0" lvl="0" indent="0" algn="l" rtl="0">
              <a:lnSpc>
                <a:spcPct val="1625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Noto Sans Symbols"/>
              <a:buNone/>
            </a:pPr>
            <a:r>
              <a:rPr lang="en-US" sz="1600" b="0" i="0" u="none" strike="noStrike" cap="none" dirty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rPr>
              <a:t>November 18, 2020</a:t>
            </a:r>
            <a:endParaRPr sz="1600" b="0" i="0" u="none" strike="noStrike" cap="none" dirty="0">
              <a:solidFill>
                <a:schemeClr val="accent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eorgia"/>
              <a:buNone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</a:t>
            </a:r>
            <a:r>
              <a:rPr lang="en-US" dirty="0"/>
              <a:t>ost-complained-about products and services </a:t>
            </a:r>
            <a:br>
              <a:rPr lang="en-US" dirty="0"/>
            </a:br>
            <a:r>
              <a:rPr lang="en-US" sz="2000" i="1" dirty="0"/>
              <a:t>January – September 2020</a:t>
            </a:r>
            <a:endParaRPr sz="2800" b="0" i="1" u="none" strike="noStrike" cap="none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6" name="Google Shape;126;p18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98A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 sz="1200" b="0" i="0" u="none" strike="noStrike" cap="none">
              <a:solidFill>
                <a:srgbClr val="88898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8154D28-7661-4F43-849E-9FE3728CC31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45" t="32626" r="38253" b="14127"/>
          <a:stretch/>
        </p:blipFill>
        <p:spPr>
          <a:xfrm>
            <a:off x="568169" y="1589101"/>
            <a:ext cx="6184887" cy="302728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0FE5028-E68F-4DC0-A11B-595DB8D7D3D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9029" t="35370" r="10486" b="24133"/>
          <a:stretch/>
        </p:blipFill>
        <p:spPr>
          <a:xfrm>
            <a:off x="6753056" y="1516745"/>
            <a:ext cx="1873190" cy="203903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0E16104-C9F9-40AF-83A9-518B56161ED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0985" r="35551" b="3549"/>
          <a:stretch/>
        </p:blipFill>
        <p:spPr>
          <a:xfrm>
            <a:off x="553641" y="4680879"/>
            <a:ext cx="6477474" cy="302490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B654136-5A56-4C8A-B480-4EB990CD1DD5}"/>
              </a:ext>
            </a:extLst>
          </p:cNvPr>
          <p:cNvCxnSpPr/>
          <p:nvPr/>
        </p:nvCxnSpPr>
        <p:spPr>
          <a:xfrm>
            <a:off x="3107184" y="1679539"/>
            <a:ext cx="0" cy="330383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D66575F0-6EE9-40DC-824A-779E204C7A0E}"/>
              </a:ext>
            </a:extLst>
          </p:cNvPr>
          <p:cNvSpPr txBox="1"/>
          <p:nvPr/>
        </p:nvSpPr>
        <p:spPr>
          <a:xfrm>
            <a:off x="3000652" y="5024572"/>
            <a:ext cx="27609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Declaration of Emergency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F2C2CEC-4B35-4DFD-A60A-6601CDF58BED}"/>
              </a:ext>
            </a:extLst>
          </p:cNvPr>
          <p:cNvSpPr/>
          <p:nvPr/>
        </p:nvSpPr>
        <p:spPr>
          <a:xfrm>
            <a:off x="553641" y="5481122"/>
            <a:ext cx="8072605" cy="3385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1600" dirty="0"/>
              <a:t>Mortgage complaints represent approximately 5.9% of complaints in 2020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349FB97-D51C-463D-A3E9-66D5994E3AD0}"/>
              </a:ext>
            </a:extLst>
          </p:cNvPr>
          <p:cNvSpPr txBox="1"/>
          <p:nvPr/>
        </p:nvSpPr>
        <p:spPr>
          <a:xfrm>
            <a:off x="5694760" y="6136793"/>
            <a:ext cx="257153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Source: Consumer Complaint Database</a:t>
            </a:r>
          </a:p>
        </p:txBody>
      </p:sp>
    </p:spTree>
    <p:extLst>
      <p:ext uri="{BB962C8B-B14F-4D97-AF65-F5344CB8AC3E}">
        <p14:creationId xmlns:p14="http://schemas.microsoft.com/office/powerpoint/2010/main" val="3828106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eorgia"/>
              <a:buNone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Mortgage complaints by month </a:t>
            </a:r>
            <a:br>
              <a:rPr lang="en-US" sz="2800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en-US" sz="2000" b="0" i="1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CY2019 – September 2020</a:t>
            </a:r>
            <a:endParaRPr sz="2800" b="0" i="1" u="none" strike="noStrike" cap="none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6" name="Google Shape;126;p18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98A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 sz="1200" b="0" i="0" u="none" strike="noStrike" cap="none">
              <a:solidFill>
                <a:srgbClr val="88898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ACA98EE-3948-4542-BF76-F79160F53F32}"/>
              </a:ext>
            </a:extLst>
          </p:cNvPr>
          <p:cNvGrpSpPr/>
          <p:nvPr/>
        </p:nvGrpSpPr>
        <p:grpSpPr>
          <a:xfrm>
            <a:off x="553642" y="1544719"/>
            <a:ext cx="9531390" cy="3994951"/>
            <a:chOff x="553642" y="1429305"/>
            <a:chExt cx="9531390" cy="3994951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5BEEB55E-AA8C-4914-9424-1D57A751D67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812" t="5331" r="6219" b="16115"/>
            <a:stretch/>
          </p:blipFill>
          <p:spPr>
            <a:xfrm>
              <a:off x="553642" y="1429305"/>
              <a:ext cx="8036718" cy="3719744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DAA335D-63BF-468D-A227-E046EB4E715C}"/>
                </a:ext>
              </a:extLst>
            </p:cNvPr>
            <p:cNvSpPr txBox="1"/>
            <p:nvPr/>
          </p:nvSpPr>
          <p:spPr>
            <a:xfrm>
              <a:off x="1012053" y="5162646"/>
              <a:ext cx="907297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Jan    Feb    Mar   Apr    May   Jun   Jul    Aug    Sep    Oct    Nov    Dec   Jan    Feb    Mar   Apr    May   Jun   Jul    Aug    Sep</a:t>
              </a:r>
            </a:p>
          </p:txBody>
        </p:sp>
      </p:grp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EB4ACA0-3B8D-4C60-B3F4-39C8AB8A3C78}"/>
              </a:ext>
            </a:extLst>
          </p:cNvPr>
          <p:cNvCxnSpPr>
            <a:cxnSpLocks/>
          </p:cNvCxnSpPr>
          <p:nvPr/>
        </p:nvCxnSpPr>
        <p:spPr>
          <a:xfrm>
            <a:off x="6649374" y="1571350"/>
            <a:ext cx="0" cy="3657601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F1979052-E3DA-4CD9-BC07-1847F928C192}"/>
              </a:ext>
            </a:extLst>
          </p:cNvPr>
          <p:cNvSpPr txBox="1"/>
          <p:nvPr/>
        </p:nvSpPr>
        <p:spPr>
          <a:xfrm>
            <a:off x="4314282" y="1493723"/>
            <a:ext cx="27609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Declaration of Emergency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AF77976-B1B4-4674-B3E8-F455CC17606C}"/>
              </a:ext>
            </a:extLst>
          </p:cNvPr>
          <p:cNvSpPr txBox="1"/>
          <p:nvPr/>
        </p:nvSpPr>
        <p:spPr>
          <a:xfrm>
            <a:off x="1100830" y="5539872"/>
            <a:ext cx="4421079" cy="30777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2019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50B2C17-9248-4AEE-A53F-DD9F12810428}"/>
              </a:ext>
            </a:extLst>
          </p:cNvPr>
          <p:cNvSpPr txBox="1"/>
          <p:nvPr/>
        </p:nvSpPr>
        <p:spPr>
          <a:xfrm>
            <a:off x="5566298" y="5535325"/>
            <a:ext cx="3231474" cy="30777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2020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0CE2FFC-3C48-4C11-817F-2284EDB1838D}"/>
              </a:ext>
            </a:extLst>
          </p:cNvPr>
          <p:cNvSpPr txBox="1"/>
          <p:nvPr/>
        </p:nvSpPr>
        <p:spPr>
          <a:xfrm>
            <a:off x="5694760" y="6136793"/>
            <a:ext cx="257153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Source: Consumer Complaint Database</a:t>
            </a:r>
          </a:p>
        </p:txBody>
      </p:sp>
    </p:spTree>
    <p:extLst>
      <p:ext uri="{BB962C8B-B14F-4D97-AF65-F5344CB8AC3E}">
        <p14:creationId xmlns:p14="http://schemas.microsoft.com/office/powerpoint/2010/main" val="1611560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8"/>
          <p:cNvSpPr txBox="1">
            <a:spLocks noGrp="1"/>
          </p:cNvSpPr>
          <p:nvPr>
            <p:ph type="title"/>
          </p:nvPr>
        </p:nvSpPr>
        <p:spPr>
          <a:xfrm>
            <a:off x="553641" y="195309"/>
            <a:ext cx="8036720" cy="1000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US" sz="2800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Top 5 </a:t>
            </a:r>
            <a:r>
              <a:rPr lang="en-US" dirty="0"/>
              <a:t>issues in mortgage complaints </a:t>
            </a:r>
            <a:br>
              <a:rPr lang="en-US" dirty="0"/>
            </a:br>
            <a:r>
              <a:rPr lang="en-US" sz="2000" i="1" dirty="0"/>
              <a:t>CY2019 – September 2020</a:t>
            </a:r>
            <a:endParaRPr sz="2800" b="0" i="1" u="none" strike="noStrike" cap="none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6" name="Google Shape;126;p18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98A"/>
                </a:solidFill>
                <a:latin typeface="Arial"/>
                <a:ea typeface="Arial"/>
                <a:cs typeface="Arial"/>
                <a:sym typeface="Arial"/>
              </a:rPr>
              <a:t>4</a:t>
            </a:fld>
            <a:endParaRPr sz="1200" b="0" i="0" u="none" strike="noStrike" cap="none">
              <a:solidFill>
                <a:srgbClr val="88898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2FF81DC-A812-4BFC-887E-FBF665432F49}"/>
              </a:ext>
            </a:extLst>
          </p:cNvPr>
          <p:cNvSpPr txBox="1"/>
          <p:nvPr/>
        </p:nvSpPr>
        <p:spPr>
          <a:xfrm>
            <a:off x="5694760" y="6136793"/>
            <a:ext cx="257153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Source: Consumer Complaint Database</a:t>
            </a:r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8448E86A-32F3-4055-8059-32DC20D237F6}"/>
              </a:ext>
            </a:extLst>
          </p:cNvPr>
          <p:cNvSpPr/>
          <p:nvPr/>
        </p:nvSpPr>
        <p:spPr>
          <a:xfrm>
            <a:off x="7832409" y="4022029"/>
            <a:ext cx="230819" cy="195309"/>
          </a:xfrm>
          <a:prstGeom prst="triangle">
            <a:avLst/>
          </a:prstGeom>
          <a:solidFill>
            <a:srgbClr val="FFC000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6B59FB50-1B89-4768-91F9-1435B38FF33E}"/>
              </a:ext>
            </a:extLst>
          </p:cNvPr>
          <p:cNvSpPr/>
          <p:nvPr/>
        </p:nvSpPr>
        <p:spPr>
          <a:xfrm rot="10800000">
            <a:off x="7870508" y="3237694"/>
            <a:ext cx="230819" cy="195309"/>
          </a:xfrm>
          <a:prstGeom prst="triangle">
            <a:avLst/>
          </a:prstGeom>
          <a:solidFill>
            <a:srgbClr val="92D050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6FBA6D0C-D786-41EC-8BFB-CCD44F08325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0732810"/>
              </p:ext>
            </p:extLst>
          </p:nvPr>
        </p:nvGraphicFramePr>
        <p:xfrm>
          <a:off x="557212" y="1346201"/>
          <a:ext cx="7038975" cy="46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Worksheet" r:id="rId4" imgW="7038695" imgH="4695860" progId="Excel.Sheet.12">
                  <p:embed/>
                </p:oleObj>
              </mc:Choice>
              <mc:Fallback>
                <p:oleObj name="Worksheet" r:id="rId4" imgW="7038695" imgH="4695860" progId="Excel.Sheet.12">
                  <p:embed/>
                  <p:pic>
                    <p:nvPicPr>
                      <p:cNvPr id="20" name="Object 19">
                        <a:extLst>
                          <a:ext uri="{FF2B5EF4-FFF2-40B4-BE49-F238E27FC236}">
                            <a16:creationId xmlns:a16="http://schemas.microsoft.com/office/drawing/2014/main" id="{6FBA6D0C-D786-41EC-8BFB-CCD44F08325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57212" y="1346201"/>
                        <a:ext cx="7038975" cy="4696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5878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8"/>
          <p:cNvSpPr txBox="1">
            <a:spLocks noGrp="1"/>
          </p:cNvSpPr>
          <p:nvPr>
            <p:ph type="title"/>
          </p:nvPr>
        </p:nvSpPr>
        <p:spPr>
          <a:xfrm>
            <a:off x="553640" y="452437"/>
            <a:ext cx="8171259" cy="7433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eorgia"/>
              <a:buNone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Themes in consumer’s mortgage complaints</a:t>
            </a:r>
            <a:endParaRPr sz="2800" b="0" i="0" u="none" strike="noStrike" cap="none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6" name="Google Shape;126;p18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98A"/>
                </a:solidFill>
                <a:latin typeface="Arial"/>
                <a:ea typeface="Arial"/>
                <a:cs typeface="Arial"/>
                <a:sym typeface="Arial"/>
              </a:rPr>
              <a:t>5</a:t>
            </a:fld>
            <a:endParaRPr sz="1200" b="0" i="0" u="none" strike="noStrike" cap="none">
              <a:solidFill>
                <a:srgbClr val="88898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334DA5A-9FBF-4E32-B187-87AA77F8E930}"/>
              </a:ext>
            </a:extLst>
          </p:cNvPr>
          <p:cNvSpPr/>
          <p:nvPr/>
        </p:nvSpPr>
        <p:spPr>
          <a:xfrm>
            <a:off x="486370" y="1589135"/>
            <a:ext cx="8171259" cy="2065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Georgia" panose="02040502050405020303" pitchFamily="18" charset="0"/>
                <a:ea typeface="MS PGothic" panose="020B0600070205080204" pitchFamily="34" charset="-128"/>
                <a:cs typeface="Vrinda (Body CS)"/>
              </a:rPr>
              <a:t>Forbearance options provided to consumers with government-backed mortgage loans likely explains the decrease in complaints about </a:t>
            </a:r>
            <a:r>
              <a:rPr lang="en-US" sz="1800" i="1" dirty="0">
                <a:latin typeface="Georgia" panose="02040502050405020303" pitchFamily="18" charset="0"/>
                <a:ea typeface="MS PGothic" panose="020B0600070205080204" pitchFamily="34" charset="-128"/>
                <a:cs typeface="Vrinda (Body CS)"/>
              </a:rPr>
              <a:t>Struggling to pay mortgage</a:t>
            </a:r>
          </a:p>
          <a:p>
            <a:pPr marL="285750" indent="-28575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800" dirty="0">
              <a:latin typeface="Georgia" panose="02040502050405020303" pitchFamily="18" charset="0"/>
              <a:ea typeface="MS PGothic" panose="020B0600070205080204" pitchFamily="34" charset="-128"/>
              <a:cs typeface="Vrinda (Body CS)"/>
            </a:endParaRPr>
          </a:p>
          <a:p>
            <a:pPr marL="285750" lvl="4" indent="-28575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Georgia" panose="02040502050405020303" pitchFamily="18" charset="0"/>
                <a:ea typeface="MS PGothic" panose="020B0600070205080204" pitchFamily="34" charset="-128"/>
                <a:cs typeface="Vrinda (Body CS)"/>
              </a:rPr>
              <a:t>Some consumers report: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endParaRPr lang="en-US" dirty="0">
              <a:solidFill>
                <a:srgbClr val="212121"/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00DA7B-C4F6-4899-9C22-47A36FF8A263}"/>
              </a:ext>
            </a:extLst>
          </p:cNvPr>
          <p:cNvSpPr/>
          <p:nvPr/>
        </p:nvSpPr>
        <p:spPr>
          <a:xfrm>
            <a:off x="1164551" y="3299844"/>
            <a:ext cx="7425810" cy="2051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Georgia" panose="02040502050405020303" pitchFamily="18" charset="0"/>
                <a:ea typeface="MS PGothic" panose="020B0600070205080204" pitchFamily="34" charset="-128"/>
                <a:cs typeface="Vrinda (Body CS)"/>
              </a:rPr>
              <a:t>misapplied payments when attempting to bring their loan current following a forbearance plan </a:t>
            </a:r>
          </a:p>
          <a:p>
            <a:pPr marL="285750" indent="-28575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Georgia" panose="02040502050405020303" pitchFamily="18" charset="0"/>
                <a:ea typeface="MS PGothic" panose="020B0600070205080204" pitchFamily="34" charset="-128"/>
                <a:cs typeface="Vrinda (Body CS)"/>
              </a:rPr>
              <a:t>receiving confusing or conflicting information when they inquired about extending their forbearance plan</a:t>
            </a:r>
          </a:p>
          <a:p>
            <a:pPr marL="285750" indent="-28575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Georgia" panose="02040502050405020303" pitchFamily="18" charset="0"/>
                <a:ea typeface="MS PGothic" panose="020B0600070205080204" pitchFamily="34" charset="-128"/>
                <a:cs typeface="Vrinda (Body CS)"/>
              </a:rPr>
              <a:t>being told that financial documentation would be required to have their mortgage loan reviewed for a forbearance extension</a:t>
            </a:r>
            <a:endParaRPr lang="en-US" dirty="0">
              <a:solidFill>
                <a:srgbClr val="212121"/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334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8"/>
          <p:cNvSpPr txBox="1">
            <a:spLocks noGrp="1"/>
          </p:cNvSpPr>
          <p:nvPr>
            <p:ph type="title"/>
          </p:nvPr>
        </p:nvSpPr>
        <p:spPr>
          <a:xfrm>
            <a:off x="553640" y="452437"/>
            <a:ext cx="8171259" cy="7433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US" dirty="0"/>
              <a:t>Themes in consumer’s mortgage complaints</a:t>
            </a:r>
            <a:endParaRPr sz="2800" b="0" i="0" u="none" strike="noStrike" cap="none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6" name="Google Shape;126;p18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98A"/>
                </a:solidFill>
                <a:latin typeface="Arial"/>
                <a:ea typeface="Arial"/>
                <a:cs typeface="Arial"/>
                <a:sym typeface="Arial"/>
              </a:rPr>
              <a:t>6</a:t>
            </a:fld>
            <a:endParaRPr sz="1200" b="0" i="0" u="none" strike="noStrike" cap="none">
              <a:solidFill>
                <a:srgbClr val="88898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334DA5A-9FBF-4E32-B187-87AA77F8E930}"/>
              </a:ext>
            </a:extLst>
          </p:cNvPr>
          <p:cNvSpPr/>
          <p:nvPr/>
        </p:nvSpPr>
        <p:spPr>
          <a:xfrm>
            <a:off x="486370" y="1558655"/>
            <a:ext cx="8171259" cy="3210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Georgia" panose="02040502050405020303" pitchFamily="18" charset="0"/>
                <a:ea typeface="MS PGothic" panose="020B0600070205080204" pitchFamily="34" charset="-128"/>
                <a:cs typeface="Vrinda (Body CS)"/>
              </a:rPr>
              <a:t>In their complaints about </a:t>
            </a:r>
            <a:r>
              <a:rPr lang="en-US" sz="1800" i="1" dirty="0">
                <a:latin typeface="Georgia" panose="02040502050405020303" pitchFamily="18" charset="0"/>
                <a:ea typeface="MS PGothic" panose="020B0600070205080204" pitchFamily="34" charset="-128"/>
                <a:cs typeface="Vrinda (Body CS)"/>
              </a:rPr>
              <a:t>Applying for a mortgage or refinancing an existing mortgage s</a:t>
            </a:r>
            <a:r>
              <a:rPr lang="en-US" sz="1800" dirty="0">
                <a:latin typeface="Georgia" panose="02040502050405020303" pitchFamily="18" charset="0"/>
                <a:ea typeface="MS PGothic" panose="020B0600070205080204" pitchFamily="34" charset="-128"/>
                <a:cs typeface="Vrinda (Body CS)"/>
              </a:rPr>
              <a:t>ome consumers report:</a:t>
            </a:r>
          </a:p>
          <a:p>
            <a:pPr marL="285750" indent="-28575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800" dirty="0">
              <a:latin typeface="Georgia" panose="02040502050405020303" pitchFamily="18" charset="0"/>
              <a:ea typeface="MS PGothic" panose="020B0600070205080204" pitchFamily="34" charset="-128"/>
              <a:cs typeface="Vrinda (Body CS)"/>
            </a:endParaRPr>
          </a:p>
          <a:p>
            <a:pPr marL="285750" indent="-28575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800" dirty="0">
              <a:latin typeface="Georgia" panose="02040502050405020303" pitchFamily="18" charset="0"/>
              <a:ea typeface="MS PGothic" panose="020B0600070205080204" pitchFamily="34" charset="-128"/>
              <a:cs typeface="Vrinda (Body CS)"/>
            </a:endParaRPr>
          </a:p>
          <a:p>
            <a:pPr marL="285750" indent="-28575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800" dirty="0">
              <a:latin typeface="Georgia" panose="02040502050405020303" pitchFamily="18" charset="0"/>
              <a:ea typeface="MS PGothic" panose="020B0600070205080204" pitchFamily="34" charset="-128"/>
              <a:cs typeface="Vrinda (Body CS)"/>
            </a:endParaRPr>
          </a:p>
          <a:p>
            <a:pPr marL="285750" indent="-28575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Georgia" panose="02040502050405020303" pitchFamily="18" charset="0"/>
                <a:ea typeface="MS PGothic" panose="020B0600070205080204" pitchFamily="34" charset="-128"/>
                <a:cs typeface="Vrinda (Body CS)"/>
              </a:rPr>
              <a:t>Some self-employed consumers report being required to submit extensive documentation or denied for a loan because of their self-employment status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endParaRPr lang="en-US" sz="1800" dirty="0">
              <a:latin typeface="Georgia" panose="02040502050405020303" pitchFamily="18" charset="0"/>
              <a:ea typeface="MS PGothic" panose="020B0600070205080204" pitchFamily="34" charset="-128"/>
              <a:cs typeface="Vrinda (Body CS)"/>
            </a:endParaRPr>
          </a:p>
          <a:p>
            <a:pPr>
              <a:lnSpc>
                <a:spcPct val="110000"/>
              </a:lnSpc>
              <a:spcAft>
                <a:spcPts val="600"/>
              </a:spcAft>
            </a:pPr>
            <a:endParaRPr lang="en-US" dirty="0">
              <a:solidFill>
                <a:srgbClr val="212121"/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A9561C-558C-45E9-BCF4-498A17C515C9}"/>
              </a:ext>
            </a:extLst>
          </p:cNvPr>
          <p:cNvSpPr/>
          <p:nvPr/>
        </p:nvSpPr>
        <p:spPr>
          <a:xfrm>
            <a:off x="1164550" y="2217360"/>
            <a:ext cx="7425810" cy="7559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Georgia" panose="02040502050405020303" pitchFamily="18" charset="0"/>
                <a:ea typeface="MS PGothic" panose="020B0600070205080204" pitchFamily="34" charset="-128"/>
                <a:cs typeface="Vrinda (Body CS)"/>
              </a:rPr>
              <a:t>loan applications </a:t>
            </a:r>
            <a:r>
              <a:rPr lang="en-US" sz="1800">
                <a:latin typeface="Georgia" panose="02040502050405020303" pitchFamily="18" charset="0"/>
                <a:ea typeface="MS PGothic" panose="020B0600070205080204" pitchFamily="34" charset="-128"/>
                <a:cs typeface="Vrinda (Body CS)"/>
              </a:rPr>
              <a:t>being denied</a:t>
            </a:r>
            <a:endParaRPr lang="en-US" sz="1800" dirty="0">
              <a:latin typeface="Georgia" panose="02040502050405020303" pitchFamily="18" charset="0"/>
              <a:ea typeface="MS PGothic" panose="020B0600070205080204" pitchFamily="34" charset="-128"/>
              <a:cs typeface="Vrinda (Body CS)"/>
            </a:endParaRPr>
          </a:p>
          <a:p>
            <a:pPr marL="285750" indent="-285750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Georgia" panose="02040502050405020303" pitchFamily="18" charset="0"/>
                <a:ea typeface="MS PGothic" panose="020B0600070205080204" pitchFamily="34" charset="-128"/>
                <a:cs typeface="Vrinda (Body CS)"/>
              </a:rPr>
              <a:t>delays in loan processing and closing dates</a:t>
            </a:r>
          </a:p>
        </p:txBody>
      </p:sp>
    </p:spTree>
    <p:extLst>
      <p:ext uri="{BB962C8B-B14F-4D97-AF65-F5344CB8AC3E}">
        <p14:creationId xmlns:p14="http://schemas.microsoft.com/office/powerpoint/2010/main" val="918590758"/>
      </p:ext>
    </p:extLst>
  </p:cSld>
  <p:clrMapOvr>
    <a:masterClrMapping/>
  </p:clrMapOvr>
</p:sld>
</file>

<file path=ppt/theme/theme1.xml><?xml version="1.0" encoding="utf-8"?>
<a:theme xmlns:a="http://schemas.openxmlformats.org/drawingml/2006/main" name="CFPB_2020">
  <a:themeElements>
    <a:clrScheme name="CFPB color theme">
      <a:dk1>
        <a:srgbClr val="0E1620"/>
      </a:dk1>
      <a:lt1>
        <a:srgbClr val="FDFFFD"/>
      </a:lt1>
      <a:dk2>
        <a:srgbClr val="1EAA3F"/>
      </a:dk2>
      <a:lt2>
        <a:srgbClr val="ABDC8F"/>
      </a:lt2>
      <a:accent1>
        <a:srgbClr val="E0EFD8"/>
      </a:accent1>
      <a:accent2>
        <a:srgbClr val="42474E"/>
      </a:accent2>
      <a:accent3>
        <a:srgbClr val="E5E6E9"/>
      </a:accent3>
      <a:accent4>
        <a:srgbClr val="234A85"/>
      </a:accent4>
      <a:accent5>
        <a:srgbClr val="0070CC"/>
      </a:accent5>
      <a:accent6>
        <a:srgbClr val="257674"/>
      </a:accent6>
      <a:hlink>
        <a:srgbClr val="0070CC"/>
      </a:hlink>
      <a:folHlink>
        <a:srgbClr val="25767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FPB_2020" id="{0111D815-F41B-BE4F-9DE7-B02196FEEC7C}" vid="{CF1C16A3-E6F7-1145-BA58-92323D5E92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b05b36f-5583-441c-93f4-3e7490ae0172"/>
    <TaxKeywordTaxHTField xmlns="cb05b36f-5583-441c-93f4-3e7490ae0172">
      <Terms xmlns="http://schemas.microsoft.com/office/infopath/2007/PartnerControls"/>
    </TaxKeywordTaxHTField>
    <_dlc_DocId xmlns="8ad2afa7-ad9a-4224-8e10-f94b3ba3fda2">CEEAABC-1950146864-110202</_dlc_DocId>
    <_dlc_DocIdUrl xmlns="8ad2afa7-ad9a-4224-8e10-f94b3ba3fda2">
      <Url>https://bcfp365.sharepoint.com/sites/abc/_layouts/15/DocIdRedir.aspx?ID=CEEAABC-1950146864-110202</Url>
      <Description>CEEAABC-1950146864-110202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CFPB Document" ma:contentTypeID="0x010100AF5D719A330BE9498B2C5974DBEAC0380091EE512F6764294EA92003B5F474E595" ma:contentTypeVersion="6" ma:contentTypeDescription="" ma:contentTypeScope="" ma:versionID="8b2bb0e70786679867a57082f7d7d55d">
  <xsd:schema xmlns:xsd="http://www.w3.org/2001/XMLSchema" xmlns:xs="http://www.w3.org/2001/XMLSchema" xmlns:p="http://schemas.microsoft.com/office/2006/metadata/properties" xmlns:ns2="8ad2afa7-ad9a-4224-8e10-f94b3ba3fda2" xmlns:ns3="cb05b36f-5583-441c-93f4-3e7490ae0172" xmlns:ns4="d9211511-cf5b-4b3c-9da5-93e4d02153f6" xmlns:ns5="ce8fe3c3-ec9c-4b98-bcb3-62958ec02882" targetNamespace="http://schemas.microsoft.com/office/2006/metadata/properties" ma:root="true" ma:fieldsID="3822936e1eb40374732a399acade7562" ns2:_="" ns3:_="" ns4:_="" ns5:_="">
    <xsd:import namespace="8ad2afa7-ad9a-4224-8e10-f94b3ba3fda2"/>
    <xsd:import namespace="cb05b36f-5583-441c-93f4-3e7490ae0172"/>
    <xsd:import namespace="d9211511-cf5b-4b3c-9da5-93e4d02153f6"/>
    <xsd:import namespace="ce8fe3c3-ec9c-4b98-bcb3-62958ec0288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TaxKeywordTaxHTField" minOccurs="0"/>
                <xsd:element ref="ns3:TaxCatchAll" minOccurs="0"/>
                <xsd:element ref="ns4:MediaServiceMetadata" minOccurs="0"/>
                <xsd:element ref="ns4:MediaServiceFastMetadata" minOccurs="0"/>
                <xsd:element ref="ns5:SharedWithUsers" minOccurs="0"/>
                <xsd:element ref="ns5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d2afa7-ad9a-4224-8e10-f94b3ba3fda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05b36f-5583-441c-93f4-3e7490ae0172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2" nillable="true" ma:taxonomy="true" ma:internalName="TaxKeywordTaxHTField" ma:taxonomyFieldName="TaxKeyword" ma:displayName="Enterprise Keywords" ma:fieldId="{23f27201-bee3-471e-b2e7-b64fd8b7ca38}" ma:taxonomyMulti="true" ma:sspId="05f0ae79-fa7d-42cd-a738-9aebccb3fb89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3" nillable="true" ma:displayName="Taxonomy Catch All Column" ma:hidden="true" ma:list="{AA77DE81-BEE7-48F3-993D-00D503733B6F}" ma:internalName="TaxCatchAll" ma:showField="CatchAllData" ma:web="{ce8fe3c3-ec9c-4b98-bcb3-62958ec02882}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211511-cf5b-4b3c-9da5-93e4d02153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8fe3c3-ec9c-4b98-bcb3-62958ec02882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haredContentType xmlns="Microsoft.SharePoint.Taxonomy.ContentTypeSync" SourceId="05f0ae79-fa7d-42cd-a738-9aebccb3fb89" ContentTypeId="0x010100AF5D719A330BE9498B2C5974DBEAC038" PreviousValue="false"/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35DC1D49-F607-4391-9DBD-57C9ECB3722F}">
  <ds:schemaRefs>
    <ds:schemaRef ds:uri="http://schemas.microsoft.com/office/2006/documentManagement/types"/>
    <ds:schemaRef ds:uri="de889ae0-8a1a-4232-9f8d-124a150fc1b6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44EFAE4-DCA5-4D1F-A29B-BE56E8F6A391}"/>
</file>

<file path=customXml/itemProps3.xml><?xml version="1.0" encoding="utf-8"?>
<ds:datastoreItem xmlns:ds="http://schemas.openxmlformats.org/officeDocument/2006/customXml" ds:itemID="{5F62DBC5-D840-47F3-B047-E161EE726257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A5B570FF-476F-4FCE-B52C-4C558ED6A173}"/>
</file>

<file path=customXml/itemProps5.xml><?xml version="1.0" encoding="utf-8"?>
<ds:datastoreItem xmlns:ds="http://schemas.openxmlformats.org/officeDocument/2006/customXml" ds:itemID="{C3FCBF6E-D87E-4845-AA71-578834E2E386}"/>
</file>

<file path=docProps/app.xml><?xml version="1.0" encoding="utf-8"?>
<Properties xmlns="http://schemas.openxmlformats.org/officeDocument/2006/extended-properties" xmlns:vt="http://schemas.openxmlformats.org/officeDocument/2006/docPropsVTypes">
  <Template>CFPB_2020</Template>
  <TotalTime>463</TotalTime>
  <Words>240</Words>
  <Application>Microsoft Office PowerPoint</Application>
  <PresentationFormat>On-screen Show (4:3)</PresentationFormat>
  <Paragraphs>36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Georgia</vt:lpstr>
      <vt:lpstr>Noto Sans Symbols</vt:lpstr>
      <vt:lpstr>CFPB_2020</vt:lpstr>
      <vt:lpstr>Worksheet</vt:lpstr>
      <vt:lpstr>Trends in mortgage complaints</vt:lpstr>
      <vt:lpstr>Most-complained-about products and services  January – September 2020</vt:lpstr>
      <vt:lpstr>Mortgage complaints by month  CY2019 – September 2020</vt:lpstr>
      <vt:lpstr>Top 5 issues in mortgage complaints  CY2019 – September 2020</vt:lpstr>
      <vt:lpstr>Themes in consumer’s mortgage complaints</vt:lpstr>
      <vt:lpstr>Themes in consumer’s mortgage complaints</vt:lpstr>
    </vt:vector>
  </TitlesOfParts>
  <Manager/>
  <Company>Consumer Financial Protection Bureau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cfpb_powerpoint_template_logo_092820</dc:title>
  <dc:subject/>
  <dc:creator>Consumer Financial Protection Bureau</dc:creator>
  <cp:keywords/>
  <dc:description/>
  <cp:lastModifiedBy>Rainson, Matthew (CFPB)</cp:lastModifiedBy>
  <cp:revision>91</cp:revision>
  <cp:lastPrinted>2020-09-28T19:45:08Z</cp:lastPrinted>
  <dcterms:modified xsi:type="dcterms:W3CDTF">2020-11-04T16:40:43Z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0x010100AF5D719A330BE9498B2C5974DBEAC0380091EE512F6764294EA92003B5F474E595</vt:lpwstr>
  </property>
  <property fmtid="{D5CDD505-2E9C-101B-9397-08002B2CF9AE}" pid="3" name="Order">
    <vt:i4>100</vt:i4>
  </property>
  <property fmtid="{D5CDD505-2E9C-101B-9397-08002B2CF9AE}" pid="4" name="TaxKeyword">
    <vt:lpwstr/>
  </property>
  <property fmtid="{D5CDD505-2E9C-101B-9397-08002B2CF9AE}" pid="5" name="_dlc_DocIdItemGuid">
    <vt:lpwstr>e52c2b9a-5c80-411a-8a6f-384127f3ca22</vt:lpwstr>
  </property>
</Properties>
</file>