
<file path=[Content_Types].xml><?xml version="1.0" encoding="utf-8"?>
<Types xmlns="http://schemas.openxmlformats.org/package/2006/content-types">
  <Default Extension="emf" ContentType="image/x-emf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60" r:id="rId6"/>
  </p:sldMasterIdLst>
  <p:notesMasterIdLst>
    <p:notesMasterId r:id="rId19"/>
  </p:notesMasterIdLst>
  <p:sldIdLst>
    <p:sldId id="256" r:id="rId7"/>
    <p:sldId id="258" r:id="rId8"/>
    <p:sldId id="259" r:id="rId9"/>
    <p:sldId id="279" r:id="rId10"/>
    <p:sldId id="280" r:id="rId11"/>
    <p:sldId id="305" r:id="rId12"/>
    <p:sldId id="306" r:id="rId13"/>
    <p:sldId id="307" r:id="rId14"/>
    <p:sldId id="308" r:id="rId15"/>
    <p:sldId id="311" r:id="rId16"/>
    <p:sldId id="310" r:id="rId17"/>
    <p:sldId id="309" r:id="rId18"/>
  </p:sldIdLst>
  <p:sldSz cx="9144000" cy="6858000" type="screen4x3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944">
          <p15:clr>
            <a:srgbClr val="A4A3A4"/>
          </p15:clr>
        </p15:guide>
        <p15:guide id="2" pos="35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Elena Babinecz" initials="EB" lastIdx="4" clrIdx="0">
    <p:extLst>
      <p:ext uri="{19B8F6BF-5375-455C-9EA6-DF929625EA0E}">
        <p15:presenceInfo xmlns:p15="http://schemas.microsoft.com/office/powerpoint/2012/main" userId="S::Elena.Babinecz@cfpb.gov::339ac6e7-da32-4f22-bdfe-483259cf686b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0AA3F"/>
    <a:srgbClr val="0F1720"/>
    <a:srgbClr val="1FAB3F"/>
    <a:srgbClr val="ADDD91"/>
    <a:srgbClr val="E2F0D9"/>
    <a:srgbClr val="E7E8E9"/>
    <a:srgbClr val="283037"/>
    <a:srgbClr val="257674"/>
    <a:srgbClr val="0070CC"/>
    <a:srgbClr val="22498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A2B6922-E2EB-4992-990E-40B90F2E54EE}" v="9" dt="2020-11-06T13:37:32.905"/>
  </p1510:revLst>
</p1510:revInfo>
</file>

<file path=ppt/tableStyles.xml><?xml version="1.0" encoding="utf-8"?>
<a:tblStyleLst xmlns:a="http://schemas.openxmlformats.org/drawingml/2006/main" def="{AB56E52E-5844-4ABA-9360-54A8283B39F7}">
  <a:tblStyle styleId="{AB56E52E-5844-4ABA-9360-54A8283B39F7}" styleName="Table_0">
    <a:wholeTbl>
      <a:tcTxStyle b="off" i="off">
        <a:font>
          <a:latin typeface="Georgia"/>
          <a:ea typeface="Georgia"/>
          <a:cs typeface="Georgia"/>
        </a:font>
        <a:schemeClr val="dk1"/>
      </a:tcTxStyle>
      <a:tcStyle>
        <a:tcBdr>
          <a:left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FFFFFF">
              <a:alpha val="0"/>
            </a:srgbClr>
          </a:solidFill>
        </a:fill>
      </a:tcStyle>
    </a:wholeTbl>
    <a:band1H>
      <a:tcTxStyle/>
      <a:tcStyle>
        <a:tcBdr>
          <a:top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a:bottom>
        </a:tcBdr>
      </a:tcStyle>
    </a:band1H>
    <a:band2H>
      <a:tcTxStyle/>
      <a:tcStyle>
        <a:tcBdr/>
      </a:tcStyle>
    </a:band2H>
    <a:band1V>
      <a:tcTxStyle/>
      <a:tcStyle>
        <a:tcBdr>
          <a:left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a:right>
        </a:tcBdr>
      </a:tcStyle>
    </a:band1V>
    <a:band2V>
      <a:tcTxStyle/>
      <a:tcStyle>
        <a:tcBdr>
          <a:left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a:right>
        </a:tcBdr>
      </a:tcStyle>
    </a:band2V>
    <a:lastCol>
      <a:tcTxStyle b="on" i="off"/>
      <a:tcStyle>
        <a:tcBdr/>
      </a:tcStyle>
    </a:lastCol>
    <a:firstCol>
      <a:tcTxStyle b="on" i="off"/>
      <a:tcStyle>
        <a:tcBdr/>
      </a:tcStyle>
    </a:firstCol>
    <a:lastRow>
      <a:tcTxStyle b="on" i="off"/>
      <a:tcStyle>
        <a:tcBdr>
          <a:top>
            <a:ln w="50800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a:top>
        </a:tcBdr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 b="on" i="off">
        <a:font>
          <a:latin typeface="Georgia"/>
          <a:ea typeface="Georgia"/>
          <a:cs typeface="Georgia"/>
        </a:font>
        <a:schemeClr val="lt1"/>
      </a:tcTxStyle>
      <a:tcStyle>
        <a:tcBdr/>
        <a:fill>
          <a:solidFill>
            <a:schemeClr val="accent2"/>
          </a:solidFill>
        </a:fill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69C7853C-536D-4A76-A0AE-DD22124D55A5}" styleName="Themed Style 1 - Ac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442"/>
    <p:restoredTop sz="94694"/>
  </p:normalViewPr>
  <p:slideViewPr>
    <p:cSldViewPr snapToGrid="0">
      <p:cViewPr varScale="1">
        <p:scale>
          <a:sx n="52" d="100"/>
          <a:sy n="52" d="100"/>
        </p:scale>
        <p:origin x="917" y="29"/>
      </p:cViewPr>
      <p:guideLst>
        <p:guide orient="horz" pos="944"/>
        <p:guide pos="351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00" d="100"/>
          <a:sy n="100" d="100"/>
        </p:scale>
        <p:origin x="0" y="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commentAuthors" Target="commentAuthor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slide" Target="slides/slide5.xml"/><Relationship Id="rId24" Type="http://schemas.openxmlformats.org/officeDocument/2006/relationships/tableStyles" Target="tableStyles.xml"/><Relationship Id="rId5" Type="http://schemas.openxmlformats.org/officeDocument/2006/relationships/customXml" Target="../customXml/item5.xml"/><Relationship Id="rId15" Type="http://schemas.openxmlformats.org/officeDocument/2006/relationships/slide" Target="slides/slide9.xml"/><Relationship Id="rId23" Type="http://schemas.openxmlformats.org/officeDocument/2006/relationships/theme" Target="theme/theme1.xml"/><Relationship Id="rId10" Type="http://schemas.openxmlformats.org/officeDocument/2006/relationships/slide" Target="slides/slide4.xml"/><Relationship Id="rId19" Type="http://schemas.openxmlformats.org/officeDocument/2006/relationships/notesMaster" Target="notesMasters/notesMaster1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SarnaA\Downloads\cfpb_excel_charts_r7_041015%20(1)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6102345970307075"/>
          <c:y val="5.9127055792337888E-2"/>
          <c:w val="0.62219650474207333"/>
          <c:h val="0.87563419538154064"/>
        </c:manualLayout>
      </c:layout>
      <c:pieChart>
        <c:varyColors val="1"/>
        <c:ser>
          <c:idx val="0"/>
          <c:order val="0"/>
          <c:spPr>
            <a:ln w="25400">
              <a:noFill/>
            </a:ln>
          </c:spPr>
          <c:dPt>
            <c:idx val="0"/>
            <c:bubble3D val="0"/>
            <c:spPr>
              <a:solidFill>
                <a:srgbClr val="2CB34A"/>
              </a:solidFill>
              <a:ln w="25400">
                <a:noFill/>
              </a:ln>
            </c:spPr>
            <c:extLst>
              <c:ext xmlns:c16="http://schemas.microsoft.com/office/drawing/2014/chart" uri="{C3380CC4-5D6E-409C-BE32-E72D297353CC}">
                <c16:uniqueId val="{00000001-4387-47D2-8D62-54B88EE9E636}"/>
              </c:ext>
            </c:extLst>
          </c:dPt>
          <c:dPt>
            <c:idx val="1"/>
            <c:bubble3D val="0"/>
            <c:spPr>
              <a:solidFill>
                <a:srgbClr val="CCE3F5"/>
              </a:solidFill>
              <a:ln w="25400">
                <a:noFill/>
              </a:ln>
            </c:spPr>
            <c:extLst>
              <c:ext xmlns:c16="http://schemas.microsoft.com/office/drawing/2014/chart" uri="{C3380CC4-5D6E-409C-BE32-E72D297353CC}">
                <c16:uniqueId val="{00000003-4387-47D2-8D62-54B88EE9E636}"/>
              </c:ext>
            </c:extLst>
          </c:dPt>
          <c:dPt>
            <c:idx val="2"/>
            <c:bubble3D val="0"/>
            <c:spPr>
              <a:solidFill>
                <a:srgbClr val="7FB8E6"/>
              </a:solidFill>
              <a:ln w="25400">
                <a:noFill/>
              </a:ln>
            </c:spPr>
            <c:extLst>
              <c:ext xmlns:c16="http://schemas.microsoft.com/office/drawing/2014/chart" uri="{C3380CC4-5D6E-409C-BE32-E72D297353CC}">
                <c16:uniqueId val="{00000005-4387-47D2-8D62-54B88EE9E636}"/>
              </c:ext>
            </c:extLst>
          </c:dPt>
          <c:dPt>
            <c:idx val="3"/>
            <c:bubble3D val="0"/>
            <c:spPr>
              <a:solidFill>
                <a:schemeClr val="bg2"/>
              </a:solidFill>
              <a:ln w="25400">
                <a:noFill/>
              </a:ln>
            </c:spPr>
            <c:extLst>
              <c:ext xmlns:c16="http://schemas.microsoft.com/office/drawing/2014/chart" uri="{C3380CC4-5D6E-409C-BE32-E72D297353CC}">
                <c16:uniqueId val="{00000007-4387-47D2-8D62-54B88EE9E636}"/>
              </c:ext>
            </c:extLst>
          </c:dPt>
          <c:dPt>
            <c:idx val="4"/>
            <c:bubble3D val="0"/>
            <c:spPr>
              <a:solidFill>
                <a:srgbClr val="7FAEAE"/>
              </a:solidFill>
              <a:ln w="25400">
                <a:noFill/>
              </a:ln>
            </c:spPr>
            <c:extLst>
              <c:ext xmlns:c16="http://schemas.microsoft.com/office/drawing/2014/chart" uri="{C3380CC4-5D6E-409C-BE32-E72D297353CC}">
                <c16:uniqueId val="{00000009-4387-47D2-8D62-54B88EE9E636}"/>
              </c:ext>
            </c:extLst>
          </c:dPt>
          <c:dPt>
            <c:idx val="5"/>
            <c:bubble3D val="0"/>
            <c:spPr>
              <a:solidFill>
                <a:srgbClr val="337E7D"/>
              </a:solidFill>
              <a:ln w="25400">
                <a:noFill/>
              </a:ln>
            </c:spPr>
            <c:extLst>
              <c:ext xmlns:c16="http://schemas.microsoft.com/office/drawing/2014/chart" uri="{C3380CC4-5D6E-409C-BE32-E72D297353CC}">
                <c16:uniqueId val="{0000000B-4387-47D2-8D62-54B88EE9E636}"/>
              </c:ext>
            </c:extLst>
          </c:dPt>
          <c:dLbls>
            <c:dLbl>
              <c:idx val="0"/>
              <c:tx>
                <c:rich>
                  <a:bodyPr/>
                  <a:lstStyle/>
                  <a:p>
                    <a:r>
                      <a:rPr lang="en-US" dirty="0"/>
                      <a:t>Term</a:t>
                    </a:r>
                    <a:r>
                      <a:rPr lang="en-US" baseline="0" dirty="0"/>
                      <a:t> Loans &amp; Lines of Credit
</a:t>
                    </a:r>
                    <a:fld id="{4ED7201B-C18D-4CF1-965F-722976F8FE89}" type="PERCENTAGE">
                      <a:rPr lang="en-US" baseline="0"/>
                      <a:pPr/>
                      <a:t>[PERCENTAGE]</a:t>
                    </a:fld>
                    <a:endParaRPr lang="en-US" baseline="0" dirty="0"/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4387-47D2-8D62-54B88EE9E636}"/>
                </c:ext>
              </c:extLst>
            </c:dLbl>
            <c:dLbl>
              <c:idx val="4"/>
              <c:layout>
                <c:manualLayout>
                  <c:x val="0.1712465501694759"/>
                  <c:y val="-2.2007512822365093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4387-47D2-8D62-54B88EE9E636}"/>
                </c:ext>
              </c:extLst>
            </c:dLbl>
            <c:dLbl>
              <c:idx val="5"/>
              <c:layout>
                <c:manualLayout>
                  <c:x val="-6.3914901043546999E-3"/>
                  <c:y val="6.1298430012762167E-2"/>
                </c:manualLayout>
              </c:layout>
              <c:tx>
                <c:rich>
                  <a:bodyPr/>
                  <a:lstStyle/>
                  <a:p>
                    <a:pPr>
                      <a:defRPr sz="1050"/>
                    </a:pPr>
                    <a:r>
                      <a:rPr lang="en-US" sz="1050" dirty="0"/>
                      <a:t>Merchant Cash Advance
&lt;1%</a:t>
                    </a:r>
                  </a:p>
                </c:rich>
              </c:tx>
              <c:spPr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4387-47D2-8D62-54B88EE9E636}"/>
                </c:ext>
              </c:extLst>
            </c:dLbl>
            <c:dLbl>
              <c:idx val="6"/>
              <c:layout>
                <c:manualLayout>
                  <c:x val="9.7198992750438286E-3"/>
                  <c:y val="-1.2996906006614744E-2"/>
                </c:manualLayout>
              </c:layout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4387-47D2-8D62-54B88EE9E63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100"/>
                </a:pPr>
                <a:endParaRPr lang="en-US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/>
            </c:extLst>
          </c:dLbls>
          <c:cat>
            <c:strRef>
              <c:f>Pie!$A$2:$A$8</c:f>
              <c:strCache>
                <c:ptCount val="7"/>
                <c:pt idx="0">
                  <c:v>Term Loans and Lines of Credit*</c:v>
                </c:pt>
                <c:pt idx="1">
                  <c:v>Business Credit Cards</c:v>
                </c:pt>
                <c:pt idx="2">
                  <c:v>Supplier Financing</c:v>
                </c:pt>
                <c:pt idx="3">
                  <c:v>Equipment Leasing</c:v>
                </c:pt>
                <c:pt idx="4">
                  <c:v>Factoring</c:v>
                </c:pt>
                <c:pt idx="5">
                  <c:v>Merchant Cash Advance</c:v>
                </c:pt>
                <c:pt idx="6">
                  <c:v>SBA Loans (7(a), 504, and microloans)</c:v>
                </c:pt>
              </c:strCache>
            </c:strRef>
          </c:cat>
          <c:val>
            <c:numRef>
              <c:f>Pie!$B$2:$B$8</c:f>
              <c:numCache>
                <c:formatCode>0%</c:formatCode>
                <c:ptCount val="7"/>
                <c:pt idx="0">
                  <c:v>0.35839736589943394</c:v>
                </c:pt>
                <c:pt idx="1">
                  <c:v>0.15690997276986607</c:v>
                </c:pt>
                <c:pt idx="2">
                  <c:v>0.20968361552735462</c:v>
                </c:pt>
                <c:pt idx="3">
                  <c:v>0.12767430471052663</c:v>
                </c:pt>
                <c:pt idx="4">
                  <c:v>7.0930169283625902E-2</c:v>
                </c:pt>
                <c:pt idx="5">
                  <c:v>2.127905078508777E-3</c:v>
                </c:pt>
                <c:pt idx="6">
                  <c:v>7.427666673068406E-2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D-4387-47D2-8D62-54B88EE9E636}"/>
            </c:ext>
          </c:extLst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0"/>
        </c:dLbls>
        <c:firstSliceAng val="300"/>
      </c:pieChart>
      <c:spPr>
        <a:ln w="12700">
          <a:solidFill>
            <a:srgbClr val="FFFFFF"/>
          </a:solidFill>
        </a:ln>
      </c:spPr>
    </c:plotArea>
    <c:plotVisOnly val="1"/>
    <c:dispBlanksAs val="gap"/>
    <c:showDLblsOverMax val="0"/>
  </c:chart>
  <c:spPr>
    <a:ln>
      <a:noFill/>
    </a:ln>
  </c:spPr>
  <c:txPr>
    <a:bodyPr/>
    <a:lstStyle/>
    <a:p>
      <a:pPr>
        <a:defRPr sz="1200">
          <a:latin typeface="Arial" pitchFamily="34" charset="0"/>
          <a:cs typeface="Arial" pitchFamily="34" charset="0"/>
        </a:defRPr>
      </a:pPr>
      <a:endParaRPr lang="en-US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84" name="Google Shape;84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98" name="Google Shape;98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05" name="Google Shape;105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98" name="Google Shape;98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22428941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98" name="Google Shape;98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44051644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98" name="Google Shape;98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98303814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98" name="Google Shape;98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9819297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 Slide">
  <p:cSld name="Title Slide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E5F53E7-B92C-2042-9566-705973D0AC5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090" y="4994742"/>
            <a:ext cx="2754345" cy="939871"/>
          </a:xfrm>
          <a:prstGeom prst="rect">
            <a:avLst/>
          </a:prstGeom>
        </p:spPr>
      </p:pic>
      <p:sp>
        <p:nvSpPr>
          <p:cNvPr id="21" name="Google Shape;21;p2"/>
          <p:cNvSpPr txBox="1">
            <a:spLocks noGrp="1"/>
          </p:cNvSpPr>
          <p:nvPr>
            <p:ph type="title"/>
          </p:nvPr>
        </p:nvSpPr>
        <p:spPr>
          <a:xfrm>
            <a:off x="641193" y="2164953"/>
            <a:ext cx="8036720" cy="7433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Clr>
                <a:srgbClr val="101820"/>
              </a:buClr>
              <a:buSzPts val="4000"/>
              <a:buFont typeface="Arial"/>
              <a:buNone/>
              <a:defRPr sz="4000" b="0" i="0" u="none" strike="noStrike" cap="none">
                <a:solidFill>
                  <a:srgbClr val="101820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r>
              <a:rPr lang="en-US" dirty="0"/>
              <a:t>Click to edit Master title style</a:t>
            </a:r>
            <a:endParaRPr dirty="0"/>
          </a:p>
        </p:txBody>
      </p:sp>
      <p:sp>
        <p:nvSpPr>
          <p:cNvPr id="22" name="Google Shape;22;p2"/>
          <p:cNvSpPr txBox="1">
            <a:spLocks noGrp="1"/>
          </p:cNvSpPr>
          <p:nvPr>
            <p:ph type="body" idx="1"/>
          </p:nvPr>
        </p:nvSpPr>
        <p:spPr>
          <a:xfrm>
            <a:off x="646352" y="2895600"/>
            <a:ext cx="8031561" cy="52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625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Noto Sans Symbols"/>
              <a:buNone/>
              <a:defRPr sz="1600" b="0" i="0" u="none" strike="noStrike" cap="none">
                <a:solidFill>
                  <a:srgbClr val="43484E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marL="914400" marR="0" lvl="1" indent="-292100" algn="l" rtl="0"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Noto Sans Symbols"/>
              <a:buChar char="◻"/>
              <a:defRPr sz="20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marL="1371600" marR="0" lvl="2" indent="-342900" algn="l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24" name="Google Shape;24;p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5328740"/>
            <a:ext cx="9157662" cy="1885401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DE08450-4D4D-9643-9663-A8C0DDAAF1B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090" y="4994742"/>
            <a:ext cx="2754345" cy="939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05808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>
  <p:cSld name="Title and Content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4"/>
          <p:cNvSpPr txBox="1">
            <a:spLocks noGrp="1"/>
          </p:cNvSpPr>
          <p:nvPr>
            <p:ph type="title"/>
          </p:nvPr>
        </p:nvSpPr>
        <p:spPr>
          <a:xfrm>
            <a:off x="553641" y="452437"/>
            <a:ext cx="8036720" cy="7433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Georgia"/>
              <a:buNone/>
              <a:defRPr sz="28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r>
              <a:rPr lang="en-US" dirty="0"/>
              <a:t>Click to edit Master title style</a:t>
            </a:r>
            <a:endParaRPr dirty="0"/>
          </a:p>
        </p:txBody>
      </p:sp>
      <p:sp>
        <p:nvSpPr>
          <p:cNvPr id="33" name="Google Shape;33;p4"/>
          <p:cNvSpPr txBox="1">
            <a:spLocks noGrp="1"/>
          </p:cNvSpPr>
          <p:nvPr>
            <p:ph type="body" idx="1"/>
          </p:nvPr>
        </p:nvSpPr>
        <p:spPr>
          <a:xfrm>
            <a:off x="553641" y="1524000"/>
            <a:ext cx="8036720" cy="41064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368300" algn="l" rtl="0">
              <a:lnSpc>
                <a:spcPct val="118181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200"/>
              <a:buFont typeface="Noto Sans Symbols"/>
              <a:buChar char="▪"/>
              <a:defRPr sz="22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marL="914400" marR="0" lvl="1" indent="-292100" algn="l" rtl="0"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Noto Sans Symbols"/>
              <a:buChar char="◻"/>
              <a:defRPr sz="20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marL="1371600" marR="0" lvl="2" indent="-342900" algn="l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4" name="Google Shape;34;p4"/>
          <p:cNvSpPr txBox="1">
            <a:spLocks noGrp="1"/>
          </p:cNvSpPr>
          <p:nvPr>
            <p:ph type="dt" idx="10"/>
          </p:nvPr>
        </p:nvSpPr>
        <p:spPr>
          <a:xfrm>
            <a:off x="3182568" y="6081189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98A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endParaRPr lang="en-US" dirty="0"/>
          </a:p>
        </p:txBody>
      </p:sp>
      <p:sp>
        <p:nvSpPr>
          <p:cNvPr id="35" name="Google Shape;35;p4"/>
          <p:cNvSpPr txBox="1">
            <a:spLocks noGrp="1"/>
          </p:cNvSpPr>
          <p:nvPr>
            <p:ph type="ftr" idx="11"/>
          </p:nvPr>
        </p:nvSpPr>
        <p:spPr>
          <a:xfrm>
            <a:off x="5694760" y="6081189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98A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07451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Numbered list">
  <p:cSld name="Numbered list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5"/>
          <p:cNvSpPr txBox="1">
            <a:spLocks noGrp="1"/>
          </p:cNvSpPr>
          <p:nvPr>
            <p:ph type="body" idx="1"/>
          </p:nvPr>
        </p:nvSpPr>
        <p:spPr>
          <a:xfrm>
            <a:off x="553643" y="1549400"/>
            <a:ext cx="8036719" cy="41996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355600" algn="l" rtl="0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>
                <a:srgbClr val="101820"/>
              </a:buClr>
              <a:buSzPts val="2000"/>
              <a:buFont typeface="Georgia"/>
              <a:buAutoNum type="arabicPeriod"/>
              <a:defRPr sz="2200" b="0" i="0" u="none" strike="noStrike" cap="none">
                <a:solidFill>
                  <a:srgbClr val="101820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marL="914400" marR="0" lvl="1" indent="-342900" algn="l" rtl="0">
              <a:spcBef>
                <a:spcPts val="1000"/>
              </a:spcBef>
              <a:spcAft>
                <a:spcPts val="0"/>
              </a:spcAft>
              <a:buClr>
                <a:srgbClr val="101820"/>
              </a:buClr>
              <a:buSzPts val="1800"/>
              <a:buFont typeface="Georgia"/>
              <a:buAutoNum type="alphaLcPeriod"/>
              <a:defRPr sz="1800" b="0" i="0" u="none" strike="noStrike" cap="none">
                <a:solidFill>
                  <a:srgbClr val="101820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marL="1371600" marR="0" lvl="2" indent="-330200" algn="l" rtl="0">
              <a:spcBef>
                <a:spcPts val="1000"/>
              </a:spcBef>
              <a:spcAft>
                <a:spcPts val="0"/>
              </a:spcAft>
              <a:buClr>
                <a:srgbClr val="101820"/>
              </a:buClr>
              <a:buSzPts val="1600"/>
              <a:buFont typeface="Noto Sans Symbols"/>
              <a:buChar char="▪"/>
              <a:defRPr sz="1600" b="0" i="0" u="none" strike="noStrike" cap="none">
                <a:solidFill>
                  <a:srgbClr val="101820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marL="1828800" marR="0" lvl="3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  <a:defRPr sz="18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marL="2286000" marR="0" lvl="4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marL="2743200" marR="0" lvl="5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marL="3200400" marR="0" lvl="6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marL="3657600" marR="0" lvl="7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marL="4114800" marR="0" lvl="8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8" name="Google Shape;38;p5"/>
          <p:cNvSpPr txBox="1">
            <a:spLocks noGrp="1"/>
          </p:cNvSpPr>
          <p:nvPr>
            <p:ph type="title"/>
          </p:nvPr>
        </p:nvSpPr>
        <p:spPr>
          <a:xfrm>
            <a:off x="553641" y="452437"/>
            <a:ext cx="8036720" cy="7433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Georgia"/>
              <a:buNone/>
              <a:defRPr sz="28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r>
              <a:rPr lang="en-US" dirty="0"/>
              <a:t>Click to edit Master title style</a:t>
            </a:r>
            <a:endParaRPr dirty="0"/>
          </a:p>
        </p:txBody>
      </p:sp>
      <p:sp>
        <p:nvSpPr>
          <p:cNvPr id="39" name="Google Shape;39;p5"/>
          <p:cNvSpPr txBox="1">
            <a:spLocks noGrp="1"/>
          </p:cNvSpPr>
          <p:nvPr>
            <p:ph type="dt" idx="10"/>
          </p:nvPr>
        </p:nvSpPr>
        <p:spPr>
          <a:xfrm>
            <a:off x="3182568" y="6081189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98A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endParaRPr lang="en-US" dirty="0"/>
          </a:p>
        </p:txBody>
      </p:sp>
      <p:sp>
        <p:nvSpPr>
          <p:cNvPr id="40" name="Google Shape;40;p5"/>
          <p:cNvSpPr txBox="1">
            <a:spLocks noGrp="1"/>
          </p:cNvSpPr>
          <p:nvPr>
            <p:ph type="ftr" idx="11"/>
          </p:nvPr>
        </p:nvSpPr>
        <p:spPr>
          <a:xfrm>
            <a:off x="5694760" y="6081189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98A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10948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>
  <p:cSld name="Two Content"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11"/>
          <p:cNvSpPr txBox="1">
            <a:spLocks noGrp="1"/>
          </p:cNvSpPr>
          <p:nvPr>
            <p:ph type="body" idx="1"/>
          </p:nvPr>
        </p:nvSpPr>
        <p:spPr>
          <a:xfrm>
            <a:off x="544512" y="1549400"/>
            <a:ext cx="3951287" cy="41996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355600" algn="l" rtl="0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▪"/>
              <a:defRPr sz="22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marL="914400" marR="0" lvl="1" indent="-285750" algn="l" rtl="0"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900"/>
              <a:buFont typeface="Noto Sans Symbols"/>
              <a:buChar char="◻"/>
              <a:defRPr sz="18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marL="1371600" marR="0" lvl="2" indent="-330200" algn="l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marL="1828800" marR="0" lvl="3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  <a:defRPr sz="18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marL="2286000" marR="0" lvl="4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marL="2743200" marR="0" lvl="5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marL="3200400" marR="0" lvl="6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marL="3657600" marR="0" lvl="7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marL="4114800" marR="0" lvl="8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1" name="Google Shape;71;p11"/>
          <p:cNvSpPr txBox="1">
            <a:spLocks noGrp="1"/>
          </p:cNvSpPr>
          <p:nvPr>
            <p:ph type="body" idx="2"/>
          </p:nvPr>
        </p:nvSpPr>
        <p:spPr>
          <a:xfrm>
            <a:off x="4735512" y="1549400"/>
            <a:ext cx="3951287" cy="41996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355600" algn="l" rtl="0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000"/>
              <a:buFont typeface="Noto Sans Symbols"/>
              <a:buChar char="▪"/>
              <a:defRPr sz="22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marL="914400" marR="0" lvl="1" indent="-285750" algn="l" rtl="0"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900"/>
              <a:buFont typeface="Noto Sans Symbols"/>
              <a:buChar char="◻"/>
              <a:defRPr sz="18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marL="1371600" marR="0" lvl="2" indent="-330200" algn="l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marL="1828800" marR="0" lvl="3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–"/>
              <a:defRPr sz="18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marL="2286000" marR="0" lvl="4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»"/>
              <a:defRPr sz="18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marL="2743200" marR="0" lvl="5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marL="3200400" marR="0" lvl="6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marL="3657600" marR="0" lvl="7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marL="4114800" marR="0" lvl="8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2" name="Google Shape;72;p11"/>
          <p:cNvSpPr txBox="1">
            <a:spLocks noGrp="1"/>
          </p:cNvSpPr>
          <p:nvPr>
            <p:ph type="title"/>
          </p:nvPr>
        </p:nvSpPr>
        <p:spPr>
          <a:xfrm>
            <a:off x="553641" y="452437"/>
            <a:ext cx="8036720" cy="7433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Georgia"/>
              <a:buNone/>
              <a:defRPr sz="28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r>
              <a:rPr lang="en-US" dirty="0"/>
              <a:t>Click to edit Master title style</a:t>
            </a:r>
            <a:endParaRPr dirty="0"/>
          </a:p>
        </p:txBody>
      </p:sp>
      <p:sp>
        <p:nvSpPr>
          <p:cNvPr id="73" name="Google Shape;73;p11"/>
          <p:cNvSpPr txBox="1">
            <a:spLocks noGrp="1"/>
          </p:cNvSpPr>
          <p:nvPr>
            <p:ph type="dt" idx="10"/>
          </p:nvPr>
        </p:nvSpPr>
        <p:spPr>
          <a:xfrm>
            <a:off x="3182568" y="6081189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98A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endParaRPr lang="en-US" dirty="0"/>
          </a:p>
        </p:txBody>
      </p:sp>
      <p:sp>
        <p:nvSpPr>
          <p:cNvPr id="74" name="Google Shape;74;p11"/>
          <p:cNvSpPr txBox="1">
            <a:spLocks noGrp="1"/>
          </p:cNvSpPr>
          <p:nvPr>
            <p:ph type="ftr" idx="11"/>
          </p:nvPr>
        </p:nvSpPr>
        <p:spPr>
          <a:xfrm>
            <a:off x="5694760" y="6081189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98A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0368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1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64275" tIns="32125" rIns="64275" bIns="321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Georgia"/>
              <a:buNone/>
            </a:pPr>
            <a:endParaRPr sz="2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7" name="Google Shape;77;p12"/>
          <p:cNvSpPr txBox="1"/>
          <p:nvPr/>
        </p:nvSpPr>
        <p:spPr>
          <a:xfrm>
            <a:off x="5847160" y="6326188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>
                <a:solidFill>
                  <a:srgbClr val="88898A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200" dirty="0">
              <a:solidFill>
                <a:srgbClr val="88898A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8" name="Google Shape;78;p1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64275" tIns="32125" rIns="64275" bIns="321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Georgia"/>
              <a:buNone/>
            </a:pPr>
            <a:endParaRPr sz="2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9" name="Google Shape;79;p12"/>
          <p:cNvSpPr txBox="1"/>
          <p:nvPr/>
        </p:nvSpPr>
        <p:spPr>
          <a:xfrm>
            <a:off x="5847160" y="6326188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>
                <a:solidFill>
                  <a:srgbClr val="88898A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sz="1200" dirty="0">
              <a:solidFill>
                <a:srgbClr val="88898A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0" name="Google Shape;80;p1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64275" tIns="32125" rIns="64275" bIns="321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Georgia"/>
              <a:buNone/>
            </a:pPr>
            <a:endParaRPr sz="2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1" name="Google Shape;81;p12"/>
          <p:cNvSpPr txBox="1">
            <a:spLocks noGrp="1"/>
          </p:cNvSpPr>
          <p:nvPr>
            <p:ph type="ftr" idx="11"/>
          </p:nvPr>
        </p:nvSpPr>
        <p:spPr>
          <a:xfrm>
            <a:off x="5694760" y="6081189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>
                <a:solidFill>
                  <a:srgbClr val="88898A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0527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544512" y="1549400"/>
            <a:ext cx="3951287" cy="4199647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  <a:lvl2pPr>
              <a:spcBef>
                <a:spcPts val="1000"/>
              </a:spcBef>
              <a:defRPr sz="1800"/>
            </a:lvl2pPr>
            <a:lvl3pPr>
              <a:spcBef>
                <a:spcPts val="1000"/>
              </a:spcBef>
              <a:defRPr sz="16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add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4735512" y="1549400"/>
            <a:ext cx="3951287" cy="4199647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  <a:lvl2pPr>
              <a:spcBef>
                <a:spcPts val="1000"/>
              </a:spcBef>
              <a:defRPr sz="1800"/>
            </a:lvl2pPr>
            <a:lvl3pPr>
              <a:spcBef>
                <a:spcPts val="1000"/>
              </a:spcBef>
              <a:defRPr sz="16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add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8" name="Title Placeholder 1"/>
          <p:cNvSpPr>
            <a:spLocks noGrp="1"/>
          </p:cNvSpPr>
          <p:nvPr>
            <p:ph type="title"/>
          </p:nvPr>
        </p:nvSpPr>
        <p:spPr>
          <a:xfrm>
            <a:off x="553641" y="452437"/>
            <a:ext cx="8036720" cy="74334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10"/>
          </p:nvPr>
        </p:nvSpPr>
        <p:spPr>
          <a:xfrm>
            <a:off x="3182568" y="6081189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/>
                <a:cs typeface="Arial"/>
              </a:defRPr>
            </a:lvl1pPr>
          </a:lstStyle>
          <a:p>
            <a:endParaRPr lang="en-US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694760" y="6081189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/>
                <a:cs typeface="Arial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49452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emf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>
            <a:extLst>
              <a:ext uri="{FF2B5EF4-FFF2-40B4-BE49-F238E27FC236}">
                <a16:creationId xmlns:a16="http://schemas.microsoft.com/office/drawing/2014/main" id="{5CFFE18E-FD14-E549-9B89-4E893E3F3D2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188" y="5743540"/>
            <a:ext cx="2754345" cy="939871"/>
          </a:xfrm>
          <a:prstGeom prst="rect">
            <a:avLst/>
          </a:prstGeom>
        </p:spPr>
      </p:pic>
      <p:sp>
        <p:nvSpPr>
          <p:cNvPr id="10" name="Google Shape;10;p1"/>
          <p:cNvSpPr txBox="1">
            <a:spLocks noGrp="1"/>
          </p:cNvSpPr>
          <p:nvPr>
            <p:ph type="dt" idx="10"/>
          </p:nvPr>
        </p:nvSpPr>
        <p:spPr>
          <a:xfrm>
            <a:off x="3182568" y="6081189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98A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endParaRPr lang="en-US" dirty="0"/>
          </a:p>
        </p:txBody>
      </p:sp>
      <p:sp>
        <p:nvSpPr>
          <p:cNvPr id="11" name="Google Shape;11;p1"/>
          <p:cNvSpPr txBox="1">
            <a:spLocks noGrp="1"/>
          </p:cNvSpPr>
          <p:nvPr>
            <p:ph type="title"/>
          </p:nvPr>
        </p:nvSpPr>
        <p:spPr>
          <a:xfrm>
            <a:off x="553641" y="452437"/>
            <a:ext cx="8036720" cy="7433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Georgia"/>
              <a:buNone/>
              <a:defRPr sz="28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 dirty="0"/>
          </a:p>
        </p:txBody>
      </p:sp>
      <p:cxnSp>
        <p:nvCxnSpPr>
          <p:cNvPr id="12" name="Google Shape;12;p1"/>
          <p:cNvCxnSpPr/>
          <p:nvPr/>
        </p:nvCxnSpPr>
        <p:spPr>
          <a:xfrm>
            <a:off x="553644" y="1297384"/>
            <a:ext cx="8036719" cy="0"/>
          </a:xfrm>
          <a:prstGeom prst="straightConnector1">
            <a:avLst/>
          </a:prstGeom>
          <a:noFill/>
          <a:ln w="25400" cap="flat" cmpd="sng">
            <a:solidFill>
              <a:srgbClr val="50B748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3" name="Google Shape;13;p1"/>
          <p:cNvSpPr txBox="1">
            <a:spLocks noGrp="1"/>
          </p:cNvSpPr>
          <p:nvPr>
            <p:ph type="body" idx="1"/>
          </p:nvPr>
        </p:nvSpPr>
        <p:spPr>
          <a:xfrm>
            <a:off x="553641" y="1524000"/>
            <a:ext cx="8036720" cy="41064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368300" algn="l" rtl="0">
              <a:lnSpc>
                <a:spcPct val="118181"/>
              </a:lnSpc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2200"/>
              <a:buFont typeface="Noto Sans Symbols"/>
              <a:buChar char="▪"/>
              <a:defRPr sz="22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marL="914400" marR="0" lvl="1" indent="-292100" algn="l" rtl="0">
              <a:spcBef>
                <a:spcPts val="1000"/>
              </a:spcBef>
              <a:spcAft>
                <a:spcPts val="0"/>
              </a:spcAft>
              <a:buClr>
                <a:schemeClr val="dk2"/>
              </a:buClr>
              <a:buSzPts val="1000"/>
              <a:buFont typeface="Noto Sans Symbols"/>
              <a:buChar char="◻"/>
              <a:defRPr sz="20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marL="1371600" marR="0" lvl="2" indent="-342900" algn="l" rtl="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endParaRPr dirty="0"/>
          </a:p>
        </p:txBody>
      </p:sp>
      <p:sp>
        <p:nvSpPr>
          <p:cNvPr id="14" name="Google Shape;14;p1"/>
          <p:cNvSpPr txBox="1">
            <a:spLocks noGrp="1"/>
          </p:cNvSpPr>
          <p:nvPr>
            <p:ph type="ftr" idx="11"/>
          </p:nvPr>
        </p:nvSpPr>
        <p:spPr>
          <a:xfrm>
            <a:off x="5694760" y="6081189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98A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endParaRPr lang="en-US" dirty="0"/>
          </a:p>
        </p:txBody>
      </p:sp>
      <p:cxnSp>
        <p:nvCxnSpPr>
          <p:cNvPr id="16" name="Google Shape;16;p1"/>
          <p:cNvCxnSpPr/>
          <p:nvPr/>
        </p:nvCxnSpPr>
        <p:spPr>
          <a:xfrm>
            <a:off x="553644" y="1297384"/>
            <a:ext cx="8036719" cy="0"/>
          </a:xfrm>
          <a:prstGeom prst="straightConnector1">
            <a:avLst/>
          </a:prstGeom>
          <a:noFill/>
          <a:ln w="25400" cap="flat" cmpd="sng">
            <a:solidFill>
              <a:srgbClr val="50B748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8" name="Google Shape;18;p1"/>
          <p:cNvCxnSpPr/>
          <p:nvPr/>
        </p:nvCxnSpPr>
        <p:spPr>
          <a:xfrm>
            <a:off x="553644" y="1297384"/>
            <a:ext cx="8036719" cy="0"/>
          </a:xfrm>
          <a:prstGeom prst="straightConnector1">
            <a:avLst/>
          </a:prstGeom>
          <a:noFill/>
          <a:ln w="25400" cap="flat" cmpd="sng">
            <a:solidFill>
              <a:srgbClr val="50B748"/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15" name="Picture 14">
            <a:extLst>
              <a:ext uri="{FF2B5EF4-FFF2-40B4-BE49-F238E27FC236}">
                <a16:creationId xmlns:a16="http://schemas.microsoft.com/office/drawing/2014/main" id="{2914773C-E217-1E47-BBAC-191D4E83DA4F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188" y="5743540"/>
            <a:ext cx="2754345" cy="939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7200392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61" r:id="rId1"/>
    <p:sldLayoutId id="2147483663" r:id="rId2"/>
    <p:sldLayoutId id="2147483664" r:id="rId3"/>
    <p:sldLayoutId id="2147483670" r:id="rId4"/>
    <p:sldLayoutId id="2147483671" r:id="rId5"/>
    <p:sldLayoutId id="2147483672" r:id="rId6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svg"/><Relationship Id="rId7" Type="http://schemas.openxmlformats.org/officeDocument/2006/relationships/image" Target="../media/image8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10" Type="http://schemas.openxmlformats.org/officeDocument/2006/relationships/image" Target="../media/image11.sv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13"/>
          <p:cNvSpPr txBox="1">
            <a:spLocks noGrp="1"/>
          </p:cNvSpPr>
          <p:nvPr>
            <p:ph type="title"/>
          </p:nvPr>
        </p:nvSpPr>
        <p:spPr>
          <a:xfrm>
            <a:off x="495300" y="2164953"/>
            <a:ext cx="8445499" cy="7433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rgbClr val="101820"/>
              </a:buClr>
              <a:buSzPts val="4000"/>
              <a:buFont typeface="Arial"/>
              <a:buNone/>
            </a:pPr>
            <a:r>
              <a:rPr lang="en-US" sz="4000" b="0" i="0" u="none" strike="noStrike" cap="none" dirty="0">
                <a:solidFill>
                  <a:srgbClr val="101820"/>
                </a:solidFill>
                <a:latin typeface="Arial"/>
                <a:ea typeface="Arial"/>
                <a:cs typeface="Arial"/>
                <a:sym typeface="Arial"/>
              </a:rPr>
              <a:t>Section 1071 Small Business Lending Data Collection Rulemaking</a:t>
            </a:r>
            <a:endParaRPr sz="4000" b="0" i="0" u="none" strike="noStrike" cap="none" dirty="0">
              <a:solidFill>
                <a:srgbClr val="10182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7" name="Google Shape;87;p13"/>
          <p:cNvSpPr txBox="1">
            <a:spLocks noGrp="1"/>
          </p:cNvSpPr>
          <p:nvPr>
            <p:ph type="body" idx="1"/>
          </p:nvPr>
        </p:nvSpPr>
        <p:spPr>
          <a:xfrm>
            <a:off x="495300" y="3277195"/>
            <a:ext cx="8031561" cy="52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625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600"/>
              <a:buFont typeface="Noto Sans Symbols"/>
              <a:buNone/>
            </a:pPr>
            <a:r>
              <a:rPr lang="en-US" sz="1600" b="0" i="0" u="none" strike="noStrike" cap="none" dirty="0">
                <a:solidFill>
                  <a:schemeClr val="accent2"/>
                </a:solidFill>
                <a:latin typeface="Georgia"/>
                <a:ea typeface="Georgia"/>
                <a:cs typeface="Georgia"/>
                <a:sym typeface="Georgia"/>
              </a:rPr>
              <a:t>CFPB Advisory Committee Meeting | November 18, 2020</a:t>
            </a:r>
            <a:endParaRPr sz="1600" b="0" i="0" u="none" strike="noStrike" cap="none" dirty="0">
              <a:solidFill>
                <a:schemeClr val="accent2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1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/>
            <a:r>
              <a:rPr lang="en-US" dirty="0"/>
              <a:t>Rulemaking schedule, per</a:t>
            </a:r>
            <a:br>
              <a:rPr lang="en-US" dirty="0"/>
            </a:br>
            <a:r>
              <a:rPr lang="en-US" i="1" dirty="0"/>
              <a:t>California Reinvestment Coalition v. Kraninger</a:t>
            </a:r>
            <a:endParaRPr sz="2800" b="0" i="1" u="none" strike="noStrike" cap="none" dirty="0">
              <a:solidFill>
                <a:schemeClr val="dk1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101" name="Google Shape;101;p15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342900">
              <a:spcBef>
                <a:spcPts val="0"/>
              </a:spcBef>
              <a:spcAft>
                <a:spcPts val="1200"/>
              </a:spcAft>
            </a:pPr>
            <a:r>
              <a:rPr lang="en-US" sz="2400" dirty="0"/>
              <a:t>Consistent with the its commitment to completing the 1071 rulemaking, the Bureau has agreed to:  </a:t>
            </a:r>
          </a:p>
          <a:p>
            <a:pPr marL="800100" lvl="1" indent="-342900">
              <a:spcBef>
                <a:spcPts val="0"/>
              </a:spcBef>
              <a:spcAft>
                <a:spcPts val="1200"/>
              </a:spcAft>
              <a:buFont typeface="Wingdings" panose="05000000000000000000" pitchFamily="2" charset="2"/>
              <a:buChar char="ü"/>
            </a:pPr>
            <a:r>
              <a:rPr lang="en-US" dirty="0"/>
              <a:t>Release SBREFA outline by September 15, 2020.</a:t>
            </a:r>
          </a:p>
          <a:p>
            <a:pPr marL="800100" lvl="1" indent="-342900">
              <a:spcBef>
                <a:spcPts val="0"/>
              </a:spcBef>
              <a:spcAft>
                <a:spcPts val="1200"/>
              </a:spcAft>
              <a:buFont typeface="Wingdings" panose="05000000000000000000" pitchFamily="2" charset="2"/>
              <a:buChar char="ü"/>
            </a:pPr>
            <a:r>
              <a:rPr lang="en-US" dirty="0"/>
              <a:t>Convene SBREFA panel by October 15, 2020.</a:t>
            </a:r>
          </a:p>
          <a:p>
            <a:pPr marL="800100" lvl="1" indent="-342900">
              <a:spcBef>
                <a:spcPts val="0"/>
              </a:spcBef>
              <a:spcAft>
                <a:spcPts val="1200"/>
              </a:spcAft>
            </a:pPr>
            <a:r>
              <a:rPr lang="en-US" dirty="0"/>
              <a:t>After SBREFA panel report is complete, negotiate with Plaintiffs to establish a deadline for issuing the NPRM.</a:t>
            </a:r>
          </a:p>
          <a:p>
            <a:pPr marL="800100" lvl="1" indent="-342900">
              <a:spcBef>
                <a:spcPts val="0"/>
              </a:spcBef>
              <a:spcAft>
                <a:spcPts val="1200"/>
              </a:spcAft>
            </a:pPr>
            <a:r>
              <a:rPr lang="en-US" dirty="0"/>
              <a:t>After the end of the NPRM’s comment period, negotiate with Plaintiffs to establish a deadline for issuing the final rule.</a:t>
            </a:r>
          </a:p>
        </p:txBody>
      </p:sp>
      <p:sp>
        <p:nvSpPr>
          <p:cNvPr id="102" name="Google Shape;102;p15"/>
          <p:cNvSpPr txBox="1">
            <a:spLocks noGrp="1"/>
          </p:cNvSpPr>
          <p:nvPr>
            <p:ph type="ftr" idx="11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98A"/>
                </a:solidFill>
                <a:latin typeface="Arial"/>
                <a:ea typeface="Arial"/>
                <a:cs typeface="Arial"/>
                <a:sym typeface="Arial"/>
              </a:rPr>
              <a:t>10</a:t>
            </a:fld>
            <a:endParaRPr sz="1200" b="0" i="0" u="none" strike="noStrike" cap="none" dirty="0">
              <a:solidFill>
                <a:srgbClr val="88898A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69901744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65AC26-CD05-4E3D-8AF0-07413BA372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600" dirty="0"/>
              <a:t>Rulemaking roadmap—completed milestones (cont.)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09D9864-7316-4711-AC8C-6A645C6A759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01726278"/>
              </p:ext>
            </p:extLst>
          </p:nvPr>
        </p:nvGraphicFramePr>
        <p:xfrm>
          <a:off x="553639" y="1432243"/>
          <a:ext cx="8036721" cy="4023360"/>
        </p:xfrm>
        <a:graphic>
          <a:graphicData uri="http://schemas.openxmlformats.org/drawingml/2006/table">
            <a:tbl>
              <a:tblPr firstRow="1" bandRow="1">
                <a:tableStyleId>{AB56E52E-5844-4ABA-9360-54A8283B39F7}</a:tableStyleId>
              </a:tblPr>
              <a:tblGrid>
                <a:gridCol w="2240361">
                  <a:extLst>
                    <a:ext uri="{9D8B030D-6E8A-4147-A177-3AD203B41FA5}">
                      <a16:colId xmlns:a16="http://schemas.microsoft.com/office/drawing/2014/main" val="3069024125"/>
                    </a:ext>
                  </a:extLst>
                </a:gridCol>
                <a:gridCol w="2451100">
                  <a:extLst>
                    <a:ext uri="{9D8B030D-6E8A-4147-A177-3AD203B41FA5}">
                      <a16:colId xmlns:a16="http://schemas.microsoft.com/office/drawing/2014/main" val="2304966673"/>
                    </a:ext>
                  </a:extLst>
                </a:gridCol>
                <a:gridCol w="3345260">
                  <a:extLst>
                    <a:ext uri="{9D8B030D-6E8A-4147-A177-3AD203B41FA5}">
                      <a16:colId xmlns:a16="http://schemas.microsoft.com/office/drawing/2014/main" val="187280615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2000" dirty="0"/>
                        <a:t>Milestone</a:t>
                      </a:r>
                    </a:p>
                  </a:txBody>
                  <a:tcPr>
                    <a:solidFill>
                      <a:srgbClr val="20AA3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Date completed</a:t>
                      </a:r>
                    </a:p>
                  </a:txBody>
                  <a:tcPr>
                    <a:solidFill>
                      <a:srgbClr val="20AA3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Notes</a:t>
                      </a:r>
                    </a:p>
                  </a:txBody>
                  <a:tcPr>
                    <a:solidFill>
                      <a:srgbClr val="20AA3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80775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b="0" i="0" u="none" strike="noStrike" cap="none" dirty="0">
                          <a:solidFill>
                            <a:schemeClr val="dk1"/>
                          </a:solidFill>
                          <a:latin typeface="Georgia"/>
                          <a:sym typeface="Arial"/>
                        </a:rPr>
                        <a:t>One-time implementation cost survey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0" i="0" u="none" strike="noStrike" cap="none" dirty="0">
                          <a:solidFill>
                            <a:schemeClr val="dk1"/>
                          </a:solidFill>
                          <a:latin typeface="Georgia"/>
                          <a:sym typeface="Arial"/>
                        </a:rPr>
                        <a:t>Summer/Fall 2020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b="0" i="0" u="none" strike="noStrike" cap="none" dirty="0">
                          <a:solidFill>
                            <a:schemeClr val="dk1"/>
                          </a:solidFill>
                          <a:latin typeface="Georgia"/>
                          <a:sym typeface="Arial"/>
                        </a:rPr>
                        <a:t>Response period ended   October 16, 2020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124007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/>
                        <a:t>SBREFA outline released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September 15, 2020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367067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/>
                        <a:t>SBREFA panel convened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October 15, 2020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The panel (comprised of the Bureau, SBA’s Office of Advocacy, and OMB’s OIRA) completed its meetings with small entity representatives in October.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39601973"/>
                  </a:ext>
                </a:extLst>
              </a:tr>
            </a:tbl>
          </a:graphicData>
        </a:graphic>
      </p:graphicFrame>
      <p:sp>
        <p:nvSpPr>
          <p:cNvPr id="5" name="Google Shape;102;p15">
            <a:extLst>
              <a:ext uri="{FF2B5EF4-FFF2-40B4-BE49-F238E27FC236}">
                <a16:creationId xmlns:a16="http://schemas.microsoft.com/office/drawing/2014/main" id="{B6142702-290A-40B3-B86A-22A0CC49A573}"/>
              </a:ext>
            </a:extLst>
          </p:cNvPr>
          <p:cNvSpPr txBox="1">
            <a:spLocks noGrp="1"/>
          </p:cNvSpPr>
          <p:nvPr>
            <p:ph type="ftr" idx="11"/>
          </p:nvPr>
        </p:nvSpPr>
        <p:spPr>
          <a:xfrm>
            <a:off x="5694760" y="6081189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98A"/>
                </a:solidFill>
                <a:latin typeface="Arial"/>
                <a:ea typeface="Arial"/>
                <a:cs typeface="Arial"/>
                <a:sym typeface="Arial"/>
              </a:rPr>
              <a:t>11</a:t>
            </a:fld>
            <a:endParaRPr sz="1200" b="0" i="0" u="none" strike="noStrike" cap="none" dirty="0">
              <a:solidFill>
                <a:srgbClr val="88898A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91850341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65AC26-CD05-4E3D-8AF0-07413BA372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Rulemaking roadmap—future milestones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09D9864-7316-4711-AC8C-6A645C6A759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54009016"/>
              </p:ext>
            </p:extLst>
          </p:nvPr>
        </p:nvGraphicFramePr>
        <p:xfrm>
          <a:off x="553640" y="1464327"/>
          <a:ext cx="8036719" cy="3383280"/>
        </p:xfrm>
        <a:graphic>
          <a:graphicData uri="http://schemas.openxmlformats.org/drawingml/2006/table">
            <a:tbl>
              <a:tblPr firstRow="1" bandRow="1">
                <a:tableStyleId>{AB56E52E-5844-4ABA-9360-54A8283B39F7}</a:tableStyleId>
              </a:tblPr>
              <a:tblGrid>
                <a:gridCol w="4838167">
                  <a:extLst>
                    <a:ext uri="{9D8B030D-6E8A-4147-A177-3AD203B41FA5}">
                      <a16:colId xmlns:a16="http://schemas.microsoft.com/office/drawing/2014/main" val="3069024125"/>
                    </a:ext>
                  </a:extLst>
                </a:gridCol>
                <a:gridCol w="3198552">
                  <a:extLst>
                    <a:ext uri="{9D8B030D-6E8A-4147-A177-3AD203B41FA5}">
                      <a16:colId xmlns:a16="http://schemas.microsoft.com/office/drawing/2014/main" val="230496667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2000" dirty="0"/>
                        <a:t>Milestone</a:t>
                      </a:r>
                    </a:p>
                  </a:txBody>
                  <a:tcPr>
                    <a:solidFill>
                      <a:srgbClr val="20AA3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Timing</a:t>
                      </a:r>
                    </a:p>
                  </a:txBody>
                  <a:tcPr>
                    <a:solidFill>
                      <a:srgbClr val="20AA3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80775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/>
                        <a:t>Written feedback due from SERs on the SBREFA Outline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November 9, 2020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2778897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2000" dirty="0"/>
                        <a:t>Written feedback due from other stakeholders on the SBREFA Outline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December 14, 2020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775665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/>
                        <a:t>Complete SBREFA panel report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December 2020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78205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/>
                        <a:t>Notice of proposed rulemaking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TBD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587221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/>
                        <a:t>Final rule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TBD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9948966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/>
                        <a:t>Effective date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TBD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28316992"/>
                  </a:ext>
                </a:extLst>
              </a:tr>
            </a:tbl>
          </a:graphicData>
        </a:graphic>
      </p:graphicFrame>
      <p:sp>
        <p:nvSpPr>
          <p:cNvPr id="5" name="Google Shape;102;p15">
            <a:extLst>
              <a:ext uri="{FF2B5EF4-FFF2-40B4-BE49-F238E27FC236}">
                <a16:creationId xmlns:a16="http://schemas.microsoft.com/office/drawing/2014/main" id="{E5BBBA26-D93C-4409-AB1A-AB31D9E49F74}"/>
              </a:ext>
            </a:extLst>
          </p:cNvPr>
          <p:cNvSpPr txBox="1">
            <a:spLocks noGrp="1"/>
          </p:cNvSpPr>
          <p:nvPr>
            <p:ph type="ftr" idx="11"/>
          </p:nvPr>
        </p:nvSpPr>
        <p:spPr>
          <a:xfrm>
            <a:off x="5694760" y="6081189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98A"/>
                </a:solidFill>
                <a:latin typeface="Arial"/>
                <a:ea typeface="Arial"/>
                <a:cs typeface="Arial"/>
                <a:sym typeface="Arial"/>
              </a:rPr>
              <a:t>12</a:t>
            </a:fld>
            <a:endParaRPr sz="1200" b="0" i="0" u="none" strike="noStrike" cap="none" dirty="0">
              <a:solidFill>
                <a:srgbClr val="88898A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4769965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1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Georgia"/>
              <a:buNone/>
            </a:pPr>
            <a:r>
              <a:rPr lang="en-US" dirty="0"/>
              <a:t>Background</a:t>
            </a:r>
            <a:endParaRPr sz="2800" b="0" i="0" u="none" strike="noStrike" cap="none" dirty="0">
              <a:solidFill>
                <a:schemeClr val="dk1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101" name="Google Shape;101;p15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342900">
              <a:spcBef>
                <a:spcPts val="0"/>
              </a:spcBef>
              <a:spcAft>
                <a:spcPts val="1200"/>
              </a:spcAft>
            </a:pPr>
            <a:r>
              <a:rPr lang="en-US" sz="1800" dirty="0"/>
              <a:t>Section 1071 of the Dodd-Frank Act amended the Equal Credit Opportunity Act (ECOA) to require financial institutions to compile, report, and maintain data regarding applications for credit for women-owned, minority-owned, and small businesses.  15 USC § 1691c-2(b).</a:t>
            </a:r>
          </a:p>
          <a:p>
            <a:pPr marL="342900" lvl="0" indent="-342900">
              <a:spcBef>
                <a:spcPts val="0"/>
              </a:spcBef>
              <a:spcAft>
                <a:spcPts val="1200"/>
              </a:spcAft>
            </a:pPr>
            <a:r>
              <a:rPr lang="en-US" sz="1800" dirty="0"/>
              <a:t>ECOA defines </a:t>
            </a:r>
            <a:r>
              <a:rPr lang="en-US" sz="1800" b="1" dirty="0"/>
              <a:t>credit</a:t>
            </a:r>
            <a:r>
              <a:rPr lang="en-US" sz="1800" dirty="0"/>
              <a:t> as “the right granted by a creditor to a debtor to defer payment of debt or to incur debts and defer its payment or to purchase property or services and defer payment therefor.”  </a:t>
            </a:r>
            <a:br>
              <a:rPr lang="en-US" sz="1800" dirty="0"/>
            </a:br>
            <a:r>
              <a:rPr lang="en-US" sz="1800" dirty="0"/>
              <a:t>15 USC § 1691a(d); </a:t>
            </a:r>
            <a:r>
              <a:rPr lang="en-US" sz="1800" i="1" dirty="0"/>
              <a:t>see also </a:t>
            </a:r>
            <a:r>
              <a:rPr lang="en-US" sz="1800" dirty="0"/>
              <a:t>12 CFR 1002.2(j).</a:t>
            </a:r>
          </a:p>
          <a:p>
            <a:pPr marL="342900" indent="-342900">
              <a:spcBef>
                <a:spcPts val="0"/>
              </a:spcBef>
              <a:spcAft>
                <a:spcPts val="1200"/>
              </a:spcAft>
            </a:pPr>
            <a:r>
              <a:rPr lang="en-US" sz="1800" dirty="0">
                <a:solidFill>
                  <a:srgbClr val="101820"/>
                </a:solidFill>
              </a:rPr>
              <a:t>Section 1071 is similar to HMDA for mortgage lending, but small business lending is more varied in both products and underwriting approaches.</a:t>
            </a:r>
            <a:endParaRPr lang="en-US" sz="2000" dirty="0">
              <a:solidFill>
                <a:srgbClr val="101820"/>
              </a:solidFill>
            </a:endParaRPr>
          </a:p>
        </p:txBody>
      </p:sp>
      <p:sp>
        <p:nvSpPr>
          <p:cNvPr id="102" name="Google Shape;102;p15"/>
          <p:cNvSpPr txBox="1">
            <a:spLocks noGrp="1"/>
          </p:cNvSpPr>
          <p:nvPr>
            <p:ph type="ftr" idx="11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98A"/>
                </a:solidFill>
                <a:latin typeface="Arial"/>
                <a:ea typeface="Arial"/>
                <a:cs typeface="Arial"/>
                <a:sym typeface="Arial"/>
              </a:rPr>
              <a:t>2</a:t>
            </a:fld>
            <a:endParaRPr sz="1200" b="0" i="0" u="none" strike="noStrike" cap="none" dirty="0">
              <a:solidFill>
                <a:srgbClr val="88898A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16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/>
            <a:r>
              <a:rPr lang="en-US" dirty="0"/>
              <a:t>Small business lending market estimates</a:t>
            </a:r>
            <a:endParaRPr sz="2800" b="0" i="0" u="none" strike="noStrike" cap="none" dirty="0">
              <a:solidFill>
                <a:schemeClr val="dk1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109" name="Google Shape;109;p16"/>
          <p:cNvSpPr txBox="1">
            <a:spLocks noGrp="1"/>
          </p:cNvSpPr>
          <p:nvPr>
            <p:ph type="ftr" idx="11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98A"/>
                </a:solidFill>
                <a:latin typeface="Arial"/>
                <a:ea typeface="Arial"/>
                <a:cs typeface="Arial"/>
                <a:sym typeface="Arial"/>
              </a:rPr>
              <a:t>3</a:t>
            </a:fld>
            <a:endParaRPr sz="1200" b="0" i="0" u="none" strike="noStrike" cap="none" dirty="0">
              <a:solidFill>
                <a:srgbClr val="88898A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264AFCE-6F96-4C18-AD0B-B2D2C3F2BD3D}"/>
              </a:ext>
            </a:extLst>
          </p:cNvPr>
          <p:cNvSpPr txBox="1"/>
          <p:nvPr/>
        </p:nvSpPr>
        <p:spPr>
          <a:xfrm>
            <a:off x="4086808" y="5465636"/>
            <a:ext cx="4360523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u="sng" dirty="0">
                <a:solidFill>
                  <a:schemeClr val="tx1"/>
                </a:solidFill>
              </a:rPr>
              <a:t>Source</a:t>
            </a:r>
            <a:r>
              <a:rPr lang="en-US" sz="1100" i="1" dirty="0">
                <a:solidFill>
                  <a:schemeClr val="tx1"/>
                </a:solidFill>
              </a:rPr>
              <a:t>: </a:t>
            </a:r>
            <a:r>
              <a:rPr lang="en-US" sz="1100" dirty="0">
                <a:solidFill>
                  <a:schemeClr val="tx1"/>
                </a:solidFill>
              </a:rPr>
              <a:t>CFPB, </a:t>
            </a:r>
            <a:r>
              <a:rPr lang="en-US" sz="1100" i="1" dirty="0">
                <a:solidFill>
                  <a:schemeClr val="tx1"/>
                </a:solidFill>
              </a:rPr>
              <a:t>Key dimensions of the small business lending landscape</a:t>
            </a:r>
            <a:r>
              <a:rPr lang="en-US" sz="1100" dirty="0">
                <a:solidFill>
                  <a:schemeClr val="tx1"/>
                </a:solidFill>
              </a:rPr>
              <a:t> (May 2017)</a:t>
            </a:r>
          </a:p>
          <a:p>
            <a:r>
              <a:rPr lang="en-US" sz="900" dirty="0"/>
              <a:t> </a:t>
            </a:r>
          </a:p>
          <a:p>
            <a:endParaRPr lang="en-US" sz="700" dirty="0"/>
          </a:p>
        </p:txBody>
      </p:sp>
      <p:sp>
        <p:nvSpPr>
          <p:cNvPr id="10" name="Rounded Rectangular Callout 10">
            <a:extLst>
              <a:ext uri="{FF2B5EF4-FFF2-40B4-BE49-F238E27FC236}">
                <a16:creationId xmlns:a16="http://schemas.microsoft.com/office/drawing/2014/main" id="{C380E3AD-6A69-4EE0-82C3-0C032CED7C0E}"/>
              </a:ext>
            </a:extLst>
          </p:cNvPr>
          <p:cNvSpPr/>
          <p:nvPr/>
        </p:nvSpPr>
        <p:spPr>
          <a:xfrm>
            <a:off x="5683556" y="2509486"/>
            <a:ext cx="2354751" cy="744702"/>
          </a:xfrm>
          <a:prstGeom prst="wedgeRoundRectCallout">
            <a:avLst>
              <a:gd name="adj1" fmla="val -47321"/>
              <a:gd name="adj2" fmla="val 16524"/>
              <a:gd name="adj3" fmla="val 16667"/>
            </a:avLst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>
                <a:sym typeface="Symbol"/>
              </a:rPr>
              <a:t>A </a:t>
            </a:r>
            <a:r>
              <a:rPr lang="en-US" dirty="0"/>
              <a:t>$1.4 trillion market</a:t>
            </a:r>
          </a:p>
        </p:txBody>
      </p:sp>
      <p:graphicFrame>
        <p:nvGraphicFramePr>
          <p:cNvPr id="11" name="Chart 10">
            <a:extLst>
              <a:ext uri="{FF2B5EF4-FFF2-40B4-BE49-F238E27FC236}">
                <a16:creationId xmlns:a16="http://schemas.microsoft.com/office/drawing/2014/main" id="{DC0253E1-0635-493E-82BD-EFA34AEE679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18095796"/>
              </p:ext>
            </p:extLst>
          </p:nvPr>
        </p:nvGraphicFramePr>
        <p:xfrm>
          <a:off x="1049709" y="1729213"/>
          <a:ext cx="5085135" cy="3749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1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Georgia"/>
              <a:buNone/>
            </a:pPr>
            <a:r>
              <a:rPr lang="en-US" dirty="0"/>
              <a:t>Section 1071’s statutory purpose</a:t>
            </a:r>
            <a:endParaRPr sz="2800" b="0" i="0" u="none" strike="noStrike" cap="none" dirty="0">
              <a:solidFill>
                <a:schemeClr val="dk1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101" name="Google Shape;101;p15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342900">
              <a:spcBef>
                <a:spcPts val="0"/>
              </a:spcBef>
              <a:spcAft>
                <a:spcPts val="1200"/>
              </a:spcAft>
            </a:pPr>
            <a:r>
              <a:rPr lang="en-US" sz="2000" dirty="0"/>
              <a:t>“[F]acilitate enforcement of fair lending laws” and</a:t>
            </a:r>
          </a:p>
          <a:p>
            <a:pPr marL="342900" lvl="0" indent="-342900">
              <a:spcBef>
                <a:spcPts val="0"/>
              </a:spcBef>
              <a:spcAft>
                <a:spcPts val="1200"/>
              </a:spcAft>
            </a:pPr>
            <a:r>
              <a:rPr lang="en-US" sz="2000" dirty="0"/>
              <a:t>“[E]nable communities, governmental entities, and creditors to identify business and community development needs and opportunities of women-owned, minority-owned, and small businesses”</a:t>
            </a:r>
          </a:p>
        </p:txBody>
      </p:sp>
      <p:sp>
        <p:nvSpPr>
          <p:cNvPr id="102" name="Google Shape;102;p15"/>
          <p:cNvSpPr txBox="1">
            <a:spLocks noGrp="1"/>
          </p:cNvSpPr>
          <p:nvPr>
            <p:ph type="ftr" idx="11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98A"/>
                </a:solidFill>
                <a:latin typeface="Arial"/>
                <a:ea typeface="Arial"/>
                <a:cs typeface="Arial"/>
                <a:sym typeface="Arial"/>
              </a:rPr>
              <a:t>4</a:t>
            </a:fld>
            <a:endParaRPr sz="1200" b="0" i="0" u="none" strike="noStrike" cap="none" dirty="0">
              <a:solidFill>
                <a:srgbClr val="88898A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39592144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1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/>
            <a:r>
              <a:rPr lang="en-US" dirty="0"/>
              <a:t>Data collection and reporting requirement</a:t>
            </a:r>
            <a:endParaRPr sz="2800" b="0" i="0" u="none" strike="noStrike" cap="none" dirty="0">
              <a:solidFill>
                <a:schemeClr val="dk1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101" name="Google Shape;101;p15"/>
          <p:cNvSpPr txBox="1">
            <a:spLocks noGrp="1"/>
          </p:cNvSpPr>
          <p:nvPr>
            <p:ph type="body" idx="1"/>
          </p:nvPr>
        </p:nvSpPr>
        <p:spPr>
          <a:xfrm>
            <a:off x="553641" y="1393371"/>
            <a:ext cx="8036720" cy="42370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342900">
              <a:spcBef>
                <a:spcPts val="0"/>
              </a:spcBef>
              <a:spcAft>
                <a:spcPts val="1200"/>
              </a:spcAft>
            </a:pPr>
            <a:r>
              <a:rPr lang="en-US" sz="2400" dirty="0"/>
              <a:t>Covers applications for credit for: </a:t>
            </a:r>
          </a:p>
          <a:p>
            <a:pPr marL="800100" lvl="1" indent="-342900">
              <a:spcBef>
                <a:spcPts val="0"/>
              </a:spcBef>
              <a:spcAft>
                <a:spcPts val="1200"/>
              </a:spcAft>
            </a:pPr>
            <a:r>
              <a:rPr lang="en-US" dirty="0"/>
              <a:t>Women-owned businesses </a:t>
            </a:r>
          </a:p>
          <a:p>
            <a:pPr marL="800100" lvl="1" indent="-342900">
              <a:spcBef>
                <a:spcPts val="0"/>
              </a:spcBef>
              <a:spcAft>
                <a:spcPts val="1200"/>
              </a:spcAft>
            </a:pPr>
            <a:r>
              <a:rPr lang="en-US" dirty="0"/>
              <a:t>Minority-owned businesses</a:t>
            </a:r>
          </a:p>
          <a:p>
            <a:pPr marL="800100" lvl="1" indent="-342900">
              <a:spcBef>
                <a:spcPts val="0"/>
              </a:spcBef>
              <a:spcAft>
                <a:spcPts val="1200"/>
              </a:spcAft>
            </a:pPr>
            <a:r>
              <a:rPr lang="en-US" dirty="0"/>
              <a:t>Small businesses</a:t>
            </a:r>
          </a:p>
          <a:p>
            <a:pPr marL="342900" lvl="0" indent="-342900">
              <a:spcBef>
                <a:spcPts val="0"/>
              </a:spcBef>
              <a:spcAft>
                <a:spcPts val="1200"/>
              </a:spcAft>
            </a:pPr>
            <a:endParaRPr lang="en-US" sz="2400" dirty="0"/>
          </a:p>
          <a:p>
            <a:pPr marL="342900" lvl="0" indent="-342900">
              <a:spcBef>
                <a:spcPts val="0"/>
              </a:spcBef>
              <a:spcAft>
                <a:spcPts val="1200"/>
              </a:spcAft>
            </a:pPr>
            <a:r>
              <a:rPr lang="en-US" sz="2400" dirty="0"/>
              <a:t>The Bureau will “prescribe such rules and issue such guidance as may be necessary to carry out, enforce, and compile data pursuant to this section.”</a:t>
            </a:r>
          </a:p>
        </p:txBody>
      </p:sp>
      <p:sp>
        <p:nvSpPr>
          <p:cNvPr id="102" name="Google Shape;102;p15"/>
          <p:cNvSpPr txBox="1">
            <a:spLocks noGrp="1"/>
          </p:cNvSpPr>
          <p:nvPr>
            <p:ph type="ftr" idx="11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98A"/>
                </a:solidFill>
                <a:latin typeface="Arial"/>
                <a:ea typeface="Arial"/>
                <a:cs typeface="Arial"/>
                <a:sym typeface="Arial"/>
              </a:rPr>
              <a:t>5</a:t>
            </a:fld>
            <a:endParaRPr sz="1200" b="0" i="0" u="none" strike="noStrike" cap="none" dirty="0">
              <a:solidFill>
                <a:srgbClr val="88898A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9751090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857250" lvl="2" indent="0">
              <a:spcBef>
                <a:spcPts val="700"/>
              </a:spcBef>
              <a:buNone/>
            </a:pPr>
            <a:r>
              <a:rPr lang="en-US" dirty="0"/>
              <a:t>Application number and date received</a:t>
            </a:r>
          </a:p>
          <a:p>
            <a:pPr marL="857250" lvl="2" indent="0">
              <a:spcBef>
                <a:spcPts val="700"/>
              </a:spcBef>
              <a:buNone/>
            </a:pPr>
            <a:endParaRPr lang="en-US" sz="1400" dirty="0"/>
          </a:p>
          <a:p>
            <a:pPr marL="857250" lvl="2" indent="0">
              <a:spcBef>
                <a:spcPts val="700"/>
              </a:spcBef>
              <a:buNone/>
            </a:pPr>
            <a:r>
              <a:rPr lang="en-US" dirty="0">
                <a:solidFill>
                  <a:srgbClr val="3B3C3E"/>
                </a:solidFill>
              </a:rPr>
              <a:t>Type and purpose of the loan or credit</a:t>
            </a:r>
          </a:p>
          <a:p>
            <a:pPr marL="857250" lvl="2" indent="0">
              <a:spcBef>
                <a:spcPts val="700"/>
              </a:spcBef>
              <a:buNone/>
            </a:pPr>
            <a:endParaRPr lang="en-US" sz="1400" dirty="0">
              <a:solidFill>
                <a:srgbClr val="3B3C3E"/>
              </a:solidFill>
              <a:cs typeface="Arial" panose="020B0604020202020204" pitchFamily="34" charset="0"/>
            </a:endParaRPr>
          </a:p>
          <a:p>
            <a:pPr marL="857250" lvl="2" indent="0">
              <a:spcBef>
                <a:spcPts val="700"/>
              </a:spcBef>
              <a:buNone/>
            </a:pPr>
            <a:r>
              <a:rPr lang="en-US" dirty="0">
                <a:solidFill>
                  <a:srgbClr val="3B3C3E"/>
                </a:solidFill>
              </a:rPr>
              <a:t>Race, sex and ethnicity of the principal owners</a:t>
            </a:r>
          </a:p>
          <a:p>
            <a:pPr marL="857250" lvl="2" indent="0">
              <a:spcBef>
                <a:spcPts val="700"/>
              </a:spcBef>
              <a:buNone/>
            </a:pPr>
            <a:endParaRPr lang="en-US" sz="1400" dirty="0">
              <a:cs typeface="Arial" panose="020B0604020202020204" pitchFamily="34" charset="0"/>
            </a:endParaRPr>
          </a:p>
          <a:p>
            <a:pPr marL="857250" lvl="2" indent="0">
              <a:spcBef>
                <a:spcPts val="700"/>
              </a:spcBef>
              <a:buNone/>
            </a:pPr>
            <a:r>
              <a:rPr lang="en-US" dirty="0">
                <a:solidFill>
                  <a:srgbClr val="3B3C3E"/>
                </a:solidFill>
              </a:rPr>
              <a:t>Amount of credit or credit limit applied for</a:t>
            </a:r>
          </a:p>
          <a:p>
            <a:pPr marL="857250" lvl="2" indent="0">
              <a:spcBef>
                <a:spcPts val="700"/>
              </a:spcBef>
              <a:buNone/>
            </a:pPr>
            <a:endParaRPr lang="en-US" sz="1400" dirty="0">
              <a:cs typeface="Arial" panose="020B0604020202020204" pitchFamily="34" charset="0"/>
            </a:endParaRPr>
          </a:p>
          <a:p>
            <a:pPr marL="857250" lvl="2" indent="0">
              <a:spcBef>
                <a:spcPts val="700"/>
              </a:spcBef>
              <a:buNone/>
            </a:pPr>
            <a:endParaRPr lang="en-US" sz="1400" dirty="0"/>
          </a:p>
          <a:p>
            <a:pPr marL="857250" lvl="2" indent="0">
              <a:spcBef>
                <a:spcPts val="700"/>
              </a:spcBef>
              <a:buNone/>
            </a:pPr>
            <a:endParaRPr lang="en-US" sz="1400" dirty="0"/>
          </a:p>
          <a:p>
            <a:pPr lvl="1"/>
            <a:endParaRPr lang="en-US" dirty="0"/>
          </a:p>
          <a:p>
            <a:endParaRPr lang="en-US" sz="2400" dirty="0"/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8" name="Content Placeholder 7" descr="Box trolley">
            <a:extLst>
              <a:ext uri="{FF2B5EF4-FFF2-40B4-BE49-F238E27FC236}">
                <a16:creationId xmlns:a16="http://schemas.microsoft.com/office/drawing/2014/main" id="{C3A23407-1B25-4E3F-89C7-C42406F6CFA2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77081" y="2296319"/>
            <a:ext cx="532606" cy="532606"/>
          </a:xfrm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Statutory data points</a:t>
            </a:r>
          </a:p>
        </p:txBody>
      </p:sp>
      <p:pic>
        <p:nvPicPr>
          <p:cNvPr id="7" name="Picture 2" descr="H:\One Bureau\Icon Library\credit-report_@2.png">
            <a:extLst>
              <a:ext uri="{FF2B5EF4-FFF2-40B4-BE49-F238E27FC236}">
                <a16:creationId xmlns:a16="http://schemas.microsoft.com/office/drawing/2014/main" id="{D35F2A97-5F25-423C-9222-E828335621D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7929" y="1565278"/>
            <a:ext cx="457200" cy="45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7">
            <a:extLst>
              <a:ext uri="{FF2B5EF4-FFF2-40B4-BE49-F238E27FC236}">
                <a16:creationId xmlns:a16="http://schemas.microsoft.com/office/drawing/2014/main" id="{7157CC68-BE43-4BA7-88F1-8265EC3110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273" y="3320562"/>
            <a:ext cx="457200" cy="3465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Graphic 10" descr="Bank check">
            <a:extLst>
              <a:ext uri="{FF2B5EF4-FFF2-40B4-BE49-F238E27FC236}">
                <a16:creationId xmlns:a16="http://schemas.microsoft.com/office/drawing/2014/main" id="{E6185C13-E2E0-4619-8A4E-E7C8D4CC500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09600" y="4105275"/>
            <a:ext cx="733425" cy="733425"/>
          </a:xfrm>
          <a:prstGeom prst="rect">
            <a:avLst/>
          </a:prstGeom>
        </p:spPr>
      </p:pic>
      <p:sp>
        <p:nvSpPr>
          <p:cNvPr id="12" name="Content Placeholder 4">
            <a:extLst>
              <a:ext uri="{FF2B5EF4-FFF2-40B4-BE49-F238E27FC236}">
                <a16:creationId xmlns:a16="http://schemas.microsoft.com/office/drawing/2014/main" id="{10BC2B00-8F9B-4528-964E-78F389D60EEA}"/>
              </a:ext>
            </a:extLst>
          </p:cNvPr>
          <p:cNvSpPr txBox="1">
            <a:spLocks/>
          </p:cNvSpPr>
          <p:nvPr/>
        </p:nvSpPr>
        <p:spPr>
          <a:xfrm>
            <a:off x="4430712" y="1539875"/>
            <a:ext cx="3951287" cy="419964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7472" algn="l" defTabSz="457200" rtl="0" eaLnBrk="1" latinLnBrk="0" hangingPunct="1">
              <a:lnSpc>
                <a:spcPts val="2600"/>
              </a:lnSpc>
              <a:spcBef>
                <a:spcPts val="1000"/>
              </a:spcBef>
              <a:buClr>
                <a:schemeClr val="tx2"/>
              </a:buClr>
              <a:buFont typeface="Wingdings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ts val="1000"/>
              </a:spcBef>
              <a:buClr>
                <a:schemeClr val="tx2"/>
              </a:buClr>
              <a:buSzPct val="50000"/>
              <a:buFont typeface="Wingdings" charset="2"/>
              <a:buChar char="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ts val="1000"/>
              </a:spcBef>
              <a:buFont typeface="Arial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857250" lvl="2" indent="0">
              <a:spcBef>
                <a:spcPts val="700"/>
              </a:spcBef>
              <a:buNone/>
            </a:pPr>
            <a:r>
              <a:rPr lang="en-US" dirty="0">
                <a:solidFill>
                  <a:srgbClr val="3B3C3E"/>
                </a:solidFill>
              </a:rPr>
              <a:t>Action taken by the institution and date of such action</a:t>
            </a:r>
          </a:p>
          <a:p>
            <a:pPr marL="857250" lvl="2" indent="0">
              <a:spcBef>
                <a:spcPts val="700"/>
              </a:spcBef>
              <a:buFont typeface="Arial"/>
              <a:buNone/>
            </a:pPr>
            <a:endParaRPr lang="en-US" dirty="0"/>
          </a:p>
          <a:p>
            <a:pPr marL="857250" lvl="2" indent="0">
              <a:spcBef>
                <a:spcPts val="700"/>
              </a:spcBef>
              <a:buNone/>
            </a:pPr>
            <a:r>
              <a:rPr lang="en-US" dirty="0">
                <a:solidFill>
                  <a:schemeClr val="dk1"/>
                </a:solidFill>
              </a:rPr>
              <a:t>Gross annual revenue in last fiscal year</a:t>
            </a:r>
            <a:endParaRPr lang="en-US" dirty="0"/>
          </a:p>
          <a:p>
            <a:pPr marL="857250" lvl="2" indent="0">
              <a:spcBef>
                <a:spcPts val="700"/>
              </a:spcBef>
              <a:buFont typeface="Arial"/>
              <a:buNone/>
            </a:pPr>
            <a:endParaRPr lang="en-US" sz="1400" dirty="0">
              <a:solidFill>
                <a:srgbClr val="3B3C3E"/>
              </a:solidFill>
              <a:cs typeface="Arial" panose="020B0604020202020204" pitchFamily="34" charset="0"/>
            </a:endParaRPr>
          </a:p>
          <a:p>
            <a:pPr marL="857250" lvl="2" indent="0">
              <a:spcBef>
                <a:spcPts val="700"/>
              </a:spcBef>
              <a:buNone/>
            </a:pPr>
            <a:r>
              <a:rPr lang="en-US" dirty="0">
                <a:solidFill>
                  <a:srgbClr val="3B3C3E"/>
                </a:solidFill>
              </a:rPr>
              <a:t>Principal place of business (census tract)</a:t>
            </a:r>
          </a:p>
          <a:p>
            <a:pPr marL="857250" lvl="2" indent="0">
              <a:spcBef>
                <a:spcPts val="700"/>
              </a:spcBef>
              <a:buFont typeface="Arial"/>
              <a:buNone/>
            </a:pPr>
            <a:endParaRPr lang="en-US" sz="1400" dirty="0">
              <a:cs typeface="Arial" panose="020B0604020202020204" pitchFamily="34" charset="0"/>
            </a:endParaRPr>
          </a:p>
          <a:p>
            <a:pPr marL="857250" lvl="2" indent="0">
              <a:spcBef>
                <a:spcPts val="700"/>
              </a:spcBef>
              <a:buNone/>
            </a:pPr>
            <a:r>
              <a:rPr lang="en-US" dirty="0">
                <a:solidFill>
                  <a:srgbClr val="3B3C3E"/>
                </a:solidFill>
              </a:rPr>
              <a:t>Amount of credit transaction or credit limit approved</a:t>
            </a:r>
          </a:p>
          <a:p>
            <a:pPr marL="857250" lvl="2" indent="0">
              <a:spcBef>
                <a:spcPts val="700"/>
              </a:spcBef>
              <a:buFont typeface="Arial"/>
              <a:buNone/>
            </a:pPr>
            <a:endParaRPr lang="en-US" dirty="0">
              <a:solidFill>
                <a:srgbClr val="3B3C3E"/>
              </a:solidFill>
            </a:endParaRPr>
          </a:p>
          <a:p>
            <a:pPr marL="857250" lvl="2" indent="0">
              <a:spcBef>
                <a:spcPts val="700"/>
              </a:spcBef>
              <a:buFont typeface="Arial"/>
              <a:buNone/>
            </a:pPr>
            <a:endParaRPr lang="en-US" sz="1400" dirty="0">
              <a:cs typeface="Arial" panose="020B0604020202020204" pitchFamily="34" charset="0"/>
            </a:endParaRPr>
          </a:p>
          <a:p>
            <a:pPr marL="857250" lvl="2" indent="0">
              <a:spcBef>
                <a:spcPts val="700"/>
              </a:spcBef>
              <a:buFont typeface="Arial"/>
              <a:buNone/>
            </a:pPr>
            <a:endParaRPr lang="en-US" sz="1400" dirty="0"/>
          </a:p>
          <a:p>
            <a:pPr marL="857250" lvl="2" indent="0">
              <a:spcBef>
                <a:spcPts val="700"/>
              </a:spcBef>
              <a:buFont typeface="Arial"/>
              <a:buNone/>
            </a:pPr>
            <a:endParaRPr lang="en-US" sz="1400" dirty="0"/>
          </a:p>
          <a:p>
            <a:pPr lvl="1"/>
            <a:endParaRPr lang="en-US" dirty="0"/>
          </a:p>
          <a:p>
            <a:endParaRPr lang="en-US" sz="2400" dirty="0"/>
          </a:p>
          <a:p>
            <a:pPr marL="0" indent="0">
              <a:buFont typeface="Wingdings" charset="2"/>
              <a:buNone/>
            </a:pPr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13" name="Freeform 62">
            <a:extLst>
              <a:ext uri="{FF2B5EF4-FFF2-40B4-BE49-F238E27FC236}">
                <a16:creationId xmlns:a16="http://schemas.microsoft.com/office/drawing/2014/main" id="{33073D4C-7196-4415-BD0F-DE47F66463D6}"/>
              </a:ext>
            </a:extLst>
          </p:cNvPr>
          <p:cNvSpPr>
            <a:spLocks noEditPoints="1"/>
          </p:cNvSpPr>
          <p:nvPr/>
        </p:nvSpPr>
        <p:spPr bwMode="auto">
          <a:xfrm>
            <a:off x="4629312" y="1709535"/>
            <a:ext cx="582492" cy="282778"/>
          </a:xfrm>
          <a:custGeom>
            <a:avLst/>
            <a:gdLst>
              <a:gd name="T0" fmla="*/ 252 w 438"/>
              <a:gd name="T1" fmla="*/ 65 h 279"/>
              <a:gd name="T2" fmla="*/ 193 w 438"/>
              <a:gd name="T3" fmla="*/ 89 h 279"/>
              <a:gd name="T4" fmla="*/ 207 w 438"/>
              <a:gd name="T5" fmla="*/ 146 h 279"/>
              <a:gd name="T6" fmla="*/ 222 w 438"/>
              <a:gd name="T7" fmla="*/ 119 h 279"/>
              <a:gd name="T8" fmla="*/ 273 w 438"/>
              <a:gd name="T9" fmla="*/ 150 h 279"/>
              <a:gd name="T10" fmla="*/ 329 w 438"/>
              <a:gd name="T11" fmla="*/ 205 h 279"/>
              <a:gd name="T12" fmla="*/ 325 w 438"/>
              <a:gd name="T13" fmla="*/ 220 h 279"/>
              <a:gd name="T14" fmla="*/ 277 w 438"/>
              <a:gd name="T15" fmla="*/ 183 h 279"/>
              <a:gd name="T16" fmla="*/ 271 w 438"/>
              <a:gd name="T17" fmla="*/ 190 h 279"/>
              <a:gd name="T18" fmla="*/ 298 w 438"/>
              <a:gd name="T19" fmla="*/ 241 h 279"/>
              <a:gd name="T20" fmla="*/ 241 w 438"/>
              <a:gd name="T21" fmla="*/ 199 h 279"/>
              <a:gd name="T22" fmla="*/ 289 w 438"/>
              <a:gd name="T23" fmla="*/ 246 h 279"/>
              <a:gd name="T24" fmla="*/ 228 w 438"/>
              <a:gd name="T25" fmla="*/ 219 h 279"/>
              <a:gd name="T26" fmla="*/ 222 w 438"/>
              <a:gd name="T27" fmla="*/ 226 h 279"/>
              <a:gd name="T28" fmla="*/ 233 w 438"/>
              <a:gd name="T29" fmla="*/ 257 h 279"/>
              <a:gd name="T30" fmla="*/ 235 w 438"/>
              <a:gd name="T31" fmla="*/ 268 h 279"/>
              <a:gd name="T32" fmla="*/ 293 w 438"/>
              <a:gd name="T33" fmla="*/ 256 h 279"/>
              <a:gd name="T34" fmla="*/ 336 w 438"/>
              <a:gd name="T35" fmla="*/ 196 h 279"/>
              <a:gd name="T36" fmla="*/ 308 w 438"/>
              <a:gd name="T37" fmla="*/ 85 h 279"/>
              <a:gd name="T38" fmla="*/ 191 w 438"/>
              <a:gd name="T39" fmla="*/ 210 h 279"/>
              <a:gd name="T40" fmla="*/ 230 w 438"/>
              <a:gd name="T41" fmla="*/ 265 h 279"/>
              <a:gd name="T42" fmla="*/ 137 w 438"/>
              <a:gd name="T43" fmla="*/ 220 h 279"/>
              <a:gd name="T44" fmla="*/ 157 w 438"/>
              <a:gd name="T45" fmla="*/ 196 h 279"/>
              <a:gd name="T46" fmla="*/ 362 w 438"/>
              <a:gd name="T47" fmla="*/ 204 h 279"/>
              <a:gd name="T48" fmla="*/ 438 w 438"/>
              <a:gd name="T49" fmla="*/ 0 h 279"/>
              <a:gd name="T50" fmla="*/ 112 w 438"/>
              <a:gd name="T51" fmla="*/ 72 h 279"/>
              <a:gd name="T52" fmla="*/ 0 w 438"/>
              <a:gd name="T53" fmla="*/ 182 h 279"/>
              <a:gd name="T54" fmla="*/ 112 w 438"/>
              <a:gd name="T55" fmla="*/ 72 h 279"/>
              <a:gd name="T56" fmla="*/ 89 w 438"/>
              <a:gd name="T57" fmla="*/ 173 h 279"/>
              <a:gd name="T58" fmla="*/ 198 w 438"/>
              <a:gd name="T59" fmla="*/ 77 h 279"/>
              <a:gd name="T60" fmla="*/ 187 w 438"/>
              <a:gd name="T61" fmla="*/ 85 h 279"/>
              <a:gd name="T62" fmla="*/ 125 w 438"/>
              <a:gd name="T63" fmla="*/ 88 h 279"/>
              <a:gd name="T64" fmla="*/ 136 w 438"/>
              <a:gd name="T65" fmla="*/ 190 h 279"/>
              <a:gd name="T66" fmla="*/ 129 w 438"/>
              <a:gd name="T67" fmla="*/ 198 h 2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438" h="279">
                <a:moveTo>
                  <a:pt x="308" y="85"/>
                </a:moveTo>
                <a:cubicBezTo>
                  <a:pt x="308" y="85"/>
                  <a:pt x="270" y="70"/>
                  <a:pt x="252" y="65"/>
                </a:cubicBezTo>
                <a:cubicBezTo>
                  <a:pt x="239" y="62"/>
                  <a:pt x="237" y="64"/>
                  <a:pt x="226" y="70"/>
                </a:cubicBezTo>
                <a:cubicBezTo>
                  <a:pt x="217" y="75"/>
                  <a:pt x="201" y="82"/>
                  <a:pt x="193" y="89"/>
                </a:cubicBezTo>
                <a:cubicBezTo>
                  <a:pt x="188" y="94"/>
                  <a:pt x="181" y="142"/>
                  <a:pt x="181" y="143"/>
                </a:cubicBezTo>
                <a:cubicBezTo>
                  <a:pt x="180" y="156"/>
                  <a:pt x="198" y="156"/>
                  <a:pt x="207" y="146"/>
                </a:cubicBezTo>
                <a:cubicBezTo>
                  <a:pt x="212" y="139"/>
                  <a:pt x="217" y="129"/>
                  <a:pt x="220" y="122"/>
                </a:cubicBezTo>
                <a:cubicBezTo>
                  <a:pt x="223" y="117"/>
                  <a:pt x="222" y="119"/>
                  <a:pt x="222" y="119"/>
                </a:cubicBezTo>
                <a:cubicBezTo>
                  <a:pt x="236" y="115"/>
                  <a:pt x="236" y="115"/>
                  <a:pt x="236" y="115"/>
                </a:cubicBezTo>
                <a:cubicBezTo>
                  <a:pt x="246" y="125"/>
                  <a:pt x="259" y="137"/>
                  <a:pt x="273" y="150"/>
                </a:cubicBezTo>
                <a:cubicBezTo>
                  <a:pt x="294" y="171"/>
                  <a:pt x="315" y="191"/>
                  <a:pt x="324" y="199"/>
                </a:cubicBezTo>
                <a:cubicBezTo>
                  <a:pt x="327" y="201"/>
                  <a:pt x="328" y="203"/>
                  <a:pt x="329" y="205"/>
                </a:cubicBezTo>
                <a:cubicBezTo>
                  <a:pt x="330" y="207"/>
                  <a:pt x="330" y="209"/>
                  <a:pt x="329" y="212"/>
                </a:cubicBezTo>
                <a:cubicBezTo>
                  <a:pt x="328" y="214"/>
                  <a:pt x="327" y="217"/>
                  <a:pt x="325" y="220"/>
                </a:cubicBezTo>
                <a:cubicBezTo>
                  <a:pt x="324" y="221"/>
                  <a:pt x="323" y="222"/>
                  <a:pt x="323" y="222"/>
                </a:cubicBezTo>
                <a:cubicBezTo>
                  <a:pt x="277" y="183"/>
                  <a:pt x="277" y="183"/>
                  <a:pt x="277" y="183"/>
                </a:cubicBezTo>
                <a:cubicBezTo>
                  <a:pt x="275" y="182"/>
                  <a:pt x="272" y="182"/>
                  <a:pt x="271" y="184"/>
                </a:cubicBezTo>
                <a:cubicBezTo>
                  <a:pt x="269" y="186"/>
                  <a:pt x="269" y="188"/>
                  <a:pt x="271" y="190"/>
                </a:cubicBezTo>
                <a:cubicBezTo>
                  <a:pt x="316" y="228"/>
                  <a:pt x="316" y="228"/>
                  <a:pt x="316" y="228"/>
                </a:cubicBezTo>
                <a:cubicBezTo>
                  <a:pt x="310" y="233"/>
                  <a:pt x="304" y="238"/>
                  <a:pt x="298" y="241"/>
                </a:cubicBezTo>
                <a:cubicBezTo>
                  <a:pt x="248" y="198"/>
                  <a:pt x="248" y="198"/>
                  <a:pt x="248" y="198"/>
                </a:cubicBezTo>
                <a:cubicBezTo>
                  <a:pt x="246" y="197"/>
                  <a:pt x="243" y="197"/>
                  <a:pt x="241" y="199"/>
                </a:cubicBezTo>
                <a:cubicBezTo>
                  <a:pt x="240" y="201"/>
                  <a:pt x="240" y="204"/>
                  <a:pt x="242" y="205"/>
                </a:cubicBezTo>
                <a:cubicBezTo>
                  <a:pt x="289" y="246"/>
                  <a:pt x="289" y="246"/>
                  <a:pt x="289" y="246"/>
                </a:cubicBezTo>
                <a:cubicBezTo>
                  <a:pt x="282" y="249"/>
                  <a:pt x="273" y="250"/>
                  <a:pt x="265" y="252"/>
                </a:cubicBezTo>
                <a:cubicBezTo>
                  <a:pt x="228" y="219"/>
                  <a:pt x="228" y="219"/>
                  <a:pt x="228" y="219"/>
                </a:cubicBezTo>
                <a:cubicBezTo>
                  <a:pt x="226" y="217"/>
                  <a:pt x="223" y="217"/>
                  <a:pt x="222" y="219"/>
                </a:cubicBezTo>
                <a:cubicBezTo>
                  <a:pt x="220" y="221"/>
                  <a:pt x="220" y="224"/>
                  <a:pt x="222" y="226"/>
                </a:cubicBezTo>
                <a:cubicBezTo>
                  <a:pt x="254" y="254"/>
                  <a:pt x="254" y="254"/>
                  <a:pt x="254" y="254"/>
                </a:cubicBezTo>
                <a:cubicBezTo>
                  <a:pt x="248" y="255"/>
                  <a:pt x="240" y="257"/>
                  <a:pt x="233" y="257"/>
                </a:cubicBezTo>
                <a:cubicBezTo>
                  <a:pt x="234" y="260"/>
                  <a:pt x="235" y="263"/>
                  <a:pt x="235" y="266"/>
                </a:cubicBezTo>
                <a:cubicBezTo>
                  <a:pt x="235" y="267"/>
                  <a:pt x="236" y="267"/>
                  <a:pt x="235" y="268"/>
                </a:cubicBezTo>
                <a:cubicBezTo>
                  <a:pt x="243" y="267"/>
                  <a:pt x="257" y="265"/>
                  <a:pt x="270" y="262"/>
                </a:cubicBezTo>
                <a:cubicBezTo>
                  <a:pt x="280" y="260"/>
                  <a:pt x="288" y="258"/>
                  <a:pt x="293" y="256"/>
                </a:cubicBezTo>
                <a:cubicBezTo>
                  <a:pt x="303" y="251"/>
                  <a:pt x="322" y="240"/>
                  <a:pt x="333" y="227"/>
                </a:cubicBezTo>
                <a:cubicBezTo>
                  <a:pt x="340" y="218"/>
                  <a:pt x="343" y="207"/>
                  <a:pt x="336" y="196"/>
                </a:cubicBezTo>
                <a:cubicBezTo>
                  <a:pt x="360" y="183"/>
                  <a:pt x="360" y="183"/>
                  <a:pt x="360" y="183"/>
                </a:cubicBezTo>
                <a:cubicBezTo>
                  <a:pt x="356" y="138"/>
                  <a:pt x="323" y="90"/>
                  <a:pt x="308" y="85"/>
                </a:cubicBezTo>
                <a:close/>
                <a:moveTo>
                  <a:pt x="157" y="196"/>
                </a:moveTo>
                <a:cubicBezTo>
                  <a:pt x="167" y="198"/>
                  <a:pt x="180" y="202"/>
                  <a:pt x="191" y="210"/>
                </a:cubicBezTo>
                <a:cubicBezTo>
                  <a:pt x="213" y="226"/>
                  <a:pt x="222" y="242"/>
                  <a:pt x="226" y="252"/>
                </a:cubicBezTo>
                <a:cubicBezTo>
                  <a:pt x="228" y="256"/>
                  <a:pt x="230" y="261"/>
                  <a:pt x="230" y="265"/>
                </a:cubicBezTo>
                <a:cubicBezTo>
                  <a:pt x="230" y="268"/>
                  <a:pt x="231" y="268"/>
                  <a:pt x="229" y="269"/>
                </a:cubicBezTo>
                <a:cubicBezTo>
                  <a:pt x="205" y="279"/>
                  <a:pt x="154" y="247"/>
                  <a:pt x="137" y="220"/>
                </a:cubicBezTo>
                <a:cubicBezTo>
                  <a:pt x="134" y="215"/>
                  <a:pt x="128" y="202"/>
                  <a:pt x="133" y="197"/>
                </a:cubicBezTo>
                <a:cubicBezTo>
                  <a:pt x="139" y="193"/>
                  <a:pt x="155" y="196"/>
                  <a:pt x="157" y="196"/>
                </a:cubicBezTo>
                <a:close/>
                <a:moveTo>
                  <a:pt x="321" y="77"/>
                </a:moveTo>
                <a:cubicBezTo>
                  <a:pt x="341" y="91"/>
                  <a:pt x="399" y="185"/>
                  <a:pt x="362" y="204"/>
                </a:cubicBezTo>
                <a:cubicBezTo>
                  <a:pt x="356" y="219"/>
                  <a:pt x="434" y="187"/>
                  <a:pt x="438" y="186"/>
                </a:cubicBezTo>
                <a:cubicBezTo>
                  <a:pt x="438" y="0"/>
                  <a:pt x="438" y="0"/>
                  <a:pt x="438" y="0"/>
                </a:cubicBezTo>
                <a:cubicBezTo>
                  <a:pt x="321" y="77"/>
                  <a:pt x="321" y="77"/>
                  <a:pt x="321" y="77"/>
                </a:cubicBezTo>
                <a:close/>
                <a:moveTo>
                  <a:pt x="112" y="72"/>
                </a:moveTo>
                <a:cubicBezTo>
                  <a:pt x="91" y="97"/>
                  <a:pt x="59" y="188"/>
                  <a:pt x="97" y="208"/>
                </a:cubicBezTo>
                <a:cubicBezTo>
                  <a:pt x="106" y="226"/>
                  <a:pt x="2" y="183"/>
                  <a:pt x="0" y="182"/>
                </a:cubicBezTo>
                <a:cubicBezTo>
                  <a:pt x="0" y="3"/>
                  <a:pt x="0" y="3"/>
                  <a:pt x="0" y="3"/>
                </a:cubicBezTo>
                <a:cubicBezTo>
                  <a:pt x="112" y="72"/>
                  <a:pt x="112" y="72"/>
                  <a:pt x="112" y="72"/>
                </a:cubicBezTo>
                <a:close/>
                <a:moveTo>
                  <a:pt x="129" y="198"/>
                </a:moveTo>
                <a:cubicBezTo>
                  <a:pt x="89" y="173"/>
                  <a:pt x="89" y="173"/>
                  <a:pt x="89" y="173"/>
                </a:cubicBezTo>
                <a:cubicBezTo>
                  <a:pt x="90" y="136"/>
                  <a:pt x="100" y="108"/>
                  <a:pt x="119" y="76"/>
                </a:cubicBezTo>
                <a:cubicBezTo>
                  <a:pt x="198" y="77"/>
                  <a:pt x="198" y="77"/>
                  <a:pt x="198" y="77"/>
                </a:cubicBezTo>
                <a:cubicBezTo>
                  <a:pt x="199" y="77"/>
                  <a:pt x="200" y="77"/>
                  <a:pt x="201" y="77"/>
                </a:cubicBezTo>
                <a:cubicBezTo>
                  <a:pt x="194" y="81"/>
                  <a:pt x="189" y="84"/>
                  <a:pt x="187" y="85"/>
                </a:cubicBezTo>
                <a:cubicBezTo>
                  <a:pt x="187" y="86"/>
                  <a:pt x="186" y="87"/>
                  <a:pt x="186" y="88"/>
                </a:cubicBezTo>
                <a:cubicBezTo>
                  <a:pt x="165" y="88"/>
                  <a:pt x="145" y="88"/>
                  <a:pt x="125" y="88"/>
                </a:cubicBezTo>
                <a:cubicBezTo>
                  <a:pt x="110" y="112"/>
                  <a:pt x="101" y="139"/>
                  <a:pt x="100" y="167"/>
                </a:cubicBezTo>
                <a:cubicBezTo>
                  <a:pt x="136" y="190"/>
                  <a:pt x="136" y="190"/>
                  <a:pt x="136" y="190"/>
                </a:cubicBezTo>
                <a:cubicBezTo>
                  <a:pt x="137" y="191"/>
                  <a:pt x="138" y="191"/>
                  <a:pt x="139" y="192"/>
                </a:cubicBezTo>
                <a:cubicBezTo>
                  <a:pt x="135" y="192"/>
                  <a:pt x="130" y="193"/>
                  <a:pt x="129" y="198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solidFill>
                <a:srgbClr val="10182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F5AE5D41-8FCE-466F-ADB9-73433B1CB5E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5637" y="2373314"/>
            <a:ext cx="709722" cy="709722"/>
          </a:xfrm>
          <a:prstGeom prst="rect">
            <a:avLst/>
          </a:prstGeom>
        </p:spPr>
      </p:pic>
      <p:pic>
        <p:nvPicPr>
          <p:cNvPr id="16" name="Graphic 15" descr="Store">
            <a:extLst>
              <a:ext uri="{FF2B5EF4-FFF2-40B4-BE49-F238E27FC236}">
                <a16:creationId xmlns:a16="http://schemas.microsoft.com/office/drawing/2014/main" id="{C4D8771F-6E45-4322-8144-3936B1847872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4591050" y="3267075"/>
            <a:ext cx="619125" cy="619125"/>
          </a:xfrm>
          <a:prstGeom prst="rect">
            <a:avLst/>
          </a:prstGeom>
        </p:spPr>
      </p:pic>
      <p:pic>
        <p:nvPicPr>
          <p:cNvPr id="17" name="Graphic 16" descr="Bank check">
            <a:extLst>
              <a:ext uri="{FF2B5EF4-FFF2-40B4-BE49-F238E27FC236}">
                <a16:creationId xmlns:a16="http://schemas.microsoft.com/office/drawing/2014/main" id="{8A2D67D6-64E8-43F4-ADBB-5FC7C0379ED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457700" y="4095750"/>
            <a:ext cx="733425" cy="733425"/>
          </a:xfrm>
          <a:prstGeom prst="rect">
            <a:avLst/>
          </a:prstGeom>
        </p:spPr>
      </p:pic>
      <p:sp>
        <p:nvSpPr>
          <p:cNvPr id="15" name="Google Shape;102;p15">
            <a:extLst>
              <a:ext uri="{FF2B5EF4-FFF2-40B4-BE49-F238E27FC236}">
                <a16:creationId xmlns:a16="http://schemas.microsoft.com/office/drawing/2014/main" id="{0EDAB711-B63C-4E8C-A974-6BE3057FCCC0}"/>
              </a:ext>
            </a:extLst>
          </p:cNvPr>
          <p:cNvSpPr txBox="1">
            <a:spLocks/>
          </p:cNvSpPr>
          <p:nvPr/>
        </p:nvSpPr>
        <p:spPr>
          <a:xfrm>
            <a:off x="5694760" y="6081189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r"/>
            <a:fld id="{00000000-1234-1234-1234-123412341234}" type="slidenum">
              <a:rPr lang="en-US" sz="1200" smtClean="0">
                <a:solidFill>
                  <a:srgbClr val="88898A"/>
                </a:solidFill>
              </a:rPr>
              <a:pPr algn="r"/>
              <a:t>6</a:t>
            </a:fld>
            <a:endParaRPr lang="en-US" sz="1200" dirty="0">
              <a:solidFill>
                <a:srgbClr val="88898A"/>
              </a:solidFill>
            </a:endParaRPr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9C90E566-F924-48A1-B9EF-4732EBE056B1}"/>
              </a:ext>
            </a:extLst>
          </p:cNvPr>
          <p:cNvSpPr/>
          <p:nvPr/>
        </p:nvSpPr>
        <p:spPr>
          <a:xfrm>
            <a:off x="1638300" y="5098939"/>
            <a:ext cx="6273800" cy="859658"/>
          </a:xfrm>
          <a:prstGeom prst="roundRect">
            <a:avLst/>
          </a:prstGeom>
          <a:solidFill>
            <a:srgbClr val="20AA3F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1600" dirty="0">
                <a:solidFill>
                  <a:schemeClr val="bg1"/>
                </a:solidFill>
                <a:latin typeface="Georgia" panose="02040502050405020303" pitchFamily="18" charset="0"/>
              </a:rPr>
              <a:t>Also provides for “any additional data elements that the Bureau determines would aid in fulfilling the purposes of [section 1071].” </a:t>
            </a:r>
          </a:p>
        </p:txBody>
      </p:sp>
    </p:spTree>
    <p:extLst>
      <p:ext uri="{BB962C8B-B14F-4D97-AF65-F5344CB8AC3E}">
        <p14:creationId xmlns:p14="http://schemas.microsoft.com/office/powerpoint/2010/main" val="20410302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itle 18">
            <a:extLst>
              <a:ext uri="{FF2B5EF4-FFF2-40B4-BE49-F238E27FC236}">
                <a16:creationId xmlns:a16="http://schemas.microsoft.com/office/drawing/2014/main" id="{01E71F85-2862-4685-8357-434D177A5D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Proposals under consideration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9C24F59-078C-456E-AE13-F006BA7AC6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3641" y="1366837"/>
            <a:ext cx="8036720" cy="4714351"/>
          </a:xfrm>
        </p:spPr>
        <p:txBody>
          <a:bodyPr>
            <a:normAutofit fontScale="40000" lnSpcReduction="20000"/>
          </a:bodyPr>
          <a:lstStyle/>
          <a:p>
            <a:pPr marL="349250" indent="-349250">
              <a:lnSpc>
                <a:spcPct val="120000"/>
              </a:lnSpc>
              <a:spcBef>
                <a:spcPts val="600"/>
              </a:spcBef>
            </a:pPr>
            <a:r>
              <a:rPr lang="en-US" sz="4500" dirty="0"/>
              <a:t>Scope of the rulemaking</a:t>
            </a:r>
          </a:p>
          <a:p>
            <a:pPr marL="349250" indent="-349250">
              <a:lnSpc>
                <a:spcPct val="120000"/>
              </a:lnSpc>
              <a:spcBef>
                <a:spcPts val="600"/>
              </a:spcBef>
            </a:pPr>
            <a:r>
              <a:rPr lang="en-US" sz="4500" dirty="0"/>
              <a:t>Covered lenders—definition of “financial institution” </a:t>
            </a:r>
          </a:p>
          <a:p>
            <a:pPr marL="349250" indent="-349250">
              <a:lnSpc>
                <a:spcPct val="120000"/>
              </a:lnSpc>
              <a:spcBef>
                <a:spcPts val="600"/>
              </a:spcBef>
            </a:pPr>
            <a:r>
              <a:rPr lang="en-US" sz="4500" dirty="0"/>
              <a:t>Covered applicants—definitions of “small business, ” “women-owned business,” “minority-owned business,” and “minority individual” </a:t>
            </a:r>
          </a:p>
          <a:p>
            <a:pPr marL="349250" indent="-349250">
              <a:lnSpc>
                <a:spcPct val="120000"/>
              </a:lnSpc>
              <a:spcBef>
                <a:spcPts val="600"/>
              </a:spcBef>
            </a:pPr>
            <a:r>
              <a:rPr lang="en-US" sz="4500" dirty="0"/>
              <a:t>Covered products—definition of “credit” </a:t>
            </a:r>
          </a:p>
          <a:p>
            <a:pPr marL="349250" indent="-349250">
              <a:lnSpc>
                <a:spcPct val="120000"/>
              </a:lnSpc>
              <a:spcBef>
                <a:spcPts val="600"/>
              </a:spcBef>
            </a:pPr>
            <a:r>
              <a:rPr lang="en-US" sz="4500" dirty="0"/>
              <a:t>Definition of “application” </a:t>
            </a:r>
          </a:p>
          <a:p>
            <a:pPr marL="349250" indent="-349250">
              <a:lnSpc>
                <a:spcPct val="120000"/>
              </a:lnSpc>
              <a:spcBef>
                <a:spcPts val="600"/>
              </a:spcBef>
            </a:pPr>
            <a:r>
              <a:rPr lang="en-US" sz="4500" dirty="0"/>
              <a:t>Data points (mandatory and discretionary)</a:t>
            </a:r>
          </a:p>
          <a:p>
            <a:pPr marL="349250" indent="-349250">
              <a:lnSpc>
                <a:spcPct val="120000"/>
              </a:lnSpc>
              <a:spcBef>
                <a:spcPts val="600"/>
              </a:spcBef>
            </a:pPr>
            <a:r>
              <a:rPr lang="en-US" sz="4500" dirty="0"/>
              <a:t>Shielding data from underwriters and other persons (firewall) </a:t>
            </a:r>
          </a:p>
          <a:p>
            <a:pPr marL="349250" indent="-349250">
              <a:lnSpc>
                <a:spcPct val="120000"/>
              </a:lnSpc>
              <a:spcBef>
                <a:spcPts val="600"/>
              </a:spcBef>
            </a:pPr>
            <a:r>
              <a:rPr lang="en-US" sz="4500" dirty="0"/>
              <a:t>Applicants’ right to refuse to provide certain information </a:t>
            </a:r>
          </a:p>
          <a:p>
            <a:pPr marL="349250" indent="-349250">
              <a:lnSpc>
                <a:spcPct val="120000"/>
              </a:lnSpc>
              <a:spcBef>
                <a:spcPts val="600"/>
              </a:spcBef>
            </a:pPr>
            <a:r>
              <a:rPr lang="en-US" sz="4500" dirty="0"/>
              <a:t>Compiling, maintaining, and reporting 1071 data to the Bureau </a:t>
            </a:r>
          </a:p>
          <a:p>
            <a:pPr marL="349250" indent="-349250">
              <a:lnSpc>
                <a:spcPct val="120000"/>
              </a:lnSpc>
              <a:spcBef>
                <a:spcPts val="600"/>
              </a:spcBef>
            </a:pPr>
            <a:r>
              <a:rPr lang="en-US" sz="4500" dirty="0"/>
              <a:t>Privacy considerations involving Bureau publication of 1071 data </a:t>
            </a:r>
          </a:p>
          <a:p>
            <a:pPr marL="349250" indent="-349250">
              <a:lnSpc>
                <a:spcPct val="120000"/>
              </a:lnSpc>
              <a:spcBef>
                <a:spcPts val="600"/>
              </a:spcBef>
            </a:pPr>
            <a:r>
              <a:rPr lang="en-US" sz="4500" dirty="0"/>
              <a:t>Implementation period </a:t>
            </a:r>
          </a:p>
          <a:p>
            <a:endParaRPr lang="en-US" dirty="0"/>
          </a:p>
        </p:txBody>
      </p:sp>
      <p:sp>
        <p:nvSpPr>
          <p:cNvPr id="6" name="Title 3">
            <a:extLst>
              <a:ext uri="{FF2B5EF4-FFF2-40B4-BE49-F238E27FC236}">
                <a16:creationId xmlns:a16="http://schemas.microsoft.com/office/drawing/2014/main" id="{A96AFADF-A6FA-4390-9FC1-0D34A4AAD3F2}"/>
              </a:ext>
            </a:extLst>
          </p:cNvPr>
          <p:cNvSpPr txBox="1">
            <a:spLocks/>
          </p:cNvSpPr>
          <p:nvPr/>
        </p:nvSpPr>
        <p:spPr>
          <a:xfrm>
            <a:off x="478944" y="232145"/>
            <a:ext cx="8229600" cy="914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3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dirty="0"/>
          </a:p>
        </p:txBody>
      </p:sp>
      <p:sp>
        <p:nvSpPr>
          <p:cNvPr id="7" name="Google Shape;119;p17">
            <a:extLst>
              <a:ext uri="{FF2B5EF4-FFF2-40B4-BE49-F238E27FC236}">
                <a16:creationId xmlns:a16="http://schemas.microsoft.com/office/drawing/2014/main" id="{1AC6306F-31C8-4065-81EF-79CAFA55B0EA}"/>
              </a:ext>
            </a:extLst>
          </p:cNvPr>
          <p:cNvSpPr txBox="1">
            <a:spLocks noGrp="1"/>
          </p:cNvSpPr>
          <p:nvPr>
            <p:ph type="ftr" idx="11"/>
          </p:nvPr>
        </p:nvSpPr>
        <p:spPr>
          <a:xfrm>
            <a:off x="5694760" y="6081189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98A"/>
                </a:solidFill>
                <a:latin typeface="Arial"/>
                <a:ea typeface="Arial"/>
                <a:cs typeface="Arial"/>
                <a:sym typeface="Arial"/>
              </a:rPr>
              <a:t>7</a:t>
            </a:fld>
            <a:endParaRPr sz="1200" b="0" i="0" u="none" strike="noStrike" cap="none" dirty="0">
              <a:solidFill>
                <a:srgbClr val="88898A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66732876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p1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lvl="0"/>
            <a:r>
              <a:rPr lang="en-US" dirty="0"/>
              <a:t>Section 1071 key considerations</a:t>
            </a:r>
            <a:endParaRPr sz="2800" b="0" i="0" u="none" strike="noStrike" cap="none" dirty="0">
              <a:solidFill>
                <a:schemeClr val="dk1"/>
              </a:solidFill>
              <a:latin typeface="Georgia"/>
              <a:ea typeface="Georgia"/>
              <a:cs typeface="Georgia"/>
              <a:sym typeface="Georgia"/>
            </a:endParaRPr>
          </a:p>
        </p:txBody>
      </p:sp>
      <p:sp>
        <p:nvSpPr>
          <p:cNvPr id="101" name="Google Shape;101;p15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lvl="0" indent="-342900">
              <a:spcBef>
                <a:spcPts val="0"/>
              </a:spcBef>
              <a:spcAft>
                <a:spcPts val="1200"/>
              </a:spcAft>
            </a:pPr>
            <a:r>
              <a:rPr lang="en-US" sz="2000" dirty="0"/>
              <a:t>Provide more informative and inclusive small business lending data than currently available and in furtherance of 1071 statutory purposes.</a:t>
            </a:r>
          </a:p>
          <a:p>
            <a:pPr marL="342900" lvl="0" indent="-342900">
              <a:spcBef>
                <a:spcPts val="0"/>
              </a:spcBef>
              <a:spcAft>
                <a:spcPts val="1200"/>
              </a:spcAft>
            </a:pPr>
            <a:r>
              <a:rPr lang="en-US" sz="2000" dirty="0"/>
              <a:t>Minimize the burden from implementation and ongoing collection (avoid reducing credit availability).</a:t>
            </a:r>
          </a:p>
          <a:p>
            <a:pPr marL="342900" lvl="0" indent="-342900">
              <a:spcBef>
                <a:spcPts val="0"/>
              </a:spcBef>
              <a:spcAft>
                <a:spcPts val="1200"/>
              </a:spcAft>
            </a:pPr>
            <a:r>
              <a:rPr lang="en-US" sz="2000" dirty="0"/>
              <a:t>Prioritize simplicity in explanations and in rulemaking.</a:t>
            </a:r>
          </a:p>
          <a:p>
            <a:pPr marL="342900" lvl="0" indent="-342900">
              <a:spcBef>
                <a:spcPts val="0"/>
              </a:spcBef>
              <a:spcAft>
                <a:spcPts val="1200"/>
              </a:spcAft>
            </a:pPr>
            <a:r>
              <a:rPr lang="en-US" sz="2000" dirty="0"/>
              <a:t>Consider areas with the potential for consumer harm (less harm in practice, less need to capture).</a:t>
            </a:r>
          </a:p>
          <a:p>
            <a:pPr marL="342900" lvl="0" indent="-342900">
              <a:spcBef>
                <a:spcPts val="0"/>
              </a:spcBef>
              <a:spcAft>
                <a:spcPts val="1200"/>
              </a:spcAft>
            </a:pPr>
            <a:r>
              <a:rPr lang="en-US" sz="2000" dirty="0"/>
              <a:t>Minimize unintended consequences.</a:t>
            </a:r>
          </a:p>
        </p:txBody>
      </p:sp>
      <p:sp>
        <p:nvSpPr>
          <p:cNvPr id="102" name="Google Shape;102;p15"/>
          <p:cNvSpPr txBox="1">
            <a:spLocks noGrp="1"/>
          </p:cNvSpPr>
          <p:nvPr>
            <p:ph type="ftr" idx="11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98A"/>
                </a:solidFill>
                <a:latin typeface="Arial"/>
                <a:ea typeface="Arial"/>
                <a:cs typeface="Arial"/>
                <a:sym typeface="Arial"/>
              </a:rPr>
              <a:t>8</a:t>
            </a:fld>
            <a:endParaRPr sz="1200" b="0" i="0" u="none" strike="noStrike" cap="none" dirty="0">
              <a:solidFill>
                <a:srgbClr val="88898A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24212503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65AC26-CD05-4E3D-8AF0-07413BA372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Rulemaking roadmap—completed milestones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09D9864-7316-4711-AC8C-6A645C6A759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997746"/>
              </p:ext>
            </p:extLst>
          </p:nvPr>
        </p:nvGraphicFramePr>
        <p:xfrm>
          <a:off x="553639" y="1432243"/>
          <a:ext cx="8036721" cy="4297680"/>
        </p:xfrm>
        <a:graphic>
          <a:graphicData uri="http://schemas.openxmlformats.org/drawingml/2006/table">
            <a:tbl>
              <a:tblPr firstRow="1" bandRow="1">
                <a:tableStyleId>{AB56E52E-5844-4ABA-9360-54A8283B39F7}</a:tableStyleId>
              </a:tblPr>
              <a:tblGrid>
                <a:gridCol w="2173519">
                  <a:extLst>
                    <a:ext uri="{9D8B030D-6E8A-4147-A177-3AD203B41FA5}">
                      <a16:colId xmlns:a16="http://schemas.microsoft.com/office/drawing/2014/main" val="3069024125"/>
                    </a:ext>
                  </a:extLst>
                </a:gridCol>
                <a:gridCol w="2294019">
                  <a:extLst>
                    <a:ext uri="{9D8B030D-6E8A-4147-A177-3AD203B41FA5}">
                      <a16:colId xmlns:a16="http://schemas.microsoft.com/office/drawing/2014/main" val="2304966673"/>
                    </a:ext>
                  </a:extLst>
                </a:gridCol>
                <a:gridCol w="3569183">
                  <a:extLst>
                    <a:ext uri="{9D8B030D-6E8A-4147-A177-3AD203B41FA5}">
                      <a16:colId xmlns:a16="http://schemas.microsoft.com/office/drawing/2014/main" val="187280615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2000" dirty="0"/>
                        <a:t>Milestone</a:t>
                      </a:r>
                    </a:p>
                  </a:txBody>
                  <a:tcPr>
                    <a:solidFill>
                      <a:srgbClr val="20AA3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Date completed</a:t>
                      </a:r>
                    </a:p>
                  </a:txBody>
                  <a:tcPr>
                    <a:solidFill>
                      <a:srgbClr val="20AA3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Notes</a:t>
                      </a:r>
                    </a:p>
                  </a:txBody>
                  <a:tcPr>
                    <a:solidFill>
                      <a:srgbClr val="20AA3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80775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/>
                        <a:t>White paper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May 2017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2000" dirty="0"/>
                        <a:t>“Key dimensions of the small business lending landscape”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124007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/>
                        <a:t>Field hearing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May 2017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Held in Los Angeles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367067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/>
                        <a:t>Request for Information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May 2017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20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396019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/>
                        <a:t>Symposium on section 1071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November 2019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Two panels/11 thought leaders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6923203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/>
                        <a:t>Data point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January 2020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“Small Business Lending and the Great Recession”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3143193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000" dirty="0"/>
                        <a:t>Outreach to stakeholders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Ongoing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100+ meetings over multiple years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840323127"/>
                  </a:ext>
                </a:extLst>
              </a:tr>
            </a:tbl>
          </a:graphicData>
        </a:graphic>
      </p:graphicFrame>
      <p:sp>
        <p:nvSpPr>
          <p:cNvPr id="5" name="Google Shape;102;p15">
            <a:extLst>
              <a:ext uri="{FF2B5EF4-FFF2-40B4-BE49-F238E27FC236}">
                <a16:creationId xmlns:a16="http://schemas.microsoft.com/office/drawing/2014/main" id="{145FAD6D-27D7-4CF3-9F87-AC407FA5EC40}"/>
              </a:ext>
            </a:extLst>
          </p:cNvPr>
          <p:cNvSpPr txBox="1">
            <a:spLocks noGrp="1"/>
          </p:cNvSpPr>
          <p:nvPr>
            <p:ph type="ftr" idx="11"/>
          </p:nvPr>
        </p:nvSpPr>
        <p:spPr>
          <a:xfrm>
            <a:off x="5694760" y="6081189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88898A"/>
                </a:solidFill>
                <a:latin typeface="Arial"/>
                <a:ea typeface="Arial"/>
                <a:cs typeface="Arial"/>
                <a:sym typeface="Arial"/>
              </a:rPr>
              <a:t>9</a:t>
            </a:fld>
            <a:endParaRPr sz="1200" b="0" i="0" u="none" strike="noStrike" cap="none" dirty="0">
              <a:solidFill>
                <a:srgbClr val="88898A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759797929"/>
      </p:ext>
    </p:extLst>
  </p:cSld>
  <p:clrMapOvr>
    <a:masterClrMapping/>
  </p:clrMapOvr>
</p:sld>
</file>

<file path=ppt/theme/theme1.xml><?xml version="1.0" encoding="utf-8"?>
<a:theme xmlns:a="http://schemas.openxmlformats.org/drawingml/2006/main" name="CFPB_2020">
  <a:themeElements>
    <a:clrScheme name="CFPB color theme">
      <a:dk1>
        <a:srgbClr val="0E1620"/>
      </a:dk1>
      <a:lt1>
        <a:srgbClr val="FDFFFD"/>
      </a:lt1>
      <a:dk2>
        <a:srgbClr val="1EAA3F"/>
      </a:dk2>
      <a:lt2>
        <a:srgbClr val="ABDC8F"/>
      </a:lt2>
      <a:accent1>
        <a:srgbClr val="E0EFD8"/>
      </a:accent1>
      <a:accent2>
        <a:srgbClr val="42474E"/>
      </a:accent2>
      <a:accent3>
        <a:srgbClr val="E5E6E9"/>
      </a:accent3>
      <a:accent4>
        <a:srgbClr val="234A85"/>
      </a:accent4>
      <a:accent5>
        <a:srgbClr val="0070CC"/>
      </a:accent5>
      <a:accent6>
        <a:srgbClr val="257674"/>
      </a:accent6>
      <a:hlink>
        <a:srgbClr val="0070CC"/>
      </a:hlink>
      <a:folHlink>
        <a:srgbClr val="257674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FPB_2020" id="{0111D815-F41B-BE4F-9DE7-B02196FEEC7C}" vid="{CF1C16A3-E6F7-1145-BA58-92323D5E9202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cb05b36f-5583-441c-93f4-3e7490ae0172"/>
    <TaxKeywordTaxHTField xmlns="cb05b36f-5583-441c-93f4-3e7490ae0172">
      <Terms xmlns="http://schemas.microsoft.com/office/infopath/2007/PartnerControls"/>
    </TaxKeywordTaxHTField>
    <_dlc_DocId xmlns="8ad2afa7-ad9a-4224-8e10-f94b3ba3fda2">CEEAABC-1950146864-110154</_dlc_DocId>
    <_dlc_DocIdUrl xmlns="8ad2afa7-ad9a-4224-8e10-f94b3ba3fda2">
      <Url>https://bcfp365.sharepoint.com/sites/abc/_layouts/15/DocIdRedir.aspx?ID=CEEAABC-1950146864-110154</Url>
      <Description>CEEAABC-1950146864-110154</Description>
    </_dlc_DocIdUrl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CFPB Document" ma:contentTypeID="0x010100AF5D719A330BE9498B2C5974DBEAC0380091EE512F6764294EA92003B5F474E595" ma:contentTypeVersion="6" ma:contentTypeDescription="" ma:contentTypeScope="" ma:versionID="8b2bb0e70786679867a57082f7d7d55d">
  <xsd:schema xmlns:xsd="http://www.w3.org/2001/XMLSchema" xmlns:xs="http://www.w3.org/2001/XMLSchema" xmlns:p="http://schemas.microsoft.com/office/2006/metadata/properties" xmlns:ns2="8ad2afa7-ad9a-4224-8e10-f94b3ba3fda2" xmlns:ns3="cb05b36f-5583-441c-93f4-3e7490ae0172" xmlns:ns4="d9211511-cf5b-4b3c-9da5-93e4d02153f6" xmlns:ns5="ce8fe3c3-ec9c-4b98-bcb3-62958ec02882" targetNamespace="http://schemas.microsoft.com/office/2006/metadata/properties" ma:root="true" ma:fieldsID="3822936e1eb40374732a399acade7562" ns2:_="" ns3:_="" ns4:_="" ns5:_="">
    <xsd:import namespace="8ad2afa7-ad9a-4224-8e10-f94b3ba3fda2"/>
    <xsd:import namespace="cb05b36f-5583-441c-93f4-3e7490ae0172"/>
    <xsd:import namespace="d9211511-cf5b-4b3c-9da5-93e4d02153f6"/>
    <xsd:import namespace="ce8fe3c3-ec9c-4b98-bcb3-62958ec02882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TaxKeywordTaxHTField" minOccurs="0"/>
                <xsd:element ref="ns3:TaxCatchAll" minOccurs="0"/>
                <xsd:element ref="ns4:MediaServiceMetadata" minOccurs="0"/>
                <xsd:element ref="ns4:MediaServiceFastMetadata" minOccurs="0"/>
                <xsd:element ref="ns5:SharedWithUsers" minOccurs="0"/>
                <xsd:element ref="ns5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ad2afa7-ad9a-4224-8e10-f94b3ba3fda2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b05b36f-5583-441c-93f4-3e7490ae0172" elementFormDefault="qualified">
    <xsd:import namespace="http://schemas.microsoft.com/office/2006/documentManagement/types"/>
    <xsd:import namespace="http://schemas.microsoft.com/office/infopath/2007/PartnerControls"/>
    <xsd:element name="TaxKeywordTaxHTField" ma:index="12" nillable="true" ma:taxonomy="true" ma:internalName="TaxKeywordTaxHTField" ma:taxonomyFieldName="TaxKeyword" ma:displayName="Enterprise Keywords" ma:fieldId="{23f27201-bee3-471e-b2e7-b64fd8b7ca38}" ma:taxonomyMulti="true" ma:sspId="05f0ae79-fa7d-42cd-a738-9aebccb3fb89" ma:termSetId="00000000-0000-0000-0000-000000000000" ma:anchorId="00000000-0000-0000-0000-000000000000" ma:open="true" ma:isKeyword="true">
      <xsd:complexType>
        <xsd:sequence>
          <xsd:element ref="pc:Terms" minOccurs="0" maxOccurs="1"/>
        </xsd:sequence>
      </xsd:complexType>
    </xsd:element>
    <xsd:element name="TaxCatchAll" ma:index="13" nillable="true" ma:displayName="Taxonomy Catch All Column" ma:hidden="true" ma:list="{AA77DE81-BEE7-48F3-993D-00D503733B6F}" ma:internalName="TaxCatchAll" ma:showField="CatchAllData" ma:web="{ce8fe3c3-ec9c-4b98-bcb3-62958ec02882}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9211511-cf5b-4b3c-9da5-93e4d02153f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4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5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e8fe3c3-ec9c-4b98-bcb3-62958ec02882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5" ma:displayName="Content Type"/>
        <xsd:element ref="dc:title" minOccurs="0" maxOccurs="1" ma:index="1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?mso-contentType ?>
<SharedContentType xmlns="Microsoft.SharePoint.Taxonomy.ContentTypeSync" SourceId="05f0ae79-fa7d-42cd-a738-9aebccb3fb89" ContentTypeId="0x010100AF5D719A330BE9498B2C5974DBEAC038" PreviousValue="false"/>
</file>

<file path=customXml/item5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Props1.xml><?xml version="1.0" encoding="utf-8"?>
<ds:datastoreItem xmlns:ds="http://schemas.openxmlformats.org/officeDocument/2006/customXml" ds:itemID="{35DC1D49-F607-4391-9DBD-57C9ECB3722F}">
  <ds:schemaRefs>
    <ds:schemaRef ds:uri="cb05b36f-5583-441c-93f4-3e7490ae0172"/>
    <ds:schemaRef ds:uri="ce8fe3c3-ec9c-4b98-bcb3-62958ec02882"/>
    <ds:schemaRef ds:uri="http://purl.org/dc/terms/"/>
    <ds:schemaRef ds:uri="http://schemas.microsoft.com/office/2006/metadata/properties"/>
    <ds:schemaRef ds:uri="http://schemas.microsoft.com/office/2006/documentManagement/types"/>
    <ds:schemaRef ds:uri="http://purl.org/dc/elements/1.1/"/>
    <ds:schemaRef ds:uri="d9211511-cf5b-4b3c-9da5-93e4d02153f6"/>
    <ds:schemaRef ds:uri="http://schemas.microsoft.com/office/infopath/2007/PartnerControls"/>
    <ds:schemaRef ds:uri="http://purl.org/dc/dcmitype/"/>
    <ds:schemaRef ds:uri="http://schemas.openxmlformats.org/package/2006/metadata/core-properties"/>
    <ds:schemaRef ds:uri="8ad2afa7-ad9a-4224-8e10-f94b3ba3fda2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5F62DBC5-D840-47F3-B047-E161EE726257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3E01A83-7625-4551-8475-1D35BF9C666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8ad2afa7-ad9a-4224-8e10-f94b3ba3fda2"/>
    <ds:schemaRef ds:uri="cb05b36f-5583-441c-93f4-3e7490ae0172"/>
    <ds:schemaRef ds:uri="d9211511-cf5b-4b3c-9da5-93e4d02153f6"/>
    <ds:schemaRef ds:uri="ce8fe3c3-ec9c-4b98-bcb3-62958ec02882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4.xml><?xml version="1.0" encoding="utf-8"?>
<ds:datastoreItem xmlns:ds="http://schemas.openxmlformats.org/officeDocument/2006/customXml" ds:itemID="{AA6C9160-23EC-40E5-9D66-139F5C7CFBDD}">
  <ds:schemaRefs>
    <ds:schemaRef ds:uri="Microsoft.SharePoint.Taxonomy.ContentTypeSync"/>
  </ds:schemaRefs>
</ds:datastoreItem>
</file>

<file path=customXml/itemProps5.xml><?xml version="1.0" encoding="utf-8"?>
<ds:datastoreItem xmlns:ds="http://schemas.openxmlformats.org/officeDocument/2006/customXml" ds:itemID="{89B059B2-0A0B-4DB2-9811-5DCD24896D89}">
  <ds:schemaRefs>
    <ds:schemaRef ds:uri="http://schemas.microsoft.com/sharepoint/event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CFPB_2020</Template>
  <TotalTime>350</TotalTime>
  <Words>767</Words>
  <Application>Microsoft Office PowerPoint</Application>
  <PresentationFormat>On-screen Show (4:3)</PresentationFormat>
  <Paragraphs>134</Paragraphs>
  <Slides>12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8" baseType="lpstr">
      <vt:lpstr>Arial</vt:lpstr>
      <vt:lpstr>Calibri</vt:lpstr>
      <vt:lpstr>Georgia</vt:lpstr>
      <vt:lpstr>Noto Sans Symbols</vt:lpstr>
      <vt:lpstr>Wingdings</vt:lpstr>
      <vt:lpstr>CFPB_2020</vt:lpstr>
      <vt:lpstr>Section 1071 Small Business Lending Data Collection Rulemaking</vt:lpstr>
      <vt:lpstr>Background</vt:lpstr>
      <vt:lpstr>Small business lending market estimates</vt:lpstr>
      <vt:lpstr>Section 1071’s statutory purpose</vt:lpstr>
      <vt:lpstr>Data collection and reporting requirement</vt:lpstr>
      <vt:lpstr>Statutory data points</vt:lpstr>
      <vt:lpstr>Proposals under consideration</vt:lpstr>
      <vt:lpstr>Section 1071 key considerations</vt:lpstr>
      <vt:lpstr>Rulemaking roadmap—completed milestones</vt:lpstr>
      <vt:lpstr>Rulemaking schedule, per California Reinvestment Coalition v. Kraninger</vt:lpstr>
      <vt:lpstr>Rulemaking roadmap—completed milestones (cont.)</vt:lpstr>
      <vt:lpstr>Rulemaking roadmap—future milestones</vt:lpstr>
    </vt:vector>
  </TitlesOfParts>
  <Manager/>
  <Company>Consumer Financial Protection Bureau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cfpb_powerpoint_template_logo_092820</dc:title>
  <dc:subject/>
  <dc:creator>Consumer Financial Protection Bureau</dc:creator>
  <cp:keywords/>
  <dc:description/>
  <cp:lastModifiedBy>Medrano, Kimberley (CFPB)</cp:lastModifiedBy>
  <cp:revision>59</cp:revision>
  <cp:lastPrinted>2020-09-28T19:45:08Z</cp:lastPrinted>
  <dcterms:modified xsi:type="dcterms:W3CDTF">2020-11-06T16:38:30Z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0x010100AF5D719A330BE9498B2C5974DBEAC0380091EE512F6764294EA92003B5F474E595</vt:lpwstr>
  </property>
  <property fmtid="{D5CDD505-2E9C-101B-9397-08002B2CF9AE}" pid="3" name="Order">
    <vt:i4>100</vt:i4>
  </property>
  <property fmtid="{D5CDD505-2E9C-101B-9397-08002B2CF9AE}" pid="4" name="TaxKeyword">
    <vt:lpwstr/>
  </property>
  <property fmtid="{D5CDD505-2E9C-101B-9397-08002B2CF9AE}" pid="5" name="_dlc_DocIdItemGuid">
    <vt:lpwstr>bd137635-ed50-49be-9628-a75f0c9f51b2</vt:lpwstr>
  </property>
</Properties>
</file>