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6"/>
  </p:sldMasterIdLst>
  <p:notesMasterIdLst>
    <p:notesMasterId r:id="rId24"/>
  </p:notesMasterIdLst>
  <p:sldIdLst>
    <p:sldId id="256" r:id="rId7"/>
    <p:sldId id="290" r:id="rId8"/>
    <p:sldId id="292" r:id="rId9"/>
    <p:sldId id="293" r:id="rId10"/>
    <p:sldId id="287" r:id="rId11"/>
    <p:sldId id="285" r:id="rId12"/>
    <p:sldId id="316" r:id="rId13"/>
    <p:sldId id="317" r:id="rId14"/>
    <p:sldId id="288" r:id="rId15"/>
    <p:sldId id="315" r:id="rId16"/>
    <p:sldId id="318" r:id="rId17"/>
    <p:sldId id="323" r:id="rId18"/>
    <p:sldId id="324" r:id="rId19"/>
    <p:sldId id="300" r:id="rId20"/>
    <p:sldId id="302" r:id="rId21"/>
    <p:sldId id="312" r:id="rId22"/>
    <p:sldId id="314" r:id="rId23"/>
  </p:sldIdLst>
  <p:sldSz cx="9144000" cy="6858000" type="screen4x3"/>
  <p:notesSz cx="7023100" cy="93091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44">
          <p15:clr>
            <a:srgbClr val="A4A3A4"/>
          </p15:clr>
        </p15:guide>
        <p15:guide id="2" pos="35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Dietrich, Jason (CFPB)" initials="DJ(" lastIdx="4" clrIdx="6">
    <p:extLst>
      <p:ext uri="{19B8F6BF-5375-455C-9EA6-DF929625EA0E}">
        <p15:presenceInfo xmlns:p15="http://schemas.microsoft.com/office/powerpoint/2012/main" userId="S::Jason.Dietrich@cfpb.gov::e9f46acd-d012-47ea-99b1-5285b477d62b" providerId="AD"/>
      </p:ext>
    </p:extLst>
  </p:cmAuthor>
  <p:cmAuthor id="1" name="Plank, Margaret (CFPB)" initials="PM(" lastIdx="1" clrIdx="0">
    <p:extLst>
      <p:ext uri="{19B8F6BF-5375-455C-9EA6-DF929625EA0E}">
        <p15:presenceInfo xmlns:p15="http://schemas.microsoft.com/office/powerpoint/2012/main" userId="S::Margaret.Plank@cfpb.gov::37222687-08ff-4221-9d93-3baf290d822d" providerId="AD"/>
      </p:ext>
    </p:extLst>
  </p:cmAuthor>
  <p:cmAuthor id="2" name="Erdmann, Craig (CFPB)" initials="EC(" lastIdx="6" clrIdx="1">
    <p:extLst>
      <p:ext uri="{19B8F6BF-5375-455C-9EA6-DF929625EA0E}">
        <p15:presenceInfo xmlns:p15="http://schemas.microsoft.com/office/powerpoint/2012/main" userId="S::Craig.Erdmann@cfpb.gov::9db8a53b-e943-49d8-b155-f533d44cfa0f" providerId="AD"/>
      </p:ext>
    </p:extLst>
  </p:cmAuthor>
  <p:cmAuthor id="3" name="Nagypal, Eva (CFPB)" initials="NE(" lastIdx="4" clrIdx="2">
    <p:extLst>
      <p:ext uri="{19B8F6BF-5375-455C-9EA6-DF929625EA0E}">
        <p15:presenceInfo xmlns:p15="http://schemas.microsoft.com/office/powerpoint/2012/main" userId="S::Eva.Nagypal@cfpb.gov::3db04753-0d27-4a87-91e6-b21756294392" providerId="AD"/>
      </p:ext>
    </p:extLst>
  </p:cmAuthor>
  <p:cmAuthor id="4" name="Chang, Albert (CFPB)" initials="CA(" lastIdx="4" clrIdx="3">
    <p:extLst>
      <p:ext uri="{19B8F6BF-5375-455C-9EA6-DF929625EA0E}">
        <p15:presenceInfo xmlns:p15="http://schemas.microsoft.com/office/powerpoint/2012/main" userId="S::Albert.Chang@cfpb.gov::105ab43c-ae8b-434d-9122-7271d8c6e9eb" providerId="AD"/>
      </p:ext>
    </p:extLst>
  </p:cmAuthor>
  <p:cmAuthor id="5" name="Katya Lazarev" initials="KL" lastIdx="1" clrIdx="4">
    <p:extLst>
      <p:ext uri="{19B8F6BF-5375-455C-9EA6-DF929625EA0E}">
        <p15:presenceInfo xmlns:p15="http://schemas.microsoft.com/office/powerpoint/2012/main" userId="Katya Lazarev" providerId="None"/>
      </p:ext>
    </p:extLst>
  </p:cmAuthor>
  <p:cmAuthor id="6" name="Jo, Young A (CFPB)" initials="JYA(" lastIdx="5" clrIdx="5">
    <p:extLst>
      <p:ext uri="{19B8F6BF-5375-455C-9EA6-DF929625EA0E}">
        <p15:presenceInfo xmlns:p15="http://schemas.microsoft.com/office/powerpoint/2012/main" userId="S::YoungA.Jo@cfpb.gov::70460194-6573-4486-b7f7-f67f8dd306a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4C5B6D-7C4E-4F04-A005-C1E2D9FD85DA}" v="8" dt="2020-11-09T14:42:35.230"/>
  </p1510:revLst>
</p1510:revInfo>
</file>

<file path=ppt/tableStyles.xml><?xml version="1.0" encoding="utf-8"?>
<a:tblStyleLst xmlns:a="http://schemas.openxmlformats.org/drawingml/2006/main" def="{05B96D8B-66B1-4798-876F-329478C7A52C}">
  <a:tblStyle styleId="{05B96D8B-66B1-4798-876F-329478C7A52C}" styleName="Table_0">
    <a:wholeTbl>
      <a:tcTxStyle b="off" i="off">
        <a:font>
          <a:latin typeface="Georgia"/>
          <a:ea typeface="Georgia"/>
          <a:cs typeface="Georgia"/>
        </a:font>
        <a:schemeClr val="dk1"/>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op>
            <a:ln w="9525" cap="flat" cmpd="sng">
              <a:solidFill>
                <a:schemeClr val="accent2"/>
              </a:solidFill>
              <a:prstDash val="solid"/>
              <a:round/>
              <a:headEnd type="none" w="sm" len="sm"/>
              <a:tailEnd type="none" w="sm" len="sm"/>
            </a:ln>
          </a:top>
          <a:bottom>
            <a:ln w="9525" cap="flat" cmpd="sng">
              <a:solidFill>
                <a:schemeClr val="accent2"/>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2"/>
              </a:solidFill>
              <a:prstDash val="solid"/>
              <a:round/>
              <a:headEnd type="none" w="sm" len="sm"/>
              <a:tailEnd type="none" w="sm" len="sm"/>
            </a:ln>
          </a:top>
          <a:bottom>
            <a:ln w="9525" cap="flat" cmpd="sng">
              <a:solidFill>
                <a:schemeClr val="accent2"/>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cBdr>
      </a:tcStyle>
    </a:band1V>
    <a:band2V>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2"/>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Georgia"/>
          <a:ea typeface="Georgia"/>
          <a:cs typeface="Georgia"/>
        </a:font>
        <a:schemeClr val="lt1"/>
      </a:tcTxStyle>
      <a:tcStyle>
        <a:tcBdr/>
        <a:fill>
          <a:solidFill>
            <a:schemeClr val="accent2"/>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7" autoAdjust="0"/>
    <p:restoredTop sz="78467" autoAdjust="0"/>
  </p:normalViewPr>
  <p:slideViewPr>
    <p:cSldViewPr snapToGrid="0">
      <p:cViewPr varScale="1">
        <p:scale>
          <a:sx n="43" d="100"/>
          <a:sy n="43" d="100"/>
        </p:scale>
        <p:origin x="1392" y="24"/>
      </p:cViewPr>
      <p:guideLst>
        <p:guide orient="horz" pos="944"/>
        <p:guide pos="351"/>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43343" cy="465455"/>
          </a:xfrm>
          <a:prstGeom prst="rect">
            <a:avLst/>
          </a:prstGeom>
          <a:noFill/>
          <a:ln>
            <a:noFill/>
          </a:ln>
        </p:spPr>
        <p:txBody>
          <a:bodyPr spcFirstLastPara="1" wrap="square" lIns="93308" tIns="46641" rIns="93308" bIns="46641"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978132" y="0"/>
            <a:ext cx="3043343" cy="465455"/>
          </a:xfrm>
          <a:prstGeom prst="rect">
            <a:avLst/>
          </a:prstGeom>
          <a:noFill/>
          <a:ln>
            <a:noFill/>
          </a:ln>
        </p:spPr>
        <p:txBody>
          <a:bodyPr spcFirstLastPara="1" wrap="square" lIns="93308" tIns="46641" rIns="93308" bIns="46641"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2310" y="4421823"/>
            <a:ext cx="5618480" cy="4189095"/>
          </a:xfrm>
          <a:prstGeom prst="rect">
            <a:avLst/>
          </a:prstGeom>
          <a:noFill/>
          <a:ln>
            <a:noFill/>
          </a:ln>
        </p:spPr>
        <p:txBody>
          <a:bodyPr spcFirstLastPara="1" wrap="square" lIns="93308" tIns="46641" rIns="93308" bIns="46641"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42029"/>
            <a:ext cx="3043343" cy="465455"/>
          </a:xfrm>
          <a:prstGeom prst="rect">
            <a:avLst/>
          </a:prstGeom>
          <a:noFill/>
          <a:ln>
            <a:noFill/>
          </a:ln>
        </p:spPr>
        <p:txBody>
          <a:bodyPr spcFirstLastPara="1" wrap="square" lIns="93308" tIns="46641" rIns="93308" bIns="46641"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978132" y="8842029"/>
            <a:ext cx="3043343" cy="465455"/>
          </a:xfrm>
          <a:prstGeom prst="rect">
            <a:avLst/>
          </a:prstGeom>
          <a:noFill/>
          <a:ln>
            <a:noFill/>
          </a:ln>
        </p:spPr>
        <p:txBody>
          <a:bodyPr spcFirstLastPara="1" wrap="square" lIns="93308" tIns="46641" rIns="93308" bIns="46641"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txBox="1">
            <a:spLocks noGrp="1"/>
          </p:cNvSpPr>
          <p:nvPr>
            <p:ph type="body" idx="1"/>
          </p:nvPr>
        </p:nvSpPr>
        <p:spPr>
          <a:xfrm>
            <a:off x="702310" y="4421823"/>
            <a:ext cx="5618480" cy="4189095"/>
          </a:xfrm>
          <a:prstGeom prst="rect">
            <a:avLst/>
          </a:prstGeom>
        </p:spPr>
        <p:txBody>
          <a:bodyPr spcFirstLastPara="1" wrap="square" lIns="93308" tIns="46641" rIns="93308" bIns="46641" anchor="t" anchorCtr="0">
            <a:noAutofit/>
          </a:bodyPr>
          <a:lstStyle/>
          <a:p>
            <a:pPr marL="0" indent="0"/>
            <a:endParaRPr dirty="0"/>
          </a:p>
        </p:txBody>
      </p:sp>
      <p:sp>
        <p:nvSpPr>
          <p:cNvPr id="84" name="Google Shape;84;p1: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AutoNum type="arabicPeriod"/>
              <a:tabLst/>
              <a:defRPr/>
            </a:pPr>
            <a:r>
              <a:rPr lang="en-US" dirty="0"/>
              <a:t>According to the CFPB research, in 2010, about 80% of adults had scorable files.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AutoNum type="arabicPeriod"/>
              <a:tabLst/>
              <a:defRPr/>
            </a:pP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AutoNum type="arabicPeriod"/>
              <a:tabLst/>
              <a:defRPr/>
            </a:pPr>
            <a:r>
              <a:rPr lang="en-US" sz="1800" dirty="0"/>
              <a:t>CFPB defines “</a:t>
            </a:r>
            <a:r>
              <a:rPr lang="en-US" sz="1800" dirty="0" err="1"/>
              <a:t>unscorable</a:t>
            </a:r>
            <a:r>
              <a:rPr lang="en-US" sz="1800" dirty="0"/>
              <a:t> files” as consumers with a credit bureau report, but no FICO score.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t>CFPB estimates that, in 2010, around 8% of adults had an </a:t>
            </a:r>
            <a:r>
              <a:rPr lang="en-US" sz="1800" dirty="0" err="1"/>
              <a:t>unscorable</a:t>
            </a:r>
            <a:r>
              <a:rPr lang="en-US" sz="1800" dirty="0"/>
              <a:t> files. </a:t>
            </a:r>
            <a:r>
              <a:rPr lang="en-US" sz="1800" b="1" dirty="0"/>
              <a:t>Consumers who were </a:t>
            </a:r>
            <a:r>
              <a:rPr lang="en-US" sz="1800" b="1" dirty="0" err="1"/>
              <a:t>unscoarable</a:t>
            </a:r>
            <a:r>
              <a:rPr lang="en-US" sz="1800" b="1" dirty="0"/>
              <a:t> and remain </a:t>
            </a:r>
            <a:r>
              <a:rPr lang="en-US" sz="1800" b="1" dirty="0" err="1"/>
              <a:t>unscorable</a:t>
            </a:r>
            <a:r>
              <a:rPr lang="en-US" sz="1800" b="1" dirty="0"/>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12</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50193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3. </a:t>
            </a:r>
            <a:r>
              <a:rPr lang="en-US" b="1" dirty="0"/>
              <a:t>Who are invisible but becomes invisible</a:t>
            </a:r>
            <a:r>
              <a:rPr lang="en-US" dirty="0"/>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Because consumers without any credit records are more likely to be young adults. </a:t>
            </a:r>
            <a:r>
              <a:rPr lang="en-US" sz="1800" dirty="0"/>
              <a:t>The Bureau seeks to have 80% of these records (20% of the full sample) comprise consumers aged </a:t>
            </a:r>
            <a:r>
              <a:rPr lang="en-US" sz="1800" b="1" dirty="0"/>
              <a:t>25 or older</a:t>
            </a:r>
            <a:r>
              <a:rPr lang="en-US" sz="1800" dirty="0"/>
              <a:t> as of January 1, 2016.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t>Accordingly, the Bureau seeks to have about 20% of these records (5% of the sample) comprise consumers aged </a:t>
            </a:r>
            <a:r>
              <a:rPr lang="en-US" sz="1800" b="1" dirty="0"/>
              <a:t>24 or younger</a:t>
            </a:r>
            <a:r>
              <a:rPr lang="en-US" sz="1800" dirty="0"/>
              <a:t> as of January 1, 2016.</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p>
          <a:p>
            <a:pPr marL="571500" marR="0" lvl="0" indent="-342900" algn="l" defTabSz="914400" rtl="0" eaLnBrk="1" fontAlgn="auto" latinLnBrk="0" hangingPunct="1">
              <a:lnSpc>
                <a:spcPct val="100000"/>
              </a:lnSpc>
              <a:spcBef>
                <a:spcPts val="0"/>
              </a:spcBef>
              <a:spcAft>
                <a:spcPts val="0"/>
              </a:spcAft>
              <a:buClr>
                <a:srgbClr val="000000"/>
              </a:buClr>
              <a:buSzPts val="1400"/>
              <a:buFont typeface="Arial"/>
              <a:buAutoNum type="arabicPeriod" startAt="4"/>
              <a:tabLst/>
              <a:defRPr/>
            </a:pPr>
            <a:r>
              <a:rPr lang="en-US" sz="1800" b="1" dirty="0"/>
              <a:t>Who are invisible and remain invisible</a:t>
            </a:r>
          </a:p>
          <a:p>
            <a:pPr lvl="1"/>
            <a:r>
              <a:rPr lang="en-US" sz="1800" dirty="0"/>
              <a:t>The Bureau seeks to have 80% of these records (20% of the full sample) comprise consumers aged </a:t>
            </a:r>
            <a:r>
              <a:rPr lang="en-US" sz="1800" b="1" dirty="0"/>
              <a:t>25 or older</a:t>
            </a:r>
            <a:r>
              <a:rPr lang="en-US" sz="1800" dirty="0"/>
              <a:t> as of January 1, 2016. </a:t>
            </a:r>
          </a:p>
          <a:p>
            <a:pPr lvl="1"/>
            <a:r>
              <a:rPr lang="en-US" sz="1800" dirty="0"/>
              <a:t>Accordingly, the Bureau seeks to have about 20% of these records (5% of the sample) comprise consumers aged </a:t>
            </a:r>
            <a:r>
              <a:rPr lang="en-US" sz="1800" b="1" dirty="0"/>
              <a:t>24 or younger</a:t>
            </a:r>
            <a:r>
              <a:rPr lang="en-US" sz="1800" dirty="0"/>
              <a:t> as of January 1, 2016.</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AutoNum type="arabicPeriod" startAt="4"/>
              <a:tabLst/>
              <a:defRPr/>
            </a:pPr>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13</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42930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702310" y="4421823"/>
            <a:ext cx="5618480" cy="4189095"/>
          </a:xfrm>
          <a:prstGeom prst="rect">
            <a:avLst/>
          </a:prstGeom>
        </p:spPr>
        <p:txBody>
          <a:bodyPr spcFirstLastPara="1" wrap="square" lIns="93308" tIns="46641" rIns="93308" bIns="46641" anchor="t" anchorCtr="0">
            <a:noAutofit/>
          </a:bodyPr>
          <a:lstStyle/>
          <a:p>
            <a:pPr marL="0" indent="0"/>
            <a:endParaRPr/>
          </a:p>
        </p:txBody>
      </p:sp>
      <p:sp>
        <p:nvSpPr>
          <p:cNvPr id="98" name="Google Shape;98;p3: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6714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702310" y="4421823"/>
            <a:ext cx="5618480" cy="4189095"/>
          </a:xfrm>
          <a:prstGeom prst="rect">
            <a:avLst/>
          </a:prstGeom>
        </p:spPr>
        <p:txBody>
          <a:bodyPr spcFirstLastPara="1" wrap="square" lIns="93308" tIns="46641" rIns="93308" bIns="46641" anchor="t" anchorCtr="0">
            <a:noAutofit/>
          </a:bodyPr>
          <a:lstStyle/>
          <a:p>
            <a:pPr marL="0" indent="0"/>
            <a:endParaRPr/>
          </a:p>
        </p:txBody>
      </p:sp>
      <p:sp>
        <p:nvSpPr>
          <p:cNvPr id="98" name="Google Shape;98;p3: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12280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702310" y="4421823"/>
            <a:ext cx="5618480" cy="4189095"/>
          </a:xfrm>
          <a:prstGeom prst="rect">
            <a:avLst/>
          </a:prstGeom>
        </p:spPr>
        <p:txBody>
          <a:bodyPr spcFirstLastPara="1" wrap="square" lIns="93308" tIns="46641" rIns="93308" bIns="46641" anchor="t" anchorCtr="0">
            <a:noAutofit/>
          </a:bodyPr>
          <a:lstStyle/>
          <a:p>
            <a:pPr marL="0" indent="0"/>
            <a:endParaRPr/>
          </a:p>
        </p:txBody>
      </p:sp>
      <p:sp>
        <p:nvSpPr>
          <p:cNvPr id="98" name="Google Shape;98;p3: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95953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702310" y="4421823"/>
            <a:ext cx="5618480" cy="4189095"/>
          </a:xfrm>
          <a:prstGeom prst="rect">
            <a:avLst/>
          </a:prstGeom>
        </p:spPr>
        <p:txBody>
          <a:bodyPr spcFirstLastPara="1" wrap="square" lIns="93308" tIns="46641" rIns="93308" bIns="46641" anchor="t" anchorCtr="0">
            <a:noAutofit/>
          </a:bodyPr>
          <a:lstStyle/>
          <a:p>
            <a:pPr marL="0" indent="0"/>
            <a:endParaRPr dirty="0"/>
          </a:p>
        </p:txBody>
      </p:sp>
      <p:sp>
        <p:nvSpPr>
          <p:cNvPr id="98" name="Google Shape;98;p3: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21557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dirty="0"/>
              <a:t>Alt Data is</a:t>
            </a:r>
            <a:r>
              <a:rPr lang="en-US" b="1" dirty="0"/>
              <a:t> </a:t>
            </a:r>
            <a:r>
              <a:rPr lang="en-US" dirty="0"/>
              <a:t>non-traditional data that is used to asses credit risk.  </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sz="1200" b="0" i="0" u="none" strike="noStrike" cap="none" dirty="0">
                <a:solidFill>
                  <a:schemeClr val="dk1"/>
                </a:solidFill>
                <a:effectLst/>
                <a:latin typeface="Calibri"/>
                <a:ea typeface="Calibri"/>
                <a:cs typeface="Calibri"/>
                <a:sym typeface="Calibri"/>
              </a:rPr>
              <a:t>Behavioral data, such as how consumers interact with a web interface or answer specific questions, or data about how they shop, browse, use devices, or move about their daily lives.</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4</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5292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Unscorable</a:t>
            </a:r>
            <a:r>
              <a:rPr lang="en-US" dirty="0"/>
              <a:t> : have credit record but no FICO scores, have “thin” files.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 Many FIs, especially </a:t>
            </a:r>
            <a:r>
              <a:rPr lang="en-US" dirty="0" err="1"/>
              <a:t>Fintechs</a:t>
            </a:r>
            <a:r>
              <a:rPr lang="en-US" dirty="0"/>
              <a:t> (e.g. SOFI, Upstart), are already using Alt data to create their own credit score &amp; lend to credit invisible or </a:t>
            </a:r>
            <a:r>
              <a:rPr lang="en-US" dirty="0" err="1"/>
              <a:t>unscorable</a:t>
            </a:r>
            <a:r>
              <a:rPr lang="en-US" dirty="0"/>
              <a:t> consumers</a:t>
            </a:r>
          </a:p>
          <a:p>
            <a:endParaRPr lang="en-US" dirty="0"/>
          </a:p>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5</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1238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a:buFontTx/>
              <a:buChar char="-"/>
            </a:pPr>
            <a:r>
              <a:rPr lang="en-US" dirty="0"/>
              <a:t>Reports highlighted how many are “credit invisible” and “</a:t>
            </a:r>
            <a:r>
              <a:rPr lang="en-US" dirty="0" err="1"/>
              <a:t>unscorable</a:t>
            </a:r>
            <a:r>
              <a:rPr lang="en-US" dirty="0"/>
              <a:t>”, their characteristics, where they are located, and how some become credit visible  </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dirty="0">
                <a:solidFill>
                  <a:srgbClr val="101820"/>
                </a:solidFill>
              </a:rPr>
              <a:t>45 million consumers (or roughly 20% of </a:t>
            </a:r>
            <a:r>
              <a:rPr lang="en-US" u="sng" dirty="0">
                <a:solidFill>
                  <a:srgbClr val="101820"/>
                </a:solidFill>
              </a:rPr>
              <a:t>adults</a:t>
            </a:r>
            <a:r>
              <a:rPr lang="en-US" dirty="0">
                <a:solidFill>
                  <a:srgbClr val="101820"/>
                </a:solidFill>
              </a:rPr>
              <a:t>) invisible or </a:t>
            </a:r>
            <a:r>
              <a:rPr lang="en-US" dirty="0" err="1">
                <a:solidFill>
                  <a:srgbClr val="101820"/>
                </a:solidFill>
              </a:rPr>
              <a:t>unscorable</a:t>
            </a:r>
            <a:r>
              <a:rPr lang="en-US" dirty="0">
                <a:solidFill>
                  <a:srgbClr val="101820"/>
                </a:solidFill>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dirty="0">
                <a:solidFill>
                  <a:srgbClr val="101820"/>
                </a:solidFill>
              </a:rPr>
              <a:t>Nearly half (45%) of the consumers in low income areas are invisible or </a:t>
            </a:r>
            <a:r>
              <a:rPr lang="en-US" dirty="0" err="1">
                <a:solidFill>
                  <a:srgbClr val="101820"/>
                </a:solidFill>
              </a:rPr>
              <a:t>unscorable</a:t>
            </a:r>
            <a:r>
              <a:rPr lang="en-US" dirty="0">
                <a:solidFill>
                  <a:srgbClr val="101820"/>
                </a:solidFill>
              </a:rPr>
              <a:t> compared to 9% in high-income area</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sz="1200" b="0" i="0" u="none" strike="noStrike" cap="none" baseline="0" dirty="0">
                <a:solidFill>
                  <a:schemeClr val="dk1"/>
                </a:solidFill>
                <a:latin typeface="Calibri"/>
                <a:ea typeface="Calibri"/>
                <a:cs typeface="Calibri"/>
                <a:sym typeface="Calibri"/>
              </a:rPr>
              <a:t>Blacks and Hispanics (~28%) are more likely than Whites or Asians (16%) to be credit invisible or “</a:t>
            </a:r>
            <a:r>
              <a:rPr lang="en-US" sz="1200" b="0" i="0" u="none" strike="noStrike" cap="none" baseline="0" dirty="0" err="1">
                <a:solidFill>
                  <a:schemeClr val="dk1"/>
                </a:solidFill>
                <a:latin typeface="Calibri"/>
                <a:ea typeface="Calibri"/>
                <a:cs typeface="Calibri"/>
                <a:sym typeface="Calibri"/>
              </a:rPr>
              <a:t>unscorable</a:t>
            </a:r>
            <a:r>
              <a:rPr lang="en-US" sz="1200" b="0" i="0" u="none" strike="noStrike" cap="none" baseline="0" dirty="0">
                <a:solidFill>
                  <a:schemeClr val="dk1"/>
                </a:solidFill>
                <a:latin typeface="Calibri"/>
                <a:ea typeface="Calibri"/>
                <a:cs typeface="Calibri"/>
                <a:sym typeface="Calibri"/>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endParaRPr lang="en-US" dirty="0">
              <a:solidFill>
                <a:srgbClr val="101820"/>
              </a:solidFill>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dirty="0">
                <a:solidFill>
                  <a:srgbClr val="101820"/>
                </a:solidFill>
              </a:rPr>
              <a:t>Consumer in rural areas are more likely to be credit invisible. (Proximity to physical bank doesn’t seem to matter but broadband access does. )</a:t>
            </a:r>
          </a:p>
          <a:p>
            <a:pPr>
              <a:buFontTx/>
              <a:buChar char="-"/>
            </a:pP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dirty="0"/>
              <a:t>Alt Data may be a way to </a:t>
            </a:r>
            <a:r>
              <a:rPr lang="en-US" b="1" dirty="0"/>
              <a:t>solve</a:t>
            </a:r>
            <a:r>
              <a:rPr lang="en-US" dirty="0"/>
              <a:t> problem - make people credit visible </a:t>
            </a:r>
          </a:p>
          <a:p>
            <a:pPr>
              <a:buFontTx/>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53005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Credit record is not a whole picture, some people may use more cash or not have long credit history (recent immigrants)</a:t>
            </a:r>
          </a:p>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7</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289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8</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6323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US" dirty="0"/>
              <a:t>Proprietary (black box) program, consumers don’t know how or what information is being used.</a:t>
            </a:r>
          </a:p>
          <a:p>
            <a:pPr>
              <a:buAutoNum type="arabicPeriod"/>
            </a:pPr>
            <a:r>
              <a:rPr lang="en-US" dirty="0"/>
              <a:t>Increase in data breach, the more info FIs have the higher the chance that your data will be compromised.</a:t>
            </a:r>
          </a:p>
          <a:p>
            <a:pPr>
              <a:buAutoNum type="arabicPeriod"/>
            </a:pPr>
            <a:r>
              <a:rPr lang="en-US" dirty="0"/>
              <a:t>Fairly recent that some institutions started using alt data</a:t>
            </a:r>
          </a:p>
          <a:p>
            <a:r>
              <a:rPr lang="en-US" dirty="0"/>
              <a:t>4.  May exacerbate discrimination on prohibited basis group, using alt data can adversely affect one group over another group. Common in criminal detection program where the data that are feeding into the ML program are already biased,  resulting in biased outcomes.</a:t>
            </a:r>
          </a:p>
          <a:p>
            <a:pPr>
              <a:buAutoNum type="arabicPeriod"/>
            </a:pPr>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9</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7010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10</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1592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sz="1200" b="0" i="0" u="none" strike="noStrike" cap="none" dirty="0">
                <a:solidFill>
                  <a:schemeClr val="dk1"/>
                </a:solidFill>
                <a:effectLst/>
                <a:latin typeface="Calibri"/>
                <a:ea typeface="Calibri"/>
                <a:cs typeface="Calibri"/>
                <a:sym typeface="Calibri"/>
              </a:rPr>
              <a:t>increment of four months from January of 2016 through December of 2020 </a:t>
            </a:r>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11</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755938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20"/>
        <p:cNvGrpSpPr/>
        <p:nvPr/>
      </p:nvGrpSpPr>
      <p:grpSpPr>
        <a:xfrm>
          <a:off x="0" y="0"/>
          <a:ext cx="0" cy="0"/>
          <a:chOff x="0" y="0"/>
          <a:chExt cx="0" cy="0"/>
        </a:xfrm>
      </p:grpSpPr>
      <p:sp>
        <p:nvSpPr>
          <p:cNvPr id="21" name="Google Shape;21;p2"/>
          <p:cNvSpPr txBox="1">
            <a:spLocks noGrp="1"/>
          </p:cNvSpPr>
          <p:nvPr>
            <p:ph type="title"/>
          </p:nvPr>
        </p:nvSpPr>
        <p:spPr>
          <a:xfrm>
            <a:off x="641193" y="2164953"/>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101820"/>
              </a:buClr>
              <a:buSzPts val="4000"/>
              <a:buFont typeface="Arial"/>
              <a:buNone/>
              <a:defRPr sz="4000" b="0" i="0" u="none" strike="noStrike" cap="none">
                <a:solidFill>
                  <a:srgbClr val="10182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
          <p:cNvSpPr txBox="1">
            <a:spLocks noGrp="1"/>
          </p:cNvSpPr>
          <p:nvPr>
            <p:ph type="body" idx="1"/>
          </p:nvPr>
        </p:nvSpPr>
        <p:spPr>
          <a:xfrm>
            <a:off x="646352" y="2895600"/>
            <a:ext cx="8031561" cy="520700"/>
          </a:xfrm>
          <a:prstGeom prst="rect">
            <a:avLst/>
          </a:prstGeom>
          <a:noFill/>
          <a:ln>
            <a:noFill/>
          </a:ln>
        </p:spPr>
        <p:txBody>
          <a:bodyPr spcFirstLastPara="1" wrap="square" lIns="91425" tIns="45700" rIns="91425" bIns="45700" anchor="t" anchorCtr="0"/>
          <a:lstStyle>
            <a:lvl1pPr marL="457200" marR="0" lvl="0" indent="-228600" algn="l" rtl="0">
              <a:lnSpc>
                <a:spcPct val="162500"/>
              </a:lnSpc>
              <a:spcBef>
                <a:spcPts val="1000"/>
              </a:spcBef>
              <a:spcAft>
                <a:spcPts val="0"/>
              </a:spcAft>
              <a:buClr>
                <a:schemeClr val="dk2"/>
              </a:buClr>
              <a:buSzPts val="1600"/>
              <a:buFont typeface="Noto Sans Symbols"/>
              <a:buNone/>
              <a:defRPr sz="1600" b="0" i="0" u="none" strike="noStrike" cap="none">
                <a:solidFill>
                  <a:srgbClr val="43484E"/>
                </a:solidFill>
                <a:latin typeface="Georgia"/>
                <a:ea typeface="Georgia"/>
                <a:cs typeface="Georgia"/>
                <a:sym typeface="Georgia"/>
              </a:defRPr>
            </a:lvl1pPr>
            <a:lvl2pPr marL="914400" marR="0" lvl="1" indent="-292100" algn="l" rtl="0">
              <a:spcBef>
                <a:spcPts val="1000"/>
              </a:spcBef>
              <a:spcAft>
                <a:spcPts val="0"/>
              </a:spcAft>
              <a:buClr>
                <a:schemeClr val="dk2"/>
              </a:buClr>
              <a:buSzPts val="1000"/>
              <a:buFont typeface="Noto Sans Symbols"/>
              <a:buChar char="◻"/>
              <a:defRPr sz="2000" b="0" i="0" u="none" strike="noStrike" cap="none">
                <a:solidFill>
                  <a:schemeClr val="dk1"/>
                </a:solidFill>
                <a:latin typeface="Georgia"/>
                <a:ea typeface="Georgia"/>
                <a:cs typeface="Georgia"/>
                <a:sym typeface="Georgia"/>
              </a:defRPr>
            </a:lvl2pPr>
            <a:lvl3pPr marL="1371600" marR="0" lvl="2" indent="-342900" algn="l" rtl="0">
              <a:spcBef>
                <a:spcPts val="100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9pPr>
          </a:lstStyle>
          <a:p>
            <a:endParaRPr/>
          </a:p>
        </p:txBody>
      </p:sp>
      <p:pic>
        <p:nvPicPr>
          <p:cNvPr id="23" name="Google Shape;23;p2"/>
          <p:cNvPicPr preferRelativeResize="0"/>
          <p:nvPr/>
        </p:nvPicPr>
        <p:blipFill>
          <a:blip r:embed="rId2"/>
          <a:stretch>
            <a:fillRect/>
          </a:stretch>
        </p:blipFill>
        <p:spPr>
          <a:xfrm>
            <a:off x="545039" y="5001237"/>
            <a:ext cx="2679700" cy="926882"/>
          </a:xfrm>
          <a:prstGeom prst="rect">
            <a:avLst/>
          </a:prstGeom>
          <a:noFill/>
          <a:ln>
            <a:noFill/>
          </a:ln>
        </p:spPr>
      </p:pic>
      <p:pic>
        <p:nvPicPr>
          <p:cNvPr id="24" name="Google Shape;24;p2"/>
          <p:cNvPicPr preferRelativeResize="0"/>
          <p:nvPr/>
        </p:nvPicPr>
        <p:blipFill rotWithShape="1">
          <a:blip r:embed="rId3">
            <a:alphaModFix/>
          </a:blip>
          <a:srcRect/>
          <a:stretch/>
        </p:blipFill>
        <p:spPr>
          <a:xfrm>
            <a:off x="0" y="5328740"/>
            <a:ext cx="9157662" cy="18854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 name="Google Shape;33;p4"/>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lstStyle>
            <a:lvl1pPr marL="457200" marR="0" lvl="0" indent="-368300" algn="l" rtl="0">
              <a:lnSpc>
                <a:spcPct val="118181"/>
              </a:lnSpc>
              <a:spcBef>
                <a:spcPts val="1000"/>
              </a:spcBef>
              <a:spcAft>
                <a:spcPts val="0"/>
              </a:spcAft>
              <a:buClr>
                <a:schemeClr val="dk2"/>
              </a:buClr>
              <a:buSzPts val="2200"/>
              <a:buFont typeface="Noto Sans Symbols"/>
              <a:buChar char="▪"/>
              <a:defRPr sz="2200" b="0" i="0" u="none" strike="noStrike" cap="none">
                <a:solidFill>
                  <a:schemeClr val="dk1"/>
                </a:solidFill>
                <a:latin typeface="Georgia"/>
                <a:ea typeface="Georgia"/>
                <a:cs typeface="Georgia"/>
                <a:sym typeface="Georgia"/>
              </a:defRPr>
            </a:lvl1pPr>
            <a:lvl2pPr marL="914400" marR="0" lvl="1" indent="-292100" algn="l" rtl="0">
              <a:spcBef>
                <a:spcPts val="1000"/>
              </a:spcBef>
              <a:spcAft>
                <a:spcPts val="0"/>
              </a:spcAft>
              <a:buClr>
                <a:schemeClr val="dk2"/>
              </a:buClr>
              <a:buSzPts val="1000"/>
              <a:buFont typeface="Noto Sans Symbols"/>
              <a:buChar char="◻"/>
              <a:defRPr sz="2000" b="0" i="0" u="none" strike="noStrike" cap="none">
                <a:solidFill>
                  <a:schemeClr val="dk1"/>
                </a:solidFill>
                <a:latin typeface="Georgia"/>
                <a:ea typeface="Georgia"/>
                <a:cs typeface="Georgia"/>
                <a:sym typeface="Georgia"/>
              </a:defRPr>
            </a:lvl2pPr>
            <a:lvl3pPr marL="1371600" marR="0" lvl="2" indent="-342900" algn="l" rtl="0">
              <a:spcBef>
                <a:spcPts val="100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9pPr>
          </a:lstStyle>
          <a:p>
            <a:endParaRPr/>
          </a:p>
        </p:txBody>
      </p:sp>
      <p:sp>
        <p:nvSpPr>
          <p:cNvPr id="34" name="Google Shape;34;p4"/>
          <p:cNvSpPr txBox="1">
            <a:spLocks noGrp="1"/>
          </p:cNvSpPr>
          <p:nvPr>
            <p:ph type="dt" idx="10"/>
          </p:nvPr>
        </p:nvSpPr>
        <p:spPr>
          <a:xfrm>
            <a:off x="3182568" y="6081189"/>
            <a:ext cx="2133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9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2pPr>
            <a:lvl3pPr marR="0" lvl="2"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3pPr>
            <a:lvl4pPr marR="0" lvl="3"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4pPr>
            <a:lvl5pPr marR="0" lvl="4"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5pPr>
            <a:lvl6pPr marR="0" lvl="5"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6pPr>
            <a:lvl7pPr marR="0" lvl="6"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7pPr>
            <a:lvl8pPr marR="0" lvl="7"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8pPr>
            <a:lvl9pPr marR="0" lvl="8"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9pPr>
          </a:lstStyle>
          <a:p>
            <a:endParaRPr dirty="0"/>
          </a:p>
        </p:txBody>
      </p:sp>
      <p:sp>
        <p:nvSpPr>
          <p:cNvPr id="2" name="Slide Number Placeholder 1">
            <a:extLst>
              <a:ext uri="{FF2B5EF4-FFF2-40B4-BE49-F238E27FC236}">
                <a16:creationId xmlns:a16="http://schemas.microsoft.com/office/drawing/2014/main" id="{67C7F3DC-F71F-3F45-94B5-007BBE4A0001}"/>
              </a:ext>
            </a:extLst>
          </p:cNvPr>
          <p:cNvSpPr>
            <a:spLocks noGrp="1"/>
          </p:cNvSpPr>
          <p:nvPr>
            <p:ph type="sldNum" sz="quarter" idx="11"/>
          </p:nvPr>
        </p:nvSpPr>
        <p:spPr/>
        <p:txBody>
          <a:bodyPr/>
          <a:lstStyle/>
          <a:p>
            <a:fld id="{421C3AB3-E0DF-964B-8D99-F0C24C13AA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69"/>
        <p:cNvGrpSpPr/>
        <p:nvPr/>
      </p:nvGrpSpPr>
      <p:grpSpPr>
        <a:xfrm>
          <a:off x="0" y="0"/>
          <a:ext cx="0" cy="0"/>
          <a:chOff x="0" y="0"/>
          <a:chExt cx="0" cy="0"/>
        </a:xfrm>
      </p:grpSpPr>
      <p:sp>
        <p:nvSpPr>
          <p:cNvPr id="70" name="Google Shape;70;p11"/>
          <p:cNvSpPr txBox="1">
            <a:spLocks noGrp="1"/>
          </p:cNvSpPr>
          <p:nvPr>
            <p:ph type="body" idx="1"/>
          </p:nvPr>
        </p:nvSpPr>
        <p:spPr>
          <a:xfrm>
            <a:off x="544512" y="1549400"/>
            <a:ext cx="3951287" cy="4199647"/>
          </a:xfrm>
          <a:prstGeom prst="rect">
            <a:avLst/>
          </a:prstGeom>
          <a:noFill/>
          <a:ln>
            <a:noFill/>
          </a:ln>
        </p:spPr>
        <p:txBody>
          <a:bodyPr spcFirstLastPara="1" wrap="square" lIns="91425" tIns="45700" rIns="91425" bIns="45700" anchor="t" anchorCtr="0"/>
          <a:lstStyle>
            <a:lvl1pPr marL="457200" marR="0" lvl="0" indent="-355600" algn="l" rtl="0">
              <a:lnSpc>
                <a:spcPct val="130000"/>
              </a:lnSpc>
              <a:spcBef>
                <a:spcPts val="1000"/>
              </a:spcBef>
              <a:spcAft>
                <a:spcPts val="0"/>
              </a:spcAft>
              <a:buClr>
                <a:schemeClr val="dk2"/>
              </a:buClr>
              <a:buSzPts val="2000"/>
              <a:buFont typeface="Noto Sans Symbols"/>
              <a:buChar char="▪"/>
              <a:defRPr sz="2000" b="0" i="0" u="none" strike="noStrike" cap="none">
                <a:solidFill>
                  <a:schemeClr val="dk1"/>
                </a:solidFill>
                <a:latin typeface="Georgia"/>
                <a:ea typeface="Georgia"/>
                <a:cs typeface="Georgia"/>
                <a:sym typeface="Georgia"/>
              </a:defRPr>
            </a:lvl1pPr>
            <a:lvl2pPr marL="914400" marR="0" lvl="1" indent="-285750" algn="l" rtl="0">
              <a:spcBef>
                <a:spcPts val="1000"/>
              </a:spcBef>
              <a:spcAft>
                <a:spcPts val="0"/>
              </a:spcAft>
              <a:buClr>
                <a:schemeClr val="dk2"/>
              </a:buClr>
              <a:buSzPts val="900"/>
              <a:buFont typeface="Noto Sans Symbols"/>
              <a:buChar char="◻"/>
              <a:defRPr sz="1800" b="0" i="0" u="none" strike="noStrike" cap="none">
                <a:solidFill>
                  <a:schemeClr val="dk1"/>
                </a:solidFill>
                <a:latin typeface="Georgia"/>
                <a:ea typeface="Georgia"/>
                <a:cs typeface="Georgia"/>
                <a:sym typeface="Georgia"/>
              </a:defRPr>
            </a:lvl2pPr>
            <a:lvl3pPr marL="1371600" marR="0" lvl="2" indent="-330200" algn="l" rtl="0">
              <a:spcBef>
                <a:spcPts val="1000"/>
              </a:spcBef>
              <a:spcAft>
                <a:spcPts val="0"/>
              </a:spcAft>
              <a:buClr>
                <a:schemeClr val="dk1"/>
              </a:buClr>
              <a:buSzPts val="1600"/>
              <a:buFont typeface="Arial"/>
              <a:buChar char="•"/>
              <a:defRPr sz="1600" b="0" i="0" u="none" strike="noStrike" cap="none">
                <a:solidFill>
                  <a:schemeClr val="dk1"/>
                </a:solidFill>
                <a:latin typeface="Georgia"/>
                <a:ea typeface="Georgia"/>
                <a:cs typeface="Georgia"/>
                <a:sym typeface="Georgia"/>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9pPr>
          </a:lstStyle>
          <a:p>
            <a:endParaRPr/>
          </a:p>
        </p:txBody>
      </p:sp>
      <p:sp>
        <p:nvSpPr>
          <p:cNvPr id="71" name="Google Shape;71;p11"/>
          <p:cNvSpPr txBox="1">
            <a:spLocks noGrp="1"/>
          </p:cNvSpPr>
          <p:nvPr>
            <p:ph type="body" idx="2"/>
          </p:nvPr>
        </p:nvSpPr>
        <p:spPr>
          <a:xfrm>
            <a:off x="4735512" y="1549400"/>
            <a:ext cx="3951287" cy="4199647"/>
          </a:xfrm>
          <a:prstGeom prst="rect">
            <a:avLst/>
          </a:prstGeom>
          <a:noFill/>
          <a:ln>
            <a:noFill/>
          </a:ln>
        </p:spPr>
        <p:txBody>
          <a:bodyPr spcFirstLastPara="1" wrap="square" lIns="91425" tIns="45700" rIns="91425" bIns="45700" anchor="t" anchorCtr="0"/>
          <a:lstStyle>
            <a:lvl1pPr marL="457200" marR="0" lvl="0" indent="-355600" algn="l" rtl="0">
              <a:lnSpc>
                <a:spcPct val="130000"/>
              </a:lnSpc>
              <a:spcBef>
                <a:spcPts val="1000"/>
              </a:spcBef>
              <a:spcAft>
                <a:spcPts val="0"/>
              </a:spcAft>
              <a:buClr>
                <a:schemeClr val="dk2"/>
              </a:buClr>
              <a:buSzPts val="2000"/>
              <a:buFont typeface="Noto Sans Symbols"/>
              <a:buChar char="▪"/>
              <a:defRPr sz="2000" b="0" i="0" u="none" strike="noStrike" cap="none">
                <a:solidFill>
                  <a:schemeClr val="dk1"/>
                </a:solidFill>
                <a:latin typeface="Georgia"/>
                <a:ea typeface="Georgia"/>
                <a:cs typeface="Georgia"/>
                <a:sym typeface="Georgia"/>
              </a:defRPr>
            </a:lvl1pPr>
            <a:lvl2pPr marL="914400" marR="0" lvl="1" indent="-285750" algn="l" rtl="0">
              <a:spcBef>
                <a:spcPts val="1000"/>
              </a:spcBef>
              <a:spcAft>
                <a:spcPts val="0"/>
              </a:spcAft>
              <a:buClr>
                <a:schemeClr val="dk2"/>
              </a:buClr>
              <a:buSzPts val="900"/>
              <a:buFont typeface="Noto Sans Symbols"/>
              <a:buChar char="◻"/>
              <a:defRPr sz="1800" b="0" i="0" u="none" strike="noStrike" cap="none">
                <a:solidFill>
                  <a:schemeClr val="dk1"/>
                </a:solidFill>
                <a:latin typeface="Georgia"/>
                <a:ea typeface="Georgia"/>
                <a:cs typeface="Georgia"/>
                <a:sym typeface="Georgia"/>
              </a:defRPr>
            </a:lvl2pPr>
            <a:lvl3pPr marL="1371600" marR="0" lvl="2" indent="-330200" algn="l" rtl="0">
              <a:spcBef>
                <a:spcPts val="1000"/>
              </a:spcBef>
              <a:spcAft>
                <a:spcPts val="0"/>
              </a:spcAft>
              <a:buClr>
                <a:schemeClr val="dk1"/>
              </a:buClr>
              <a:buSzPts val="1600"/>
              <a:buFont typeface="Arial"/>
              <a:buChar char="•"/>
              <a:defRPr sz="1600" b="0" i="0" u="none" strike="noStrike" cap="none">
                <a:solidFill>
                  <a:schemeClr val="dk1"/>
                </a:solidFill>
                <a:latin typeface="Georgia"/>
                <a:ea typeface="Georgia"/>
                <a:cs typeface="Georgia"/>
                <a:sym typeface="Georgia"/>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9pPr>
          </a:lstStyle>
          <a:p>
            <a:endParaRPr/>
          </a:p>
        </p:txBody>
      </p:sp>
      <p:sp>
        <p:nvSpPr>
          <p:cNvPr id="72" name="Google Shape;72;p11"/>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 name="Google Shape;73;p11"/>
          <p:cNvSpPr txBox="1">
            <a:spLocks noGrp="1"/>
          </p:cNvSpPr>
          <p:nvPr>
            <p:ph type="dt" idx="10"/>
          </p:nvPr>
        </p:nvSpPr>
        <p:spPr>
          <a:xfrm>
            <a:off x="3182568" y="6081189"/>
            <a:ext cx="2133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9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2pPr>
            <a:lvl3pPr marR="0" lvl="2"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3pPr>
            <a:lvl4pPr marR="0" lvl="3"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4pPr>
            <a:lvl5pPr marR="0" lvl="4"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5pPr>
            <a:lvl6pPr marR="0" lvl="5"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6pPr>
            <a:lvl7pPr marR="0" lvl="6"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7pPr>
            <a:lvl8pPr marR="0" lvl="7"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8pPr>
            <a:lvl9pPr marR="0" lvl="8"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9pPr>
          </a:lstStyle>
          <a:p>
            <a:endParaRPr dirty="0"/>
          </a:p>
        </p:txBody>
      </p:sp>
      <p:sp>
        <p:nvSpPr>
          <p:cNvPr id="2" name="Slide Number Placeholder 1">
            <a:extLst>
              <a:ext uri="{FF2B5EF4-FFF2-40B4-BE49-F238E27FC236}">
                <a16:creationId xmlns:a16="http://schemas.microsoft.com/office/drawing/2014/main" id="{EF0B963C-F7B1-BB49-9BF0-3DC867467DEC}"/>
              </a:ext>
            </a:extLst>
          </p:cNvPr>
          <p:cNvSpPr>
            <a:spLocks noGrp="1"/>
          </p:cNvSpPr>
          <p:nvPr>
            <p:ph type="sldNum" sz="quarter" idx="11"/>
          </p:nvPr>
        </p:nvSpPr>
        <p:spPr/>
        <p:txBody>
          <a:bodyPr/>
          <a:lstStyle/>
          <a:p>
            <a:fld id="{421C3AB3-E0DF-964B-8D99-F0C24C13AA6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5"/>
        <p:cNvGrpSpPr/>
        <p:nvPr/>
      </p:nvGrpSpPr>
      <p:grpSpPr>
        <a:xfrm>
          <a:off x="0" y="0"/>
          <a:ext cx="0" cy="0"/>
          <a:chOff x="0" y="0"/>
          <a:chExt cx="0" cy="0"/>
        </a:xfrm>
      </p:grpSpPr>
      <p:sp>
        <p:nvSpPr>
          <p:cNvPr id="76" name="Google Shape;76;p12"/>
          <p:cNvSpPr/>
          <p:nvPr/>
        </p:nvSpPr>
        <p:spPr>
          <a:xfrm>
            <a:off x="0" y="0"/>
            <a:ext cx="9144000" cy="6858000"/>
          </a:xfrm>
          <a:prstGeom prst="rect">
            <a:avLst/>
          </a:prstGeom>
          <a:solidFill>
            <a:schemeClr val="lt1"/>
          </a:solidFill>
          <a:ln>
            <a:noFill/>
          </a:ln>
        </p:spPr>
        <p:txBody>
          <a:bodyPr spcFirstLastPara="1" wrap="square" lIns="64275" tIns="32125" rIns="64275" bIns="32125" anchor="t" anchorCtr="0">
            <a:noAutofit/>
          </a:bodyPr>
          <a:lstStyle/>
          <a:p>
            <a:pPr marL="0" marR="0" lvl="0" indent="0" algn="l" rtl="0">
              <a:lnSpc>
                <a:spcPct val="100000"/>
              </a:lnSpc>
              <a:spcBef>
                <a:spcPts val="0"/>
              </a:spcBef>
              <a:spcAft>
                <a:spcPts val="0"/>
              </a:spcAft>
              <a:buClr>
                <a:schemeClr val="dk1"/>
              </a:buClr>
              <a:buSzPts val="2400"/>
              <a:buFont typeface="Georgia"/>
              <a:buNone/>
            </a:pPr>
            <a:endParaRPr sz="2400" b="0" i="0" u="none" strike="noStrike" cap="none" dirty="0">
              <a:solidFill>
                <a:srgbClr val="000000"/>
              </a:solidFill>
              <a:latin typeface="Arial"/>
              <a:ea typeface="Arial"/>
              <a:cs typeface="Arial"/>
              <a:sym typeface="Arial"/>
            </a:endParaRPr>
          </a:p>
        </p:txBody>
      </p:sp>
      <p:sp>
        <p:nvSpPr>
          <p:cNvPr id="77" name="Google Shape;77;p12"/>
          <p:cNvSpPr txBox="1"/>
          <p:nvPr/>
        </p:nvSpPr>
        <p:spPr>
          <a:xfrm>
            <a:off x="5847160" y="6326188"/>
            <a:ext cx="2895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98A"/>
                </a:solidFill>
                <a:latin typeface="Arial"/>
                <a:ea typeface="Arial"/>
                <a:cs typeface="Arial"/>
                <a:sym typeface="Arial"/>
              </a:rPr>
              <a:t>‹#›</a:t>
            </a:fld>
            <a:endParaRPr sz="1200" dirty="0">
              <a:solidFill>
                <a:srgbClr val="88898A"/>
              </a:solidFill>
              <a:latin typeface="Arial"/>
              <a:ea typeface="Arial"/>
              <a:cs typeface="Arial"/>
              <a:sym typeface="Arial"/>
            </a:endParaRPr>
          </a:p>
        </p:txBody>
      </p:sp>
      <p:sp>
        <p:nvSpPr>
          <p:cNvPr id="78" name="Google Shape;78;p12"/>
          <p:cNvSpPr/>
          <p:nvPr/>
        </p:nvSpPr>
        <p:spPr>
          <a:xfrm>
            <a:off x="0" y="0"/>
            <a:ext cx="9144000" cy="6858000"/>
          </a:xfrm>
          <a:prstGeom prst="rect">
            <a:avLst/>
          </a:prstGeom>
          <a:solidFill>
            <a:schemeClr val="lt1"/>
          </a:solidFill>
          <a:ln>
            <a:noFill/>
          </a:ln>
        </p:spPr>
        <p:txBody>
          <a:bodyPr spcFirstLastPara="1" wrap="square" lIns="64275" tIns="32125" rIns="64275" bIns="32125" anchor="t" anchorCtr="0">
            <a:noAutofit/>
          </a:bodyPr>
          <a:lstStyle/>
          <a:p>
            <a:pPr marL="0" marR="0" lvl="0" indent="0" algn="l" rtl="0">
              <a:lnSpc>
                <a:spcPct val="100000"/>
              </a:lnSpc>
              <a:spcBef>
                <a:spcPts val="0"/>
              </a:spcBef>
              <a:spcAft>
                <a:spcPts val="0"/>
              </a:spcAft>
              <a:buClr>
                <a:schemeClr val="dk1"/>
              </a:buClr>
              <a:buSzPts val="2400"/>
              <a:buFont typeface="Georgia"/>
              <a:buNone/>
            </a:pPr>
            <a:endParaRPr sz="2400" b="0" i="0" u="none" strike="noStrike" cap="none" dirty="0">
              <a:solidFill>
                <a:srgbClr val="000000"/>
              </a:solidFill>
              <a:latin typeface="Arial"/>
              <a:ea typeface="Arial"/>
              <a:cs typeface="Arial"/>
              <a:sym typeface="Arial"/>
            </a:endParaRPr>
          </a:p>
        </p:txBody>
      </p:sp>
      <p:sp>
        <p:nvSpPr>
          <p:cNvPr id="2" name="Date Placeholder 1">
            <a:extLst>
              <a:ext uri="{FF2B5EF4-FFF2-40B4-BE49-F238E27FC236}">
                <a16:creationId xmlns:a16="http://schemas.microsoft.com/office/drawing/2014/main" id="{7DF41992-63AA-8844-A9EC-56C8CFB0A9FA}"/>
              </a:ext>
            </a:extLst>
          </p:cNvPr>
          <p:cNvSpPr>
            <a:spLocks noGrp="1"/>
          </p:cNvSpPr>
          <p:nvPr>
            <p:ph type="dt" idx="10"/>
          </p:nvPr>
        </p:nvSpPr>
        <p:spPr/>
        <p:txBody>
          <a:bodyPr/>
          <a:lstStyle/>
          <a:p>
            <a:endParaRPr lang="en-US" dirty="0"/>
          </a:p>
        </p:txBody>
      </p:sp>
      <p:sp>
        <p:nvSpPr>
          <p:cNvPr id="3" name="Slide Number Placeholder 2">
            <a:extLst>
              <a:ext uri="{FF2B5EF4-FFF2-40B4-BE49-F238E27FC236}">
                <a16:creationId xmlns:a16="http://schemas.microsoft.com/office/drawing/2014/main" id="{652B28ED-EEF5-E643-AB9F-340ED4379401}"/>
              </a:ext>
            </a:extLst>
          </p:cNvPr>
          <p:cNvSpPr>
            <a:spLocks noGrp="1"/>
          </p:cNvSpPr>
          <p:nvPr>
            <p:ph type="sldNum" sz="quarter" idx="11"/>
          </p:nvPr>
        </p:nvSpPr>
        <p:spPr/>
        <p:txBody>
          <a:bodyPr/>
          <a:lstStyle/>
          <a:p>
            <a:fld id="{421C3AB3-E0DF-964B-8D99-F0C24C13AA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544512" y="1549400"/>
            <a:ext cx="3951287" cy="4326746"/>
          </a:xfrm>
          <a:prstGeom prst="rect">
            <a:avLst/>
          </a:prstGeom>
        </p:spPr>
        <p:txBody>
          <a:bodyPr>
            <a:noAutofit/>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735512" y="1549400"/>
            <a:ext cx="3951287" cy="4326746"/>
          </a:xfrm>
          <a:prstGeom prst="rect">
            <a:avLst/>
          </a:prstGeom>
        </p:spPr>
        <p:txBody>
          <a:bodyPr>
            <a:noAutofit/>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p:txBody>
      </p:sp>
      <p:sp>
        <p:nvSpPr>
          <p:cNvPr id="14" name="Date Placeholder 3"/>
          <p:cNvSpPr>
            <a:spLocks noGrp="1"/>
          </p:cNvSpPr>
          <p:nvPr>
            <p:ph type="dt" sz="half" idx="10"/>
          </p:nvPr>
        </p:nvSpPr>
        <p:spPr>
          <a:xfrm>
            <a:off x="3124200" y="6173788"/>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Footer Placeholder 4"/>
          <p:cNvSpPr>
            <a:spLocks noGrp="1"/>
          </p:cNvSpPr>
          <p:nvPr>
            <p:ph type="ftr" sz="quarter" idx="3"/>
          </p:nvPr>
        </p:nvSpPr>
        <p:spPr>
          <a:xfrm>
            <a:off x="5694760" y="6173788"/>
            <a:ext cx="2895600" cy="365125"/>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endParaRPr lang="en-US" dirty="0"/>
          </a:p>
        </p:txBody>
      </p:sp>
      <p:sp>
        <p:nvSpPr>
          <p:cNvPr id="8" name="Title Placeholder 1"/>
          <p:cNvSpPr>
            <a:spLocks noGrp="1"/>
          </p:cNvSpPr>
          <p:nvPr>
            <p:ph type="title"/>
          </p:nvPr>
        </p:nvSpPr>
        <p:spPr>
          <a:xfrm>
            <a:off x="553641" y="452437"/>
            <a:ext cx="8036720" cy="743347"/>
          </a:xfrm>
          <a:prstGeom prst="rect">
            <a:avLst/>
          </a:prstGeom>
        </p:spPr>
        <p:txBody>
          <a:bodyPr vert="horz" lIns="91440" tIns="45720" rIns="91440" bIns="45720" rtlCol="0" anchor="ctr">
            <a:normAutofit/>
          </a:bodyPr>
          <a:lstStyle>
            <a:lvl1pPr>
              <a:defRPr>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35740125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dt" idx="10"/>
          </p:nvPr>
        </p:nvSpPr>
        <p:spPr>
          <a:xfrm>
            <a:off x="3182568" y="6081189"/>
            <a:ext cx="2133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9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2pPr>
            <a:lvl3pPr marR="0" lvl="2"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3pPr>
            <a:lvl4pPr marR="0" lvl="3"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4pPr>
            <a:lvl5pPr marR="0" lvl="4"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5pPr>
            <a:lvl6pPr marR="0" lvl="5"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6pPr>
            <a:lvl7pPr marR="0" lvl="6"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7pPr>
            <a:lvl8pPr marR="0" lvl="7"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8pPr>
            <a:lvl9pPr marR="0" lvl="8"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9pPr>
          </a:lstStyle>
          <a:p>
            <a:endParaRPr dirty="0"/>
          </a:p>
        </p:txBody>
      </p:sp>
      <p:sp>
        <p:nvSpPr>
          <p:cNvPr id="11" name="Google Shape;11;p1"/>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2" name="Google Shape;12;p1"/>
          <p:cNvCxnSpPr/>
          <p:nvPr/>
        </p:nvCxnSpPr>
        <p:spPr>
          <a:xfrm>
            <a:off x="553644" y="1297384"/>
            <a:ext cx="8036719" cy="0"/>
          </a:xfrm>
          <a:prstGeom prst="straightConnector1">
            <a:avLst/>
          </a:prstGeom>
          <a:noFill/>
          <a:ln w="25400" cap="flat" cmpd="sng">
            <a:solidFill>
              <a:srgbClr val="50B748"/>
            </a:solidFill>
            <a:prstDash val="solid"/>
            <a:round/>
            <a:headEnd type="none" w="med" len="med"/>
            <a:tailEnd type="none" w="med" len="med"/>
          </a:ln>
        </p:spPr>
      </p:cxnSp>
      <p:sp>
        <p:nvSpPr>
          <p:cNvPr id="13" name="Google Shape;13;p1"/>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lstStyle>
            <a:lvl1pPr marL="457200" marR="0" lvl="0" indent="-368300" algn="l" rtl="0">
              <a:lnSpc>
                <a:spcPct val="118181"/>
              </a:lnSpc>
              <a:spcBef>
                <a:spcPts val="1000"/>
              </a:spcBef>
              <a:spcAft>
                <a:spcPts val="0"/>
              </a:spcAft>
              <a:buClr>
                <a:schemeClr val="dk2"/>
              </a:buClr>
              <a:buSzPts val="2200"/>
              <a:buFont typeface="Noto Sans Symbols"/>
              <a:buChar char="▪"/>
              <a:defRPr sz="2200" b="0" i="0" u="none" strike="noStrike" cap="none">
                <a:solidFill>
                  <a:schemeClr val="dk1"/>
                </a:solidFill>
                <a:latin typeface="Georgia"/>
                <a:ea typeface="Georgia"/>
                <a:cs typeface="Georgia"/>
                <a:sym typeface="Georgia"/>
              </a:defRPr>
            </a:lvl1pPr>
            <a:lvl2pPr marL="914400" marR="0" lvl="1" indent="-292100" algn="l" rtl="0">
              <a:spcBef>
                <a:spcPts val="1000"/>
              </a:spcBef>
              <a:spcAft>
                <a:spcPts val="0"/>
              </a:spcAft>
              <a:buClr>
                <a:schemeClr val="dk2"/>
              </a:buClr>
              <a:buSzPts val="1000"/>
              <a:buFont typeface="Noto Sans Symbols"/>
              <a:buChar char="◻"/>
              <a:defRPr sz="2000" b="0" i="0" u="none" strike="noStrike" cap="none">
                <a:solidFill>
                  <a:schemeClr val="dk1"/>
                </a:solidFill>
                <a:latin typeface="Georgia"/>
                <a:ea typeface="Georgia"/>
                <a:cs typeface="Georgia"/>
                <a:sym typeface="Georgia"/>
              </a:defRPr>
            </a:lvl2pPr>
            <a:lvl3pPr marL="1371600" marR="0" lvl="2" indent="-342900" algn="l" rtl="0">
              <a:spcBef>
                <a:spcPts val="100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9pPr>
          </a:lstStyle>
          <a:p>
            <a:endParaRPr/>
          </a:p>
        </p:txBody>
      </p:sp>
      <p:pic>
        <p:nvPicPr>
          <p:cNvPr id="15" name="Google Shape;15;p1"/>
          <p:cNvPicPr preferRelativeResize="0"/>
          <p:nvPr/>
        </p:nvPicPr>
        <p:blipFill>
          <a:blip r:embed="rId7"/>
          <a:stretch>
            <a:fillRect/>
          </a:stretch>
        </p:blipFill>
        <p:spPr>
          <a:xfrm>
            <a:off x="478944" y="5765633"/>
            <a:ext cx="2679700" cy="926882"/>
          </a:xfrm>
          <a:prstGeom prst="rect">
            <a:avLst/>
          </a:prstGeom>
          <a:noFill/>
          <a:ln>
            <a:noFill/>
          </a:ln>
        </p:spPr>
      </p:pic>
      <p:cxnSp>
        <p:nvCxnSpPr>
          <p:cNvPr id="16" name="Google Shape;16;p1"/>
          <p:cNvCxnSpPr/>
          <p:nvPr/>
        </p:nvCxnSpPr>
        <p:spPr>
          <a:xfrm>
            <a:off x="553644" y="1297384"/>
            <a:ext cx="8036719" cy="0"/>
          </a:xfrm>
          <a:prstGeom prst="straightConnector1">
            <a:avLst/>
          </a:prstGeom>
          <a:noFill/>
          <a:ln w="25400" cap="flat" cmpd="sng">
            <a:solidFill>
              <a:srgbClr val="50B748"/>
            </a:solidFill>
            <a:prstDash val="solid"/>
            <a:round/>
            <a:headEnd type="none" w="med" len="med"/>
            <a:tailEnd type="none" w="med" len="med"/>
          </a:ln>
        </p:spPr>
      </p:cxnSp>
      <p:cxnSp>
        <p:nvCxnSpPr>
          <p:cNvPr id="18" name="Google Shape;18;p1"/>
          <p:cNvCxnSpPr/>
          <p:nvPr/>
        </p:nvCxnSpPr>
        <p:spPr>
          <a:xfrm>
            <a:off x="553644" y="1297384"/>
            <a:ext cx="8036719" cy="0"/>
          </a:xfrm>
          <a:prstGeom prst="straightConnector1">
            <a:avLst/>
          </a:prstGeom>
          <a:noFill/>
          <a:ln w="25400" cap="flat" cmpd="sng">
            <a:solidFill>
              <a:srgbClr val="50B748"/>
            </a:solidFill>
            <a:prstDash val="solid"/>
            <a:round/>
            <a:headEnd type="none" w="med" len="med"/>
            <a:tailEnd type="none" w="med" len="med"/>
          </a:ln>
        </p:spPr>
      </p:cxnSp>
      <p:sp>
        <p:nvSpPr>
          <p:cNvPr id="2" name="Slide Number Placeholder 1">
            <a:extLst>
              <a:ext uri="{FF2B5EF4-FFF2-40B4-BE49-F238E27FC236}">
                <a16:creationId xmlns:a16="http://schemas.microsoft.com/office/drawing/2014/main" id="{F9D30825-DD83-A24C-9B9D-FBD3C9B85805}"/>
              </a:ext>
            </a:extLst>
          </p:cNvPr>
          <p:cNvSpPr>
            <a:spLocks noGrp="1"/>
          </p:cNvSpPr>
          <p:nvPr>
            <p:ph type="sldNum" sz="quarter" idx="4"/>
          </p:nvPr>
        </p:nvSpPr>
        <p:spPr>
          <a:xfrm>
            <a:off x="6532960" y="6081189"/>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1C3AB3-E0DF-964B-8D99-F0C24C13AA65}" type="slidenum">
              <a:rPr lang="en-US" smtClean="0"/>
              <a:t>‹#›</a:t>
            </a:fld>
            <a:endParaRPr lang="en-US" dirty="0"/>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7" r:id="rId3"/>
    <p:sldLayoutId id="2147483658" r:id="rId4"/>
    <p:sldLayoutId id="2147483660"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consumerfinance.gov/ask-cfpb/what-is-a-credit-report-en-30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title"/>
          </p:nvPr>
        </p:nvSpPr>
        <p:spPr>
          <a:xfrm>
            <a:off x="641193" y="2152253"/>
            <a:ext cx="8036720" cy="743347"/>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101820"/>
              </a:buClr>
              <a:buSzPts val="4000"/>
              <a:buFont typeface="Arial"/>
              <a:buNone/>
            </a:pPr>
            <a:r>
              <a:rPr lang="en-US" sz="3200" dirty="0"/>
              <a:t>Alternative Data and </a:t>
            </a:r>
            <a:r>
              <a:rPr lang="en-US" sz="3200" dirty="0">
                <a:solidFill>
                  <a:schemeClr val="tx1"/>
                </a:solidFill>
              </a:rPr>
              <a:t>Modeling</a:t>
            </a:r>
            <a:r>
              <a:rPr lang="en-US" sz="3200" dirty="0"/>
              <a:t> Techniques</a:t>
            </a:r>
            <a:endParaRPr sz="3200" b="0" i="0" u="none" strike="noStrike" cap="none" dirty="0">
              <a:solidFill>
                <a:srgbClr val="101820"/>
              </a:solidFill>
              <a:latin typeface="Arial"/>
              <a:ea typeface="Arial"/>
              <a:cs typeface="Arial"/>
              <a:sym typeface="Arial"/>
            </a:endParaRPr>
          </a:p>
        </p:txBody>
      </p:sp>
      <p:sp>
        <p:nvSpPr>
          <p:cNvPr id="87" name="Google Shape;87;p13"/>
          <p:cNvSpPr txBox="1">
            <a:spLocks noGrp="1"/>
          </p:cNvSpPr>
          <p:nvPr>
            <p:ph type="body" idx="1"/>
          </p:nvPr>
        </p:nvSpPr>
        <p:spPr>
          <a:xfrm>
            <a:off x="646352" y="2895600"/>
            <a:ext cx="8031561" cy="520700"/>
          </a:xfrm>
          <a:prstGeom prst="rect">
            <a:avLst/>
          </a:prstGeom>
          <a:noFill/>
          <a:ln>
            <a:noFill/>
          </a:ln>
        </p:spPr>
        <p:txBody>
          <a:bodyPr spcFirstLastPara="1" wrap="square" lIns="91425" tIns="45700" rIns="91425" bIns="45700" anchor="t" anchorCtr="0">
            <a:noAutofit/>
          </a:bodyPr>
          <a:lstStyle/>
          <a:p>
            <a:pPr marL="0" marR="0" lvl="0" indent="0" algn="l" rtl="0">
              <a:lnSpc>
                <a:spcPct val="162500"/>
              </a:lnSpc>
              <a:spcBef>
                <a:spcPts val="0"/>
              </a:spcBef>
              <a:spcAft>
                <a:spcPts val="0"/>
              </a:spcAft>
              <a:buClr>
                <a:schemeClr val="dk2"/>
              </a:buClr>
              <a:buSzPts val="1600"/>
              <a:buFont typeface="Noto Sans Symbols"/>
              <a:buNone/>
            </a:pPr>
            <a:r>
              <a:rPr lang="en-US" sz="1600" b="0" i="0" u="none" strike="noStrike" cap="none" dirty="0">
                <a:solidFill>
                  <a:srgbClr val="43484E"/>
                </a:solidFill>
                <a:latin typeface="Georgia"/>
                <a:ea typeface="Georgia"/>
                <a:cs typeface="Georgia"/>
                <a:sym typeface="Georgia"/>
              </a:rPr>
              <a:t>Prepared for presentation to the Academic Research Council | </a:t>
            </a:r>
            <a:r>
              <a:rPr lang="en-US" dirty="0"/>
              <a:t>November 20</a:t>
            </a:r>
            <a:r>
              <a:rPr lang="en-US" baseline="30000" dirty="0"/>
              <a:t>th</a:t>
            </a:r>
            <a:r>
              <a:rPr lang="en-US" dirty="0"/>
              <a:t>,</a:t>
            </a:r>
            <a:r>
              <a:rPr lang="en-US" sz="1600" b="0" i="0" u="none" strike="noStrike" cap="none" dirty="0">
                <a:solidFill>
                  <a:srgbClr val="43484E"/>
                </a:solidFill>
                <a:latin typeface="Georgia"/>
                <a:ea typeface="Georgia"/>
                <a:cs typeface="Georgia"/>
                <a:sym typeface="Georgia"/>
              </a:rPr>
              <a:t> 2020</a:t>
            </a:r>
            <a:endParaRPr sz="1600" b="0" i="0" u="none" strike="noStrike" cap="none" dirty="0">
              <a:solidFill>
                <a:srgbClr val="43484E"/>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8881" y="413176"/>
            <a:ext cx="8036720" cy="743347"/>
          </a:xfrm>
        </p:spPr>
        <p:txBody>
          <a:bodyPr>
            <a:noAutofit/>
          </a:bodyPr>
          <a:lstStyle/>
          <a:p>
            <a:r>
              <a:rPr lang="en-US" dirty="0"/>
              <a:t>What has the Bureau Done?</a:t>
            </a:r>
          </a:p>
        </p:txBody>
      </p:sp>
      <p:sp>
        <p:nvSpPr>
          <p:cNvPr id="6" name="Content Placeholder 1"/>
          <p:cNvSpPr>
            <a:spLocks noGrp="1"/>
          </p:cNvSpPr>
          <p:nvPr>
            <p:ph sz="half" idx="1"/>
          </p:nvPr>
        </p:nvSpPr>
        <p:spPr>
          <a:xfrm>
            <a:off x="544512" y="1549400"/>
            <a:ext cx="3951287" cy="3541793"/>
          </a:xfrm>
        </p:spPr>
        <p:txBody>
          <a:bodyPr>
            <a:noAutofit/>
          </a:bodyPr>
          <a:lstStyle/>
          <a:p>
            <a:pPr>
              <a:buClr>
                <a:srgbClr val="2CB34A"/>
              </a:buClr>
            </a:pPr>
            <a:r>
              <a:rPr lang="en-US" dirty="0"/>
              <a:t>Published study on the use of money transfer data to expand credit access (2014)</a:t>
            </a:r>
          </a:p>
          <a:p>
            <a:pPr>
              <a:buClr>
                <a:srgbClr val="2CB34A"/>
              </a:buClr>
            </a:pPr>
            <a:r>
              <a:rPr lang="en-US" dirty="0"/>
              <a:t>Held alternative data field hearing (2017)</a:t>
            </a:r>
          </a:p>
          <a:p>
            <a:pPr>
              <a:buClr>
                <a:srgbClr val="2CB34A"/>
              </a:buClr>
            </a:pPr>
            <a:r>
              <a:rPr lang="en-US" dirty="0"/>
              <a:t>Granted alternative data related </a:t>
            </a:r>
            <a:r>
              <a:rPr lang="en-US" dirty="0">
                <a:solidFill>
                  <a:schemeClr val="tx1"/>
                </a:solidFill>
              </a:rPr>
              <a:t>No Action Letter </a:t>
            </a:r>
            <a:r>
              <a:rPr lang="en-US" dirty="0"/>
              <a:t>(2017</a:t>
            </a:r>
            <a:r>
              <a:rPr lang="en-US" dirty="0">
                <a:solidFill>
                  <a:schemeClr val="tx1"/>
                </a:solidFill>
              </a:rPr>
              <a:t>) + provided update on results (2019)</a:t>
            </a:r>
          </a:p>
          <a:p>
            <a:pPr>
              <a:buClr>
                <a:srgbClr val="2CB34A"/>
              </a:buClr>
            </a:pPr>
            <a:r>
              <a:rPr lang="en-US" dirty="0">
                <a:solidFill>
                  <a:schemeClr val="tx1"/>
                </a:solidFill>
              </a:rPr>
              <a:t>Published</a:t>
            </a:r>
            <a:r>
              <a:rPr lang="en-US" dirty="0"/>
              <a:t> “alternative data” request for info (RFI) (2017)</a:t>
            </a:r>
          </a:p>
          <a:p>
            <a:pPr>
              <a:buClr>
                <a:srgbClr val="2CB34A"/>
              </a:buClr>
            </a:pPr>
            <a:endParaRPr lang="en-US" dirty="0"/>
          </a:p>
          <a:p>
            <a:pPr>
              <a:buClr>
                <a:srgbClr val="2CB34A"/>
              </a:buClr>
            </a:pPr>
            <a:endParaRPr lang="en-US" dirty="0"/>
          </a:p>
        </p:txBody>
      </p:sp>
      <p:sp>
        <p:nvSpPr>
          <p:cNvPr id="7" name="Content Placeholder 2"/>
          <p:cNvSpPr>
            <a:spLocks noGrp="1"/>
          </p:cNvSpPr>
          <p:nvPr>
            <p:ph sz="half" idx="2"/>
          </p:nvPr>
        </p:nvSpPr>
        <p:spPr>
          <a:xfrm>
            <a:off x="4572000" y="1549400"/>
            <a:ext cx="4234721" cy="3115590"/>
          </a:xfrm>
        </p:spPr>
        <p:txBody>
          <a:bodyPr>
            <a:noAutofit/>
          </a:bodyPr>
          <a:lstStyle/>
          <a:p>
            <a:pPr>
              <a:buClr>
                <a:srgbClr val="2CB34A"/>
              </a:buClr>
            </a:pPr>
            <a:r>
              <a:rPr lang="en-US" dirty="0"/>
              <a:t>Held </a:t>
            </a:r>
            <a:r>
              <a:rPr lang="en-US" i="1" dirty="0"/>
              <a:t>building a bridge to credit visibility</a:t>
            </a:r>
            <a:r>
              <a:rPr lang="en-US" dirty="0"/>
              <a:t> symposium (2018)</a:t>
            </a:r>
          </a:p>
          <a:p>
            <a:pPr>
              <a:buClr>
                <a:srgbClr val="2CB34A"/>
              </a:buClr>
            </a:pPr>
            <a:r>
              <a:rPr lang="en-US" dirty="0"/>
              <a:t>Market monitoring (on-going)</a:t>
            </a:r>
          </a:p>
          <a:p>
            <a:pPr>
              <a:buClr>
                <a:srgbClr val="2CB34A"/>
              </a:buClr>
            </a:pPr>
            <a:r>
              <a:rPr lang="en-US" dirty="0"/>
              <a:t>Devise &amp; deliver online content to help consumers build credit responsibly (on-going)</a:t>
            </a:r>
          </a:p>
          <a:p>
            <a:pPr>
              <a:buClr>
                <a:srgbClr val="2CB34A"/>
              </a:buClr>
            </a:pPr>
            <a:r>
              <a:rPr lang="en-US" dirty="0"/>
              <a:t>Interagency statement on use of Alt Data (2019)</a:t>
            </a:r>
          </a:p>
          <a:p>
            <a:pPr>
              <a:buClr>
                <a:srgbClr val="2CB34A"/>
              </a:buClr>
            </a:pPr>
            <a:r>
              <a:rPr lang="en-US" dirty="0"/>
              <a:t>Procurement of Alt Data (on-going)</a:t>
            </a:r>
          </a:p>
        </p:txBody>
      </p:sp>
      <p:sp>
        <p:nvSpPr>
          <p:cNvPr id="8" name="Footer Placeholder 1">
            <a:extLst>
              <a:ext uri="{FF2B5EF4-FFF2-40B4-BE49-F238E27FC236}">
                <a16:creationId xmlns:a16="http://schemas.microsoft.com/office/drawing/2014/main" id="{5D77CDE9-996E-41C1-9A33-FFC14286D10E}"/>
              </a:ext>
            </a:extLst>
          </p:cNvPr>
          <p:cNvSpPr txBox="1">
            <a:spLocks/>
          </p:cNvSpPr>
          <p:nvPr/>
        </p:nvSpPr>
        <p:spPr>
          <a:xfrm>
            <a:off x="5694760" y="6173788"/>
            <a:ext cx="2895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01820">
                    <a:tint val="75000"/>
                  </a:srgbClr>
                </a:solidFill>
                <a:effectLst/>
                <a:uLnTx/>
                <a:uFillTx/>
                <a:latin typeface="Arial"/>
                <a:ea typeface="+mn-ea"/>
                <a:cs typeface="Arial"/>
              </a:rPr>
              <a:t>8</a:t>
            </a:r>
          </a:p>
        </p:txBody>
      </p:sp>
    </p:spTree>
    <p:extLst>
      <p:ext uri="{BB962C8B-B14F-4D97-AF65-F5344CB8AC3E}">
        <p14:creationId xmlns:p14="http://schemas.microsoft.com/office/powerpoint/2010/main" val="204385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A91AC-0634-4A26-9911-222ED401DE2E}"/>
              </a:ext>
            </a:extLst>
          </p:cNvPr>
          <p:cNvSpPr>
            <a:spLocks noGrp="1"/>
          </p:cNvSpPr>
          <p:nvPr>
            <p:ph type="title"/>
          </p:nvPr>
        </p:nvSpPr>
        <p:spPr/>
        <p:txBody>
          <a:bodyPr/>
          <a:lstStyle/>
          <a:p>
            <a:r>
              <a:rPr lang="en-US" dirty="0"/>
              <a:t>Procurement of Alt Data</a:t>
            </a:r>
          </a:p>
        </p:txBody>
      </p:sp>
      <p:sp>
        <p:nvSpPr>
          <p:cNvPr id="3" name="Text Placeholder 2">
            <a:extLst>
              <a:ext uri="{FF2B5EF4-FFF2-40B4-BE49-F238E27FC236}">
                <a16:creationId xmlns:a16="http://schemas.microsoft.com/office/drawing/2014/main" id="{A2A9BB9C-3426-4FC1-A464-DD209BD98AC3}"/>
              </a:ext>
            </a:extLst>
          </p:cNvPr>
          <p:cNvSpPr>
            <a:spLocks noGrp="1"/>
          </p:cNvSpPr>
          <p:nvPr>
            <p:ph type="body" idx="1"/>
          </p:nvPr>
        </p:nvSpPr>
        <p:spPr/>
        <p:txBody>
          <a:bodyPr/>
          <a:lstStyle/>
          <a:p>
            <a:pPr>
              <a:buFontTx/>
              <a:buChar char="-"/>
            </a:pPr>
            <a:r>
              <a:rPr lang="en-US" dirty="0"/>
              <a:t>In the process of procuring alt data and plan to match the data to credit bureau data</a:t>
            </a:r>
          </a:p>
          <a:p>
            <a:pPr>
              <a:buFontTx/>
              <a:buChar char="-"/>
            </a:pPr>
            <a:r>
              <a:rPr lang="en-US" dirty="0"/>
              <a:t>Historical panel data (2016-2020) and may exercise option years for several more years</a:t>
            </a:r>
          </a:p>
          <a:p>
            <a:pPr>
              <a:buFontTx/>
              <a:buChar char="-"/>
            </a:pPr>
            <a:r>
              <a:rPr lang="en-US" dirty="0"/>
              <a:t>Spoke with multiple vendors (e.g. Lexis Nexis, Experian, Equifax etc.)</a:t>
            </a:r>
          </a:p>
          <a:p>
            <a:pPr>
              <a:buFontTx/>
              <a:buChar char="-"/>
            </a:pPr>
            <a:r>
              <a:rPr lang="en-US" dirty="0"/>
              <a:t>Expect to receive data some time next year 2021</a:t>
            </a:r>
          </a:p>
          <a:p>
            <a:pPr>
              <a:buFontTx/>
              <a:buChar char="-"/>
            </a:pPr>
            <a:r>
              <a:rPr lang="en-US" dirty="0">
                <a:latin typeface="Georgia" panose="02040502050405020303" pitchFamily="18" charset="0"/>
                <a:cs typeface="Calibri"/>
                <a:sym typeface="Calibri"/>
              </a:rPr>
              <a:t>1.5~ 2 million consumers</a:t>
            </a:r>
            <a:endParaRPr lang="en-US" dirty="0">
              <a:latin typeface="Georgia" panose="02040502050405020303" pitchFamily="18" charset="0"/>
            </a:endParaRPr>
          </a:p>
          <a:p>
            <a:pPr>
              <a:buFontTx/>
              <a:buChar char="-"/>
            </a:pPr>
            <a:endParaRPr lang="en-US" dirty="0"/>
          </a:p>
          <a:p>
            <a:pPr>
              <a:buFontTx/>
              <a:buChar char="-"/>
            </a:pPr>
            <a:endParaRPr lang="en-US" dirty="0"/>
          </a:p>
          <a:p>
            <a:endParaRPr lang="en-US" dirty="0"/>
          </a:p>
        </p:txBody>
      </p:sp>
      <p:sp>
        <p:nvSpPr>
          <p:cNvPr id="4" name="Slide Number Placeholder 3">
            <a:extLst>
              <a:ext uri="{FF2B5EF4-FFF2-40B4-BE49-F238E27FC236}">
                <a16:creationId xmlns:a16="http://schemas.microsoft.com/office/drawing/2014/main" id="{B4478CBB-2DF9-4461-814B-E0BB9015BF76}"/>
              </a:ext>
            </a:extLst>
          </p:cNvPr>
          <p:cNvSpPr>
            <a:spLocks noGrp="1"/>
          </p:cNvSpPr>
          <p:nvPr>
            <p:ph type="sldNum" sz="quarter" idx="11"/>
          </p:nvPr>
        </p:nvSpPr>
        <p:spPr/>
        <p:txBody>
          <a:bodyPr/>
          <a:lstStyle/>
          <a:p>
            <a:fld id="{421C3AB3-E0DF-964B-8D99-F0C24C13AA65}" type="slidenum">
              <a:rPr lang="en-US" smtClean="0"/>
              <a:t>11</a:t>
            </a:fld>
            <a:endParaRPr lang="en-US" dirty="0"/>
          </a:p>
        </p:txBody>
      </p:sp>
    </p:spTree>
    <p:extLst>
      <p:ext uri="{BB962C8B-B14F-4D97-AF65-F5344CB8AC3E}">
        <p14:creationId xmlns:p14="http://schemas.microsoft.com/office/powerpoint/2010/main" val="997930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F23CC-DB72-4F5E-AA90-8B742EE227BC}"/>
              </a:ext>
            </a:extLst>
          </p:cNvPr>
          <p:cNvSpPr>
            <a:spLocks noGrp="1"/>
          </p:cNvSpPr>
          <p:nvPr>
            <p:ph type="title"/>
          </p:nvPr>
        </p:nvSpPr>
        <p:spPr/>
        <p:txBody>
          <a:bodyPr/>
          <a:lstStyle/>
          <a:p>
            <a:r>
              <a:rPr lang="en-US" dirty="0"/>
              <a:t>Sample Strata</a:t>
            </a:r>
          </a:p>
        </p:txBody>
      </p:sp>
      <p:sp>
        <p:nvSpPr>
          <p:cNvPr id="3" name="Text Placeholder 2">
            <a:extLst>
              <a:ext uri="{FF2B5EF4-FFF2-40B4-BE49-F238E27FC236}">
                <a16:creationId xmlns:a16="http://schemas.microsoft.com/office/drawing/2014/main" id="{71BBD5AE-D1FD-4C86-9A60-B52D49D95BA6}"/>
              </a:ext>
            </a:extLst>
          </p:cNvPr>
          <p:cNvSpPr>
            <a:spLocks noGrp="1"/>
          </p:cNvSpPr>
          <p:nvPr>
            <p:ph type="body" idx="1"/>
          </p:nvPr>
        </p:nvSpPr>
        <p:spPr>
          <a:xfrm>
            <a:off x="553641" y="1195783"/>
            <a:ext cx="8036720" cy="4715159"/>
          </a:xfrm>
        </p:spPr>
        <p:txBody>
          <a:bodyPr/>
          <a:lstStyle/>
          <a:p>
            <a:pPr marL="546100" indent="-457200">
              <a:buFont typeface="+mj-lt"/>
              <a:buAutoNum type="arabicPeriod"/>
            </a:pPr>
            <a:r>
              <a:rPr lang="en-US" sz="1800" dirty="0"/>
              <a:t>25% of the sample (375,000~500,000 consumers) will include consumers who have </a:t>
            </a:r>
            <a:r>
              <a:rPr lang="en-US" sz="1800" b="1" u="sng" dirty="0"/>
              <a:t>“scorable” files </a:t>
            </a:r>
            <a:r>
              <a:rPr lang="en-US" sz="1800" dirty="0"/>
              <a:t>(“thick”), defined as likely having a FICO credit score at some time between January and August 2016.</a:t>
            </a:r>
          </a:p>
          <a:p>
            <a:pPr marL="546100" indent="-457200">
              <a:buFont typeface="+mj-lt"/>
              <a:buAutoNum type="arabicPeriod"/>
            </a:pPr>
            <a:r>
              <a:rPr lang="en-US" sz="1800" dirty="0"/>
              <a:t> 25% of the sample will include consumers who likely have </a:t>
            </a:r>
            <a:r>
              <a:rPr lang="en-US" sz="1800" b="1" u="sng" dirty="0"/>
              <a:t>“</a:t>
            </a:r>
            <a:r>
              <a:rPr lang="en-US" sz="1800" b="1" u="sng" dirty="0" err="1"/>
              <a:t>unscorable</a:t>
            </a:r>
            <a:r>
              <a:rPr lang="en-US" sz="1800" b="1" u="sng" dirty="0"/>
              <a:t>” files</a:t>
            </a:r>
            <a:r>
              <a:rPr lang="en-US" sz="1800" dirty="0"/>
              <a:t> (“thin”), but never a scorable file at some time between January and August 2016.</a:t>
            </a:r>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dirty="0"/>
          </a:p>
        </p:txBody>
      </p:sp>
      <p:sp>
        <p:nvSpPr>
          <p:cNvPr id="4" name="Slide Number Placeholder 3">
            <a:extLst>
              <a:ext uri="{FF2B5EF4-FFF2-40B4-BE49-F238E27FC236}">
                <a16:creationId xmlns:a16="http://schemas.microsoft.com/office/drawing/2014/main" id="{F5BDF4E7-E356-425E-8F8A-0B6D91859367}"/>
              </a:ext>
            </a:extLst>
          </p:cNvPr>
          <p:cNvSpPr>
            <a:spLocks noGrp="1"/>
          </p:cNvSpPr>
          <p:nvPr>
            <p:ph type="sldNum" sz="quarter" idx="11"/>
          </p:nvPr>
        </p:nvSpPr>
        <p:spPr/>
        <p:txBody>
          <a:bodyPr/>
          <a:lstStyle/>
          <a:p>
            <a:fld id="{421C3AB3-E0DF-964B-8D99-F0C24C13AA65}" type="slidenum">
              <a:rPr lang="en-US" smtClean="0"/>
              <a:t>12</a:t>
            </a:fld>
            <a:endParaRPr lang="en-US" dirty="0"/>
          </a:p>
        </p:txBody>
      </p:sp>
    </p:spTree>
    <p:extLst>
      <p:ext uri="{BB962C8B-B14F-4D97-AF65-F5344CB8AC3E}">
        <p14:creationId xmlns:p14="http://schemas.microsoft.com/office/powerpoint/2010/main" val="362196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F23CC-DB72-4F5E-AA90-8B742EE227BC}"/>
              </a:ext>
            </a:extLst>
          </p:cNvPr>
          <p:cNvSpPr>
            <a:spLocks noGrp="1"/>
          </p:cNvSpPr>
          <p:nvPr>
            <p:ph type="title"/>
          </p:nvPr>
        </p:nvSpPr>
        <p:spPr/>
        <p:txBody>
          <a:bodyPr/>
          <a:lstStyle/>
          <a:p>
            <a:r>
              <a:rPr lang="en-US" dirty="0"/>
              <a:t>Sample Strata</a:t>
            </a:r>
          </a:p>
        </p:txBody>
      </p:sp>
      <p:sp>
        <p:nvSpPr>
          <p:cNvPr id="3" name="Text Placeholder 2">
            <a:extLst>
              <a:ext uri="{FF2B5EF4-FFF2-40B4-BE49-F238E27FC236}">
                <a16:creationId xmlns:a16="http://schemas.microsoft.com/office/drawing/2014/main" id="{71BBD5AE-D1FD-4C86-9A60-B52D49D95BA6}"/>
              </a:ext>
            </a:extLst>
          </p:cNvPr>
          <p:cNvSpPr>
            <a:spLocks noGrp="1"/>
          </p:cNvSpPr>
          <p:nvPr>
            <p:ph type="body" idx="1"/>
          </p:nvPr>
        </p:nvSpPr>
        <p:spPr>
          <a:xfrm>
            <a:off x="553641" y="1195783"/>
            <a:ext cx="8036720" cy="4715159"/>
          </a:xfrm>
        </p:spPr>
        <p:txBody>
          <a:bodyPr/>
          <a:lstStyle/>
          <a:p>
            <a:pPr marL="431800" indent="-342900">
              <a:buAutoNum type="arabicPeriod" startAt="3"/>
            </a:pPr>
            <a:r>
              <a:rPr lang="en-US" sz="1800" dirty="0"/>
              <a:t>25% of the sample will include consumers who likely have </a:t>
            </a:r>
            <a:r>
              <a:rPr lang="en-US" sz="1800" b="1" u="sng" dirty="0"/>
              <a:t>no credit record</a:t>
            </a:r>
            <a:r>
              <a:rPr lang="en-US" sz="1800" dirty="0"/>
              <a:t> at one of the three nationwide consumer reporting agencies at any time between January and August 2016, </a:t>
            </a:r>
            <a:r>
              <a:rPr lang="en-US" sz="1800" b="1" u="sng" dirty="0"/>
              <a:t>but have a credit bureau record</a:t>
            </a:r>
            <a:r>
              <a:rPr lang="en-US" sz="1800" dirty="0"/>
              <a:t> at some time between September 2016 and December 2020.</a:t>
            </a:r>
          </a:p>
          <a:p>
            <a:pPr marL="889000" lvl="1" indent="-342900"/>
            <a:r>
              <a:rPr lang="en-US" sz="1600" dirty="0"/>
              <a:t>80% of 25+ years old</a:t>
            </a:r>
          </a:p>
          <a:p>
            <a:pPr marL="889000" lvl="1" indent="-342900"/>
            <a:r>
              <a:rPr lang="en-US" sz="1600" dirty="0"/>
              <a:t>20% of less than 25 years old</a:t>
            </a:r>
          </a:p>
          <a:p>
            <a:pPr marL="431800" indent="-342900">
              <a:buAutoNum type="arabicPeriod" startAt="4"/>
            </a:pPr>
            <a:r>
              <a:rPr lang="en-US" sz="1800" dirty="0"/>
              <a:t>25% of the sample will include consumers who likely have </a:t>
            </a:r>
            <a:r>
              <a:rPr lang="en-US" sz="1800" b="1" u="sng" dirty="0"/>
              <a:t>no credit record</a:t>
            </a:r>
            <a:r>
              <a:rPr lang="en-US" sz="1800" dirty="0"/>
              <a:t> at one of the three nationwide consumer reporting agencies from January to August 2016, and </a:t>
            </a:r>
            <a:r>
              <a:rPr lang="en-US" sz="1800" b="1" u="sng" dirty="0"/>
              <a:t>no credit bureau record</a:t>
            </a:r>
            <a:r>
              <a:rPr lang="en-US" sz="1800" dirty="0"/>
              <a:t> between September 2016 and December 2020.</a:t>
            </a:r>
          </a:p>
          <a:p>
            <a:pPr marL="889000" lvl="1" indent="-342900"/>
            <a:r>
              <a:rPr lang="en-US" sz="1600" dirty="0"/>
              <a:t>80% of 25+ years old</a:t>
            </a:r>
          </a:p>
          <a:p>
            <a:pPr marL="889000" lvl="1" indent="-342900"/>
            <a:r>
              <a:rPr lang="en-US" sz="1600" dirty="0"/>
              <a:t>20</a:t>
            </a:r>
            <a:r>
              <a:rPr lang="en-US" sz="1600"/>
              <a:t>% of less </a:t>
            </a:r>
            <a:r>
              <a:rPr lang="en-US" sz="1600" dirty="0"/>
              <a:t>than 25 years old</a:t>
            </a:r>
          </a:p>
          <a:p>
            <a:pPr marL="431800" indent="-342900">
              <a:buAutoNum type="arabicPeriod" startAt="4"/>
            </a:pPr>
            <a:endParaRPr lang="en-US" sz="1800" dirty="0"/>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sz="1800" dirty="0"/>
          </a:p>
          <a:p>
            <a:pPr marL="546100" indent="-457200">
              <a:buFont typeface="+mj-lt"/>
              <a:buAutoNum type="arabicPeriod"/>
            </a:pPr>
            <a:endParaRPr lang="en-US" dirty="0"/>
          </a:p>
        </p:txBody>
      </p:sp>
      <p:sp>
        <p:nvSpPr>
          <p:cNvPr id="4" name="Slide Number Placeholder 3">
            <a:extLst>
              <a:ext uri="{FF2B5EF4-FFF2-40B4-BE49-F238E27FC236}">
                <a16:creationId xmlns:a16="http://schemas.microsoft.com/office/drawing/2014/main" id="{F5BDF4E7-E356-425E-8F8A-0B6D91859367}"/>
              </a:ext>
            </a:extLst>
          </p:cNvPr>
          <p:cNvSpPr>
            <a:spLocks noGrp="1"/>
          </p:cNvSpPr>
          <p:nvPr>
            <p:ph type="sldNum" sz="quarter" idx="11"/>
          </p:nvPr>
        </p:nvSpPr>
        <p:spPr/>
        <p:txBody>
          <a:bodyPr/>
          <a:lstStyle/>
          <a:p>
            <a:fld id="{421C3AB3-E0DF-964B-8D99-F0C24C13AA65}" type="slidenum">
              <a:rPr lang="en-US" smtClean="0"/>
              <a:t>13</a:t>
            </a:fld>
            <a:endParaRPr lang="en-US" dirty="0"/>
          </a:p>
        </p:txBody>
      </p:sp>
    </p:spTree>
    <p:extLst>
      <p:ext uri="{BB962C8B-B14F-4D97-AF65-F5344CB8AC3E}">
        <p14:creationId xmlns:p14="http://schemas.microsoft.com/office/powerpoint/2010/main" val="2140483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800"/>
              <a:buFont typeface="Georgia"/>
              <a:buNone/>
            </a:pPr>
            <a:r>
              <a:rPr lang="en-US" dirty="0"/>
              <a:t>Questions</a:t>
            </a:r>
            <a:endParaRPr sz="2800" b="0" i="0" u="none" strike="noStrike" cap="none" dirty="0">
              <a:solidFill>
                <a:schemeClr val="dk1"/>
              </a:solidFill>
              <a:latin typeface="Georgia"/>
              <a:ea typeface="Georgia"/>
              <a:cs typeface="Georgia"/>
              <a:sym typeface="Georgia"/>
            </a:endParaRPr>
          </a:p>
        </p:txBody>
      </p:sp>
      <p:sp>
        <p:nvSpPr>
          <p:cNvPr id="101" name="Google Shape;101;p15"/>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noAutofit/>
          </a:bodyPr>
          <a:lstStyle/>
          <a:p>
            <a:r>
              <a:rPr lang="en-US" sz="2000" dirty="0"/>
              <a:t>When the Bureau is deciding which alternative datasets to acquire, what aspects would the ARC recommend considering?  Are there specific datasets that the ARC would suggest considering? </a:t>
            </a:r>
          </a:p>
          <a:p>
            <a:pPr lvl="0"/>
            <a:endParaRPr lang="en-US" sz="1800" dirty="0"/>
          </a:p>
        </p:txBody>
      </p:sp>
      <p:sp>
        <p:nvSpPr>
          <p:cNvPr id="2" name="Slide Number Placeholder 1">
            <a:extLst>
              <a:ext uri="{FF2B5EF4-FFF2-40B4-BE49-F238E27FC236}">
                <a16:creationId xmlns:a16="http://schemas.microsoft.com/office/drawing/2014/main" id="{D5C0B791-2C5D-45AE-A018-272C7FEF323B}"/>
              </a:ext>
            </a:extLst>
          </p:cNvPr>
          <p:cNvSpPr>
            <a:spLocks noGrp="1"/>
          </p:cNvSpPr>
          <p:nvPr>
            <p:ph type="sldNum" sz="quarter" idx="11"/>
          </p:nvPr>
        </p:nvSpPr>
        <p:spPr/>
        <p:txBody>
          <a:bodyPr/>
          <a:lstStyle/>
          <a:p>
            <a:fld id="{421C3AB3-E0DF-964B-8D99-F0C24C13AA65}" type="slidenum">
              <a:rPr lang="en-US" smtClean="0"/>
              <a:t>14</a:t>
            </a:fld>
            <a:endParaRPr lang="en-US"/>
          </a:p>
        </p:txBody>
      </p:sp>
    </p:spTree>
    <p:extLst>
      <p:ext uri="{BB962C8B-B14F-4D97-AF65-F5344CB8AC3E}">
        <p14:creationId xmlns:p14="http://schemas.microsoft.com/office/powerpoint/2010/main" val="3893020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800"/>
              <a:buFont typeface="Georgia"/>
              <a:buNone/>
            </a:pPr>
            <a:r>
              <a:rPr lang="en-US" dirty="0"/>
              <a:t>Questions</a:t>
            </a:r>
            <a:endParaRPr sz="2800" b="0" i="0" u="none" strike="noStrike" cap="none" dirty="0">
              <a:solidFill>
                <a:schemeClr val="dk1"/>
              </a:solidFill>
              <a:latin typeface="Georgia"/>
              <a:ea typeface="Georgia"/>
              <a:cs typeface="Georgia"/>
              <a:sym typeface="Georgia"/>
            </a:endParaRPr>
          </a:p>
        </p:txBody>
      </p:sp>
      <p:sp>
        <p:nvSpPr>
          <p:cNvPr id="101" name="Google Shape;101;p15"/>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noAutofit/>
          </a:bodyPr>
          <a:lstStyle/>
          <a:p>
            <a:pPr lvl="0"/>
            <a:r>
              <a:rPr lang="en-US" sz="2000" dirty="0"/>
              <a:t>What type of privacy concerns with alternative data should the Bureau consider or research?</a:t>
            </a:r>
          </a:p>
          <a:p>
            <a:pPr indent="-457200">
              <a:spcBef>
                <a:spcPts val="0"/>
              </a:spcBef>
              <a:buFont typeface="+mj-lt"/>
              <a:buAutoNum type="arabicPeriod" startAt="3"/>
            </a:pPr>
            <a:endParaRPr lang="en-US" dirty="0"/>
          </a:p>
          <a:p>
            <a:pPr marL="457200" lvl="1" indent="0">
              <a:spcBef>
                <a:spcPts val="0"/>
              </a:spcBef>
              <a:buNone/>
            </a:pPr>
            <a:endParaRPr lang="en-US" sz="1800" dirty="0"/>
          </a:p>
        </p:txBody>
      </p:sp>
      <p:sp>
        <p:nvSpPr>
          <p:cNvPr id="2" name="Slide Number Placeholder 1">
            <a:extLst>
              <a:ext uri="{FF2B5EF4-FFF2-40B4-BE49-F238E27FC236}">
                <a16:creationId xmlns:a16="http://schemas.microsoft.com/office/drawing/2014/main" id="{F72C86C3-7449-4A1E-A82E-65DA3F2852E1}"/>
              </a:ext>
            </a:extLst>
          </p:cNvPr>
          <p:cNvSpPr>
            <a:spLocks noGrp="1"/>
          </p:cNvSpPr>
          <p:nvPr>
            <p:ph type="sldNum" sz="quarter" idx="11"/>
          </p:nvPr>
        </p:nvSpPr>
        <p:spPr/>
        <p:txBody>
          <a:bodyPr/>
          <a:lstStyle/>
          <a:p>
            <a:fld id="{421C3AB3-E0DF-964B-8D99-F0C24C13AA65}" type="slidenum">
              <a:rPr lang="en-US" smtClean="0"/>
              <a:t>15</a:t>
            </a:fld>
            <a:endParaRPr lang="en-US"/>
          </a:p>
        </p:txBody>
      </p:sp>
    </p:spTree>
    <p:extLst>
      <p:ext uri="{BB962C8B-B14F-4D97-AF65-F5344CB8AC3E}">
        <p14:creationId xmlns:p14="http://schemas.microsoft.com/office/powerpoint/2010/main" val="3315504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800"/>
              <a:buFont typeface="Georgia"/>
              <a:buNone/>
            </a:pPr>
            <a:r>
              <a:rPr lang="en-US" dirty="0"/>
              <a:t>Questions</a:t>
            </a:r>
            <a:endParaRPr sz="2800" b="0" i="0" u="none" strike="noStrike" cap="none" dirty="0">
              <a:solidFill>
                <a:schemeClr val="dk1"/>
              </a:solidFill>
              <a:latin typeface="Georgia"/>
              <a:ea typeface="Georgia"/>
              <a:cs typeface="Georgia"/>
              <a:sym typeface="Georgia"/>
            </a:endParaRPr>
          </a:p>
        </p:txBody>
      </p:sp>
      <p:sp>
        <p:nvSpPr>
          <p:cNvPr id="101" name="Google Shape;101;p15"/>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noAutofit/>
          </a:bodyPr>
          <a:lstStyle/>
          <a:p>
            <a:pPr lvl="0"/>
            <a:r>
              <a:rPr lang="en-US" sz="2000" dirty="0"/>
              <a:t>Does the ARC have thoughts on how Industry’s use of alternative data and alternative modeling approaches, such as machine learning, might affect the </a:t>
            </a:r>
            <a:r>
              <a:rPr lang="en-US" sz="2000" dirty="0" err="1"/>
              <a:t>explainability</a:t>
            </a:r>
            <a:r>
              <a:rPr lang="en-US" sz="2000" dirty="0"/>
              <a:t> of credit decisions in general, and the disclosure of adverse action reasons to consumers in particular?</a:t>
            </a:r>
          </a:p>
        </p:txBody>
      </p:sp>
      <p:sp>
        <p:nvSpPr>
          <p:cNvPr id="2" name="Slide Number Placeholder 1">
            <a:extLst>
              <a:ext uri="{FF2B5EF4-FFF2-40B4-BE49-F238E27FC236}">
                <a16:creationId xmlns:a16="http://schemas.microsoft.com/office/drawing/2014/main" id="{F7630E08-9DD3-4A27-BF84-833D06AEB24C}"/>
              </a:ext>
            </a:extLst>
          </p:cNvPr>
          <p:cNvSpPr>
            <a:spLocks noGrp="1"/>
          </p:cNvSpPr>
          <p:nvPr>
            <p:ph type="sldNum" sz="quarter" idx="11"/>
          </p:nvPr>
        </p:nvSpPr>
        <p:spPr/>
        <p:txBody>
          <a:bodyPr/>
          <a:lstStyle/>
          <a:p>
            <a:fld id="{421C3AB3-E0DF-964B-8D99-F0C24C13AA65}" type="slidenum">
              <a:rPr lang="en-US" smtClean="0"/>
              <a:t>16</a:t>
            </a:fld>
            <a:endParaRPr lang="en-US"/>
          </a:p>
        </p:txBody>
      </p:sp>
    </p:spTree>
    <p:extLst>
      <p:ext uri="{BB962C8B-B14F-4D97-AF65-F5344CB8AC3E}">
        <p14:creationId xmlns:p14="http://schemas.microsoft.com/office/powerpoint/2010/main" val="2179470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800"/>
              <a:buFont typeface="Georgia"/>
              <a:buNone/>
            </a:pPr>
            <a:r>
              <a:rPr lang="en-US" dirty="0"/>
              <a:t>Questions</a:t>
            </a:r>
            <a:endParaRPr sz="2800" b="0" i="0" u="none" strike="noStrike" cap="none" dirty="0">
              <a:solidFill>
                <a:schemeClr val="dk1"/>
              </a:solidFill>
              <a:latin typeface="Georgia"/>
              <a:ea typeface="Georgia"/>
              <a:cs typeface="Georgia"/>
              <a:sym typeface="Georgia"/>
            </a:endParaRPr>
          </a:p>
        </p:txBody>
      </p:sp>
      <p:sp>
        <p:nvSpPr>
          <p:cNvPr id="101" name="Google Shape;101;p15"/>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noAutofit/>
          </a:bodyPr>
          <a:lstStyle/>
          <a:p>
            <a:pPr lvl="0"/>
            <a:r>
              <a:rPr lang="en-US" sz="2000" dirty="0"/>
              <a:t>Does the ARC have guidance on research approaches to test for discrimination when institutions use alternative data?</a:t>
            </a:r>
          </a:p>
          <a:p>
            <a:pPr marL="0" indent="0">
              <a:spcBef>
                <a:spcPts val="0"/>
              </a:spcBef>
              <a:buNone/>
            </a:pPr>
            <a:endParaRPr lang="en-US" sz="1800" dirty="0"/>
          </a:p>
        </p:txBody>
      </p:sp>
      <p:sp>
        <p:nvSpPr>
          <p:cNvPr id="2" name="Slide Number Placeholder 1">
            <a:extLst>
              <a:ext uri="{FF2B5EF4-FFF2-40B4-BE49-F238E27FC236}">
                <a16:creationId xmlns:a16="http://schemas.microsoft.com/office/drawing/2014/main" id="{48D5CF5F-D029-46CA-8F7D-AE732F97486F}"/>
              </a:ext>
            </a:extLst>
          </p:cNvPr>
          <p:cNvSpPr>
            <a:spLocks noGrp="1"/>
          </p:cNvSpPr>
          <p:nvPr>
            <p:ph type="sldNum" sz="quarter" idx="11"/>
          </p:nvPr>
        </p:nvSpPr>
        <p:spPr/>
        <p:txBody>
          <a:bodyPr/>
          <a:lstStyle/>
          <a:p>
            <a:fld id="{421C3AB3-E0DF-964B-8D99-F0C24C13AA65}" type="slidenum">
              <a:rPr lang="en-US" smtClean="0"/>
              <a:t>17</a:t>
            </a:fld>
            <a:endParaRPr lang="en-US" dirty="0"/>
          </a:p>
        </p:txBody>
      </p:sp>
    </p:spTree>
    <p:extLst>
      <p:ext uri="{BB962C8B-B14F-4D97-AF65-F5344CB8AC3E}">
        <p14:creationId xmlns:p14="http://schemas.microsoft.com/office/powerpoint/2010/main" val="119260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a:t>
            </a:r>
          </a:p>
        </p:txBody>
      </p:sp>
      <p:sp>
        <p:nvSpPr>
          <p:cNvPr id="3" name="Content Placeholder 2"/>
          <p:cNvSpPr>
            <a:spLocks noGrp="1"/>
          </p:cNvSpPr>
          <p:nvPr>
            <p:ph idx="1"/>
          </p:nvPr>
        </p:nvSpPr>
        <p:spPr/>
        <p:txBody>
          <a:bodyPr/>
          <a:lstStyle/>
          <a:p>
            <a:pPr marL="88900" indent="0">
              <a:buNone/>
            </a:pPr>
            <a:r>
              <a:rPr lang="en-US" dirty="0"/>
              <a:t>This presentation is being made by Consumer Financial Protection Bureau representatives on behalf of the Bureau.  It does not constitute legal interpretation, guidance, or advice of the Consumer Financial Protection Bureau.  </a:t>
            </a:r>
          </a:p>
          <a:p>
            <a:pPr marL="88900" indent="0">
              <a:buNone/>
            </a:pPr>
            <a:r>
              <a:rPr lang="en-US" dirty="0"/>
              <a:t>This document was used in support of a live discussion.  As such, it does not necessarily express the entirety of that discussion nor the relative emphasis of topics therein.</a:t>
            </a:r>
          </a:p>
        </p:txBody>
      </p:sp>
      <p:sp>
        <p:nvSpPr>
          <p:cNvPr id="4" name="Slide Number Placeholder 3">
            <a:extLst>
              <a:ext uri="{FF2B5EF4-FFF2-40B4-BE49-F238E27FC236}">
                <a16:creationId xmlns:a16="http://schemas.microsoft.com/office/drawing/2014/main" id="{73118DC5-5F6E-495B-816F-E6BBAC92875A}"/>
              </a:ext>
            </a:extLst>
          </p:cNvPr>
          <p:cNvSpPr>
            <a:spLocks noGrp="1"/>
          </p:cNvSpPr>
          <p:nvPr>
            <p:ph type="sldNum" sz="quarter" idx="11"/>
          </p:nvPr>
        </p:nvSpPr>
        <p:spPr/>
        <p:txBody>
          <a:bodyPr/>
          <a:lstStyle/>
          <a:p>
            <a:fld id="{421C3AB3-E0DF-964B-8D99-F0C24C13AA65}" type="slidenum">
              <a:rPr lang="en-US" smtClean="0"/>
              <a:t>2</a:t>
            </a:fld>
            <a:endParaRPr lang="en-US" dirty="0"/>
          </a:p>
        </p:txBody>
      </p:sp>
    </p:spTree>
    <p:extLst>
      <p:ext uri="{BB962C8B-B14F-4D97-AF65-F5344CB8AC3E}">
        <p14:creationId xmlns:p14="http://schemas.microsoft.com/office/powerpoint/2010/main" val="746156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5328274"/>
            <a:ext cx="9144000" cy="1099582"/>
          </a:xfrm>
          <a:prstGeom prst="rect">
            <a:avLst/>
          </a:prstGeom>
          <a:solidFill>
            <a:schemeClr val="tx2"/>
          </a:solidFill>
          <a:ln>
            <a:solidFill>
              <a:schemeClr val="tx1"/>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4000" dirty="0">
                <a:solidFill>
                  <a:schemeClr val="bg1"/>
                </a:solidFill>
              </a:rPr>
              <a:t>“Alt Data” = Everything else</a:t>
            </a:r>
          </a:p>
        </p:txBody>
      </p:sp>
      <p:sp>
        <p:nvSpPr>
          <p:cNvPr id="3" name="Title 2"/>
          <p:cNvSpPr>
            <a:spLocks noGrp="1"/>
          </p:cNvSpPr>
          <p:nvPr>
            <p:ph type="title"/>
          </p:nvPr>
        </p:nvSpPr>
        <p:spPr/>
        <p:txBody>
          <a:bodyPr>
            <a:normAutofit/>
          </a:bodyPr>
          <a:lstStyle/>
          <a:p>
            <a:r>
              <a:rPr lang="en-US" dirty="0"/>
              <a:t>What is Alt Data?</a:t>
            </a:r>
          </a:p>
        </p:txBody>
      </p:sp>
      <p:sp>
        <p:nvSpPr>
          <p:cNvPr id="4" name="Content Placeholder 3"/>
          <p:cNvSpPr>
            <a:spLocks noGrp="1"/>
          </p:cNvSpPr>
          <p:nvPr>
            <p:ph idx="1"/>
          </p:nvPr>
        </p:nvSpPr>
        <p:spPr>
          <a:xfrm>
            <a:off x="553641" y="1355326"/>
            <a:ext cx="8036720" cy="4106412"/>
          </a:xfrm>
        </p:spPr>
        <p:txBody>
          <a:bodyPr/>
          <a:lstStyle/>
          <a:p>
            <a:pPr>
              <a:lnSpc>
                <a:spcPct val="110000"/>
              </a:lnSpc>
              <a:spcBef>
                <a:spcPts val="0"/>
              </a:spcBef>
              <a:buClr>
                <a:srgbClr val="00B050"/>
              </a:buClr>
            </a:pPr>
            <a:r>
              <a:rPr lang="en-US" sz="2000" dirty="0">
                <a:solidFill>
                  <a:schemeClr val="tx1"/>
                </a:solidFill>
              </a:rPr>
              <a:t>Credit Bureau Report</a:t>
            </a:r>
          </a:p>
          <a:p>
            <a:pPr lvl="1">
              <a:lnSpc>
                <a:spcPct val="110000"/>
              </a:lnSpc>
              <a:spcBef>
                <a:spcPts val="0"/>
              </a:spcBef>
              <a:buClr>
                <a:srgbClr val="00B050"/>
              </a:buClr>
            </a:pPr>
            <a:r>
              <a:rPr lang="en-US" sz="1800" dirty="0">
                <a:solidFill>
                  <a:schemeClr val="tx1"/>
                </a:solidFill>
              </a:rPr>
              <a:t>Identifying (“header”) info: </a:t>
            </a:r>
          </a:p>
          <a:p>
            <a:pPr lvl="2">
              <a:lnSpc>
                <a:spcPct val="110000"/>
              </a:lnSpc>
              <a:spcBef>
                <a:spcPts val="0"/>
              </a:spcBef>
              <a:buClr>
                <a:srgbClr val="2CB34A"/>
              </a:buClr>
            </a:pPr>
            <a:r>
              <a:rPr lang="en-US" dirty="0">
                <a:solidFill>
                  <a:schemeClr val="tx1"/>
                </a:solidFill>
              </a:rPr>
              <a:t>Name, DOB, SSN, TIN, address history, DLN, phone #s</a:t>
            </a:r>
          </a:p>
          <a:p>
            <a:pPr lvl="1">
              <a:lnSpc>
                <a:spcPct val="110000"/>
              </a:lnSpc>
              <a:spcBef>
                <a:spcPts val="0"/>
              </a:spcBef>
              <a:buClr>
                <a:srgbClr val="00B050"/>
              </a:buClr>
            </a:pPr>
            <a:r>
              <a:rPr lang="en-US" sz="1800" dirty="0">
                <a:solidFill>
                  <a:schemeClr val="tx1"/>
                </a:solidFill>
              </a:rPr>
              <a:t>Credit accounts (“trade lines”): </a:t>
            </a:r>
          </a:p>
          <a:p>
            <a:pPr lvl="2">
              <a:lnSpc>
                <a:spcPct val="110000"/>
              </a:lnSpc>
              <a:spcBef>
                <a:spcPts val="0"/>
              </a:spcBef>
              <a:buClr>
                <a:srgbClr val="2CB34A"/>
              </a:buClr>
            </a:pPr>
            <a:r>
              <a:rPr lang="en-US" dirty="0">
                <a:solidFill>
                  <a:schemeClr val="tx1"/>
                </a:solidFill>
              </a:rPr>
              <a:t>Product types (mortgages, auto loan)</a:t>
            </a:r>
            <a:endParaRPr lang="en-US" strike="sngStrike" dirty="0">
              <a:solidFill>
                <a:srgbClr val="FF0000"/>
              </a:solidFill>
            </a:endParaRPr>
          </a:p>
          <a:p>
            <a:pPr lvl="2">
              <a:lnSpc>
                <a:spcPct val="110000"/>
              </a:lnSpc>
              <a:spcBef>
                <a:spcPts val="0"/>
              </a:spcBef>
              <a:buClr>
                <a:srgbClr val="2CB34A"/>
              </a:buClr>
            </a:pPr>
            <a:r>
              <a:rPr lang="en-US" dirty="0">
                <a:solidFill>
                  <a:schemeClr val="tx1"/>
                </a:solidFill>
              </a:rPr>
              <a:t>Dates opened / closed</a:t>
            </a:r>
          </a:p>
          <a:p>
            <a:pPr lvl="2">
              <a:lnSpc>
                <a:spcPct val="110000"/>
              </a:lnSpc>
              <a:spcBef>
                <a:spcPts val="0"/>
              </a:spcBef>
              <a:buClr>
                <a:srgbClr val="2CB34A"/>
              </a:buClr>
            </a:pPr>
            <a:r>
              <a:rPr lang="en-US" dirty="0">
                <a:solidFill>
                  <a:schemeClr val="tx1"/>
                </a:solidFill>
              </a:rPr>
              <a:t>Payment histories and balances owed</a:t>
            </a:r>
          </a:p>
          <a:p>
            <a:pPr lvl="2">
              <a:lnSpc>
                <a:spcPct val="110000"/>
              </a:lnSpc>
              <a:spcBef>
                <a:spcPts val="0"/>
              </a:spcBef>
              <a:buClr>
                <a:srgbClr val="2CB34A"/>
              </a:buClr>
            </a:pPr>
            <a:r>
              <a:rPr lang="en-US" dirty="0">
                <a:solidFill>
                  <a:schemeClr val="tx1"/>
                </a:solidFill>
              </a:rPr>
              <a:t>Credit limits</a:t>
            </a:r>
          </a:p>
          <a:p>
            <a:pPr lvl="2">
              <a:lnSpc>
                <a:spcPct val="110000"/>
              </a:lnSpc>
              <a:spcBef>
                <a:spcPts val="0"/>
              </a:spcBef>
              <a:buClr>
                <a:srgbClr val="2CB34A"/>
              </a:buClr>
            </a:pPr>
            <a:r>
              <a:rPr lang="en-US" dirty="0">
                <a:solidFill>
                  <a:schemeClr val="tx1"/>
                </a:solidFill>
              </a:rPr>
              <a:t>Payment status (e.g., current/30-60-90-DPD/“charged-off”)</a:t>
            </a:r>
          </a:p>
          <a:p>
            <a:pPr lvl="1">
              <a:lnSpc>
                <a:spcPct val="110000"/>
              </a:lnSpc>
              <a:spcBef>
                <a:spcPts val="0"/>
              </a:spcBef>
              <a:buClr>
                <a:srgbClr val="00B050"/>
              </a:buClr>
            </a:pPr>
            <a:r>
              <a:rPr lang="en-US" sz="1800" dirty="0">
                <a:solidFill>
                  <a:schemeClr val="tx1"/>
                </a:solidFill>
              </a:rPr>
              <a:t>Third party collections</a:t>
            </a:r>
          </a:p>
          <a:p>
            <a:pPr lvl="1">
              <a:lnSpc>
                <a:spcPct val="110000"/>
              </a:lnSpc>
              <a:spcBef>
                <a:spcPts val="0"/>
              </a:spcBef>
              <a:buClr>
                <a:srgbClr val="00B050"/>
              </a:buClr>
            </a:pPr>
            <a:r>
              <a:rPr lang="en-US" sz="1800" dirty="0">
                <a:solidFill>
                  <a:schemeClr val="tx1"/>
                </a:solidFill>
              </a:rPr>
              <a:t>Bankruptcy records</a:t>
            </a:r>
            <a:endParaRPr lang="en-US" sz="1800" strike="sngStrike" dirty="0">
              <a:solidFill>
                <a:srgbClr val="FF0000"/>
              </a:solidFill>
            </a:endParaRPr>
          </a:p>
          <a:p>
            <a:pPr lvl="1">
              <a:lnSpc>
                <a:spcPct val="110000"/>
              </a:lnSpc>
              <a:spcBef>
                <a:spcPts val="0"/>
              </a:spcBef>
              <a:buClr>
                <a:srgbClr val="00B050"/>
              </a:buClr>
            </a:pPr>
            <a:r>
              <a:rPr lang="en-US" sz="1800" dirty="0">
                <a:solidFill>
                  <a:schemeClr val="tx1"/>
                </a:solidFill>
              </a:rPr>
              <a:t>Inquiries  </a:t>
            </a:r>
            <a:endParaRPr lang="en-US" dirty="0">
              <a:solidFill>
                <a:schemeClr val="tx1"/>
              </a:solidFill>
            </a:endParaRPr>
          </a:p>
        </p:txBody>
      </p:sp>
      <p:sp>
        <p:nvSpPr>
          <p:cNvPr id="7" name="Rectangle 6"/>
          <p:cNvSpPr/>
          <p:nvPr/>
        </p:nvSpPr>
        <p:spPr>
          <a:xfrm>
            <a:off x="3711585" y="6355224"/>
            <a:ext cx="5490326" cy="48853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lvl="0">
              <a:defRPr/>
            </a:pPr>
            <a:r>
              <a:rPr kumimoji="0" lang="en-US" sz="800" b="0" i="0" u="none" strike="noStrike" kern="1200" cap="none" spc="0" normalizeH="0" baseline="0" noProof="0" dirty="0">
                <a:ln>
                  <a:noFill/>
                </a:ln>
                <a:solidFill>
                  <a:srgbClr val="101820"/>
                </a:solidFill>
                <a:effectLst/>
                <a:uLnTx/>
                <a:uFillTx/>
                <a:latin typeface="Georgia"/>
                <a:ea typeface="+mn-ea"/>
                <a:cs typeface="+mn-cs"/>
              </a:rPr>
              <a:t>Source: </a:t>
            </a:r>
            <a:r>
              <a:rPr lang="en-US" sz="800" dirty="0">
                <a:solidFill>
                  <a:srgbClr val="101820"/>
                </a:solidFill>
                <a:hlinkClick r:id="rId2"/>
              </a:rPr>
              <a:t>https://www.consumerfinance.gov/ask-cfpb/what-is-a-credit-report-en-309/</a:t>
            </a:r>
            <a:r>
              <a:rPr lang="en-US" sz="800" dirty="0">
                <a:solidFill>
                  <a:srgbClr val="101820"/>
                </a:solidFill>
              </a:rPr>
              <a:t>. </a:t>
            </a:r>
            <a:endParaRPr kumimoji="0" lang="en-US" sz="800" b="0" i="0" u="none" strike="noStrike" kern="1200" cap="none" spc="0" normalizeH="0" baseline="0" noProof="0" dirty="0">
              <a:ln>
                <a:noFill/>
              </a:ln>
              <a:solidFill>
                <a:srgbClr val="101820"/>
              </a:solidFill>
              <a:effectLst/>
              <a:uLnTx/>
              <a:uFillTx/>
              <a:latin typeface="Georgia"/>
              <a:ea typeface="+mn-ea"/>
              <a:cs typeface="+mn-cs"/>
            </a:endParaRPr>
          </a:p>
        </p:txBody>
      </p:sp>
      <p:sp>
        <p:nvSpPr>
          <p:cNvPr id="2" name="Slide Number Placeholder 1">
            <a:extLst>
              <a:ext uri="{FF2B5EF4-FFF2-40B4-BE49-F238E27FC236}">
                <a16:creationId xmlns:a16="http://schemas.microsoft.com/office/drawing/2014/main" id="{B4DB3CAB-C7B4-4600-B968-182A2FDD3DBA}"/>
              </a:ext>
            </a:extLst>
          </p:cNvPr>
          <p:cNvSpPr>
            <a:spLocks noGrp="1"/>
          </p:cNvSpPr>
          <p:nvPr>
            <p:ph type="sldNum" sz="quarter" idx="11"/>
          </p:nvPr>
        </p:nvSpPr>
        <p:spPr/>
        <p:txBody>
          <a:bodyPr/>
          <a:lstStyle/>
          <a:p>
            <a:fld id="{421C3AB3-E0DF-964B-8D99-F0C24C13AA65}" type="slidenum">
              <a:rPr lang="en-US" smtClean="0"/>
              <a:t>3</a:t>
            </a:fld>
            <a:endParaRPr lang="en-US" dirty="0"/>
          </a:p>
        </p:txBody>
      </p:sp>
    </p:spTree>
    <p:extLst>
      <p:ext uri="{BB962C8B-B14F-4D97-AF65-F5344CB8AC3E}">
        <p14:creationId xmlns:p14="http://schemas.microsoft.com/office/powerpoint/2010/main" val="2878846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a:t>Common Examples of Alt Data</a:t>
            </a:r>
          </a:p>
        </p:txBody>
      </p:sp>
      <p:sp>
        <p:nvSpPr>
          <p:cNvPr id="4" name="Content Placeholder 3"/>
          <p:cNvSpPr>
            <a:spLocks noGrp="1"/>
          </p:cNvSpPr>
          <p:nvPr>
            <p:ph idx="1"/>
          </p:nvPr>
        </p:nvSpPr>
        <p:spPr>
          <a:xfrm>
            <a:off x="553641" y="1649792"/>
            <a:ext cx="8036720" cy="4106412"/>
          </a:xfrm>
        </p:spPr>
        <p:txBody>
          <a:bodyPr>
            <a:noAutofit/>
          </a:bodyPr>
          <a:lstStyle/>
          <a:p>
            <a:pPr>
              <a:lnSpc>
                <a:spcPct val="110000"/>
              </a:lnSpc>
              <a:spcBef>
                <a:spcPts val="0"/>
              </a:spcBef>
              <a:buClr>
                <a:srgbClr val="00B050"/>
              </a:buClr>
            </a:pPr>
            <a:r>
              <a:rPr lang="en-US" sz="1800" dirty="0">
                <a:solidFill>
                  <a:schemeClr val="tx1"/>
                </a:solidFill>
              </a:rPr>
              <a:t>Payment data for non-loan products with regular payments: </a:t>
            </a:r>
          </a:p>
          <a:p>
            <a:pPr>
              <a:lnSpc>
                <a:spcPct val="110000"/>
              </a:lnSpc>
              <a:spcBef>
                <a:spcPts val="0"/>
              </a:spcBef>
              <a:buClr>
                <a:srgbClr val="00B050"/>
              </a:buClr>
            </a:pPr>
            <a:endParaRPr lang="en-US" sz="1800" dirty="0">
              <a:solidFill>
                <a:schemeClr val="tx1"/>
              </a:solidFill>
            </a:endParaRPr>
          </a:p>
          <a:p>
            <a:pPr lvl="1">
              <a:lnSpc>
                <a:spcPct val="110000"/>
              </a:lnSpc>
              <a:spcBef>
                <a:spcPts val="0"/>
              </a:spcBef>
              <a:buClr>
                <a:srgbClr val="00B050"/>
              </a:buClr>
            </a:pPr>
            <a:r>
              <a:rPr lang="en-US" sz="1600" dirty="0">
                <a:solidFill>
                  <a:schemeClr val="tx1"/>
                </a:solidFill>
              </a:rPr>
              <a:t>Telecom, utility (gas, water, electric), pay TV, home security services, streaming media </a:t>
            </a:r>
          </a:p>
          <a:p>
            <a:pPr lvl="1">
              <a:lnSpc>
                <a:spcPct val="110000"/>
              </a:lnSpc>
              <a:spcBef>
                <a:spcPts val="0"/>
              </a:spcBef>
              <a:buClr>
                <a:srgbClr val="00B050"/>
              </a:buClr>
            </a:pPr>
            <a:endParaRPr lang="en-US" sz="1600" dirty="0">
              <a:solidFill>
                <a:schemeClr val="tx1"/>
              </a:solidFill>
            </a:endParaRPr>
          </a:p>
          <a:p>
            <a:pPr lvl="1">
              <a:lnSpc>
                <a:spcPct val="110000"/>
              </a:lnSpc>
              <a:spcBef>
                <a:spcPts val="0"/>
              </a:spcBef>
              <a:buClr>
                <a:srgbClr val="00B050"/>
              </a:buClr>
            </a:pPr>
            <a:r>
              <a:rPr lang="en-US" sz="1600" dirty="0">
                <a:solidFill>
                  <a:schemeClr val="tx1"/>
                </a:solidFill>
              </a:rPr>
              <a:t>Residential rent</a:t>
            </a:r>
          </a:p>
          <a:p>
            <a:pPr>
              <a:lnSpc>
                <a:spcPct val="110000"/>
              </a:lnSpc>
              <a:spcBef>
                <a:spcPts val="0"/>
              </a:spcBef>
              <a:buClr>
                <a:srgbClr val="00B050"/>
              </a:buClr>
            </a:pPr>
            <a:endParaRPr lang="en-US" sz="1800" dirty="0">
              <a:solidFill>
                <a:schemeClr val="tx1"/>
              </a:solidFill>
            </a:endParaRPr>
          </a:p>
          <a:p>
            <a:pPr>
              <a:lnSpc>
                <a:spcPct val="110000"/>
              </a:lnSpc>
              <a:spcBef>
                <a:spcPts val="0"/>
              </a:spcBef>
              <a:buClr>
                <a:srgbClr val="00B050"/>
              </a:buClr>
            </a:pPr>
            <a:r>
              <a:rPr lang="en-US" sz="1800" dirty="0"/>
              <a:t>Cash-flow (bank) data</a:t>
            </a:r>
          </a:p>
          <a:p>
            <a:pPr>
              <a:lnSpc>
                <a:spcPct val="110000"/>
              </a:lnSpc>
              <a:spcBef>
                <a:spcPts val="0"/>
              </a:spcBef>
              <a:buClr>
                <a:srgbClr val="00B050"/>
              </a:buClr>
            </a:pPr>
            <a:r>
              <a:rPr lang="en-US" sz="1800" dirty="0">
                <a:solidFill>
                  <a:schemeClr val="tx1"/>
                </a:solidFill>
              </a:rPr>
              <a:t>Indicators of “stability”: changes in residences, employment, etc.</a:t>
            </a:r>
          </a:p>
          <a:p>
            <a:pPr>
              <a:lnSpc>
                <a:spcPct val="110000"/>
              </a:lnSpc>
              <a:spcBef>
                <a:spcPts val="0"/>
              </a:spcBef>
              <a:buClr>
                <a:srgbClr val="00B050"/>
              </a:buClr>
            </a:pPr>
            <a:r>
              <a:rPr lang="en-US" sz="1800" dirty="0">
                <a:solidFill>
                  <a:schemeClr val="tx1"/>
                </a:solidFill>
              </a:rPr>
              <a:t>Data about educational or occupational attainment</a:t>
            </a:r>
          </a:p>
          <a:p>
            <a:pPr>
              <a:lnSpc>
                <a:spcPct val="110000"/>
              </a:lnSpc>
              <a:spcBef>
                <a:spcPts val="0"/>
              </a:spcBef>
              <a:buClr>
                <a:srgbClr val="00B050"/>
              </a:buClr>
            </a:pPr>
            <a:r>
              <a:rPr lang="en-US" sz="1800" dirty="0">
                <a:solidFill>
                  <a:schemeClr val="tx1"/>
                </a:solidFill>
              </a:rPr>
              <a:t>Behavioral data</a:t>
            </a:r>
          </a:p>
          <a:p>
            <a:pPr>
              <a:lnSpc>
                <a:spcPct val="110000"/>
              </a:lnSpc>
              <a:spcBef>
                <a:spcPts val="0"/>
              </a:spcBef>
              <a:buClr>
                <a:srgbClr val="00B050"/>
              </a:buClr>
            </a:pPr>
            <a:endParaRPr lang="en-US" sz="1800" dirty="0"/>
          </a:p>
        </p:txBody>
      </p:sp>
      <p:sp>
        <p:nvSpPr>
          <p:cNvPr id="2" name="Slide Number Placeholder 1">
            <a:extLst>
              <a:ext uri="{FF2B5EF4-FFF2-40B4-BE49-F238E27FC236}">
                <a16:creationId xmlns:a16="http://schemas.microsoft.com/office/drawing/2014/main" id="{ED7A3005-4F85-41BB-BB6A-8923B5C24390}"/>
              </a:ext>
            </a:extLst>
          </p:cNvPr>
          <p:cNvSpPr>
            <a:spLocks noGrp="1"/>
          </p:cNvSpPr>
          <p:nvPr>
            <p:ph type="sldNum" sz="quarter" idx="11"/>
          </p:nvPr>
        </p:nvSpPr>
        <p:spPr/>
        <p:txBody>
          <a:bodyPr/>
          <a:lstStyle/>
          <a:p>
            <a:fld id="{421C3AB3-E0DF-964B-8D99-F0C24C13AA65}" type="slidenum">
              <a:rPr lang="en-US" smtClean="0"/>
              <a:t>4</a:t>
            </a:fld>
            <a:endParaRPr lang="en-US" dirty="0"/>
          </a:p>
        </p:txBody>
      </p:sp>
    </p:spTree>
    <p:extLst>
      <p:ext uri="{BB962C8B-B14F-4D97-AF65-F5344CB8AC3E}">
        <p14:creationId xmlns:p14="http://schemas.microsoft.com/office/powerpoint/2010/main" val="57750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8881" y="351184"/>
            <a:ext cx="8036720" cy="743347"/>
          </a:xfrm>
        </p:spPr>
        <p:txBody>
          <a:bodyPr>
            <a:noAutofit/>
          </a:bodyPr>
          <a:lstStyle/>
          <a:p>
            <a:r>
              <a:rPr lang="en-US" dirty="0"/>
              <a:t>Potential Consumer Benefits</a:t>
            </a:r>
          </a:p>
        </p:txBody>
      </p:sp>
      <p:sp>
        <p:nvSpPr>
          <p:cNvPr id="10" name="Content Placeholder 6"/>
          <p:cNvSpPr txBox="1">
            <a:spLocks/>
          </p:cNvSpPr>
          <p:nvPr/>
        </p:nvSpPr>
        <p:spPr>
          <a:xfrm>
            <a:off x="536709" y="1430867"/>
            <a:ext cx="8036719" cy="4326746"/>
          </a:xfrm>
          <a:prstGeom prst="rect">
            <a:avLst/>
          </a:prstGeom>
        </p:spPr>
        <p:txBody>
          <a:bodyPr vert="horz" lIns="91440" tIns="45720" rIns="91440" bIns="45720" rtlCol="0">
            <a:noAutofit/>
          </a:bodyPr>
          <a:lstStyle>
            <a:lvl1pPr marL="452628" indent="-457200" algn="l" defTabSz="457200" rtl="0" eaLnBrk="1" latinLnBrk="0" hangingPunct="1">
              <a:lnSpc>
                <a:spcPts val="2600"/>
              </a:lnSpc>
              <a:spcBef>
                <a:spcPts val="1000"/>
              </a:spcBef>
              <a:buClr>
                <a:srgbClr val="101820"/>
              </a:buClr>
              <a:buFont typeface="+mj-lt"/>
              <a:buAutoNum type="arabicPeriod"/>
              <a:defRPr sz="2000" kern="1200">
                <a:solidFill>
                  <a:srgbClr val="101820"/>
                </a:solidFill>
                <a:latin typeface="+mn-lt"/>
                <a:ea typeface="+mn-ea"/>
                <a:cs typeface="+mn-cs"/>
              </a:defRPr>
            </a:lvl1pPr>
            <a:lvl2pPr marL="800100" indent="-342900" algn="l" defTabSz="457200" rtl="0" eaLnBrk="1" latinLnBrk="0" hangingPunct="1">
              <a:spcBef>
                <a:spcPts val="1000"/>
              </a:spcBef>
              <a:buClr>
                <a:srgbClr val="101820"/>
              </a:buClr>
              <a:buSzPct val="100000"/>
              <a:buFont typeface="+mj-lt"/>
              <a:buAutoNum type="alphaLcPeriod"/>
              <a:defRPr sz="1800" kern="1200">
                <a:solidFill>
                  <a:srgbClr val="101820"/>
                </a:solidFill>
                <a:latin typeface="+mn-lt"/>
                <a:ea typeface="+mn-ea"/>
                <a:cs typeface="+mn-cs"/>
              </a:defRPr>
            </a:lvl2pPr>
            <a:lvl3pPr marL="1143000" indent="-228600" algn="l" defTabSz="457200" rtl="0" eaLnBrk="1" latinLnBrk="0" hangingPunct="1">
              <a:spcBef>
                <a:spcPts val="1000"/>
              </a:spcBef>
              <a:buFont typeface="Wingdings" charset="2"/>
              <a:buChar char="§"/>
              <a:defRPr sz="1600" kern="1200">
                <a:solidFill>
                  <a:srgbClr val="101820"/>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nSpc>
                <a:spcPct val="100000"/>
              </a:lnSpc>
              <a:buClr>
                <a:srgbClr val="00B050"/>
              </a:buClr>
            </a:pPr>
            <a:r>
              <a:rPr lang="en-US" sz="1800" dirty="0">
                <a:solidFill>
                  <a:schemeClr val="tx1"/>
                </a:solidFill>
                <a:latin typeface="Georgia" panose="02040502050405020303" pitchFamily="18" charset="0"/>
              </a:rPr>
              <a:t>Expand credit access especially for “unscorable” consumers</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pPr>
            <a:endParaRPr lang="en-US" dirty="0">
              <a:solidFill>
                <a:srgbClr val="3B3C3E"/>
              </a:solidFill>
            </a:endParaRPr>
          </a:p>
          <a:p>
            <a:pPr>
              <a:lnSpc>
                <a:spcPct val="100000"/>
              </a:lnSpc>
            </a:pPr>
            <a:endParaRPr lang="en-US" dirty="0"/>
          </a:p>
        </p:txBody>
      </p:sp>
      <p:sp>
        <p:nvSpPr>
          <p:cNvPr id="4" name="Slide Number Placeholder 1">
            <a:extLst>
              <a:ext uri="{FF2B5EF4-FFF2-40B4-BE49-F238E27FC236}">
                <a16:creationId xmlns:a16="http://schemas.microsoft.com/office/drawing/2014/main" id="{9E31376E-1E58-4769-8C18-3F93EC268447}"/>
              </a:ext>
            </a:extLst>
          </p:cNvPr>
          <p:cNvSpPr txBox="1">
            <a:spLocks/>
          </p:cNvSpPr>
          <p:nvPr/>
        </p:nvSpPr>
        <p:spPr>
          <a:xfrm>
            <a:off x="6516028" y="6093949"/>
            <a:ext cx="2057400" cy="3651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421C3AB3-E0DF-964B-8D99-F0C24C13AA65}" type="slidenum">
              <a:rPr lang="en-US" sz="1200" smtClean="0">
                <a:solidFill>
                  <a:schemeClr val="bg1">
                    <a:lumMod val="50000"/>
                  </a:schemeClr>
                </a:solidFill>
              </a:rPr>
              <a:pPr algn="r"/>
              <a:t>5</a:t>
            </a:fld>
            <a:endParaRPr lang="en-US" sz="1200" dirty="0">
              <a:solidFill>
                <a:schemeClr val="bg1">
                  <a:lumMod val="50000"/>
                </a:schemeClr>
              </a:solidFill>
            </a:endParaRPr>
          </a:p>
        </p:txBody>
      </p:sp>
    </p:spTree>
    <p:extLst>
      <p:ext uri="{BB962C8B-B14F-4D97-AF65-F5344CB8AC3E}">
        <p14:creationId xmlns:p14="http://schemas.microsoft.com/office/powerpoint/2010/main" val="475991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3641" y="383858"/>
            <a:ext cx="8036720" cy="743347"/>
          </a:xfrm>
        </p:spPr>
        <p:txBody>
          <a:bodyPr>
            <a:noAutofit/>
          </a:bodyPr>
          <a:lstStyle/>
          <a:p>
            <a:pPr lvl="0">
              <a:defRPr/>
            </a:pPr>
            <a:r>
              <a:rPr lang="en-US" dirty="0">
                <a:solidFill>
                  <a:srgbClr val="101820"/>
                </a:solidFill>
              </a:rPr>
              <a:t>Example: Potential Benefit of Alt Data</a:t>
            </a:r>
          </a:p>
        </p:txBody>
      </p:sp>
      <p:pic>
        <p:nvPicPr>
          <p:cNvPr id="10" name="Picture 9"/>
          <p:cNvPicPr>
            <a:picLocks noChangeAspect="1"/>
          </p:cNvPicPr>
          <p:nvPr/>
        </p:nvPicPr>
        <p:blipFill>
          <a:blip r:embed="rId3"/>
          <a:stretch>
            <a:fillRect/>
          </a:stretch>
        </p:blipFill>
        <p:spPr>
          <a:xfrm>
            <a:off x="1987517" y="1330124"/>
            <a:ext cx="2354269" cy="2923633"/>
          </a:xfrm>
          <a:prstGeom prst="rect">
            <a:avLst/>
          </a:prstGeom>
          <a:ln>
            <a:solidFill>
              <a:schemeClr val="tx1"/>
            </a:solidFill>
          </a:ln>
          <a:effectLst>
            <a:outerShdw blurRad="50800" dist="38100" dir="2700000" algn="tl" rotWithShape="0">
              <a:prstClr val="black">
                <a:alpha val="40000"/>
              </a:prstClr>
            </a:outerShdw>
          </a:effectLst>
        </p:spPr>
      </p:pic>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2033" y="2583040"/>
            <a:ext cx="2363758" cy="283205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4" name="Isosceles Triangle 13"/>
          <p:cNvSpPr/>
          <p:nvPr/>
        </p:nvSpPr>
        <p:spPr>
          <a:xfrm rot="5400000">
            <a:off x="3091020" y="3931711"/>
            <a:ext cx="3136739" cy="416689"/>
          </a:xfrm>
          <a:prstGeom prst="triangle">
            <a:avLst/>
          </a:prstGeom>
          <a:solidFill>
            <a:schemeClr val="tx2"/>
          </a:solidFill>
          <a:ln w="6350">
            <a:solidFill>
              <a:schemeClr val="tx1"/>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01820"/>
              </a:solidFill>
              <a:effectLst/>
              <a:uLnTx/>
              <a:uFillTx/>
              <a:latin typeface="Georgia"/>
              <a:ea typeface="+mn-ea"/>
              <a:cs typeface="+mn-cs"/>
            </a:endParaRPr>
          </a:p>
        </p:txBody>
      </p:sp>
      <p:pic>
        <p:nvPicPr>
          <p:cNvPr id="1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211" y="3774614"/>
            <a:ext cx="2364391" cy="3030533"/>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6" name="Footer Placeholder 1"/>
          <p:cNvSpPr txBox="1">
            <a:spLocks/>
          </p:cNvSpPr>
          <p:nvPr/>
        </p:nvSpPr>
        <p:spPr>
          <a:xfrm>
            <a:off x="5694760" y="6173788"/>
            <a:ext cx="2895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101820">
                  <a:tint val="75000"/>
                </a:srgbClr>
              </a:solidFill>
              <a:effectLst/>
              <a:uLnTx/>
              <a:uFillTx/>
              <a:latin typeface="Arial"/>
              <a:ea typeface="+mn-ea"/>
              <a:cs typeface="Arial"/>
            </a:endParaRPr>
          </a:p>
        </p:txBody>
      </p:sp>
      <p:sp>
        <p:nvSpPr>
          <p:cNvPr id="18" name="TextBox 17"/>
          <p:cNvSpPr txBox="1"/>
          <p:nvPr/>
        </p:nvSpPr>
        <p:spPr>
          <a:xfrm>
            <a:off x="4932240" y="2538889"/>
            <a:ext cx="4084437" cy="347787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285750" indent="-285750">
              <a:buClr>
                <a:schemeClr val="tx2"/>
              </a:buClr>
              <a:buFont typeface="Wingdings" panose="05000000000000000000" pitchFamily="2" charset="2"/>
              <a:buChar char="§"/>
            </a:pPr>
            <a:r>
              <a:rPr lang="en-US" sz="2000" b="1" dirty="0">
                <a:latin typeface="+mn-lt"/>
              </a:rPr>
              <a:t>45 million consumers invisible or </a:t>
            </a:r>
            <a:r>
              <a:rPr lang="en-US" sz="2000" b="1" dirty="0" err="1">
                <a:latin typeface="+mn-lt"/>
              </a:rPr>
              <a:t>unscorable</a:t>
            </a:r>
            <a:r>
              <a:rPr lang="en-US" sz="2000" dirty="0">
                <a:latin typeface="+mn-lt"/>
              </a:rPr>
              <a:t> due to no-, thin-, or stale-credit files at largest credit reporting repositories.</a:t>
            </a:r>
          </a:p>
          <a:p>
            <a:pPr marL="285750" indent="-285750">
              <a:buClr>
                <a:schemeClr val="tx2"/>
              </a:buClr>
              <a:buFont typeface="Wingdings" panose="05000000000000000000" pitchFamily="2" charset="2"/>
              <a:buChar char="§"/>
            </a:pPr>
            <a:endParaRPr lang="en-US" sz="2000" dirty="0">
              <a:latin typeface="+mn-lt"/>
            </a:endParaRPr>
          </a:p>
          <a:p>
            <a:pPr marL="285750" indent="-285750">
              <a:buClr>
                <a:schemeClr val="tx2"/>
              </a:buClr>
              <a:buFont typeface="Wingdings" panose="05000000000000000000" pitchFamily="2" charset="2"/>
              <a:buChar char="§"/>
            </a:pPr>
            <a:r>
              <a:rPr lang="en-US" sz="2000" b="1" dirty="0">
                <a:latin typeface="+mn-lt"/>
              </a:rPr>
              <a:t>Consumers in low income areas </a:t>
            </a:r>
            <a:r>
              <a:rPr lang="en-US" sz="2000" dirty="0">
                <a:latin typeface="+mn-lt"/>
              </a:rPr>
              <a:t>more likely to establish</a:t>
            </a:r>
            <a:r>
              <a:rPr lang="en-US" sz="2000" b="1" dirty="0">
                <a:latin typeface="+mn-lt"/>
              </a:rPr>
              <a:t> </a:t>
            </a:r>
            <a:r>
              <a:rPr lang="en-US" sz="2000" dirty="0">
                <a:latin typeface="+mn-lt"/>
              </a:rPr>
              <a:t>credit history via negative records such as debt in collection. </a:t>
            </a:r>
          </a:p>
        </p:txBody>
      </p:sp>
      <p:sp>
        <p:nvSpPr>
          <p:cNvPr id="2" name="Slide Number Placeholder 1">
            <a:extLst>
              <a:ext uri="{FF2B5EF4-FFF2-40B4-BE49-F238E27FC236}">
                <a16:creationId xmlns:a16="http://schemas.microsoft.com/office/drawing/2014/main" id="{426A9D6A-C9FE-470E-A96F-B9DDF5201D0D}"/>
              </a:ext>
            </a:extLst>
          </p:cNvPr>
          <p:cNvSpPr>
            <a:spLocks noGrp="1"/>
          </p:cNvSpPr>
          <p:nvPr>
            <p:ph type="sldNum" sz="quarter" idx="11"/>
          </p:nvPr>
        </p:nvSpPr>
        <p:spPr/>
        <p:txBody>
          <a:bodyPr/>
          <a:lstStyle/>
          <a:p>
            <a:fld id="{421C3AB3-E0DF-964B-8D99-F0C24C13AA65}" type="slidenum">
              <a:rPr lang="en-US" smtClean="0"/>
              <a:t>6</a:t>
            </a:fld>
            <a:endParaRPr lang="en-US" dirty="0"/>
          </a:p>
        </p:txBody>
      </p:sp>
    </p:spTree>
    <p:extLst>
      <p:ext uri="{BB962C8B-B14F-4D97-AF65-F5344CB8AC3E}">
        <p14:creationId xmlns:p14="http://schemas.microsoft.com/office/powerpoint/2010/main" val="2859662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8881" y="351184"/>
            <a:ext cx="8036720" cy="743347"/>
          </a:xfrm>
        </p:spPr>
        <p:txBody>
          <a:bodyPr>
            <a:noAutofit/>
          </a:bodyPr>
          <a:lstStyle/>
          <a:p>
            <a:r>
              <a:rPr lang="en-US" dirty="0"/>
              <a:t>Potential Consumer Benefits</a:t>
            </a:r>
          </a:p>
        </p:txBody>
      </p:sp>
      <p:sp>
        <p:nvSpPr>
          <p:cNvPr id="10" name="Content Placeholder 6"/>
          <p:cNvSpPr txBox="1">
            <a:spLocks/>
          </p:cNvSpPr>
          <p:nvPr/>
        </p:nvSpPr>
        <p:spPr>
          <a:xfrm>
            <a:off x="536709" y="1430867"/>
            <a:ext cx="8036719" cy="4326746"/>
          </a:xfrm>
          <a:prstGeom prst="rect">
            <a:avLst/>
          </a:prstGeom>
        </p:spPr>
        <p:txBody>
          <a:bodyPr vert="horz" lIns="91440" tIns="45720" rIns="91440" bIns="45720" rtlCol="0">
            <a:noAutofit/>
          </a:bodyPr>
          <a:lstStyle>
            <a:lvl1pPr marL="452628" indent="-457200" algn="l" defTabSz="457200" rtl="0" eaLnBrk="1" latinLnBrk="0" hangingPunct="1">
              <a:lnSpc>
                <a:spcPts val="2600"/>
              </a:lnSpc>
              <a:spcBef>
                <a:spcPts val="1000"/>
              </a:spcBef>
              <a:buClr>
                <a:srgbClr val="101820"/>
              </a:buClr>
              <a:buFont typeface="+mj-lt"/>
              <a:buAutoNum type="arabicPeriod"/>
              <a:defRPr sz="2000" kern="1200">
                <a:solidFill>
                  <a:srgbClr val="101820"/>
                </a:solidFill>
                <a:latin typeface="+mn-lt"/>
                <a:ea typeface="+mn-ea"/>
                <a:cs typeface="+mn-cs"/>
              </a:defRPr>
            </a:lvl1pPr>
            <a:lvl2pPr marL="800100" indent="-342900" algn="l" defTabSz="457200" rtl="0" eaLnBrk="1" latinLnBrk="0" hangingPunct="1">
              <a:spcBef>
                <a:spcPts val="1000"/>
              </a:spcBef>
              <a:buClr>
                <a:srgbClr val="101820"/>
              </a:buClr>
              <a:buSzPct val="100000"/>
              <a:buFont typeface="+mj-lt"/>
              <a:buAutoNum type="alphaLcPeriod"/>
              <a:defRPr sz="1800" kern="1200">
                <a:solidFill>
                  <a:srgbClr val="101820"/>
                </a:solidFill>
                <a:latin typeface="+mn-lt"/>
                <a:ea typeface="+mn-ea"/>
                <a:cs typeface="+mn-cs"/>
              </a:defRPr>
            </a:lvl2pPr>
            <a:lvl3pPr marL="1143000" indent="-228600" algn="l" defTabSz="457200" rtl="0" eaLnBrk="1" latinLnBrk="0" hangingPunct="1">
              <a:spcBef>
                <a:spcPts val="1000"/>
              </a:spcBef>
              <a:buFont typeface="Wingdings" charset="2"/>
              <a:buChar char="§"/>
              <a:defRPr sz="1600" kern="1200">
                <a:solidFill>
                  <a:srgbClr val="101820"/>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nSpc>
                <a:spcPct val="100000"/>
              </a:lnSpc>
              <a:buClr>
                <a:srgbClr val="00B050"/>
              </a:buClr>
            </a:pPr>
            <a:r>
              <a:rPr lang="en-US" sz="1800" dirty="0">
                <a:solidFill>
                  <a:schemeClr val="accent3"/>
                </a:solidFill>
                <a:latin typeface="Georgia" panose="02040502050405020303" pitchFamily="18" charset="0"/>
              </a:rPr>
              <a:t>Expand credit access especially for “unscorable” consumers</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r>
              <a:rPr lang="en-US" sz="1800" dirty="0">
                <a:solidFill>
                  <a:schemeClr val="tx1"/>
                </a:solidFill>
                <a:latin typeface="Georgia" panose="02040502050405020303" pitchFamily="18" charset="0"/>
              </a:rPr>
              <a:t>More precise reflection of true underlying credit risk in loan pricing</a:t>
            </a:r>
            <a:endParaRPr lang="en-US" sz="1800" strike="sngStrike" dirty="0">
              <a:solidFill>
                <a:srgbClr val="FF0000"/>
              </a:solidFill>
              <a:latin typeface="Georgia" panose="02040502050405020303" pitchFamily="18" charset="0"/>
            </a:endParaRP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pPr>
            <a:endParaRPr lang="en-US" dirty="0">
              <a:solidFill>
                <a:srgbClr val="3B3C3E"/>
              </a:solidFill>
            </a:endParaRPr>
          </a:p>
          <a:p>
            <a:pPr>
              <a:lnSpc>
                <a:spcPct val="100000"/>
              </a:lnSpc>
            </a:pPr>
            <a:endParaRPr lang="en-US" dirty="0"/>
          </a:p>
        </p:txBody>
      </p:sp>
      <p:sp>
        <p:nvSpPr>
          <p:cNvPr id="4" name="Slide Number Placeholder 1">
            <a:extLst>
              <a:ext uri="{FF2B5EF4-FFF2-40B4-BE49-F238E27FC236}">
                <a16:creationId xmlns:a16="http://schemas.microsoft.com/office/drawing/2014/main" id="{9E31376E-1E58-4769-8C18-3F93EC268447}"/>
              </a:ext>
            </a:extLst>
          </p:cNvPr>
          <p:cNvSpPr txBox="1">
            <a:spLocks/>
          </p:cNvSpPr>
          <p:nvPr/>
        </p:nvSpPr>
        <p:spPr>
          <a:xfrm>
            <a:off x="6516028" y="6093949"/>
            <a:ext cx="2057400" cy="3651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421C3AB3-E0DF-964B-8D99-F0C24C13AA65}" type="slidenum">
              <a:rPr lang="en-US" sz="1200" smtClean="0">
                <a:solidFill>
                  <a:schemeClr val="bg1">
                    <a:lumMod val="50000"/>
                  </a:schemeClr>
                </a:solidFill>
              </a:rPr>
              <a:pPr algn="r"/>
              <a:t>7</a:t>
            </a:fld>
            <a:endParaRPr lang="en-US" sz="1200" dirty="0">
              <a:solidFill>
                <a:schemeClr val="bg1">
                  <a:lumMod val="50000"/>
                </a:schemeClr>
              </a:solidFill>
            </a:endParaRPr>
          </a:p>
        </p:txBody>
      </p:sp>
    </p:spTree>
    <p:extLst>
      <p:ext uri="{BB962C8B-B14F-4D97-AF65-F5344CB8AC3E}">
        <p14:creationId xmlns:p14="http://schemas.microsoft.com/office/powerpoint/2010/main" val="2276047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8881" y="351184"/>
            <a:ext cx="8036720" cy="743347"/>
          </a:xfrm>
        </p:spPr>
        <p:txBody>
          <a:bodyPr>
            <a:noAutofit/>
          </a:bodyPr>
          <a:lstStyle/>
          <a:p>
            <a:r>
              <a:rPr lang="en-US" dirty="0"/>
              <a:t>Potential Consumer Benefits</a:t>
            </a:r>
          </a:p>
        </p:txBody>
      </p:sp>
      <p:sp>
        <p:nvSpPr>
          <p:cNvPr id="10" name="Content Placeholder 6"/>
          <p:cNvSpPr txBox="1">
            <a:spLocks/>
          </p:cNvSpPr>
          <p:nvPr/>
        </p:nvSpPr>
        <p:spPr>
          <a:xfrm>
            <a:off x="536709" y="1430867"/>
            <a:ext cx="8036719" cy="4326746"/>
          </a:xfrm>
          <a:prstGeom prst="rect">
            <a:avLst/>
          </a:prstGeom>
        </p:spPr>
        <p:txBody>
          <a:bodyPr vert="horz" lIns="91440" tIns="45720" rIns="91440" bIns="45720" rtlCol="0">
            <a:noAutofit/>
          </a:bodyPr>
          <a:lstStyle>
            <a:lvl1pPr marL="452628" indent="-457200" algn="l" defTabSz="457200" rtl="0" eaLnBrk="1" latinLnBrk="0" hangingPunct="1">
              <a:lnSpc>
                <a:spcPts val="2600"/>
              </a:lnSpc>
              <a:spcBef>
                <a:spcPts val="1000"/>
              </a:spcBef>
              <a:buClr>
                <a:srgbClr val="101820"/>
              </a:buClr>
              <a:buFont typeface="+mj-lt"/>
              <a:buAutoNum type="arabicPeriod"/>
              <a:defRPr sz="2000" kern="1200">
                <a:solidFill>
                  <a:srgbClr val="101820"/>
                </a:solidFill>
                <a:latin typeface="+mn-lt"/>
                <a:ea typeface="+mn-ea"/>
                <a:cs typeface="+mn-cs"/>
              </a:defRPr>
            </a:lvl1pPr>
            <a:lvl2pPr marL="800100" indent="-342900" algn="l" defTabSz="457200" rtl="0" eaLnBrk="1" latinLnBrk="0" hangingPunct="1">
              <a:spcBef>
                <a:spcPts val="1000"/>
              </a:spcBef>
              <a:buClr>
                <a:srgbClr val="101820"/>
              </a:buClr>
              <a:buSzPct val="100000"/>
              <a:buFont typeface="+mj-lt"/>
              <a:buAutoNum type="alphaLcPeriod"/>
              <a:defRPr sz="1800" kern="1200">
                <a:solidFill>
                  <a:srgbClr val="101820"/>
                </a:solidFill>
                <a:latin typeface="+mn-lt"/>
                <a:ea typeface="+mn-ea"/>
                <a:cs typeface="+mn-cs"/>
              </a:defRPr>
            </a:lvl2pPr>
            <a:lvl3pPr marL="1143000" indent="-228600" algn="l" defTabSz="457200" rtl="0" eaLnBrk="1" latinLnBrk="0" hangingPunct="1">
              <a:spcBef>
                <a:spcPts val="1000"/>
              </a:spcBef>
              <a:buFont typeface="Wingdings" charset="2"/>
              <a:buChar char="§"/>
              <a:defRPr sz="1600" kern="1200">
                <a:solidFill>
                  <a:srgbClr val="101820"/>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nSpc>
                <a:spcPct val="100000"/>
              </a:lnSpc>
              <a:buClr>
                <a:srgbClr val="00B050"/>
              </a:buClr>
            </a:pPr>
            <a:r>
              <a:rPr lang="en-US" sz="1800" dirty="0">
                <a:solidFill>
                  <a:schemeClr val="accent3"/>
                </a:solidFill>
                <a:latin typeface="Georgia" panose="02040502050405020303" pitchFamily="18" charset="0"/>
              </a:rPr>
              <a:t>Expand credit access especially for “unscorable” consumers</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r>
              <a:rPr lang="en-US" sz="1800" dirty="0">
                <a:solidFill>
                  <a:schemeClr val="accent3"/>
                </a:solidFill>
                <a:latin typeface="Georgia" panose="02040502050405020303" pitchFamily="18" charset="0"/>
              </a:rPr>
              <a:t>More precise reflection of true underlying credit risk in loan pricing</a:t>
            </a:r>
            <a:endParaRPr lang="en-US" sz="1800" strike="sngStrike" dirty="0">
              <a:solidFill>
                <a:schemeClr val="accent3"/>
              </a:solidFill>
              <a:latin typeface="Georgia" panose="02040502050405020303" pitchFamily="18" charset="0"/>
            </a:endParaRP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r>
              <a:rPr lang="en-US" sz="1800" dirty="0">
                <a:solidFill>
                  <a:schemeClr val="tx1"/>
                </a:solidFill>
                <a:latin typeface="Georgia" panose="02040502050405020303" pitchFamily="18" charset="0"/>
              </a:rPr>
              <a:t>Some consumers can feel as if they have greater control over data they agree to share</a:t>
            </a:r>
          </a:p>
          <a:p>
            <a:pPr>
              <a:lnSpc>
                <a:spcPct val="100000"/>
              </a:lnSpc>
            </a:pPr>
            <a:endParaRPr lang="en-US" dirty="0">
              <a:solidFill>
                <a:srgbClr val="3B3C3E"/>
              </a:solidFill>
            </a:endParaRPr>
          </a:p>
          <a:p>
            <a:pPr>
              <a:lnSpc>
                <a:spcPct val="100000"/>
              </a:lnSpc>
            </a:pPr>
            <a:endParaRPr lang="en-US" dirty="0"/>
          </a:p>
        </p:txBody>
      </p:sp>
      <p:sp>
        <p:nvSpPr>
          <p:cNvPr id="4" name="Slide Number Placeholder 1">
            <a:extLst>
              <a:ext uri="{FF2B5EF4-FFF2-40B4-BE49-F238E27FC236}">
                <a16:creationId xmlns:a16="http://schemas.microsoft.com/office/drawing/2014/main" id="{9E31376E-1E58-4769-8C18-3F93EC268447}"/>
              </a:ext>
            </a:extLst>
          </p:cNvPr>
          <p:cNvSpPr txBox="1">
            <a:spLocks/>
          </p:cNvSpPr>
          <p:nvPr/>
        </p:nvSpPr>
        <p:spPr>
          <a:xfrm>
            <a:off x="6516028" y="6093949"/>
            <a:ext cx="2057400" cy="3651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421C3AB3-E0DF-964B-8D99-F0C24C13AA65}" type="slidenum">
              <a:rPr lang="en-US" sz="1200" smtClean="0">
                <a:solidFill>
                  <a:schemeClr val="bg1">
                    <a:lumMod val="50000"/>
                  </a:schemeClr>
                </a:solidFill>
              </a:rPr>
              <a:pPr algn="r"/>
              <a:t>8</a:t>
            </a:fld>
            <a:endParaRPr lang="en-US" sz="1200" dirty="0">
              <a:solidFill>
                <a:schemeClr val="bg1">
                  <a:lumMod val="50000"/>
                </a:schemeClr>
              </a:solidFill>
            </a:endParaRPr>
          </a:p>
        </p:txBody>
      </p:sp>
    </p:spTree>
    <p:extLst>
      <p:ext uri="{BB962C8B-B14F-4D97-AF65-F5344CB8AC3E}">
        <p14:creationId xmlns:p14="http://schemas.microsoft.com/office/powerpoint/2010/main" val="3997751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8881" y="413176"/>
            <a:ext cx="8036720" cy="743347"/>
          </a:xfrm>
        </p:spPr>
        <p:txBody>
          <a:bodyPr>
            <a:noAutofit/>
          </a:bodyPr>
          <a:lstStyle/>
          <a:p>
            <a:r>
              <a:rPr lang="en-US" dirty="0"/>
              <a:t>Potential Consumer Issues</a:t>
            </a:r>
          </a:p>
        </p:txBody>
      </p:sp>
      <p:sp>
        <p:nvSpPr>
          <p:cNvPr id="10" name="Content Placeholder 6"/>
          <p:cNvSpPr txBox="1">
            <a:spLocks/>
          </p:cNvSpPr>
          <p:nvPr/>
        </p:nvSpPr>
        <p:spPr>
          <a:xfrm>
            <a:off x="536709" y="1430867"/>
            <a:ext cx="8036719" cy="4326746"/>
          </a:xfrm>
          <a:prstGeom prst="rect">
            <a:avLst/>
          </a:prstGeom>
        </p:spPr>
        <p:txBody>
          <a:bodyPr vert="horz" lIns="91440" tIns="45720" rIns="91440" bIns="45720" rtlCol="0">
            <a:noAutofit/>
          </a:bodyPr>
          <a:lstStyle>
            <a:lvl1pPr marL="452628" indent="-457200" algn="l" defTabSz="457200" rtl="0" eaLnBrk="1" latinLnBrk="0" hangingPunct="1">
              <a:lnSpc>
                <a:spcPts val="2600"/>
              </a:lnSpc>
              <a:spcBef>
                <a:spcPts val="1000"/>
              </a:spcBef>
              <a:buClr>
                <a:srgbClr val="101820"/>
              </a:buClr>
              <a:buFont typeface="+mj-lt"/>
              <a:buAutoNum type="arabicPeriod"/>
              <a:defRPr sz="2000" kern="1200">
                <a:solidFill>
                  <a:srgbClr val="101820"/>
                </a:solidFill>
                <a:latin typeface="+mn-lt"/>
                <a:ea typeface="+mn-ea"/>
                <a:cs typeface="+mn-cs"/>
              </a:defRPr>
            </a:lvl1pPr>
            <a:lvl2pPr marL="800100" indent="-342900" algn="l" defTabSz="457200" rtl="0" eaLnBrk="1" latinLnBrk="0" hangingPunct="1">
              <a:spcBef>
                <a:spcPts val="1000"/>
              </a:spcBef>
              <a:buClr>
                <a:srgbClr val="101820"/>
              </a:buClr>
              <a:buSzPct val="100000"/>
              <a:buFont typeface="+mj-lt"/>
              <a:buAutoNum type="alphaLcPeriod"/>
              <a:defRPr sz="1800" kern="1200">
                <a:solidFill>
                  <a:srgbClr val="101820"/>
                </a:solidFill>
                <a:latin typeface="+mn-lt"/>
                <a:ea typeface="+mn-ea"/>
                <a:cs typeface="+mn-cs"/>
              </a:defRPr>
            </a:lvl2pPr>
            <a:lvl3pPr marL="1143000" indent="-228600" algn="l" defTabSz="457200" rtl="0" eaLnBrk="1" latinLnBrk="0" hangingPunct="1">
              <a:spcBef>
                <a:spcPts val="1000"/>
              </a:spcBef>
              <a:buFont typeface="Wingdings" charset="2"/>
              <a:buChar char="§"/>
              <a:defRPr sz="1600" kern="1200">
                <a:solidFill>
                  <a:srgbClr val="101820"/>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nSpc>
                <a:spcPct val="100000"/>
              </a:lnSpc>
              <a:buClr>
                <a:srgbClr val="00B050"/>
              </a:buClr>
            </a:pPr>
            <a:r>
              <a:rPr lang="en-US" sz="1800" dirty="0">
                <a:solidFill>
                  <a:schemeClr val="tx1"/>
                </a:solidFill>
                <a:latin typeface="Georgia" panose="02040502050405020303" pitchFamily="18" charset="0"/>
              </a:rPr>
              <a:t>Transparency for consumers</a:t>
            </a:r>
          </a:p>
          <a:p>
            <a:pPr lvl="1">
              <a:buClr>
                <a:srgbClr val="00B050"/>
              </a:buClr>
            </a:pPr>
            <a:r>
              <a:rPr lang="en-US" sz="1600" dirty="0" err="1">
                <a:solidFill>
                  <a:schemeClr val="tx1"/>
                </a:solidFill>
                <a:latin typeface="Georgia" panose="02040502050405020303" pitchFamily="18" charset="0"/>
              </a:rPr>
              <a:t>Explainability</a:t>
            </a:r>
            <a:r>
              <a:rPr lang="en-US" sz="1600" dirty="0">
                <a:solidFill>
                  <a:schemeClr val="tx1"/>
                </a:solidFill>
                <a:latin typeface="Georgia" panose="02040502050405020303" pitchFamily="18" charset="0"/>
              </a:rPr>
              <a:t> and Adverse Action Notices</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r>
              <a:rPr lang="en-US" sz="1800" dirty="0">
                <a:solidFill>
                  <a:schemeClr val="tx1"/>
                </a:solidFill>
                <a:latin typeface="Georgia" panose="02040502050405020303" pitchFamily="18" charset="0"/>
              </a:rPr>
              <a:t>Privacy concern</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r>
              <a:rPr lang="en-US" sz="1800" dirty="0">
                <a:solidFill>
                  <a:schemeClr val="tx1"/>
                </a:solidFill>
                <a:latin typeface="Georgia" panose="02040502050405020303" pitchFamily="18" charset="0"/>
              </a:rPr>
              <a:t>Uncertain longer-term effects of consumer-permissioned data</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r>
              <a:rPr lang="en-US" sz="1800" dirty="0">
                <a:solidFill>
                  <a:schemeClr val="tx1"/>
                </a:solidFill>
                <a:latin typeface="Georgia" panose="02040502050405020303" pitchFamily="18" charset="0"/>
              </a:rPr>
              <a:t>Potential bias and/or discrimination</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r>
              <a:rPr lang="en-US" sz="1800" dirty="0">
                <a:solidFill>
                  <a:schemeClr val="tx1"/>
                </a:solidFill>
                <a:latin typeface="Georgia" panose="02040502050405020303" pitchFamily="18" charset="0"/>
              </a:rPr>
              <a:t>Data integrity risk with large volumes of data</a:t>
            </a:r>
          </a:p>
          <a:p>
            <a:pPr>
              <a:lnSpc>
                <a:spcPct val="100000"/>
              </a:lnSpc>
              <a:buClr>
                <a:srgbClr val="00B050"/>
              </a:buClr>
            </a:pPr>
            <a:endParaRPr lang="en-US" sz="1800" dirty="0">
              <a:solidFill>
                <a:schemeClr val="tx1"/>
              </a:solidFill>
              <a:latin typeface="Georgia" panose="02040502050405020303" pitchFamily="18" charset="0"/>
            </a:endParaRPr>
          </a:p>
          <a:p>
            <a:pPr>
              <a:lnSpc>
                <a:spcPct val="100000"/>
              </a:lnSpc>
              <a:buClr>
                <a:srgbClr val="00B050"/>
              </a:buClr>
            </a:pPr>
            <a:endParaRPr lang="en-US" sz="2800" dirty="0">
              <a:solidFill>
                <a:schemeClr val="tx1"/>
              </a:solidFill>
            </a:endParaRPr>
          </a:p>
          <a:p>
            <a:pPr>
              <a:lnSpc>
                <a:spcPct val="100000"/>
              </a:lnSpc>
              <a:buClr>
                <a:srgbClr val="00B050"/>
              </a:buClr>
            </a:pPr>
            <a:endParaRPr lang="en-US" sz="2800" dirty="0">
              <a:solidFill>
                <a:schemeClr val="tx1"/>
              </a:solidFill>
            </a:endParaRPr>
          </a:p>
          <a:p>
            <a:pPr marL="0" indent="0">
              <a:lnSpc>
                <a:spcPct val="100000"/>
              </a:lnSpc>
              <a:buClr>
                <a:srgbClr val="00B050"/>
              </a:buClr>
              <a:buNone/>
            </a:pPr>
            <a:endParaRPr lang="en-US" dirty="0">
              <a:solidFill>
                <a:schemeClr val="tx1"/>
              </a:solidFill>
            </a:endParaRPr>
          </a:p>
          <a:p>
            <a:pPr>
              <a:lnSpc>
                <a:spcPct val="100000"/>
              </a:lnSpc>
            </a:pPr>
            <a:endParaRPr lang="en-US" dirty="0"/>
          </a:p>
        </p:txBody>
      </p:sp>
      <p:sp>
        <p:nvSpPr>
          <p:cNvPr id="4" name="Footer Placeholder 1">
            <a:extLst>
              <a:ext uri="{FF2B5EF4-FFF2-40B4-BE49-F238E27FC236}">
                <a16:creationId xmlns:a16="http://schemas.microsoft.com/office/drawing/2014/main" id="{61CD7D38-9E81-4C1C-A246-325B0030D4C7}"/>
              </a:ext>
            </a:extLst>
          </p:cNvPr>
          <p:cNvSpPr txBox="1">
            <a:spLocks/>
          </p:cNvSpPr>
          <p:nvPr/>
        </p:nvSpPr>
        <p:spPr>
          <a:xfrm>
            <a:off x="5677828" y="6188778"/>
            <a:ext cx="2895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01820">
                    <a:tint val="75000"/>
                  </a:srgbClr>
                </a:solidFill>
                <a:effectLst/>
                <a:uLnTx/>
                <a:uFillTx/>
                <a:latin typeface="Arial"/>
                <a:ea typeface="+mn-ea"/>
                <a:cs typeface="Arial"/>
              </a:rPr>
              <a:t>7</a:t>
            </a:r>
          </a:p>
        </p:txBody>
      </p:sp>
    </p:spTree>
    <p:extLst>
      <p:ext uri="{BB962C8B-B14F-4D97-AF65-F5344CB8AC3E}">
        <p14:creationId xmlns:p14="http://schemas.microsoft.com/office/powerpoint/2010/main" val="724067418"/>
      </p:ext>
    </p:extLst>
  </p:cSld>
  <p:clrMapOvr>
    <a:masterClrMapping/>
  </p:clrMapOvr>
</p:sld>
</file>

<file path=ppt/theme/theme1.xml><?xml version="1.0" encoding="utf-8"?>
<a:theme xmlns:a="http://schemas.openxmlformats.org/drawingml/2006/main" name="BCFP 2018">
  <a:themeElements>
    <a:clrScheme name="bcfp palette 2018">
      <a:dk1>
        <a:srgbClr val="101820"/>
      </a:dk1>
      <a:lt1>
        <a:srgbClr val="FFFFFF"/>
      </a:lt1>
      <a:dk2>
        <a:srgbClr val="20AA3F"/>
      </a:dk2>
      <a:lt2>
        <a:srgbClr val="ADDC91"/>
      </a:lt2>
      <a:accent1>
        <a:srgbClr val="E2EFD8"/>
      </a:accent1>
      <a:accent2>
        <a:srgbClr val="5A5D61"/>
      </a:accent2>
      <a:accent3>
        <a:srgbClr val="E7E7E9"/>
      </a:accent3>
      <a:accent4>
        <a:srgbClr val="244B86"/>
      </a:accent4>
      <a:accent5>
        <a:srgbClr val="0072CE"/>
      </a:accent5>
      <a:accent6>
        <a:srgbClr val="247675"/>
      </a:accent6>
      <a:hlink>
        <a:srgbClr val="0071CE"/>
      </a:hlink>
      <a:folHlink>
        <a:srgbClr val="24767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b05b36f-5583-441c-93f4-3e7490ae0172"/>
    <TaxKeywordTaxHTField xmlns="cb05b36f-5583-441c-93f4-3e7490ae0172">
      <Terms xmlns="http://schemas.microsoft.com/office/infopath/2007/PartnerControls"/>
    </TaxKeywordTaxHTField>
    <_dlc_DocId xmlns="8ad2afa7-ad9a-4224-8e10-f94b3ba3fda2">CEEAABC-1950146864-110199</_dlc_DocId>
    <_dlc_DocIdUrl xmlns="8ad2afa7-ad9a-4224-8e10-f94b3ba3fda2">
      <Url>https://bcfp365.sharepoint.com/sites/abc/_layouts/15/DocIdRedir.aspx?ID=CEEAABC-1950146864-110199</Url>
      <Description>CEEAABC-1950146864-110199</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CFPB Document" ma:contentTypeID="0x010100AF5D719A330BE9498B2C5974DBEAC0380091EE512F6764294EA92003B5F474E595" ma:contentTypeVersion="6" ma:contentTypeDescription="" ma:contentTypeScope="" ma:versionID="8b2bb0e70786679867a57082f7d7d55d">
  <xsd:schema xmlns:xsd="http://www.w3.org/2001/XMLSchema" xmlns:xs="http://www.w3.org/2001/XMLSchema" xmlns:p="http://schemas.microsoft.com/office/2006/metadata/properties" xmlns:ns2="8ad2afa7-ad9a-4224-8e10-f94b3ba3fda2" xmlns:ns3="cb05b36f-5583-441c-93f4-3e7490ae0172" xmlns:ns4="d9211511-cf5b-4b3c-9da5-93e4d02153f6" xmlns:ns5="ce8fe3c3-ec9c-4b98-bcb3-62958ec02882" targetNamespace="http://schemas.microsoft.com/office/2006/metadata/properties" ma:root="true" ma:fieldsID="3822936e1eb40374732a399acade7562" ns2:_="" ns3:_="" ns4:_="" ns5:_="">
    <xsd:import namespace="8ad2afa7-ad9a-4224-8e10-f94b3ba3fda2"/>
    <xsd:import namespace="cb05b36f-5583-441c-93f4-3e7490ae0172"/>
    <xsd:import namespace="d9211511-cf5b-4b3c-9da5-93e4d02153f6"/>
    <xsd:import namespace="ce8fe3c3-ec9c-4b98-bcb3-62958ec02882"/>
    <xsd:element name="properties">
      <xsd:complexType>
        <xsd:sequence>
          <xsd:element name="documentManagement">
            <xsd:complexType>
              <xsd:all>
                <xsd:element ref="ns2:_dlc_DocId" minOccurs="0"/>
                <xsd:element ref="ns2:_dlc_DocIdUrl" minOccurs="0"/>
                <xsd:element ref="ns2:_dlc_DocIdPersistId" minOccurs="0"/>
                <xsd:element ref="ns3:TaxKeywordTaxHTField" minOccurs="0"/>
                <xsd:element ref="ns3:TaxCatchAll" minOccurs="0"/>
                <xsd:element ref="ns4:MediaServiceMetadata" minOccurs="0"/>
                <xsd:element ref="ns4:MediaServiceFastMetadata"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2afa7-ad9a-4224-8e10-f94b3ba3fda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cb05b36f-5583-441c-93f4-3e7490ae0172" elementFormDefault="qualified">
    <xsd:import namespace="http://schemas.microsoft.com/office/2006/documentManagement/types"/>
    <xsd:import namespace="http://schemas.microsoft.com/office/infopath/2007/PartnerControls"/>
    <xsd:element name="TaxKeywordTaxHTField" ma:index="12" nillable="true" ma:taxonomy="true" ma:internalName="TaxKeywordTaxHTField" ma:taxonomyFieldName="TaxKeyword" ma:displayName="Enterprise Keywords" ma:fieldId="{23f27201-bee3-471e-b2e7-b64fd8b7ca38}" ma:taxonomyMulti="true" ma:sspId="05f0ae79-fa7d-42cd-a738-9aebccb3fb89" ma:termSetId="00000000-0000-0000-0000-000000000000" ma:anchorId="00000000-0000-0000-0000-000000000000" ma:open="true" ma:isKeyword="true">
      <xsd:complexType>
        <xsd:sequence>
          <xsd:element ref="pc:Terms" minOccurs="0" maxOccurs="1"/>
        </xsd:sequence>
      </xsd:complexType>
    </xsd:element>
    <xsd:element name="TaxCatchAll" ma:index="13" nillable="true" ma:displayName="Taxonomy Catch All Column" ma:hidden="true" ma:list="{AA77DE81-BEE7-48F3-993D-00D503733B6F}" ma:internalName="TaxCatchAll" ma:showField="CatchAllData" ma:web="{ce8fe3c3-ec9c-4b98-bcb3-62958ec0288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d9211511-cf5b-4b3c-9da5-93e4d02153f6" elementFormDefault="qualified">
    <xsd:import namespace="http://schemas.microsoft.com/office/2006/documentManagement/types"/>
    <xsd:import namespace="http://schemas.microsoft.com/office/infopath/2007/PartnerControls"/>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8fe3c3-ec9c-4b98-bcb3-62958ec0288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05f0ae79-fa7d-42cd-a738-9aebccb3fb89" ContentTypeId="0x010100AF5D719A330BE9498B2C5974DBEAC038" PreviousValue="false"/>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E2BC8590-E388-4CF3-BE85-369E553B3305}">
  <ds:schemaRefs>
    <ds:schemaRef ds:uri="http://schemas.microsoft.com/office/2006/metadata/properties"/>
    <ds:schemaRef ds:uri="http://purl.org/dc/elements/1.1/"/>
    <ds:schemaRef ds:uri="http://schemas.microsoft.com/office/infopath/2007/PartnerControls"/>
    <ds:schemaRef ds:uri="ce8fe3c3-ec9c-4b98-bcb3-62958ec02882"/>
    <ds:schemaRef ds:uri="cb05b36f-5583-441c-93f4-3e7490ae0172"/>
    <ds:schemaRef ds:uri="http://purl.org/dc/terms/"/>
    <ds:schemaRef ds:uri="http://purl.org/dc/dcmitype/"/>
    <ds:schemaRef ds:uri="http://schemas.openxmlformats.org/package/2006/metadata/core-properties"/>
    <ds:schemaRef ds:uri="http://schemas.microsoft.com/office/2006/documentManagement/types"/>
    <ds:schemaRef ds:uri="d9211511-cf5b-4b3c-9da5-93e4d02153f6"/>
    <ds:schemaRef ds:uri="8ad2afa7-ad9a-4224-8e10-f94b3ba3fda2"/>
    <ds:schemaRef ds:uri="http://www.w3.org/XML/1998/namespace"/>
  </ds:schemaRefs>
</ds:datastoreItem>
</file>

<file path=customXml/itemProps2.xml><?xml version="1.0" encoding="utf-8"?>
<ds:datastoreItem xmlns:ds="http://schemas.openxmlformats.org/officeDocument/2006/customXml" ds:itemID="{70A2BCDD-4AA9-4CF3-9C54-34488B77D0AA}">
  <ds:schemaRefs>
    <ds:schemaRef ds:uri="http://schemas.microsoft.com/sharepoint/v3/contenttype/forms"/>
  </ds:schemaRefs>
</ds:datastoreItem>
</file>

<file path=customXml/itemProps3.xml><?xml version="1.0" encoding="utf-8"?>
<ds:datastoreItem xmlns:ds="http://schemas.openxmlformats.org/officeDocument/2006/customXml" ds:itemID="{D3D5096E-3B5A-41E4-A381-6AA5586AA8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2afa7-ad9a-4224-8e10-f94b3ba3fda2"/>
    <ds:schemaRef ds:uri="cb05b36f-5583-441c-93f4-3e7490ae0172"/>
    <ds:schemaRef ds:uri="d9211511-cf5b-4b3c-9da5-93e4d02153f6"/>
    <ds:schemaRef ds:uri="ce8fe3c3-ec9c-4b98-bcb3-62958ec028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0B30EC9-ECB1-4F95-9AA2-E9FD5DD93F3D}">
  <ds:schemaRefs>
    <ds:schemaRef ds:uri="Microsoft.SharePoint.Taxonomy.ContentTypeSync"/>
  </ds:schemaRefs>
</ds:datastoreItem>
</file>

<file path=customXml/itemProps5.xml><?xml version="1.0" encoding="utf-8"?>
<ds:datastoreItem xmlns:ds="http://schemas.openxmlformats.org/officeDocument/2006/customXml" ds:itemID="{8D74F863-0E71-4C8A-833C-A54016AEA4A7}">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4506</TotalTime>
  <Words>1482</Words>
  <Application>Microsoft Office PowerPoint</Application>
  <PresentationFormat>On-screen Show (4:3)</PresentationFormat>
  <Paragraphs>164</Paragraphs>
  <Slides>17</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Georgia</vt:lpstr>
      <vt:lpstr>Noto Sans Symbols</vt:lpstr>
      <vt:lpstr>Wingdings</vt:lpstr>
      <vt:lpstr>BCFP 2018</vt:lpstr>
      <vt:lpstr>Alternative Data and Modeling Techniques</vt:lpstr>
      <vt:lpstr>Disclaimer</vt:lpstr>
      <vt:lpstr>What is Alt Data?</vt:lpstr>
      <vt:lpstr>Common Examples of Alt Data</vt:lpstr>
      <vt:lpstr>Potential Consumer Benefits</vt:lpstr>
      <vt:lpstr>Example: Potential Benefit of Alt Data</vt:lpstr>
      <vt:lpstr>Potential Consumer Benefits</vt:lpstr>
      <vt:lpstr>Potential Consumer Benefits</vt:lpstr>
      <vt:lpstr>Potential Consumer Issues</vt:lpstr>
      <vt:lpstr>What has the Bureau Done?</vt:lpstr>
      <vt:lpstr>Procurement of Alt Data</vt:lpstr>
      <vt:lpstr>Sample Strata</vt:lpstr>
      <vt:lpstr>Sample Strata</vt:lpstr>
      <vt:lpstr>Questions</vt:lpstr>
      <vt:lpstr>Questions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Rothstein, Paul (CFPB)</dc:creator>
  <cp:lastModifiedBy>Medrano, Kimberley (CFPB)</cp:lastModifiedBy>
  <cp:revision>50</cp:revision>
  <cp:lastPrinted>2019-10-24T20:53:11Z</cp:lastPrinted>
  <dcterms:modified xsi:type="dcterms:W3CDTF">2020-11-09T17:51:05Z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0x010100AF5D719A330BE9498B2C5974DBEAC0380091EE512F6764294EA92003B5F474E595</vt:lpwstr>
  </property>
  <property fmtid="{D5CDD505-2E9C-101B-9397-08002B2CF9AE}" pid="3" name="TaxKeyword">
    <vt:lpwstr/>
  </property>
  <property fmtid="{D5CDD505-2E9C-101B-9397-08002B2CF9AE}" pid="4" name="_dlc_DocIdItemGuid">
    <vt:lpwstr>a4054743-d1c5-4b2a-bbc5-8c7b274282a3</vt:lpwstr>
  </property>
</Properties>
</file>