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0" r:id="rId4"/>
  </p:sldMasterIdLst>
  <p:notesMasterIdLst>
    <p:notesMasterId r:id="rId15"/>
  </p:notesMasterIdLst>
  <p:handoutMasterIdLst>
    <p:handoutMasterId r:id="rId16"/>
  </p:handoutMasterIdLst>
  <p:sldIdLst>
    <p:sldId id="257" r:id="rId5"/>
    <p:sldId id="258" r:id="rId6"/>
    <p:sldId id="265" r:id="rId7"/>
    <p:sldId id="260" r:id="rId8"/>
    <p:sldId id="272" r:id="rId9"/>
    <p:sldId id="266" r:id="rId10"/>
    <p:sldId id="269" r:id="rId11"/>
    <p:sldId id="270" r:id="rId12"/>
    <p:sldId id="264" r:id="rId13"/>
    <p:sldId id="271" r:id="rId14"/>
  </p:sldIdLst>
  <p:sldSz cx="118872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4" userDrawn="1">
          <p15:clr>
            <a:srgbClr val="A4A3A4"/>
          </p15:clr>
        </p15:guide>
        <p15:guide id="2" pos="3744" userDrawn="1">
          <p15:clr>
            <a:srgbClr val="A4A3A4"/>
          </p15:clr>
        </p15:guide>
        <p15:guide id="3" pos="374" userDrawn="1">
          <p15:clr>
            <a:srgbClr val="A4A3A4"/>
          </p15:clr>
        </p15:guide>
        <p15:guide id="4" pos="7114" userDrawn="1">
          <p15:clr>
            <a:srgbClr val="A4A3A4"/>
          </p15:clr>
        </p15:guide>
        <p15:guide id="5" orient="horz" pos="144" userDrawn="1">
          <p15:clr>
            <a:srgbClr val="A4A3A4"/>
          </p15:clr>
        </p15:guide>
        <p15:guide id="6" orient="horz" pos="417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icks, Judith (CFPB)" initials="RJ(" lastIdx="23" clrIdx="0">
    <p:extLst>
      <p:ext uri="{19B8F6BF-5375-455C-9EA6-DF929625EA0E}">
        <p15:presenceInfo xmlns:p15="http://schemas.microsoft.com/office/powerpoint/2012/main" userId="S::Judith.Ricks@cfpb.gov::1d866caa-36d6-4a4c-afc3-d573bf5a60cd" providerId="AD"/>
      </p:ext>
    </p:extLst>
  </p:cmAuthor>
  <p:cmAuthor id="2" name="Kaplan, Jonah (CFPB)" initials="KJ(" lastIdx="10" clrIdx="1">
    <p:extLst>
      <p:ext uri="{19B8F6BF-5375-455C-9EA6-DF929625EA0E}">
        <p15:presenceInfo xmlns:p15="http://schemas.microsoft.com/office/powerpoint/2012/main" userId="S::Jonah.Kaplan@cfpb.gov::19f0ed4e-6733-47da-9f59-abe331f531ab" providerId="AD"/>
      </p:ext>
    </p:extLst>
  </p:cmAuthor>
  <p:cmAuthor id="3" name="Nicholas Li" initials="NL" lastIdx="1" clrIdx="2">
    <p:extLst>
      <p:ext uri="{19B8F6BF-5375-455C-9EA6-DF929625EA0E}">
        <p15:presenceInfo xmlns:p15="http://schemas.microsoft.com/office/powerpoint/2012/main" userId="S::Nicholas.Li@cfpb.gov::ee1ec9c5-6269-4c06-ba3a-7c45d6f56b25" providerId="AD"/>
      </p:ext>
    </p:extLst>
  </p:cmAuthor>
  <p:cmAuthor id="4" name="Brown, Jason (CFPB)" initials="BJ(" lastIdx="19" clrIdx="3">
    <p:extLst>
      <p:ext uri="{19B8F6BF-5375-455C-9EA6-DF929625EA0E}">
        <p15:presenceInfo xmlns:p15="http://schemas.microsoft.com/office/powerpoint/2012/main" userId="S::Jason.Brown@cfpb.gov::a7c65f2c-beeb-4daa-9634-1787fbd0abc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DC91"/>
    <a:srgbClr val="E7E7E7"/>
    <a:srgbClr val="5A5D61"/>
    <a:srgbClr val="4348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76" d="100"/>
          <a:sy n="176" d="100"/>
        </p:scale>
        <p:origin x="549" y="111"/>
      </p:cViewPr>
      <p:guideLst>
        <p:guide orient="horz" pos="864"/>
        <p:guide pos="3744"/>
        <p:guide pos="374"/>
        <p:guide pos="7114"/>
        <p:guide orient="horz" pos="144"/>
        <p:guide orient="horz" pos="417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ustomXml" Target="../customXml/item5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23" Type="http://schemas.openxmlformats.org/officeDocument/2006/relationships/customXml" Target="../customXml/item4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ks, Judith (CFPB)" userId="1d866caa-36d6-4a4c-afc3-d573bf5a60cd" providerId="ADAL" clId="{224773D2-BF7B-4001-8A5F-0E7608AAF3A5}"/>
    <pc:docChg chg="custSel addSld delSld modSld sldOrd">
      <pc:chgData name="Ricks, Judith (CFPB)" userId="1d866caa-36d6-4a4c-afc3-d573bf5a60cd" providerId="ADAL" clId="{224773D2-BF7B-4001-8A5F-0E7608AAF3A5}" dt="2020-11-03T21:11:33.153" v="137"/>
      <pc:docMkLst>
        <pc:docMk/>
      </pc:docMkLst>
      <pc:sldChg chg="modSp">
        <pc:chgData name="Ricks, Judith (CFPB)" userId="1d866caa-36d6-4a4c-afc3-d573bf5a60cd" providerId="ADAL" clId="{224773D2-BF7B-4001-8A5F-0E7608AAF3A5}" dt="2020-11-03T21:00:18.036" v="35" actId="20577"/>
        <pc:sldMkLst>
          <pc:docMk/>
          <pc:sldMk cId="3572170733" sldId="265"/>
        </pc:sldMkLst>
        <pc:spChg chg="mod">
          <ac:chgData name="Ricks, Judith (CFPB)" userId="1d866caa-36d6-4a4c-afc3-d573bf5a60cd" providerId="ADAL" clId="{224773D2-BF7B-4001-8A5F-0E7608AAF3A5}" dt="2020-11-03T21:00:18.036" v="35" actId="20577"/>
          <ac:spMkLst>
            <pc:docMk/>
            <pc:sldMk cId="3572170733" sldId="265"/>
            <ac:spMk id="3" creationId="{B299BAF1-D2B2-4401-A9E5-8DD2130FF2BD}"/>
          </ac:spMkLst>
        </pc:spChg>
      </pc:sldChg>
      <pc:sldChg chg="modSp delCm">
        <pc:chgData name="Ricks, Judith (CFPB)" userId="1d866caa-36d6-4a4c-afc3-d573bf5a60cd" providerId="ADAL" clId="{224773D2-BF7B-4001-8A5F-0E7608AAF3A5}" dt="2020-11-03T21:03:35.613" v="128"/>
        <pc:sldMkLst>
          <pc:docMk/>
          <pc:sldMk cId="1757970262" sldId="266"/>
        </pc:sldMkLst>
        <pc:spChg chg="mod">
          <ac:chgData name="Ricks, Judith (CFPB)" userId="1d866caa-36d6-4a4c-afc3-d573bf5a60cd" providerId="ADAL" clId="{224773D2-BF7B-4001-8A5F-0E7608AAF3A5}" dt="2020-11-03T21:02:04.321" v="55" actId="20577"/>
          <ac:spMkLst>
            <pc:docMk/>
            <pc:sldMk cId="1757970262" sldId="266"/>
            <ac:spMk id="2" creationId="{09709018-8217-426C-97FC-6D8F89761426}"/>
          </ac:spMkLst>
        </pc:spChg>
        <pc:spChg chg="mod">
          <ac:chgData name="Ricks, Judith (CFPB)" userId="1d866caa-36d6-4a4c-afc3-d573bf5a60cd" providerId="ADAL" clId="{224773D2-BF7B-4001-8A5F-0E7608AAF3A5}" dt="2020-11-03T21:01:59.707" v="43" actId="6549"/>
          <ac:spMkLst>
            <pc:docMk/>
            <pc:sldMk cId="1757970262" sldId="266"/>
            <ac:spMk id="3" creationId="{F7B5F982-97A6-40FC-A7DA-A524323C4ED2}"/>
          </ac:spMkLst>
        </pc:spChg>
      </pc:sldChg>
      <pc:sldChg chg="modSp addCm delCm">
        <pc:chgData name="Ricks, Judith (CFPB)" userId="1d866caa-36d6-4a4c-afc3-d573bf5a60cd" providerId="ADAL" clId="{224773D2-BF7B-4001-8A5F-0E7608AAF3A5}" dt="2020-11-03T21:11:33.153" v="137"/>
        <pc:sldMkLst>
          <pc:docMk/>
          <pc:sldMk cId="2218457415" sldId="270"/>
        </pc:sldMkLst>
        <pc:spChg chg="mod">
          <ac:chgData name="Ricks, Judith (CFPB)" userId="1d866caa-36d6-4a4c-afc3-d573bf5a60cd" providerId="ADAL" clId="{224773D2-BF7B-4001-8A5F-0E7608AAF3A5}" dt="2020-11-03T21:06:42.298" v="135" actId="20577"/>
          <ac:spMkLst>
            <pc:docMk/>
            <pc:sldMk cId="2218457415" sldId="270"/>
            <ac:spMk id="3" creationId="{F8DD9080-A79B-4D29-96CF-ACFAECBFB843}"/>
          </ac:spMkLst>
        </pc:spChg>
      </pc:sldChg>
      <pc:sldChg chg="modSp ord">
        <pc:chgData name="Ricks, Judith (CFPB)" userId="1d866caa-36d6-4a4c-afc3-d573bf5a60cd" providerId="ADAL" clId="{224773D2-BF7B-4001-8A5F-0E7608AAF3A5}" dt="2020-11-03T21:03:20.829" v="127" actId="20577"/>
        <pc:sldMkLst>
          <pc:docMk/>
          <pc:sldMk cId="3823368290" sldId="272"/>
        </pc:sldMkLst>
        <pc:spChg chg="mod">
          <ac:chgData name="Ricks, Judith (CFPB)" userId="1d866caa-36d6-4a4c-afc3-d573bf5a60cd" providerId="ADAL" clId="{224773D2-BF7B-4001-8A5F-0E7608AAF3A5}" dt="2020-11-03T21:03:20.829" v="127" actId="20577"/>
          <ac:spMkLst>
            <pc:docMk/>
            <pc:sldMk cId="3823368290" sldId="272"/>
            <ac:spMk id="3" creationId="{F7B5F982-97A6-40FC-A7DA-A524323C4ED2}"/>
          </ac:spMkLst>
        </pc:spChg>
      </pc:sldChg>
    </pc:docChg>
  </pc:docChgLst>
  <pc:docChgLst>
    <pc:chgData name="Li, Nicholas (CFPB)" userId="ee1ec9c5-6269-4c06-ba3a-7c45d6f56b25" providerId="ADAL" clId="{53A05F84-7AAC-448D-9940-2B17C8CA711D}"/>
    <pc:docChg chg="modSld">
      <pc:chgData name="Li, Nicholas (CFPB)" userId="ee1ec9c5-6269-4c06-ba3a-7c45d6f56b25" providerId="ADAL" clId="{53A05F84-7AAC-448D-9940-2B17C8CA711D}" dt="2020-11-10T15:05:39.500" v="0" actId="20577"/>
      <pc:docMkLst>
        <pc:docMk/>
      </pc:docMkLst>
      <pc:sldChg chg="modSp">
        <pc:chgData name="Li, Nicholas (CFPB)" userId="ee1ec9c5-6269-4c06-ba3a-7c45d6f56b25" providerId="ADAL" clId="{53A05F84-7AAC-448D-9940-2B17C8CA711D}" dt="2020-11-10T15:05:39.500" v="0" actId="20577"/>
        <pc:sldMkLst>
          <pc:docMk/>
          <pc:sldMk cId="3823368290" sldId="272"/>
        </pc:sldMkLst>
        <pc:spChg chg="mod">
          <ac:chgData name="Li, Nicholas (CFPB)" userId="ee1ec9c5-6269-4c06-ba3a-7c45d6f56b25" providerId="ADAL" clId="{53A05F84-7AAC-448D-9940-2B17C8CA711D}" dt="2020-11-10T15:05:39.500" v="0" actId="20577"/>
          <ac:spMkLst>
            <pc:docMk/>
            <pc:sldMk cId="3823368290" sldId="272"/>
            <ac:spMk id="3" creationId="{F7B5F982-97A6-40FC-A7DA-A524323C4ED2}"/>
          </ac:spMkLst>
        </pc:spChg>
      </pc:sldChg>
    </pc:docChg>
  </pc:docChgLst>
  <pc:docChgLst>
    <pc:chgData name="Kaplan, Jonah (CFPB)" userId="19f0ed4e-6733-47da-9f59-abe331f531ab" providerId="ADAL" clId="{329AAC9A-7A7A-4BFE-8765-7533590F6B97}"/>
    <pc:docChg chg="custSel addSld delSld modSld">
      <pc:chgData name="Kaplan, Jonah (CFPB)" userId="19f0ed4e-6733-47da-9f59-abe331f531ab" providerId="ADAL" clId="{329AAC9A-7A7A-4BFE-8765-7533590F6B97}" dt="2020-11-03T20:46:15.752" v="453" actId="20577"/>
      <pc:docMkLst>
        <pc:docMk/>
      </pc:docMkLst>
      <pc:sldChg chg="addCm modCm">
        <pc:chgData name="Kaplan, Jonah (CFPB)" userId="19f0ed4e-6733-47da-9f59-abe331f531ab" providerId="ADAL" clId="{329AAC9A-7A7A-4BFE-8765-7533590F6B97}" dt="2020-11-03T17:17:29.348" v="3"/>
        <pc:sldMkLst>
          <pc:docMk/>
          <pc:sldMk cId="1757970262" sldId="266"/>
        </pc:sldMkLst>
      </pc:sldChg>
      <pc:sldChg chg="modSp addCm modCm">
        <pc:chgData name="Kaplan, Jonah (CFPB)" userId="19f0ed4e-6733-47da-9f59-abe331f531ab" providerId="ADAL" clId="{329AAC9A-7A7A-4BFE-8765-7533590F6B97}" dt="2020-11-03T20:40:14.721" v="418" actId="20577"/>
        <pc:sldMkLst>
          <pc:docMk/>
          <pc:sldMk cId="2218457415" sldId="270"/>
        </pc:sldMkLst>
        <pc:spChg chg="mod">
          <ac:chgData name="Kaplan, Jonah (CFPB)" userId="19f0ed4e-6733-47da-9f59-abe331f531ab" providerId="ADAL" clId="{329AAC9A-7A7A-4BFE-8765-7533590F6B97}" dt="2020-11-03T20:40:14.721" v="418" actId="20577"/>
          <ac:spMkLst>
            <pc:docMk/>
            <pc:sldMk cId="2218457415" sldId="270"/>
            <ac:spMk id="3" creationId="{F8DD9080-A79B-4D29-96CF-ACFAECBFB843}"/>
          </ac:spMkLst>
        </pc:spChg>
      </pc:sldChg>
      <pc:sldChg chg="modSp add delCm">
        <pc:chgData name="Kaplan, Jonah (CFPB)" userId="19f0ed4e-6733-47da-9f59-abe331f531ab" providerId="ADAL" clId="{329AAC9A-7A7A-4BFE-8765-7533590F6B97}" dt="2020-11-03T20:45:47.666" v="431" actId="1036"/>
        <pc:sldMkLst>
          <pc:docMk/>
          <pc:sldMk cId="3823368290" sldId="272"/>
        </pc:sldMkLst>
        <pc:spChg chg="mod">
          <ac:chgData name="Kaplan, Jonah (CFPB)" userId="19f0ed4e-6733-47da-9f59-abe331f531ab" providerId="ADAL" clId="{329AAC9A-7A7A-4BFE-8765-7533590F6B97}" dt="2020-11-03T20:45:47.666" v="431" actId="1036"/>
          <ac:spMkLst>
            <pc:docMk/>
            <pc:sldMk cId="3823368290" sldId="272"/>
            <ac:spMk id="3" creationId="{F7B5F982-97A6-40FC-A7DA-A524323C4ED2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4FFEA06-B92B-4861-B9A0-D9C61EE8F29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462907-C801-495B-9412-AAAA718A0C3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EFABC7-042E-4C44-8181-D8D5637055F6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7FBE85-4CBE-4E13-8F7B-5348BF75535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2BEC9C-ACF4-41DA-BAB6-BEEB6610F8C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2C7215-283B-4311-BC06-B8113C33CD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6154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9AC0A1-27F7-4FD6-80D6-8CCB2A143297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54063" y="1143000"/>
            <a:ext cx="53498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CB5A78-0B0D-437D-A12F-B173FE99B3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1700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54063" y="1143000"/>
            <a:ext cx="534987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CB5A78-0B0D-437D-A12F-B173FE99B3F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7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CB5A78-0B0D-437D-A12F-B173FE99B3F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369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oogle Shape;24;p2">
            <a:extLst>
              <a:ext uri="{FF2B5EF4-FFF2-40B4-BE49-F238E27FC236}">
                <a16:creationId xmlns:a16="http://schemas.microsoft.com/office/drawing/2014/main" id="{CA29F6C8-8B4C-400A-A3ED-18B4BE8DA2D5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5029200"/>
            <a:ext cx="11887200" cy="18288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35BA7EA-A184-4DF4-8EBB-A91E226DCC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058400" cy="1828800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0A08D3-6C7E-4159-BD82-D45797B2E1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0" y="3426400"/>
            <a:ext cx="10058400" cy="914400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5" name="Google Shape;24;p2">
            <a:extLst>
              <a:ext uri="{FF2B5EF4-FFF2-40B4-BE49-F238E27FC236}">
                <a16:creationId xmlns:a16="http://schemas.microsoft.com/office/drawing/2014/main" id="{CA8B797D-2BF6-498A-B26C-C434D80BEE61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0" y="5029200"/>
            <a:ext cx="11887200" cy="1828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2438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93394F-6E3E-40E8-A6CD-437BA776A91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lIns="0" tIns="0" rIns="0"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2562CF-01B0-45AD-8883-EA0105C42D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lIns="0" tIns="0"/>
          <a:lstStyle/>
          <a:p>
            <a:fld id="{D83FA9C0-76D2-4098-B10D-57ADD9B5F8C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389AF89-B6D0-4939-AF1B-F5D40D819D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600200"/>
            <a:ext cx="10058400" cy="457200"/>
          </a:xfrm>
        </p:spPr>
        <p:txBody>
          <a:bodyPr anchor="b">
            <a:normAutofit/>
          </a:bodyPr>
          <a:lstStyle>
            <a:lvl1pPr>
              <a:defRPr sz="2000"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D813CAE-5F36-488A-B5A9-D163076803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4400" y="2057400"/>
            <a:ext cx="10058400" cy="3200400"/>
          </a:xfrm>
        </p:spPr>
        <p:txBody>
          <a:bodyPr tIns="182880">
            <a:normAutofit/>
          </a:bodyPr>
          <a:lstStyle>
            <a:lvl1pPr marL="0" indent="0">
              <a:lnSpc>
                <a:spcPct val="125000"/>
              </a:lnSpc>
              <a:buNone/>
              <a:defRPr sz="1600">
                <a:solidFill>
                  <a:srgbClr val="43484E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31352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2C893-2BB2-4D1E-9344-29D1563B7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91440" rIns="91440" bIns="91440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34F21-2F8A-4FCD-9F55-400F4ED9A6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30188" indent="-230188">
              <a:buClr>
                <a:schemeClr val="tx2"/>
              </a:buClr>
              <a:buFont typeface="Wingdings" panose="05000000000000000000" pitchFamily="2" charset="2"/>
              <a:buChar char="§"/>
              <a:defRPr sz="2000"/>
            </a:lvl1pPr>
            <a:lvl2pPr marL="569913" indent="-227013">
              <a:buClr>
                <a:schemeClr val="tx2"/>
              </a:buClr>
              <a:buFont typeface="Wingdings" panose="05000000000000000000" pitchFamily="2" charset="2"/>
              <a:buChar char="§"/>
              <a:defRPr sz="2000"/>
            </a:lvl2pPr>
            <a:lvl3pPr marL="914400" indent="-228600">
              <a:buClr>
                <a:schemeClr val="tx2"/>
              </a:buClr>
              <a:buFont typeface="Wingdings" panose="05000000000000000000" pitchFamily="2" charset="2"/>
              <a:buChar char="§"/>
              <a:defRPr/>
            </a:lvl3pPr>
            <a:lvl4pPr marL="1258888" indent="-230188">
              <a:buClr>
                <a:schemeClr val="tx2"/>
              </a:buClr>
              <a:buFont typeface="Wingdings" panose="05000000000000000000" pitchFamily="2" charset="2"/>
              <a:buChar char="§"/>
              <a:defRPr/>
            </a:lvl4pPr>
            <a:lvl5pPr marL="1598613" indent="-227013">
              <a:buClr>
                <a:schemeClr val="tx2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4DF6B6-EC94-447D-9237-EBC74E811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66160" y="6400800"/>
            <a:ext cx="4754880" cy="274320"/>
          </a:xfrm>
          <a:prstGeom prst="rect">
            <a:avLst/>
          </a:prstGeom>
        </p:spPr>
        <p:txBody>
          <a:bodyPr bIns="0" anchor="b"/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6B8F8C-399C-495C-870B-64DA37A06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41280" y="6400800"/>
            <a:ext cx="1188720" cy="274320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83FA9C0-76D2-4098-B10D-57ADD9B5F8C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Google Shape;18;p1">
            <a:extLst>
              <a:ext uri="{FF2B5EF4-FFF2-40B4-BE49-F238E27FC236}">
                <a16:creationId xmlns:a16="http://schemas.microsoft.com/office/drawing/2014/main" id="{FDCCBA93-787C-44F8-BC10-A586D5842726}"/>
              </a:ext>
            </a:extLst>
          </p:cNvPr>
          <p:cNvCxnSpPr/>
          <p:nvPr/>
        </p:nvCxnSpPr>
        <p:spPr>
          <a:xfrm>
            <a:off x="594360" y="1188720"/>
            <a:ext cx="10698480" cy="0"/>
          </a:xfrm>
          <a:prstGeom prst="straightConnector1">
            <a:avLst/>
          </a:prstGeom>
          <a:noFill/>
          <a:ln w="25400" cap="flat" cmpd="sng">
            <a:solidFill>
              <a:srgbClr val="50B748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" name="Google Shape;18;p1">
            <a:extLst>
              <a:ext uri="{FF2B5EF4-FFF2-40B4-BE49-F238E27FC236}">
                <a16:creationId xmlns:a16="http://schemas.microsoft.com/office/drawing/2014/main" id="{5B8C37D3-1D55-4E67-A767-CFF50E235BB2}"/>
              </a:ext>
            </a:extLst>
          </p:cNvPr>
          <p:cNvCxnSpPr/>
          <p:nvPr userDrawn="1"/>
        </p:nvCxnSpPr>
        <p:spPr>
          <a:xfrm>
            <a:off x="457200" y="1188720"/>
            <a:ext cx="10972800" cy="0"/>
          </a:xfrm>
          <a:prstGeom prst="straightConnector1">
            <a:avLst/>
          </a:prstGeom>
          <a:noFill/>
          <a:ln w="25400" cap="flat" cmpd="sng">
            <a:solidFill>
              <a:srgbClr val="50B74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612104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9E2B1E-E811-4557-8F72-C6A85FD5F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514600"/>
            <a:ext cx="10058400" cy="914400"/>
          </a:xfrm>
        </p:spPr>
        <p:txBody>
          <a:bodyPr anchor="b">
            <a:normAutofit/>
          </a:bodyPr>
          <a:lstStyle>
            <a:lvl1pPr>
              <a:defRPr sz="3200"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0CABA0-CE2C-4BFA-9E7B-5CF111838C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4400" y="3429000"/>
            <a:ext cx="10058400" cy="91440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rgbClr val="43484E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78592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A028E-3116-4FD0-AC75-510462A522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320"/>
            <a:ext cx="10972800" cy="914400"/>
          </a:xfrm>
        </p:spPr>
        <p:txBody>
          <a:bodyPr tIns="91440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373666-B76E-416E-B323-C48DA5A194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5303520" cy="4846320"/>
          </a:xfrm>
        </p:spPr>
        <p:txBody>
          <a:bodyPr/>
          <a:lstStyle>
            <a:lvl1pPr marL="228600" indent="-228600">
              <a:buClr>
                <a:schemeClr val="tx2"/>
              </a:buClr>
              <a:buFont typeface="Wingdings" panose="05000000000000000000" pitchFamily="2" charset="2"/>
              <a:buChar char="§"/>
              <a:defRPr sz="2000"/>
            </a:lvl1pPr>
            <a:lvl2pPr marL="514350" indent="-171450">
              <a:buClr>
                <a:schemeClr val="tx2"/>
              </a:buClr>
              <a:buFont typeface="Wingdings" panose="05000000000000000000" pitchFamily="2" charset="2"/>
              <a:buChar char="§"/>
              <a:defRPr sz="1800"/>
            </a:lvl2pPr>
            <a:lvl3pPr marL="914400" indent="-228600">
              <a:buClr>
                <a:schemeClr val="tx2"/>
              </a:buClr>
              <a:buFont typeface="Wingdings" panose="05000000000000000000" pitchFamily="2" charset="2"/>
              <a:buChar char="§"/>
              <a:defRPr/>
            </a:lvl3pPr>
            <a:lvl4pPr marL="1257300" indent="-228600">
              <a:buClr>
                <a:schemeClr val="tx2"/>
              </a:buClr>
              <a:buFont typeface="Wingdings" panose="05000000000000000000" pitchFamily="2" charset="2"/>
              <a:buChar char="§"/>
              <a:defRPr/>
            </a:lvl4pPr>
            <a:lvl5pPr marL="1600200" indent="-228600">
              <a:buClr>
                <a:schemeClr val="tx2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6D347A-B17D-4298-9595-9260AD579D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26482" y="1371600"/>
            <a:ext cx="5303520" cy="4846320"/>
          </a:xfrm>
        </p:spPr>
        <p:txBody>
          <a:bodyPr/>
          <a:lstStyle>
            <a:lvl1pPr marL="228600" indent="-228600">
              <a:buClr>
                <a:schemeClr val="tx2"/>
              </a:buClr>
              <a:buFont typeface="Wingdings" panose="05000000000000000000" pitchFamily="2" charset="2"/>
              <a:buChar char="§"/>
              <a:defRPr sz="2000"/>
            </a:lvl1pPr>
            <a:lvl2pPr marL="571500" indent="-228600">
              <a:buClr>
                <a:schemeClr val="tx2"/>
              </a:buClr>
              <a:buFont typeface="Wingdings" panose="05000000000000000000" pitchFamily="2" charset="2"/>
              <a:buChar char="§"/>
              <a:defRPr sz="1800"/>
            </a:lvl2pPr>
            <a:lvl3pPr marL="914400" indent="-228600">
              <a:buClr>
                <a:schemeClr val="tx2"/>
              </a:buClr>
              <a:buFont typeface="Wingdings" panose="05000000000000000000" pitchFamily="2" charset="2"/>
              <a:buChar char="§"/>
              <a:defRPr/>
            </a:lvl3pPr>
            <a:lvl4pPr marL="1257300" indent="-228600">
              <a:buClr>
                <a:schemeClr val="tx2"/>
              </a:buClr>
              <a:buFont typeface="Wingdings" panose="05000000000000000000" pitchFamily="2" charset="2"/>
              <a:buChar char="§"/>
              <a:defRPr/>
            </a:lvl4pPr>
            <a:lvl5pPr marL="1600200" indent="-228600">
              <a:buClr>
                <a:schemeClr val="tx2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92FAF8-E27A-4F21-8389-2FE387A29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66160" y="6400800"/>
            <a:ext cx="4754880" cy="274320"/>
          </a:xfrm>
          <a:prstGeom prst="rect">
            <a:avLst/>
          </a:prstGeom>
        </p:spPr>
        <p:txBody>
          <a:bodyPr tIns="0" bIns="0"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D51E15-F43C-4D7F-B4FA-78B55751D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41280" y="6400800"/>
            <a:ext cx="1188720" cy="274320"/>
          </a:xfrm>
          <a:prstGeom prst="rect">
            <a:avLst/>
          </a:prstGeom>
        </p:spPr>
        <p:txBody>
          <a:bodyPr lIns="0" tIns="0"/>
          <a:lstStyle/>
          <a:p>
            <a:fld id="{D83FA9C0-76D2-4098-B10D-57ADD9B5F8CC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Google Shape;18;p1">
            <a:extLst>
              <a:ext uri="{FF2B5EF4-FFF2-40B4-BE49-F238E27FC236}">
                <a16:creationId xmlns:a16="http://schemas.microsoft.com/office/drawing/2014/main" id="{0DA38E5E-81C6-4F77-B8E1-398073B3D909}"/>
              </a:ext>
            </a:extLst>
          </p:cNvPr>
          <p:cNvCxnSpPr/>
          <p:nvPr/>
        </p:nvCxnSpPr>
        <p:spPr>
          <a:xfrm>
            <a:off x="594360" y="1188720"/>
            <a:ext cx="10698480" cy="0"/>
          </a:xfrm>
          <a:prstGeom prst="straightConnector1">
            <a:avLst/>
          </a:prstGeom>
          <a:noFill/>
          <a:ln w="25400" cap="flat" cmpd="sng">
            <a:solidFill>
              <a:srgbClr val="50B748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" name="Google Shape;18;p1">
            <a:extLst>
              <a:ext uri="{FF2B5EF4-FFF2-40B4-BE49-F238E27FC236}">
                <a16:creationId xmlns:a16="http://schemas.microsoft.com/office/drawing/2014/main" id="{DED49877-8E7F-40B1-A508-B6E0B4ACE5ED}"/>
              </a:ext>
            </a:extLst>
          </p:cNvPr>
          <p:cNvCxnSpPr/>
          <p:nvPr userDrawn="1"/>
        </p:nvCxnSpPr>
        <p:spPr>
          <a:xfrm>
            <a:off x="457200" y="1188720"/>
            <a:ext cx="10972800" cy="0"/>
          </a:xfrm>
          <a:prstGeom prst="straightConnector1">
            <a:avLst/>
          </a:prstGeom>
          <a:noFill/>
          <a:ln w="25400" cap="flat" cmpd="sng">
            <a:solidFill>
              <a:srgbClr val="50B74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634598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2B7AE4-59E8-449E-B4DF-27837B1874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5303520" cy="457200"/>
          </a:xfrm>
        </p:spPr>
        <p:txBody>
          <a:bodyPr lIns="0" rIns="0" anchor="b">
            <a:normAutofit/>
          </a:bodyPr>
          <a:lstStyle>
            <a:lvl1pPr marL="0" indent="0">
              <a:buNone/>
              <a:defRPr sz="16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8A6434-2E84-42E0-A1BF-E441A4B9FD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2011680"/>
            <a:ext cx="5303520" cy="4206240"/>
          </a:xfrm>
        </p:spPr>
        <p:txBody>
          <a:bodyPr/>
          <a:lstStyle>
            <a:lvl1pPr marL="171450" indent="-171450">
              <a:buClr>
                <a:schemeClr val="tx2"/>
              </a:buClr>
              <a:buFont typeface="Wingdings" panose="05000000000000000000" pitchFamily="2" charset="2"/>
              <a:buChar char="§"/>
              <a:defRPr sz="1600"/>
            </a:lvl1pPr>
            <a:lvl2pPr marL="514350" indent="-171450">
              <a:buClr>
                <a:schemeClr val="tx2"/>
              </a:buClr>
              <a:buFont typeface="Wingdings" panose="05000000000000000000" pitchFamily="2" charset="2"/>
              <a:buChar char="§"/>
              <a:defRPr sz="1600"/>
            </a:lvl2pPr>
            <a:lvl3pPr marL="857250" indent="-171450">
              <a:buClr>
                <a:schemeClr val="tx2"/>
              </a:buClr>
              <a:buFont typeface="Wingdings" panose="05000000000000000000" pitchFamily="2" charset="2"/>
              <a:buChar char="§"/>
              <a:defRPr/>
            </a:lvl3pPr>
            <a:lvl4pPr marL="1200150" indent="-171450">
              <a:buClr>
                <a:schemeClr val="tx2"/>
              </a:buClr>
              <a:buFont typeface="Wingdings" panose="05000000000000000000" pitchFamily="2" charset="2"/>
              <a:buChar char="§"/>
              <a:defRPr sz="1600"/>
            </a:lvl4pPr>
            <a:lvl5pPr marL="1543050" indent="-171450">
              <a:buClr>
                <a:schemeClr val="tx2"/>
              </a:buClr>
              <a:buFont typeface="Wingdings" panose="05000000000000000000" pitchFamily="2" charset="2"/>
              <a:buChar char="§"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F0E6E02-5814-4514-A52A-BD6C831624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26480" y="1371600"/>
            <a:ext cx="5303520" cy="457200"/>
          </a:xfrm>
        </p:spPr>
        <p:txBody>
          <a:bodyPr lIns="0" rIns="0" anchor="b">
            <a:normAutofit/>
          </a:bodyPr>
          <a:lstStyle>
            <a:lvl1pPr marL="0" indent="0">
              <a:buNone/>
              <a:defRPr sz="16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D1FEED-8AE9-43BB-A63C-C6F6B86C7A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26480" y="2011679"/>
            <a:ext cx="5303520" cy="4206240"/>
          </a:xfrm>
        </p:spPr>
        <p:txBody>
          <a:bodyPr>
            <a:normAutofit/>
          </a:bodyPr>
          <a:lstStyle>
            <a:lvl1pPr marL="171450" indent="-171450">
              <a:buClr>
                <a:schemeClr val="tx2"/>
              </a:buClr>
              <a:buFont typeface="Wingdings" panose="05000000000000000000" pitchFamily="2" charset="2"/>
              <a:buChar char="§"/>
              <a:defRPr sz="1600"/>
            </a:lvl1pPr>
            <a:lvl2pPr marL="514350" indent="-171450">
              <a:buClr>
                <a:schemeClr val="tx2"/>
              </a:buClr>
              <a:buFont typeface="Wingdings" panose="05000000000000000000" pitchFamily="2" charset="2"/>
              <a:buChar char="§"/>
              <a:defRPr sz="1600"/>
            </a:lvl2pPr>
            <a:lvl3pPr marL="857250" indent="-171450">
              <a:buClr>
                <a:schemeClr val="tx2"/>
              </a:buClr>
              <a:buFont typeface="Wingdings" panose="05000000000000000000" pitchFamily="2" charset="2"/>
              <a:buChar char="§"/>
              <a:defRPr sz="1600"/>
            </a:lvl3pPr>
            <a:lvl4pPr marL="1200150" indent="-171450">
              <a:buClr>
                <a:schemeClr val="tx2"/>
              </a:buClr>
              <a:buFont typeface="Wingdings" panose="05000000000000000000" pitchFamily="2" charset="2"/>
              <a:buChar char="§"/>
              <a:defRPr sz="1600"/>
            </a:lvl4pPr>
            <a:lvl5pPr marL="1543050" indent="-171450">
              <a:buClr>
                <a:schemeClr val="tx2"/>
              </a:buClr>
              <a:buFont typeface="Wingdings" panose="05000000000000000000" pitchFamily="2" charset="2"/>
              <a:buChar char="§"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5087E0-F3BF-45DA-98A5-31401B733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66160" y="6401753"/>
            <a:ext cx="4754880" cy="274320"/>
          </a:xfrm>
          <a:prstGeom prst="rect">
            <a:avLst/>
          </a:prstGeom>
        </p:spPr>
        <p:txBody>
          <a:bodyPr tIns="0"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A38D85B-A078-401C-BB5C-CEF5B31DD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41280" y="6401753"/>
            <a:ext cx="1188720" cy="274320"/>
          </a:xfrm>
          <a:prstGeom prst="rect">
            <a:avLst/>
          </a:prstGeom>
        </p:spPr>
        <p:txBody>
          <a:bodyPr lIns="0" tIns="0"/>
          <a:lstStyle/>
          <a:p>
            <a:fld id="{D83FA9C0-76D2-4098-B10D-57ADD9B5F8CC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Google Shape;18;p1">
            <a:extLst>
              <a:ext uri="{FF2B5EF4-FFF2-40B4-BE49-F238E27FC236}">
                <a16:creationId xmlns:a16="http://schemas.microsoft.com/office/drawing/2014/main" id="{DDC9D735-B8FA-4645-9497-0764ED861889}"/>
              </a:ext>
            </a:extLst>
          </p:cNvPr>
          <p:cNvCxnSpPr/>
          <p:nvPr/>
        </p:nvCxnSpPr>
        <p:spPr>
          <a:xfrm>
            <a:off x="594360" y="1188720"/>
            <a:ext cx="10698480" cy="0"/>
          </a:xfrm>
          <a:prstGeom prst="straightConnector1">
            <a:avLst/>
          </a:prstGeom>
          <a:noFill/>
          <a:ln w="25400" cap="flat" cmpd="sng">
            <a:solidFill>
              <a:srgbClr val="50B74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60B501E4-A167-431C-824E-1D89AA4E53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320"/>
            <a:ext cx="10972800" cy="914400"/>
          </a:xfrm>
          <a:prstGeom prst="rect">
            <a:avLst/>
          </a:prstGeom>
        </p:spPr>
        <p:txBody>
          <a:bodyPr vert="horz" lIns="91440" tIns="91440" rIns="91440" bIns="9144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11" name="Google Shape;18;p1">
            <a:extLst>
              <a:ext uri="{FF2B5EF4-FFF2-40B4-BE49-F238E27FC236}">
                <a16:creationId xmlns:a16="http://schemas.microsoft.com/office/drawing/2014/main" id="{CB29F1B3-5948-4940-AF0D-A2851E531C83}"/>
              </a:ext>
            </a:extLst>
          </p:cNvPr>
          <p:cNvCxnSpPr>
            <a:cxnSpLocks/>
          </p:cNvCxnSpPr>
          <p:nvPr userDrawn="1"/>
        </p:nvCxnSpPr>
        <p:spPr>
          <a:xfrm>
            <a:off x="457200" y="1188720"/>
            <a:ext cx="10972800" cy="0"/>
          </a:xfrm>
          <a:prstGeom prst="straightConnector1">
            <a:avLst/>
          </a:prstGeom>
          <a:noFill/>
          <a:ln w="25400" cap="flat" cmpd="sng">
            <a:solidFill>
              <a:srgbClr val="50B74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23831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991243-5E4D-46AE-A496-E532EDC1E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320"/>
            <a:ext cx="10972800" cy="914400"/>
          </a:xfrm>
        </p:spPr>
        <p:txBody>
          <a:bodyPr tIns="91440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6FAC9E-F37A-4F10-8975-56A878A42F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66160" y="6400800"/>
            <a:ext cx="4754880" cy="274320"/>
          </a:xfrm>
          <a:prstGeom prst="rect">
            <a:avLst/>
          </a:prstGeom>
        </p:spPr>
        <p:txBody>
          <a:bodyPr lIns="0" tIns="0" rIns="0"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28A11B-F4B8-4D37-82B8-1E381B78C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22230" y="6400800"/>
            <a:ext cx="1188720" cy="274320"/>
          </a:xfrm>
          <a:prstGeom prst="rect">
            <a:avLst/>
          </a:prstGeom>
        </p:spPr>
        <p:txBody>
          <a:bodyPr lIns="0" tIns="0"/>
          <a:lstStyle/>
          <a:p>
            <a:fld id="{D83FA9C0-76D2-4098-B10D-57ADD9B5F8CC}" type="slidenum">
              <a:rPr lang="en-US" smtClean="0"/>
              <a:t>‹#›</a:t>
            </a:fld>
            <a:endParaRPr lang="en-US"/>
          </a:p>
        </p:txBody>
      </p:sp>
      <p:cxnSp>
        <p:nvCxnSpPr>
          <p:cNvPr id="6" name="Google Shape;18;p1">
            <a:extLst>
              <a:ext uri="{FF2B5EF4-FFF2-40B4-BE49-F238E27FC236}">
                <a16:creationId xmlns:a16="http://schemas.microsoft.com/office/drawing/2014/main" id="{B9188D04-D690-49A4-A9EF-4FCFC6E2F316}"/>
              </a:ext>
            </a:extLst>
          </p:cNvPr>
          <p:cNvCxnSpPr/>
          <p:nvPr/>
        </p:nvCxnSpPr>
        <p:spPr>
          <a:xfrm>
            <a:off x="594360" y="1188720"/>
            <a:ext cx="10698480" cy="0"/>
          </a:xfrm>
          <a:prstGeom prst="straightConnector1">
            <a:avLst/>
          </a:prstGeom>
          <a:noFill/>
          <a:ln w="25400" cap="flat" cmpd="sng">
            <a:solidFill>
              <a:srgbClr val="50B748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" name="Google Shape;18;p1">
            <a:extLst>
              <a:ext uri="{FF2B5EF4-FFF2-40B4-BE49-F238E27FC236}">
                <a16:creationId xmlns:a16="http://schemas.microsoft.com/office/drawing/2014/main" id="{D2B2056F-C5BD-4332-BE94-C7CBF063A9E9}"/>
              </a:ext>
            </a:extLst>
          </p:cNvPr>
          <p:cNvCxnSpPr/>
          <p:nvPr userDrawn="1"/>
        </p:nvCxnSpPr>
        <p:spPr>
          <a:xfrm>
            <a:off x="457200" y="1188720"/>
            <a:ext cx="10972800" cy="0"/>
          </a:xfrm>
          <a:prstGeom prst="straightConnector1">
            <a:avLst/>
          </a:prstGeom>
          <a:noFill/>
          <a:ln w="25400" cap="flat" cmpd="sng">
            <a:solidFill>
              <a:srgbClr val="50B74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820715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9762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8D5DB-1AF2-439A-AAFC-4C76329F5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Ins="9144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6B56D0-0F71-4A17-8A34-9C893075CE4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lIns="0" tIns="0" rIns="0"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92B4CC-9718-4428-9EC2-B7B6CD90716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lIns="0" tIns="0"/>
          <a:lstStyle/>
          <a:p>
            <a:fld id="{D83FA9C0-76D2-4098-B10D-57ADD9B5F8C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Google Shape;18;p1">
            <a:extLst>
              <a:ext uri="{FF2B5EF4-FFF2-40B4-BE49-F238E27FC236}">
                <a16:creationId xmlns:a16="http://schemas.microsoft.com/office/drawing/2014/main" id="{2DDAEF24-4266-473D-8F63-BC80BDF7E4B5}"/>
              </a:ext>
            </a:extLst>
          </p:cNvPr>
          <p:cNvCxnSpPr/>
          <p:nvPr userDrawn="1"/>
        </p:nvCxnSpPr>
        <p:spPr>
          <a:xfrm>
            <a:off x="457200" y="1188720"/>
            <a:ext cx="10972800" cy="0"/>
          </a:xfrm>
          <a:prstGeom prst="straightConnector1">
            <a:avLst/>
          </a:prstGeom>
          <a:noFill/>
          <a:ln w="25400" cap="flat" cmpd="sng">
            <a:solidFill>
              <a:srgbClr val="50B74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" name="Chart Placeholder 12">
            <a:extLst>
              <a:ext uri="{FF2B5EF4-FFF2-40B4-BE49-F238E27FC236}">
                <a16:creationId xmlns:a16="http://schemas.microsoft.com/office/drawing/2014/main" id="{ECC68C72-90EA-4F11-B545-A6875B3CD327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457200" y="1371599"/>
            <a:ext cx="6858000" cy="4846320"/>
          </a:xfrm>
        </p:spPr>
        <p:txBody>
          <a:bodyPr/>
          <a:lstStyle/>
          <a:p>
            <a:r>
              <a:rPr lang="en-US"/>
              <a:t>Click icon to add chart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B0458CF6-A9AA-484A-96C0-D872D29553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9520" y="1371587"/>
            <a:ext cx="3840480" cy="4846320"/>
          </a:xfrm>
        </p:spPr>
        <p:txBody>
          <a:bodyPr anchor="ctr">
            <a:normAutofit/>
          </a:bodyPr>
          <a:lstStyle>
            <a:lvl1pPr marL="0" indent="0">
              <a:lnSpc>
                <a:spcPct val="125000"/>
              </a:lnSpc>
              <a:buNone/>
              <a:defRPr sz="1200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7113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45341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7327E1-59B1-4109-B00D-77FCF2F0E3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274320"/>
            <a:ext cx="10972800" cy="457200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en-US"/>
              <a:t>Chart Title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D9C32F-8944-4292-9815-F00BCD93240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lIns="0" tIns="0" rIns="0"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7964E1-C47E-41DD-86F9-0F6D1A7BF90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lIns="0" tIns="0"/>
          <a:lstStyle/>
          <a:p>
            <a:fld id="{D83FA9C0-76D2-4098-B10D-57ADD9B5F8C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Chart Placeholder 5">
            <a:extLst>
              <a:ext uri="{FF2B5EF4-FFF2-40B4-BE49-F238E27FC236}">
                <a16:creationId xmlns:a16="http://schemas.microsoft.com/office/drawing/2014/main" id="{5EFB8B5D-35A5-42BB-815E-DB7BD3D2E5B1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457200" y="863441"/>
            <a:ext cx="10972800" cy="4754880"/>
          </a:xfrm>
        </p:spPr>
        <p:txBody>
          <a:bodyPr/>
          <a:lstStyle/>
          <a:p>
            <a:r>
              <a:rPr lang="en-US"/>
              <a:t>Click icon to add chart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3720406-74E3-4658-BAF7-71EF103117B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5760720"/>
            <a:ext cx="10972800" cy="457200"/>
          </a:xfrm>
        </p:spPr>
        <p:txBody>
          <a:bodyPr>
            <a:normAutofit/>
          </a:bodyPr>
          <a:lstStyle>
            <a:lvl1pPr marL="0" indent="0">
              <a:buNone/>
              <a:defRPr sz="1200" i="1"/>
            </a:lvl1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1404690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5A4D5FE-D59F-4549-A0DE-13C1EEE05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320"/>
            <a:ext cx="10972800" cy="914400"/>
          </a:xfrm>
          <a:prstGeom prst="rect">
            <a:avLst/>
          </a:prstGeom>
        </p:spPr>
        <p:txBody>
          <a:bodyPr vert="horz" lIns="91440" tIns="91440" rIns="91440" bIns="9144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6E96E-F11A-42CB-AF73-78C7A789A7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10972800" cy="48463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40B05325-841A-458C-AA70-9DD6ED3D47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57600" y="6400800"/>
            <a:ext cx="4572000" cy="274320"/>
          </a:xfrm>
          <a:prstGeom prst="rect">
            <a:avLst/>
          </a:prstGeom>
        </p:spPr>
        <p:txBody>
          <a:bodyPr bIns="0" anchor="b"/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3F99F84-89F6-4B58-A35F-EE23C83A2F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15600" y="6400800"/>
            <a:ext cx="914400" cy="274320"/>
          </a:xfrm>
          <a:prstGeom prst="rect">
            <a:avLst/>
          </a:prstGeom>
        </p:spPr>
        <p:txBody>
          <a:bodyPr rIns="0" bIns="0" anchor="b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83FA9C0-76D2-4098-B10D-57ADD9B5F8C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7D3848A-45FB-47F6-8D86-DD4E4604D63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479"/>
          <a:stretch/>
        </p:blipFill>
        <p:spPr>
          <a:xfrm>
            <a:off x="478944" y="6342703"/>
            <a:ext cx="1918335" cy="381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712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0188" indent="-230188" algn="l" defTabSz="685800" rtl="0" eaLnBrk="1" latinLnBrk="0" hangingPunct="1">
        <a:lnSpc>
          <a:spcPct val="100000"/>
        </a:lnSpc>
        <a:spcBef>
          <a:spcPts val="800"/>
        </a:spcBef>
        <a:buClr>
          <a:schemeClr val="tx2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69913" indent="-227013" algn="l" defTabSz="685800" rtl="0" eaLnBrk="1" latinLnBrk="0" hangingPunct="1">
        <a:lnSpc>
          <a:spcPct val="100000"/>
        </a:lnSpc>
        <a:spcBef>
          <a:spcPts val="800"/>
        </a:spcBef>
        <a:buClr>
          <a:schemeClr val="tx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685800" rtl="0" eaLnBrk="1" latinLnBrk="0" hangingPunct="1">
        <a:lnSpc>
          <a:spcPct val="100000"/>
        </a:lnSpc>
        <a:spcBef>
          <a:spcPts val="800"/>
        </a:spcBef>
        <a:buClr>
          <a:schemeClr val="tx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58888" indent="-231775" algn="l" defTabSz="685800" rtl="0" eaLnBrk="1" latinLnBrk="0" hangingPunct="1">
        <a:lnSpc>
          <a:spcPct val="100000"/>
        </a:lnSpc>
        <a:spcBef>
          <a:spcPts val="800"/>
        </a:spcBef>
        <a:buClr>
          <a:schemeClr val="tx2"/>
        </a:buClr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601788" indent="-230188" algn="l" defTabSz="685800" rtl="0" eaLnBrk="1" latinLnBrk="0" hangingPunct="1">
        <a:lnSpc>
          <a:spcPct val="100000"/>
        </a:lnSpc>
        <a:spcBef>
          <a:spcPts val="800"/>
        </a:spcBef>
        <a:buClr>
          <a:schemeClr val="tx2"/>
        </a:buClr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82C45C-4621-4AA7-B625-000C453DA7E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Accuracy in Credit Reporting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8ACD99-0555-431E-BBA5-2CD58978AF5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/>
              <a:t>Presentation for the CFPB Academic Research Council</a:t>
            </a:r>
          </a:p>
          <a:p>
            <a:r>
              <a:rPr lang="en-US"/>
              <a:t>November 20</a:t>
            </a:r>
            <a:r>
              <a:rPr lang="en-US" baseline="30000"/>
              <a:t>th</a:t>
            </a:r>
            <a:r>
              <a:rPr lang="en-US"/>
              <a:t>, 2020</a:t>
            </a:r>
          </a:p>
          <a:p>
            <a:r>
              <a:rPr lang="en-US"/>
              <a:t>Jonah Kaplan (Markets), Nicholas Li (Research) and Judith Ricks (Research)</a:t>
            </a:r>
          </a:p>
        </p:txBody>
      </p:sp>
    </p:spTree>
    <p:extLst>
      <p:ext uri="{BB962C8B-B14F-4D97-AF65-F5344CB8AC3E}">
        <p14:creationId xmlns:p14="http://schemas.microsoft.com/office/powerpoint/2010/main" val="17946337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75787-B140-4F7B-82F4-4A91C2D34E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/>
              <a:t>Discussion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1A46BA-6119-42DF-AC6E-009B9112F7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/>
              <a:t>If the Bureau were to conduct an original analysis on credit reporting accuracy, should new analysis focus on consumer experiences, NCRA processes, or institutional furnishing? </a:t>
            </a:r>
          </a:p>
          <a:p>
            <a:pPr lvl="1"/>
            <a:endParaRPr lang="en-US" sz="2400"/>
          </a:p>
          <a:p>
            <a:r>
              <a:rPr lang="en-US" sz="2400"/>
              <a:t>If the Bureau were to conduct a refresh of the 2012 FTC study</a:t>
            </a:r>
          </a:p>
          <a:p>
            <a:pPr lvl="1"/>
            <a:r>
              <a:rPr lang="en-US" sz="2400"/>
              <a:t>What do you see as the primary challenges?</a:t>
            </a:r>
          </a:p>
          <a:p>
            <a:pPr lvl="1"/>
            <a:r>
              <a:rPr lang="en-US" sz="2400"/>
              <a:t>How would you improve on the earlier study?</a:t>
            </a:r>
          </a:p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170F23-4268-48D3-A43F-8D01DFE36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FA9C0-76D2-4098-B10D-57ADD9B5F8C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614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1B6982-0D15-44BD-AEC0-4F60351B08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/>
              <a:t>Credit access plays a vital role in the lives of consumers.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DB671E-8F40-40A3-8A31-02C1CF6FBB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/>
              <a:t>Many consumers have varying types of credit (e.g., mortgages, auto loans) and often have multiple of the same account types (e.g., credit cards, student loans)</a:t>
            </a:r>
          </a:p>
          <a:p>
            <a:endParaRPr lang="en-US" sz="2400"/>
          </a:p>
          <a:p>
            <a:r>
              <a:rPr lang="en-US" sz="2400"/>
              <a:t>The status of any account can be reported in an individual’s credit report. </a:t>
            </a:r>
          </a:p>
          <a:p>
            <a:endParaRPr lang="en-US" sz="2400"/>
          </a:p>
          <a:p>
            <a:r>
              <a:rPr lang="en-US" sz="2400"/>
              <a:t>This credit reporting is directly tied to credit scoring algorithms and a consumer’s access to credit.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5A8E9B-65A9-4C15-978C-9E1F7D4FD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FA9C0-76D2-4098-B10D-57ADD9B5F8C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451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4A636-B08B-403A-8CC2-C67FE6FFA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/>
              <a:t>Potential effects of inaccurate credit reporting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99BAF1-D2B2-4401-A9E5-8DD2130FF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pPr marL="229870" indent="-229870"/>
            <a:r>
              <a:rPr lang="en-US" sz="2400"/>
              <a:t>Inaccurate credit reporting can affect a consumer’s credit score.</a:t>
            </a:r>
            <a:endParaRPr lang="en-US"/>
          </a:p>
          <a:p>
            <a:pPr marL="569595" lvl="1" indent="-226695"/>
            <a:r>
              <a:rPr lang="en-US"/>
              <a:t>Effect could be positive or negative </a:t>
            </a:r>
          </a:p>
          <a:p>
            <a:pPr marL="569595" lvl="1" indent="-226695"/>
            <a:r>
              <a:rPr lang="en-US" u="sng"/>
              <a:t>Example:</a:t>
            </a:r>
            <a:r>
              <a:rPr lang="en-US"/>
              <a:t> Reporting error due to a current account being misreported as delinquent.</a:t>
            </a:r>
          </a:p>
          <a:p>
            <a:pPr marL="569595" lvl="1" indent="-226695"/>
            <a:endParaRPr lang="en-US" sz="2400"/>
          </a:p>
          <a:p>
            <a:pPr marL="229870" indent="-229870"/>
            <a:r>
              <a:rPr lang="en-US" sz="2400"/>
              <a:t>Similar consumers can have arbitrarily different credit scores. </a:t>
            </a:r>
          </a:p>
          <a:p>
            <a:pPr marL="569595" lvl="1" indent="-226695"/>
            <a:r>
              <a:rPr lang="en-US" u="sng"/>
              <a:t>Example:</a:t>
            </a:r>
            <a:r>
              <a:rPr lang="en-US"/>
              <a:t> Institutional differences in the approach to furnishing information.</a:t>
            </a:r>
          </a:p>
          <a:p>
            <a:pPr marL="569595" lvl="1" indent="-226695"/>
            <a:endParaRPr lang="en-US" sz="2400"/>
          </a:p>
          <a:p>
            <a:pPr marL="229870" indent="-229870"/>
            <a:r>
              <a:rPr lang="en-US" sz="2400"/>
              <a:t>Consumers have to make a choice between</a:t>
            </a:r>
          </a:p>
          <a:p>
            <a:pPr marL="569595" lvl="1" indent="-226695"/>
            <a:r>
              <a:rPr lang="en-US"/>
              <a:t>Spending resources (e.g., time and money) to correct inaccurate information OR </a:t>
            </a:r>
          </a:p>
          <a:p>
            <a:pPr marL="569595" lvl="1" indent="-226695"/>
            <a:r>
              <a:rPr lang="en-US"/>
              <a:t>Bearing the cost of the inaccuracies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B3A8D2-65A0-4609-8E71-73200A1CD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FA9C0-76D2-4098-B10D-57ADD9B5F8C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170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73558F-FC3B-4CA5-8267-971169B6A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/>
              <a:t>The 2012 FTC Study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776E26-4968-4230-85C2-1A9E9BEA9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FA9C0-76D2-4098-B10D-57ADD9B5F8C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28BB43-D3C9-4A8C-BB00-3C64B8EF02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/>
              <a:t>Assessed accuracy in credit reporting and the dispute process, where consumers can request that reported information be reviewed and potentially corrected. </a:t>
            </a:r>
          </a:p>
          <a:p>
            <a:endParaRPr lang="en-US" sz="2400"/>
          </a:p>
          <a:p>
            <a:r>
              <a:rPr lang="en-US" sz="2400"/>
              <a:t>Consumers were invited to review credit reports for errors. When errors were found, consumers were asked to dispute the errors. </a:t>
            </a:r>
          </a:p>
          <a:p>
            <a:endParaRPr lang="en-US" sz="2400"/>
          </a:p>
          <a:p>
            <a:r>
              <a:rPr lang="en-US" sz="2400"/>
              <a:t>Findings:</a:t>
            </a:r>
          </a:p>
          <a:p>
            <a:pPr lvl="1"/>
            <a:r>
              <a:rPr lang="en-US" sz="2400"/>
              <a:t>26% of participants disputed an error in at least one NCRA file</a:t>
            </a:r>
          </a:p>
          <a:p>
            <a:pPr lvl="1"/>
            <a:r>
              <a:rPr lang="en-US" sz="2400"/>
              <a:t>5% had substantial errors that decreased their credit tier</a:t>
            </a:r>
          </a:p>
          <a:p>
            <a:pPr lvl="1"/>
            <a:r>
              <a:rPr lang="en-US" sz="2400"/>
              <a:t>70% believed that their data remained inaccurate even after dispute</a:t>
            </a:r>
          </a:p>
          <a:p>
            <a:endParaRPr lang="en-US" sz="2400"/>
          </a:p>
          <a:p>
            <a:r>
              <a:rPr lang="en-US" sz="2400"/>
              <a:t>These findings are qualitatively similar to a different study by PERC (2011). </a:t>
            </a:r>
          </a:p>
        </p:txBody>
      </p:sp>
    </p:spTree>
    <p:extLst>
      <p:ext uri="{BB962C8B-B14F-4D97-AF65-F5344CB8AC3E}">
        <p14:creationId xmlns:p14="http://schemas.microsoft.com/office/powerpoint/2010/main" val="7667653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709018-8217-426C-97FC-6D8F89761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/>
              <a:t>A lot has changed since the 2012 FTC study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B5F982-97A6-40FC-A7DA-A524323C4E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81760"/>
            <a:ext cx="10972800" cy="4846320"/>
          </a:xfrm>
        </p:spPr>
        <p:txBody>
          <a:bodyPr>
            <a:normAutofit/>
          </a:bodyPr>
          <a:lstStyle/>
          <a:p>
            <a:r>
              <a:rPr lang="en-US" sz="2400" dirty="0"/>
              <a:t>There has been an increased regulatory focus on accuracy. </a:t>
            </a:r>
          </a:p>
          <a:p>
            <a:pPr lvl="1"/>
            <a:r>
              <a:rPr lang="en-US" sz="2400" dirty="0"/>
              <a:t>CFPB’s Supervisory program</a:t>
            </a:r>
          </a:p>
          <a:p>
            <a:pPr lvl="1"/>
            <a:r>
              <a:rPr lang="en-US" sz="2400" dirty="0"/>
              <a:t>Multi-state/Nationwide Credit </a:t>
            </a:r>
            <a:r>
              <a:rPr lang="en-US" sz="2400"/>
              <a:t>Reporting Agency </a:t>
            </a:r>
            <a:r>
              <a:rPr lang="en-US" sz="2400" dirty="0"/>
              <a:t>(NCRA) settlement</a:t>
            </a:r>
          </a:p>
          <a:p>
            <a:pPr lvl="1"/>
            <a:endParaRPr lang="en-US" sz="2400" dirty="0"/>
          </a:p>
          <a:p>
            <a:r>
              <a:rPr lang="en-US" sz="2400" dirty="0"/>
              <a:t>There has been substantial growth in consumer awareness of credit reporting and scoring issues. </a:t>
            </a:r>
          </a:p>
          <a:p>
            <a:pPr lvl="1"/>
            <a:r>
              <a:rPr lang="en-US" sz="2400" dirty="0"/>
              <a:t>No fee score access programs available through financial institutions and lead generation firms (e.g., Credit Karma)</a:t>
            </a:r>
          </a:p>
          <a:p>
            <a:pPr lvl="1"/>
            <a:r>
              <a:rPr lang="en-US" sz="2400" dirty="0"/>
              <a:t>Data breaches (e.g., Equifax breach in September 2017)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98F1B1-F8CF-4101-82FD-6A9739D45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FA9C0-76D2-4098-B10D-57ADD9B5F8C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3682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709018-8217-426C-97FC-6D8F89761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/>
              <a:t>A lot has changed since the 2012 FTC study (continued)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B5F982-97A6-40FC-A7DA-A524323C4E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/>
              <a:t>There also has been an increased interest among policy experts to understand credit reporting and accuracy.  </a:t>
            </a:r>
          </a:p>
          <a:p>
            <a:pPr lvl="1"/>
            <a:r>
              <a:rPr lang="en-US" sz="2400"/>
              <a:t>Natural Disasters and Credit Reporting (CFPB, 2018)</a:t>
            </a:r>
          </a:p>
          <a:p>
            <a:pPr lvl="1"/>
            <a:r>
              <a:rPr lang="en-US" sz="2400"/>
              <a:t>Payment Amount Furnishing and Credit Reporting (CFPB, 2020)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98F1B1-F8CF-4101-82FD-6A9739D45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FA9C0-76D2-4098-B10D-57ADD9B5F8C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9702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1EF47-3D4F-4CC5-BD32-DE8BDB13B5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Considerations for new analysis</a:t>
            </a:r>
            <a:r>
              <a:rPr lang="en-US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E7180D-8DC5-4267-B08D-3905E3ED7A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/>
              <a:t>Use of the Bureau’s Consumer Credit Panel (CCP)</a:t>
            </a:r>
          </a:p>
          <a:p>
            <a:pPr lvl="1"/>
            <a:r>
              <a:rPr lang="en-US" sz="2400"/>
              <a:t>The CCP is a 1-in-48 sample of consumer credit reports with tradeline-level information. </a:t>
            </a:r>
          </a:p>
          <a:p>
            <a:pPr lvl="1"/>
            <a:r>
              <a:rPr lang="en-US" sz="2400"/>
              <a:t>The CCP can be used to analyze aggregate trends in credit reporting (furnishing) and disputes over time. </a:t>
            </a:r>
          </a:p>
          <a:p>
            <a:pPr marL="342900" lvl="1" indent="0">
              <a:buNone/>
            </a:pPr>
            <a:endParaRPr lang="en-US" sz="2400"/>
          </a:p>
          <a:p>
            <a:r>
              <a:rPr lang="en-US" sz="2400"/>
              <a:t>A refresh of the 2012 FTC study</a:t>
            </a:r>
          </a:p>
          <a:p>
            <a:pPr lvl="1"/>
            <a:r>
              <a:rPr lang="en-US" sz="2400"/>
              <a:t>Given the growing awareness surrounding credit reporting, a similar analysis may offer very different results than the earlier study.  </a:t>
            </a:r>
          </a:p>
          <a:p>
            <a:pPr lvl="1"/>
            <a:r>
              <a:rPr lang="en-US" sz="2400"/>
              <a:t>A new study would also allow for modifications to the FTC study, including the experimental design and outcomes of interest.</a:t>
            </a:r>
          </a:p>
          <a:p>
            <a:pPr marL="342900" lvl="1" indent="0">
              <a:buNone/>
            </a:pPr>
            <a:endParaRPr lang="en-US" sz="2400"/>
          </a:p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632BC9-0C64-4306-83CC-24FC698E6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FA9C0-76D2-4098-B10D-57ADD9B5F8C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3838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CF99BF-BE97-4474-9D3D-78FF92B56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/>
              <a:t>Considerations for new analysis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DD9080-A79B-4D29-96CF-ACFAECBFB8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/>
              <a:t>Other possibilities</a:t>
            </a:r>
          </a:p>
          <a:p>
            <a:pPr lvl="1"/>
            <a:r>
              <a:rPr lang="en-US" sz="2400"/>
              <a:t>A consumer survey on experiences related to credit reporting and accuracy, potentially based off of a sample from the Bureau’s CCP. </a:t>
            </a:r>
          </a:p>
          <a:p>
            <a:pPr lvl="1"/>
            <a:r>
              <a:rPr lang="en-US" sz="2400"/>
              <a:t>Testing of the dispute process undergone by NCRAs through, e.g., dispute simulations. </a:t>
            </a:r>
          </a:p>
          <a:p>
            <a:pPr lvl="1"/>
            <a:r>
              <a:rPr lang="en-US" sz="2400"/>
              <a:t>Randomly sample furnished data to assess accuracy and correctness.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E37FE8-E48C-4453-B702-F60C46778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FA9C0-76D2-4098-B10D-57ADD9B5F8C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574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F6C33-E290-4B05-AB79-38DC74E9E4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/>
              <a:t>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877C6D-8DE8-4E26-8780-6984E14BB0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/>
              <a:t>What should be the Bureau’s top-of-mind research priorities with respect to credit reporting accuracy?</a:t>
            </a:r>
          </a:p>
          <a:p>
            <a:pPr lvl="1"/>
            <a:r>
              <a:rPr lang="en-US" sz="2400"/>
              <a:t>What are the policy-relevant areas?</a:t>
            </a:r>
          </a:p>
          <a:p>
            <a:pPr lvl="1"/>
            <a:r>
              <a:rPr lang="en-US" sz="2400"/>
              <a:t>What do you see as the key outcomes of interest for a new study?</a:t>
            </a:r>
          </a:p>
          <a:p>
            <a:pPr lvl="1"/>
            <a:endParaRPr lang="en-US" sz="2400"/>
          </a:p>
          <a:p>
            <a:r>
              <a:rPr lang="en-US" sz="2400"/>
              <a:t>If the Bureau were to conduct an original analysis on credit reporting accuracy, should the focus be on a one-time study or recurring analysis? </a:t>
            </a:r>
          </a:p>
          <a:p>
            <a:pPr lvl="1"/>
            <a:r>
              <a:rPr lang="en-US" sz="2400"/>
              <a:t>An example of a one-time study could include a lab study similar to the 2012 FTC analysis. </a:t>
            </a:r>
          </a:p>
          <a:p>
            <a:pPr lvl="1"/>
            <a:r>
              <a:rPr lang="en-US" sz="2400"/>
              <a:t>An example of recurring analysis could include regular surveys to consumers. </a:t>
            </a:r>
          </a:p>
          <a:p>
            <a:pPr lvl="1"/>
            <a:endParaRPr lang="en-US" sz="2400"/>
          </a:p>
          <a:p>
            <a:pPr marL="342900" lvl="1" indent="0">
              <a:buNone/>
            </a:pPr>
            <a:endParaRPr lang="en-US" sz="240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06A2F8-4F47-4541-96A6-66F8D41FF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FA9C0-76D2-4098-B10D-57ADD9B5F8C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548345"/>
      </p:ext>
    </p:extLst>
  </p:cSld>
  <p:clrMapOvr>
    <a:masterClrMapping/>
  </p:clrMapOvr>
</p:sld>
</file>

<file path=ppt/theme/theme1.xml><?xml version="1.0" encoding="utf-8"?>
<a:theme xmlns:a="http://schemas.openxmlformats.org/drawingml/2006/main" name="CFPB PowerPoint Theme">
  <a:themeElements>
    <a:clrScheme name="CFPB PowerPoint Color Theme">
      <a:dk1>
        <a:srgbClr val="000000"/>
      </a:dk1>
      <a:lt1>
        <a:sysClr val="window" lastClr="FFFFFF"/>
      </a:lt1>
      <a:dk2>
        <a:srgbClr val="1E9642"/>
      </a:dk2>
      <a:lt2>
        <a:srgbClr val="F8F8F8"/>
      </a:lt2>
      <a:accent1>
        <a:srgbClr val="0050B4"/>
      </a:accent1>
      <a:accent2>
        <a:srgbClr val="1E9642"/>
      </a:accent2>
      <a:accent3>
        <a:srgbClr val="D14124"/>
      </a:accent3>
      <a:accent4>
        <a:srgbClr val="257675"/>
      </a:accent4>
      <a:accent5>
        <a:srgbClr val="DC731C"/>
      </a:accent5>
      <a:accent6>
        <a:srgbClr val="8A6C57"/>
      </a:accent6>
      <a:hlink>
        <a:srgbClr val="254B87"/>
      </a:hlink>
      <a:folHlink>
        <a:srgbClr val="254B87"/>
      </a:folHlink>
    </a:clrScheme>
    <a:fontScheme name="CFPB PPT Font Theme">
      <a:majorFont>
        <a:latin typeface="Georgia"/>
        <a:ea typeface=""/>
        <a:cs typeface=""/>
      </a:majorFont>
      <a:minorFont>
        <a:latin typeface="Georg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ank CFPB PowerPoint Template with Examples 16x9.pptx" id="{135EDB42-81B1-4404-9A1F-FDAEABCDAFBC}" vid="{1218C020-C637-42A3-BD40-78851E5E5D3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b05b36f-5583-441c-93f4-3e7490ae0172"/>
    <TaxKeywordTaxHTField xmlns="cb05b36f-5583-441c-93f4-3e7490ae0172">
      <Terms xmlns="http://schemas.microsoft.com/office/infopath/2007/PartnerControls"/>
    </TaxKeywordTaxHTField>
    <_dlc_DocId xmlns="8ad2afa7-ad9a-4224-8e10-f94b3ba3fda2">CEEAABC-1950146864-110261</_dlc_DocId>
    <_dlc_DocIdUrl xmlns="8ad2afa7-ad9a-4224-8e10-f94b3ba3fda2">
      <Url>https://bcfp365.sharepoint.com/sites/abc/_layouts/15/DocIdRedir.aspx?ID=CEEAABC-1950146864-110261</Url>
      <Description>CEEAABC-1950146864-110261</Description>
    </_dlc_DocIdUrl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CFPB Document" ma:contentTypeID="0x010100AF5D719A330BE9498B2C5974DBEAC0380091EE512F6764294EA92003B5F474E595" ma:contentTypeVersion="6" ma:contentTypeDescription="" ma:contentTypeScope="" ma:versionID="8b2bb0e70786679867a57082f7d7d55d">
  <xsd:schema xmlns:xsd="http://www.w3.org/2001/XMLSchema" xmlns:xs="http://www.w3.org/2001/XMLSchema" xmlns:p="http://schemas.microsoft.com/office/2006/metadata/properties" xmlns:ns2="8ad2afa7-ad9a-4224-8e10-f94b3ba3fda2" xmlns:ns3="cb05b36f-5583-441c-93f4-3e7490ae0172" xmlns:ns4="d9211511-cf5b-4b3c-9da5-93e4d02153f6" xmlns:ns5="ce8fe3c3-ec9c-4b98-bcb3-62958ec02882" targetNamespace="http://schemas.microsoft.com/office/2006/metadata/properties" ma:root="true" ma:fieldsID="3822936e1eb40374732a399acade7562" ns2:_="" ns3:_="" ns4:_="" ns5:_="">
    <xsd:import namespace="8ad2afa7-ad9a-4224-8e10-f94b3ba3fda2"/>
    <xsd:import namespace="cb05b36f-5583-441c-93f4-3e7490ae0172"/>
    <xsd:import namespace="d9211511-cf5b-4b3c-9da5-93e4d02153f6"/>
    <xsd:import namespace="ce8fe3c3-ec9c-4b98-bcb3-62958ec02882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TaxKeywordTaxHTField" minOccurs="0"/>
                <xsd:element ref="ns3:TaxCatchAll" minOccurs="0"/>
                <xsd:element ref="ns4:MediaServiceMetadata" minOccurs="0"/>
                <xsd:element ref="ns4:MediaServiceFastMetadata" minOccurs="0"/>
                <xsd:element ref="ns5:SharedWithUsers" minOccurs="0"/>
                <xsd:element ref="ns5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d2afa7-ad9a-4224-8e10-f94b3ba3fda2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05b36f-5583-441c-93f4-3e7490ae0172" elementFormDefault="qualified">
    <xsd:import namespace="http://schemas.microsoft.com/office/2006/documentManagement/types"/>
    <xsd:import namespace="http://schemas.microsoft.com/office/infopath/2007/PartnerControls"/>
    <xsd:element name="TaxKeywordTaxHTField" ma:index="12" nillable="true" ma:taxonomy="true" ma:internalName="TaxKeywordTaxHTField" ma:taxonomyFieldName="TaxKeyword" ma:displayName="Enterprise Keywords" ma:fieldId="{23f27201-bee3-471e-b2e7-b64fd8b7ca38}" ma:taxonomyMulti="true" ma:sspId="05f0ae79-fa7d-42cd-a738-9aebccb3fb89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13" nillable="true" ma:displayName="Taxonomy Catch All Column" ma:hidden="true" ma:list="{AA77DE81-BEE7-48F3-993D-00D503733B6F}" ma:internalName="TaxCatchAll" ma:showField="CatchAllData" ma:web="{ce8fe3c3-ec9c-4b98-bcb3-62958ec02882}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211511-cf5b-4b3c-9da5-93e4d02153f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4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5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8fe3c3-ec9c-4b98-bcb3-62958ec02882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haredContentType xmlns="Microsoft.SharePoint.Taxonomy.ContentTypeSync" SourceId="05f0ae79-fa7d-42cd-a738-9aebccb3fb89" ContentTypeId="0x010100AF5D719A330BE9498B2C5974DBEAC038" PreviousValue="false"/>
</file>

<file path=customXml/item5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85D46908-85DF-45EA-9290-3A22BDB93E31}">
  <ds:schemaRefs>
    <ds:schemaRef ds:uri="http://purl.org/dc/terms/"/>
    <ds:schemaRef ds:uri="http://schemas.microsoft.com/office/2006/documentManagement/types"/>
    <ds:schemaRef ds:uri="http://schemas.microsoft.com/office/2006/metadata/properties"/>
    <ds:schemaRef ds:uri="e80f9f4d-562c-40f5-9ba3-7e77dd844002"/>
    <ds:schemaRef ds:uri="http://purl.org/dc/elements/1.1/"/>
    <ds:schemaRef ds:uri="5e235464-3eab-4882-a6fa-f70788ea5378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636FD0B-41ED-4549-BBD3-CCCC5E42AA92}"/>
</file>

<file path=customXml/itemProps3.xml><?xml version="1.0" encoding="utf-8"?>
<ds:datastoreItem xmlns:ds="http://schemas.openxmlformats.org/officeDocument/2006/customXml" ds:itemID="{B384689C-A140-4CA0-9883-083CCE0281B4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B44E32FC-DC7B-4846-892B-FB66AF785890}"/>
</file>

<file path=customXml/itemProps5.xml><?xml version="1.0" encoding="utf-8"?>
<ds:datastoreItem xmlns:ds="http://schemas.openxmlformats.org/officeDocument/2006/customXml" ds:itemID="{61369B58-3F7F-4BD3-92B8-D1B9449EA3A7}"/>
</file>

<file path=docProps/app.xml><?xml version="1.0" encoding="utf-8"?>
<Properties xmlns="http://schemas.openxmlformats.org/officeDocument/2006/extended-properties" xmlns:vt="http://schemas.openxmlformats.org/officeDocument/2006/docPropsVTypes">
  <Template>CFPB PowerPoint Theme</Template>
  <TotalTime>0</TotalTime>
  <Words>752</Words>
  <Application>Microsoft Office PowerPoint</Application>
  <PresentationFormat>Custom</PresentationFormat>
  <Paragraphs>82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Georgia</vt:lpstr>
      <vt:lpstr>Wingdings</vt:lpstr>
      <vt:lpstr>CFPB PowerPoint Theme</vt:lpstr>
      <vt:lpstr>Accuracy in Credit Reporting</vt:lpstr>
      <vt:lpstr>Credit access plays a vital role in the lives of consumers.</vt:lpstr>
      <vt:lpstr>Potential effects of inaccurate credit reporting</vt:lpstr>
      <vt:lpstr>The 2012 FTC Study</vt:lpstr>
      <vt:lpstr>A lot has changed since the 2012 FTC study </vt:lpstr>
      <vt:lpstr>A lot has changed since the 2012 FTC study (continued) </vt:lpstr>
      <vt:lpstr>Considerations for new analysis </vt:lpstr>
      <vt:lpstr>Considerations for new analysis (continued)</vt:lpstr>
      <vt:lpstr>Discussion</vt:lpstr>
      <vt:lpstr>Discussion (continued)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template</dc:title>
  <dc:creator>Bush, Alvin (CFPB)</dc:creator>
  <cp:lastModifiedBy>Li, Nicholas (CFPB)</cp:lastModifiedBy>
  <cp:revision>1</cp:revision>
  <dcterms:created xsi:type="dcterms:W3CDTF">2020-04-16T12:45:07Z</dcterms:created>
  <dcterms:modified xsi:type="dcterms:W3CDTF">2020-11-10T15:05:39Z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0x010100AF5D719A330BE9498B2C5974DBEAC0380091EE512F6764294EA92003B5F474E595</vt:lpwstr>
  </property>
  <property fmtid="{D5CDD505-2E9C-101B-9397-08002B2CF9AE}" pid="3" name="TaxKeyword">
    <vt:lpwstr/>
  </property>
  <property fmtid="{D5CDD505-2E9C-101B-9397-08002B2CF9AE}" pid="4" name="TaxCatchAll">
    <vt:lpwstr/>
  </property>
  <property fmtid="{D5CDD505-2E9C-101B-9397-08002B2CF9AE}" pid="5" name="TaxKeywordTaxHTField">
    <vt:lpwstr/>
  </property>
  <property fmtid="{D5CDD505-2E9C-101B-9397-08002B2CF9AE}" pid="6" name="_dlc_DocIdItemGuid">
    <vt:lpwstr>1c6fc97a-9948-4079-b9b8-607a3cc020f2</vt:lpwstr>
  </property>
</Properties>
</file>