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bookmarkIdSeed="3">
  <p:sldMasterIdLst>
    <p:sldMasterId id="2147483659" r:id="rId4"/>
  </p:sldMasterIdLst>
  <p:notesMasterIdLst>
    <p:notesMasterId r:id="rId13"/>
  </p:notesMasterIdLst>
  <p:sldIdLst>
    <p:sldId id="256" r:id="rId5"/>
    <p:sldId id="335" r:id="rId6"/>
    <p:sldId id="276" r:id="rId7"/>
    <p:sldId id="342" r:id="rId8"/>
    <p:sldId id="343" r:id="rId9"/>
    <p:sldId id="344" r:id="rId10"/>
    <p:sldId id="345" r:id="rId11"/>
    <p:sldId id="346"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944">
          <p15:clr>
            <a:srgbClr val="A4A3A4"/>
          </p15:clr>
        </p15:guide>
        <p15:guide id="2" pos="35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imelt, Alexa (CFPB)" initials="RA(" lastIdx="17" clrIdx="0">
    <p:extLst>
      <p:ext uri="{19B8F6BF-5375-455C-9EA6-DF929625EA0E}">
        <p15:presenceInfo xmlns:p15="http://schemas.microsoft.com/office/powerpoint/2012/main" userId="S-1-5-21-777607571-1966955543-4197172876-26453" providerId="AD"/>
      </p:ext>
    </p:extLst>
  </p:cmAuthor>
  <p:cmAuthor id="2" name="Herman, Vincent (CFPB)" initials="HV(" lastIdx="1" clrIdx="1">
    <p:extLst>
      <p:ext uri="{19B8F6BF-5375-455C-9EA6-DF929625EA0E}">
        <p15:presenceInfo xmlns:p15="http://schemas.microsoft.com/office/powerpoint/2012/main" userId="S-1-5-21-777607571-1966955543-4197172876-23228" providerId="AD"/>
      </p:ext>
    </p:extLst>
  </p:cmAuthor>
  <p:cmAuthor id="3" name="DiGiovanni, Jaydee (CFPB)" initials="DJ(" lastIdx="9" clrIdx="2">
    <p:extLst>
      <p:ext uri="{19B8F6BF-5375-455C-9EA6-DF929625EA0E}">
        <p15:presenceInfo xmlns:p15="http://schemas.microsoft.com/office/powerpoint/2012/main" userId="S::Jaydee.DiGiovanni@cfpb.gov::da285cf5-eada-4091-b810-e13c2dd0e017" providerId="AD"/>
      </p:ext>
    </p:extLst>
  </p:cmAuthor>
  <p:cmAuthor id="4" name="Reimelt, Alexa (CFPB)" initials="RA( [2]" lastIdx="4" clrIdx="3">
    <p:extLst>
      <p:ext uri="{19B8F6BF-5375-455C-9EA6-DF929625EA0E}">
        <p15:presenceInfo xmlns:p15="http://schemas.microsoft.com/office/powerpoint/2012/main" userId="S::Alexandra.Reimelt@cfpb.gov::6efdf2a5-e76a-4caa-9c21-7e2d13606ed7" providerId="AD"/>
      </p:ext>
    </p:extLst>
  </p:cmAuthor>
  <p:cmAuthor id="5" name="Silberman, David (CFPB)" initials="SD(" lastIdx="1" clrIdx="4">
    <p:extLst>
      <p:ext uri="{19B8F6BF-5375-455C-9EA6-DF929625EA0E}">
        <p15:presenceInfo xmlns:p15="http://schemas.microsoft.com/office/powerpoint/2012/main" userId="S::David.Silberman@cfpb.gov::d1faf8c9-b0fb-44f7-a545-a4753e721cac" providerId="AD"/>
      </p:ext>
    </p:extLst>
  </p:cmAuthor>
  <p:cmAuthor id="6" name="Ahn, Sue-Yun (CFPB)" initials="AS(" lastIdx="1" clrIdx="5">
    <p:extLst>
      <p:ext uri="{19B8F6BF-5375-455C-9EA6-DF929625EA0E}">
        <p15:presenceInfo xmlns:p15="http://schemas.microsoft.com/office/powerpoint/2012/main" userId="S::Sue-Yun.Ahn@cfpb.gov::5d2ae127-37f0-4adc-b546-0b4d84c64a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5B96D8B-66B1-4798-876F-329478C7A52C}">
  <a:tblStyle styleId="{05B96D8B-66B1-4798-876F-329478C7A52C}" styleName="Table_0">
    <a:wholeTbl>
      <a:tcTxStyle b="off" i="off">
        <a:font>
          <a:latin typeface="Georgia"/>
          <a:ea typeface="Georgia"/>
          <a:cs typeface="Georgia"/>
        </a:font>
        <a:schemeClr val="dk1"/>
      </a:tcTxStyle>
      <a:tcStyle>
        <a:tcBdr>
          <a:left>
            <a:ln w="9525" cap="flat" cmpd="sng">
              <a:solidFill>
                <a:schemeClr val="accent2"/>
              </a:solidFill>
              <a:prstDash val="solid"/>
              <a:round/>
              <a:headEnd type="none" w="sm" len="sm"/>
              <a:tailEnd type="none" w="sm" len="sm"/>
            </a:ln>
          </a:left>
          <a:right>
            <a:ln w="9525" cap="flat" cmpd="sng">
              <a:solidFill>
                <a:schemeClr val="accent2"/>
              </a:solidFill>
              <a:prstDash val="solid"/>
              <a:round/>
              <a:headEnd type="none" w="sm" len="sm"/>
              <a:tailEnd type="none" w="sm" len="sm"/>
            </a:ln>
          </a:right>
          <a:top>
            <a:ln w="9525" cap="flat" cmpd="sng">
              <a:solidFill>
                <a:schemeClr val="accent2"/>
              </a:solidFill>
              <a:prstDash val="solid"/>
              <a:round/>
              <a:headEnd type="none" w="sm" len="sm"/>
              <a:tailEnd type="none" w="sm" len="sm"/>
            </a:ln>
          </a:top>
          <a:bottom>
            <a:ln w="9525" cap="flat" cmpd="sng">
              <a:solidFill>
                <a:schemeClr val="accent2"/>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top>
            <a:ln w="9525" cap="flat" cmpd="sng">
              <a:solidFill>
                <a:schemeClr val="accent2"/>
              </a:solidFill>
              <a:prstDash val="solid"/>
              <a:round/>
              <a:headEnd type="none" w="sm" len="sm"/>
              <a:tailEnd type="none" w="sm" len="sm"/>
            </a:ln>
          </a:top>
          <a:bottom>
            <a:ln w="9525" cap="flat" cmpd="sng">
              <a:solidFill>
                <a:schemeClr val="accent2"/>
              </a:solidFill>
              <a:prstDash val="solid"/>
              <a:round/>
              <a:headEnd type="none" w="sm" len="sm"/>
              <a:tailEnd type="none" w="sm" len="sm"/>
            </a:ln>
          </a:bottom>
        </a:tcBdr>
      </a:tcStyle>
    </a:band1H>
    <a:band2H>
      <a:tcTxStyle/>
      <a:tcStyle>
        <a:tcBdr/>
      </a:tcStyle>
    </a:band2H>
    <a:band1V>
      <a:tcTxStyle/>
      <a:tcStyle>
        <a:tcBdr>
          <a:left>
            <a:ln w="9525" cap="flat" cmpd="sng">
              <a:solidFill>
                <a:schemeClr val="accent2"/>
              </a:solidFill>
              <a:prstDash val="solid"/>
              <a:round/>
              <a:headEnd type="none" w="sm" len="sm"/>
              <a:tailEnd type="none" w="sm" len="sm"/>
            </a:ln>
          </a:left>
          <a:right>
            <a:ln w="9525" cap="flat" cmpd="sng">
              <a:solidFill>
                <a:schemeClr val="accent2"/>
              </a:solidFill>
              <a:prstDash val="solid"/>
              <a:round/>
              <a:headEnd type="none" w="sm" len="sm"/>
              <a:tailEnd type="none" w="sm" len="sm"/>
            </a:ln>
          </a:right>
        </a:tcBdr>
      </a:tcStyle>
    </a:band1V>
    <a:band2V>
      <a:tcTxStyle/>
      <a:tcStyle>
        <a:tcBdr>
          <a:left>
            <a:ln w="9525" cap="flat" cmpd="sng">
              <a:solidFill>
                <a:schemeClr val="accent2"/>
              </a:solidFill>
              <a:prstDash val="solid"/>
              <a:round/>
              <a:headEnd type="none" w="sm" len="sm"/>
              <a:tailEnd type="none" w="sm" len="sm"/>
            </a:ln>
          </a:left>
          <a:right>
            <a:ln w="9525" cap="flat" cmpd="sng">
              <a:solidFill>
                <a:schemeClr val="accent2"/>
              </a:solidFill>
              <a:prstDash val="solid"/>
              <a:round/>
              <a:headEnd type="none" w="sm" len="sm"/>
              <a:tailEnd type="none" w="sm" len="sm"/>
            </a:ln>
          </a:right>
        </a:tcBdr>
      </a:tcStyle>
    </a:band2V>
    <a:lastCol>
      <a:tcTxStyle b="on" i="off"/>
      <a:tcStyle>
        <a:tcBdr/>
      </a:tcStyle>
    </a:lastCol>
    <a:firstCol>
      <a:tcTxStyle b="on" i="off"/>
      <a:tcStyle>
        <a:tcBdr/>
      </a:tcStyle>
    </a:firstCol>
    <a:lastRow>
      <a:tcTxStyle b="on" i="off"/>
      <a:tcStyle>
        <a:tcBdr>
          <a:top>
            <a:ln w="50800" cap="flat" cmpd="sng">
              <a:solidFill>
                <a:schemeClr val="accent2"/>
              </a:solidFill>
              <a:prstDash val="solid"/>
              <a:round/>
              <a:headEnd type="none" w="sm" len="sm"/>
              <a:tailEnd type="none" w="sm" len="sm"/>
            </a:ln>
          </a:top>
        </a:tcBdr>
      </a:tcStyle>
    </a:lastRow>
    <a:seCell>
      <a:tcTxStyle/>
      <a:tcStyle>
        <a:tcBdr/>
      </a:tcStyle>
    </a:seCell>
    <a:swCell>
      <a:tcTxStyle/>
      <a:tcStyle>
        <a:tcBdr/>
      </a:tcStyle>
    </a:swCell>
    <a:firstRow>
      <a:tcTxStyle b="on" i="off">
        <a:font>
          <a:latin typeface="Georgia"/>
          <a:ea typeface="Georgia"/>
          <a:cs typeface="Georgia"/>
        </a:font>
        <a:schemeClr val="lt1"/>
      </a:tcTxStyle>
      <a:tcStyle>
        <a:tcBdr/>
        <a:fill>
          <a:solidFill>
            <a:schemeClr val="accent2"/>
          </a:solidFill>
        </a:fill>
      </a:tcStyle>
    </a:firstRow>
    <a:neCell>
      <a:tcTxStyle/>
      <a:tcStyle>
        <a:tcBdr/>
      </a:tcStyle>
    </a:neCell>
    <a:nwCell>
      <a:tcTxStyle/>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1" autoAdjust="0"/>
    <p:restoredTop sz="52620" autoAdjust="0"/>
  </p:normalViewPr>
  <p:slideViewPr>
    <p:cSldViewPr snapToGrid="0">
      <p:cViewPr varScale="1">
        <p:scale>
          <a:sx n="37" d="100"/>
          <a:sy n="37" d="100"/>
        </p:scale>
        <p:origin x="1408" y="16"/>
      </p:cViewPr>
      <p:guideLst>
        <p:guide orient="horz" pos="944"/>
        <p:guide pos="351"/>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endParaRPr lang="en-US" sz="1200" b="0" i="0" u="none" strike="noStrike" cap="none" dirty="0">
              <a:solidFill>
                <a:schemeClr val="dk1"/>
              </a:solidFill>
              <a:effectLst/>
              <a:latin typeface="Calibri"/>
              <a:ea typeface="Calibri"/>
              <a:cs typeface="Calibri"/>
              <a:sym typeface="Calibri"/>
            </a:endParaRPr>
          </a:p>
          <a:p>
            <a:pPr marL="0" lvl="0" indent="0" algn="l" rtl="0">
              <a:spcBef>
                <a:spcPts val="0"/>
              </a:spcBef>
              <a:spcAft>
                <a:spcPts val="0"/>
              </a:spcAft>
              <a:buNone/>
            </a:pPr>
            <a:endParaRPr dirty="0"/>
          </a:p>
        </p:txBody>
      </p:sp>
      <p:sp>
        <p:nvSpPr>
          <p:cNvPr id="84" name="Google Shape;84;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100" b="0" i="0" u="none" strike="noStrike" cap="none" dirty="0">
              <a:solidFill>
                <a:schemeClr val="dk1"/>
              </a:solidFill>
              <a:effectLst/>
              <a:latin typeface="Calibri"/>
              <a:ea typeface="Calibri"/>
              <a:cs typeface="Calibri"/>
              <a:sym typeface="Calibri"/>
            </a:endParaRP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43869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100" b="0" i="0" u="none" strike="noStrike" cap="none" dirty="0">
              <a:solidFill>
                <a:schemeClr val="dk1"/>
              </a:solidFill>
              <a:effectLst/>
              <a:latin typeface="Calibri"/>
              <a:ea typeface="Calibri"/>
              <a:cs typeface="Calibri"/>
              <a:sym typeface="Calibri"/>
            </a:endParaRPr>
          </a:p>
          <a:p>
            <a:pPr marL="0" lvl="0" indent="0" algn="l" rtl="0">
              <a:spcBef>
                <a:spcPts val="0"/>
              </a:spcBef>
              <a:spcAft>
                <a:spcPts val="0"/>
              </a:spcAft>
              <a:buNone/>
            </a:pPr>
            <a:endParaRPr dirty="0"/>
          </a:p>
        </p:txBody>
      </p:sp>
      <p:sp>
        <p:nvSpPr>
          <p:cNvPr id="112" name="Google Shape;112;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72617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100" b="0" i="0" u="none" strike="noStrike" cap="none" dirty="0">
              <a:solidFill>
                <a:schemeClr val="dk1"/>
              </a:solidFill>
              <a:effectLst/>
              <a:latin typeface="Calibri"/>
              <a:ea typeface="Calibri"/>
              <a:cs typeface="Calibri"/>
              <a:sym typeface="Calibri"/>
            </a:endParaRPr>
          </a:p>
          <a:p>
            <a:pPr marL="0" lvl="0" indent="0" algn="l" rtl="0">
              <a:spcBef>
                <a:spcPts val="0"/>
              </a:spcBef>
              <a:spcAft>
                <a:spcPts val="0"/>
              </a:spcAft>
              <a:buNone/>
            </a:pPr>
            <a:endParaRPr dirty="0"/>
          </a:p>
        </p:txBody>
      </p:sp>
      <p:sp>
        <p:nvSpPr>
          <p:cNvPr id="112" name="Google Shape;112;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26124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100" b="0" i="0" u="none" strike="noStrike" cap="none" dirty="0">
              <a:solidFill>
                <a:schemeClr val="dk1"/>
              </a:solidFill>
              <a:effectLst/>
              <a:latin typeface="Calibri"/>
              <a:ea typeface="Calibri"/>
              <a:cs typeface="Calibri"/>
              <a:sym typeface="Calibri"/>
            </a:endParaRPr>
          </a:p>
          <a:p>
            <a:pPr marL="0" lvl="0" indent="0" algn="l" rtl="0">
              <a:spcBef>
                <a:spcPts val="0"/>
              </a:spcBef>
              <a:spcAft>
                <a:spcPts val="0"/>
              </a:spcAft>
              <a:buNone/>
            </a:pPr>
            <a:endParaRPr dirty="0"/>
          </a:p>
        </p:txBody>
      </p:sp>
      <p:sp>
        <p:nvSpPr>
          <p:cNvPr id="112" name="Google Shape;112;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7521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100" b="0" i="0" u="none" strike="noStrike" cap="none" dirty="0">
              <a:solidFill>
                <a:schemeClr val="dk1"/>
              </a:solidFill>
              <a:effectLst/>
              <a:latin typeface="Calibri"/>
              <a:ea typeface="Calibri"/>
              <a:cs typeface="Calibri"/>
              <a:sym typeface="Calibri"/>
            </a:endParaRPr>
          </a:p>
          <a:p>
            <a:pPr marL="0" lvl="0" indent="0" algn="l" rtl="0">
              <a:spcBef>
                <a:spcPts val="0"/>
              </a:spcBef>
              <a:spcAft>
                <a:spcPts val="0"/>
              </a:spcAft>
              <a:buNone/>
            </a:pPr>
            <a:endParaRPr dirty="0"/>
          </a:p>
        </p:txBody>
      </p:sp>
      <p:sp>
        <p:nvSpPr>
          <p:cNvPr id="112" name="Google Shape;112;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63494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100" b="0" i="0" u="none" strike="noStrike" cap="none" dirty="0">
              <a:solidFill>
                <a:schemeClr val="dk1"/>
              </a:solidFill>
              <a:effectLst/>
              <a:latin typeface="Calibri"/>
              <a:ea typeface="Calibri"/>
              <a:cs typeface="Calibri"/>
              <a:sym typeface="Calibri"/>
            </a:endParaRPr>
          </a:p>
          <a:p>
            <a:pPr marL="0" lvl="0" indent="0" algn="l" rtl="0">
              <a:spcBef>
                <a:spcPts val="0"/>
              </a:spcBef>
              <a:spcAft>
                <a:spcPts val="0"/>
              </a:spcAft>
              <a:buNone/>
            </a:pPr>
            <a:endParaRPr dirty="0"/>
          </a:p>
        </p:txBody>
      </p:sp>
      <p:sp>
        <p:nvSpPr>
          <p:cNvPr id="112" name="Google Shape;112;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23218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100" b="0" i="0" u="none" strike="noStrike" cap="none" dirty="0">
              <a:solidFill>
                <a:schemeClr val="dk1"/>
              </a:solidFill>
              <a:effectLst/>
              <a:latin typeface="Calibri"/>
              <a:ea typeface="Calibri"/>
              <a:cs typeface="Calibri"/>
              <a:sym typeface="Calibri"/>
            </a:endParaRPr>
          </a:p>
          <a:p>
            <a:pPr marL="0" lvl="0" indent="0" algn="l" rtl="0">
              <a:spcBef>
                <a:spcPts val="0"/>
              </a:spcBef>
              <a:spcAft>
                <a:spcPts val="0"/>
              </a:spcAft>
              <a:buNone/>
            </a:pPr>
            <a:endParaRPr dirty="0"/>
          </a:p>
        </p:txBody>
      </p:sp>
      <p:sp>
        <p:nvSpPr>
          <p:cNvPr id="112" name="Google Shape;112;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48149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20"/>
        <p:cNvGrpSpPr/>
        <p:nvPr/>
      </p:nvGrpSpPr>
      <p:grpSpPr>
        <a:xfrm>
          <a:off x="0" y="0"/>
          <a:ext cx="0" cy="0"/>
          <a:chOff x="0" y="0"/>
          <a:chExt cx="0" cy="0"/>
        </a:xfrm>
      </p:grpSpPr>
      <p:sp>
        <p:nvSpPr>
          <p:cNvPr id="21" name="Google Shape;21;p2"/>
          <p:cNvSpPr txBox="1">
            <a:spLocks noGrp="1"/>
          </p:cNvSpPr>
          <p:nvPr>
            <p:ph type="title"/>
          </p:nvPr>
        </p:nvSpPr>
        <p:spPr>
          <a:xfrm>
            <a:off x="641193" y="2164953"/>
            <a:ext cx="8036720" cy="743347"/>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rgbClr val="101820"/>
              </a:buClr>
              <a:buSzPts val="4000"/>
              <a:buFont typeface="Arial"/>
              <a:buNone/>
              <a:defRPr sz="4000" b="0" i="0" u="none" strike="noStrike" cap="none">
                <a:solidFill>
                  <a:srgbClr val="101820"/>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2" name="Google Shape;22;p2"/>
          <p:cNvSpPr txBox="1">
            <a:spLocks noGrp="1"/>
          </p:cNvSpPr>
          <p:nvPr>
            <p:ph type="body" idx="1"/>
          </p:nvPr>
        </p:nvSpPr>
        <p:spPr>
          <a:xfrm>
            <a:off x="646352" y="2895600"/>
            <a:ext cx="8031561" cy="520700"/>
          </a:xfrm>
          <a:prstGeom prst="rect">
            <a:avLst/>
          </a:prstGeom>
          <a:noFill/>
          <a:ln>
            <a:noFill/>
          </a:ln>
        </p:spPr>
        <p:txBody>
          <a:bodyPr spcFirstLastPara="1" wrap="square" lIns="91425" tIns="45700" rIns="91425" bIns="45700" anchor="t" anchorCtr="0"/>
          <a:lstStyle>
            <a:lvl1pPr marL="457200" marR="0" lvl="0" indent="-228600" algn="l" rtl="0">
              <a:lnSpc>
                <a:spcPct val="162500"/>
              </a:lnSpc>
              <a:spcBef>
                <a:spcPts val="1000"/>
              </a:spcBef>
              <a:spcAft>
                <a:spcPts val="0"/>
              </a:spcAft>
              <a:buClr>
                <a:schemeClr val="dk2"/>
              </a:buClr>
              <a:buSzPts val="1600"/>
              <a:buFont typeface="Noto Sans Symbols"/>
              <a:buNone/>
              <a:defRPr sz="1600" b="0" i="0" u="none" strike="noStrike" cap="none">
                <a:solidFill>
                  <a:srgbClr val="43484E"/>
                </a:solidFill>
                <a:latin typeface="Georgia"/>
                <a:ea typeface="Georgia"/>
                <a:cs typeface="Georgia"/>
                <a:sym typeface="Georgia"/>
              </a:defRPr>
            </a:lvl1pPr>
            <a:lvl2pPr marL="914400" marR="0" lvl="1" indent="-292100" algn="l" rtl="0">
              <a:spcBef>
                <a:spcPts val="1000"/>
              </a:spcBef>
              <a:spcAft>
                <a:spcPts val="0"/>
              </a:spcAft>
              <a:buClr>
                <a:schemeClr val="dk2"/>
              </a:buClr>
              <a:buSzPts val="1000"/>
              <a:buFont typeface="Noto Sans Symbols"/>
              <a:buChar char="◻"/>
              <a:defRPr sz="2000" b="0" i="0" u="none" strike="noStrike" cap="none">
                <a:solidFill>
                  <a:schemeClr val="dk1"/>
                </a:solidFill>
                <a:latin typeface="Georgia"/>
                <a:ea typeface="Georgia"/>
                <a:cs typeface="Georgia"/>
                <a:sym typeface="Georgia"/>
              </a:defRPr>
            </a:lvl2pPr>
            <a:lvl3pPr marL="1371600" marR="0" lvl="2" indent="-342900" algn="l" rtl="0">
              <a:spcBef>
                <a:spcPts val="10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9pPr>
          </a:lstStyle>
          <a:p>
            <a:endParaRPr/>
          </a:p>
        </p:txBody>
      </p:sp>
      <p:pic>
        <p:nvPicPr>
          <p:cNvPr id="23" name="Google Shape;23;p2"/>
          <p:cNvPicPr preferRelativeResize="0"/>
          <p:nvPr/>
        </p:nvPicPr>
        <p:blipFill>
          <a:blip r:embed="rId2"/>
          <a:stretch>
            <a:fillRect/>
          </a:stretch>
        </p:blipFill>
        <p:spPr>
          <a:xfrm>
            <a:off x="545039" y="5001237"/>
            <a:ext cx="2679700" cy="926882"/>
          </a:xfrm>
          <a:prstGeom prst="rect">
            <a:avLst/>
          </a:prstGeom>
          <a:noFill/>
          <a:ln>
            <a:noFill/>
          </a:ln>
        </p:spPr>
      </p:pic>
      <p:pic>
        <p:nvPicPr>
          <p:cNvPr id="24" name="Google Shape;24;p2"/>
          <p:cNvPicPr preferRelativeResize="0"/>
          <p:nvPr/>
        </p:nvPicPr>
        <p:blipFill rotWithShape="1">
          <a:blip r:embed="rId3">
            <a:alphaModFix/>
          </a:blip>
          <a:srcRect/>
          <a:stretch/>
        </p:blipFill>
        <p:spPr>
          <a:xfrm>
            <a:off x="0" y="5328740"/>
            <a:ext cx="9157662" cy="188540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31"/>
        <p:cNvGrpSpPr/>
        <p:nvPr/>
      </p:nvGrpSpPr>
      <p:grpSpPr>
        <a:xfrm>
          <a:off x="0" y="0"/>
          <a:ext cx="0" cy="0"/>
          <a:chOff x="0" y="0"/>
          <a:chExt cx="0" cy="0"/>
        </a:xfrm>
      </p:grpSpPr>
      <p:sp>
        <p:nvSpPr>
          <p:cNvPr id="32" name="Google Shape;32;p4"/>
          <p:cNvSpPr txBox="1">
            <a:spLocks noGrp="1"/>
          </p:cNvSpPr>
          <p:nvPr>
            <p:ph type="title"/>
          </p:nvPr>
        </p:nvSpPr>
        <p:spPr>
          <a:xfrm>
            <a:off x="553641" y="452437"/>
            <a:ext cx="8036720" cy="743347"/>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1"/>
              </a:buClr>
              <a:buSzPts val="2800"/>
              <a:buFont typeface="Georgia"/>
              <a:buNone/>
              <a:defRPr sz="28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3" name="Google Shape;33;p4"/>
          <p:cNvSpPr txBox="1">
            <a:spLocks noGrp="1"/>
          </p:cNvSpPr>
          <p:nvPr>
            <p:ph type="body" idx="1"/>
          </p:nvPr>
        </p:nvSpPr>
        <p:spPr>
          <a:xfrm>
            <a:off x="553641" y="1524000"/>
            <a:ext cx="8036720" cy="4106412"/>
          </a:xfrm>
          <a:prstGeom prst="rect">
            <a:avLst/>
          </a:prstGeom>
          <a:noFill/>
          <a:ln>
            <a:noFill/>
          </a:ln>
        </p:spPr>
        <p:txBody>
          <a:bodyPr spcFirstLastPara="1" wrap="square" lIns="91425" tIns="45700" rIns="91425" bIns="45700" anchor="t" anchorCtr="0"/>
          <a:lstStyle>
            <a:lvl1pPr marL="457200" marR="0" lvl="0" indent="-368300" algn="l" rtl="0">
              <a:lnSpc>
                <a:spcPct val="118181"/>
              </a:lnSpc>
              <a:spcBef>
                <a:spcPts val="1000"/>
              </a:spcBef>
              <a:spcAft>
                <a:spcPts val="0"/>
              </a:spcAft>
              <a:buClr>
                <a:schemeClr val="dk2"/>
              </a:buClr>
              <a:buSzPts val="2200"/>
              <a:buFont typeface="Noto Sans Symbols"/>
              <a:buChar char="▪"/>
              <a:defRPr sz="2200" b="0" i="0" u="none" strike="noStrike" cap="none">
                <a:solidFill>
                  <a:schemeClr val="dk1"/>
                </a:solidFill>
                <a:latin typeface="Georgia"/>
                <a:ea typeface="Georgia"/>
                <a:cs typeface="Georgia"/>
                <a:sym typeface="Georgia"/>
              </a:defRPr>
            </a:lvl1pPr>
            <a:lvl2pPr marL="914400" marR="0" lvl="1" indent="-292100" algn="l" rtl="0">
              <a:spcBef>
                <a:spcPts val="1000"/>
              </a:spcBef>
              <a:spcAft>
                <a:spcPts val="0"/>
              </a:spcAft>
              <a:buClr>
                <a:schemeClr val="dk2"/>
              </a:buClr>
              <a:buSzPts val="1000"/>
              <a:buFont typeface="Noto Sans Symbols"/>
              <a:buChar char="◻"/>
              <a:defRPr sz="2000" b="0" i="0" u="none" strike="noStrike" cap="none">
                <a:solidFill>
                  <a:schemeClr val="dk1"/>
                </a:solidFill>
                <a:latin typeface="Georgia"/>
                <a:ea typeface="Georgia"/>
                <a:cs typeface="Georgia"/>
                <a:sym typeface="Georgia"/>
              </a:defRPr>
            </a:lvl2pPr>
            <a:lvl3pPr marL="1371600" marR="0" lvl="2" indent="-342900" algn="l" rtl="0">
              <a:spcBef>
                <a:spcPts val="10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9pPr>
          </a:lstStyle>
          <a:p>
            <a:endParaRPr/>
          </a:p>
        </p:txBody>
      </p:sp>
      <p:sp>
        <p:nvSpPr>
          <p:cNvPr id="34" name="Google Shape;34;p4"/>
          <p:cNvSpPr txBox="1">
            <a:spLocks noGrp="1"/>
          </p:cNvSpPr>
          <p:nvPr>
            <p:ph type="dt" idx="10"/>
          </p:nvPr>
        </p:nvSpPr>
        <p:spPr>
          <a:xfrm>
            <a:off x="3182568" y="6081189"/>
            <a:ext cx="2133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98A"/>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2" name="Slide Number Placeholder 1">
            <a:extLst>
              <a:ext uri="{FF2B5EF4-FFF2-40B4-BE49-F238E27FC236}">
                <a16:creationId xmlns:a16="http://schemas.microsoft.com/office/drawing/2014/main" id="{67C7F3DC-F71F-3F45-94B5-007BBE4A0001}"/>
              </a:ext>
            </a:extLst>
          </p:cNvPr>
          <p:cNvSpPr>
            <a:spLocks noGrp="1"/>
          </p:cNvSpPr>
          <p:nvPr>
            <p:ph type="sldNum" sz="quarter" idx="11"/>
          </p:nvPr>
        </p:nvSpPr>
        <p:spPr/>
        <p:txBody>
          <a:bodyPr/>
          <a:lstStyle/>
          <a:p>
            <a:fld id="{421C3AB3-E0DF-964B-8D99-F0C24C13AA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69"/>
        <p:cNvGrpSpPr/>
        <p:nvPr/>
      </p:nvGrpSpPr>
      <p:grpSpPr>
        <a:xfrm>
          <a:off x="0" y="0"/>
          <a:ext cx="0" cy="0"/>
          <a:chOff x="0" y="0"/>
          <a:chExt cx="0" cy="0"/>
        </a:xfrm>
      </p:grpSpPr>
      <p:sp>
        <p:nvSpPr>
          <p:cNvPr id="70" name="Google Shape;70;p11"/>
          <p:cNvSpPr txBox="1">
            <a:spLocks noGrp="1"/>
          </p:cNvSpPr>
          <p:nvPr>
            <p:ph type="body" idx="1"/>
          </p:nvPr>
        </p:nvSpPr>
        <p:spPr>
          <a:xfrm>
            <a:off x="544512" y="1549400"/>
            <a:ext cx="3951287" cy="4199647"/>
          </a:xfrm>
          <a:prstGeom prst="rect">
            <a:avLst/>
          </a:prstGeom>
          <a:noFill/>
          <a:ln>
            <a:noFill/>
          </a:ln>
        </p:spPr>
        <p:txBody>
          <a:bodyPr spcFirstLastPara="1" wrap="square" lIns="91425" tIns="45700" rIns="91425" bIns="45700" anchor="t" anchorCtr="0"/>
          <a:lstStyle>
            <a:lvl1pPr marL="457200" marR="0" lvl="0" indent="-355600" algn="l" rtl="0">
              <a:lnSpc>
                <a:spcPct val="130000"/>
              </a:lnSpc>
              <a:spcBef>
                <a:spcPts val="1000"/>
              </a:spcBef>
              <a:spcAft>
                <a:spcPts val="0"/>
              </a:spcAft>
              <a:buClr>
                <a:schemeClr val="dk2"/>
              </a:buClr>
              <a:buSzPts val="2000"/>
              <a:buFont typeface="Noto Sans Symbols"/>
              <a:buChar char="▪"/>
              <a:defRPr sz="2000" b="0" i="0" u="none" strike="noStrike" cap="none">
                <a:solidFill>
                  <a:schemeClr val="dk1"/>
                </a:solidFill>
                <a:latin typeface="Georgia"/>
                <a:ea typeface="Georgia"/>
                <a:cs typeface="Georgia"/>
                <a:sym typeface="Georgia"/>
              </a:defRPr>
            </a:lvl1pPr>
            <a:lvl2pPr marL="914400" marR="0" lvl="1" indent="-285750" algn="l" rtl="0">
              <a:spcBef>
                <a:spcPts val="1000"/>
              </a:spcBef>
              <a:spcAft>
                <a:spcPts val="0"/>
              </a:spcAft>
              <a:buClr>
                <a:schemeClr val="dk2"/>
              </a:buClr>
              <a:buSzPts val="900"/>
              <a:buFont typeface="Noto Sans Symbols"/>
              <a:buChar char="◻"/>
              <a:defRPr sz="1800" b="0" i="0" u="none" strike="noStrike" cap="none">
                <a:solidFill>
                  <a:schemeClr val="dk1"/>
                </a:solidFill>
                <a:latin typeface="Georgia"/>
                <a:ea typeface="Georgia"/>
                <a:cs typeface="Georgia"/>
                <a:sym typeface="Georgia"/>
              </a:defRPr>
            </a:lvl2pPr>
            <a:lvl3pPr marL="1371600" marR="0" lvl="2" indent="-330200" algn="l" rtl="0">
              <a:spcBef>
                <a:spcPts val="1000"/>
              </a:spcBef>
              <a:spcAft>
                <a:spcPts val="0"/>
              </a:spcAft>
              <a:buClr>
                <a:schemeClr val="dk1"/>
              </a:buClr>
              <a:buSzPts val="1600"/>
              <a:buFont typeface="Arial"/>
              <a:buChar char="•"/>
              <a:defRPr sz="1600" b="0" i="0" u="none" strike="noStrike" cap="none">
                <a:solidFill>
                  <a:schemeClr val="dk1"/>
                </a:solidFill>
                <a:latin typeface="Georgia"/>
                <a:ea typeface="Georgia"/>
                <a:cs typeface="Georgia"/>
                <a:sym typeface="Georgia"/>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9pPr>
          </a:lstStyle>
          <a:p>
            <a:endParaRPr/>
          </a:p>
        </p:txBody>
      </p:sp>
      <p:sp>
        <p:nvSpPr>
          <p:cNvPr id="71" name="Google Shape;71;p11"/>
          <p:cNvSpPr txBox="1">
            <a:spLocks noGrp="1"/>
          </p:cNvSpPr>
          <p:nvPr>
            <p:ph type="body" idx="2"/>
          </p:nvPr>
        </p:nvSpPr>
        <p:spPr>
          <a:xfrm>
            <a:off x="4735512" y="1549400"/>
            <a:ext cx="3951287" cy="4199647"/>
          </a:xfrm>
          <a:prstGeom prst="rect">
            <a:avLst/>
          </a:prstGeom>
          <a:noFill/>
          <a:ln>
            <a:noFill/>
          </a:ln>
        </p:spPr>
        <p:txBody>
          <a:bodyPr spcFirstLastPara="1" wrap="square" lIns="91425" tIns="45700" rIns="91425" bIns="45700" anchor="t" anchorCtr="0"/>
          <a:lstStyle>
            <a:lvl1pPr marL="457200" marR="0" lvl="0" indent="-355600" algn="l" rtl="0">
              <a:lnSpc>
                <a:spcPct val="130000"/>
              </a:lnSpc>
              <a:spcBef>
                <a:spcPts val="1000"/>
              </a:spcBef>
              <a:spcAft>
                <a:spcPts val="0"/>
              </a:spcAft>
              <a:buClr>
                <a:schemeClr val="dk2"/>
              </a:buClr>
              <a:buSzPts val="2000"/>
              <a:buFont typeface="Noto Sans Symbols"/>
              <a:buChar char="▪"/>
              <a:defRPr sz="2000" b="0" i="0" u="none" strike="noStrike" cap="none">
                <a:solidFill>
                  <a:schemeClr val="dk1"/>
                </a:solidFill>
                <a:latin typeface="Georgia"/>
                <a:ea typeface="Georgia"/>
                <a:cs typeface="Georgia"/>
                <a:sym typeface="Georgia"/>
              </a:defRPr>
            </a:lvl1pPr>
            <a:lvl2pPr marL="914400" marR="0" lvl="1" indent="-285750" algn="l" rtl="0">
              <a:spcBef>
                <a:spcPts val="1000"/>
              </a:spcBef>
              <a:spcAft>
                <a:spcPts val="0"/>
              </a:spcAft>
              <a:buClr>
                <a:schemeClr val="dk2"/>
              </a:buClr>
              <a:buSzPts val="900"/>
              <a:buFont typeface="Noto Sans Symbols"/>
              <a:buChar char="◻"/>
              <a:defRPr sz="1800" b="0" i="0" u="none" strike="noStrike" cap="none">
                <a:solidFill>
                  <a:schemeClr val="dk1"/>
                </a:solidFill>
                <a:latin typeface="Georgia"/>
                <a:ea typeface="Georgia"/>
                <a:cs typeface="Georgia"/>
                <a:sym typeface="Georgia"/>
              </a:defRPr>
            </a:lvl2pPr>
            <a:lvl3pPr marL="1371600" marR="0" lvl="2" indent="-330200" algn="l" rtl="0">
              <a:spcBef>
                <a:spcPts val="1000"/>
              </a:spcBef>
              <a:spcAft>
                <a:spcPts val="0"/>
              </a:spcAft>
              <a:buClr>
                <a:schemeClr val="dk1"/>
              </a:buClr>
              <a:buSzPts val="1600"/>
              <a:buFont typeface="Arial"/>
              <a:buChar char="•"/>
              <a:defRPr sz="1600" b="0" i="0" u="none" strike="noStrike" cap="none">
                <a:solidFill>
                  <a:schemeClr val="dk1"/>
                </a:solidFill>
                <a:latin typeface="Georgia"/>
                <a:ea typeface="Georgia"/>
                <a:cs typeface="Georgia"/>
                <a:sym typeface="Georgia"/>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9pPr>
          </a:lstStyle>
          <a:p>
            <a:endParaRPr/>
          </a:p>
        </p:txBody>
      </p:sp>
      <p:sp>
        <p:nvSpPr>
          <p:cNvPr id="72" name="Google Shape;72;p11"/>
          <p:cNvSpPr txBox="1">
            <a:spLocks noGrp="1"/>
          </p:cNvSpPr>
          <p:nvPr>
            <p:ph type="title"/>
          </p:nvPr>
        </p:nvSpPr>
        <p:spPr>
          <a:xfrm>
            <a:off x="553641" y="452437"/>
            <a:ext cx="8036720" cy="743347"/>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1"/>
              </a:buClr>
              <a:buSzPts val="2800"/>
              <a:buFont typeface="Georgia"/>
              <a:buNone/>
              <a:defRPr sz="28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3" name="Google Shape;73;p11"/>
          <p:cNvSpPr txBox="1">
            <a:spLocks noGrp="1"/>
          </p:cNvSpPr>
          <p:nvPr>
            <p:ph type="dt" idx="10"/>
          </p:nvPr>
        </p:nvSpPr>
        <p:spPr>
          <a:xfrm>
            <a:off x="3182568" y="6081189"/>
            <a:ext cx="2133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98A"/>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2" name="Slide Number Placeholder 1">
            <a:extLst>
              <a:ext uri="{FF2B5EF4-FFF2-40B4-BE49-F238E27FC236}">
                <a16:creationId xmlns:a16="http://schemas.microsoft.com/office/drawing/2014/main" id="{EF0B963C-F7B1-BB49-9BF0-3DC867467DEC}"/>
              </a:ext>
            </a:extLst>
          </p:cNvPr>
          <p:cNvSpPr>
            <a:spLocks noGrp="1"/>
          </p:cNvSpPr>
          <p:nvPr>
            <p:ph type="sldNum" sz="quarter" idx="11"/>
          </p:nvPr>
        </p:nvSpPr>
        <p:spPr/>
        <p:txBody>
          <a:bodyPr/>
          <a:lstStyle/>
          <a:p>
            <a:fld id="{421C3AB3-E0DF-964B-8D99-F0C24C13AA6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dt" idx="10"/>
          </p:nvPr>
        </p:nvSpPr>
        <p:spPr>
          <a:xfrm>
            <a:off x="3182568" y="6081189"/>
            <a:ext cx="2133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98A"/>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1" name="Google Shape;11;p1"/>
          <p:cNvSpPr txBox="1">
            <a:spLocks noGrp="1"/>
          </p:cNvSpPr>
          <p:nvPr>
            <p:ph type="title"/>
          </p:nvPr>
        </p:nvSpPr>
        <p:spPr>
          <a:xfrm>
            <a:off x="553641" y="452437"/>
            <a:ext cx="8036720" cy="743347"/>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1"/>
              </a:buClr>
              <a:buSzPts val="2800"/>
              <a:buFont typeface="Georgia"/>
              <a:buNone/>
              <a:defRPr sz="28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cxnSp>
        <p:nvCxnSpPr>
          <p:cNvPr id="12" name="Google Shape;12;p1"/>
          <p:cNvCxnSpPr/>
          <p:nvPr/>
        </p:nvCxnSpPr>
        <p:spPr>
          <a:xfrm>
            <a:off x="553644" y="1297384"/>
            <a:ext cx="8036719" cy="0"/>
          </a:xfrm>
          <a:prstGeom prst="straightConnector1">
            <a:avLst/>
          </a:prstGeom>
          <a:noFill/>
          <a:ln w="25400" cap="flat" cmpd="sng">
            <a:solidFill>
              <a:srgbClr val="50B748"/>
            </a:solidFill>
            <a:prstDash val="solid"/>
            <a:round/>
            <a:headEnd type="none" w="med" len="med"/>
            <a:tailEnd type="none" w="med" len="med"/>
          </a:ln>
        </p:spPr>
      </p:cxnSp>
      <p:sp>
        <p:nvSpPr>
          <p:cNvPr id="13" name="Google Shape;13;p1"/>
          <p:cNvSpPr txBox="1">
            <a:spLocks noGrp="1"/>
          </p:cNvSpPr>
          <p:nvPr>
            <p:ph type="body" idx="1"/>
          </p:nvPr>
        </p:nvSpPr>
        <p:spPr>
          <a:xfrm>
            <a:off x="553641" y="1524000"/>
            <a:ext cx="8036720" cy="4106412"/>
          </a:xfrm>
          <a:prstGeom prst="rect">
            <a:avLst/>
          </a:prstGeom>
          <a:noFill/>
          <a:ln>
            <a:noFill/>
          </a:ln>
        </p:spPr>
        <p:txBody>
          <a:bodyPr spcFirstLastPara="1" wrap="square" lIns="91425" tIns="45700" rIns="91425" bIns="45700" anchor="t" anchorCtr="0"/>
          <a:lstStyle>
            <a:lvl1pPr marL="457200" marR="0" lvl="0" indent="-368300" algn="l" rtl="0">
              <a:lnSpc>
                <a:spcPct val="118181"/>
              </a:lnSpc>
              <a:spcBef>
                <a:spcPts val="1000"/>
              </a:spcBef>
              <a:spcAft>
                <a:spcPts val="0"/>
              </a:spcAft>
              <a:buClr>
                <a:schemeClr val="dk2"/>
              </a:buClr>
              <a:buSzPts val="2200"/>
              <a:buFont typeface="Noto Sans Symbols"/>
              <a:buChar char="▪"/>
              <a:defRPr sz="2200" b="0" i="0" u="none" strike="noStrike" cap="none">
                <a:solidFill>
                  <a:schemeClr val="dk1"/>
                </a:solidFill>
                <a:latin typeface="Georgia"/>
                <a:ea typeface="Georgia"/>
                <a:cs typeface="Georgia"/>
                <a:sym typeface="Georgia"/>
              </a:defRPr>
            </a:lvl1pPr>
            <a:lvl2pPr marL="914400" marR="0" lvl="1" indent="-292100" algn="l" rtl="0">
              <a:spcBef>
                <a:spcPts val="1000"/>
              </a:spcBef>
              <a:spcAft>
                <a:spcPts val="0"/>
              </a:spcAft>
              <a:buClr>
                <a:schemeClr val="dk2"/>
              </a:buClr>
              <a:buSzPts val="1000"/>
              <a:buFont typeface="Noto Sans Symbols"/>
              <a:buChar char="◻"/>
              <a:defRPr sz="2000" b="0" i="0" u="none" strike="noStrike" cap="none">
                <a:solidFill>
                  <a:schemeClr val="dk1"/>
                </a:solidFill>
                <a:latin typeface="Georgia"/>
                <a:ea typeface="Georgia"/>
                <a:cs typeface="Georgia"/>
                <a:sym typeface="Georgia"/>
              </a:defRPr>
            </a:lvl2pPr>
            <a:lvl3pPr marL="1371600" marR="0" lvl="2" indent="-342900" algn="l" rtl="0">
              <a:spcBef>
                <a:spcPts val="10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9pPr>
          </a:lstStyle>
          <a:p>
            <a:endParaRPr/>
          </a:p>
        </p:txBody>
      </p:sp>
      <p:pic>
        <p:nvPicPr>
          <p:cNvPr id="15" name="Google Shape;15;p1"/>
          <p:cNvPicPr preferRelativeResize="0"/>
          <p:nvPr/>
        </p:nvPicPr>
        <p:blipFill>
          <a:blip r:embed="rId5"/>
          <a:stretch>
            <a:fillRect/>
          </a:stretch>
        </p:blipFill>
        <p:spPr>
          <a:xfrm>
            <a:off x="478944" y="5765633"/>
            <a:ext cx="2679700" cy="926882"/>
          </a:xfrm>
          <a:prstGeom prst="rect">
            <a:avLst/>
          </a:prstGeom>
          <a:noFill/>
          <a:ln>
            <a:noFill/>
          </a:ln>
        </p:spPr>
      </p:pic>
      <p:cxnSp>
        <p:nvCxnSpPr>
          <p:cNvPr id="16" name="Google Shape;16;p1"/>
          <p:cNvCxnSpPr/>
          <p:nvPr/>
        </p:nvCxnSpPr>
        <p:spPr>
          <a:xfrm>
            <a:off x="553644" y="1297384"/>
            <a:ext cx="8036719" cy="0"/>
          </a:xfrm>
          <a:prstGeom prst="straightConnector1">
            <a:avLst/>
          </a:prstGeom>
          <a:noFill/>
          <a:ln w="25400" cap="flat" cmpd="sng">
            <a:solidFill>
              <a:srgbClr val="50B748"/>
            </a:solidFill>
            <a:prstDash val="solid"/>
            <a:round/>
            <a:headEnd type="none" w="med" len="med"/>
            <a:tailEnd type="none" w="med" len="med"/>
          </a:ln>
        </p:spPr>
      </p:cxnSp>
      <p:cxnSp>
        <p:nvCxnSpPr>
          <p:cNvPr id="18" name="Google Shape;18;p1"/>
          <p:cNvCxnSpPr/>
          <p:nvPr/>
        </p:nvCxnSpPr>
        <p:spPr>
          <a:xfrm>
            <a:off x="553644" y="1297384"/>
            <a:ext cx="8036719" cy="0"/>
          </a:xfrm>
          <a:prstGeom prst="straightConnector1">
            <a:avLst/>
          </a:prstGeom>
          <a:noFill/>
          <a:ln w="25400" cap="flat" cmpd="sng">
            <a:solidFill>
              <a:srgbClr val="50B748"/>
            </a:solidFill>
            <a:prstDash val="solid"/>
            <a:round/>
            <a:headEnd type="none" w="med" len="med"/>
            <a:tailEnd type="none" w="med" len="med"/>
          </a:ln>
        </p:spPr>
      </p:cxnSp>
      <p:sp>
        <p:nvSpPr>
          <p:cNvPr id="2" name="Slide Number Placeholder 1">
            <a:extLst>
              <a:ext uri="{FF2B5EF4-FFF2-40B4-BE49-F238E27FC236}">
                <a16:creationId xmlns:a16="http://schemas.microsoft.com/office/drawing/2014/main" id="{F9D30825-DD83-A24C-9B9D-FBD3C9B85805}"/>
              </a:ext>
            </a:extLst>
          </p:cNvPr>
          <p:cNvSpPr>
            <a:spLocks noGrp="1"/>
          </p:cNvSpPr>
          <p:nvPr>
            <p:ph type="sldNum" sz="quarter" idx="4"/>
          </p:nvPr>
        </p:nvSpPr>
        <p:spPr>
          <a:xfrm>
            <a:off x="6532960" y="6081189"/>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1C3AB3-E0DF-964B-8D99-F0C24C13AA65}" type="slidenum">
              <a:rPr lang="en-US" smtClean="0"/>
              <a:t>‹#›</a:t>
            </a:fld>
            <a:endParaRPr lang="en-US"/>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7"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title"/>
          </p:nvPr>
        </p:nvSpPr>
        <p:spPr>
          <a:xfrm>
            <a:off x="335666" y="2059842"/>
            <a:ext cx="8588415" cy="743347"/>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101820"/>
              </a:buClr>
              <a:buSzPts val="4000"/>
              <a:buFont typeface="Arial"/>
              <a:buNone/>
            </a:pPr>
            <a:r>
              <a:rPr lang="en-US" sz="2900" b="1" i="0" u="none" strike="noStrike" cap="none" dirty="0">
                <a:solidFill>
                  <a:srgbClr val="101820"/>
                </a:solidFill>
                <a:latin typeface="Arial"/>
                <a:ea typeface="Arial"/>
                <a:cs typeface="Arial"/>
                <a:sym typeface="Arial"/>
              </a:rPr>
              <a:t>Taskforce on Federal Consumer Financial Law</a:t>
            </a:r>
            <a:br>
              <a:rPr lang="en-US" sz="2900" b="1" i="0" u="none" strike="noStrike" cap="none" dirty="0">
                <a:solidFill>
                  <a:srgbClr val="101820"/>
                </a:solidFill>
                <a:latin typeface="Arial"/>
                <a:ea typeface="Arial"/>
                <a:cs typeface="Arial"/>
                <a:sym typeface="Arial"/>
              </a:rPr>
            </a:br>
            <a:r>
              <a:rPr lang="en-US" sz="2900" b="1" dirty="0"/>
              <a:t>Listening Session with CFPB Advisory Committees</a:t>
            </a:r>
            <a:endParaRPr sz="2900" b="1" i="0" u="none" strike="noStrike" cap="none" dirty="0">
              <a:solidFill>
                <a:srgbClr val="101820"/>
              </a:solidFill>
              <a:latin typeface="Arial"/>
              <a:ea typeface="Arial"/>
              <a:cs typeface="Arial"/>
              <a:sym typeface="Arial"/>
            </a:endParaRPr>
          </a:p>
        </p:txBody>
      </p:sp>
      <p:sp>
        <p:nvSpPr>
          <p:cNvPr id="87" name="Google Shape;87;p13"/>
          <p:cNvSpPr txBox="1">
            <a:spLocks noGrp="1"/>
          </p:cNvSpPr>
          <p:nvPr>
            <p:ph type="body" idx="1"/>
          </p:nvPr>
        </p:nvSpPr>
        <p:spPr>
          <a:xfrm>
            <a:off x="646352" y="2961504"/>
            <a:ext cx="8031561" cy="1338072"/>
          </a:xfrm>
          <a:prstGeom prst="rect">
            <a:avLst/>
          </a:prstGeom>
          <a:noFill/>
          <a:ln>
            <a:noFill/>
          </a:ln>
        </p:spPr>
        <p:txBody>
          <a:bodyPr spcFirstLastPara="1" wrap="square" lIns="91425" tIns="45700" rIns="91425" bIns="45700" anchor="t" anchorCtr="0">
            <a:noAutofit/>
          </a:bodyPr>
          <a:lstStyle/>
          <a:p>
            <a:pPr marL="0" lvl="0" indent="0">
              <a:spcBef>
                <a:spcPts val="0"/>
              </a:spcBef>
            </a:pPr>
            <a:endParaRPr lang="en-US" dirty="0"/>
          </a:p>
          <a:p>
            <a:pPr marL="0" marR="0" lvl="0" indent="0" algn="l" rtl="0">
              <a:lnSpc>
                <a:spcPct val="162500"/>
              </a:lnSpc>
              <a:spcBef>
                <a:spcPts val="0"/>
              </a:spcBef>
              <a:spcAft>
                <a:spcPts val="0"/>
              </a:spcAft>
              <a:buClr>
                <a:schemeClr val="dk2"/>
              </a:buClr>
              <a:buSzPts val="1600"/>
              <a:buFont typeface="Noto Sans Symbols"/>
              <a:buNone/>
            </a:pPr>
            <a:r>
              <a:rPr lang="en-US" dirty="0"/>
              <a:t>September 2020</a:t>
            </a:r>
            <a:endParaRPr lang="en-US" sz="1600" b="0" i="0" u="none" strike="noStrike" cap="none" dirty="0">
              <a:solidFill>
                <a:srgbClr val="43484E"/>
              </a:solidFill>
              <a:latin typeface="Georgia"/>
              <a:ea typeface="Georgia"/>
              <a:cs typeface="Georgia"/>
              <a:sym typeface="Georgia"/>
            </a:endParaRPr>
          </a:p>
          <a:p>
            <a:pPr marL="0" marR="0" lvl="0" indent="0" algn="l" rtl="0">
              <a:lnSpc>
                <a:spcPct val="162500"/>
              </a:lnSpc>
              <a:spcBef>
                <a:spcPts val="0"/>
              </a:spcBef>
              <a:spcAft>
                <a:spcPts val="0"/>
              </a:spcAft>
              <a:buClr>
                <a:schemeClr val="dk2"/>
              </a:buClr>
              <a:buSzPts val="1600"/>
              <a:buFont typeface="Noto Sans Symbols"/>
              <a:buNone/>
            </a:pPr>
            <a:endParaRPr sz="1600" b="0" i="0" u="none" strike="noStrike" cap="none" dirty="0">
              <a:solidFill>
                <a:srgbClr val="43484E"/>
              </a:solidFill>
              <a:latin typeface="Georgia"/>
              <a:ea typeface="Georgia"/>
              <a:cs typeface="Georgia"/>
              <a:sym typeface="Georg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DD790-F16B-45BC-8413-AFCB8311AFEA}"/>
              </a:ext>
            </a:extLst>
          </p:cNvPr>
          <p:cNvSpPr>
            <a:spLocks noGrp="1"/>
          </p:cNvSpPr>
          <p:nvPr>
            <p:ph type="title"/>
          </p:nvPr>
        </p:nvSpPr>
        <p:spPr/>
        <p:txBody>
          <a:bodyPr/>
          <a:lstStyle/>
          <a:p>
            <a:r>
              <a:rPr lang="en-US" dirty="0"/>
              <a:t>Taskforce background</a:t>
            </a:r>
          </a:p>
        </p:txBody>
      </p:sp>
      <p:sp>
        <p:nvSpPr>
          <p:cNvPr id="3" name="Text Placeholder 2">
            <a:extLst>
              <a:ext uri="{FF2B5EF4-FFF2-40B4-BE49-F238E27FC236}">
                <a16:creationId xmlns:a16="http://schemas.microsoft.com/office/drawing/2014/main" id="{129E43D9-48AC-437D-9D8C-EAFAFB6671C2}"/>
              </a:ext>
            </a:extLst>
          </p:cNvPr>
          <p:cNvSpPr>
            <a:spLocks noGrp="1"/>
          </p:cNvSpPr>
          <p:nvPr>
            <p:ph type="body" idx="1"/>
          </p:nvPr>
        </p:nvSpPr>
        <p:spPr>
          <a:xfrm>
            <a:off x="553641" y="1444484"/>
            <a:ext cx="8036720" cy="4106412"/>
          </a:xfrm>
        </p:spPr>
        <p:txBody>
          <a:bodyPr/>
          <a:lstStyle/>
          <a:p>
            <a:r>
              <a:rPr lang="en-US" sz="1800" dirty="0"/>
              <a:t>The Taskforce is in part inspired by an earlier commission established by the Consumer Credit Protection Act (Act) in 1968.</a:t>
            </a:r>
          </a:p>
          <a:p>
            <a:r>
              <a:rPr lang="en-US" sz="1800" dirty="0"/>
              <a:t> In addition to various changes to consumer law generally, the Act established the National Commission on Consumer Finance to conduct original research and provide Congress with recommendations relating to the regulation of consumer credit. </a:t>
            </a:r>
          </a:p>
          <a:p>
            <a:r>
              <a:rPr lang="en-US" sz="1800" dirty="0"/>
              <a:t>The commission’s report contains original empirical data, information, and analyses—all of which undergird the report’s final recommendations. </a:t>
            </a:r>
          </a:p>
          <a:p>
            <a:r>
              <a:rPr lang="en-US" sz="1800" dirty="0"/>
              <a:t>The data, findings, and recommendations from the commission were all made public and the report led to significant legislative and regulatory developments in consumer finance.</a:t>
            </a:r>
          </a:p>
        </p:txBody>
      </p:sp>
    </p:spTree>
    <p:extLst>
      <p:ext uri="{BB962C8B-B14F-4D97-AF65-F5344CB8AC3E}">
        <p14:creationId xmlns:p14="http://schemas.microsoft.com/office/powerpoint/2010/main" val="2817275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8" name="Google Shape;118;p1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2800"/>
              <a:buFont typeface="Georgia"/>
              <a:buNone/>
            </a:pPr>
            <a:r>
              <a:rPr lang="en-US" sz="2800" b="0" i="0" u="none" strike="noStrike" cap="none" dirty="0">
                <a:solidFill>
                  <a:schemeClr val="dk1"/>
                </a:solidFill>
                <a:latin typeface="Georgia"/>
                <a:ea typeface="Georgia"/>
                <a:cs typeface="Georgia"/>
                <a:sym typeface="Georgia"/>
              </a:rPr>
              <a:t>The Taskforce Work</a:t>
            </a:r>
            <a:endParaRPr sz="2800" b="0" i="0" u="none" strike="noStrike" cap="none" dirty="0">
              <a:solidFill>
                <a:schemeClr val="dk1"/>
              </a:solidFill>
              <a:latin typeface="Georgia"/>
              <a:ea typeface="Georgia"/>
              <a:cs typeface="Georgia"/>
              <a:sym typeface="Georgia"/>
            </a:endParaRPr>
          </a:p>
        </p:txBody>
      </p:sp>
      <p:sp>
        <p:nvSpPr>
          <p:cNvPr id="5" name="Text Placeholder 4"/>
          <p:cNvSpPr>
            <a:spLocks noGrp="1"/>
          </p:cNvSpPr>
          <p:nvPr>
            <p:ph type="body" idx="1"/>
          </p:nvPr>
        </p:nvSpPr>
        <p:spPr>
          <a:xfrm>
            <a:off x="553641" y="1365959"/>
            <a:ext cx="8036720" cy="4487334"/>
          </a:xfrm>
        </p:spPr>
        <p:txBody>
          <a:bodyPr/>
          <a:lstStyle/>
          <a:p>
            <a:r>
              <a:rPr lang="en-US" sz="1800" dirty="0">
                <a:latin typeface="Georgia" panose="02040502050405020303" pitchFamily="18" charset="0"/>
              </a:rPr>
              <a:t>The Taskforce will publish a two-volume report.  The first volume will provide analysis and background which will undergird the recommendations that will be shared in the second volume.</a:t>
            </a:r>
          </a:p>
          <a:p>
            <a:r>
              <a:rPr lang="en-US" sz="1800" dirty="0">
                <a:latin typeface="Georgia" panose="02040502050405020303" pitchFamily="18" charset="0"/>
                <a:ea typeface="Calibri"/>
                <a:cs typeface="Calibri"/>
                <a:sym typeface="Calibri"/>
              </a:rPr>
              <a:t>We are committed to ensuring the public can inform our work, through transparent and inclusive engagements. </a:t>
            </a:r>
          </a:p>
          <a:p>
            <a:r>
              <a:rPr lang="en-US" sz="1800" dirty="0">
                <a:latin typeface="Georgia" panose="02040502050405020303" pitchFamily="18" charset="0"/>
                <a:ea typeface="Calibri"/>
                <a:cs typeface="Calibri"/>
                <a:sym typeface="Calibri"/>
              </a:rPr>
              <a:t>Today the Taskforce will listen and gather information as it moves forward with the work of developing recommendations</a:t>
            </a:r>
          </a:p>
          <a:p>
            <a:r>
              <a:rPr lang="en-US" sz="1800" dirty="0">
                <a:latin typeface="Georgia" panose="02040502050405020303" pitchFamily="18" charset="0"/>
                <a:ea typeface="Calibri"/>
                <a:cs typeface="Calibri"/>
                <a:sym typeface="Calibri"/>
              </a:rPr>
              <a:t>The insights from today will serve as a guidepost for the recommendations that we will ultimately share with the Director.  Our intention is to hear from the Advisory Committee members, and not to share our viewpoints or thoughts on these topics.</a:t>
            </a:r>
          </a:p>
          <a:p>
            <a:endParaRPr lang="en-US" sz="1800" dirty="0"/>
          </a:p>
        </p:txBody>
      </p:sp>
    </p:spTree>
    <p:extLst>
      <p:ext uri="{BB962C8B-B14F-4D97-AF65-F5344CB8AC3E}">
        <p14:creationId xmlns:p14="http://schemas.microsoft.com/office/powerpoint/2010/main" val="4178162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8" name="Google Shape;118;p1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lvl="0"/>
            <a:r>
              <a:rPr lang="en-US" sz="2500" b="1" dirty="0"/>
              <a:t>Discussion Prompt #1: Legal framework of consumer protection</a:t>
            </a:r>
            <a:endParaRPr sz="2500" b="1" i="0" u="none" strike="noStrike" cap="none" dirty="0">
              <a:solidFill>
                <a:schemeClr val="dk1"/>
              </a:solidFill>
              <a:latin typeface="Georgia"/>
              <a:ea typeface="Georgia"/>
              <a:cs typeface="Georgia"/>
              <a:sym typeface="Georgia"/>
            </a:endParaRPr>
          </a:p>
        </p:txBody>
      </p:sp>
      <p:sp>
        <p:nvSpPr>
          <p:cNvPr id="5" name="Text Placeholder 4"/>
          <p:cNvSpPr>
            <a:spLocks noGrp="1"/>
          </p:cNvSpPr>
          <p:nvPr>
            <p:ph type="body" idx="1"/>
          </p:nvPr>
        </p:nvSpPr>
        <p:spPr>
          <a:xfrm>
            <a:off x="553641" y="1365959"/>
            <a:ext cx="8036720" cy="4487334"/>
          </a:xfrm>
        </p:spPr>
        <p:txBody>
          <a:bodyPr/>
          <a:lstStyle/>
          <a:p>
            <a:pPr marL="88900" lvl="0" indent="0">
              <a:buNone/>
            </a:pPr>
            <a:r>
              <a:rPr lang="en-US" sz="1800" dirty="0">
                <a:latin typeface="Georgia" panose="02040502050405020303" pitchFamily="18" charset="0"/>
                <a:ea typeface="Calibri" panose="020F0502020204030204" pitchFamily="34" charset="0"/>
                <a:cs typeface="Times New Roman" panose="02020603050405020304" pitchFamily="18" charset="0"/>
              </a:rPr>
              <a:t>Consumer financial protection is promoted by a framework of laws, regulations, decisions, directives, regulatory policies, guidelines, recommendations and procedures made by numerous state and federal regulatory organizations.   </a:t>
            </a:r>
          </a:p>
          <a:p>
            <a:pPr marL="742950" lvl="1" indent="-285750">
              <a:buFont typeface="Courier New" panose="02070309020205020404" pitchFamily="49" charset="0"/>
              <a:buChar char="o"/>
            </a:pPr>
            <a:r>
              <a:rPr lang="en-US" sz="1800" dirty="0">
                <a:latin typeface="Georgia" panose="02040502050405020303" pitchFamily="18" charset="0"/>
                <a:ea typeface="Calibri" panose="020F0502020204030204" pitchFamily="34" charset="0"/>
                <a:cs typeface="Times New Roman" panose="02020603050405020304" pitchFamily="18" charset="0"/>
              </a:rPr>
              <a:t>Are there areas in which existing consumer protection laws are inadequate or need to be strengthened to ensure consumers are adequately protected?  </a:t>
            </a:r>
          </a:p>
          <a:p>
            <a:pPr marL="742950" lvl="1" indent="-285750">
              <a:buFont typeface="Courier New" panose="02070309020205020404" pitchFamily="49" charset="0"/>
              <a:buChar char="o"/>
            </a:pPr>
            <a:r>
              <a:rPr lang="en-US" sz="1800" dirty="0">
                <a:latin typeface="Georgia" panose="02040502050405020303" pitchFamily="18" charset="0"/>
                <a:ea typeface="Calibri" panose="020F0502020204030204" pitchFamily="34" charset="0"/>
                <a:cs typeface="Times New Roman" panose="02020603050405020304" pitchFamily="18" charset="0"/>
              </a:rPr>
              <a:t>How can the Bureau use its regulatory tools of rulemaking, enforcement, supervision, and education effectively to maximize consumer welfare?</a:t>
            </a:r>
          </a:p>
        </p:txBody>
      </p:sp>
    </p:spTree>
    <p:extLst>
      <p:ext uri="{BB962C8B-B14F-4D97-AF65-F5344CB8AC3E}">
        <p14:creationId xmlns:p14="http://schemas.microsoft.com/office/powerpoint/2010/main" val="3592444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8" name="Google Shape;118;p1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r>
              <a:rPr lang="en-US" sz="2500" b="1" i="0" u="none" strike="noStrike" cap="none" dirty="0">
                <a:solidFill>
                  <a:schemeClr val="dk1"/>
                </a:solidFill>
                <a:latin typeface="Georgia"/>
                <a:ea typeface="Georgia"/>
                <a:cs typeface="Georgia"/>
                <a:sym typeface="Georgia"/>
              </a:rPr>
              <a:t>Discussion Prompt #2: </a:t>
            </a:r>
            <a:r>
              <a:rPr lang="en-US" sz="2500" b="1" dirty="0">
                <a:latin typeface="Georgia" panose="02040502050405020303" pitchFamily="18" charset="0"/>
                <a:ea typeface="Calibri" panose="020F0502020204030204" pitchFamily="34" charset="0"/>
                <a:cs typeface="Times New Roman" panose="02020603050405020304" pitchFamily="18" charset="0"/>
              </a:rPr>
              <a:t>Consumer information and education</a:t>
            </a:r>
            <a:endParaRPr sz="2500" b="1" i="0" u="none" strike="noStrike" cap="none" dirty="0">
              <a:solidFill>
                <a:schemeClr val="dk1"/>
              </a:solidFill>
              <a:latin typeface="Georgia"/>
              <a:ea typeface="Georgia"/>
              <a:cs typeface="Georgia"/>
              <a:sym typeface="Georgia"/>
            </a:endParaRPr>
          </a:p>
        </p:txBody>
      </p:sp>
      <p:sp>
        <p:nvSpPr>
          <p:cNvPr id="5" name="Text Placeholder 4"/>
          <p:cNvSpPr>
            <a:spLocks noGrp="1"/>
          </p:cNvSpPr>
          <p:nvPr>
            <p:ph type="body" idx="1"/>
          </p:nvPr>
        </p:nvSpPr>
        <p:spPr>
          <a:xfrm>
            <a:off x="553641" y="1365959"/>
            <a:ext cx="8036720" cy="4487334"/>
          </a:xfrm>
        </p:spPr>
        <p:txBody>
          <a:bodyPr/>
          <a:lstStyle/>
          <a:p>
            <a:pPr marL="88900" lvl="0" indent="0">
              <a:buNone/>
            </a:pPr>
            <a:r>
              <a:rPr lang="en-US" sz="1800" dirty="0">
                <a:latin typeface="Georgia" panose="02040502050405020303" pitchFamily="18" charset="0"/>
                <a:ea typeface="Calibri" panose="020F0502020204030204" pitchFamily="34" charset="0"/>
                <a:cs typeface="Times New Roman" panose="02020603050405020304" pitchFamily="18" charset="0"/>
              </a:rPr>
              <a:t>Financial mobility and empowerment is enhanced by increases in formal education, financial education, and consumer choice.  This is particularly true with vulnerable and protected populations.  </a:t>
            </a:r>
          </a:p>
          <a:p>
            <a:pPr marL="742950" lvl="1" indent="-285750">
              <a:buFont typeface="Courier New" panose="02070309020205020404" pitchFamily="49" charset="0"/>
              <a:buChar char="o"/>
            </a:pPr>
            <a:r>
              <a:rPr lang="en-US" sz="1800" dirty="0">
                <a:latin typeface="Georgia" panose="02040502050405020303" pitchFamily="18" charset="0"/>
                <a:ea typeface="Calibri" panose="020F0502020204030204" pitchFamily="34" charset="0"/>
                <a:cs typeface="Times New Roman" panose="02020603050405020304" pitchFamily="18" charset="0"/>
              </a:rPr>
              <a:t>What actions can the Federal government take to enhance financial mobility?  </a:t>
            </a:r>
          </a:p>
          <a:p>
            <a:pPr marL="742950" lvl="1" indent="-285750">
              <a:buFont typeface="Courier New" panose="02070309020205020404" pitchFamily="49" charset="0"/>
              <a:buChar char="o"/>
            </a:pPr>
            <a:r>
              <a:rPr lang="en-US" sz="1800" dirty="0">
                <a:latin typeface="Georgia" panose="02040502050405020303" pitchFamily="18" charset="0"/>
                <a:ea typeface="Calibri" panose="020F0502020204030204" pitchFamily="34" charset="0"/>
                <a:cs typeface="Times New Roman" panose="02020603050405020304" pitchFamily="18" charset="0"/>
              </a:rPr>
              <a:t>Do you think that providing information for consumers in disclosures are adequate for protecting consumers?  How should disclosures be updated for the electronic age?</a:t>
            </a:r>
          </a:p>
          <a:p>
            <a:endParaRPr lang="en-US" sz="1800" dirty="0">
              <a:latin typeface="Georgia" panose="02040502050405020303" pitchFamily="18" charset="0"/>
              <a:ea typeface="Calibri"/>
              <a:cs typeface="Calibri"/>
              <a:sym typeface="Calibri"/>
            </a:endParaRPr>
          </a:p>
          <a:p>
            <a:endParaRPr lang="en-US" sz="1800" dirty="0"/>
          </a:p>
        </p:txBody>
      </p:sp>
    </p:spTree>
    <p:extLst>
      <p:ext uri="{BB962C8B-B14F-4D97-AF65-F5344CB8AC3E}">
        <p14:creationId xmlns:p14="http://schemas.microsoft.com/office/powerpoint/2010/main" val="1403866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8" name="Google Shape;118;p1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r>
              <a:rPr lang="en-US" sz="2500" b="1" i="0" u="none" strike="noStrike" cap="none" dirty="0">
                <a:solidFill>
                  <a:schemeClr val="dk1"/>
                </a:solidFill>
                <a:latin typeface="Georgia"/>
                <a:ea typeface="Georgia"/>
                <a:cs typeface="Georgia"/>
                <a:sym typeface="Georgia"/>
              </a:rPr>
              <a:t>Discussion Prompt #3: </a:t>
            </a:r>
            <a:r>
              <a:rPr lang="en-US" sz="2500" b="1" dirty="0">
                <a:latin typeface="Georgia" panose="02040502050405020303" pitchFamily="18" charset="0"/>
                <a:ea typeface="Calibri" panose="020F0502020204030204" pitchFamily="34" charset="0"/>
                <a:cs typeface="Times New Roman" panose="02020603050405020304" pitchFamily="18" charset="0"/>
              </a:rPr>
              <a:t>Competition and innovation</a:t>
            </a:r>
            <a:endParaRPr sz="2500" b="1" i="0" u="none" strike="noStrike" cap="none" dirty="0">
              <a:solidFill>
                <a:schemeClr val="dk1"/>
              </a:solidFill>
              <a:latin typeface="Georgia"/>
              <a:ea typeface="Georgia"/>
              <a:cs typeface="Georgia"/>
              <a:sym typeface="Georgia"/>
            </a:endParaRPr>
          </a:p>
        </p:txBody>
      </p:sp>
      <p:sp>
        <p:nvSpPr>
          <p:cNvPr id="5" name="Text Placeholder 4"/>
          <p:cNvSpPr>
            <a:spLocks noGrp="1"/>
          </p:cNvSpPr>
          <p:nvPr>
            <p:ph type="body" idx="1"/>
          </p:nvPr>
        </p:nvSpPr>
        <p:spPr>
          <a:xfrm>
            <a:off x="553641" y="1365959"/>
            <a:ext cx="8036720" cy="4487334"/>
          </a:xfrm>
        </p:spPr>
        <p:txBody>
          <a:bodyPr/>
          <a:lstStyle/>
          <a:p>
            <a:pPr marL="88900" lvl="0" indent="0">
              <a:buNone/>
            </a:pPr>
            <a:r>
              <a:rPr lang="en-US" sz="1600" dirty="0">
                <a:latin typeface="Georgia" panose="02040502050405020303" pitchFamily="18" charset="0"/>
                <a:ea typeface="Calibri" panose="020F0502020204030204" pitchFamily="34" charset="0"/>
                <a:cs typeface="Times New Roman" panose="02020603050405020304" pitchFamily="18" charset="0"/>
              </a:rPr>
              <a:t>In competitive marketplaces there are typically abundant producers competing to provide consumers with the goods and services needed, and no single producer or consumer can dictate the market.  Technology has led to rapid changes throughout the economy, and financial technology (or “FinTech”) has led to the development of new financial services and nontraditional financial service providers.  </a:t>
            </a:r>
          </a:p>
          <a:p>
            <a:pPr marL="742950" lvl="1" indent="-285750">
              <a:buFont typeface="Courier New" panose="02070309020205020404" pitchFamily="49" charset="0"/>
              <a:buChar char="o"/>
            </a:pPr>
            <a:r>
              <a:rPr lang="en-US" sz="1600" dirty="0">
                <a:latin typeface="Georgia" panose="02040502050405020303" pitchFamily="18" charset="0"/>
                <a:ea typeface="Calibri" panose="020F0502020204030204" pitchFamily="34" charset="0"/>
                <a:cs typeface="Times New Roman" panose="02020603050405020304" pitchFamily="18" charset="0"/>
              </a:rPr>
              <a:t>Are there markets where competition is not effective as it could or should be?  Are there financial markets where competition does not create beneficial outcomes for consumers?</a:t>
            </a:r>
          </a:p>
          <a:p>
            <a:pPr marL="742950" lvl="1" indent="-285750">
              <a:buFont typeface="Courier New" panose="02070309020205020404" pitchFamily="49" charset="0"/>
              <a:buChar char="o"/>
            </a:pPr>
            <a:r>
              <a:rPr lang="en-US" sz="1600" dirty="0">
                <a:latin typeface="Georgia" panose="02040502050405020303" pitchFamily="18" charset="0"/>
                <a:ea typeface="Calibri" panose="020F0502020204030204" pitchFamily="34" charset="0"/>
                <a:cs typeface="Times New Roman" panose="02020603050405020304" pitchFamily="18" charset="0"/>
              </a:rPr>
              <a:t>What conditions are limiting competition among financial institutions responding to consumer needs?  Are there restrictions, legal barriers, or any other factors that limit financial service organizations providing services to consumers?</a:t>
            </a:r>
          </a:p>
          <a:p>
            <a:pPr marL="742950" lvl="1" indent="-285750">
              <a:buFont typeface="Courier New" panose="02070309020205020404" pitchFamily="49" charset="0"/>
              <a:buChar char="o"/>
            </a:pPr>
            <a:r>
              <a:rPr lang="en-US" sz="1600" dirty="0">
                <a:latin typeface="Georgia" panose="02040502050405020303" pitchFamily="18" charset="0"/>
                <a:ea typeface="Calibri" panose="020F0502020204030204" pitchFamily="34" charset="0"/>
                <a:cs typeface="Times New Roman" panose="02020603050405020304" pitchFamily="18" charset="0"/>
              </a:rPr>
              <a:t>What trends in FinTech are you seeing today? What studies or regulatory reforms are needed to protect consumers while enhancing competition over the next ten to fifteen years?  </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endParaRPr lang="en-US" sz="1800" dirty="0">
              <a:latin typeface="Georgia" panose="02040502050405020303" pitchFamily="18" charset="0"/>
              <a:ea typeface="Calibri"/>
              <a:cs typeface="Calibri"/>
              <a:sym typeface="Calibri"/>
            </a:endParaRPr>
          </a:p>
          <a:p>
            <a:endParaRPr lang="en-US" sz="1800" dirty="0"/>
          </a:p>
        </p:txBody>
      </p:sp>
    </p:spTree>
    <p:extLst>
      <p:ext uri="{BB962C8B-B14F-4D97-AF65-F5344CB8AC3E}">
        <p14:creationId xmlns:p14="http://schemas.microsoft.com/office/powerpoint/2010/main" val="3625780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8" name="Google Shape;118;p1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r>
              <a:rPr lang="en-US" sz="2500" b="1" i="0" u="none" strike="noStrike" cap="none" dirty="0">
                <a:solidFill>
                  <a:schemeClr val="dk1"/>
                </a:solidFill>
                <a:latin typeface="Georgia"/>
                <a:ea typeface="Georgia"/>
                <a:cs typeface="Georgia"/>
                <a:sym typeface="Georgia"/>
              </a:rPr>
              <a:t>Discussion Prompt #4: </a:t>
            </a:r>
            <a:r>
              <a:rPr lang="en-US" sz="2500" b="1" dirty="0">
                <a:latin typeface="Georgia" panose="02040502050405020303" pitchFamily="18" charset="0"/>
                <a:ea typeface="Calibri" panose="020F0502020204030204" pitchFamily="34" charset="0"/>
                <a:cs typeface="Times New Roman" panose="02020603050405020304" pitchFamily="18" charset="0"/>
              </a:rPr>
              <a:t>Inclusion and access</a:t>
            </a:r>
            <a:endParaRPr sz="2500" b="1" i="0" u="none" strike="noStrike" cap="none" dirty="0">
              <a:solidFill>
                <a:schemeClr val="dk1"/>
              </a:solidFill>
              <a:latin typeface="Georgia"/>
              <a:ea typeface="Georgia"/>
              <a:cs typeface="Georgia"/>
              <a:sym typeface="Georgia"/>
            </a:endParaRPr>
          </a:p>
        </p:txBody>
      </p:sp>
      <p:sp>
        <p:nvSpPr>
          <p:cNvPr id="5" name="Text Placeholder 4"/>
          <p:cNvSpPr>
            <a:spLocks noGrp="1"/>
          </p:cNvSpPr>
          <p:nvPr>
            <p:ph type="body" idx="1"/>
          </p:nvPr>
        </p:nvSpPr>
        <p:spPr>
          <a:xfrm>
            <a:off x="553641" y="1365959"/>
            <a:ext cx="8036720" cy="4487334"/>
          </a:xfrm>
        </p:spPr>
        <p:txBody>
          <a:bodyPr/>
          <a:lstStyle/>
          <a:p>
            <a:pPr marL="88900" lvl="0" indent="0">
              <a:buNone/>
            </a:pPr>
            <a:r>
              <a:rPr lang="en-US" sz="1800" dirty="0">
                <a:latin typeface="Georgia" panose="02040502050405020303" pitchFamily="18" charset="0"/>
                <a:ea typeface="Calibri" panose="020F0502020204030204" pitchFamily="34" charset="0"/>
                <a:cs typeface="Times New Roman" panose="02020603050405020304" pitchFamily="18" charset="0"/>
              </a:rPr>
              <a:t>Access to credit is a driver for wealth creation.</a:t>
            </a:r>
          </a:p>
          <a:p>
            <a:pPr marL="742950" lvl="1" indent="-285750">
              <a:buFont typeface="Courier New" panose="02070309020205020404" pitchFamily="49" charset="0"/>
              <a:buChar char="o"/>
            </a:pPr>
            <a:r>
              <a:rPr lang="en-US" sz="1800" dirty="0">
                <a:latin typeface="Georgia" panose="02040502050405020303" pitchFamily="18" charset="0"/>
                <a:ea typeface="Calibri" panose="020F0502020204030204" pitchFamily="34" charset="0"/>
                <a:cs typeface="Times New Roman" panose="02020603050405020304" pitchFamily="18" charset="0"/>
              </a:rPr>
              <a:t>Are there regulatory issues that should be addressed at the federal level to promote greater access to consumer financial products and/or services to traditionally underserved or unbanked individuals?  </a:t>
            </a:r>
          </a:p>
          <a:p>
            <a:pPr marL="742950" lvl="1" indent="-285750">
              <a:buFont typeface="Courier New" panose="02070309020205020404" pitchFamily="49" charset="0"/>
              <a:buChar char="o"/>
            </a:pPr>
            <a:r>
              <a:rPr lang="en-US" sz="1800" dirty="0">
                <a:latin typeface="Georgia" panose="02040502050405020303" pitchFamily="18" charset="0"/>
                <a:ea typeface="Calibri" panose="020F0502020204030204" pitchFamily="34" charset="0"/>
                <a:cs typeface="Times New Roman" panose="02020603050405020304" pitchFamily="18" charset="0"/>
              </a:rPr>
              <a:t>What do we know about why consumers are outside the financial system?  What do you think are the primary barriers to inclusion, and what public policies would reduce them?  </a:t>
            </a:r>
          </a:p>
          <a:p>
            <a:pPr marL="742950" lvl="1" indent="-285750">
              <a:buFont typeface="Courier New" panose="02070309020205020404" pitchFamily="49" charset="0"/>
              <a:buChar char="o"/>
            </a:pPr>
            <a:r>
              <a:rPr lang="en-US" sz="1800" dirty="0">
                <a:latin typeface="Georgia" panose="02040502050405020303" pitchFamily="18" charset="0"/>
                <a:ea typeface="Calibri" panose="020F0502020204030204" pitchFamily="34" charset="0"/>
                <a:cs typeface="Times New Roman" panose="02020603050405020304" pitchFamily="18" charset="0"/>
              </a:rPr>
              <a:t>How do potential new entrances (e.g. FinTech’s or traditionally non-financial companies) play a role to increase inclusion?</a:t>
            </a:r>
            <a:r>
              <a:rPr lang="en-US" sz="1800" b="1" dirty="0">
                <a:latin typeface="Georgia" panose="02040502050405020303" pitchFamily="18" charset="0"/>
                <a:ea typeface="Calibri" panose="020F0502020204030204" pitchFamily="34" charset="0"/>
                <a:cs typeface="Times New Roman" panose="02020603050405020304" pitchFamily="18" charset="0"/>
              </a:rPr>
              <a:t> </a:t>
            </a:r>
            <a:endParaRPr lang="en-US" sz="1800" dirty="0">
              <a:latin typeface="Georgia" panose="02040502050405020303" pitchFamily="18" charset="0"/>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893611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8" name="Google Shape;118;p1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lvl="0"/>
            <a:r>
              <a:rPr lang="en-US" sz="2500" b="1" i="0" u="none" strike="noStrike" cap="none" dirty="0">
                <a:solidFill>
                  <a:schemeClr val="dk1"/>
                </a:solidFill>
                <a:latin typeface="Georgia"/>
                <a:ea typeface="Georgia"/>
                <a:cs typeface="Georgia"/>
                <a:sym typeface="Georgia"/>
              </a:rPr>
              <a:t>Discussion Prompt #5: </a:t>
            </a:r>
            <a:r>
              <a:rPr lang="en-US" sz="2500" b="1" dirty="0">
                <a:latin typeface="Georgia" panose="02040502050405020303" pitchFamily="18" charset="0"/>
                <a:ea typeface="Calibri" panose="020F0502020204030204" pitchFamily="34" charset="0"/>
                <a:cs typeface="Times New Roman" panose="02020603050405020304" pitchFamily="18" charset="0"/>
              </a:rPr>
              <a:t>Regulatory modernization and flexibility</a:t>
            </a:r>
            <a:endParaRPr sz="2500" b="1" i="0" u="none" strike="noStrike" cap="none" dirty="0">
              <a:solidFill>
                <a:schemeClr val="dk1"/>
              </a:solidFill>
              <a:latin typeface="Georgia"/>
              <a:ea typeface="Georgia"/>
              <a:cs typeface="Georgia"/>
              <a:sym typeface="Georgia"/>
            </a:endParaRPr>
          </a:p>
        </p:txBody>
      </p:sp>
      <p:sp>
        <p:nvSpPr>
          <p:cNvPr id="5" name="Text Placeholder 4"/>
          <p:cNvSpPr>
            <a:spLocks noGrp="1"/>
          </p:cNvSpPr>
          <p:nvPr>
            <p:ph type="body" idx="1"/>
          </p:nvPr>
        </p:nvSpPr>
        <p:spPr>
          <a:xfrm>
            <a:off x="553641" y="1365959"/>
            <a:ext cx="8036720" cy="4487334"/>
          </a:xfrm>
        </p:spPr>
        <p:txBody>
          <a:bodyPr/>
          <a:lstStyle/>
          <a:p>
            <a:pPr marL="0" lvl="0" indent="0">
              <a:buNone/>
            </a:pPr>
            <a:r>
              <a:rPr lang="en-US" sz="1600" dirty="0">
                <a:latin typeface="Georgia" panose="02040502050405020303" pitchFamily="18" charset="0"/>
                <a:ea typeface="Calibri" panose="020F0502020204030204" pitchFamily="34" charset="0"/>
                <a:cs typeface="Times New Roman" panose="02020603050405020304" pitchFamily="18" charset="0"/>
              </a:rPr>
              <a:t>The development of the national economy of consumer finance led to the growth of consumer protections in the 1960s-70s.  Today consumers shop for and use financial products differently than at that time.  </a:t>
            </a:r>
          </a:p>
          <a:p>
            <a:pPr marL="742950" lvl="1" indent="-285750">
              <a:buFont typeface="Courier New" panose="02070309020205020404" pitchFamily="49" charset="0"/>
              <a:buChar char="o"/>
            </a:pPr>
            <a:r>
              <a:rPr lang="en-US" sz="1600" dirty="0">
                <a:latin typeface="Georgia" panose="02040502050405020303" pitchFamily="18" charset="0"/>
                <a:ea typeface="Calibri" panose="020F0502020204030204" pitchFamily="34" charset="0"/>
                <a:cs typeface="Times New Roman" panose="02020603050405020304" pitchFamily="18" charset="0"/>
              </a:rPr>
              <a:t>How do we protect consumers from new threats while enabling providers to develop new and better ways to serve their needs?</a:t>
            </a:r>
          </a:p>
          <a:p>
            <a:pPr marL="742950" lvl="1" indent="-285750">
              <a:buFont typeface="Courier New" panose="02070309020205020404" pitchFamily="49" charset="0"/>
              <a:buChar char="o"/>
            </a:pPr>
            <a:r>
              <a:rPr lang="en-US" sz="1600" dirty="0">
                <a:latin typeface="Georgia" panose="02040502050405020303" pitchFamily="18" charset="0"/>
                <a:ea typeface="Calibri" panose="020F0502020204030204" pitchFamily="34" charset="0"/>
                <a:cs typeface="Times New Roman" panose="02020603050405020304" pitchFamily="18" charset="0"/>
              </a:rPr>
              <a:t>As the internet and smart phones make the world an ever smaller connecting the consumer to financial service providers directly at an instant, what is the impact on consumer financial protection and what becomes of the current dual system of state and federal jurisdiction over these matters?  </a:t>
            </a:r>
          </a:p>
          <a:p>
            <a:pPr marL="742950" lvl="1" indent="-285750">
              <a:buFont typeface="Courier New" panose="02070309020205020404" pitchFamily="49" charset="0"/>
              <a:buChar char="o"/>
            </a:pPr>
            <a:r>
              <a:rPr lang="en-US" sz="1600" dirty="0">
                <a:latin typeface="Georgia" panose="02040502050405020303" pitchFamily="18" charset="0"/>
                <a:ea typeface="Calibri" panose="020F0502020204030204" pitchFamily="34" charset="0"/>
                <a:cs typeface="Times New Roman" panose="02020603050405020304" pitchFamily="18" charset="0"/>
              </a:rPr>
              <a:t>The pandemic highlights the need to ensure the Federal government can quickly adjust and provide regulatory flexibilities.  How do we create a system that is responsive to acute market disruptions (i.e. 9/11, the 2008 financial collapse, COVID) while providing a stable regulatory framework for consumers?</a:t>
            </a:r>
          </a:p>
          <a:p>
            <a:endParaRPr lang="en-US" sz="1800" dirty="0"/>
          </a:p>
        </p:txBody>
      </p:sp>
    </p:spTree>
    <p:extLst>
      <p:ext uri="{BB962C8B-B14F-4D97-AF65-F5344CB8AC3E}">
        <p14:creationId xmlns:p14="http://schemas.microsoft.com/office/powerpoint/2010/main" val="3210382872"/>
      </p:ext>
    </p:extLst>
  </p:cSld>
  <p:clrMapOvr>
    <a:masterClrMapping/>
  </p:clrMapOvr>
</p:sld>
</file>

<file path=ppt/theme/theme1.xml><?xml version="1.0" encoding="utf-8"?>
<a:theme xmlns:a="http://schemas.openxmlformats.org/drawingml/2006/main" name="BCFP 2018">
  <a:themeElements>
    <a:clrScheme name="bcfp palette 2018">
      <a:dk1>
        <a:srgbClr val="101820"/>
      </a:dk1>
      <a:lt1>
        <a:srgbClr val="FFFFFF"/>
      </a:lt1>
      <a:dk2>
        <a:srgbClr val="20AA3F"/>
      </a:dk2>
      <a:lt2>
        <a:srgbClr val="ADDC91"/>
      </a:lt2>
      <a:accent1>
        <a:srgbClr val="E2EFD8"/>
      </a:accent1>
      <a:accent2>
        <a:srgbClr val="5A5D61"/>
      </a:accent2>
      <a:accent3>
        <a:srgbClr val="E7E7E9"/>
      </a:accent3>
      <a:accent4>
        <a:srgbClr val="244B86"/>
      </a:accent4>
      <a:accent5>
        <a:srgbClr val="0072CE"/>
      </a:accent5>
      <a:accent6>
        <a:srgbClr val="247675"/>
      </a:accent6>
      <a:hlink>
        <a:srgbClr val="0071CE"/>
      </a:hlink>
      <a:folHlink>
        <a:srgbClr val="24767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4EA77B04D7F8B44956AD586C4D74D6D" ma:contentTypeVersion="10" ma:contentTypeDescription="Create a new document." ma:contentTypeScope="" ma:versionID="cf7589bd29dd5e10738153295dfe6ae0">
  <xsd:schema xmlns:xsd="http://www.w3.org/2001/XMLSchema" xmlns:xs="http://www.w3.org/2001/XMLSchema" xmlns:p="http://schemas.microsoft.com/office/2006/metadata/properties" xmlns:ns3="5e235464-3eab-4882-a6fa-f70788ea5378" xmlns:ns4="e80f9f4d-562c-40f5-9ba3-7e77dd844002" targetNamespace="http://schemas.microsoft.com/office/2006/metadata/properties" ma:root="true" ma:fieldsID="fdc7709b85744bf22ed2d7425e908c1b" ns3:_="" ns4:_="">
    <xsd:import namespace="5e235464-3eab-4882-a6fa-f70788ea5378"/>
    <xsd:import namespace="e80f9f4d-562c-40f5-9ba3-7e77dd84400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235464-3eab-4882-a6fa-f70788ea53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80f9f4d-562c-40f5-9ba3-7e77dd844002"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69FC8B-B200-46EA-ABB2-C14617147E15}">
  <ds:schemaRefs>
    <ds:schemaRef ds:uri="http://schemas.microsoft.com/sharepoint/v3/contenttype/forms"/>
  </ds:schemaRefs>
</ds:datastoreItem>
</file>

<file path=customXml/itemProps2.xml><?xml version="1.0" encoding="utf-8"?>
<ds:datastoreItem xmlns:ds="http://schemas.openxmlformats.org/officeDocument/2006/customXml" ds:itemID="{E5B8FF8A-77BF-41F2-A244-E039602096AA}">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e80f9f4d-562c-40f5-9ba3-7e77dd844002"/>
    <ds:schemaRef ds:uri="5e235464-3eab-4882-a6fa-f70788ea5378"/>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8BAD143E-5AF9-4378-B1DE-F10E3D4702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235464-3eab-4882-a6fa-f70788ea5378"/>
    <ds:schemaRef ds:uri="e80f9f4d-562c-40f5-9ba3-7e77dd8440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6564</TotalTime>
  <Words>836</Words>
  <Application>Microsoft Office PowerPoint</Application>
  <PresentationFormat>On-screen Show (4:3)</PresentationFormat>
  <Paragraphs>37</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Courier New</vt:lpstr>
      <vt:lpstr>Georgia</vt:lpstr>
      <vt:lpstr>Noto Sans Symbols</vt:lpstr>
      <vt:lpstr>Times New Roman</vt:lpstr>
      <vt:lpstr>BCFP 2018</vt:lpstr>
      <vt:lpstr>Taskforce on Federal Consumer Financial Law Listening Session with CFPB Advisory Committees</vt:lpstr>
      <vt:lpstr>Taskforce background</vt:lpstr>
      <vt:lpstr>The Taskforce Work</vt:lpstr>
      <vt:lpstr>Discussion Prompt #1: Legal framework of consumer protection</vt:lpstr>
      <vt:lpstr>Discussion Prompt #2: Consumer information and education</vt:lpstr>
      <vt:lpstr>Discussion Prompt #3: Competition and innovation</vt:lpstr>
      <vt:lpstr>Discussion Prompt #4: Inclusion and access</vt:lpstr>
      <vt:lpstr>Discussion Prompt #5: Regulatory modernization and flexibility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dc:title>
  <dc:creator>DiGiovanni, Jaydee (CFPB)</dc:creator>
  <cp:lastModifiedBy>Magliato, Jeffrey (CFPB)</cp:lastModifiedBy>
  <cp:revision>222</cp:revision>
  <dcterms:modified xsi:type="dcterms:W3CDTF">2020-09-01T13:27:08Z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0x01010024EA77B04D7F8B44956AD586C4D74D6D</vt:lpwstr>
  </property>
</Properties>
</file>