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59" r:id="rId4"/>
  </p:sldMasterIdLst>
  <p:notesMasterIdLst>
    <p:notesMasterId r:id="rId18"/>
  </p:notesMasterIdLst>
  <p:sldIdLst>
    <p:sldId id="256" r:id="rId5"/>
    <p:sldId id="290" r:id="rId6"/>
    <p:sldId id="258" r:id="rId7"/>
    <p:sldId id="315" r:id="rId8"/>
    <p:sldId id="303" r:id="rId9"/>
    <p:sldId id="305" r:id="rId10"/>
    <p:sldId id="307" r:id="rId11"/>
    <p:sldId id="308" r:id="rId12"/>
    <p:sldId id="298" r:id="rId13"/>
    <p:sldId id="300" r:id="rId14"/>
    <p:sldId id="302" r:id="rId15"/>
    <p:sldId id="316" r:id="rId16"/>
    <p:sldId id="317" r:id="rId17"/>
  </p:sldIdLst>
  <p:sldSz cx="9144000" cy="6858000" type="screen4x3"/>
  <p:notesSz cx="7023100" cy="93091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944">
          <p15:clr>
            <a:srgbClr val="A4A3A4"/>
          </p15:clr>
        </p15:guide>
        <p15:guide id="2" pos="351">
          <p15:clr>
            <a:srgbClr val="A4A3A4"/>
          </p15:clr>
        </p15:guide>
      </p15:sldGuideLst>
    </p:ext>
    <p:ext uri="{2D200454-40CA-4A62-9FC3-DE9A4176ACB9}">
      <p15:notesGuideLst xmlns:p15="http://schemas.microsoft.com/office/powerpoint/2012/main">
        <p15:guide id="1" orient="horz" pos="2932" userDrawn="1">
          <p15:clr>
            <a:srgbClr val="A4A3A4"/>
          </p15:clr>
        </p15:guide>
        <p15:guide id="2" pos="221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lank, Margaret (CFPB)" initials="PM(" lastIdx="1" clrIdx="0">
    <p:extLst>
      <p:ext uri="{19B8F6BF-5375-455C-9EA6-DF929625EA0E}">
        <p15:presenceInfo xmlns:p15="http://schemas.microsoft.com/office/powerpoint/2012/main" userId="S::Margaret.Plank@cfpb.gov::37222687-08ff-4221-9d93-3baf290d822d" providerId="AD"/>
      </p:ext>
    </p:extLst>
  </p:cmAuthor>
  <p:cmAuthor id="2" name="Erdmann, Craig (CFPB)" initials="EC(" lastIdx="6" clrIdx="1">
    <p:extLst>
      <p:ext uri="{19B8F6BF-5375-455C-9EA6-DF929625EA0E}">
        <p15:presenceInfo xmlns:p15="http://schemas.microsoft.com/office/powerpoint/2012/main" userId="S::Craig.Erdmann@cfpb.gov::9db8a53b-e943-49d8-b155-f533d44cfa0f" providerId="AD"/>
      </p:ext>
    </p:extLst>
  </p:cmAuthor>
  <p:cmAuthor id="3" name="Legal Division" initials="LD" lastIdx="6" clrIdx="2">
    <p:extLst>
      <p:ext uri="{19B8F6BF-5375-455C-9EA6-DF929625EA0E}">
        <p15:presenceInfo xmlns:p15="http://schemas.microsoft.com/office/powerpoint/2012/main" userId="Legal Divisio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A27127-577A-48DC-887F-204BE3B023E9}" v="1" dt="2020-09-09T14:58:13.888"/>
  </p1510:revLst>
</p1510:revInfo>
</file>

<file path=ppt/tableStyles.xml><?xml version="1.0" encoding="utf-8"?>
<a:tblStyleLst xmlns:a="http://schemas.openxmlformats.org/drawingml/2006/main" def="{05B96D8B-66B1-4798-876F-329478C7A52C}">
  <a:tblStyle styleId="{05B96D8B-66B1-4798-876F-329478C7A52C}" styleName="Table_0">
    <a:wholeTbl>
      <a:tcTxStyle b="off" i="off">
        <a:font>
          <a:latin typeface="Georgia"/>
          <a:ea typeface="Georgia"/>
          <a:cs typeface="Georgia"/>
        </a:font>
        <a:schemeClr val="dk1"/>
      </a:tcTxStyle>
      <a:tcStyle>
        <a:tcBdr>
          <a:left>
            <a:ln w="9525" cap="flat" cmpd="sng">
              <a:solidFill>
                <a:schemeClr val="accent2"/>
              </a:solidFill>
              <a:prstDash val="solid"/>
              <a:round/>
              <a:headEnd type="none" w="sm" len="sm"/>
              <a:tailEnd type="none" w="sm" len="sm"/>
            </a:ln>
          </a:left>
          <a:right>
            <a:ln w="9525" cap="flat" cmpd="sng">
              <a:solidFill>
                <a:schemeClr val="accent2"/>
              </a:solidFill>
              <a:prstDash val="solid"/>
              <a:round/>
              <a:headEnd type="none" w="sm" len="sm"/>
              <a:tailEnd type="none" w="sm" len="sm"/>
            </a:ln>
          </a:right>
          <a:top>
            <a:ln w="9525" cap="flat" cmpd="sng">
              <a:solidFill>
                <a:schemeClr val="accent2"/>
              </a:solidFill>
              <a:prstDash val="solid"/>
              <a:round/>
              <a:headEnd type="none" w="sm" len="sm"/>
              <a:tailEnd type="none" w="sm" len="sm"/>
            </a:ln>
          </a:top>
          <a:bottom>
            <a:ln w="9525" cap="flat" cmpd="sng">
              <a:solidFill>
                <a:schemeClr val="accent2"/>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op>
            <a:ln w="9525" cap="flat" cmpd="sng">
              <a:solidFill>
                <a:schemeClr val="accent2"/>
              </a:solidFill>
              <a:prstDash val="solid"/>
              <a:round/>
              <a:headEnd type="none" w="sm" len="sm"/>
              <a:tailEnd type="none" w="sm" len="sm"/>
            </a:ln>
          </a:top>
          <a:bottom>
            <a:ln w="9525" cap="flat" cmpd="sng">
              <a:solidFill>
                <a:schemeClr val="accent2"/>
              </a:solidFill>
              <a:prstDash val="solid"/>
              <a:round/>
              <a:headEnd type="none" w="sm" len="sm"/>
              <a:tailEnd type="none" w="sm" len="sm"/>
            </a:ln>
          </a:bottom>
        </a:tcBdr>
      </a:tcStyle>
    </a:band1H>
    <a:band2H>
      <a:tcTxStyle/>
      <a:tcStyle>
        <a:tcBdr/>
      </a:tcStyle>
    </a:band2H>
    <a:band1V>
      <a:tcTxStyle/>
      <a:tcStyle>
        <a:tcBdr>
          <a:left>
            <a:ln w="9525" cap="flat" cmpd="sng">
              <a:solidFill>
                <a:schemeClr val="accent2"/>
              </a:solidFill>
              <a:prstDash val="solid"/>
              <a:round/>
              <a:headEnd type="none" w="sm" len="sm"/>
              <a:tailEnd type="none" w="sm" len="sm"/>
            </a:ln>
          </a:left>
          <a:right>
            <a:ln w="9525" cap="flat" cmpd="sng">
              <a:solidFill>
                <a:schemeClr val="accent2"/>
              </a:solidFill>
              <a:prstDash val="solid"/>
              <a:round/>
              <a:headEnd type="none" w="sm" len="sm"/>
              <a:tailEnd type="none" w="sm" len="sm"/>
            </a:ln>
          </a:right>
        </a:tcBdr>
      </a:tcStyle>
    </a:band1V>
    <a:band2V>
      <a:tcTxStyle/>
      <a:tcStyle>
        <a:tcBdr>
          <a:left>
            <a:ln w="9525" cap="flat" cmpd="sng">
              <a:solidFill>
                <a:schemeClr val="accent2"/>
              </a:solidFill>
              <a:prstDash val="solid"/>
              <a:round/>
              <a:headEnd type="none" w="sm" len="sm"/>
              <a:tailEnd type="none" w="sm" len="sm"/>
            </a:ln>
          </a:left>
          <a:right>
            <a:ln w="9525" cap="flat" cmpd="sng">
              <a:solidFill>
                <a:schemeClr val="accent2"/>
              </a:solidFill>
              <a:prstDash val="solid"/>
              <a:round/>
              <a:headEnd type="none" w="sm" len="sm"/>
              <a:tailEnd type="none" w="sm" len="sm"/>
            </a:ln>
          </a:right>
        </a:tcBdr>
      </a:tcStyle>
    </a:band2V>
    <a:lastCol>
      <a:tcTxStyle b="on" i="off"/>
      <a:tcStyle>
        <a:tcBdr/>
      </a:tcStyle>
    </a:lastCol>
    <a:firstCol>
      <a:tcTxStyle b="on" i="off"/>
      <a:tcStyle>
        <a:tcBdr/>
      </a:tcStyle>
    </a:firstCol>
    <a:lastRow>
      <a:tcTxStyle b="on" i="off"/>
      <a:tcStyle>
        <a:tcBdr>
          <a:top>
            <a:ln w="50800" cap="flat" cmpd="sng">
              <a:solidFill>
                <a:schemeClr val="accent2"/>
              </a:solidFill>
              <a:prstDash val="solid"/>
              <a:round/>
              <a:headEnd type="none" w="sm" len="sm"/>
              <a:tailEnd type="none" w="sm" len="sm"/>
            </a:ln>
          </a:top>
        </a:tcBdr>
      </a:tcStyle>
    </a:lastRow>
    <a:seCell>
      <a:tcTxStyle/>
      <a:tcStyle>
        <a:tcBdr/>
      </a:tcStyle>
    </a:seCell>
    <a:swCell>
      <a:tcTxStyle/>
      <a:tcStyle>
        <a:tcBdr/>
      </a:tcStyle>
    </a:swCell>
    <a:firstRow>
      <a:tcTxStyle b="on" i="off">
        <a:font>
          <a:latin typeface="Georgia"/>
          <a:ea typeface="Georgia"/>
          <a:cs typeface="Georgia"/>
        </a:font>
        <a:schemeClr val="lt1"/>
      </a:tcTxStyle>
      <a:tcStyle>
        <a:tcBdr/>
        <a:fill>
          <a:solidFill>
            <a:schemeClr val="accent2"/>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67" autoAdjust="0"/>
    <p:restoredTop sz="94675"/>
  </p:normalViewPr>
  <p:slideViewPr>
    <p:cSldViewPr snapToGrid="0">
      <p:cViewPr varScale="1">
        <p:scale>
          <a:sx n="56" d="100"/>
          <a:sy n="56" d="100"/>
        </p:scale>
        <p:origin x="1008" y="34"/>
      </p:cViewPr>
      <p:guideLst>
        <p:guide orient="horz" pos="944"/>
        <p:guide pos="351"/>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43343" cy="465455"/>
          </a:xfrm>
          <a:prstGeom prst="rect">
            <a:avLst/>
          </a:prstGeom>
          <a:noFill/>
          <a:ln>
            <a:noFill/>
          </a:ln>
        </p:spPr>
        <p:txBody>
          <a:bodyPr spcFirstLastPara="1" wrap="square" lIns="93308" tIns="46641" rIns="93308" bIns="46641"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8132" y="0"/>
            <a:ext cx="3043343" cy="465455"/>
          </a:xfrm>
          <a:prstGeom prst="rect">
            <a:avLst/>
          </a:prstGeom>
          <a:noFill/>
          <a:ln>
            <a:noFill/>
          </a:ln>
        </p:spPr>
        <p:txBody>
          <a:bodyPr spcFirstLastPara="1" wrap="square" lIns="93308" tIns="46641" rIns="93308" bIns="46641"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84275" y="698500"/>
            <a:ext cx="4654550" cy="34909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2310" y="4421823"/>
            <a:ext cx="5618480" cy="4189095"/>
          </a:xfrm>
          <a:prstGeom prst="rect">
            <a:avLst/>
          </a:prstGeom>
          <a:noFill/>
          <a:ln>
            <a:noFill/>
          </a:ln>
        </p:spPr>
        <p:txBody>
          <a:bodyPr spcFirstLastPara="1" wrap="square" lIns="93308" tIns="46641" rIns="93308" bIns="46641"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42029"/>
            <a:ext cx="3043343" cy="465455"/>
          </a:xfrm>
          <a:prstGeom prst="rect">
            <a:avLst/>
          </a:prstGeom>
          <a:noFill/>
          <a:ln>
            <a:noFill/>
          </a:ln>
        </p:spPr>
        <p:txBody>
          <a:bodyPr spcFirstLastPara="1" wrap="square" lIns="93308" tIns="46641" rIns="93308" bIns="46641"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8132" y="8842029"/>
            <a:ext cx="3043343" cy="465455"/>
          </a:xfrm>
          <a:prstGeom prst="rect">
            <a:avLst/>
          </a:prstGeom>
          <a:noFill/>
          <a:ln>
            <a:noFill/>
          </a:ln>
        </p:spPr>
        <p:txBody>
          <a:bodyPr spcFirstLastPara="1" wrap="square" lIns="93308" tIns="46641" rIns="93308" bIns="46641" anchor="b" anchorCtr="0">
            <a:noAutofit/>
          </a:bodyPr>
          <a:lstStyle/>
          <a:p>
            <a:pPr algn="r"/>
            <a:fld id="{00000000-1234-1234-1234-123412341234}" type="slidenum">
              <a:rPr lang="en-US" sz="1200" smtClean="0">
                <a:solidFill>
                  <a:schemeClr val="dk1"/>
                </a:solidFill>
                <a:latin typeface="Calibri"/>
                <a:ea typeface="Calibri"/>
                <a:cs typeface="Calibri"/>
                <a:sym typeface="Calibri"/>
              </a:rPr>
              <a:pPr algn="r"/>
              <a:t>‹#›</a:t>
            </a:fld>
            <a:endParaRPr lang="en-US" sz="120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1:notes"/>
          <p:cNvSpPr txBox="1">
            <a:spLocks noGrp="1"/>
          </p:cNvSpPr>
          <p:nvPr>
            <p:ph type="body" idx="1"/>
          </p:nvPr>
        </p:nvSpPr>
        <p:spPr>
          <a:xfrm>
            <a:off x="702310" y="4421823"/>
            <a:ext cx="5618480" cy="4189095"/>
          </a:xfrm>
          <a:prstGeom prst="rect">
            <a:avLst/>
          </a:prstGeom>
        </p:spPr>
        <p:txBody>
          <a:bodyPr spcFirstLastPara="1" wrap="square" lIns="93308" tIns="46641" rIns="93308" bIns="46641" anchor="t" anchorCtr="0">
            <a:noAutofit/>
          </a:bodyPr>
          <a:lstStyle/>
          <a:p>
            <a:pPr marL="0" indent="0"/>
            <a:endParaRPr/>
          </a:p>
        </p:txBody>
      </p:sp>
      <p:sp>
        <p:nvSpPr>
          <p:cNvPr id="84" name="Google Shape;84;p1:notes"/>
          <p:cNvSpPr>
            <a:spLocks noGrp="1" noRot="1" noChangeAspect="1"/>
          </p:cNvSpPr>
          <p:nvPr>
            <p:ph type="sldImg" idx="2"/>
          </p:nvPr>
        </p:nvSpPr>
        <p:spPr>
          <a:xfrm>
            <a:off x="1184275" y="698500"/>
            <a:ext cx="4654550" cy="34909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702310" y="4421823"/>
            <a:ext cx="5618480" cy="4189095"/>
          </a:xfrm>
          <a:prstGeom prst="rect">
            <a:avLst/>
          </a:prstGeom>
        </p:spPr>
        <p:txBody>
          <a:bodyPr spcFirstLastPara="1" wrap="square" lIns="93308" tIns="46641" rIns="93308" bIns="46641" anchor="t" anchorCtr="0">
            <a:noAutofit/>
          </a:bodyPr>
          <a:lstStyle/>
          <a:p>
            <a:pPr marL="0" indent="0"/>
            <a:endParaRPr/>
          </a:p>
        </p:txBody>
      </p:sp>
      <p:sp>
        <p:nvSpPr>
          <p:cNvPr id="98" name="Google Shape;98;p3:notes"/>
          <p:cNvSpPr>
            <a:spLocks noGrp="1" noRot="1" noChangeAspect="1"/>
          </p:cNvSpPr>
          <p:nvPr>
            <p:ph type="sldImg" idx="2"/>
          </p:nvPr>
        </p:nvSpPr>
        <p:spPr>
          <a:xfrm>
            <a:off x="1184275" y="698500"/>
            <a:ext cx="4654550" cy="34909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122807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702310" y="4421823"/>
            <a:ext cx="5618480" cy="4189095"/>
          </a:xfrm>
          <a:prstGeom prst="rect">
            <a:avLst/>
          </a:prstGeom>
        </p:spPr>
        <p:txBody>
          <a:bodyPr spcFirstLastPara="1" wrap="square" lIns="93308" tIns="46641" rIns="93308" bIns="46641" anchor="t" anchorCtr="0">
            <a:noAutofit/>
          </a:bodyPr>
          <a:lstStyle/>
          <a:p>
            <a:pPr marL="0" indent="0"/>
            <a:endParaRPr/>
          </a:p>
        </p:txBody>
      </p:sp>
      <p:sp>
        <p:nvSpPr>
          <p:cNvPr id="98" name="Google Shape;98;p3:notes"/>
          <p:cNvSpPr>
            <a:spLocks noGrp="1" noRot="1" noChangeAspect="1"/>
          </p:cNvSpPr>
          <p:nvPr>
            <p:ph type="sldImg" idx="2"/>
          </p:nvPr>
        </p:nvSpPr>
        <p:spPr>
          <a:xfrm>
            <a:off x="1184275" y="698500"/>
            <a:ext cx="4654550" cy="34909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344322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702310" y="4421823"/>
            <a:ext cx="5618480" cy="4189095"/>
          </a:xfrm>
          <a:prstGeom prst="rect">
            <a:avLst/>
          </a:prstGeom>
        </p:spPr>
        <p:txBody>
          <a:bodyPr spcFirstLastPara="1" wrap="square" lIns="93308" tIns="46641" rIns="93308" bIns="46641" anchor="t" anchorCtr="0">
            <a:noAutofit/>
          </a:bodyPr>
          <a:lstStyle/>
          <a:p>
            <a:pPr marL="0" indent="0"/>
            <a:endParaRPr/>
          </a:p>
        </p:txBody>
      </p:sp>
      <p:sp>
        <p:nvSpPr>
          <p:cNvPr id="98" name="Google Shape;98;p3:notes"/>
          <p:cNvSpPr>
            <a:spLocks noGrp="1" noRot="1" noChangeAspect="1"/>
          </p:cNvSpPr>
          <p:nvPr>
            <p:ph type="sldImg" idx="2"/>
          </p:nvPr>
        </p:nvSpPr>
        <p:spPr>
          <a:xfrm>
            <a:off x="1184275" y="698500"/>
            <a:ext cx="4654550" cy="34909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045898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702310" y="4421823"/>
            <a:ext cx="5618480" cy="4189095"/>
          </a:xfrm>
          <a:prstGeom prst="rect">
            <a:avLst/>
          </a:prstGeom>
        </p:spPr>
        <p:txBody>
          <a:bodyPr spcFirstLastPara="1" wrap="square" lIns="93308" tIns="46641" rIns="93308" bIns="46641" anchor="t" anchorCtr="0">
            <a:noAutofit/>
          </a:bodyPr>
          <a:lstStyle/>
          <a:p>
            <a:pPr marL="0" indent="0"/>
            <a:endParaRPr/>
          </a:p>
        </p:txBody>
      </p:sp>
      <p:sp>
        <p:nvSpPr>
          <p:cNvPr id="98" name="Google Shape;98;p3:notes"/>
          <p:cNvSpPr>
            <a:spLocks noGrp="1" noRot="1" noChangeAspect="1"/>
          </p:cNvSpPr>
          <p:nvPr>
            <p:ph type="sldImg" idx="2"/>
          </p:nvPr>
        </p:nvSpPr>
        <p:spPr>
          <a:xfrm>
            <a:off x="1184275" y="698500"/>
            <a:ext cx="4654550" cy="34909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702310" y="4421823"/>
            <a:ext cx="5618480" cy="4189095"/>
          </a:xfrm>
          <a:prstGeom prst="rect">
            <a:avLst/>
          </a:prstGeom>
        </p:spPr>
        <p:txBody>
          <a:bodyPr spcFirstLastPara="1" wrap="square" lIns="93308" tIns="46641" rIns="93308" bIns="46641" anchor="t" anchorCtr="0">
            <a:noAutofit/>
          </a:bodyPr>
          <a:lstStyle/>
          <a:p>
            <a:pPr marL="0" indent="0"/>
            <a:endParaRPr/>
          </a:p>
        </p:txBody>
      </p:sp>
      <p:sp>
        <p:nvSpPr>
          <p:cNvPr id="98" name="Google Shape;98;p3:notes"/>
          <p:cNvSpPr>
            <a:spLocks noGrp="1" noRot="1" noChangeAspect="1"/>
          </p:cNvSpPr>
          <p:nvPr>
            <p:ph type="sldImg" idx="2"/>
          </p:nvPr>
        </p:nvSpPr>
        <p:spPr>
          <a:xfrm>
            <a:off x="1184275" y="698500"/>
            <a:ext cx="4654550" cy="34909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966484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702310" y="4421823"/>
            <a:ext cx="5618480" cy="4189095"/>
          </a:xfrm>
          <a:prstGeom prst="rect">
            <a:avLst/>
          </a:prstGeom>
        </p:spPr>
        <p:txBody>
          <a:bodyPr spcFirstLastPara="1" wrap="square" lIns="93308" tIns="46641" rIns="93308" bIns="46641" anchor="t" anchorCtr="0">
            <a:noAutofit/>
          </a:bodyPr>
          <a:lstStyle/>
          <a:p>
            <a:pPr marL="0" indent="0"/>
            <a:endParaRPr/>
          </a:p>
        </p:txBody>
      </p:sp>
      <p:sp>
        <p:nvSpPr>
          <p:cNvPr id="98" name="Google Shape;98;p3:notes"/>
          <p:cNvSpPr>
            <a:spLocks noGrp="1" noRot="1" noChangeAspect="1"/>
          </p:cNvSpPr>
          <p:nvPr>
            <p:ph type="sldImg" idx="2"/>
          </p:nvPr>
        </p:nvSpPr>
        <p:spPr>
          <a:xfrm>
            <a:off x="1184275" y="698500"/>
            <a:ext cx="4654550" cy="34909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32857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702310" y="4421823"/>
            <a:ext cx="5618480" cy="4189095"/>
          </a:xfrm>
          <a:prstGeom prst="rect">
            <a:avLst/>
          </a:prstGeom>
        </p:spPr>
        <p:txBody>
          <a:bodyPr spcFirstLastPara="1" wrap="square" lIns="93308" tIns="46641" rIns="93308" bIns="46641" anchor="t" anchorCtr="0">
            <a:noAutofit/>
          </a:bodyPr>
          <a:lstStyle/>
          <a:p>
            <a:pPr marL="0" indent="0"/>
            <a:endParaRPr/>
          </a:p>
        </p:txBody>
      </p:sp>
      <p:sp>
        <p:nvSpPr>
          <p:cNvPr id="98" name="Google Shape;98;p3:notes"/>
          <p:cNvSpPr>
            <a:spLocks noGrp="1" noRot="1" noChangeAspect="1"/>
          </p:cNvSpPr>
          <p:nvPr>
            <p:ph type="sldImg" idx="2"/>
          </p:nvPr>
        </p:nvSpPr>
        <p:spPr>
          <a:xfrm>
            <a:off x="1184275" y="698500"/>
            <a:ext cx="4654550" cy="34909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245440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702310" y="4421823"/>
            <a:ext cx="5618480" cy="4189095"/>
          </a:xfrm>
          <a:prstGeom prst="rect">
            <a:avLst/>
          </a:prstGeom>
        </p:spPr>
        <p:txBody>
          <a:bodyPr spcFirstLastPara="1" wrap="square" lIns="93308" tIns="46641" rIns="93308" bIns="46641" anchor="t" anchorCtr="0">
            <a:noAutofit/>
          </a:bodyPr>
          <a:lstStyle/>
          <a:p>
            <a:pPr marL="0" indent="0"/>
            <a:endParaRPr/>
          </a:p>
        </p:txBody>
      </p:sp>
      <p:sp>
        <p:nvSpPr>
          <p:cNvPr id="98" name="Google Shape;98;p3:notes"/>
          <p:cNvSpPr>
            <a:spLocks noGrp="1" noRot="1" noChangeAspect="1"/>
          </p:cNvSpPr>
          <p:nvPr>
            <p:ph type="sldImg" idx="2"/>
          </p:nvPr>
        </p:nvSpPr>
        <p:spPr>
          <a:xfrm>
            <a:off x="1184275" y="698500"/>
            <a:ext cx="4654550" cy="34909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681961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702310" y="4421823"/>
            <a:ext cx="5618480" cy="4189095"/>
          </a:xfrm>
          <a:prstGeom prst="rect">
            <a:avLst/>
          </a:prstGeom>
        </p:spPr>
        <p:txBody>
          <a:bodyPr spcFirstLastPara="1" wrap="square" lIns="93308" tIns="46641" rIns="93308" bIns="46641" anchor="t" anchorCtr="0">
            <a:noAutofit/>
          </a:bodyPr>
          <a:lstStyle/>
          <a:p>
            <a:pPr marL="0" indent="0"/>
            <a:endParaRPr/>
          </a:p>
        </p:txBody>
      </p:sp>
      <p:sp>
        <p:nvSpPr>
          <p:cNvPr id="98" name="Google Shape;98;p3:notes"/>
          <p:cNvSpPr>
            <a:spLocks noGrp="1" noRot="1" noChangeAspect="1"/>
          </p:cNvSpPr>
          <p:nvPr>
            <p:ph type="sldImg" idx="2"/>
          </p:nvPr>
        </p:nvSpPr>
        <p:spPr>
          <a:xfrm>
            <a:off x="1184275" y="698500"/>
            <a:ext cx="4654550" cy="34909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936151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702310" y="4421823"/>
            <a:ext cx="5618480" cy="4189095"/>
          </a:xfrm>
          <a:prstGeom prst="rect">
            <a:avLst/>
          </a:prstGeom>
        </p:spPr>
        <p:txBody>
          <a:bodyPr spcFirstLastPara="1" wrap="square" lIns="93308" tIns="46641" rIns="93308" bIns="46641" anchor="t" anchorCtr="0">
            <a:noAutofit/>
          </a:bodyPr>
          <a:lstStyle/>
          <a:p>
            <a:pPr marL="0" indent="0"/>
            <a:endParaRPr/>
          </a:p>
        </p:txBody>
      </p:sp>
      <p:sp>
        <p:nvSpPr>
          <p:cNvPr id="98" name="Google Shape;98;p3:notes"/>
          <p:cNvSpPr>
            <a:spLocks noGrp="1" noRot="1" noChangeAspect="1"/>
          </p:cNvSpPr>
          <p:nvPr>
            <p:ph type="sldImg" idx="2"/>
          </p:nvPr>
        </p:nvSpPr>
        <p:spPr>
          <a:xfrm>
            <a:off x="1184275" y="698500"/>
            <a:ext cx="4654550" cy="34909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055216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702310" y="4421823"/>
            <a:ext cx="5618480" cy="4189095"/>
          </a:xfrm>
          <a:prstGeom prst="rect">
            <a:avLst/>
          </a:prstGeom>
        </p:spPr>
        <p:txBody>
          <a:bodyPr spcFirstLastPara="1" wrap="square" lIns="93308" tIns="46641" rIns="93308" bIns="46641" anchor="t" anchorCtr="0">
            <a:noAutofit/>
          </a:bodyPr>
          <a:lstStyle/>
          <a:p>
            <a:pPr marL="0" indent="0"/>
            <a:endParaRPr/>
          </a:p>
        </p:txBody>
      </p:sp>
      <p:sp>
        <p:nvSpPr>
          <p:cNvPr id="98" name="Google Shape;98;p3:notes"/>
          <p:cNvSpPr>
            <a:spLocks noGrp="1" noRot="1" noChangeAspect="1"/>
          </p:cNvSpPr>
          <p:nvPr>
            <p:ph type="sldImg" idx="2"/>
          </p:nvPr>
        </p:nvSpPr>
        <p:spPr>
          <a:xfrm>
            <a:off x="1184275" y="698500"/>
            <a:ext cx="4654550" cy="34909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667140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20"/>
        <p:cNvGrpSpPr/>
        <p:nvPr/>
      </p:nvGrpSpPr>
      <p:grpSpPr>
        <a:xfrm>
          <a:off x="0" y="0"/>
          <a:ext cx="0" cy="0"/>
          <a:chOff x="0" y="0"/>
          <a:chExt cx="0" cy="0"/>
        </a:xfrm>
      </p:grpSpPr>
      <p:sp>
        <p:nvSpPr>
          <p:cNvPr id="21" name="Google Shape;21;p2"/>
          <p:cNvSpPr txBox="1">
            <a:spLocks noGrp="1"/>
          </p:cNvSpPr>
          <p:nvPr>
            <p:ph type="title"/>
          </p:nvPr>
        </p:nvSpPr>
        <p:spPr>
          <a:xfrm>
            <a:off x="641193" y="2164953"/>
            <a:ext cx="8036720" cy="743347"/>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rgbClr val="101820"/>
              </a:buClr>
              <a:buSzPts val="4000"/>
              <a:buFont typeface="Arial"/>
              <a:buNone/>
              <a:defRPr sz="4000" b="0" i="0" u="none" strike="noStrike" cap="none">
                <a:solidFill>
                  <a:srgbClr val="10182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2" name="Google Shape;22;p2"/>
          <p:cNvSpPr txBox="1">
            <a:spLocks noGrp="1"/>
          </p:cNvSpPr>
          <p:nvPr>
            <p:ph type="body" idx="1"/>
          </p:nvPr>
        </p:nvSpPr>
        <p:spPr>
          <a:xfrm>
            <a:off x="646352" y="2895600"/>
            <a:ext cx="8031561" cy="520700"/>
          </a:xfrm>
          <a:prstGeom prst="rect">
            <a:avLst/>
          </a:prstGeom>
          <a:noFill/>
          <a:ln>
            <a:noFill/>
          </a:ln>
        </p:spPr>
        <p:txBody>
          <a:bodyPr spcFirstLastPara="1" wrap="square" lIns="91425" tIns="45700" rIns="91425" bIns="45700" anchor="t" anchorCtr="0"/>
          <a:lstStyle>
            <a:lvl1pPr marL="457200" marR="0" lvl="0" indent="-228600" algn="l" rtl="0">
              <a:lnSpc>
                <a:spcPct val="162500"/>
              </a:lnSpc>
              <a:spcBef>
                <a:spcPts val="1000"/>
              </a:spcBef>
              <a:spcAft>
                <a:spcPts val="0"/>
              </a:spcAft>
              <a:buClr>
                <a:schemeClr val="dk2"/>
              </a:buClr>
              <a:buSzPts val="1600"/>
              <a:buFont typeface="Noto Sans Symbols"/>
              <a:buNone/>
              <a:defRPr sz="1600" b="0" i="0" u="none" strike="noStrike" cap="none">
                <a:solidFill>
                  <a:srgbClr val="43484E"/>
                </a:solidFill>
                <a:latin typeface="Georgia"/>
                <a:ea typeface="Georgia"/>
                <a:cs typeface="Georgia"/>
                <a:sym typeface="Georgia"/>
              </a:defRPr>
            </a:lvl1pPr>
            <a:lvl2pPr marL="914400" marR="0" lvl="1" indent="-292100" algn="l" rtl="0">
              <a:spcBef>
                <a:spcPts val="1000"/>
              </a:spcBef>
              <a:spcAft>
                <a:spcPts val="0"/>
              </a:spcAft>
              <a:buClr>
                <a:schemeClr val="dk2"/>
              </a:buClr>
              <a:buSzPts val="1000"/>
              <a:buFont typeface="Noto Sans Symbols"/>
              <a:buChar char="◻"/>
              <a:defRPr sz="2000" b="0" i="0" u="none" strike="noStrike" cap="none">
                <a:solidFill>
                  <a:schemeClr val="dk1"/>
                </a:solidFill>
                <a:latin typeface="Georgia"/>
                <a:ea typeface="Georgia"/>
                <a:cs typeface="Georgia"/>
                <a:sym typeface="Georgia"/>
              </a:defRPr>
            </a:lvl2pPr>
            <a:lvl3pPr marL="1371600" marR="0" lvl="2" indent="-342900" algn="l" rtl="0">
              <a:spcBef>
                <a:spcPts val="100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9pPr>
          </a:lstStyle>
          <a:p>
            <a:endParaRPr/>
          </a:p>
        </p:txBody>
      </p:sp>
      <p:pic>
        <p:nvPicPr>
          <p:cNvPr id="23" name="Google Shape;23;p2"/>
          <p:cNvPicPr preferRelativeResize="0"/>
          <p:nvPr/>
        </p:nvPicPr>
        <p:blipFill>
          <a:blip r:embed="rId2"/>
          <a:stretch>
            <a:fillRect/>
          </a:stretch>
        </p:blipFill>
        <p:spPr>
          <a:xfrm>
            <a:off x="545039" y="5001237"/>
            <a:ext cx="2679700" cy="926882"/>
          </a:xfrm>
          <a:prstGeom prst="rect">
            <a:avLst/>
          </a:prstGeom>
          <a:noFill/>
          <a:ln>
            <a:noFill/>
          </a:ln>
        </p:spPr>
      </p:pic>
      <p:pic>
        <p:nvPicPr>
          <p:cNvPr id="24" name="Google Shape;24;p2"/>
          <p:cNvPicPr preferRelativeResize="0"/>
          <p:nvPr/>
        </p:nvPicPr>
        <p:blipFill rotWithShape="1">
          <a:blip r:embed="rId3">
            <a:alphaModFix/>
          </a:blip>
          <a:srcRect/>
          <a:stretch/>
        </p:blipFill>
        <p:spPr>
          <a:xfrm>
            <a:off x="0" y="5328740"/>
            <a:ext cx="9157662" cy="188540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31"/>
        <p:cNvGrpSpPr/>
        <p:nvPr/>
      </p:nvGrpSpPr>
      <p:grpSpPr>
        <a:xfrm>
          <a:off x="0" y="0"/>
          <a:ext cx="0" cy="0"/>
          <a:chOff x="0" y="0"/>
          <a:chExt cx="0" cy="0"/>
        </a:xfrm>
      </p:grpSpPr>
      <p:sp>
        <p:nvSpPr>
          <p:cNvPr id="32" name="Google Shape;32;p4"/>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2800"/>
              <a:buFont typeface="Georgia"/>
              <a:buNone/>
              <a:defRPr sz="2800"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3" name="Google Shape;33;p4"/>
          <p:cNvSpPr txBox="1">
            <a:spLocks noGrp="1"/>
          </p:cNvSpPr>
          <p:nvPr>
            <p:ph type="body" idx="1"/>
          </p:nvPr>
        </p:nvSpPr>
        <p:spPr>
          <a:xfrm>
            <a:off x="553641" y="1524000"/>
            <a:ext cx="8036720" cy="4106412"/>
          </a:xfrm>
          <a:prstGeom prst="rect">
            <a:avLst/>
          </a:prstGeom>
          <a:noFill/>
          <a:ln>
            <a:noFill/>
          </a:ln>
        </p:spPr>
        <p:txBody>
          <a:bodyPr spcFirstLastPara="1" wrap="square" lIns="91425" tIns="45700" rIns="91425" bIns="45700" anchor="t" anchorCtr="0"/>
          <a:lstStyle>
            <a:lvl1pPr marL="457200" marR="0" lvl="0" indent="-368300" algn="l" rtl="0">
              <a:lnSpc>
                <a:spcPct val="118181"/>
              </a:lnSpc>
              <a:spcBef>
                <a:spcPts val="1000"/>
              </a:spcBef>
              <a:spcAft>
                <a:spcPts val="0"/>
              </a:spcAft>
              <a:buClr>
                <a:schemeClr val="dk2"/>
              </a:buClr>
              <a:buSzPts val="2200"/>
              <a:buFont typeface="Noto Sans Symbols"/>
              <a:buChar char="▪"/>
              <a:defRPr sz="2200" b="0" i="0" u="none" strike="noStrike" cap="none">
                <a:solidFill>
                  <a:schemeClr val="dk1"/>
                </a:solidFill>
                <a:latin typeface="Georgia"/>
                <a:ea typeface="Georgia"/>
                <a:cs typeface="Georgia"/>
                <a:sym typeface="Georgia"/>
              </a:defRPr>
            </a:lvl1pPr>
            <a:lvl2pPr marL="914400" marR="0" lvl="1" indent="-292100" algn="l" rtl="0">
              <a:spcBef>
                <a:spcPts val="1000"/>
              </a:spcBef>
              <a:spcAft>
                <a:spcPts val="0"/>
              </a:spcAft>
              <a:buClr>
                <a:schemeClr val="dk2"/>
              </a:buClr>
              <a:buSzPts val="1000"/>
              <a:buFont typeface="Noto Sans Symbols"/>
              <a:buChar char="◻"/>
              <a:defRPr sz="2000" b="0" i="0" u="none" strike="noStrike" cap="none">
                <a:solidFill>
                  <a:schemeClr val="dk1"/>
                </a:solidFill>
                <a:latin typeface="Georgia"/>
                <a:ea typeface="Georgia"/>
                <a:cs typeface="Georgia"/>
                <a:sym typeface="Georgia"/>
              </a:defRPr>
            </a:lvl2pPr>
            <a:lvl3pPr marL="1371600" marR="0" lvl="2" indent="-342900" algn="l" rtl="0">
              <a:spcBef>
                <a:spcPts val="100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9pPr>
          </a:lstStyle>
          <a:p>
            <a:endParaRPr/>
          </a:p>
        </p:txBody>
      </p:sp>
      <p:sp>
        <p:nvSpPr>
          <p:cNvPr id="34" name="Google Shape;34;p4"/>
          <p:cNvSpPr txBox="1">
            <a:spLocks noGrp="1"/>
          </p:cNvSpPr>
          <p:nvPr>
            <p:ph type="dt" idx="10"/>
          </p:nvPr>
        </p:nvSpPr>
        <p:spPr>
          <a:xfrm>
            <a:off x="3182568" y="6081189"/>
            <a:ext cx="2133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a:p>
        </p:txBody>
      </p:sp>
      <p:sp>
        <p:nvSpPr>
          <p:cNvPr id="2" name="Slide Number Placeholder 1">
            <a:extLst>
              <a:ext uri="{FF2B5EF4-FFF2-40B4-BE49-F238E27FC236}">
                <a16:creationId xmlns:a16="http://schemas.microsoft.com/office/drawing/2014/main" id="{67C7F3DC-F71F-3F45-94B5-007BBE4A0001}"/>
              </a:ext>
            </a:extLst>
          </p:cNvPr>
          <p:cNvSpPr>
            <a:spLocks noGrp="1"/>
          </p:cNvSpPr>
          <p:nvPr>
            <p:ph type="sldNum" sz="quarter" idx="11"/>
          </p:nvPr>
        </p:nvSpPr>
        <p:spPr/>
        <p:txBody>
          <a:bodyPr/>
          <a:lstStyle/>
          <a:p>
            <a:fld id="{421C3AB3-E0DF-964B-8D99-F0C24C13AA6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69"/>
        <p:cNvGrpSpPr/>
        <p:nvPr/>
      </p:nvGrpSpPr>
      <p:grpSpPr>
        <a:xfrm>
          <a:off x="0" y="0"/>
          <a:ext cx="0" cy="0"/>
          <a:chOff x="0" y="0"/>
          <a:chExt cx="0" cy="0"/>
        </a:xfrm>
      </p:grpSpPr>
      <p:sp>
        <p:nvSpPr>
          <p:cNvPr id="70" name="Google Shape;70;p11"/>
          <p:cNvSpPr txBox="1">
            <a:spLocks noGrp="1"/>
          </p:cNvSpPr>
          <p:nvPr>
            <p:ph type="body" idx="1"/>
          </p:nvPr>
        </p:nvSpPr>
        <p:spPr>
          <a:xfrm>
            <a:off x="544512" y="1549400"/>
            <a:ext cx="3951287" cy="4199647"/>
          </a:xfrm>
          <a:prstGeom prst="rect">
            <a:avLst/>
          </a:prstGeom>
          <a:noFill/>
          <a:ln>
            <a:noFill/>
          </a:ln>
        </p:spPr>
        <p:txBody>
          <a:bodyPr spcFirstLastPara="1" wrap="square" lIns="91425" tIns="45700" rIns="91425" bIns="45700" anchor="t" anchorCtr="0"/>
          <a:lstStyle>
            <a:lvl1pPr marL="457200" marR="0" lvl="0" indent="-355600" algn="l" rtl="0">
              <a:lnSpc>
                <a:spcPct val="130000"/>
              </a:lnSpc>
              <a:spcBef>
                <a:spcPts val="1000"/>
              </a:spcBef>
              <a:spcAft>
                <a:spcPts val="0"/>
              </a:spcAft>
              <a:buClr>
                <a:schemeClr val="dk2"/>
              </a:buClr>
              <a:buSzPts val="2000"/>
              <a:buFont typeface="Noto Sans Symbols"/>
              <a:buChar char="▪"/>
              <a:defRPr sz="2000" b="0" i="0" u="none" strike="noStrike" cap="none">
                <a:solidFill>
                  <a:schemeClr val="dk1"/>
                </a:solidFill>
                <a:latin typeface="Georgia"/>
                <a:ea typeface="Georgia"/>
                <a:cs typeface="Georgia"/>
                <a:sym typeface="Georgia"/>
              </a:defRPr>
            </a:lvl1pPr>
            <a:lvl2pPr marL="914400" marR="0" lvl="1" indent="-285750" algn="l" rtl="0">
              <a:spcBef>
                <a:spcPts val="1000"/>
              </a:spcBef>
              <a:spcAft>
                <a:spcPts val="0"/>
              </a:spcAft>
              <a:buClr>
                <a:schemeClr val="dk2"/>
              </a:buClr>
              <a:buSzPts val="900"/>
              <a:buFont typeface="Noto Sans Symbols"/>
              <a:buChar char="◻"/>
              <a:defRPr sz="1800" b="0" i="0" u="none" strike="noStrike" cap="none">
                <a:solidFill>
                  <a:schemeClr val="dk1"/>
                </a:solidFill>
                <a:latin typeface="Georgia"/>
                <a:ea typeface="Georgia"/>
                <a:cs typeface="Georgia"/>
                <a:sym typeface="Georgia"/>
              </a:defRPr>
            </a:lvl2pPr>
            <a:lvl3pPr marL="1371600" marR="0" lvl="2" indent="-330200" algn="l" rtl="0">
              <a:spcBef>
                <a:spcPts val="1000"/>
              </a:spcBef>
              <a:spcAft>
                <a:spcPts val="0"/>
              </a:spcAft>
              <a:buClr>
                <a:schemeClr val="dk1"/>
              </a:buClr>
              <a:buSzPts val="1600"/>
              <a:buFont typeface="Arial"/>
              <a:buChar char="•"/>
              <a:defRPr sz="1600" b="0" i="0" u="none" strike="noStrike" cap="none">
                <a:solidFill>
                  <a:schemeClr val="dk1"/>
                </a:solidFill>
                <a:latin typeface="Georgia"/>
                <a:ea typeface="Georgia"/>
                <a:cs typeface="Georgia"/>
                <a:sym typeface="Georgia"/>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9pPr>
          </a:lstStyle>
          <a:p>
            <a:endParaRPr/>
          </a:p>
        </p:txBody>
      </p:sp>
      <p:sp>
        <p:nvSpPr>
          <p:cNvPr id="71" name="Google Shape;71;p11"/>
          <p:cNvSpPr txBox="1">
            <a:spLocks noGrp="1"/>
          </p:cNvSpPr>
          <p:nvPr>
            <p:ph type="body" idx="2"/>
          </p:nvPr>
        </p:nvSpPr>
        <p:spPr>
          <a:xfrm>
            <a:off x="4735512" y="1549400"/>
            <a:ext cx="3951287" cy="4199647"/>
          </a:xfrm>
          <a:prstGeom prst="rect">
            <a:avLst/>
          </a:prstGeom>
          <a:noFill/>
          <a:ln>
            <a:noFill/>
          </a:ln>
        </p:spPr>
        <p:txBody>
          <a:bodyPr spcFirstLastPara="1" wrap="square" lIns="91425" tIns="45700" rIns="91425" bIns="45700" anchor="t" anchorCtr="0"/>
          <a:lstStyle>
            <a:lvl1pPr marL="457200" marR="0" lvl="0" indent="-355600" algn="l" rtl="0">
              <a:lnSpc>
                <a:spcPct val="130000"/>
              </a:lnSpc>
              <a:spcBef>
                <a:spcPts val="1000"/>
              </a:spcBef>
              <a:spcAft>
                <a:spcPts val="0"/>
              </a:spcAft>
              <a:buClr>
                <a:schemeClr val="dk2"/>
              </a:buClr>
              <a:buSzPts val="2000"/>
              <a:buFont typeface="Noto Sans Symbols"/>
              <a:buChar char="▪"/>
              <a:defRPr sz="2000" b="0" i="0" u="none" strike="noStrike" cap="none">
                <a:solidFill>
                  <a:schemeClr val="dk1"/>
                </a:solidFill>
                <a:latin typeface="Georgia"/>
                <a:ea typeface="Georgia"/>
                <a:cs typeface="Georgia"/>
                <a:sym typeface="Georgia"/>
              </a:defRPr>
            </a:lvl1pPr>
            <a:lvl2pPr marL="914400" marR="0" lvl="1" indent="-285750" algn="l" rtl="0">
              <a:spcBef>
                <a:spcPts val="1000"/>
              </a:spcBef>
              <a:spcAft>
                <a:spcPts val="0"/>
              </a:spcAft>
              <a:buClr>
                <a:schemeClr val="dk2"/>
              </a:buClr>
              <a:buSzPts val="900"/>
              <a:buFont typeface="Noto Sans Symbols"/>
              <a:buChar char="◻"/>
              <a:defRPr sz="1800" b="0" i="0" u="none" strike="noStrike" cap="none">
                <a:solidFill>
                  <a:schemeClr val="dk1"/>
                </a:solidFill>
                <a:latin typeface="Georgia"/>
                <a:ea typeface="Georgia"/>
                <a:cs typeface="Georgia"/>
                <a:sym typeface="Georgia"/>
              </a:defRPr>
            </a:lvl2pPr>
            <a:lvl3pPr marL="1371600" marR="0" lvl="2" indent="-330200" algn="l" rtl="0">
              <a:spcBef>
                <a:spcPts val="1000"/>
              </a:spcBef>
              <a:spcAft>
                <a:spcPts val="0"/>
              </a:spcAft>
              <a:buClr>
                <a:schemeClr val="dk1"/>
              </a:buClr>
              <a:buSzPts val="1600"/>
              <a:buFont typeface="Arial"/>
              <a:buChar char="•"/>
              <a:defRPr sz="1600" b="0" i="0" u="none" strike="noStrike" cap="none">
                <a:solidFill>
                  <a:schemeClr val="dk1"/>
                </a:solidFill>
                <a:latin typeface="Georgia"/>
                <a:ea typeface="Georgia"/>
                <a:cs typeface="Georgia"/>
                <a:sym typeface="Georgia"/>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9pPr>
          </a:lstStyle>
          <a:p>
            <a:endParaRPr/>
          </a:p>
        </p:txBody>
      </p:sp>
      <p:sp>
        <p:nvSpPr>
          <p:cNvPr id="72" name="Google Shape;72;p11"/>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2800"/>
              <a:buFont typeface="Georgia"/>
              <a:buNone/>
              <a:defRPr sz="2800"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3" name="Google Shape;73;p11"/>
          <p:cNvSpPr txBox="1">
            <a:spLocks noGrp="1"/>
          </p:cNvSpPr>
          <p:nvPr>
            <p:ph type="dt" idx="10"/>
          </p:nvPr>
        </p:nvSpPr>
        <p:spPr>
          <a:xfrm>
            <a:off x="3182568" y="6081189"/>
            <a:ext cx="2133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a:p>
        </p:txBody>
      </p:sp>
      <p:sp>
        <p:nvSpPr>
          <p:cNvPr id="2" name="Slide Number Placeholder 1">
            <a:extLst>
              <a:ext uri="{FF2B5EF4-FFF2-40B4-BE49-F238E27FC236}">
                <a16:creationId xmlns:a16="http://schemas.microsoft.com/office/drawing/2014/main" id="{EF0B963C-F7B1-BB49-9BF0-3DC867467DEC}"/>
              </a:ext>
            </a:extLst>
          </p:cNvPr>
          <p:cNvSpPr>
            <a:spLocks noGrp="1"/>
          </p:cNvSpPr>
          <p:nvPr>
            <p:ph type="sldNum" sz="quarter" idx="11"/>
          </p:nvPr>
        </p:nvSpPr>
        <p:spPr/>
        <p:txBody>
          <a:bodyPr/>
          <a:lstStyle/>
          <a:p>
            <a:fld id="{421C3AB3-E0DF-964B-8D99-F0C24C13AA65}"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5"/>
        <p:cNvGrpSpPr/>
        <p:nvPr/>
      </p:nvGrpSpPr>
      <p:grpSpPr>
        <a:xfrm>
          <a:off x="0" y="0"/>
          <a:ext cx="0" cy="0"/>
          <a:chOff x="0" y="0"/>
          <a:chExt cx="0" cy="0"/>
        </a:xfrm>
      </p:grpSpPr>
      <p:sp>
        <p:nvSpPr>
          <p:cNvPr id="76" name="Google Shape;76;p12"/>
          <p:cNvSpPr/>
          <p:nvPr/>
        </p:nvSpPr>
        <p:spPr>
          <a:xfrm>
            <a:off x="0" y="0"/>
            <a:ext cx="9144000" cy="6858000"/>
          </a:xfrm>
          <a:prstGeom prst="rect">
            <a:avLst/>
          </a:prstGeom>
          <a:solidFill>
            <a:schemeClr val="lt1"/>
          </a:solidFill>
          <a:ln>
            <a:noFill/>
          </a:ln>
        </p:spPr>
        <p:txBody>
          <a:bodyPr spcFirstLastPara="1" wrap="square" lIns="64275" tIns="32125" rIns="64275" bIns="32125" anchor="t" anchorCtr="0">
            <a:noAutofit/>
          </a:bodyPr>
          <a:lstStyle/>
          <a:p>
            <a:pPr marL="0" marR="0" lvl="0" indent="0" algn="l" rtl="0">
              <a:lnSpc>
                <a:spcPct val="100000"/>
              </a:lnSpc>
              <a:spcBef>
                <a:spcPts val="0"/>
              </a:spcBef>
              <a:spcAft>
                <a:spcPts val="0"/>
              </a:spcAft>
              <a:buClr>
                <a:schemeClr val="dk1"/>
              </a:buClr>
              <a:buSzPts val="2400"/>
              <a:buFont typeface="Georgia"/>
              <a:buNone/>
            </a:pPr>
            <a:endParaRPr sz="2400" b="0" i="0" u="none" strike="noStrike" cap="none">
              <a:solidFill>
                <a:srgbClr val="000000"/>
              </a:solidFill>
              <a:latin typeface="Arial"/>
              <a:ea typeface="Arial"/>
              <a:cs typeface="Arial"/>
              <a:sym typeface="Arial"/>
            </a:endParaRPr>
          </a:p>
        </p:txBody>
      </p:sp>
      <p:sp>
        <p:nvSpPr>
          <p:cNvPr id="77" name="Google Shape;77;p12"/>
          <p:cNvSpPr txBox="1"/>
          <p:nvPr/>
        </p:nvSpPr>
        <p:spPr>
          <a:xfrm>
            <a:off x="5847160" y="6326188"/>
            <a:ext cx="2895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8898A"/>
                </a:solidFill>
                <a:latin typeface="Arial"/>
                <a:ea typeface="Arial"/>
                <a:cs typeface="Arial"/>
                <a:sym typeface="Arial"/>
              </a:rPr>
              <a:t>‹#›</a:t>
            </a:fld>
            <a:endParaRPr sz="1200">
              <a:solidFill>
                <a:srgbClr val="88898A"/>
              </a:solidFill>
              <a:latin typeface="Arial"/>
              <a:ea typeface="Arial"/>
              <a:cs typeface="Arial"/>
              <a:sym typeface="Arial"/>
            </a:endParaRPr>
          </a:p>
        </p:txBody>
      </p:sp>
      <p:sp>
        <p:nvSpPr>
          <p:cNvPr id="78" name="Google Shape;78;p12"/>
          <p:cNvSpPr/>
          <p:nvPr/>
        </p:nvSpPr>
        <p:spPr>
          <a:xfrm>
            <a:off x="0" y="0"/>
            <a:ext cx="9144000" cy="6858000"/>
          </a:xfrm>
          <a:prstGeom prst="rect">
            <a:avLst/>
          </a:prstGeom>
          <a:solidFill>
            <a:schemeClr val="lt1"/>
          </a:solidFill>
          <a:ln>
            <a:noFill/>
          </a:ln>
        </p:spPr>
        <p:txBody>
          <a:bodyPr spcFirstLastPara="1" wrap="square" lIns="64275" tIns="32125" rIns="64275" bIns="32125" anchor="t" anchorCtr="0">
            <a:noAutofit/>
          </a:bodyPr>
          <a:lstStyle/>
          <a:p>
            <a:pPr marL="0" marR="0" lvl="0" indent="0" algn="l" rtl="0">
              <a:lnSpc>
                <a:spcPct val="100000"/>
              </a:lnSpc>
              <a:spcBef>
                <a:spcPts val="0"/>
              </a:spcBef>
              <a:spcAft>
                <a:spcPts val="0"/>
              </a:spcAft>
              <a:buClr>
                <a:schemeClr val="dk1"/>
              </a:buClr>
              <a:buSzPts val="2400"/>
              <a:buFont typeface="Georgia"/>
              <a:buNone/>
            </a:pPr>
            <a:endParaRPr sz="2400" b="0" i="0" u="none" strike="noStrike" cap="none">
              <a:solidFill>
                <a:srgbClr val="000000"/>
              </a:solidFill>
              <a:latin typeface="Arial"/>
              <a:ea typeface="Arial"/>
              <a:cs typeface="Arial"/>
              <a:sym typeface="Arial"/>
            </a:endParaRPr>
          </a:p>
        </p:txBody>
      </p:sp>
      <p:sp>
        <p:nvSpPr>
          <p:cNvPr id="2" name="Date Placeholder 1">
            <a:extLst>
              <a:ext uri="{FF2B5EF4-FFF2-40B4-BE49-F238E27FC236}">
                <a16:creationId xmlns:a16="http://schemas.microsoft.com/office/drawing/2014/main" id="{7DF41992-63AA-8844-A9EC-56C8CFB0A9FA}"/>
              </a:ext>
            </a:extLst>
          </p:cNvPr>
          <p:cNvSpPr>
            <a:spLocks noGrp="1"/>
          </p:cNvSpPr>
          <p:nvPr>
            <p:ph type="dt" idx="10"/>
          </p:nvPr>
        </p:nvSpPr>
        <p:spPr/>
        <p:txBody>
          <a:bodyPr/>
          <a:lstStyle/>
          <a:p>
            <a:endParaRPr lang="en-US"/>
          </a:p>
        </p:txBody>
      </p:sp>
      <p:sp>
        <p:nvSpPr>
          <p:cNvPr id="3" name="Slide Number Placeholder 2">
            <a:extLst>
              <a:ext uri="{FF2B5EF4-FFF2-40B4-BE49-F238E27FC236}">
                <a16:creationId xmlns:a16="http://schemas.microsoft.com/office/drawing/2014/main" id="{652B28ED-EEF5-E643-AB9F-340ED4379401}"/>
              </a:ext>
            </a:extLst>
          </p:cNvPr>
          <p:cNvSpPr>
            <a:spLocks noGrp="1"/>
          </p:cNvSpPr>
          <p:nvPr>
            <p:ph type="sldNum" sz="quarter" idx="11"/>
          </p:nvPr>
        </p:nvSpPr>
        <p:spPr/>
        <p:txBody>
          <a:bodyPr/>
          <a:lstStyle/>
          <a:p>
            <a:fld id="{421C3AB3-E0DF-964B-8D99-F0C24C13AA6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dt" idx="10"/>
          </p:nvPr>
        </p:nvSpPr>
        <p:spPr>
          <a:xfrm>
            <a:off x="3182568" y="6081189"/>
            <a:ext cx="2133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a:p>
        </p:txBody>
      </p:sp>
      <p:sp>
        <p:nvSpPr>
          <p:cNvPr id="11" name="Google Shape;11;p1"/>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2800"/>
              <a:buFont typeface="Georgia"/>
              <a:buNone/>
              <a:defRPr sz="2800"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cxnSp>
        <p:nvCxnSpPr>
          <p:cNvPr id="12" name="Google Shape;12;p1"/>
          <p:cNvCxnSpPr/>
          <p:nvPr/>
        </p:nvCxnSpPr>
        <p:spPr>
          <a:xfrm>
            <a:off x="553644" y="1297384"/>
            <a:ext cx="8036719" cy="0"/>
          </a:xfrm>
          <a:prstGeom prst="straightConnector1">
            <a:avLst/>
          </a:prstGeom>
          <a:noFill/>
          <a:ln w="25400" cap="flat" cmpd="sng">
            <a:solidFill>
              <a:srgbClr val="50B748"/>
            </a:solidFill>
            <a:prstDash val="solid"/>
            <a:round/>
            <a:headEnd type="none" w="med" len="med"/>
            <a:tailEnd type="none" w="med" len="med"/>
          </a:ln>
        </p:spPr>
      </p:cxnSp>
      <p:sp>
        <p:nvSpPr>
          <p:cNvPr id="13" name="Google Shape;13;p1"/>
          <p:cNvSpPr txBox="1">
            <a:spLocks noGrp="1"/>
          </p:cNvSpPr>
          <p:nvPr>
            <p:ph type="body" idx="1"/>
          </p:nvPr>
        </p:nvSpPr>
        <p:spPr>
          <a:xfrm>
            <a:off x="553641" y="1524000"/>
            <a:ext cx="8036720" cy="4106412"/>
          </a:xfrm>
          <a:prstGeom prst="rect">
            <a:avLst/>
          </a:prstGeom>
          <a:noFill/>
          <a:ln>
            <a:noFill/>
          </a:ln>
        </p:spPr>
        <p:txBody>
          <a:bodyPr spcFirstLastPara="1" wrap="square" lIns="91425" tIns="45700" rIns="91425" bIns="45700" anchor="t" anchorCtr="0"/>
          <a:lstStyle>
            <a:lvl1pPr marL="457200" marR="0" lvl="0" indent="-368300" algn="l" rtl="0">
              <a:lnSpc>
                <a:spcPct val="118181"/>
              </a:lnSpc>
              <a:spcBef>
                <a:spcPts val="1000"/>
              </a:spcBef>
              <a:spcAft>
                <a:spcPts val="0"/>
              </a:spcAft>
              <a:buClr>
                <a:schemeClr val="dk2"/>
              </a:buClr>
              <a:buSzPts val="2200"/>
              <a:buFont typeface="Noto Sans Symbols"/>
              <a:buChar char="▪"/>
              <a:defRPr sz="2200" b="0" i="0" u="none" strike="noStrike" cap="none">
                <a:solidFill>
                  <a:schemeClr val="dk1"/>
                </a:solidFill>
                <a:latin typeface="Georgia"/>
                <a:ea typeface="Georgia"/>
                <a:cs typeface="Georgia"/>
                <a:sym typeface="Georgia"/>
              </a:defRPr>
            </a:lvl1pPr>
            <a:lvl2pPr marL="914400" marR="0" lvl="1" indent="-292100" algn="l" rtl="0">
              <a:spcBef>
                <a:spcPts val="1000"/>
              </a:spcBef>
              <a:spcAft>
                <a:spcPts val="0"/>
              </a:spcAft>
              <a:buClr>
                <a:schemeClr val="dk2"/>
              </a:buClr>
              <a:buSzPts val="1000"/>
              <a:buFont typeface="Noto Sans Symbols"/>
              <a:buChar char="◻"/>
              <a:defRPr sz="2000" b="0" i="0" u="none" strike="noStrike" cap="none">
                <a:solidFill>
                  <a:schemeClr val="dk1"/>
                </a:solidFill>
                <a:latin typeface="Georgia"/>
                <a:ea typeface="Georgia"/>
                <a:cs typeface="Georgia"/>
                <a:sym typeface="Georgia"/>
              </a:defRPr>
            </a:lvl2pPr>
            <a:lvl3pPr marL="1371600" marR="0" lvl="2" indent="-342900" algn="l" rtl="0">
              <a:spcBef>
                <a:spcPts val="100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9pPr>
          </a:lstStyle>
          <a:p>
            <a:endParaRPr/>
          </a:p>
        </p:txBody>
      </p:sp>
      <p:pic>
        <p:nvPicPr>
          <p:cNvPr id="15" name="Google Shape;15;p1"/>
          <p:cNvPicPr preferRelativeResize="0"/>
          <p:nvPr/>
        </p:nvPicPr>
        <p:blipFill>
          <a:blip r:embed="rId6"/>
          <a:stretch>
            <a:fillRect/>
          </a:stretch>
        </p:blipFill>
        <p:spPr>
          <a:xfrm>
            <a:off x="478944" y="5765633"/>
            <a:ext cx="2679700" cy="926882"/>
          </a:xfrm>
          <a:prstGeom prst="rect">
            <a:avLst/>
          </a:prstGeom>
          <a:noFill/>
          <a:ln>
            <a:noFill/>
          </a:ln>
        </p:spPr>
      </p:pic>
      <p:cxnSp>
        <p:nvCxnSpPr>
          <p:cNvPr id="16" name="Google Shape;16;p1"/>
          <p:cNvCxnSpPr/>
          <p:nvPr/>
        </p:nvCxnSpPr>
        <p:spPr>
          <a:xfrm>
            <a:off x="553644" y="1297384"/>
            <a:ext cx="8036719" cy="0"/>
          </a:xfrm>
          <a:prstGeom prst="straightConnector1">
            <a:avLst/>
          </a:prstGeom>
          <a:noFill/>
          <a:ln w="25400" cap="flat" cmpd="sng">
            <a:solidFill>
              <a:srgbClr val="50B748"/>
            </a:solidFill>
            <a:prstDash val="solid"/>
            <a:round/>
            <a:headEnd type="none" w="med" len="med"/>
            <a:tailEnd type="none" w="med" len="med"/>
          </a:ln>
        </p:spPr>
      </p:cxnSp>
      <p:cxnSp>
        <p:nvCxnSpPr>
          <p:cNvPr id="18" name="Google Shape;18;p1"/>
          <p:cNvCxnSpPr/>
          <p:nvPr/>
        </p:nvCxnSpPr>
        <p:spPr>
          <a:xfrm>
            <a:off x="553644" y="1297384"/>
            <a:ext cx="8036719" cy="0"/>
          </a:xfrm>
          <a:prstGeom prst="straightConnector1">
            <a:avLst/>
          </a:prstGeom>
          <a:noFill/>
          <a:ln w="25400" cap="flat" cmpd="sng">
            <a:solidFill>
              <a:srgbClr val="50B748"/>
            </a:solidFill>
            <a:prstDash val="solid"/>
            <a:round/>
            <a:headEnd type="none" w="med" len="med"/>
            <a:tailEnd type="none" w="med" len="med"/>
          </a:ln>
        </p:spPr>
      </p:cxnSp>
      <p:sp>
        <p:nvSpPr>
          <p:cNvPr id="2" name="Slide Number Placeholder 1">
            <a:extLst>
              <a:ext uri="{FF2B5EF4-FFF2-40B4-BE49-F238E27FC236}">
                <a16:creationId xmlns:a16="http://schemas.microsoft.com/office/drawing/2014/main" id="{F9D30825-DD83-A24C-9B9D-FBD3C9B85805}"/>
              </a:ext>
            </a:extLst>
          </p:cNvPr>
          <p:cNvSpPr>
            <a:spLocks noGrp="1"/>
          </p:cNvSpPr>
          <p:nvPr>
            <p:ph type="sldNum" sz="quarter" idx="4"/>
          </p:nvPr>
        </p:nvSpPr>
        <p:spPr>
          <a:xfrm>
            <a:off x="6532960" y="6081189"/>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1C3AB3-E0DF-964B-8D99-F0C24C13AA65}" type="slidenum">
              <a:rPr lang="en-US" smtClean="0"/>
              <a:t>‹#›</a:t>
            </a:fld>
            <a:endParaRPr lang="en-US"/>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7" r:id="rId3"/>
    <p:sldLayoutId id="2147483658"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3"/>
          <p:cNvSpPr txBox="1">
            <a:spLocks noGrp="1"/>
          </p:cNvSpPr>
          <p:nvPr>
            <p:ph type="title"/>
          </p:nvPr>
        </p:nvSpPr>
        <p:spPr>
          <a:xfrm>
            <a:off x="641193" y="2152253"/>
            <a:ext cx="8036720" cy="743347"/>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rgbClr val="101820"/>
              </a:buClr>
              <a:buSzPts val="4000"/>
              <a:buFont typeface="Arial"/>
              <a:buNone/>
            </a:pPr>
            <a:r>
              <a:rPr lang="en-US" sz="3200" dirty="0"/>
              <a:t>Cost-Benefit Analysis</a:t>
            </a:r>
            <a:endParaRPr sz="3200" b="0" i="0" u="none" strike="noStrike" cap="none" dirty="0">
              <a:solidFill>
                <a:srgbClr val="101820"/>
              </a:solidFill>
              <a:latin typeface="Arial"/>
              <a:ea typeface="Arial"/>
              <a:cs typeface="Arial"/>
              <a:sym typeface="Arial"/>
            </a:endParaRPr>
          </a:p>
        </p:txBody>
      </p:sp>
      <p:sp>
        <p:nvSpPr>
          <p:cNvPr id="87" name="Google Shape;87;p13"/>
          <p:cNvSpPr txBox="1">
            <a:spLocks noGrp="1"/>
          </p:cNvSpPr>
          <p:nvPr>
            <p:ph type="body" idx="1"/>
          </p:nvPr>
        </p:nvSpPr>
        <p:spPr>
          <a:xfrm>
            <a:off x="646352" y="2895600"/>
            <a:ext cx="8031561" cy="520700"/>
          </a:xfrm>
          <a:prstGeom prst="rect">
            <a:avLst/>
          </a:prstGeom>
          <a:noFill/>
          <a:ln>
            <a:noFill/>
          </a:ln>
        </p:spPr>
        <p:txBody>
          <a:bodyPr spcFirstLastPara="1" wrap="square" lIns="91425" tIns="45700" rIns="91425" bIns="45700" anchor="t" anchorCtr="0">
            <a:noAutofit/>
          </a:bodyPr>
          <a:lstStyle/>
          <a:p>
            <a:pPr marL="0" marR="0" lvl="0" indent="0" algn="l" rtl="0">
              <a:lnSpc>
                <a:spcPct val="162500"/>
              </a:lnSpc>
              <a:spcBef>
                <a:spcPts val="0"/>
              </a:spcBef>
              <a:spcAft>
                <a:spcPts val="0"/>
              </a:spcAft>
              <a:buClr>
                <a:schemeClr val="dk2"/>
              </a:buClr>
              <a:buSzPts val="1600"/>
              <a:buFont typeface="Noto Sans Symbols"/>
              <a:buNone/>
            </a:pPr>
            <a:r>
              <a:rPr lang="en-US" sz="1600" b="0" i="0" u="none" strike="noStrike" cap="none" dirty="0">
                <a:solidFill>
                  <a:srgbClr val="43484E"/>
                </a:solidFill>
                <a:latin typeface="Georgia"/>
                <a:ea typeface="Georgia"/>
                <a:cs typeface="Georgia"/>
                <a:sym typeface="Georgia"/>
              </a:rPr>
              <a:t>Prepared for presentation to the Academic Research Council | September 24</a:t>
            </a:r>
            <a:r>
              <a:rPr lang="en-US" baseline="30000" dirty="0"/>
              <a:t>th</a:t>
            </a:r>
            <a:r>
              <a:rPr lang="en-US" dirty="0"/>
              <a:t>,</a:t>
            </a:r>
            <a:r>
              <a:rPr lang="en-US" sz="1600" b="0" i="0" u="none" strike="noStrike" cap="none" dirty="0">
                <a:solidFill>
                  <a:srgbClr val="43484E"/>
                </a:solidFill>
                <a:latin typeface="Georgia"/>
                <a:ea typeface="Georgia"/>
                <a:cs typeface="Georgia"/>
                <a:sym typeface="Georgia"/>
              </a:rPr>
              <a:t> 2020</a:t>
            </a:r>
            <a:endParaRPr sz="1600" b="0" i="0" u="none" strike="noStrike" cap="none" dirty="0">
              <a:solidFill>
                <a:srgbClr val="43484E"/>
              </a:solidFill>
              <a:latin typeface="Georgia"/>
              <a:ea typeface="Georgia"/>
              <a:cs typeface="Georgia"/>
              <a:sym typeface="Georgi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dirty="0"/>
              <a:t>Questions</a:t>
            </a:r>
            <a:endParaRPr sz="2800" b="0" i="0" u="none" strike="noStrike" cap="none" dirty="0">
              <a:solidFill>
                <a:schemeClr val="dk1"/>
              </a:solidFill>
              <a:latin typeface="Georgia"/>
              <a:ea typeface="Georgia"/>
              <a:cs typeface="Georgia"/>
              <a:sym typeface="Georgia"/>
            </a:endParaRPr>
          </a:p>
        </p:txBody>
      </p:sp>
      <p:sp>
        <p:nvSpPr>
          <p:cNvPr id="101" name="Google Shape;101;p15"/>
          <p:cNvSpPr txBox="1">
            <a:spLocks noGrp="1"/>
          </p:cNvSpPr>
          <p:nvPr>
            <p:ph type="body" idx="1"/>
          </p:nvPr>
        </p:nvSpPr>
        <p:spPr>
          <a:xfrm>
            <a:off x="553641" y="1524000"/>
            <a:ext cx="8036720" cy="4106412"/>
          </a:xfrm>
          <a:prstGeom prst="rect">
            <a:avLst/>
          </a:prstGeom>
          <a:noFill/>
          <a:ln>
            <a:noFill/>
          </a:ln>
        </p:spPr>
        <p:txBody>
          <a:bodyPr spcFirstLastPara="1" wrap="square" lIns="91425" tIns="45700" rIns="91425" bIns="45700" anchor="t" anchorCtr="0">
            <a:noAutofit/>
          </a:bodyPr>
          <a:lstStyle/>
          <a:p>
            <a:pPr indent="-457200">
              <a:lnSpc>
                <a:spcPct val="114000"/>
              </a:lnSpc>
              <a:spcBef>
                <a:spcPts val="0"/>
              </a:spcBef>
              <a:buFont typeface="+mj-lt"/>
              <a:buAutoNum type="arabicPeriod" startAt="2"/>
            </a:pPr>
            <a:r>
              <a:rPr lang="en-US" sz="1800" dirty="0"/>
              <a:t>Many consumer financial products or services involve an initial transaction, such as the origination of credit, followed by a potentially long period of repayment.  The </a:t>
            </a:r>
            <a:r>
              <a:rPr lang="en-US" sz="1800" b="1" dirty="0"/>
              <a:t>supply</a:t>
            </a:r>
            <a:r>
              <a:rPr lang="en-US" sz="1800" dirty="0"/>
              <a:t> of consumer credit therefore depends not only on the up-front fees and charges, but also on the interest rate and the risk of consumer delinquency and default.  Consumer financial protection regulations directly affect all of these elements of supply, including the ability of providers to manage the risk of default and the extent of losses in the event of default.  </a:t>
            </a:r>
          </a:p>
          <a:p>
            <a:pPr marL="457200" lvl="1" indent="0">
              <a:lnSpc>
                <a:spcPct val="114000"/>
              </a:lnSpc>
              <a:spcBef>
                <a:spcPts val="0"/>
              </a:spcBef>
              <a:buNone/>
            </a:pPr>
            <a:endParaRPr lang="en-US" sz="1600" dirty="0"/>
          </a:p>
          <a:p>
            <a:pPr marL="457200" lvl="1" indent="0">
              <a:lnSpc>
                <a:spcPct val="114000"/>
              </a:lnSpc>
              <a:spcBef>
                <a:spcPts val="0"/>
              </a:spcBef>
              <a:buNone/>
            </a:pPr>
            <a:r>
              <a:rPr lang="en-US" sz="1800" dirty="0"/>
              <a:t>How might the Bureau improve its ability to model and measure these effects?  For example, what types of outreach and collaboration would be most productive?  What types of data collection would be most useful? </a:t>
            </a:r>
          </a:p>
          <a:p>
            <a:pPr marL="0" indent="0">
              <a:spcBef>
                <a:spcPts val="0"/>
              </a:spcBef>
              <a:buNone/>
            </a:pPr>
            <a:r>
              <a:rPr lang="en-US" dirty="0"/>
              <a:t> </a:t>
            </a:r>
          </a:p>
          <a:p>
            <a:pPr indent="-457200">
              <a:spcBef>
                <a:spcPts val="0"/>
              </a:spcBef>
              <a:buFont typeface="+mj-lt"/>
              <a:buAutoNum type="arabicPeriod" startAt="3"/>
            </a:pPr>
            <a:endParaRPr lang="en-US" dirty="0"/>
          </a:p>
        </p:txBody>
      </p:sp>
      <p:sp>
        <p:nvSpPr>
          <p:cNvPr id="2" name="Slide Number Placeholder 1">
            <a:extLst>
              <a:ext uri="{FF2B5EF4-FFF2-40B4-BE49-F238E27FC236}">
                <a16:creationId xmlns:a16="http://schemas.microsoft.com/office/drawing/2014/main" id="{CE698D90-38EA-9C4B-872C-E89BEB9BFCB2}"/>
              </a:ext>
            </a:extLst>
          </p:cNvPr>
          <p:cNvSpPr>
            <a:spLocks noGrp="1"/>
          </p:cNvSpPr>
          <p:nvPr>
            <p:ph type="sldNum" sz="quarter" idx="11"/>
          </p:nvPr>
        </p:nvSpPr>
        <p:spPr/>
        <p:txBody>
          <a:bodyPr/>
          <a:lstStyle/>
          <a:p>
            <a:fld id="{421C3AB3-E0DF-964B-8D99-F0C24C13AA65}" type="slidenum">
              <a:rPr lang="en-US" smtClean="0"/>
              <a:t>10</a:t>
            </a:fld>
            <a:endParaRPr lang="en-US"/>
          </a:p>
        </p:txBody>
      </p:sp>
    </p:spTree>
    <p:extLst>
      <p:ext uri="{BB962C8B-B14F-4D97-AF65-F5344CB8AC3E}">
        <p14:creationId xmlns:p14="http://schemas.microsoft.com/office/powerpoint/2010/main" val="38930207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dirty="0"/>
              <a:t>Questions</a:t>
            </a:r>
            <a:endParaRPr sz="2800" b="0" i="0" u="none" strike="noStrike" cap="none" dirty="0">
              <a:solidFill>
                <a:schemeClr val="dk1"/>
              </a:solidFill>
              <a:latin typeface="Georgia"/>
              <a:ea typeface="Georgia"/>
              <a:cs typeface="Georgia"/>
              <a:sym typeface="Georgia"/>
            </a:endParaRPr>
          </a:p>
        </p:txBody>
      </p:sp>
      <p:sp>
        <p:nvSpPr>
          <p:cNvPr id="101" name="Google Shape;101;p15"/>
          <p:cNvSpPr txBox="1">
            <a:spLocks noGrp="1"/>
          </p:cNvSpPr>
          <p:nvPr>
            <p:ph type="body" idx="1"/>
          </p:nvPr>
        </p:nvSpPr>
        <p:spPr>
          <a:xfrm>
            <a:off x="553641" y="1524000"/>
            <a:ext cx="8036720" cy="4106412"/>
          </a:xfrm>
          <a:prstGeom prst="rect">
            <a:avLst/>
          </a:prstGeom>
          <a:noFill/>
          <a:ln>
            <a:noFill/>
          </a:ln>
        </p:spPr>
        <p:txBody>
          <a:bodyPr spcFirstLastPara="1" wrap="square" lIns="91425" tIns="45700" rIns="91425" bIns="45700" anchor="t" anchorCtr="0">
            <a:noAutofit/>
          </a:bodyPr>
          <a:lstStyle/>
          <a:p>
            <a:pPr indent="-457200">
              <a:lnSpc>
                <a:spcPct val="114000"/>
              </a:lnSpc>
              <a:spcBef>
                <a:spcPts val="0"/>
              </a:spcBef>
              <a:buFont typeface="+mj-lt"/>
              <a:buAutoNum type="arabicPeriod" startAt="3"/>
            </a:pPr>
            <a:r>
              <a:rPr lang="en-US" sz="1800" dirty="0"/>
              <a:t>Continuing the above, the </a:t>
            </a:r>
            <a:r>
              <a:rPr lang="en-US" sz="1800" b="1" dirty="0"/>
              <a:t>demand</a:t>
            </a:r>
            <a:r>
              <a:rPr lang="en-US" sz="1800" dirty="0"/>
              <a:t> for consumer credit depends on how consumers understand the costs and features of consumer credit and the risk of delinquency and default.  </a:t>
            </a:r>
          </a:p>
          <a:p>
            <a:pPr indent="-457200">
              <a:lnSpc>
                <a:spcPct val="114000"/>
              </a:lnSpc>
              <a:spcBef>
                <a:spcPts val="0"/>
              </a:spcBef>
              <a:buFont typeface="+mj-lt"/>
              <a:buAutoNum type="arabicPeriod" startAt="3"/>
            </a:pPr>
            <a:endParaRPr lang="en-US" sz="1800" dirty="0"/>
          </a:p>
          <a:p>
            <a:pPr marL="457200" lvl="1" indent="0">
              <a:lnSpc>
                <a:spcPct val="114000"/>
              </a:lnSpc>
              <a:spcBef>
                <a:spcPts val="0"/>
              </a:spcBef>
              <a:buNone/>
            </a:pPr>
            <a:r>
              <a:rPr lang="en-US" sz="1800" dirty="0"/>
              <a:t>How might the Bureau improve its ability to model and measure these effects?  For example, what types of outreach and collaboration would be most productive?  What types of data collection would be most useful?</a:t>
            </a:r>
          </a:p>
        </p:txBody>
      </p:sp>
      <p:sp>
        <p:nvSpPr>
          <p:cNvPr id="2" name="Slide Number Placeholder 1">
            <a:extLst>
              <a:ext uri="{FF2B5EF4-FFF2-40B4-BE49-F238E27FC236}">
                <a16:creationId xmlns:a16="http://schemas.microsoft.com/office/drawing/2014/main" id="{CE698D90-38EA-9C4B-872C-E89BEB9BFCB2}"/>
              </a:ext>
            </a:extLst>
          </p:cNvPr>
          <p:cNvSpPr>
            <a:spLocks noGrp="1"/>
          </p:cNvSpPr>
          <p:nvPr>
            <p:ph type="sldNum" sz="quarter" idx="11"/>
          </p:nvPr>
        </p:nvSpPr>
        <p:spPr/>
        <p:txBody>
          <a:bodyPr/>
          <a:lstStyle/>
          <a:p>
            <a:fld id="{421C3AB3-E0DF-964B-8D99-F0C24C13AA65}" type="slidenum">
              <a:rPr lang="en-US" smtClean="0"/>
              <a:t>11</a:t>
            </a:fld>
            <a:endParaRPr lang="en-US"/>
          </a:p>
        </p:txBody>
      </p:sp>
    </p:spTree>
    <p:extLst>
      <p:ext uri="{BB962C8B-B14F-4D97-AF65-F5344CB8AC3E}">
        <p14:creationId xmlns:p14="http://schemas.microsoft.com/office/powerpoint/2010/main" val="33155044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dirty="0"/>
              <a:t>Questions</a:t>
            </a:r>
            <a:endParaRPr sz="2800" b="0" i="0" u="none" strike="noStrike" cap="none" dirty="0">
              <a:solidFill>
                <a:schemeClr val="dk1"/>
              </a:solidFill>
              <a:latin typeface="Georgia"/>
              <a:ea typeface="Georgia"/>
              <a:cs typeface="Georgia"/>
              <a:sym typeface="Georgia"/>
            </a:endParaRPr>
          </a:p>
        </p:txBody>
      </p:sp>
      <p:sp>
        <p:nvSpPr>
          <p:cNvPr id="101" name="Google Shape;101;p15"/>
          <p:cNvSpPr txBox="1">
            <a:spLocks noGrp="1"/>
          </p:cNvSpPr>
          <p:nvPr>
            <p:ph type="body" idx="1"/>
          </p:nvPr>
        </p:nvSpPr>
        <p:spPr>
          <a:xfrm>
            <a:off x="553641" y="1524000"/>
            <a:ext cx="8036720" cy="4106412"/>
          </a:xfrm>
          <a:prstGeom prst="rect">
            <a:avLst/>
          </a:prstGeom>
          <a:noFill/>
          <a:ln>
            <a:noFill/>
          </a:ln>
        </p:spPr>
        <p:txBody>
          <a:bodyPr spcFirstLastPara="1" wrap="square" lIns="91425" tIns="45700" rIns="91425" bIns="45700" anchor="t" anchorCtr="0">
            <a:noAutofit/>
          </a:bodyPr>
          <a:lstStyle/>
          <a:p>
            <a:pPr indent="-457200">
              <a:lnSpc>
                <a:spcPct val="114000"/>
              </a:lnSpc>
              <a:spcBef>
                <a:spcPts val="0"/>
              </a:spcBef>
              <a:buFont typeface="+mj-lt"/>
              <a:buAutoNum type="arabicPeriod" startAt="4"/>
            </a:pPr>
            <a:r>
              <a:rPr lang="en-US" sz="1800" dirty="0"/>
              <a:t>Are you aware of simple and practical metrics of consumer benefits or harms that might inform Bureau practice in cost-benefit analysis in the near term?  How important for decisionmakers is understanding the distribution of benefits and costs over different categories of (a) consumer financial service providers and (b) consumers? </a:t>
            </a:r>
          </a:p>
        </p:txBody>
      </p:sp>
      <p:sp>
        <p:nvSpPr>
          <p:cNvPr id="2" name="Slide Number Placeholder 1">
            <a:extLst>
              <a:ext uri="{FF2B5EF4-FFF2-40B4-BE49-F238E27FC236}">
                <a16:creationId xmlns:a16="http://schemas.microsoft.com/office/drawing/2014/main" id="{CE698D90-38EA-9C4B-872C-E89BEB9BFCB2}"/>
              </a:ext>
            </a:extLst>
          </p:cNvPr>
          <p:cNvSpPr>
            <a:spLocks noGrp="1"/>
          </p:cNvSpPr>
          <p:nvPr>
            <p:ph type="sldNum" sz="quarter" idx="11"/>
          </p:nvPr>
        </p:nvSpPr>
        <p:spPr/>
        <p:txBody>
          <a:bodyPr/>
          <a:lstStyle/>
          <a:p>
            <a:fld id="{421C3AB3-E0DF-964B-8D99-F0C24C13AA65}" type="slidenum">
              <a:rPr lang="en-US" smtClean="0"/>
              <a:t>12</a:t>
            </a:fld>
            <a:endParaRPr lang="en-US"/>
          </a:p>
        </p:txBody>
      </p:sp>
    </p:spTree>
    <p:extLst>
      <p:ext uri="{BB962C8B-B14F-4D97-AF65-F5344CB8AC3E}">
        <p14:creationId xmlns:p14="http://schemas.microsoft.com/office/powerpoint/2010/main" val="10176800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dirty="0"/>
              <a:t>Questions</a:t>
            </a:r>
            <a:endParaRPr sz="2800" b="0" i="0" u="none" strike="noStrike" cap="none" dirty="0">
              <a:solidFill>
                <a:schemeClr val="dk1"/>
              </a:solidFill>
              <a:latin typeface="Georgia"/>
              <a:ea typeface="Georgia"/>
              <a:cs typeface="Georgia"/>
              <a:sym typeface="Georgia"/>
            </a:endParaRPr>
          </a:p>
        </p:txBody>
      </p:sp>
      <p:sp>
        <p:nvSpPr>
          <p:cNvPr id="101" name="Google Shape;101;p15"/>
          <p:cNvSpPr txBox="1">
            <a:spLocks noGrp="1"/>
          </p:cNvSpPr>
          <p:nvPr>
            <p:ph type="body" idx="1"/>
          </p:nvPr>
        </p:nvSpPr>
        <p:spPr>
          <a:xfrm>
            <a:off x="553641" y="1524000"/>
            <a:ext cx="8036720" cy="4106412"/>
          </a:xfrm>
          <a:prstGeom prst="rect">
            <a:avLst/>
          </a:prstGeom>
          <a:noFill/>
          <a:ln>
            <a:noFill/>
          </a:ln>
        </p:spPr>
        <p:txBody>
          <a:bodyPr spcFirstLastPara="1" wrap="square" lIns="91425" tIns="45700" rIns="91425" bIns="45700" anchor="t" anchorCtr="0">
            <a:noAutofit/>
          </a:bodyPr>
          <a:lstStyle/>
          <a:p>
            <a:pPr indent="-457200">
              <a:lnSpc>
                <a:spcPct val="114000"/>
              </a:lnSpc>
              <a:spcBef>
                <a:spcPts val="0"/>
              </a:spcBef>
              <a:buFont typeface="+mj-lt"/>
              <a:buAutoNum type="arabicPeriod" startAt="5"/>
            </a:pPr>
            <a:r>
              <a:rPr lang="en-US" sz="1800" dirty="0"/>
              <a:t>As noted above, Section 1022(d) of the Dodd-Frank Act requires the Bureau to conduct an assessment of each significant rule or order adopted by the Bureau under Federal consumer financial law.  The assessment must address, among other relevant factors, the rule or order's effectiveness in meeting the purposes and objectives of title X of the Dodd-Frank Act and the specific goals stated by the Bureau.  </a:t>
            </a:r>
          </a:p>
          <a:p>
            <a:pPr marL="0" indent="0">
              <a:lnSpc>
                <a:spcPct val="114000"/>
              </a:lnSpc>
              <a:spcBef>
                <a:spcPts val="0"/>
              </a:spcBef>
              <a:buNone/>
            </a:pPr>
            <a:endParaRPr lang="en-US" sz="1800" dirty="0"/>
          </a:p>
          <a:p>
            <a:pPr marL="457200" lvl="1" indent="0">
              <a:lnSpc>
                <a:spcPct val="114000"/>
              </a:lnSpc>
              <a:spcBef>
                <a:spcPts val="0"/>
              </a:spcBef>
              <a:buNone/>
            </a:pPr>
            <a:r>
              <a:rPr lang="en-US" sz="1800" dirty="0"/>
              <a:t>Do you see the differences between measures of the effectiveness of a previously adopted rule and measures of the costs and benefits of the rule?  Based on your research or experience, should the Bureau try to measure the cumulative or annual costs and benefits of rules subject to assessments, or should the Bureau focus on measuring effectiveness?</a:t>
            </a:r>
          </a:p>
        </p:txBody>
      </p:sp>
      <p:sp>
        <p:nvSpPr>
          <p:cNvPr id="2" name="Slide Number Placeholder 1">
            <a:extLst>
              <a:ext uri="{FF2B5EF4-FFF2-40B4-BE49-F238E27FC236}">
                <a16:creationId xmlns:a16="http://schemas.microsoft.com/office/drawing/2014/main" id="{CE698D90-38EA-9C4B-872C-E89BEB9BFCB2}"/>
              </a:ext>
            </a:extLst>
          </p:cNvPr>
          <p:cNvSpPr>
            <a:spLocks noGrp="1"/>
          </p:cNvSpPr>
          <p:nvPr>
            <p:ph type="sldNum" sz="quarter" idx="11"/>
          </p:nvPr>
        </p:nvSpPr>
        <p:spPr/>
        <p:txBody>
          <a:bodyPr/>
          <a:lstStyle/>
          <a:p>
            <a:fld id="{421C3AB3-E0DF-964B-8D99-F0C24C13AA65}" type="slidenum">
              <a:rPr lang="en-US" smtClean="0"/>
              <a:t>13</a:t>
            </a:fld>
            <a:endParaRPr lang="en-US"/>
          </a:p>
        </p:txBody>
      </p:sp>
    </p:spTree>
    <p:extLst>
      <p:ext uri="{BB962C8B-B14F-4D97-AF65-F5344CB8AC3E}">
        <p14:creationId xmlns:p14="http://schemas.microsoft.com/office/powerpoint/2010/main" val="34949936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Disclaimer</a:t>
            </a:r>
          </a:p>
        </p:txBody>
      </p:sp>
      <p:sp>
        <p:nvSpPr>
          <p:cNvPr id="3" name="Content Placeholder 2"/>
          <p:cNvSpPr>
            <a:spLocks noGrp="1"/>
          </p:cNvSpPr>
          <p:nvPr>
            <p:ph idx="1"/>
          </p:nvPr>
        </p:nvSpPr>
        <p:spPr/>
        <p:txBody>
          <a:bodyPr/>
          <a:lstStyle/>
          <a:p>
            <a:pPr marL="88900" indent="0">
              <a:buNone/>
            </a:pPr>
            <a:r>
              <a:rPr lang="en-US" dirty="0"/>
              <a:t>This presentation is being made by Consumer Financial Protection Bureau representatives on behalf of the Bureau.  It does not constitute legal interpretation, guidance, or advice of the Consumer Financial Protection Bureau.  </a:t>
            </a:r>
          </a:p>
          <a:p>
            <a:pPr marL="88900" indent="0">
              <a:buNone/>
            </a:pPr>
            <a:r>
              <a:rPr lang="en-US" dirty="0"/>
              <a:t>This document was used in support of a live discussion.  As such, it does not necessarily express the entirety of that discussion nor the relative emphasis of topics therein.</a:t>
            </a:r>
          </a:p>
        </p:txBody>
      </p:sp>
      <p:sp>
        <p:nvSpPr>
          <p:cNvPr id="4" name="Slide Number Placeholder 3"/>
          <p:cNvSpPr>
            <a:spLocks noGrp="1"/>
          </p:cNvSpPr>
          <p:nvPr>
            <p:ph type="sldNum" sz="quarter" idx="12"/>
          </p:nvPr>
        </p:nvSpPr>
        <p:spPr>
          <a:xfrm>
            <a:off x="6457950" y="6356350"/>
            <a:ext cx="2057400" cy="365125"/>
          </a:xfrm>
          <a:prstGeom prst="rect">
            <a:avLst/>
          </a:prstGeom>
        </p:spPr>
        <p:txBody>
          <a:bodyPr vert="horz" lIns="91440" tIns="45720" rIns="91440" bIns="45720" rtlCol="0" anchor="ct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200" b="0" i="0" u="none" strike="noStrike" cap="none">
                <a:solidFill>
                  <a:schemeClr val="tx1">
                    <a:tint val="75000"/>
                  </a:schemeClr>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fld id="{37444EEC-00E3-44B9-8C82-D0CDAAFDE6FE}" type="slidenum">
              <a:rPr lang="en-US" smtClean="0"/>
              <a:pPr/>
              <a:t>2</a:t>
            </a:fld>
            <a:endParaRPr lang="en-US"/>
          </a:p>
        </p:txBody>
      </p:sp>
    </p:spTree>
    <p:extLst>
      <p:ext uri="{BB962C8B-B14F-4D97-AF65-F5344CB8AC3E}">
        <p14:creationId xmlns:p14="http://schemas.microsoft.com/office/powerpoint/2010/main" val="7461569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dirty="0">
                <a:solidFill>
                  <a:schemeClr val="dk1"/>
                </a:solidFill>
                <a:latin typeface="Georgia"/>
                <a:ea typeface="Georgia"/>
                <a:cs typeface="Georgia"/>
                <a:sym typeface="Georgia"/>
              </a:rPr>
              <a:t>Dodd-Frank Act</a:t>
            </a:r>
            <a:endParaRPr sz="2800" b="0" i="0" u="none" strike="noStrike" cap="none" dirty="0">
              <a:solidFill>
                <a:schemeClr val="dk1"/>
              </a:solidFill>
              <a:latin typeface="Georgia"/>
              <a:ea typeface="Georgia"/>
              <a:cs typeface="Georgia"/>
              <a:sym typeface="Georgia"/>
            </a:endParaRPr>
          </a:p>
        </p:txBody>
      </p:sp>
      <p:sp>
        <p:nvSpPr>
          <p:cNvPr id="101" name="Google Shape;101;p15"/>
          <p:cNvSpPr txBox="1">
            <a:spLocks noGrp="1"/>
          </p:cNvSpPr>
          <p:nvPr>
            <p:ph type="body" idx="1"/>
          </p:nvPr>
        </p:nvSpPr>
        <p:spPr>
          <a:xfrm>
            <a:off x="553641" y="1524000"/>
            <a:ext cx="8036720" cy="4106412"/>
          </a:xfrm>
          <a:prstGeom prst="rect">
            <a:avLst/>
          </a:prstGeom>
          <a:noFill/>
          <a:ln>
            <a:noFill/>
          </a:ln>
        </p:spPr>
        <p:txBody>
          <a:bodyPr spcFirstLastPara="1" wrap="square" lIns="91425" tIns="45700" rIns="91425" bIns="45700" anchor="t" anchorCtr="0">
            <a:noAutofit/>
          </a:bodyPr>
          <a:lstStyle/>
          <a:p>
            <a:pPr marL="342900" lvl="0" indent="-342900">
              <a:lnSpc>
                <a:spcPct val="100000"/>
              </a:lnSpc>
              <a:spcBef>
                <a:spcPts val="0"/>
              </a:spcBef>
            </a:pPr>
            <a:r>
              <a:rPr lang="en-US" sz="2000" dirty="0"/>
              <a:t>In substantive rulemakings, Section 1022(b) of the Dodd-Frank Act requires the CFPB to consider:</a:t>
            </a:r>
          </a:p>
          <a:p>
            <a:pPr marL="0" lvl="0" indent="0">
              <a:lnSpc>
                <a:spcPct val="100000"/>
              </a:lnSpc>
              <a:spcBef>
                <a:spcPts val="0"/>
              </a:spcBef>
              <a:buNone/>
            </a:pPr>
            <a:endParaRPr lang="en-US" sz="2000" dirty="0"/>
          </a:p>
          <a:p>
            <a:pPr marL="800100" lvl="1" indent="-342900">
              <a:spcBef>
                <a:spcPts val="0"/>
              </a:spcBef>
            </a:pPr>
            <a:r>
              <a:rPr lang="en-US" dirty="0"/>
              <a:t>The potential benefits and costs to consumers and covered persons;</a:t>
            </a:r>
          </a:p>
          <a:p>
            <a:pPr marL="800100" lvl="1" indent="-342900">
              <a:spcBef>
                <a:spcPts val="0"/>
              </a:spcBef>
            </a:pPr>
            <a:endParaRPr lang="en-US" dirty="0"/>
          </a:p>
          <a:p>
            <a:pPr marL="800100" lvl="1" indent="-342900">
              <a:spcBef>
                <a:spcPts val="0"/>
              </a:spcBef>
            </a:pPr>
            <a:r>
              <a:rPr lang="en-US" dirty="0"/>
              <a:t>The potential reduction of access by consumers to consumer financial products or services;</a:t>
            </a:r>
          </a:p>
          <a:p>
            <a:pPr marL="800100" lvl="1" indent="-342900">
              <a:spcBef>
                <a:spcPts val="0"/>
              </a:spcBef>
            </a:pPr>
            <a:endParaRPr lang="en-US" dirty="0"/>
          </a:p>
          <a:p>
            <a:pPr marL="800100" lvl="1" indent="-342900">
              <a:spcBef>
                <a:spcPts val="0"/>
              </a:spcBef>
            </a:pPr>
            <a:r>
              <a:rPr lang="en-US" dirty="0"/>
              <a:t>The impact on consumers in rural areas;</a:t>
            </a:r>
          </a:p>
          <a:p>
            <a:pPr marL="800100" lvl="1" indent="-342900">
              <a:spcBef>
                <a:spcPts val="0"/>
              </a:spcBef>
            </a:pPr>
            <a:endParaRPr lang="en-US" dirty="0"/>
          </a:p>
          <a:p>
            <a:pPr marL="800100" lvl="1" indent="-342900">
              <a:spcBef>
                <a:spcPts val="0"/>
              </a:spcBef>
            </a:pPr>
            <a:r>
              <a:rPr lang="en-US" dirty="0"/>
              <a:t>The impact on insured depository institutions or credit unions with total assets of $10 billion or less.</a:t>
            </a:r>
          </a:p>
          <a:p>
            <a:pPr marL="342900" lvl="0" indent="-342900">
              <a:lnSpc>
                <a:spcPct val="100000"/>
              </a:lnSpc>
              <a:spcBef>
                <a:spcPts val="0"/>
              </a:spcBef>
            </a:pPr>
            <a:endParaRPr lang="en-US" sz="1800" dirty="0"/>
          </a:p>
        </p:txBody>
      </p:sp>
      <p:sp>
        <p:nvSpPr>
          <p:cNvPr id="2" name="Slide Number Placeholder 1">
            <a:extLst>
              <a:ext uri="{FF2B5EF4-FFF2-40B4-BE49-F238E27FC236}">
                <a16:creationId xmlns:a16="http://schemas.microsoft.com/office/drawing/2014/main" id="{CE698D90-38EA-9C4B-872C-E89BEB9BFCB2}"/>
              </a:ext>
            </a:extLst>
          </p:cNvPr>
          <p:cNvSpPr>
            <a:spLocks noGrp="1"/>
          </p:cNvSpPr>
          <p:nvPr>
            <p:ph type="sldNum" sz="quarter" idx="11"/>
          </p:nvPr>
        </p:nvSpPr>
        <p:spPr/>
        <p:txBody>
          <a:bodyPr/>
          <a:lstStyle/>
          <a:p>
            <a:fld id="{421C3AB3-E0DF-964B-8D99-F0C24C13AA65}" type="slidenum">
              <a:rPr lang="en-US" smtClean="0"/>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dirty="0">
                <a:solidFill>
                  <a:schemeClr val="dk1"/>
                </a:solidFill>
                <a:latin typeface="Georgia"/>
                <a:ea typeface="Georgia"/>
                <a:cs typeface="Georgia"/>
                <a:sym typeface="Georgia"/>
              </a:rPr>
              <a:t>Dodd-Frank Act (continued)</a:t>
            </a:r>
            <a:endParaRPr sz="2800" b="0" i="0" u="none" strike="noStrike" cap="none" dirty="0">
              <a:solidFill>
                <a:schemeClr val="dk1"/>
              </a:solidFill>
              <a:latin typeface="Georgia"/>
              <a:ea typeface="Georgia"/>
              <a:cs typeface="Georgia"/>
              <a:sym typeface="Georgia"/>
            </a:endParaRPr>
          </a:p>
        </p:txBody>
      </p:sp>
      <p:sp>
        <p:nvSpPr>
          <p:cNvPr id="101" name="Google Shape;101;p15"/>
          <p:cNvSpPr txBox="1">
            <a:spLocks noGrp="1"/>
          </p:cNvSpPr>
          <p:nvPr>
            <p:ph type="body" idx="1"/>
          </p:nvPr>
        </p:nvSpPr>
        <p:spPr>
          <a:xfrm>
            <a:off x="553641" y="1524000"/>
            <a:ext cx="8036720" cy="4106412"/>
          </a:xfrm>
          <a:prstGeom prst="rect">
            <a:avLst/>
          </a:prstGeom>
          <a:noFill/>
          <a:ln>
            <a:noFill/>
          </a:ln>
        </p:spPr>
        <p:txBody>
          <a:bodyPr spcFirstLastPara="1" wrap="square" lIns="91425" tIns="45700" rIns="91425" bIns="45700" anchor="t" anchorCtr="0">
            <a:noAutofit/>
          </a:bodyPr>
          <a:lstStyle/>
          <a:p>
            <a:pPr marL="342900" lvl="0" indent="-342900">
              <a:lnSpc>
                <a:spcPct val="100000"/>
              </a:lnSpc>
              <a:spcBef>
                <a:spcPts val="0"/>
              </a:spcBef>
            </a:pPr>
            <a:r>
              <a:rPr lang="en-US" sz="2000" dirty="0"/>
              <a:t>Section 1022(d) of the Dodd-Frank Act requires the CFPB to conduct an assessment of each significant rule or order adopted by the Bureau under Federal consumer financial law. </a:t>
            </a:r>
          </a:p>
          <a:p>
            <a:pPr marL="0" lvl="0" indent="0">
              <a:lnSpc>
                <a:spcPct val="100000"/>
              </a:lnSpc>
              <a:spcBef>
                <a:spcPts val="0"/>
              </a:spcBef>
              <a:buNone/>
            </a:pPr>
            <a:r>
              <a:rPr lang="en-US" sz="2000" dirty="0"/>
              <a:t> </a:t>
            </a:r>
            <a:endParaRPr lang="en-US" sz="1800" dirty="0"/>
          </a:p>
          <a:p>
            <a:pPr marL="800100" lvl="1" indent="-342900">
              <a:spcBef>
                <a:spcPts val="0"/>
              </a:spcBef>
            </a:pPr>
            <a:r>
              <a:rPr lang="en-US" sz="1600" dirty="0"/>
              <a:t>The Bureau must publish a report of the assessment not later than five years after the effective date of such rule or order. </a:t>
            </a:r>
          </a:p>
          <a:p>
            <a:pPr marL="457200" lvl="1" indent="0">
              <a:spcBef>
                <a:spcPts val="0"/>
              </a:spcBef>
              <a:buNone/>
            </a:pPr>
            <a:endParaRPr lang="en-US" sz="1600" dirty="0"/>
          </a:p>
          <a:p>
            <a:pPr marL="800100" lvl="1" indent="-342900">
              <a:spcBef>
                <a:spcPts val="0"/>
              </a:spcBef>
            </a:pPr>
            <a:r>
              <a:rPr lang="en-US" sz="1600" dirty="0"/>
              <a:t>The assessment must address, among other relevant factors, the rule or order's effectiveness in meeting the purposes and objectives of title X of the Dodd-Frank Act and the specific goals stated by the Bureau.</a:t>
            </a:r>
          </a:p>
          <a:p>
            <a:pPr marL="457200" lvl="1" indent="0">
              <a:spcBef>
                <a:spcPts val="0"/>
              </a:spcBef>
              <a:buNone/>
            </a:pPr>
            <a:endParaRPr lang="en-US" sz="1600" dirty="0"/>
          </a:p>
          <a:p>
            <a:pPr marL="800100" lvl="1" indent="-342900">
              <a:spcBef>
                <a:spcPts val="0"/>
              </a:spcBef>
            </a:pPr>
            <a:r>
              <a:rPr lang="en-US" sz="1600" dirty="0"/>
              <a:t>The assessment must reflect available evidence and any data that the Bureau reasonably may collect.  Before publishing a report of its assessment, the Bureau must invite public comment on recommendations for modifying, expanding, or eliminating the rule or order.</a:t>
            </a:r>
          </a:p>
        </p:txBody>
      </p:sp>
      <p:sp>
        <p:nvSpPr>
          <p:cNvPr id="2" name="Slide Number Placeholder 1">
            <a:extLst>
              <a:ext uri="{FF2B5EF4-FFF2-40B4-BE49-F238E27FC236}">
                <a16:creationId xmlns:a16="http://schemas.microsoft.com/office/drawing/2014/main" id="{CE698D90-38EA-9C4B-872C-E89BEB9BFCB2}"/>
              </a:ext>
            </a:extLst>
          </p:cNvPr>
          <p:cNvSpPr>
            <a:spLocks noGrp="1"/>
          </p:cNvSpPr>
          <p:nvPr>
            <p:ph type="sldNum" sz="quarter" idx="11"/>
          </p:nvPr>
        </p:nvSpPr>
        <p:spPr/>
        <p:txBody>
          <a:bodyPr/>
          <a:lstStyle/>
          <a:p>
            <a:fld id="{421C3AB3-E0DF-964B-8D99-F0C24C13AA65}" type="slidenum">
              <a:rPr lang="en-US" smtClean="0"/>
              <a:t>4</a:t>
            </a:fld>
            <a:endParaRPr lang="en-US"/>
          </a:p>
        </p:txBody>
      </p:sp>
    </p:spTree>
    <p:extLst>
      <p:ext uri="{BB962C8B-B14F-4D97-AF65-F5344CB8AC3E}">
        <p14:creationId xmlns:p14="http://schemas.microsoft.com/office/powerpoint/2010/main" val="5550837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dirty="0">
                <a:solidFill>
                  <a:schemeClr val="dk1"/>
                </a:solidFill>
                <a:latin typeface="Georgia"/>
                <a:ea typeface="Georgia"/>
                <a:cs typeface="Georgia"/>
                <a:sym typeface="Georgia"/>
              </a:rPr>
              <a:t>Bureau Practice</a:t>
            </a:r>
            <a:endParaRPr sz="2800" b="0" i="0" u="none" strike="noStrike" cap="none" dirty="0">
              <a:solidFill>
                <a:schemeClr val="dk1"/>
              </a:solidFill>
              <a:latin typeface="Georgia"/>
              <a:ea typeface="Georgia"/>
              <a:cs typeface="Georgia"/>
              <a:sym typeface="Georgia"/>
            </a:endParaRPr>
          </a:p>
        </p:txBody>
      </p:sp>
      <p:sp>
        <p:nvSpPr>
          <p:cNvPr id="101" name="Google Shape;101;p15"/>
          <p:cNvSpPr txBox="1">
            <a:spLocks noGrp="1"/>
          </p:cNvSpPr>
          <p:nvPr>
            <p:ph type="body" idx="1"/>
          </p:nvPr>
        </p:nvSpPr>
        <p:spPr>
          <a:xfrm>
            <a:off x="553641" y="1524000"/>
            <a:ext cx="8036720" cy="4106412"/>
          </a:xfrm>
          <a:prstGeom prst="rect">
            <a:avLst/>
          </a:prstGeom>
          <a:noFill/>
          <a:ln>
            <a:noFill/>
          </a:ln>
        </p:spPr>
        <p:txBody>
          <a:bodyPr spcFirstLastPara="1" wrap="square" lIns="91425" tIns="45700" rIns="91425" bIns="45700" anchor="t" anchorCtr="0">
            <a:noAutofit/>
          </a:bodyPr>
          <a:lstStyle/>
          <a:p>
            <a:pPr marL="342900" lvl="0" indent="-342900">
              <a:lnSpc>
                <a:spcPct val="100000"/>
              </a:lnSpc>
              <a:spcBef>
                <a:spcPts val="0"/>
              </a:spcBef>
            </a:pPr>
            <a:r>
              <a:rPr lang="en-US" sz="2000" dirty="0"/>
              <a:t>The Bureau established practices in early 2012 to meet the Section 1022(b) cost-benefit requirement in Dodd-Frank. </a:t>
            </a:r>
          </a:p>
          <a:p>
            <a:pPr marL="457200" lvl="1" indent="0">
              <a:spcBef>
                <a:spcPts val="0"/>
              </a:spcBef>
              <a:buNone/>
            </a:pPr>
            <a:endParaRPr lang="en-US" sz="1600" dirty="0"/>
          </a:p>
          <a:p>
            <a:pPr marL="457200" lvl="1" indent="0">
              <a:spcBef>
                <a:spcPts val="0"/>
              </a:spcBef>
              <a:buNone/>
            </a:pPr>
            <a:r>
              <a:rPr lang="en-US" dirty="0"/>
              <a:t>These practices include:</a:t>
            </a:r>
          </a:p>
          <a:p>
            <a:pPr marL="0" lvl="0" indent="0">
              <a:lnSpc>
                <a:spcPct val="100000"/>
              </a:lnSpc>
              <a:spcBef>
                <a:spcPts val="0"/>
              </a:spcBef>
              <a:buNone/>
            </a:pPr>
            <a:endParaRPr lang="en-US" sz="2000" dirty="0"/>
          </a:p>
          <a:p>
            <a:pPr marL="342900" indent="-342900">
              <a:spcBef>
                <a:spcPts val="0"/>
              </a:spcBef>
            </a:pPr>
            <a:r>
              <a:rPr lang="en-US" sz="2000" dirty="0"/>
              <a:t>Staffing teams in substantive rulemakings with economists and market experts as well as attorneys and integrating the consideration of benefits, costs and impacts into the rulemaking process;</a:t>
            </a:r>
          </a:p>
          <a:p>
            <a:pPr marL="0" indent="0">
              <a:spcBef>
                <a:spcPts val="0"/>
              </a:spcBef>
              <a:buNone/>
            </a:pPr>
            <a:endParaRPr lang="en-US" sz="2000" dirty="0"/>
          </a:p>
          <a:p>
            <a:pPr marL="342900" indent="-342900">
              <a:spcBef>
                <a:spcPts val="0"/>
              </a:spcBef>
            </a:pPr>
            <a:r>
              <a:rPr lang="en-US" sz="2000" dirty="0"/>
              <a:t>Making the Office of Research accountable for the analyses required by Section 1022(b)</a:t>
            </a:r>
            <a:r>
              <a:rPr lang="en-US" sz="1800" dirty="0"/>
              <a:t>;</a:t>
            </a:r>
          </a:p>
          <a:p>
            <a:pPr marL="342900" indent="-342900">
              <a:spcBef>
                <a:spcPts val="0"/>
              </a:spcBef>
            </a:pPr>
            <a:endParaRPr lang="en-US" sz="2000" dirty="0"/>
          </a:p>
          <a:p>
            <a:pPr marL="0" lvl="0" indent="0">
              <a:lnSpc>
                <a:spcPct val="100000"/>
              </a:lnSpc>
              <a:spcBef>
                <a:spcPts val="0"/>
              </a:spcBef>
              <a:buNone/>
            </a:pPr>
            <a:endParaRPr lang="en-US" sz="1800" dirty="0"/>
          </a:p>
        </p:txBody>
      </p:sp>
      <p:sp>
        <p:nvSpPr>
          <p:cNvPr id="2" name="Slide Number Placeholder 1">
            <a:extLst>
              <a:ext uri="{FF2B5EF4-FFF2-40B4-BE49-F238E27FC236}">
                <a16:creationId xmlns:a16="http://schemas.microsoft.com/office/drawing/2014/main" id="{CE698D90-38EA-9C4B-872C-E89BEB9BFCB2}"/>
              </a:ext>
            </a:extLst>
          </p:cNvPr>
          <p:cNvSpPr>
            <a:spLocks noGrp="1"/>
          </p:cNvSpPr>
          <p:nvPr>
            <p:ph type="sldNum" sz="quarter" idx="11"/>
          </p:nvPr>
        </p:nvSpPr>
        <p:spPr/>
        <p:txBody>
          <a:bodyPr/>
          <a:lstStyle/>
          <a:p>
            <a:fld id="{421C3AB3-E0DF-964B-8D99-F0C24C13AA65}" type="slidenum">
              <a:rPr lang="en-US" smtClean="0"/>
              <a:t>5</a:t>
            </a:fld>
            <a:endParaRPr lang="en-US"/>
          </a:p>
        </p:txBody>
      </p:sp>
    </p:spTree>
    <p:extLst>
      <p:ext uri="{BB962C8B-B14F-4D97-AF65-F5344CB8AC3E}">
        <p14:creationId xmlns:p14="http://schemas.microsoft.com/office/powerpoint/2010/main" val="33187115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dirty="0">
                <a:solidFill>
                  <a:schemeClr val="dk1"/>
                </a:solidFill>
                <a:latin typeface="Georgia"/>
                <a:ea typeface="Georgia"/>
                <a:cs typeface="Georgia"/>
                <a:sym typeface="Georgia"/>
              </a:rPr>
              <a:t>Bureau Practice (continued)</a:t>
            </a:r>
            <a:endParaRPr sz="2800" b="0" i="0" u="none" strike="noStrike" cap="none" dirty="0">
              <a:solidFill>
                <a:schemeClr val="dk1"/>
              </a:solidFill>
              <a:latin typeface="Georgia"/>
              <a:ea typeface="Georgia"/>
              <a:cs typeface="Georgia"/>
              <a:sym typeface="Georgia"/>
            </a:endParaRPr>
          </a:p>
        </p:txBody>
      </p:sp>
      <p:sp>
        <p:nvSpPr>
          <p:cNvPr id="101" name="Google Shape;101;p15"/>
          <p:cNvSpPr txBox="1">
            <a:spLocks noGrp="1"/>
          </p:cNvSpPr>
          <p:nvPr>
            <p:ph type="body" idx="1"/>
          </p:nvPr>
        </p:nvSpPr>
        <p:spPr>
          <a:xfrm>
            <a:off x="553641" y="1524000"/>
            <a:ext cx="8036720" cy="4106412"/>
          </a:xfrm>
          <a:prstGeom prst="rect">
            <a:avLst/>
          </a:prstGeom>
          <a:noFill/>
          <a:ln>
            <a:noFill/>
          </a:ln>
        </p:spPr>
        <p:txBody>
          <a:bodyPr spcFirstLastPara="1" wrap="square" lIns="91425" tIns="45700" rIns="91425" bIns="45700" anchor="t" anchorCtr="0">
            <a:noAutofit/>
          </a:bodyPr>
          <a:lstStyle/>
          <a:p>
            <a:pPr marL="342900" indent="-342900">
              <a:lnSpc>
                <a:spcPct val="118000"/>
              </a:lnSpc>
              <a:spcBef>
                <a:spcPts val="0"/>
              </a:spcBef>
            </a:pPr>
            <a:r>
              <a:rPr lang="en-US" sz="2000" dirty="0">
                <a:solidFill>
                  <a:schemeClr val="tx1"/>
                </a:solidFill>
              </a:rPr>
              <a:t>Publishing with proposed and final substantive rules a Section 1022(b) analysis that reviews significant regulatory requirements for the expected benefits, costs and impacts specified in that section and which meets general standards for cost-benefit analysis, such as:</a:t>
            </a:r>
            <a:endParaRPr lang="en-US" sz="1800" dirty="0">
              <a:solidFill>
                <a:schemeClr val="tx1"/>
              </a:solidFill>
            </a:endParaRPr>
          </a:p>
          <a:p>
            <a:pPr marL="800100" lvl="1" indent="-342900">
              <a:spcBef>
                <a:spcPts val="0"/>
              </a:spcBef>
            </a:pPr>
            <a:endParaRPr lang="en-US" sz="1800" dirty="0"/>
          </a:p>
          <a:p>
            <a:pPr marL="800100" lvl="1" indent="-342900">
              <a:spcBef>
                <a:spcPts val="0"/>
              </a:spcBef>
            </a:pPr>
            <a:r>
              <a:rPr lang="en-US" sz="1800" dirty="0"/>
              <a:t>Using an explicit baseline consistently throughout the analysis, </a:t>
            </a:r>
          </a:p>
          <a:p>
            <a:pPr marL="800100" lvl="1" indent="-342900">
              <a:spcBef>
                <a:spcPts val="0"/>
              </a:spcBef>
            </a:pPr>
            <a:endParaRPr lang="en-US" sz="1800" dirty="0"/>
          </a:p>
          <a:p>
            <a:pPr marL="800100" lvl="1" indent="-342900">
              <a:spcBef>
                <a:spcPts val="0"/>
              </a:spcBef>
            </a:pPr>
            <a:r>
              <a:rPr lang="en-US" sz="1800" dirty="0"/>
              <a:t>Considering the effects of significant alternatives to the rule, </a:t>
            </a:r>
          </a:p>
          <a:p>
            <a:pPr marL="800100" lvl="1" indent="-342900">
              <a:spcBef>
                <a:spcPts val="0"/>
              </a:spcBef>
            </a:pPr>
            <a:endParaRPr lang="en-US" sz="1800" dirty="0"/>
          </a:p>
          <a:p>
            <a:pPr marL="800100" lvl="1" indent="-342900">
              <a:spcBef>
                <a:spcPts val="0"/>
              </a:spcBef>
            </a:pPr>
            <a:r>
              <a:rPr lang="en-US" sz="1800" dirty="0"/>
              <a:t>Quantifying and monetizing the costs and benefits where appropriate and reasonably feasible to do so (possibly using estimates, ranges or outer boundaries), and explaining why potentially significant benefits or costs cannot be quantified or monetized.</a:t>
            </a:r>
          </a:p>
          <a:p>
            <a:pPr marL="342900" lvl="0" indent="-342900">
              <a:lnSpc>
                <a:spcPct val="100000"/>
              </a:lnSpc>
              <a:spcBef>
                <a:spcPts val="0"/>
              </a:spcBef>
            </a:pPr>
            <a:endParaRPr lang="en-US" sz="1800" dirty="0"/>
          </a:p>
        </p:txBody>
      </p:sp>
      <p:sp>
        <p:nvSpPr>
          <p:cNvPr id="2" name="Slide Number Placeholder 1">
            <a:extLst>
              <a:ext uri="{FF2B5EF4-FFF2-40B4-BE49-F238E27FC236}">
                <a16:creationId xmlns:a16="http://schemas.microsoft.com/office/drawing/2014/main" id="{CE698D90-38EA-9C4B-872C-E89BEB9BFCB2}"/>
              </a:ext>
            </a:extLst>
          </p:cNvPr>
          <p:cNvSpPr>
            <a:spLocks noGrp="1"/>
          </p:cNvSpPr>
          <p:nvPr>
            <p:ph type="sldNum" sz="quarter" idx="11"/>
          </p:nvPr>
        </p:nvSpPr>
        <p:spPr/>
        <p:txBody>
          <a:bodyPr/>
          <a:lstStyle/>
          <a:p>
            <a:fld id="{421C3AB3-E0DF-964B-8D99-F0C24C13AA65}" type="slidenum">
              <a:rPr lang="en-US" smtClean="0"/>
              <a:t>6</a:t>
            </a:fld>
            <a:endParaRPr lang="en-US"/>
          </a:p>
        </p:txBody>
      </p:sp>
    </p:spTree>
    <p:extLst>
      <p:ext uri="{BB962C8B-B14F-4D97-AF65-F5344CB8AC3E}">
        <p14:creationId xmlns:p14="http://schemas.microsoft.com/office/powerpoint/2010/main" val="41094864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sz="2800" b="0" i="0" u="none" strike="noStrike" cap="none" dirty="0">
                <a:solidFill>
                  <a:schemeClr val="dk1"/>
                </a:solidFill>
                <a:latin typeface="Georgia"/>
                <a:ea typeface="Georgia"/>
                <a:cs typeface="Georgia"/>
                <a:sym typeface="Georgia"/>
              </a:rPr>
              <a:t>Cost-Benefit Analysis of Financial Regulation</a:t>
            </a:r>
            <a:endParaRPr sz="2800" b="0" i="0" u="none" strike="noStrike" cap="none" dirty="0">
              <a:solidFill>
                <a:schemeClr val="dk1"/>
              </a:solidFill>
              <a:latin typeface="Georgia"/>
              <a:ea typeface="Georgia"/>
              <a:cs typeface="Georgia"/>
              <a:sym typeface="Georgia"/>
            </a:endParaRPr>
          </a:p>
        </p:txBody>
      </p:sp>
      <p:sp>
        <p:nvSpPr>
          <p:cNvPr id="101" name="Google Shape;101;p15"/>
          <p:cNvSpPr txBox="1">
            <a:spLocks noGrp="1"/>
          </p:cNvSpPr>
          <p:nvPr>
            <p:ph type="body" idx="1"/>
          </p:nvPr>
        </p:nvSpPr>
        <p:spPr>
          <a:xfrm>
            <a:off x="553641" y="1524000"/>
            <a:ext cx="8036720" cy="4106412"/>
          </a:xfrm>
          <a:prstGeom prst="rect">
            <a:avLst/>
          </a:prstGeom>
          <a:noFill/>
          <a:ln>
            <a:noFill/>
          </a:ln>
        </p:spPr>
        <p:txBody>
          <a:bodyPr spcFirstLastPara="1" wrap="square" lIns="91425" tIns="45700" rIns="91425" bIns="45700" anchor="t" anchorCtr="0">
            <a:noAutofit/>
          </a:bodyPr>
          <a:lstStyle/>
          <a:p>
            <a:pPr marL="342900" indent="-342900">
              <a:spcBef>
                <a:spcPts val="0"/>
              </a:spcBef>
            </a:pPr>
            <a:r>
              <a:rPr lang="en-US" sz="1600" dirty="0"/>
              <a:t>Like the CFPB, neither the financial regulators (Board of Governors, FDIC, OCC, CFTC, SEC) nor the FTC are subject to Executive Order 12866 on cost-benefit analysis and related OMB requirements.</a:t>
            </a:r>
          </a:p>
          <a:p>
            <a:pPr marL="0" indent="0">
              <a:spcBef>
                <a:spcPts val="0"/>
              </a:spcBef>
              <a:buNone/>
            </a:pPr>
            <a:r>
              <a:rPr lang="en-US" sz="1600" dirty="0"/>
              <a:t>  </a:t>
            </a:r>
          </a:p>
          <a:p>
            <a:pPr marL="342900" indent="-342900">
              <a:spcBef>
                <a:spcPts val="0"/>
              </a:spcBef>
            </a:pPr>
            <a:r>
              <a:rPr lang="en-US" sz="1600" dirty="0"/>
              <a:t>Unlike the CFPB, these agencies do not have a general statutory requirement to consider the expected costs and benefits that applies to most of the rules that they issue.  </a:t>
            </a:r>
          </a:p>
          <a:p>
            <a:pPr marL="800100" lvl="1" indent="-342900">
              <a:spcBef>
                <a:spcPts val="0"/>
              </a:spcBef>
            </a:pPr>
            <a:r>
              <a:rPr lang="en-US" sz="1400" dirty="0"/>
              <a:t>The SEC and CFTC are required to consider a particular set of effects in certain rulemakings.</a:t>
            </a:r>
          </a:p>
          <a:p>
            <a:pPr marL="800100" lvl="1" indent="-342900">
              <a:spcBef>
                <a:spcPts val="0"/>
              </a:spcBef>
            </a:pPr>
            <a:r>
              <a:rPr lang="en-US" sz="1400" dirty="0"/>
              <a:t>The FTC generally does not issue rules pursuant to special rulemaking procedures that require broader consideration of benefits and cost. </a:t>
            </a:r>
          </a:p>
          <a:p>
            <a:pPr marL="0" indent="0">
              <a:spcBef>
                <a:spcPts val="0"/>
              </a:spcBef>
              <a:buNone/>
            </a:pPr>
            <a:endParaRPr lang="en-US" sz="1600" dirty="0"/>
          </a:p>
          <a:p>
            <a:pPr marL="342900" indent="-342900">
              <a:spcBef>
                <a:spcPts val="0"/>
              </a:spcBef>
            </a:pPr>
            <a:r>
              <a:rPr lang="en-US" sz="1600" dirty="0"/>
              <a:t>One result is there are fewer examples of cost-benefit analysis of financial regulation and consumer protection regulation than there are of other types of regulation. </a:t>
            </a:r>
          </a:p>
          <a:p>
            <a:pPr marL="342900" lvl="0" indent="-342900">
              <a:lnSpc>
                <a:spcPct val="100000"/>
              </a:lnSpc>
              <a:spcBef>
                <a:spcPts val="0"/>
              </a:spcBef>
            </a:pPr>
            <a:endParaRPr lang="en-US" sz="1800" dirty="0"/>
          </a:p>
        </p:txBody>
      </p:sp>
      <p:sp>
        <p:nvSpPr>
          <p:cNvPr id="2" name="Slide Number Placeholder 1">
            <a:extLst>
              <a:ext uri="{FF2B5EF4-FFF2-40B4-BE49-F238E27FC236}">
                <a16:creationId xmlns:a16="http://schemas.microsoft.com/office/drawing/2014/main" id="{CE698D90-38EA-9C4B-872C-E89BEB9BFCB2}"/>
              </a:ext>
            </a:extLst>
          </p:cNvPr>
          <p:cNvSpPr>
            <a:spLocks noGrp="1"/>
          </p:cNvSpPr>
          <p:nvPr>
            <p:ph type="sldNum" sz="quarter" idx="11"/>
          </p:nvPr>
        </p:nvSpPr>
        <p:spPr/>
        <p:txBody>
          <a:bodyPr/>
          <a:lstStyle/>
          <a:p>
            <a:fld id="{421C3AB3-E0DF-964B-8D99-F0C24C13AA65}" type="slidenum">
              <a:rPr lang="en-US" smtClean="0"/>
              <a:t>7</a:t>
            </a:fld>
            <a:endParaRPr lang="en-US"/>
          </a:p>
        </p:txBody>
      </p:sp>
    </p:spTree>
    <p:extLst>
      <p:ext uri="{BB962C8B-B14F-4D97-AF65-F5344CB8AC3E}">
        <p14:creationId xmlns:p14="http://schemas.microsoft.com/office/powerpoint/2010/main" val="18291550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noAutofit/>
          </a:bodyPr>
          <a:lstStyle/>
          <a:p>
            <a:pPr lvl="0"/>
            <a:r>
              <a:rPr lang="en-US" dirty="0"/>
              <a:t>Cost-Benefit Analysis of Financial Regulation</a:t>
            </a:r>
            <a:endParaRPr sz="2800" b="0" i="0" u="none" strike="noStrike" cap="none" dirty="0">
              <a:solidFill>
                <a:schemeClr val="dk1"/>
              </a:solidFill>
              <a:latin typeface="Georgia"/>
              <a:ea typeface="Georgia"/>
              <a:cs typeface="Georgia"/>
              <a:sym typeface="Georgia"/>
            </a:endParaRPr>
          </a:p>
        </p:txBody>
      </p:sp>
      <p:sp>
        <p:nvSpPr>
          <p:cNvPr id="101" name="Google Shape;101;p15"/>
          <p:cNvSpPr txBox="1">
            <a:spLocks noGrp="1"/>
          </p:cNvSpPr>
          <p:nvPr>
            <p:ph type="body" idx="1"/>
          </p:nvPr>
        </p:nvSpPr>
        <p:spPr>
          <a:xfrm>
            <a:off x="553641" y="1524000"/>
            <a:ext cx="8036720" cy="4106412"/>
          </a:xfrm>
          <a:prstGeom prst="rect">
            <a:avLst/>
          </a:prstGeom>
          <a:noFill/>
          <a:ln>
            <a:noFill/>
          </a:ln>
        </p:spPr>
        <p:txBody>
          <a:bodyPr spcFirstLastPara="1" wrap="square" lIns="91425" tIns="45700" rIns="91425" bIns="45700" anchor="t" anchorCtr="0">
            <a:noAutofit/>
          </a:bodyPr>
          <a:lstStyle/>
          <a:p>
            <a:pPr marL="342900" indent="-342900">
              <a:spcBef>
                <a:spcPts val="0"/>
              </a:spcBef>
            </a:pPr>
            <a:r>
              <a:rPr lang="en-US" sz="2000" dirty="0"/>
              <a:t>There is also debate over whether financial regulations—especially regulations to promote stability in financial markets, but also regulations to protect consumers from harms in financial markets—present unique challenges to rigorous and quantified cost-benefit analysis.  For example:</a:t>
            </a:r>
          </a:p>
          <a:p>
            <a:pPr marL="0" indent="0">
              <a:spcBef>
                <a:spcPts val="0"/>
              </a:spcBef>
              <a:buNone/>
            </a:pPr>
            <a:endParaRPr lang="en-US" sz="1600" dirty="0"/>
          </a:p>
          <a:p>
            <a:pPr marL="800100" lvl="1" indent="-342900">
              <a:spcBef>
                <a:spcPts val="0"/>
              </a:spcBef>
            </a:pPr>
            <a:r>
              <a:rPr lang="en-US" sz="1600" dirty="0"/>
              <a:t>Outcomes are heavily dependent on human behavioral responses</a:t>
            </a:r>
          </a:p>
          <a:p>
            <a:pPr marL="800100" lvl="1" indent="-342900">
              <a:spcBef>
                <a:spcPts val="0"/>
              </a:spcBef>
            </a:pPr>
            <a:r>
              <a:rPr lang="en-US" sz="1600" dirty="0"/>
              <a:t>The financial system changes more quickly than other industries</a:t>
            </a:r>
          </a:p>
          <a:p>
            <a:pPr marL="800100" lvl="1" indent="-342900">
              <a:spcBef>
                <a:spcPts val="0"/>
              </a:spcBef>
            </a:pPr>
            <a:r>
              <a:rPr lang="en-US" sz="1600" dirty="0"/>
              <a:t>The effects of financial regulation often consist largely of wealth transfers between groups.</a:t>
            </a:r>
          </a:p>
          <a:p>
            <a:pPr marL="457200" lvl="1" indent="0">
              <a:spcBef>
                <a:spcPts val="0"/>
              </a:spcBef>
              <a:buNone/>
            </a:pPr>
            <a:endParaRPr lang="en-US" sz="1600" dirty="0"/>
          </a:p>
          <a:p>
            <a:pPr marL="457200" lvl="1" indent="0">
              <a:spcBef>
                <a:spcPts val="0"/>
              </a:spcBef>
              <a:buNone/>
            </a:pPr>
            <a:r>
              <a:rPr lang="en-US" sz="1200" dirty="0"/>
              <a:t>Source:  Perkins and Carey, “Cost-Benefit Analysis and Financial Regulator Rulemaking,” Congressional Research Service (2017).</a:t>
            </a:r>
          </a:p>
          <a:p>
            <a:pPr marL="342900" indent="-342900">
              <a:spcBef>
                <a:spcPts val="0"/>
              </a:spcBef>
            </a:pPr>
            <a:endParaRPr lang="en-US" sz="2000" dirty="0"/>
          </a:p>
          <a:p>
            <a:pPr marL="0" indent="0">
              <a:spcBef>
                <a:spcPts val="0"/>
              </a:spcBef>
              <a:buNone/>
            </a:pPr>
            <a:endParaRPr lang="en-US" sz="2000" dirty="0"/>
          </a:p>
          <a:p>
            <a:pPr marL="342900" lvl="0" indent="-342900">
              <a:lnSpc>
                <a:spcPct val="100000"/>
              </a:lnSpc>
              <a:spcBef>
                <a:spcPts val="0"/>
              </a:spcBef>
            </a:pPr>
            <a:endParaRPr lang="en-US" sz="1800" dirty="0"/>
          </a:p>
        </p:txBody>
      </p:sp>
      <p:sp>
        <p:nvSpPr>
          <p:cNvPr id="2" name="Slide Number Placeholder 1">
            <a:extLst>
              <a:ext uri="{FF2B5EF4-FFF2-40B4-BE49-F238E27FC236}">
                <a16:creationId xmlns:a16="http://schemas.microsoft.com/office/drawing/2014/main" id="{CE698D90-38EA-9C4B-872C-E89BEB9BFCB2}"/>
              </a:ext>
            </a:extLst>
          </p:cNvPr>
          <p:cNvSpPr>
            <a:spLocks noGrp="1"/>
          </p:cNvSpPr>
          <p:nvPr>
            <p:ph type="sldNum" sz="quarter" idx="11"/>
          </p:nvPr>
        </p:nvSpPr>
        <p:spPr/>
        <p:txBody>
          <a:bodyPr/>
          <a:lstStyle/>
          <a:p>
            <a:fld id="{421C3AB3-E0DF-964B-8D99-F0C24C13AA65}" type="slidenum">
              <a:rPr lang="en-US" smtClean="0"/>
              <a:t>8</a:t>
            </a:fld>
            <a:endParaRPr lang="en-US"/>
          </a:p>
        </p:txBody>
      </p:sp>
    </p:spTree>
    <p:extLst>
      <p:ext uri="{BB962C8B-B14F-4D97-AF65-F5344CB8AC3E}">
        <p14:creationId xmlns:p14="http://schemas.microsoft.com/office/powerpoint/2010/main" val="8420320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chemeClr val="dk1"/>
              </a:buClr>
              <a:buSzPts val="2800"/>
              <a:buFont typeface="Georgia"/>
              <a:buNone/>
            </a:pPr>
            <a:r>
              <a:rPr lang="en-US" dirty="0"/>
              <a:t>Questions</a:t>
            </a:r>
            <a:endParaRPr sz="2800" b="0" i="0" u="none" strike="noStrike" cap="none" dirty="0">
              <a:solidFill>
                <a:schemeClr val="dk1"/>
              </a:solidFill>
              <a:latin typeface="Georgia"/>
              <a:ea typeface="Georgia"/>
              <a:cs typeface="Georgia"/>
              <a:sym typeface="Georgia"/>
            </a:endParaRPr>
          </a:p>
        </p:txBody>
      </p:sp>
      <p:sp>
        <p:nvSpPr>
          <p:cNvPr id="101" name="Google Shape;101;p15"/>
          <p:cNvSpPr txBox="1">
            <a:spLocks noGrp="1"/>
          </p:cNvSpPr>
          <p:nvPr>
            <p:ph type="body" idx="1"/>
          </p:nvPr>
        </p:nvSpPr>
        <p:spPr>
          <a:xfrm>
            <a:off x="553641" y="1524000"/>
            <a:ext cx="8036720" cy="4106412"/>
          </a:xfrm>
          <a:prstGeom prst="rect">
            <a:avLst/>
          </a:prstGeom>
          <a:noFill/>
          <a:ln>
            <a:noFill/>
          </a:ln>
        </p:spPr>
        <p:txBody>
          <a:bodyPr spcFirstLastPara="1" wrap="square" lIns="91425" tIns="45700" rIns="91425" bIns="45700" anchor="t" anchorCtr="0">
            <a:noAutofit/>
          </a:bodyPr>
          <a:lstStyle/>
          <a:p>
            <a:pPr indent="-457200">
              <a:lnSpc>
                <a:spcPct val="114000"/>
              </a:lnSpc>
              <a:spcBef>
                <a:spcPts val="0"/>
              </a:spcBef>
              <a:buFont typeface="+mj-lt"/>
              <a:buAutoNum type="arabicPeriod"/>
            </a:pPr>
            <a:r>
              <a:rPr lang="en-US" sz="1800" dirty="0"/>
              <a:t>Consider the brief summary of Bureau practices in cost-benefit analysis.  Which elements would you like to discuss further?  What appears to be missing? </a:t>
            </a:r>
          </a:p>
          <a:p>
            <a:pPr indent="-457200">
              <a:spcBef>
                <a:spcPts val="0"/>
              </a:spcBef>
              <a:buFont typeface="+mj-lt"/>
              <a:buAutoNum type="arabicPeriod"/>
            </a:pPr>
            <a:endParaRPr lang="en-US" dirty="0"/>
          </a:p>
          <a:p>
            <a:pPr marL="342900" indent="-342900">
              <a:spcBef>
                <a:spcPts val="0"/>
              </a:spcBef>
            </a:pPr>
            <a:endParaRPr lang="en-US" dirty="0"/>
          </a:p>
          <a:p>
            <a:pPr marL="342900" indent="-342900">
              <a:spcBef>
                <a:spcPts val="0"/>
              </a:spcBef>
            </a:pPr>
            <a:endParaRPr lang="en-US" dirty="0"/>
          </a:p>
          <a:p>
            <a:pPr marL="342900" lvl="0" indent="-342900">
              <a:spcBef>
                <a:spcPts val="0"/>
              </a:spcBef>
            </a:pPr>
            <a:endParaRPr lang="en-US" dirty="0"/>
          </a:p>
        </p:txBody>
      </p:sp>
      <p:sp>
        <p:nvSpPr>
          <p:cNvPr id="2" name="Slide Number Placeholder 1">
            <a:extLst>
              <a:ext uri="{FF2B5EF4-FFF2-40B4-BE49-F238E27FC236}">
                <a16:creationId xmlns:a16="http://schemas.microsoft.com/office/drawing/2014/main" id="{CE698D90-38EA-9C4B-872C-E89BEB9BFCB2}"/>
              </a:ext>
            </a:extLst>
          </p:cNvPr>
          <p:cNvSpPr>
            <a:spLocks noGrp="1"/>
          </p:cNvSpPr>
          <p:nvPr>
            <p:ph type="sldNum" sz="quarter" idx="11"/>
          </p:nvPr>
        </p:nvSpPr>
        <p:spPr/>
        <p:txBody>
          <a:bodyPr/>
          <a:lstStyle/>
          <a:p>
            <a:fld id="{421C3AB3-E0DF-964B-8D99-F0C24C13AA65}" type="slidenum">
              <a:rPr lang="en-US" smtClean="0"/>
              <a:t>9</a:t>
            </a:fld>
            <a:endParaRPr lang="en-US"/>
          </a:p>
        </p:txBody>
      </p:sp>
    </p:spTree>
    <p:extLst>
      <p:ext uri="{BB962C8B-B14F-4D97-AF65-F5344CB8AC3E}">
        <p14:creationId xmlns:p14="http://schemas.microsoft.com/office/powerpoint/2010/main" val="598004068"/>
      </p:ext>
    </p:extLst>
  </p:cSld>
  <p:clrMapOvr>
    <a:masterClrMapping/>
  </p:clrMapOvr>
</p:sld>
</file>

<file path=ppt/theme/theme1.xml><?xml version="1.0" encoding="utf-8"?>
<a:theme xmlns:a="http://schemas.openxmlformats.org/drawingml/2006/main" name="BCFP 2018">
  <a:themeElements>
    <a:clrScheme name="bcfp palette 2018">
      <a:dk1>
        <a:srgbClr val="101820"/>
      </a:dk1>
      <a:lt1>
        <a:srgbClr val="FFFFFF"/>
      </a:lt1>
      <a:dk2>
        <a:srgbClr val="20AA3F"/>
      </a:dk2>
      <a:lt2>
        <a:srgbClr val="ADDC91"/>
      </a:lt2>
      <a:accent1>
        <a:srgbClr val="E2EFD8"/>
      </a:accent1>
      <a:accent2>
        <a:srgbClr val="5A5D61"/>
      </a:accent2>
      <a:accent3>
        <a:srgbClr val="E7E7E9"/>
      </a:accent3>
      <a:accent4>
        <a:srgbClr val="244B86"/>
      </a:accent4>
      <a:accent5>
        <a:srgbClr val="0072CE"/>
      </a:accent5>
      <a:accent6>
        <a:srgbClr val="247675"/>
      </a:accent6>
      <a:hlink>
        <a:srgbClr val="0071CE"/>
      </a:hlink>
      <a:folHlink>
        <a:srgbClr val="24767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4EA77B04D7F8B44956AD586C4D74D6D" ma:contentTypeVersion="11" ma:contentTypeDescription="Create a new document." ma:contentTypeScope="" ma:versionID="3dae244a80f8e6377be965cb232a58b4">
  <xsd:schema xmlns:xsd="http://www.w3.org/2001/XMLSchema" xmlns:xs="http://www.w3.org/2001/XMLSchema" xmlns:p="http://schemas.microsoft.com/office/2006/metadata/properties" xmlns:ns3="5e235464-3eab-4882-a6fa-f70788ea5378" xmlns:ns4="e80f9f4d-562c-40f5-9ba3-7e77dd844002" targetNamespace="http://schemas.microsoft.com/office/2006/metadata/properties" ma:root="true" ma:fieldsID="92a273a55dd59b1e02bb1c1c066f2a82" ns3:_="" ns4:_="">
    <xsd:import namespace="5e235464-3eab-4882-a6fa-f70788ea5378"/>
    <xsd:import namespace="e80f9f4d-562c-40f5-9ba3-7e77dd844002"/>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4:SharedWithUsers" minOccurs="0"/>
                <xsd:element ref="ns4:SharedWithDetails" minOccurs="0"/>
                <xsd:element ref="ns4:SharingHintHash"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e235464-3eab-4882-a6fa-f70788ea537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80f9f4d-562c-40f5-9ba3-7e77dd844002"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2BC8590-E388-4CF3-BE85-369E553B3305}">
  <ds:schemaRefs>
    <ds:schemaRef ds:uri="e80f9f4d-562c-40f5-9ba3-7e77dd844002"/>
    <ds:schemaRef ds:uri="5e235464-3eab-4882-a6fa-f70788ea5378"/>
    <ds:schemaRef ds:uri="http://purl.org/dc/terms/"/>
    <ds:schemaRef ds:uri="http://schemas.openxmlformats.org/package/2006/metadata/core-properties"/>
    <ds:schemaRef ds:uri="http://purl.org/dc/dcmitype/"/>
    <ds:schemaRef ds:uri="http://schemas.microsoft.com/office/2006/documentManagement/types"/>
    <ds:schemaRef ds:uri="http://purl.org/dc/elements/1.1/"/>
    <ds:schemaRef ds:uri="http://schemas.microsoft.com/office/2006/metadata/properties"/>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70A2BCDD-4AA9-4CF3-9C54-34488B77D0AA}">
  <ds:schemaRefs>
    <ds:schemaRef ds:uri="http://schemas.microsoft.com/sharepoint/v3/contenttype/forms"/>
  </ds:schemaRefs>
</ds:datastoreItem>
</file>

<file path=customXml/itemProps3.xml><?xml version="1.0" encoding="utf-8"?>
<ds:datastoreItem xmlns:ds="http://schemas.openxmlformats.org/officeDocument/2006/customXml" ds:itemID="{F8E51AEB-F454-4BE4-823F-C25299024F7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e235464-3eab-4882-a6fa-f70788ea5378"/>
    <ds:schemaRef ds:uri="e80f9f4d-562c-40f5-9ba3-7e77dd84400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642</TotalTime>
  <Words>1145</Words>
  <Application>Microsoft Office PowerPoint</Application>
  <PresentationFormat>On-screen Show (4:3)</PresentationFormat>
  <Paragraphs>87</Paragraphs>
  <Slides>13</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Georgia</vt:lpstr>
      <vt:lpstr>Noto Sans Symbols</vt:lpstr>
      <vt:lpstr>BCFP 2018</vt:lpstr>
      <vt:lpstr>Cost-Benefit Analysis</vt:lpstr>
      <vt:lpstr>Disclaimer</vt:lpstr>
      <vt:lpstr>Dodd-Frank Act</vt:lpstr>
      <vt:lpstr>Dodd-Frank Act (continued)</vt:lpstr>
      <vt:lpstr>Bureau Practice</vt:lpstr>
      <vt:lpstr>Bureau Practice (continued)</vt:lpstr>
      <vt:lpstr>Cost-Benefit Analysis of Financial Regulation</vt:lpstr>
      <vt:lpstr>Cost-Benefit Analysis of Financial Regulation</vt:lpstr>
      <vt:lpstr>Questions</vt:lpstr>
      <vt:lpstr>Questions</vt:lpstr>
      <vt:lpstr>Questions</vt:lpstr>
      <vt:lpstr>Questions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template</dc:title>
  <dc:creator>Rothstein, Paul (CFPB)</dc:creator>
  <cp:lastModifiedBy>Medrano, Kimberley (CFPB)</cp:lastModifiedBy>
  <cp:revision>20</cp:revision>
  <cp:lastPrinted>2019-10-24T20:53:11Z</cp:lastPrinted>
  <dcterms:modified xsi:type="dcterms:W3CDTF">2020-09-10T01:52:34Z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0x01010024EA77B04D7F8B44956AD586C4D74D6D</vt:lpwstr>
  </property>
</Properties>
</file>