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0" r:id="rId4"/>
  </p:sldMasterIdLst>
  <p:notesMasterIdLst>
    <p:notesMasterId r:id="rId12"/>
  </p:notesMasterIdLst>
  <p:handoutMasterIdLst>
    <p:handoutMasterId r:id="rId13"/>
  </p:handoutMasterIdLst>
  <p:sldIdLst>
    <p:sldId id="257" r:id="rId5"/>
    <p:sldId id="258" r:id="rId6"/>
    <p:sldId id="259" r:id="rId7"/>
    <p:sldId id="260" r:id="rId8"/>
    <p:sldId id="261" r:id="rId9"/>
    <p:sldId id="263" r:id="rId10"/>
    <p:sldId id="262" r:id="rId11"/>
  </p:sldIdLst>
  <p:sldSz cx="11887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" userDrawn="1">
          <p15:clr>
            <a:srgbClr val="A4A3A4"/>
          </p15:clr>
        </p15:guide>
        <p15:guide id="2" pos="3744" userDrawn="1">
          <p15:clr>
            <a:srgbClr val="A4A3A4"/>
          </p15:clr>
        </p15:guide>
        <p15:guide id="3" pos="374" userDrawn="1">
          <p15:clr>
            <a:srgbClr val="A4A3A4"/>
          </p15:clr>
        </p15:guide>
        <p15:guide id="4" pos="7114" userDrawn="1">
          <p15:clr>
            <a:srgbClr val="A4A3A4"/>
          </p15:clr>
        </p15:guide>
        <p15:guide id="5" orient="horz" pos="144" userDrawn="1">
          <p15:clr>
            <a:srgbClr val="A4A3A4"/>
          </p15:clr>
        </p15:guide>
        <p15:guide id="6" orient="horz" pos="41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DC91"/>
    <a:srgbClr val="E7E7E7"/>
    <a:srgbClr val="5A5D61"/>
    <a:srgbClr val="4348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60" autoAdjust="0"/>
  </p:normalViewPr>
  <p:slideViewPr>
    <p:cSldViewPr showGuides="1">
      <p:cViewPr varScale="1">
        <p:scale>
          <a:sx n="114" d="100"/>
          <a:sy n="114" d="100"/>
        </p:scale>
        <p:origin x="504" y="102"/>
      </p:cViewPr>
      <p:guideLst>
        <p:guide orient="horz" pos="864"/>
        <p:guide pos="3744"/>
        <p:guide pos="374"/>
        <p:guide pos="7114"/>
        <p:guide orient="horz" pos="144"/>
        <p:guide orient="horz" pos="41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123" d="100"/>
          <a:sy n="123" d="100"/>
        </p:scale>
        <p:origin x="4904" y="6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FFEA06-B92B-4861-B9A0-D9C61EE8F2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462907-C801-495B-9412-AAAA718A0C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EFABC7-042E-4C44-8181-D8D5637055F6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FBE85-4CBE-4E13-8F7B-5348BF7553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2BEC9C-ACF4-41DA-BAB6-BEEB6610F8C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C7215-283B-4311-BC06-B8113C33CD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154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9AC0A1-27F7-4FD6-80D6-8CCB2A143297}" type="datetimeFigureOut">
              <a:rPr lang="en-US" smtClean="0"/>
              <a:t>9/1/2020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54063" y="1143000"/>
            <a:ext cx="5349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B5A78-0B0D-437D-A12F-B173FE99B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1700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54063" y="1143000"/>
            <a:ext cx="53498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CB5A78-0B0D-437D-A12F-B173FE99B3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24;p2">
            <a:extLst>
              <a:ext uri="{FF2B5EF4-FFF2-40B4-BE49-F238E27FC236}">
                <a16:creationId xmlns:a16="http://schemas.microsoft.com/office/drawing/2014/main" id="{CA29F6C8-8B4C-400A-A3ED-18B4BE8DA2D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5029200"/>
            <a:ext cx="118872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5BA7EA-A184-4DF4-8EBB-A91E226DCC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058400" cy="1828800"/>
          </a:xfrm>
        </p:spPr>
        <p:txBody>
          <a:bodyPr anchor="b">
            <a:normAutofit/>
          </a:bodyPr>
          <a:lstStyle>
            <a:lvl1pPr algn="l"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0A08D3-6C7E-4159-BD82-D45797B2E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3426400"/>
            <a:ext cx="10058400" cy="9144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Google Shape;24;p2">
            <a:extLst>
              <a:ext uri="{FF2B5EF4-FFF2-40B4-BE49-F238E27FC236}">
                <a16:creationId xmlns:a16="http://schemas.microsoft.com/office/drawing/2014/main" id="{CA8B797D-2BF6-498A-B26C-C434D80BEE61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5029200"/>
            <a:ext cx="11887200" cy="1828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438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93394F-6E3E-40E8-A6CD-437BA776A9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lIns="0" tIns="0" rIns="0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2562CF-01B0-45AD-8883-EA0105C42D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lIns="0" tIns="0"/>
          <a:lstStyle/>
          <a:p>
            <a:fld id="{D83FA9C0-76D2-4098-B10D-57ADD9B5F8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389AF89-B6D0-4939-AF1B-F5D40D819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600200"/>
            <a:ext cx="10058400" cy="457200"/>
          </a:xfrm>
        </p:spPr>
        <p:txBody>
          <a:bodyPr anchor="b">
            <a:normAutofit/>
          </a:bodyPr>
          <a:lstStyle>
            <a:lvl1pPr>
              <a:defRPr sz="20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D813CAE-5F36-488A-B5A9-D163076803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058400" cy="3200400"/>
          </a:xfrm>
        </p:spPr>
        <p:txBody>
          <a:bodyPr tIns="182880">
            <a:normAutofit/>
          </a:bodyPr>
          <a:lstStyle>
            <a:lvl1pPr marL="0" indent="0">
              <a:lnSpc>
                <a:spcPct val="125000"/>
              </a:lnSpc>
              <a:buNone/>
              <a:defRPr sz="1600">
                <a:solidFill>
                  <a:srgbClr val="43484E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1352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2C893-2BB2-4D1E-9344-29D1563B7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91440" rIns="91440" bIns="9144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34F21-2F8A-4FCD-9F55-400F4ED9A6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30188" indent="-230188">
              <a:buClr>
                <a:schemeClr val="tx2"/>
              </a:buClr>
              <a:buFont typeface="Wingdings" panose="05000000000000000000" pitchFamily="2" charset="2"/>
              <a:buChar char="§"/>
              <a:defRPr sz="2000"/>
            </a:lvl1pPr>
            <a:lvl2pPr marL="569913" indent="-227013">
              <a:buClr>
                <a:schemeClr val="tx2"/>
              </a:buClr>
              <a:buFont typeface="Wingdings" panose="05000000000000000000" pitchFamily="2" charset="2"/>
              <a:buChar char="§"/>
              <a:defRPr sz="2000"/>
            </a:lvl2pPr>
            <a:lvl3pPr marL="914400" indent="-22860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3pPr>
            <a:lvl4pPr marL="1258888" indent="-230188">
              <a:buClr>
                <a:schemeClr val="tx2"/>
              </a:buClr>
              <a:buFont typeface="Wingdings" panose="05000000000000000000" pitchFamily="2" charset="2"/>
              <a:buChar char="§"/>
              <a:defRPr/>
            </a:lvl4pPr>
            <a:lvl5pPr marL="1598613" indent="-227013">
              <a:buClr>
                <a:schemeClr val="tx2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4DF6B6-EC94-447D-9237-EBC74E811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6160" y="6400800"/>
            <a:ext cx="4754880" cy="274320"/>
          </a:xfrm>
          <a:prstGeom prst="rect">
            <a:avLst/>
          </a:prstGeom>
        </p:spPr>
        <p:txBody>
          <a:bodyPr bIns="0" anchor="b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B8F8C-399C-495C-870B-64DA37A06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41280" y="6400800"/>
            <a:ext cx="1188720" cy="274320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83FA9C0-76D2-4098-B10D-57ADD9B5F8C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Google Shape;18;p1">
            <a:extLst>
              <a:ext uri="{FF2B5EF4-FFF2-40B4-BE49-F238E27FC236}">
                <a16:creationId xmlns:a16="http://schemas.microsoft.com/office/drawing/2014/main" id="{FDCCBA93-787C-44F8-BC10-A586D5842726}"/>
              </a:ext>
            </a:extLst>
          </p:cNvPr>
          <p:cNvCxnSpPr/>
          <p:nvPr/>
        </p:nvCxnSpPr>
        <p:spPr>
          <a:xfrm>
            <a:off x="594360" y="1188720"/>
            <a:ext cx="1069848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Google Shape;18;p1">
            <a:extLst>
              <a:ext uri="{FF2B5EF4-FFF2-40B4-BE49-F238E27FC236}">
                <a16:creationId xmlns:a16="http://schemas.microsoft.com/office/drawing/2014/main" id="{5B8C37D3-1D55-4E67-A767-CFF50E235BB2}"/>
              </a:ext>
            </a:extLst>
          </p:cNvPr>
          <p:cNvCxnSpPr/>
          <p:nvPr userDrawn="1"/>
        </p:nvCxnSpPr>
        <p:spPr>
          <a:xfrm>
            <a:off x="457200" y="118872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612104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E2B1E-E811-4557-8F72-C6A85FD5F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514600"/>
            <a:ext cx="10058400" cy="914400"/>
          </a:xfrm>
        </p:spPr>
        <p:txBody>
          <a:bodyPr anchor="b">
            <a:normAutofit/>
          </a:bodyPr>
          <a:lstStyle>
            <a:lvl1pPr>
              <a:defRPr sz="320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CABA0-CE2C-4BFA-9E7B-5CF111838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3429000"/>
            <a:ext cx="10058400" cy="91440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rgbClr val="43484E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859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A028E-3116-4FD0-AC75-510462A52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320"/>
            <a:ext cx="10972800" cy="914400"/>
          </a:xfrm>
        </p:spPr>
        <p:txBody>
          <a:bodyPr tIns="9144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73666-B76E-416E-B323-C48DA5A194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5303520" cy="4846320"/>
          </a:xfrm>
        </p:spPr>
        <p:txBody>
          <a:bodyPr/>
          <a:lstStyle>
            <a:lvl1pPr marL="2286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2000"/>
            </a:lvl1pPr>
            <a:lvl2pPr marL="5143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800"/>
            </a:lvl2pPr>
            <a:lvl3pPr marL="914400" indent="-22860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3pPr>
            <a:lvl4pPr marL="1257300" indent="-22860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4pPr>
            <a:lvl5pPr marL="1600200" indent="-22860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D347A-B17D-4298-9595-9260AD579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6482" y="1371600"/>
            <a:ext cx="5303520" cy="4846320"/>
          </a:xfrm>
        </p:spPr>
        <p:txBody>
          <a:bodyPr/>
          <a:lstStyle>
            <a:lvl1pPr marL="2286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2000"/>
            </a:lvl1pPr>
            <a:lvl2pPr marL="571500" indent="-228600">
              <a:buClr>
                <a:schemeClr val="tx2"/>
              </a:buClr>
              <a:buFont typeface="Wingdings" panose="05000000000000000000" pitchFamily="2" charset="2"/>
              <a:buChar char="§"/>
              <a:defRPr sz="1800"/>
            </a:lvl2pPr>
            <a:lvl3pPr marL="914400" indent="-22860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3pPr>
            <a:lvl4pPr marL="1257300" indent="-22860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4pPr>
            <a:lvl5pPr marL="1600200" indent="-22860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2FAF8-E27A-4F21-8389-2FE387A29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6160" y="6400800"/>
            <a:ext cx="4754880" cy="274320"/>
          </a:xfrm>
          <a:prstGeom prst="rect">
            <a:avLst/>
          </a:prstGeom>
        </p:spPr>
        <p:txBody>
          <a:bodyPr tIns="0" bIns="0"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D51E15-F43C-4D7F-B4FA-78B55751D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41280" y="6400800"/>
            <a:ext cx="1188720" cy="274320"/>
          </a:xfrm>
          <a:prstGeom prst="rect">
            <a:avLst/>
          </a:prstGeom>
        </p:spPr>
        <p:txBody>
          <a:bodyPr lIns="0" tIns="0"/>
          <a:lstStyle/>
          <a:p>
            <a:fld id="{D83FA9C0-76D2-4098-B10D-57ADD9B5F8C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Google Shape;18;p1">
            <a:extLst>
              <a:ext uri="{FF2B5EF4-FFF2-40B4-BE49-F238E27FC236}">
                <a16:creationId xmlns:a16="http://schemas.microsoft.com/office/drawing/2014/main" id="{0DA38E5E-81C6-4F77-B8E1-398073B3D909}"/>
              </a:ext>
            </a:extLst>
          </p:cNvPr>
          <p:cNvCxnSpPr/>
          <p:nvPr/>
        </p:nvCxnSpPr>
        <p:spPr>
          <a:xfrm>
            <a:off x="594360" y="1188720"/>
            <a:ext cx="1069848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18;p1">
            <a:extLst>
              <a:ext uri="{FF2B5EF4-FFF2-40B4-BE49-F238E27FC236}">
                <a16:creationId xmlns:a16="http://schemas.microsoft.com/office/drawing/2014/main" id="{DED49877-8E7F-40B1-A508-B6E0B4ACE5ED}"/>
              </a:ext>
            </a:extLst>
          </p:cNvPr>
          <p:cNvCxnSpPr/>
          <p:nvPr userDrawn="1"/>
        </p:nvCxnSpPr>
        <p:spPr>
          <a:xfrm>
            <a:off x="457200" y="118872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634598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2B7AE4-59E8-449E-B4DF-27837B187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5303520" cy="457200"/>
          </a:xfrm>
        </p:spPr>
        <p:txBody>
          <a:bodyPr lIns="0" rIns="0" anchor="b">
            <a:normAutofit/>
          </a:bodyPr>
          <a:lstStyle>
            <a:lvl1pPr marL="0" indent="0">
              <a:buNone/>
              <a:defRPr sz="16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8A6434-2E84-42E0-A1BF-E441A4B9FD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2011680"/>
            <a:ext cx="5303520" cy="4206240"/>
          </a:xfrm>
        </p:spPr>
        <p:txBody>
          <a:bodyPr/>
          <a:lstStyle>
            <a:lvl1pPr marL="1714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1pPr>
            <a:lvl2pPr marL="5143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2pPr>
            <a:lvl3pPr marL="857250" indent="-17145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3pPr>
            <a:lvl4pPr marL="12001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15430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0E6E02-5814-4514-A52A-BD6C831624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6480" y="1371600"/>
            <a:ext cx="5303520" cy="457200"/>
          </a:xfrm>
        </p:spPr>
        <p:txBody>
          <a:bodyPr lIns="0" rIns="0" anchor="b">
            <a:normAutofit/>
          </a:bodyPr>
          <a:lstStyle>
            <a:lvl1pPr marL="0" indent="0">
              <a:buNone/>
              <a:defRPr sz="16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D1FEED-8AE9-43BB-A63C-C6F6B86C7A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26480" y="2011679"/>
            <a:ext cx="5303520" cy="4206240"/>
          </a:xfrm>
        </p:spPr>
        <p:txBody>
          <a:bodyPr>
            <a:normAutofit/>
          </a:bodyPr>
          <a:lstStyle>
            <a:lvl1pPr marL="1714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1pPr>
            <a:lvl2pPr marL="5143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2pPr>
            <a:lvl3pPr marL="8572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3pPr>
            <a:lvl4pPr marL="12001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154305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5087E0-F3BF-45DA-98A5-31401B73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6160" y="6401753"/>
            <a:ext cx="4754880" cy="274320"/>
          </a:xfrm>
          <a:prstGeom prst="rect">
            <a:avLst/>
          </a:prstGeom>
        </p:spPr>
        <p:txBody>
          <a:bodyPr tIns="0"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38D85B-A078-401C-BB5C-CEF5B31DD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41280" y="6401753"/>
            <a:ext cx="1188720" cy="274320"/>
          </a:xfrm>
          <a:prstGeom prst="rect">
            <a:avLst/>
          </a:prstGeom>
        </p:spPr>
        <p:txBody>
          <a:bodyPr lIns="0" tIns="0"/>
          <a:lstStyle/>
          <a:p>
            <a:fld id="{D83FA9C0-76D2-4098-B10D-57ADD9B5F8C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Google Shape;18;p1">
            <a:extLst>
              <a:ext uri="{FF2B5EF4-FFF2-40B4-BE49-F238E27FC236}">
                <a16:creationId xmlns:a16="http://schemas.microsoft.com/office/drawing/2014/main" id="{DDC9D735-B8FA-4645-9497-0764ED861889}"/>
              </a:ext>
            </a:extLst>
          </p:cNvPr>
          <p:cNvCxnSpPr/>
          <p:nvPr/>
        </p:nvCxnSpPr>
        <p:spPr>
          <a:xfrm>
            <a:off x="594360" y="1188720"/>
            <a:ext cx="1069848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60B501E4-A167-431C-824E-1D89AA4E5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320"/>
            <a:ext cx="10972800" cy="914400"/>
          </a:xfrm>
          <a:prstGeom prst="rect">
            <a:avLst/>
          </a:prstGeom>
        </p:spPr>
        <p:txBody>
          <a:bodyPr vert="horz" lIns="91440" tIns="91440" rIns="91440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1" name="Google Shape;18;p1">
            <a:extLst>
              <a:ext uri="{FF2B5EF4-FFF2-40B4-BE49-F238E27FC236}">
                <a16:creationId xmlns:a16="http://schemas.microsoft.com/office/drawing/2014/main" id="{CB29F1B3-5948-4940-AF0D-A2851E531C83}"/>
              </a:ext>
            </a:extLst>
          </p:cNvPr>
          <p:cNvCxnSpPr>
            <a:cxnSpLocks/>
          </p:cNvCxnSpPr>
          <p:nvPr userDrawn="1"/>
        </p:nvCxnSpPr>
        <p:spPr>
          <a:xfrm>
            <a:off x="457200" y="118872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2383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91243-5E4D-46AE-A496-E532EDC1E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320"/>
            <a:ext cx="10972800" cy="914400"/>
          </a:xfrm>
        </p:spPr>
        <p:txBody>
          <a:bodyPr tIns="91440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6FAC9E-F37A-4F10-8975-56A878A42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66160" y="6400800"/>
            <a:ext cx="4754880" cy="274320"/>
          </a:xfrm>
          <a:prstGeom prst="rect">
            <a:avLst/>
          </a:prstGeom>
        </p:spPr>
        <p:txBody>
          <a:bodyPr lIns="0" tIns="0" rIns="0"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28A11B-F4B8-4D37-82B8-1E381B78C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22230" y="6400800"/>
            <a:ext cx="1188720" cy="274320"/>
          </a:xfrm>
          <a:prstGeom prst="rect">
            <a:avLst/>
          </a:prstGeom>
        </p:spPr>
        <p:txBody>
          <a:bodyPr lIns="0" tIns="0"/>
          <a:lstStyle/>
          <a:p>
            <a:fld id="{D83FA9C0-76D2-4098-B10D-57ADD9B5F8CC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Google Shape;18;p1">
            <a:extLst>
              <a:ext uri="{FF2B5EF4-FFF2-40B4-BE49-F238E27FC236}">
                <a16:creationId xmlns:a16="http://schemas.microsoft.com/office/drawing/2014/main" id="{B9188D04-D690-49A4-A9EF-4FCFC6E2F316}"/>
              </a:ext>
            </a:extLst>
          </p:cNvPr>
          <p:cNvCxnSpPr/>
          <p:nvPr/>
        </p:nvCxnSpPr>
        <p:spPr>
          <a:xfrm>
            <a:off x="594360" y="1188720"/>
            <a:ext cx="1069848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Google Shape;18;p1">
            <a:extLst>
              <a:ext uri="{FF2B5EF4-FFF2-40B4-BE49-F238E27FC236}">
                <a16:creationId xmlns:a16="http://schemas.microsoft.com/office/drawing/2014/main" id="{D2B2056F-C5BD-4332-BE94-C7CBF063A9E9}"/>
              </a:ext>
            </a:extLst>
          </p:cNvPr>
          <p:cNvCxnSpPr/>
          <p:nvPr userDrawn="1"/>
        </p:nvCxnSpPr>
        <p:spPr>
          <a:xfrm>
            <a:off x="457200" y="118872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820715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762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8D5DB-1AF2-439A-AAFC-4C76329F5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6B56D0-0F71-4A17-8A34-9C893075CE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lIns="0" tIns="0" rIns="0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92B4CC-9718-4428-9EC2-B7B6CD9071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lIns="0" tIns="0"/>
          <a:lstStyle/>
          <a:p>
            <a:fld id="{D83FA9C0-76D2-4098-B10D-57ADD9B5F8C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Google Shape;18;p1">
            <a:extLst>
              <a:ext uri="{FF2B5EF4-FFF2-40B4-BE49-F238E27FC236}">
                <a16:creationId xmlns:a16="http://schemas.microsoft.com/office/drawing/2014/main" id="{2DDAEF24-4266-473D-8F63-BC80BDF7E4B5}"/>
              </a:ext>
            </a:extLst>
          </p:cNvPr>
          <p:cNvCxnSpPr/>
          <p:nvPr userDrawn="1"/>
        </p:nvCxnSpPr>
        <p:spPr>
          <a:xfrm>
            <a:off x="457200" y="118872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Chart Placeholder 12">
            <a:extLst>
              <a:ext uri="{FF2B5EF4-FFF2-40B4-BE49-F238E27FC236}">
                <a16:creationId xmlns:a16="http://schemas.microsoft.com/office/drawing/2014/main" id="{ECC68C72-90EA-4F11-B545-A6875B3CD327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457200" y="1371599"/>
            <a:ext cx="6858000" cy="484632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0458CF6-A9AA-484A-96C0-D872D29553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89520" y="1371587"/>
            <a:ext cx="3840480" cy="4846320"/>
          </a:xfrm>
        </p:spPr>
        <p:txBody>
          <a:bodyPr anchor="ctr">
            <a:normAutofit/>
          </a:bodyPr>
          <a:lstStyle>
            <a:lvl1pPr marL="0" indent="0">
              <a:lnSpc>
                <a:spcPct val="125000"/>
              </a:lnSpc>
              <a:buNone/>
              <a:defRPr sz="120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7113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5341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327E1-59B1-4109-B00D-77FCF2F0E3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74320"/>
            <a:ext cx="10972800" cy="4572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dirty="0"/>
              <a:t>Chart 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D9C32F-8944-4292-9815-F00BCD9324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lIns="0" tIns="0" rIns="0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964E1-C47E-41DD-86F9-0F6D1A7BF9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lIns="0" tIns="0"/>
          <a:lstStyle/>
          <a:p>
            <a:fld id="{D83FA9C0-76D2-4098-B10D-57ADD9B5F8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5EFB8B5D-35A5-42BB-815E-DB7BD3D2E5B1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457200" y="863441"/>
            <a:ext cx="10972800" cy="4754880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3720406-74E3-4658-BAF7-71EF103117B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5760720"/>
            <a:ext cx="10972800" cy="457200"/>
          </a:xfrm>
        </p:spPr>
        <p:txBody>
          <a:bodyPr>
            <a:normAutofit/>
          </a:bodyPr>
          <a:lstStyle>
            <a:lvl1pPr marL="0" indent="0">
              <a:buNone/>
              <a:defRPr sz="1200" i="1"/>
            </a:lvl1pPr>
          </a:lstStyle>
          <a:p>
            <a:pPr lvl="0"/>
            <a:r>
              <a:rPr lang="en-US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1404690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A4D5FE-D59F-4549-A0DE-13C1EEE05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320"/>
            <a:ext cx="10972800" cy="914400"/>
          </a:xfrm>
          <a:prstGeom prst="rect">
            <a:avLst/>
          </a:prstGeom>
        </p:spPr>
        <p:txBody>
          <a:bodyPr vert="horz" lIns="91440" tIns="91440" rIns="91440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6E96E-F11A-42CB-AF73-78C7A789A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0972800" cy="4846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0B05325-841A-458C-AA70-9DD6ED3D47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57600" y="6400800"/>
            <a:ext cx="4572000" cy="274320"/>
          </a:xfrm>
          <a:prstGeom prst="rect">
            <a:avLst/>
          </a:prstGeom>
        </p:spPr>
        <p:txBody>
          <a:bodyPr bIns="0" anchor="b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3F99F84-89F6-4B58-A35F-EE23C83A2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15600" y="6400800"/>
            <a:ext cx="914400" cy="274320"/>
          </a:xfrm>
          <a:prstGeom prst="rect">
            <a:avLst/>
          </a:prstGeom>
        </p:spPr>
        <p:txBody>
          <a:bodyPr rIns="0" bIns="0" anchor="b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83FA9C0-76D2-4098-B10D-57ADD9B5F8C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D3848A-45FB-47F6-8D86-DD4E4604D6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79"/>
          <a:stretch/>
        </p:blipFill>
        <p:spPr>
          <a:xfrm>
            <a:off x="478944" y="6342703"/>
            <a:ext cx="1918335" cy="38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12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0188" indent="-230188" algn="l" defTabSz="685800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227013" algn="l" defTabSz="685800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685800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8888" indent="-231775" algn="l" defTabSz="685800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01788" indent="-230188" algn="l" defTabSz="685800" rtl="0" eaLnBrk="1" latinLnBrk="0" hangingPunct="1">
        <a:lnSpc>
          <a:spcPct val="10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2C45C-4621-4AA7-B625-000C453DA7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Early Effects of the COVID-19 Pandemic on Consumer Credit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8ACD99-0555-431E-BBA5-2CD58978AF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Office of Research Special Issue Brief, Released August 31, 2020</a:t>
            </a:r>
          </a:p>
          <a:p>
            <a:r>
              <a:rPr lang="en-US" dirty="0"/>
              <a:t>Presentation for the CFPB Academic Research Council</a:t>
            </a:r>
          </a:p>
          <a:p>
            <a:r>
              <a:rPr lang="en-US" dirty="0"/>
              <a:t>Ryan Sandler and Judith Ricks</a:t>
            </a:r>
          </a:p>
        </p:txBody>
      </p:sp>
    </p:spTree>
    <p:extLst>
      <p:ext uri="{BB962C8B-B14F-4D97-AF65-F5344CB8AC3E}">
        <p14:creationId xmlns:p14="http://schemas.microsoft.com/office/powerpoint/2010/main" val="1794633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B6982-0D15-44BD-AEC0-4F60351B0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Has the Pandemic Affected Consumers’ (Reported) Credit Profiles?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DB671E-8F40-40A3-8A31-02C1CF6FB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Motivation</a:t>
            </a:r>
          </a:p>
          <a:p>
            <a:pPr lvl="1"/>
            <a:r>
              <a:rPr lang="en-US" dirty="0"/>
              <a:t>The Great Recession had huge impacts on both credit and employment</a:t>
            </a:r>
          </a:p>
          <a:p>
            <a:pPr lvl="1"/>
            <a:r>
              <a:rPr lang="en-US" dirty="0"/>
              <a:t>Pandemic has had well documented negative effects on employment and spending even larger than Great Recession</a:t>
            </a:r>
          </a:p>
          <a:p>
            <a:pPr lvl="1"/>
            <a:r>
              <a:rPr lang="en-US" dirty="0"/>
              <a:t>Substantial support from government (stimulus, forbearance programs, regulatory flexibility etc.) may counteract effects on credit, at least temporarily.</a:t>
            </a:r>
          </a:p>
          <a:p>
            <a:pPr lvl="1"/>
            <a:r>
              <a:rPr lang="en-US" dirty="0"/>
              <a:t>Important to understand how consumers’ credit lives are faring</a:t>
            </a:r>
          </a:p>
          <a:p>
            <a:r>
              <a:rPr lang="en-US" dirty="0"/>
              <a:t>This report</a:t>
            </a:r>
          </a:p>
          <a:p>
            <a:pPr lvl="1"/>
            <a:r>
              <a:rPr lang="en-US" dirty="0"/>
              <a:t>Examines trends in consumer credit outcomes from pre-Pandemic through end of June 2020</a:t>
            </a:r>
          </a:p>
          <a:p>
            <a:pPr lvl="1"/>
            <a:r>
              <a:rPr lang="en-US" dirty="0"/>
              <a:t>Finds limited negative outcomes reflected on consumers’ credit reports:</a:t>
            </a:r>
          </a:p>
          <a:p>
            <a:pPr lvl="2"/>
            <a:r>
              <a:rPr lang="en-US" dirty="0"/>
              <a:t>Delinquencies down,</a:t>
            </a:r>
          </a:p>
          <a:p>
            <a:pPr lvl="2"/>
            <a:r>
              <a:rPr lang="en-US" dirty="0"/>
              <a:t>High rates of payment assistance,</a:t>
            </a:r>
          </a:p>
          <a:p>
            <a:pPr lvl="2"/>
            <a:r>
              <a:rPr lang="en-US" dirty="0"/>
              <a:t>Little change in credit limits,</a:t>
            </a:r>
          </a:p>
          <a:p>
            <a:pPr lvl="2"/>
            <a:r>
              <a:rPr lang="en-US" dirty="0"/>
              <a:t>Balances down.</a:t>
            </a:r>
          </a:p>
          <a:p>
            <a:r>
              <a:rPr lang="en-US" dirty="0"/>
              <a:t>Key Issue: Credit Reporting data is only as good as furnishing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5DC2AD-2FE6-4E80-9743-C3EF4E06D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5A8E9B-65A9-4C15-978C-9E1F7D4FD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FA9C0-76D2-4098-B10D-57ADD9B5F8C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451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4099A-8381-4024-9897-561C20F97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delinquencies and increases in delinquency severity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6C80DDD-25A7-4252-8805-F4CCE66C21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511" y="1371600"/>
            <a:ext cx="7288177" cy="484663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0D058-B57B-403C-ABAB-49D19CFD6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71E812-CAB7-4E1E-8797-6AF859E57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FA9C0-76D2-4098-B10D-57ADD9B5F8C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871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3558F-FC3B-4CA5-8267-971169B6A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 of Open Accounts Reporting Assistance, and Share with Assistance Added or Removed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BFB0414-2D5C-4003-A4C8-1DF9F7AE7B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01" y="1371600"/>
            <a:ext cx="9090997" cy="484663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C1B403-1C91-4D1B-AE45-4CF5AAB5B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776E26-4968-4230-85C2-1A9E9BEA9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FA9C0-76D2-4098-B10D-57ADD9B5F8C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76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65D47-DED7-4B0C-9B6C-6B72EB0CC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Cumulative Change from January 2019 in Total Credit Limits Across All Existing Credit Card Accounts, by Credit Score Group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446D062-E3EB-411B-8203-170BB41CD0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511" y="1371600"/>
            <a:ext cx="7288177" cy="484663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BD8C50-3D8E-4805-88FF-9BCAC80A0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B7F832-8401-4492-A95F-6B617F9D2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FA9C0-76D2-4098-B10D-57ADD9B5F8C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313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87E45-75C6-47BE-BB7C-06C3D5E94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Year-Over-Year Changes in Monthly Credit Card Balances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2F781CF-8EE3-4562-B30D-4128B25779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171" y="1371600"/>
            <a:ext cx="8722858" cy="4846638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A0F44D-4A21-469A-BCEA-A306C25F8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92490C-BB32-4787-A7E8-9ECA49E44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FA9C0-76D2-4098-B10D-57ADD9B5F8C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606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BA5B52-2A24-4672-BAB7-4EBF5BEBE0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0698163" y="6400800"/>
            <a:ext cx="1189037" cy="274638"/>
          </a:xfrm>
        </p:spPr>
        <p:txBody>
          <a:bodyPr/>
          <a:lstStyle/>
          <a:p>
            <a:fld id="{D83FA9C0-76D2-4098-B10D-57ADD9B5F8C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B1CBD9C-B953-4BBF-B113-345959279141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-127638"/>
            <a:ext cx="4267200" cy="7112639"/>
          </a:xfr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2F7038D-4A72-4579-B34D-AA9A3C758DF6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-127639"/>
            <a:ext cx="4267199" cy="7112640"/>
          </a:xfrm>
        </p:spPr>
      </p:pic>
    </p:spTree>
    <p:extLst>
      <p:ext uri="{BB962C8B-B14F-4D97-AF65-F5344CB8AC3E}">
        <p14:creationId xmlns:p14="http://schemas.microsoft.com/office/powerpoint/2010/main" val="3772762508"/>
      </p:ext>
    </p:extLst>
  </p:cSld>
  <p:clrMapOvr>
    <a:masterClrMapping/>
  </p:clrMapOvr>
</p:sld>
</file>

<file path=ppt/theme/theme1.xml><?xml version="1.0" encoding="utf-8"?>
<a:theme xmlns:a="http://schemas.openxmlformats.org/drawingml/2006/main" name="CFPB PowerPoint Theme">
  <a:themeElements>
    <a:clrScheme name="CFPB PowerPoint Color Theme">
      <a:dk1>
        <a:srgbClr val="000000"/>
      </a:dk1>
      <a:lt1>
        <a:sysClr val="window" lastClr="FFFFFF"/>
      </a:lt1>
      <a:dk2>
        <a:srgbClr val="1E9642"/>
      </a:dk2>
      <a:lt2>
        <a:srgbClr val="F8F8F8"/>
      </a:lt2>
      <a:accent1>
        <a:srgbClr val="0050B4"/>
      </a:accent1>
      <a:accent2>
        <a:srgbClr val="1E9642"/>
      </a:accent2>
      <a:accent3>
        <a:srgbClr val="D14124"/>
      </a:accent3>
      <a:accent4>
        <a:srgbClr val="257675"/>
      </a:accent4>
      <a:accent5>
        <a:srgbClr val="DC731C"/>
      </a:accent5>
      <a:accent6>
        <a:srgbClr val="8A6C57"/>
      </a:accent6>
      <a:hlink>
        <a:srgbClr val="254B87"/>
      </a:hlink>
      <a:folHlink>
        <a:srgbClr val="254B87"/>
      </a:folHlink>
    </a:clrScheme>
    <a:fontScheme name="CFPB PPT Font Theme">
      <a:majorFont>
        <a:latin typeface="Georgia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 CFPB PowerPoint Template with Examples 16x9.pptx" id="{135EDB42-81B1-4404-9A1F-FDAEABCDAFBC}" vid="{1218C020-C637-42A3-BD40-78851E5E5D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EA77B04D7F8B44956AD586C4D74D6D" ma:contentTypeVersion="12" ma:contentTypeDescription="Create a new document." ma:contentTypeScope="" ma:versionID="b31eed797a8b40c2d810d51d0aae6832">
  <xsd:schema xmlns:xsd="http://www.w3.org/2001/XMLSchema" xmlns:xs="http://www.w3.org/2001/XMLSchema" xmlns:p="http://schemas.microsoft.com/office/2006/metadata/properties" xmlns:ns3="5e235464-3eab-4882-a6fa-f70788ea5378" xmlns:ns4="e80f9f4d-562c-40f5-9ba3-7e77dd844002" targetNamespace="http://schemas.microsoft.com/office/2006/metadata/properties" ma:root="true" ma:fieldsID="cb0023f23fb10540342d1617198ba126" ns3:_="" ns4:_="">
    <xsd:import namespace="5e235464-3eab-4882-a6fa-f70788ea5378"/>
    <xsd:import namespace="e80f9f4d-562c-40f5-9ba3-7e77dd84400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35464-3eab-4882-a6fa-f70788ea53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0f9f4d-562c-40f5-9ba3-7e77dd844002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D46908-85DF-45EA-9290-3A22BDB93E3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e80f9f4d-562c-40f5-9ba3-7e77dd844002"/>
    <ds:schemaRef ds:uri="5e235464-3eab-4882-a6fa-f70788ea5378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384689C-A140-4CA0-9883-083CCE0281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CDBEA3-D028-42D2-A070-AF70A9B298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235464-3eab-4882-a6fa-f70788ea5378"/>
    <ds:schemaRef ds:uri="e80f9f4d-562c-40f5-9ba3-7e77dd84400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CFPB PowerPoint Theme</Template>
  <TotalTime>46</TotalTime>
  <Words>220</Words>
  <Application>Microsoft Office PowerPoint</Application>
  <PresentationFormat>Custom</PresentationFormat>
  <Paragraphs>29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Georgia</vt:lpstr>
      <vt:lpstr>Wingdings</vt:lpstr>
      <vt:lpstr>CFPB PowerPoint Theme</vt:lpstr>
      <vt:lpstr>The Early Effects of the COVID-19 Pandemic on Consumer Credit</vt:lpstr>
      <vt:lpstr>How Has the Pandemic Affected Consumers’ (Reported) Credit Profiles?</vt:lpstr>
      <vt:lpstr>New delinquencies and increases in delinquency severity</vt:lpstr>
      <vt:lpstr>Share of Open Accounts Reporting Assistance, and Share with Assistance Added or Removed</vt:lpstr>
      <vt:lpstr>Cumulative Change from January 2019 in Total Credit Limits Across All Existing Credit Card Accounts, by Credit Score Group</vt:lpstr>
      <vt:lpstr>Year-Over-Year Changes in Monthly Credit Card Balances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</dc:title>
  <dc:creator>Bush, Alvin (CFPB)</dc:creator>
  <cp:lastModifiedBy>Sandler, Ryan (CFPB)</cp:lastModifiedBy>
  <cp:revision>7</cp:revision>
  <dcterms:created xsi:type="dcterms:W3CDTF">2020-04-16T12:45:07Z</dcterms:created>
  <dcterms:modified xsi:type="dcterms:W3CDTF">2020-09-01T15:41:35Z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0x01010024EA77B04D7F8B44956AD586C4D74D6D</vt:lpwstr>
  </property>
  <property fmtid="{D5CDD505-2E9C-101B-9397-08002B2CF9AE}" pid="3" name="TaxKeyword">
    <vt:lpwstr/>
  </property>
  <property fmtid="{D5CDD505-2E9C-101B-9397-08002B2CF9AE}" pid="4" name="TaxCatchAll">
    <vt:lpwstr/>
  </property>
  <property fmtid="{D5CDD505-2E9C-101B-9397-08002B2CF9AE}" pid="5" name="TaxKeywordTaxHTField">
    <vt:lpwstr/>
  </property>
</Properties>
</file>