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4"/>
  </p:sldMasterIdLst>
  <p:notesMasterIdLst>
    <p:notesMasterId r:id="rId52"/>
  </p:notesMasterIdLst>
  <p:sldIdLst>
    <p:sldId id="256" r:id="rId5"/>
    <p:sldId id="733" r:id="rId6"/>
    <p:sldId id="257" r:id="rId7"/>
    <p:sldId id="694" r:id="rId8"/>
    <p:sldId id="740" r:id="rId9"/>
    <p:sldId id="736" r:id="rId10"/>
    <p:sldId id="737" r:id="rId11"/>
    <p:sldId id="738" r:id="rId12"/>
    <p:sldId id="739" r:id="rId13"/>
    <p:sldId id="695" r:id="rId14"/>
    <p:sldId id="358" r:id="rId15"/>
    <p:sldId id="745" r:id="rId16"/>
    <p:sldId id="703" r:id="rId17"/>
    <p:sldId id="705" r:id="rId18"/>
    <p:sldId id="704" r:id="rId19"/>
    <p:sldId id="706" r:id="rId20"/>
    <p:sldId id="649" r:id="rId21"/>
    <p:sldId id="711" r:id="rId22"/>
    <p:sldId id="709" r:id="rId23"/>
    <p:sldId id="710" r:id="rId24"/>
    <p:sldId id="712" r:id="rId25"/>
    <p:sldId id="713" r:id="rId26"/>
    <p:sldId id="714" r:id="rId27"/>
    <p:sldId id="727" r:id="rId28"/>
    <p:sldId id="313" r:id="rId29"/>
    <p:sldId id="717" r:id="rId30"/>
    <p:sldId id="718" r:id="rId31"/>
    <p:sldId id="719" r:id="rId32"/>
    <p:sldId id="720" r:id="rId33"/>
    <p:sldId id="724" r:id="rId34"/>
    <p:sldId id="310" r:id="rId35"/>
    <p:sldId id="726" r:id="rId36"/>
    <p:sldId id="728" r:id="rId37"/>
    <p:sldId id="722" r:id="rId38"/>
    <p:sldId id="723" r:id="rId39"/>
    <p:sldId id="650" r:id="rId40"/>
    <p:sldId id="651" r:id="rId41"/>
    <p:sldId id="652" r:id="rId42"/>
    <p:sldId id="729" r:id="rId43"/>
    <p:sldId id="667" r:id="rId44"/>
    <p:sldId id="654" r:id="rId45"/>
    <p:sldId id="746" r:id="rId46"/>
    <p:sldId id="742" r:id="rId47"/>
    <p:sldId id="743" r:id="rId48"/>
    <p:sldId id="747" r:id="rId49"/>
    <p:sldId id="707" r:id="rId50"/>
    <p:sldId id="697" r:id="rId5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44">
          <p15:clr>
            <a:srgbClr val="A4A3A4"/>
          </p15:clr>
        </p15:guide>
        <p15:guide id="2" pos="3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zad, Yuliya (CFPB)" initials="RY(" lastIdx="24" clrIdx="0"/>
  <p:cmAuthor id="2" name="Avery, Patricia (CFPB)" initials="AP(" lastIdx="13" clrIdx="1">
    <p:extLst>
      <p:ext uri="{19B8F6BF-5375-455C-9EA6-DF929625EA0E}">
        <p15:presenceInfo xmlns:p15="http://schemas.microsoft.com/office/powerpoint/2012/main" userId="S::Patricia.Avery@cfpb.gov::99ad1ec4-648b-418a-9292-515c10658491" providerId="AD"/>
      </p:ext>
    </p:extLst>
  </p:cmAuthor>
  <p:cmAuthor id="3" name="Erdmann, Craig (CFPB)" initials="EC(" lastIdx="1" clrIdx="2">
    <p:extLst>
      <p:ext uri="{19B8F6BF-5375-455C-9EA6-DF929625EA0E}">
        <p15:presenceInfo xmlns:p15="http://schemas.microsoft.com/office/powerpoint/2012/main" userId="S::Craig.Erdmann@cfpb.gov::9db8a53b-e943-49d8-b155-f533d44cfa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B96D8B-66B1-4798-876F-329478C7A52C}">
  <a:tblStyle styleId="{05B96D8B-66B1-4798-876F-329478C7A52C}" styleName="Table_0">
    <a:wholeTbl>
      <a:tcTxStyle b="off" i="off">
        <a:font>
          <a:latin typeface="Georgia"/>
          <a:ea typeface="Georgia"/>
          <a:cs typeface="Georgia"/>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Georgia"/>
          <a:ea typeface="Georgia"/>
          <a:cs typeface="Georgia"/>
        </a:font>
        <a:schemeClr val="lt1"/>
      </a:tcTxStyle>
      <a:tcStyle>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23"/>
    <p:restoredTop sz="69747" autoAdjust="0"/>
  </p:normalViewPr>
  <p:slideViewPr>
    <p:cSldViewPr snapToGrid="0">
      <p:cViewPr varScale="1">
        <p:scale>
          <a:sx n="76" d="100"/>
          <a:sy n="76" d="100"/>
        </p:scale>
        <p:origin x="1842" y="78"/>
      </p:cViewPr>
      <p:guideLst>
        <p:guide orient="horz" pos="944"/>
        <p:guide pos="351"/>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98C12-2FBB-4F7A-9F9B-EDF3C00DB4D3}" type="doc">
      <dgm:prSet loTypeId="urn:microsoft.com/office/officeart/2005/8/layout/equation1" loCatId="process" qsTypeId="urn:microsoft.com/office/officeart/2005/8/quickstyle/simple1" qsCatId="simple" csTypeId="urn:microsoft.com/office/officeart/2005/8/colors/accent2_2" csCatId="accent2" phldr="1"/>
      <dgm:spPr/>
    </dgm:pt>
    <dgm:pt modelId="{254A14C6-A6AF-4F92-9292-FD028AF3737C}">
      <dgm:prSet phldrT="[Text]" custT="1"/>
      <dgm:spPr>
        <a:solidFill>
          <a:srgbClr val="3B8636"/>
        </a:solidFill>
      </dgm:spPr>
      <dgm:t>
        <a:bodyPr/>
        <a:lstStyle/>
        <a:p>
          <a:r>
            <a:rPr lang="en-US" sz="1800" b="0" i="0" dirty="0">
              <a:latin typeface="Arial"/>
              <a:cs typeface="Arial"/>
            </a:rPr>
            <a:t>Skill and confidence to use knowledge</a:t>
          </a:r>
        </a:p>
      </dgm:t>
    </dgm:pt>
    <dgm:pt modelId="{DA18F270-5594-47DB-A9EF-5BFFCE95FE07}" type="parTrans" cxnId="{19358E68-E6AA-40DF-987D-831BF9A3F328}">
      <dgm:prSet/>
      <dgm:spPr/>
      <dgm:t>
        <a:bodyPr/>
        <a:lstStyle/>
        <a:p>
          <a:endParaRPr lang="en-US"/>
        </a:p>
      </dgm:t>
    </dgm:pt>
    <dgm:pt modelId="{856EB86D-8BF4-4C0F-9863-03A550FDAF7A}" type="sibTrans" cxnId="{19358E68-E6AA-40DF-987D-831BF9A3F328}">
      <dgm:prSet/>
      <dgm:spPr>
        <a:solidFill>
          <a:srgbClr val="FFFFFF"/>
        </a:solidFill>
      </dgm:spPr>
      <dgm:t>
        <a:bodyPr/>
        <a:lstStyle/>
        <a:p>
          <a:endParaRPr lang="en-US" dirty="0"/>
        </a:p>
      </dgm:t>
    </dgm:pt>
    <dgm:pt modelId="{7E982CCF-0D9F-422E-BA76-87E46A480F43}">
      <dgm:prSet phldrT="[Text]" custT="1"/>
      <dgm:spPr>
        <a:solidFill>
          <a:srgbClr val="3B8636"/>
        </a:solidFill>
      </dgm:spPr>
      <dgm:t>
        <a:bodyPr/>
        <a:lstStyle/>
        <a:p>
          <a:pPr>
            <a:lnSpc>
              <a:spcPct val="120000"/>
            </a:lnSpc>
          </a:pPr>
          <a:r>
            <a:rPr lang="en-US" sz="1400" b="0" dirty="0">
              <a:latin typeface="Arial"/>
              <a:cs typeface="Arial"/>
            </a:rPr>
            <a:t>Financial empowerment</a:t>
          </a:r>
        </a:p>
      </dgm:t>
    </dgm:pt>
    <dgm:pt modelId="{59A0486E-A971-4E97-92AD-68E7FE8CD1DF}" type="parTrans" cxnId="{0989AC25-42C5-4158-97C8-A71FA62E8E3B}">
      <dgm:prSet/>
      <dgm:spPr/>
      <dgm:t>
        <a:bodyPr/>
        <a:lstStyle/>
        <a:p>
          <a:endParaRPr lang="en-US"/>
        </a:p>
      </dgm:t>
    </dgm:pt>
    <dgm:pt modelId="{0E8CECB0-AC75-4BEF-AFB4-7593862A5AB3}" type="sibTrans" cxnId="{0989AC25-42C5-4158-97C8-A71FA62E8E3B}">
      <dgm:prSet/>
      <dgm:spPr/>
      <dgm:t>
        <a:bodyPr/>
        <a:lstStyle/>
        <a:p>
          <a:endParaRPr lang="en-US"/>
        </a:p>
      </dgm:t>
    </dgm:pt>
    <dgm:pt modelId="{32055F16-AECB-4F4C-9D01-0C2E44AB53B7}">
      <dgm:prSet phldrT="[Text]" custT="1"/>
      <dgm:spPr>
        <a:solidFill>
          <a:srgbClr val="3B8636"/>
        </a:solidFill>
      </dgm:spPr>
      <dgm:t>
        <a:bodyPr/>
        <a:lstStyle/>
        <a:p>
          <a:r>
            <a:rPr lang="en-US" sz="1800" b="0" dirty="0">
              <a:latin typeface="Arial"/>
              <a:cs typeface="Arial"/>
            </a:rPr>
            <a:t>Financial literacy</a:t>
          </a:r>
        </a:p>
      </dgm:t>
    </dgm:pt>
    <dgm:pt modelId="{C9BDD3D1-92DA-4EDE-950A-F45F74F58271}" type="sibTrans" cxnId="{6B03500C-9C2D-420D-907B-8A059FB7825D}">
      <dgm:prSet/>
      <dgm:spPr>
        <a:solidFill>
          <a:schemeClr val="bg1"/>
        </a:solidFill>
      </dgm:spPr>
      <dgm:t>
        <a:bodyPr/>
        <a:lstStyle/>
        <a:p>
          <a:endParaRPr lang="en-US" dirty="0"/>
        </a:p>
      </dgm:t>
    </dgm:pt>
    <dgm:pt modelId="{C9412C00-C492-4856-BCF8-CF5C5AD2EC4A}" type="parTrans" cxnId="{6B03500C-9C2D-420D-907B-8A059FB7825D}">
      <dgm:prSet/>
      <dgm:spPr/>
      <dgm:t>
        <a:bodyPr/>
        <a:lstStyle/>
        <a:p>
          <a:endParaRPr lang="en-US"/>
        </a:p>
      </dgm:t>
    </dgm:pt>
    <dgm:pt modelId="{167278C8-35B2-4BE6-8A20-66FA69C28141}" type="pres">
      <dgm:prSet presAssocID="{CE998C12-2FBB-4F7A-9F9B-EDF3C00DB4D3}" presName="linearFlow" presStyleCnt="0">
        <dgm:presLayoutVars>
          <dgm:dir/>
          <dgm:resizeHandles val="exact"/>
        </dgm:presLayoutVars>
      </dgm:prSet>
      <dgm:spPr/>
    </dgm:pt>
    <dgm:pt modelId="{B038EE9B-D981-40FB-B786-A1BE11114661}" type="pres">
      <dgm:prSet presAssocID="{32055F16-AECB-4F4C-9D01-0C2E44AB53B7}" presName="node" presStyleLbl="node1" presStyleIdx="0" presStyleCnt="3">
        <dgm:presLayoutVars>
          <dgm:bulletEnabled val="1"/>
        </dgm:presLayoutVars>
      </dgm:prSet>
      <dgm:spPr/>
    </dgm:pt>
    <dgm:pt modelId="{92074FD1-F1B7-43F8-B629-A6834B99BE13}" type="pres">
      <dgm:prSet presAssocID="{C9BDD3D1-92DA-4EDE-950A-F45F74F58271}" presName="spacerL" presStyleCnt="0"/>
      <dgm:spPr/>
    </dgm:pt>
    <dgm:pt modelId="{97FDB00C-7DB5-4FA5-B450-CF8F1E49E9DF}" type="pres">
      <dgm:prSet presAssocID="{C9BDD3D1-92DA-4EDE-950A-F45F74F58271}" presName="sibTrans" presStyleLbl="sibTrans2D1" presStyleIdx="0" presStyleCnt="2" custLinFactNeighborX="-92669" custLinFactNeighborY="1222"/>
      <dgm:spPr/>
    </dgm:pt>
    <dgm:pt modelId="{85A720C8-D645-48D1-BFFD-325E54302795}" type="pres">
      <dgm:prSet presAssocID="{C9BDD3D1-92DA-4EDE-950A-F45F74F58271}" presName="spacerR" presStyleCnt="0"/>
      <dgm:spPr/>
    </dgm:pt>
    <dgm:pt modelId="{DFB04FFC-DE9B-4269-877C-AC906D56C9DE}" type="pres">
      <dgm:prSet presAssocID="{254A14C6-A6AF-4F92-9292-FD028AF3737C}" presName="node" presStyleLbl="node1" presStyleIdx="1" presStyleCnt="3" custLinFactX="-10050" custLinFactNeighborX="-100000">
        <dgm:presLayoutVars>
          <dgm:bulletEnabled val="1"/>
        </dgm:presLayoutVars>
      </dgm:prSet>
      <dgm:spPr/>
    </dgm:pt>
    <dgm:pt modelId="{2A8B21D4-A3DB-412A-BD7E-84666062188D}" type="pres">
      <dgm:prSet presAssocID="{856EB86D-8BF4-4C0F-9863-03A550FDAF7A}" presName="spacerL" presStyleCnt="0"/>
      <dgm:spPr/>
    </dgm:pt>
    <dgm:pt modelId="{64F09F2D-5368-4221-8664-42515F353403}" type="pres">
      <dgm:prSet presAssocID="{856EB86D-8BF4-4C0F-9863-03A550FDAF7A}" presName="sibTrans" presStyleLbl="sibTrans2D1" presStyleIdx="1" presStyleCnt="2" custLinFactX="-16481" custLinFactNeighborX="-100000"/>
      <dgm:spPr/>
    </dgm:pt>
    <dgm:pt modelId="{3247F51A-645C-4AEC-9263-EC8B8CFA3489}" type="pres">
      <dgm:prSet presAssocID="{856EB86D-8BF4-4C0F-9863-03A550FDAF7A}" presName="spacerR" presStyleCnt="0"/>
      <dgm:spPr/>
    </dgm:pt>
    <dgm:pt modelId="{B3010C1D-96BF-46E2-800E-EAFF056355B7}" type="pres">
      <dgm:prSet presAssocID="{7E982CCF-0D9F-422E-BA76-87E46A480F43}" presName="node" presStyleLbl="node1" presStyleIdx="2" presStyleCnt="3" custLinFactX="-16934" custLinFactNeighborX="-100000">
        <dgm:presLayoutVars>
          <dgm:bulletEnabled val="1"/>
        </dgm:presLayoutVars>
      </dgm:prSet>
      <dgm:spPr/>
    </dgm:pt>
  </dgm:ptLst>
  <dgm:cxnLst>
    <dgm:cxn modelId="{6B03500C-9C2D-420D-907B-8A059FB7825D}" srcId="{CE998C12-2FBB-4F7A-9F9B-EDF3C00DB4D3}" destId="{32055F16-AECB-4F4C-9D01-0C2E44AB53B7}" srcOrd="0" destOrd="0" parTransId="{C9412C00-C492-4856-BCF8-CF5C5AD2EC4A}" sibTransId="{C9BDD3D1-92DA-4EDE-950A-F45F74F58271}"/>
    <dgm:cxn modelId="{0989AC25-42C5-4158-97C8-A71FA62E8E3B}" srcId="{CE998C12-2FBB-4F7A-9F9B-EDF3C00DB4D3}" destId="{7E982CCF-0D9F-422E-BA76-87E46A480F43}" srcOrd="2" destOrd="0" parTransId="{59A0486E-A971-4E97-92AD-68E7FE8CD1DF}" sibTransId="{0E8CECB0-AC75-4BEF-AFB4-7593862A5AB3}"/>
    <dgm:cxn modelId="{6312CB63-8A56-435E-9040-610CE85753A3}" type="presOf" srcId="{32055F16-AECB-4F4C-9D01-0C2E44AB53B7}" destId="{B038EE9B-D981-40FB-B786-A1BE11114661}" srcOrd="0" destOrd="0" presId="urn:microsoft.com/office/officeart/2005/8/layout/equation1"/>
    <dgm:cxn modelId="{19358E68-E6AA-40DF-987D-831BF9A3F328}" srcId="{CE998C12-2FBB-4F7A-9F9B-EDF3C00DB4D3}" destId="{254A14C6-A6AF-4F92-9292-FD028AF3737C}" srcOrd="1" destOrd="0" parTransId="{DA18F270-5594-47DB-A9EF-5BFFCE95FE07}" sibTransId="{856EB86D-8BF4-4C0F-9863-03A550FDAF7A}"/>
    <dgm:cxn modelId="{52F13053-C5D2-41BD-B929-2D0D0D462E7C}" type="presOf" srcId="{7E982CCF-0D9F-422E-BA76-87E46A480F43}" destId="{B3010C1D-96BF-46E2-800E-EAFF056355B7}" srcOrd="0" destOrd="0" presId="urn:microsoft.com/office/officeart/2005/8/layout/equation1"/>
    <dgm:cxn modelId="{E9B74A7F-DA40-4EF1-BB23-DB78664AC075}" type="presOf" srcId="{856EB86D-8BF4-4C0F-9863-03A550FDAF7A}" destId="{64F09F2D-5368-4221-8664-42515F353403}" srcOrd="0" destOrd="0" presId="urn:microsoft.com/office/officeart/2005/8/layout/equation1"/>
    <dgm:cxn modelId="{6DBD84D0-7AE1-4191-B7EF-4D82A9DAA160}" type="presOf" srcId="{C9BDD3D1-92DA-4EDE-950A-F45F74F58271}" destId="{97FDB00C-7DB5-4FA5-B450-CF8F1E49E9DF}" srcOrd="0" destOrd="0" presId="urn:microsoft.com/office/officeart/2005/8/layout/equation1"/>
    <dgm:cxn modelId="{5B2957E3-6450-4012-8674-B0F4671A0D68}" type="presOf" srcId="{254A14C6-A6AF-4F92-9292-FD028AF3737C}" destId="{DFB04FFC-DE9B-4269-877C-AC906D56C9DE}" srcOrd="0" destOrd="0" presId="urn:microsoft.com/office/officeart/2005/8/layout/equation1"/>
    <dgm:cxn modelId="{1E8DE3F0-F625-424D-A3BD-EE9BDD3037AB}" type="presOf" srcId="{CE998C12-2FBB-4F7A-9F9B-EDF3C00DB4D3}" destId="{167278C8-35B2-4BE6-8A20-66FA69C28141}" srcOrd="0" destOrd="0" presId="urn:microsoft.com/office/officeart/2005/8/layout/equation1"/>
    <dgm:cxn modelId="{5EA090BD-013A-4BD1-922B-6F8C62CCE7EA}" type="presParOf" srcId="{167278C8-35B2-4BE6-8A20-66FA69C28141}" destId="{B038EE9B-D981-40FB-B786-A1BE11114661}" srcOrd="0" destOrd="0" presId="urn:microsoft.com/office/officeart/2005/8/layout/equation1"/>
    <dgm:cxn modelId="{0F8A4D66-3E4D-405A-BF30-C651CA25BC87}" type="presParOf" srcId="{167278C8-35B2-4BE6-8A20-66FA69C28141}" destId="{92074FD1-F1B7-43F8-B629-A6834B99BE13}" srcOrd="1" destOrd="0" presId="urn:microsoft.com/office/officeart/2005/8/layout/equation1"/>
    <dgm:cxn modelId="{C9A127DE-D7D1-4A1D-9411-9E50B64005C3}" type="presParOf" srcId="{167278C8-35B2-4BE6-8A20-66FA69C28141}" destId="{97FDB00C-7DB5-4FA5-B450-CF8F1E49E9DF}" srcOrd="2" destOrd="0" presId="urn:microsoft.com/office/officeart/2005/8/layout/equation1"/>
    <dgm:cxn modelId="{583F61FB-423F-456F-AE52-6E160A6B3A49}" type="presParOf" srcId="{167278C8-35B2-4BE6-8A20-66FA69C28141}" destId="{85A720C8-D645-48D1-BFFD-325E54302795}" srcOrd="3" destOrd="0" presId="urn:microsoft.com/office/officeart/2005/8/layout/equation1"/>
    <dgm:cxn modelId="{C885AB73-FB10-4742-9746-F92AA9909BA0}" type="presParOf" srcId="{167278C8-35B2-4BE6-8A20-66FA69C28141}" destId="{DFB04FFC-DE9B-4269-877C-AC906D56C9DE}" srcOrd="4" destOrd="0" presId="urn:microsoft.com/office/officeart/2005/8/layout/equation1"/>
    <dgm:cxn modelId="{BD5839AB-A09A-41EE-80D8-63068F033BC2}" type="presParOf" srcId="{167278C8-35B2-4BE6-8A20-66FA69C28141}" destId="{2A8B21D4-A3DB-412A-BD7E-84666062188D}" srcOrd="5" destOrd="0" presId="urn:microsoft.com/office/officeart/2005/8/layout/equation1"/>
    <dgm:cxn modelId="{73BBD7F2-E3B4-4BF5-B161-2A0440EF15F0}" type="presParOf" srcId="{167278C8-35B2-4BE6-8A20-66FA69C28141}" destId="{64F09F2D-5368-4221-8664-42515F353403}" srcOrd="6" destOrd="0" presId="urn:microsoft.com/office/officeart/2005/8/layout/equation1"/>
    <dgm:cxn modelId="{AD228723-91B2-4F99-B556-0551BAC189BE}" type="presParOf" srcId="{167278C8-35B2-4BE6-8A20-66FA69C28141}" destId="{3247F51A-645C-4AEC-9263-EC8B8CFA3489}" srcOrd="7" destOrd="0" presId="urn:microsoft.com/office/officeart/2005/8/layout/equation1"/>
    <dgm:cxn modelId="{D083D2D3-5EF5-4D40-81E2-1B202031FE63}" type="presParOf" srcId="{167278C8-35B2-4BE6-8A20-66FA69C28141}" destId="{B3010C1D-96BF-46E2-800E-EAFF056355B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98C12-2FBB-4F7A-9F9B-EDF3C00DB4D3}" type="doc">
      <dgm:prSet loTypeId="urn:microsoft.com/office/officeart/2005/8/layout/equation1" loCatId="process" qsTypeId="urn:microsoft.com/office/officeart/2005/8/quickstyle/simple1" qsCatId="simple" csTypeId="urn:microsoft.com/office/officeart/2005/8/colors/accent2_2" csCatId="accent2" phldr="1"/>
      <dgm:spPr/>
    </dgm:pt>
    <dgm:pt modelId="{254A14C6-A6AF-4F92-9292-FD028AF3737C}">
      <dgm:prSet phldrT="[Text]" custT="1"/>
      <dgm:spPr>
        <a:solidFill>
          <a:srgbClr val="3B8636"/>
        </a:solidFill>
      </dgm:spPr>
      <dgm:t>
        <a:bodyPr/>
        <a:lstStyle/>
        <a:p>
          <a:r>
            <a:rPr lang="en-US" sz="1800" b="0" i="0" dirty="0">
              <a:latin typeface="Arial"/>
              <a:cs typeface="Arial"/>
            </a:rPr>
            <a:t>Trust</a:t>
          </a:r>
        </a:p>
      </dgm:t>
    </dgm:pt>
    <dgm:pt modelId="{DA18F270-5594-47DB-A9EF-5BFFCE95FE07}" type="parTrans" cxnId="{19358E68-E6AA-40DF-987D-831BF9A3F328}">
      <dgm:prSet/>
      <dgm:spPr/>
      <dgm:t>
        <a:bodyPr/>
        <a:lstStyle/>
        <a:p>
          <a:endParaRPr lang="en-US"/>
        </a:p>
      </dgm:t>
    </dgm:pt>
    <dgm:pt modelId="{856EB86D-8BF4-4C0F-9863-03A550FDAF7A}" type="sibTrans" cxnId="{19358E68-E6AA-40DF-987D-831BF9A3F328}">
      <dgm:prSet/>
      <dgm:spPr>
        <a:solidFill>
          <a:srgbClr val="FFFFFF"/>
        </a:solidFill>
      </dgm:spPr>
      <dgm:t>
        <a:bodyPr/>
        <a:lstStyle/>
        <a:p>
          <a:endParaRPr lang="en-US" dirty="0"/>
        </a:p>
      </dgm:t>
    </dgm:pt>
    <dgm:pt modelId="{7E982CCF-0D9F-422E-BA76-87E46A480F43}">
      <dgm:prSet phldrT="[Text]" custT="1"/>
      <dgm:spPr>
        <a:solidFill>
          <a:srgbClr val="3B8636"/>
        </a:solidFill>
      </dgm:spPr>
      <dgm:t>
        <a:bodyPr/>
        <a:lstStyle/>
        <a:p>
          <a:pPr>
            <a:lnSpc>
              <a:spcPct val="120000"/>
            </a:lnSpc>
          </a:pPr>
          <a:r>
            <a:rPr lang="en-US" sz="1400" b="0" dirty="0">
              <a:latin typeface="Arial"/>
              <a:cs typeface="Arial"/>
            </a:rPr>
            <a:t>Opportunities for providing financial empowerment</a:t>
          </a:r>
        </a:p>
      </dgm:t>
    </dgm:pt>
    <dgm:pt modelId="{59A0486E-A971-4E97-92AD-68E7FE8CD1DF}" type="parTrans" cxnId="{0989AC25-42C5-4158-97C8-A71FA62E8E3B}">
      <dgm:prSet/>
      <dgm:spPr/>
      <dgm:t>
        <a:bodyPr/>
        <a:lstStyle/>
        <a:p>
          <a:endParaRPr lang="en-US"/>
        </a:p>
      </dgm:t>
    </dgm:pt>
    <dgm:pt modelId="{0E8CECB0-AC75-4BEF-AFB4-7593862A5AB3}" type="sibTrans" cxnId="{0989AC25-42C5-4158-97C8-A71FA62E8E3B}">
      <dgm:prSet/>
      <dgm:spPr/>
      <dgm:t>
        <a:bodyPr/>
        <a:lstStyle/>
        <a:p>
          <a:endParaRPr lang="en-US"/>
        </a:p>
      </dgm:t>
    </dgm:pt>
    <dgm:pt modelId="{32055F16-AECB-4F4C-9D01-0C2E44AB53B7}">
      <dgm:prSet phldrT="[Text]" custT="1"/>
      <dgm:spPr>
        <a:solidFill>
          <a:srgbClr val="3B8636"/>
        </a:solidFill>
      </dgm:spPr>
      <dgm:t>
        <a:bodyPr/>
        <a:lstStyle/>
        <a:p>
          <a:r>
            <a:rPr lang="en-US" sz="1800" b="0" dirty="0">
              <a:latin typeface="Arial"/>
              <a:cs typeface="Arial"/>
            </a:rPr>
            <a:t>Access</a:t>
          </a:r>
        </a:p>
      </dgm:t>
    </dgm:pt>
    <dgm:pt modelId="{C9BDD3D1-92DA-4EDE-950A-F45F74F58271}" type="sibTrans" cxnId="{6B03500C-9C2D-420D-907B-8A059FB7825D}">
      <dgm:prSet/>
      <dgm:spPr>
        <a:solidFill>
          <a:schemeClr val="bg1"/>
        </a:solidFill>
      </dgm:spPr>
      <dgm:t>
        <a:bodyPr/>
        <a:lstStyle/>
        <a:p>
          <a:endParaRPr lang="en-US" dirty="0"/>
        </a:p>
      </dgm:t>
    </dgm:pt>
    <dgm:pt modelId="{C9412C00-C492-4856-BCF8-CF5C5AD2EC4A}" type="parTrans" cxnId="{6B03500C-9C2D-420D-907B-8A059FB7825D}">
      <dgm:prSet/>
      <dgm:spPr/>
      <dgm:t>
        <a:bodyPr/>
        <a:lstStyle/>
        <a:p>
          <a:endParaRPr lang="en-US"/>
        </a:p>
      </dgm:t>
    </dgm:pt>
    <dgm:pt modelId="{167278C8-35B2-4BE6-8A20-66FA69C28141}" type="pres">
      <dgm:prSet presAssocID="{CE998C12-2FBB-4F7A-9F9B-EDF3C00DB4D3}" presName="linearFlow" presStyleCnt="0">
        <dgm:presLayoutVars>
          <dgm:dir/>
          <dgm:resizeHandles val="exact"/>
        </dgm:presLayoutVars>
      </dgm:prSet>
      <dgm:spPr/>
    </dgm:pt>
    <dgm:pt modelId="{B038EE9B-D981-40FB-B786-A1BE11114661}" type="pres">
      <dgm:prSet presAssocID="{32055F16-AECB-4F4C-9D01-0C2E44AB53B7}" presName="node" presStyleLbl="node1" presStyleIdx="0" presStyleCnt="3">
        <dgm:presLayoutVars>
          <dgm:bulletEnabled val="1"/>
        </dgm:presLayoutVars>
      </dgm:prSet>
      <dgm:spPr/>
    </dgm:pt>
    <dgm:pt modelId="{92074FD1-F1B7-43F8-B629-A6834B99BE13}" type="pres">
      <dgm:prSet presAssocID="{C9BDD3D1-92DA-4EDE-950A-F45F74F58271}" presName="spacerL" presStyleCnt="0"/>
      <dgm:spPr/>
    </dgm:pt>
    <dgm:pt modelId="{97FDB00C-7DB5-4FA5-B450-CF8F1E49E9DF}" type="pres">
      <dgm:prSet presAssocID="{C9BDD3D1-92DA-4EDE-950A-F45F74F58271}" presName="sibTrans" presStyleLbl="sibTrans2D1" presStyleIdx="0" presStyleCnt="2" custLinFactNeighborX="-92669" custLinFactNeighborY="1222"/>
      <dgm:spPr/>
    </dgm:pt>
    <dgm:pt modelId="{85A720C8-D645-48D1-BFFD-325E54302795}" type="pres">
      <dgm:prSet presAssocID="{C9BDD3D1-92DA-4EDE-950A-F45F74F58271}" presName="spacerR" presStyleCnt="0"/>
      <dgm:spPr/>
    </dgm:pt>
    <dgm:pt modelId="{DFB04FFC-DE9B-4269-877C-AC906D56C9DE}" type="pres">
      <dgm:prSet presAssocID="{254A14C6-A6AF-4F92-9292-FD028AF3737C}" presName="node" presStyleLbl="node1" presStyleIdx="1" presStyleCnt="3" custLinFactX="-10050" custLinFactNeighborX="-100000">
        <dgm:presLayoutVars>
          <dgm:bulletEnabled val="1"/>
        </dgm:presLayoutVars>
      </dgm:prSet>
      <dgm:spPr/>
    </dgm:pt>
    <dgm:pt modelId="{2A8B21D4-A3DB-412A-BD7E-84666062188D}" type="pres">
      <dgm:prSet presAssocID="{856EB86D-8BF4-4C0F-9863-03A550FDAF7A}" presName="spacerL" presStyleCnt="0"/>
      <dgm:spPr/>
    </dgm:pt>
    <dgm:pt modelId="{64F09F2D-5368-4221-8664-42515F353403}" type="pres">
      <dgm:prSet presAssocID="{856EB86D-8BF4-4C0F-9863-03A550FDAF7A}" presName="sibTrans" presStyleLbl="sibTrans2D1" presStyleIdx="1" presStyleCnt="2" custLinFactX="-16481" custLinFactNeighborX="-100000"/>
      <dgm:spPr/>
    </dgm:pt>
    <dgm:pt modelId="{3247F51A-645C-4AEC-9263-EC8B8CFA3489}" type="pres">
      <dgm:prSet presAssocID="{856EB86D-8BF4-4C0F-9863-03A550FDAF7A}" presName="spacerR" presStyleCnt="0"/>
      <dgm:spPr/>
    </dgm:pt>
    <dgm:pt modelId="{B3010C1D-96BF-46E2-800E-EAFF056355B7}" type="pres">
      <dgm:prSet presAssocID="{7E982CCF-0D9F-422E-BA76-87E46A480F43}" presName="node" presStyleLbl="node1" presStyleIdx="2" presStyleCnt="3" custLinFactX="-16934" custLinFactNeighborX="-100000">
        <dgm:presLayoutVars>
          <dgm:bulletEnabled val="1"/>
        </dgm:presLayoutVars>
      </dgm:prSet>
      <dgm:spPr/>
    </dgm:pt>
  </dgm:ptLst>
  <dgm:cxnLst>
    <dgm:cxn modelId="{6B03500C-9C2D-420D-907B-8A059FB7825D}" srcId="{CE998C12-2FBB-4F7A-9F9B-EDF3C00DB4D3}" destId="{32055F16-AECB-4F4C-9D01-0C2E44AB53B7}" srcOrd="0" destOrd="0" parTransId="{C9412C00-C492-4856-BCF8-CF5C5AD2EC4A}" sibTransId="{C9BDD3D1-92DA-4EDE-950A-F45F74F58271}"/>
    <dgm:cxn modelId="{0989AC25-42C5-4158-97C8-A71FA62E8E3B}" srcId="{CE998C12-2FBB-4F7A-9F9B-EDF3C00DB4D3}" destId="{7E982CCF-0D9F-422E-BA76-87E46A480F43}" srcOrd="2" destOrd="0" parTransId="{59A0486E-A971-4E97-92AD-68E7FE8CD1DF}" sibTransId="{0E8CECB0-AC75-4BEF-AFB4-7593862A5AB3}"/>
    <dgm:cxn modelId="{8F938438-427B-4CF3-AFDC-31A0683F6E29}" type="presOf" srcId="{856EB86D-8BF4-4C0F-9863-03A550FDAF7A}" destId="{64F09F2D-5368-4221-8664-42515F353403}" srcOrd="0" destOrd="0" presId="urn:microsoft.com/office/officeart/2005/8/layout/equation1"/>
    <dgm:cxn modelId="{2DDEA83C-3AAA-49BC-9B2A-D6BD8FED7543}" type="presOf" srcId="{7E982CCF-0D9F-422E-BA76-87E46A480F43}" destId="{B3010C1D-96BF-46E2-800E-EAFF056355B7}" srcOrd="0" destOrd="0" presId="urn:microsoft.com/office/officeart/2005/8/layout/equation1"/>
    <dgm:cxn modelId="{8C45C941-228C-4597-95AB-52A8E3ECA0A3}" type="presOf" srcId="{C9BDD3D1-92DA-4EDE-950A-F45F74F58271}" destId="{97FDB00C-7DB5-4FA5-B450-CF8F1E49E9DF}" srcOrd="0" destOrd="0" presId="urn:microsoft.com/office/officeart/2005/8/layout/equation1"/>
    <dgm:cxn modelId="{19358E68-E6AA-40DF-987D-831BF9A3F328}" srcId="{CE998C12-2FBB-4F7A-9F9B-EDF3C00DB4D3}" destId="{254A14C6-A6AF-4F92-9292-FD028AF3737C}" srcOrd="1" destOrd="0" parTransId="{DA18F270-5594-47DB-A9EF-5BFFCE95FE07}" sibTransId="{856EB86D-8BF4-4C0F-9863-03A550FDAF7A}"/>
    <dgm:cxn modelId="{32C37BB3-B26A-4575-A978-29EA495D0A4A}" type="presOf" srcId="{32055F16-AECB-4F4C-9D01-0C2E44AB53B7}" destId="{B038EE9B-D981-40FB-B786-A1BE11114661}" srcOrd="0" destOrd="0" presId="urn:microsoft.com/office/officeart/2005/8/layout/equation1"/>
    <dgm:cxn modelId="{FAC284B7-F516-4D62-80DB-C5CE0023E9CA}" type="presOf" srcId="{254A14C6-A6AF-4F92-9292-FD028AF3737C}" destId="{DFB04FFC-DE9B-4269-877C-AC906D56C9DE}" srcOrd="0" destOrd="0" presId="urn:microsoft.com/office/officeart/2005/8/layout/equation1"/>
    <dgm:cxn modelId="{6432FFBB-BDF9-4DCC-8D3B-6A74A5847214}" type="presOf" srcId="{CE998C12-2FBB-4F7A-9F9B-EDF3C00DB4D3}" destId="{167278C8-35B2-4BE6-8A20-66FA69C28141}" srcOrd="0" destOrd="0" presId="urn:microsoft.com/office/officeart/2005/8/layout/equation1"/>
    <dgm:cxn modelId="{D8A7207F-B8FB-4389-9599-BC3358B99FEF}" type="presParOf" srcId="{167278C8-35B2-4BE6-8A20-66FA69C28141}" destId="{B038EE9B-D981-40FB-B786-A1BE11114661}" srcOrd="0" destOrd="0" presId="urn:microsoft.com/office/officeart/2005/8/layout/equation1"/>
    <dgm:cxn modelId="{D6B1C9D8-1441-49BA-A32A-F89CD62A56E8}" type="presParOf" srcId="{167278C8-35B2-4BE6-8A20-66FA69C28141}" destId="{92074FD1-F1B7-43F8-B629-A6834B99BE13}" srcOrd="1" destOrd="0" presId="urn:microsoft.com/office/officeart/2005/8/layout/equation1"/>
    <dgm:cxn modelId="{77E1B27D-4083-475A-BAB7-62999BFBC0D7}" type="presParOf" srcId="{167278C8-35B2-4BE6-8A20-66FA69C28141}" destId="{97FDB00C-7DB5-4FA5-B450-CF8F1E49E9DF}" srcOrd="2" destOrd="0" presId="urn:microsoft.com/office/officeart/2005/8/layout/equation1"/>
    <dgm:cxn modelId="{917CC2FD-EEEE-4F27-9081-6C0D6BF1C3C7}" type="presParOf" srcId="{167278C8-35B2-4BE6-8A20-66FA69C28141}" destId="{85A720C8-D645-48D1-BFFD-325E54302795}" srcOrd="3" destOrd="0" presId="urn:microsoft.com/office/officeart/2005/8/layout/equation1"/>
    <dgm:cxn modelId="{BF86690B-8733-4644-866C-69E42ED624B7}" type="presParOf" srcId="{167278C8-35B2-4BE6-8A20-66FA69C28141}" destId="{DFB04FFC-DE9B-4269-877C-AC906D56C9DE}" srcOrd="4" destOrd="0" presId="urn:microsoft.com/office/officeart/2005/8/layout/equation1"/>
    <dgm:cxn modelId="{3162CFAB-2982-4B2F-81AB-A55ACA9952D1}" type="presParOf" srcId="{167278C8-35B2-4BE6-8A20-66FA69C28141}" destId="{2A8B21D4-A3DB-412A-BD7E-84666062188D}" srcOrd="5" destOrd="0" presId="urn:microsoft.com/office/officeart/2005/8/layout/equation1"/>
    <dgm:cxn modelId="{35220CA6-6219-4C8A-BDA3-96AE93144876}" type="presParOf" srcId="{167278C8-35B2-4BE6-8A20-66FA69C28141}" destId="{64F09F2D-5368-4221-8664-42515F353403}" srcOrd="6" destOrd="0" presId="urn:microsoft.com/office/officeart/2005/8/layout/equation1"/>
    <dgm:cxn modelId="{AD441122-E478-471B-BE9B-C63240761C41}" type="presParOf" srcId="{167278C8-35B2-4BE6-8A20-66FA69C28141}" destId="{3247F51A-645C-4AEC-9263-EC8B8CFA3489}" srcOrd="7" destOrd="0" presId="urn:microsoft.com/office/officeart/2005/8/layout/equation1"/>
    <dgm:cxn modelId="{FC7BA95B-1B1C-496F-BCF4-84AD4F956980}" type="presParOf" srcId="{167278C8-35B2-4BE6-8A20-66FA69C28141}" destId="{B3010C1D-96BF-46E2-800E-EAFF056355B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8EE9B-D981-40FB-B786-A1BE11114661}">
      <dsp:nvSpPr>
        <dsp:cNvPr id="0" name=""/>
        <dsp:cNvSpPr/>
      </dsp:nvSpPr>
      <dsp:spPr>
        <a:xfrm>
          <a:off x="1351"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a:cs typeface="Arial"/>
            </a:rPr>
            <a:t>Financial literacy</a:t>
          </a:r>
        </a:p>
      </dsp:txBody>
      <dsp:txXfrm>
        <a:off x="263694" y="900720"/>
        <a:ext cx="1266701" cy="1266701"/>
      </dsp:txXfrm>
    </dsp:sp>
    <dsp:sp modelId="{97FDB00C-7DB5-4FA5-B450-CF8F1E49E9DF}">
      <dsp:nvSpPr>
        <dsp:cNvPr id="0" name=""/>
        <dsp:cNvSpPr/>
      </dsp:nvSpPr>
      <dsp:spPr>
        <a:xfrm>
          <a:off x="1803403" y="1027265"/>
          <a:ext cx="1039004" cy="1039004"/>
        </a:xfrm>
        <a:prstGeom prst="mathPlus">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941123" y="1424580"/>
        <a:ext cx="763564" cy="244374"/>
      </dsp:txXfrm>
    </dsp:sp>
    <dsp:sp modelId="{DFB04FFC-DE9B-4269-877C-AC906D56C9DE}">
      <dsp:nvSpPr>
        <dsp:cNvPr id="0" name=""/>
        <dsp:cNvSpPr/>
      </dsp:nvSpPr>
      <dsp:spPr>
        <a:xfrm>
          <a:off x="2797170"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rial"/>
              <a:cs typeface="Arial"/>
            </a:rPr>
            <a:t>Skill and confidence to use knowledge</a:t>
          </a:r>
        </a:p>
      </dsp:txBody>
      <dsp:txXfrm>
        <a:off x="3059513" y="900720"/>
        <a:ext cx="1266701" cy="1266701"/>
      </dsp:txXfrm>
    </dsp:sp>
    <dsp:sp modelId="{64F09F2D-5368-4221-8664-42515F353403}">
      <dsp:nvSpPr>
        <dsp:cNvPr id="0" name=""/>
        <dsp:cNvSpPr/>
      </dsp:nvSpPr>
      <dsp:spPr>
        <a:xfrm>
          <a:off x="4742815" y="1014568"/>
          <a:ext cx="1039004" cy="1039004"/>
        </a:xfrm>
        <a:prstGeom prst="mathEqual">
          <a:avLst/>
        </a:prstGeom>
        <a:solidFill>
          <a:srgbClr val="FFFF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a:off x="4880535" y="1228603"/>
        <a:ext cx="763564" cy="610934"/>
      </dsp:txXfrm>
    </dsp:sp>
    <dsp:sp modelId="{B3010C1D-96BF-46E2-800E-EAFF056355B7}">
      <dsp:nvSpPr>
        <dsp:cNvPr id="0" name=""/>
        <dsp:cNvSpPr/>
      </dsp:nvSpPr>
      <dsp:spPr>
        <a:xfrm>
          <a:off x="5795165"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20000"/>
            </a:lnSpc>
            <a:spcBef>
              <a:spcPct val="0"/>
            </a:spcBef>
            <a:spcAft>
              <a:spcPct val="35000"/>
            </a:spcAft>
            <a:buNone/>
          </a:pPr>
          <a:r>
            <a:rPr lang="en-US" sz="1400" b="0" kern="1200" dirty="0">
              <a:latin typeface="Arial"/>
              <a:cs typeface="Arial"/>
            </a:rPr>
            <a:t>Financial empowerment</a:t>
          </a:r>
        </a:p>
      </dsp:txBody>
      <dsp:txXfrm>
        <a:off x="6057508" y="900720"/>
        <a:ext cx="1266701" cy="1266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8EE9B-D981-40FB-B786-A1BE11114661}">
      <dsp:nvSpPr>
        <dsp:cNvPr id="0" name=""/>
        <dsp:cNvSpPr/>
      </dsp:nvSpPr>
      <dsp:spPr>
        <a:xfrm>
          <a:off x="1351" y="1766364"/>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a:cs typeface="Arial"/>
            </a:rPr>
            <a:t>Access</a:t>
          </a:r>
        </a:p>
      </dsp:txBody>
      <dsp:txXfrm>
        <a:off x="263694" y="2028707"/>
        <a:ext cx="1266701" cy="1266701"/>
      </dsp:txXfrm>
    </dsp:sp>
    <dsp:sp modelId="{97FDB00C-7DB5-4FA5-B450-CF8F1E49E9DF}">
      <dsp:nvSpPr>
        <dsp:cNvPr id="0" name=""/>
        <dsp:cNvSpPr/>
      </dsp:nvSpPr>
      <dsp:spPr>
        <a:xfrm>
          <a:off x="1803403" y="2155252"/>
          <a:ext cx="1039004" cy="1039004"/>
        </a:xfrm>
        <a:prstGeom prst="mathPlus">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941123" y="2552567"/>
        <a:ext cx="763564" cy="244374"/>
      </dsp:txXfrm>
    </dsp:sp>
    <dsp:sp modelId="{DFB04FFC-DE9B-4269-877C-AC906D56C9DE}">
      <dsp:nvSpPr>
        <dsp:cNvPr id="0" name=""/>
        <dsp:cNvSpPr/>
      </dsp:nvSpPr>
      <dsp:spPr>
        <a:xfrm>
          <a:off x="2797170" y="1766364"/>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rial"/>
              <a:cs typeface="Arial"/>
            </a:rPr>
            <a:t>Trust</a:t>
          </a:r>
        </a:p>
      </dsp:txBody>
      <dsp:txXfrm>
        <a:off x="3059513" y="2028707"/>
        <a:ext cx="1266701" cy="1266701"/>
      </dsp:txXfrm>
    </dsp:sp>
    <dsp:sp modelId="{64F09F2D-5368-4221-8664-42515F353403}">
      <dsp:nvSpPr>
        <dsp:cNvPr id="0" name=""/>
        <dsp:cNvSpPr/>
      </dsp:nvSpPr>
      <dsp:spPr>
        <a:xfrm>
          <a:off x="4742815" y="2142555"/>
          <a:ext cx="1039004" cy="1039004"/>
        </a:xfrm>
        <a:prstGeom prst="mathEqual">
          <a:avLst/>
        </a:prstGeom>
        <a:solidFill>
          <a:srgbClr val="FFFF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a:off x="4880535" y="2356590"/>
        <a:ext cx="763564" cy="610934"/>
      </dsp:txXfrm>
    </dsp:sp>
    <dsp:sp modelId="{B3010C1D-96BF-46E2-800E-EAFF056355B7}">
      <dsp:nvSpPr>
        <dsp:cNvPr id="0" name=""/>
        <dsp:cNvSpPr/>
      </dsp:nvSpPr>
      <dsp:spPr>
        <a:xfrm>
          <a:off x="5795165" y="1766364"/>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20000"/>
            </a:lnSpc>
            <a:spcBef>
              <a:spcPct val="0"/>
            </a:spcBef>
            <a:spcAft>
              <a:spcPct val="35000"/>
            </a:spcAft>
            <a:buNone/>
          </a:pPr>
          <a:r>
            <a:rPr lang="en-US" sz="1400" b="0" kern="1200" dirty="0">
              <a:latin typeface="Arial"/>
              <a:cs typeface="Arial"/>
            </a:rPr>
            <a:t>Opportunities for providing financial empowerment</a:t>
          </a:r>
        </a:p>
      </dsp:txBody>
      <dsp:txXfrm>
        <a:off x="6057508" y="2028707"/>
        <a:ext cx="1266701" cy="126670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onsumerfinance.gov/consumer-tools/debt-collecti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onsumerfinance.gov/your-money-your-goals"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YourMoneyYourGoals@cfpb.gov"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slide deck is designed to support training frontline staff and volunteers to use the Your Money, Your Goals booklet, Behind on bills?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training notes include suggested activities and additional information you may find helpful as you equip people to use these tools with the people they serve. Additional adapted activities are included for webinar trainings.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You’ll notice that a variety of training techniques are used. In some cases, tools are discussed as a group or in small groups. In others, some tools are demonstrated, and in others, role plays are used. These varied activities allow participants to explore the resource, learn its content, practice sharing its tools and information, and begin considering how to incorporate it into their day-to-day meetings and encounters with the people they serve.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r>
              <a:rPr lang="en-US" sz="1200" b="1" i="0" u="none" strike="noStrike" cap="none" dirty="0">
                <a:solidFill>
                  <a:schemeClr val="dk1"/>
                </a:solidFill>
                <a:effectLst/>
                <a:latin typeface="Calibri"/>
                <a:ea typeface="Calibri"/>
                <a:cs typeface="Calibri"/>
                <a:sym typeface="Calibri"/>
              </a:rPr>
              <a:t>Materials needed</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1 copy of </a:t>
            </a:r>
            <a:r>
              <a:rPr lang="en-US" sz="1200" b="0" i="1" u="none" strike="noStrike" cap="none" dirty="0">
                <a:solidFill>
                  <a:schemeClr val="dk1"/>
                </a:solidFill>
                <a:effectLst/>
                <a:latin typeface="Calibri"/>
                <a:ea typeface="Calibri"/>
                <a:cs typeface="Calibri"/>
                <a:sym typeface="Calibri"/>
              </a:rPr>
              <a:t>Behind on Bills?</a:t>
            </a:r>
            <a:r>
              <a:rPr lang="en-US" sz="1200" b="0" i="0" u="none" strike="noStrike" cap="none" dirty="0">
                <a:solidFill>
                  <a:schemeClr val="dk1"/>
                </a:solidFill>
                <a:effectLst/>
                <a:latin typeface="Calibri"/>
                <a:ea typeface="Calibri"/>
                <a:cs typeface="Calibri"/>
                <a:sym typeface="Calibri"/>
              </a:rPr>
              <a:t> for each participant</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Photocopies of each tool (In a folder or clipped together)</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Pens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Markers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Sticky notes (15-20 per participant)</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Sticky dots for voting (3 per participant)</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Flipchart(s) to use as “parking lot”</a:t>
            </a:r>
          </a:p>
          <a:p>
            <a:pPr marL="0" lvl="0" indent="0" algn="l" rtl="0">
              <a:spcBef>
                <a:spcPts val="0"/>
              </a:spcBef>
              <a:spcAft>
                <a:spcPts val="0"/>
              </a:spcAft>
              <a:buNone/>
            </a:pPr>
            <a:endParaRPr dirty="0"/>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CFPB </a:t>
            </a:r>
            <a:r>
              <a:rPr lang="en-US" baseline="0" dirty="0"/>
              <a:t>has developed a robust suite of Your Money, Your Goals resources. </a:t>
            </a:r>
          </a:p>
          <a:p>
            <a:endParaRPr lang="en-US" baseline="0" dirty="0"/>
          </a:p>
          <a:p>
            <a:pPr lvl="0">
              <a:buFont typeface="Arial" panose="020B0604020202020204" pitchFamily="34" charset="0"/>
              <a:buChar char="•"/>
            </a:pPr>
            <a:r>
              <a:rPr lang="en-US" sz="1200" b="0" i="1" kern="1200" dirty="0">
                <a:solidFill>
                  <a:schemeClr val="tx1"/>
                </a:solidFill>
                <a:effectLst/>
                <a:latin typeface="+mn-lt"/>
                <a:ea typeface="+mn-ea"/>
                <a:cs typeface="+mn-cs"/>
              </a:rPr>
              <a:t>Your Money, Your Goals</a:t>
            </a:r>
            <a:r>
              <a:rPr lang="en-US" sz="1200" b="0"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is a </a:t>
            </a:r>
            <a:r>
              <a:rPr lang="en-US" sz="1200" b="0" i="0" kern="1200" dirty="0">
                <a:solidFill>
                  <a:schemeClr val="tx1"/>
                </a:solidFill>
                <a:effectLst/>
                <a:latin typeface="+mn-lt"/>
                <a:ea typeface="+mn-ea"/>
                <a:cs typeface="+mn-cs"/>
              </a:rPr>
              <a:t>financial empowerment toolkit</a:t>
            </a:r>
            <a:r>
              <a:rPr lang="en-US" sz="1200" b="0" i="0" kern="1200" baseline="0" dirty="0">
                <a:solidFill>
                  <a:schemeClr val="tx1"/>
                </a:solidFill>
                <a:effectLst/>
                <a:latin typeface="+mn-lt"/>
                <a:ea typeface="+mn-ea"/>
                <a:cs typeface="+mn-cs"/>
              </a:rPr>
              <a:t> for use by frontline staff members and volunteers in a wide variety of contexts. </a:t>
            </a:r>
            <a:r>
              <a:rPr lang="en-US" sz="1200" b="0" kern="1200" dirty="0">
                <a:solidFill>
                  <a:schemeClr val="tx1"/>
                </a:solidFill>
                <a:effectLst/>
                <a:latin typeface="+mn-lt"/>
                <a:ea typeface="+mn-ea"/>
                <a:cs typeface="+mn-cs"/>
              </a:rPr>
              <a:t>More</a:t>
            </a:r>
            <a:r>
              <a:rPr lang="en-US" sz="1200" b="0" kern="1200" baseline="0" dirty="0">
                <a:solidFill>
                  <a:schemeClr val="tx1"/>
                </a:solidFill>
                <a:effectLst/>
                <a:latin typeface="+mn-lt"/>
                <a:ea typeface="+mn-ea"/>
                <a:cs typeface="+mn-cs"/>
              </a:rPr>
              <a:t> than </a:t>
            </a:r>
            <a:r>
              <a:rPr lang="en-US" sz="1200" b="0" kern="1200" dirty="0">
                <a:solidFill>
                  <a:schemeClr val="tx1"/>
                </a:solidFill>
                <a:effectLst/>
                <a:latin typeface="+mn-lt"/>
                <a:ea typeface="+mn-ea"/>
                <a:cs typeface="+mn-cs"/>
              </a:rPr>
              <a:t>40 practical tools and information</a:t>
            </a:r>
            <a:r>
              <a:rPr lang="en-US" sz="1200" b="0" kern="1200" baseline="0" dirty="0">
                <a:solidFill>
                  <a:schemeClr val="tx1"/>
                </a:solidFill>
                <a:effectLst/>
                <a:latin typeface="+mn-lt"/>
                <a:ea typeface="+mn-ea"/>
                <a:cs typeface="+mn-cs"/>
              </a:rPr>
              <a:t> on a wide variety of financial topics help them to</a:t>
            </a:r>
            <a:r>
              <a:rPr lang="en-US" sz="1200" b="0" kern="1200" dirty="0">
                <a:solidFill>
                  <a:schemeClr val="tx1"/>
                </a:solidFill>
                <a:effectLst/>
                <a:latin typeface="+mn-lt"/>
                <a:ea typeface="+mn-ea"/>
                <a:cs typeface="+mn-cs"/>
              </a:rPr>
              <a:t> address the needs of the people they serve.  </a:t>
            </a:r>
          </a:p>
          <a:p>
            <a:pPr lvl="1">
              <a:buFont typeface="Arial" panose="020B0604020202020204" pitchFamily="34" charset="0"/>
              <a:buChar char="•"/>
            </a:pPr>
            <a:r>
              <a:rPr lang="en-US" sz="1200" b="0" kern="1200" dirty="0">
                <a:solidFill>
                  <a:schemeClr val="tx1"/>
                </a:solidFill>
                <a:effectLst/>
                <a:latin typeface="+mn-lt"/>
                <a:ea typeface="+mn-ea"/>
                <a:cs typeface="+mn-cs"/>
              </a:rPr>
              <a:t>Training decks, an implementation guide, and sample survey instruments are also available.</a:t>
            </a:r>
          </a:p>
          <a:p>
            <a:pPr lvl="0"/>
            <a:endParaRPr lang="en-US" sz="1200" b="0" kern="1200" dirty="0">
              <a:solidFill>
                <a:schemeClr val="tx1"/>
              </a:solidFill>
              <a:effectLst/>
              <a:latin typeface="+mn-lt"/>
              <a:ea typeface="+mn-ea"/>
              <a:cs typeface="+mn-cs"/>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Companion guides support the toolkit by helping you contextualize the money conversation to the unique needs of specific populations.</a:t>
            </a:r>
          </a:p>
          <a:p>
            <a:pPr lvl="1">
              <a:buFont typeface="Arial" panose="020B0604020202020204" pitchFamily="34" charset="0"/>
              <a:buChar char="•"/>
            </a:pPr>
            <a:r>
              <a:rPr lang="en-US" sz="1200" b="0" i="0" u="none" strike="noStrike" kern="1200" cap="none" dirty="0">
                <a:solidFill>
                  <a:schemeClr val="dk1"/>
                </a:solidFill>
                <a:effectLst/>
                <a:latin typeface="Calibri"/>
                <a:ea typeface="+mn-ea"/>
                <a:cs typeface="Calibri"/>
                <a:sym typeface="Calibri"/>
              </a:rPr>
              <a:t>Training decks are also available for each companion guide.</a:t>
            </a:r>
            <a:endParaRPr lang="en-US" sz="1200" b="0" kern="1200" dirty="0">
              <a:solidFill>
                <a:schemeClr val="tx1"/>
              </a:solidFill>
              <a:effectLst/>
              <a:latin typeface="+mn-lt"/>
              <a:ea typeface="+mn-ea"/>
              <a:cs typeface="+mn-cs"/>
            </a:endParaRPr>
          </a:p>
          <a:p>
            <a:pPr lvl="0"/>
            <a:endParaRPr lang="en-US" sz="1200" b="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Access electronic materials and order free printed copies online</a:t>
            </a:r>
            <a:r>
              <a:rPr lang="en-US" baseline="0" dirty="0"/>
              <a:t> on the CFPB’s </a:t>
            </a:r>
            <a:r>
              <a:rPr lang="en-US" i="1" baseline="0" dirty="0"/>
              <a:t>Your Money, Your Goals </a:t>
            </a:r>
            <a:r>
              <a:rPr lang="en-US" baseline="0" dirty="0"/>
              <a:t>webpage at consumerfinance.gov.</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10</a:t>
            </a:fld>
            <a:endParaRPr lang="en-US" dirty="0"/>
          </a:p>
        </p:txBody>
      </p:sp>
    </p:spTree>
    <p:extLst>
      <p:ext uri="{BB962C8B-B14F-4D97-AF65-F5344CB8AC3E}">
        <p14:creationId xmlns:p14="http://schemas.microsoft.com/office/powerpoint/2010/main" val="116552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mn-lt"/>
                <a:ea typeface="+mn-ea"/>
                <a:cs typeface="+mn-cs"/>
              </a:rPr>
              <a:t>The booklets are small, colorful, spiral-bound collections of eight tools.</a:t>
            </a:r>
          </a:p>
          <a:p>
            <a:pPr lvl="0"/>
            <a:endParaRPr lang="en-US" sz="1200" b="0" i="0" kern="1200" dirty="0">
              <a:solidFill>
                <a:schemeClr val="tx1"/>
              </a:solidFill>
              <a:effectLst/>
              <a:latin typeface="+mn-lt"/>
              <a:ea typeface="+mn-ea"/>
              <a:cs typeface="+mn-cs"/>
            </a:endParaRPr>
          </a:p>
          <a:p>
            <a:pPr lvl="0">
              <a:buFont typeface="Arial" panose="020B0604020202020204" pitchFamily="34" charset="0"/>
              <a:buChar char="•"/>
            </a:pPr>
            <a:r>
              <a:rPr lang="en-US" sz="1200" b="0" i="0" kern="1200" dirty="0">
                <a:solidFill>
                  <a:schemeClr val="tx1"/>
                </a:solidFill>
                <a:effectLst/>
                <a:latin typeface="+mn-lt"/>
                <a:ea typeface="+mn-ea"/>
                <a:cs typeface="+mn-cs"/>
              </a:rPr>
              <a:t>Behind on bills? </a:t>
            </a:r>
            <a:r>
              <a:rPr lang="en-US" sz="1200" kern="1200" dirty="0">
                <a:solidFill>
                  <a:schemeClr val="tx1"/>
                </a:solidFill>
                <a:effectLst/>
                <a:latin typeface="+mn-lt"/>
                <a:ea typeface="+mn-ea"/>
                <a:cs typeface="+mn-cs"/>
              </a:rPr>
              <a:t>is </a:t>
            </a:r>
            <a:r>
              <a:rPr lang="en-US" sz="1200" kern="1200" baseline="0" dirty="0">
                <a:solidFill>
                  <a:schemeClr val="tx1"/>
                </a:solidFill>
                <a:effectLst/>
                <a:latin typeface="+mn-lt"/>
                <a:ea typeface="+mn-ea"/>
                <a:cs typeface="+mn-cs"/>
              </a:rPr>
              <a:t>available in both English and Spanish. </a:t>
            </a:r>
            <a:r>
              <a:rPr lang="en-US" sz="1200" kern="1200" dirty="0">
                <a:solidFill>
                  <a:schemeClr val="tx1"/>
                </a:solidFill>
                <a:effectLst/>
                <a:latin typeface="+mn-lt"/>
                <a:ea typeface="+mn-ea"/>
                <a:cs typeface="+mn-cs"/>
              </a:rPr>
              <a:t>It provides a welcoming and easy-to-understand means of helping clients to address their challenges related to paying bills.</a:t>
            </a:r>
          </a:p>
          <a:p>
            <a:pPr lvl="0"/>
            <a:endParaRPr lang="en-US" sz="1200" kern="1200" dirty="0">
              <a:solidFill>
                <a:schemeClr val="tx1"/>
              </a:solidFill>
              <a:effectLst/>
              <a:latin typeface="+mn-lt"/>
              <a:ea typeface="+mn-ea"/>
              <a:cs typeface="+mn-cs"/>
            </a:endParaRPr>
          </a:p>
          <a:p>
            <a:pPr lvl="0">
              <a:buFont typeface="Arial" panose="020B0604020202020204" pitchFamily="34" charset="0"/>
              <a:buChar char="•"/>
            </a:pPr>
            <a:r>
              <a:rPr lang="en-US" sz="1200" i="0" kern="1200" dirty="0">
                <a:solidFill>
                  <a:schemeClr val="tx1"/>
                </a:solidFill>
                <a:effectLst/>
                <a:latin typeface="+mn-lt"/>
                <a:ea typeface="+mn-ea"/>
                <a:cs typeface="+mn-cs"/>
              </a:rPr>
              <a:t>Debt getting</a:t>
            </a:r>
            <a:r>
              <a:rPr lang="en-US" sz="1200" i="0" kern="1200" baseline="0" dirty="0">
                <a:solidFill>
                  <a:schemeClr val="tx1"/>
                </a:solidFill>
                <a:effectLst/>
                <a:latin typeface="+mn-lt"/>
                <a:ea typeface="+mn-ea"/>
                <a:cs typeface="+mn-cs"/>
              </a:rPr>
              <a:t> in your way? brings together tools that help people take stock of their debt, and set goals and build a plan to address it.</a:t>
            </a:r>
          </a:p>
          <a:p>
            <a:pPr lvl="0">
              <a:buFont typeface="Arial" panose="020B0604020202020204" pitchFamily="34" charset="0"/>
              <a:buChar char="•"/>
            </a:pPr>
            <a:r>
              <a:rPr lang="en-US" sz="1200" i="0" kern="1200" baseline="0" dirty="0">
                <a:solidFill>
                  <a:schemeClr val="tx1"/>
                </a:solidFill>
                <a:effectLst/>
                <a:latin typeface="+mn-lt"/>
                <a:ea typeface="+mn-ea"/>
                <a:cs typeface="+mn-cs"/>
              </a:rPr>
              <a:t>Want credit to work for you? helps people understand and take action regarding their credit reports and develop a plan to build or improve their credit.</a:t>
            </a:r>
          </a:p>
          <a:p>
            <a:pPr lvl="0">
              <a:buFont typeface="Arial" panose="020B0604020202020204" pitchFamily="34" charset="0"/>
              <a:buChar char="•"/>
            </a:pPr>
            <a:r>
              <a:rPr lang="en-US" sz="1200" i="0" kern="1200" baseline="0" dirty="0">
                <a:solidFill>
                  <a:schemeClr val="tx1"/>
                </a:solidFill>
                <a:effectLst/>
                <a:latin typeface="+mn-lt"/>
                <a:ea typeface="+mn-ea"/>
                <a:cs typeface="+mn-cs"/>
              </a:rPr>
              <a:t>Building your savings? Helps people set savings goals and take steps to reach them.</a:t>
            </a:r>
          </a:p>
          <a:p>
            <a:pPr lvl="0">
              <a:buFont typeface="Arial" panose="020B0604020202020204" pitchFamily="34" charset="0"/>
              <a:buChar char="•"/>
            </a:pPr>
            <a:r>
              <a:rPr lang="en-US" sz="1200" i="0" kern="1200" baseline="0" dirty="0">
                <a:solidFill>
                  <a:schemeClr val="tx1"/>
                </a:solidFill>
                <a:effectLst/>
                <a:latin typeface="+mn-lt"/>
                <a:ea typeface="+mn-ea"/>
                <a:cs typeface="+mn-cs"/>
              </a:rPr>
              <a:t>Specially formatted copies of all booklets except Building your savings? are available for correctional facilities</a:t>
            </a:r>
          </a:p>
          <a:p>
            <a:pPr lvl="0"/>
            <a:endParaRPr lang="en-US" sz="1200" i="0" kern="1200" baseline="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Access electronic materials and order printed copies online</a:t>
            </a:r>
            <a:r>
              <a:rPr lang="en-US" baseline="0" dirty="0"/>
              <a:t> on the CFPB’s </a:t>
            </a:r>
            <a:r>
              <a:rPr lang="en-US" i="1" baseline="0" dirty="0"/>
              <a:t>Your Money, Your Goals </a:t>
            </a:r>
            <a:r>
              <a:rPr lang="en-US" baseline="0" dirty="0"/>
              <a:t>webpage at consumerfinance.gov.</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11</a:t>
            </a:fld>
            <a:endParaRPr lang="en-US" dirty="0"/>
          </a:p>
        </p:txBody>
      </p:sp>
    </p:spTree>
    <p:extLst>
      <p:ext uri="{BB962C8B-B14F-4D97-AF65-F5344CB8AC3E}">
        <p14:creationId xmlns:p14="http://schemas.microsoft.com/office/powerpoint/2010/main" val="1389952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057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Let’s start with an introductory</a:t>
            </a:r>
            <a:r>
              <a:rPr lang="en-US" baseline="0" dirty="0"/>
              <a:t> exercise that will get us thinking about income, expenses, and other things that related to bills.</a:t>
            </a:r>
          </a:p>
          <a:p>
            <a:pPr marL="0" indent="0">
              <a:buNone/>
            </a:pPr>
            <a:endParaRPr lang="en-US" baseline="0" dirty="0"/>
          </a:p>
          <a:p>
            <a:pPr marL="0" indent="0">
              <a:buNone/>
            </a:pPr>
            <a:r>
              <a:rPr lang="en-US" dirty="0"/>
              <a:t>The </a:t>
            </a:r>
            <a:r>
              <a:rPr lang="en-US" i="0" dirty="0"/>
              <a:t>My money picture </a:t>
            </a:r>
            <a:r>
              <a:rPr lang="en-US" dirty="0"/>
              <a:t>bonus card is located in the inside back cover of </a:t>
            </a:r>
            <a:r>
              <a:rPr lang="en-US" i="0" dirty="0"/>
              <a:t>Behind on bills?  </a:t>
            </a:r>
          </a:p>
          <a:p>
            <a:pPr marL="0" indent="0">
              <a:buNone/>
            </a:pPr>
            <a:endParaRPr lang="en-US" i="0" dirty="0"/>
          </a:p>
          <a:p>
            <a:pPr marL="0" indent="0">
              <a:buNone/>
            </a:pPr>
            <a:r>
              <a:rPr lang="en-US" i="0" dirty="0"/>
              <a:t>Take a moment to use the tool, thinking about your own money picture. </a:t>
            </a:r>
            <a:r>
              <a:rPr lang="en-US" dirty="0"/>
              <a:t>Check areas that you feel good about. Circle areas where you have concerns. </a:t>
            </a:r>
            <a:endParaRPr lang="en-US" i="1" dirty="0"/>
          </a:p>
          <a:p>
            <a:pPr marL="0" indent="0">
              <a:buNone/>
            </a:pPr>
            <a:endParaRPr lang="en-US" dirty="0"/>
          </a:p>
          <a:p>
            <a:pPr marL="0" indent="0">
              <a:buNone/>
            </a:pPr>
            <a:r>
              <a:rPr lang="en-US" dirty="0"/>
              <a:t>What did</a:t>
            </a:r>
            <a:r>
              <a:rPr lang="en-US" baseline="0" dirty="0"/>
              <a:t> you check and circle and why? How do the items you checked and circled relate to your payment of bills? Was it helpful to highlight areas that were positive to you in addition to those that felt more negative? </a:t>
            </a:r>
          </a:p>
          <a:p>
            <a:pPr marL="0" indent="0">
              <a:buNone/>
            </a:pPr>
            <a:endParaRPr lang="en-US" baseline="0" dirty="0"/>
          </a:p>
          <a:p>
            <a:pPr marL="0" indent="0">
              <a:buNone/>
            </a:pPr>
            <a:r>
              <a:rPr lang="en-US" baseline="0" dirty="0"/>
              <a:t>Now put yourself in the shoes of an individual or family that you work with. How would they experience this exercise? When would it be helpful to use this with the people you work with? Jot down your ideas on sticky notes and stick them on this page of </a:t>
            </a:r>
            <a:r>
              <a:rPr lang="en-US" i="0" baseline="0" dirty="0"/>
              <a:t>the booklet.</a:t>
            </a:r>
            <a:endParaRPr lang="en-US" i="0" dirty="0"/>
          </a:p>
          <a:p>
            <a:pPr marL="0" indent="0">
              <a:buNone/>
            </a:pPr>
            <a:endParaRPr lang="en-US" dirty="0"/>
          </a:p>
          <a:p>
            <a:pPr marL="0" indent="0">
              <a:buNone/>
            </a:pPr>
            <a:r>
              <a:rPr lang="en-US" dirty="0"/>
              <a:t>If you are training </a:t>
            </a:r>
            <a:r>
              <a:rPr lang="en-US" baseline="0" dirty="0"/>
              <a:t>other frontline staff members or volunteers, you can begin with this introductory exercise. It sets the expectation that your training will be participatory and gets people thinking about subjects that are relevant to being behind on bills.</a:t>
            </a:r>
            <a:endParaRPr lang="en-US" dirty="0"/>
          </a:p>
          <a:p>
            <a:endParaRPr lang="en-US" dirty="0"/>
          </a:p>
          <a:p>
            <a:r>
              <a:rPr lang="en-US" u="sng" dirty="0"/>
              <a:t>Webinar instructions</a:t>
            </a:r>
          </a:p>
          <a:p>
            <a:endParaRPr lang="en-US" dirty="0"/>
          </a:p>
          <a:p>
            <a:r>
              <a:rPr lang="en-US" dirty="0"/>
              <a:t>Using chat or unmuted</a:t>
            </a:r>
            <a:r>
              <a:rPr lang="en-US" baseline="0" dirty="0"/>
              <a:t> voice lines, facilitate discussion. A</a:t>
            </a:r>
            <a:r>
              <a:rPr lang="en-US" sz="1200" kern="1200" dirty="0">
                <a:solidFill>
                  <a:schemeClr val="tx1"/>
                </a:solidFill>
                <a:effectLst/>
                <a:latin typeface="+mn-lt"/>
                <a:ea typeface="+mn-ea"/>
                <a:cs typeface="+mn-cs"/>
              </a:rPr>
              <a:t>sk one or two participants to share why they made those choices and when they would consider using this tool.</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13</a:t>
            </a:fld>
            <a:endParaRPr lang="en-US" dirty="0"/>
          </a:p>
        </p:txBody>
      </p:sp>
    </p:spTree>
    <p:extLst>
      <p:ext uri="{BB962C8B-B14F-4D97-AF65-F5344CB8AC3E}">
        <p14:creationId xmlns:p14="http://schemas.microsoft.com/office/powerpoint/2010/main" val="78021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During in-person trainings on Behind on</a:t>
            </a:r>
            <a:r>
              <a:rPr lang="en-US" i="0" u="none" baseline="0" dirty="0"/>
              <a:t> bills?, you may want to pause after the My money picture activity to allow participants to introduce themselves. Consider doing so whenever you lead trainings on the booklet for frontline staff members or volunteers in your community. You can ask participants to briefly share their name, where they work and who they serve, how they address financial topics that come up in their work, and whether they have been trained in the Your Money, Your Goals toolkit. If they have been trained in Your Money, Your Goals, ask them how they are using it in their work so that other participants can benefit from those ideas.</a:t>
            </a:r>
            <a:endParaRPr lang="en-US" i="0" u="none" dirty="0"/>
          </a:p>
          <a:p>
            <a:endParaRPr lang="en-US" i="0" u="sng" dirty="0"/>
          </a:p>
          <a:p>
            <a:r>
              <a:rPr lang="en-US" i="0" u="sng" dirty="0"/>
              <a:t>Webinar instructions</a:t>
            </a:r>
          </a:p>
          <a:p>
            <a:endParaRPr lang="en-US" i="0" u="sng" dirty="0"/>
          </a:p>
          <a:p>
            <a:r>
              <a:rPr lang="en-US" i="0" u="none" dirty="0"/>
              <a:t>Time permitting, facilitate</a:t>
            </a:r>
            <a:r>
              <a:rPr lang="en-US" i="0" u="none" baseline="0" dirty="0"/>
              <a:t> participant introductions.</a:t>
            </a:r>
            <a:endParaRPr lang="en-US" i="0" u="none" dirty="0"/>
          </a:p>
        </p:txBody>
      </p:sp>
      <p:sp>
        <p:nvSpPr>
          <p:cNvPr id="4" name="Slide Number Placeholder 3"/>
          <p:cNvSpPr>
            <a:spLocks noGrp="1"/>
          </p:cNvSpPr>
          <p:nvPr>
            <p:ph type="sldNum" sz="quarter" idx="10"/>
          </p:nvPr>
        </p:nvSpPr>
        <p:spPr/>
        <p:txBody>
          <a:bodyPr/>
          <a:lstStyle/>
          <a:p>
            <a:fld id="{4BAF53EF-993C-FF42-8B62-CEF57763A78D}" type="slidenum">
              <a:rPr lang="en-US" smtClean="0"/>
              <a:t>14</a:t>
            </a:fld>
            <a:endParaRPr lang="en-US" dirty="0"/>
          </a:p>
        </p:txBody>
      </p:sp>
    </p:spTree>
    <p:extLst>
      <p:ext uri="{BB962C8B-B14F-4D97-AF65-F5344CB8AC3E}">
        <p14:creationId xmlns:p14="http://schemas.microsoft.com/office/powerpoint/2010/main" val="739005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Behind on bills? </a:t>
            </a:r>
            <a:r>
              <a:rPr lang="en-US" sz="1200" kern="1200" dirty="0">
                <a:solidFill>
                  <a:schemeClr val="tx1"/>
                </a:solidFill>
                <a:effectLst/>
                <a:latin typeface="+mn-lt"/>
                <a:ea typeface="+mn-ea"/>
                <a:cs typeface="+mn-cs"/>
              </a:rPr>
              <a:t>is a set of tools that have been developed and combined to provide frontline staff and volunteers hands-on tools to help the people they serve who may be facing challenges in making ends meet.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Its tools and information can help people:</a:t>
            </a:r>
          </a:p>
          <a:p>
            <a:pPr lvl="0"/>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Identify goals and develop action plans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Prioritize bills and spending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Track and monitor income and spending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Understand how to better align the timing of income and expenses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Understand their rights and responsibilities if they are contacted by debt collectors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Access digital and local resources</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CFPB developed it with the assistance of frontline staff who shared their experiences with using </a:t>
            </a:r>
            <a:r>
              <a:rPr lang="en-US" sz="1200" i="1" kern="1200" dirty="0">
                <a:solidFill>
                  <a:schemeClr val="tx1"/>
                </a:solidFill>
                <a:effectLst/>
                <a:latin typeface="+mn-lt"/>
                <a:ea typeface="+mn-ea"/>
                <a:cs typeface="+mn-cs"/>
              </a:rPr>
              <a:t>Your Money, Your Goals</a:t>
            </a:r>
            <a:r>
              <a:rPr lang="en-US" sz="1200" kern="1200" dirty="0">
                <a:solidFill>
                  <a:schemeClr val="tx1"/>
                </a:solidFill>
                <a:effectLst/>
                <a:latin typeface="+mn-lt"/>
                <a:ea typeface="+mn-ea"/>
                <a:cs typeface="+mn-cs"/>
              </a:rPr>
              <a:t>. Based on what they learned, the CFPB worked to build a resource that could work alongside the full toolkit – or stand on its own.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It’s portable, durable, easy to photocopy, colorful, and engaging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It’s also versatile. Its tools can be used when people have immediate financial challenges or when they want to build a spending</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saving plan.</a:t>
            </a:r>
          </a:p>
        </p:txBody>
      </p:sp>
      <p:sp>
        <p:nvSpPr>
          <p:cNvPr id="4" name="Slide Number Placeholder 3"/>
          <p:cNvSpPr>
            <a:spLocks noGrp="1"/>
          </p:cNvSpPr>
          <p:nvPr>
            <p:ph type="sldNum" sz="quarter" idx="10"/>
          </p:nvPr>
        </p:nvSpPr>
        <p:spPr/>
        <p:txBody>
          <a:bodyPr/>
          <a:lstStyle/>
          <a:p>
            <a:fld id="{4BAF53EF-993C-FF42-8B62-CEF57763A78D}" type="slidenum">
              <a:rPr lang="en-US" smtClean="0"/>
              <a:t>15</a:t>
            </a:fld>
            <a:endParaRPr lang="en-US" dirty="0"/>
          </a:p>
        </p:txBody>
      </p:sp>
    </p:spTree>
    <p:extLst>
      <p:ext uri="{BB962C8B-B14F-4D97-AF65-F5344CB8AC3E}">
        <p14:creationId xmlns:p14="http://schemas.microsoft.com/office/powerpoint/2010/main" val="242674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Behind on bills? </a:t>
            </a:r>
            <a:r>
              <a:rPr lang="en-US" dirty="0"/>
              <a:t>tools have</a:t>
            </a:r>
            <a:r>
              <a:rPr lang="en-US" baseline="0" dirty="0"/>
              <a:t> three parts. </a:t>
            </a:r>
          </a:p>
          <a:p>
            <a:endParaRPr lang="en-US" baseline="0" dirty="0"/>
          </a:p>
          <a:p>
            <a:r>
              <a:rPr lang="en-US" dirty="0"/>
              <a:t>When</a:t>
            </a:r>
            <a:r>
              <a:rPr lang="en-US" baseline="0" dirty="0"/>
              <a:t> you turn to a tool, the first thing you see is the </a:t>
            </a:r>
            <a:r>
              <a:rPr lang="en-US" b="1" baseline="0" dirty="0"/>
              <a:t>tool description</a:t>
            </a:r>
            <a:r>
              <a:rPr lang="en-US" baseline="0" dirty="0"/>
              <a:t>. Below the title and cover illustration for the tool, you will find information that helps you and the people you work with to put the tool into context and prepare to use it. From this part of the tool, you will learn what the tool is designed to do, what is needed to complete the tool, and a question that you can use to open the conversation around this tool.</a:t>
            </a:r>
          </a:p>
          <a:p>
            <a:endParaRPr lang="en-US" baseline="0" dirty="0"/>
          </a:p>
          <a:p>
            <a:r>
              <a:rPr lang="en-US" baseline="0" dirty="0"/>
              <a:t>To get to the </a:t>
            </a:r>
            <a:r>
              <a:rPr lang="en-US" b="1" baseline="0" dirty="0"/>
              <a:t>worksheet</a:t>
            </a:r>
            <a:r>
              <a:rPr lang="en-US" baseline="0" dirty="0"/>
              <a:t> portion of the tool, unfold the tool description from its left-hand edge. This is what the person you’re meeting with completes on their own or with your help. Consider making photocopies of this page to use with clients, as needed.</a:t>
            </a:r>
          </a:p>
          <a:p>
            <a:endParaRPr lang="en-US" baseline="0" dirty="0"/>
          </a:p>
          <a:p>
            <a:r>
              <a:rPr lang="en-US" baseline="0" dirty="0"/>
              <a:t>When you refold the worksheet and then turn the page, you will see the portion of the tool entitled </a:t>
            </a:r>
            <a:r>
              <a:rPr lang="en-US" b="1" baseline="0" dirty="0"/>
              <a:t>a step further</a:t>
            </a:r>
            <a:r>
              <a:rPr lang="en-US" b="0" baseline="0" dirty="0"/>
              <a:t>. This portion of the tool includes some additional information, referral ideas, questions, or activities that help consumers reflect on the subject of the tool and take action.</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16</a:t>
            </a:fld>
            <a:endParaRPr lang="en-US" dirty="0"/>
          </a:p>
        </p:txBody>
      </p:sp>
    </p:spTree>
    <p:extLst>
      <p:ext uri="{BB962C8B-B14F-4D97-AF65-F5344CB8AC3E}">
        <p14:creationId xmlns:p14="http://schemas.microsoft.com/office/powerpoint/2010/main" val="940371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Behind on bills? is structured as a mini-toolkit, rather than as a financial education curriculum. Because it’s a toolkit, the aim isn’t for you to cover all of its tools with everyone you serve. Instead, it’s to help you share the tools that are best suited to help someone on a specific financial challenge and reaching their goals. And, when they want or need additional help, the aim is to help you refer them to the right resource.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table of contents shows the eight tools that make up Behind on bills? They are color-coded.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t>
            </a:r>
            <a:r>
              <a:rPr lang="en-US" b="0" dirty="0">
                <a:solidFill>
                  <a:srgbClr val="5B9DA1"/>
                </a:solidFill>
              </a:rPr>
              <a:t>blue-green</a:t>
            </a:r>
            <a:r>
              <a:rPr lang="en-US" b="0" dirty="0"/>
              <a:t> tools can be used to help people</a:t>
            </a:r>
            <a:r>
              <a:rPr lang="en-US" b="0" baseline="0" dirty="0"/>
              <a:t> </a:t>
            </a:r>
            <a:r>
              <a:rPr lang="en-US" b="0" dirty="0"/>
              <a:t>build a clear picture of their income and spending.</a:t>
            </a:r>
            <a:r>
              <a:rPr lang="en-US" b="0" baseline="0" dirty="0"/>
              <a:t> Those tools include an income tracker, spending tracker, and bill calendar.</a:t>
            </a:r>
          </a:p>
          <a:p>
            <a:pPr marL="628650" lvl="1" indent="-171450">
              <a:buFont typeface="Arial" panose="020B0604020202020204" pitchFamily="34" charset="0"/>
              <a:buChar char="•"/>
            </a:pPr>
            <a:r>
              <a:rPr lang="en-US" b="0" baseline="0" dirty="0"/>
              <a:t>The </a:t>
            </a:r>
            <a:r>
              <a:rPr lang="en-US" b="0" dirty="0">
                <a:solidFill>
                  <a:srgbClr val="F9A03D"/>
                </a:solidFill>
              </a:rPr>
              <a:t>yellow</a:t>
            </a:r>
            <a:r>
              <a:rPr lang="en-US" dirty="0"/>
              <a:t> tools can be used to think about goals and identify ways to increase income and other resources and cut expenses. They include a goal setting tool and a</a:t>
            </a:r>
            <a:r>
              <a:rPr lang="en-US" baseline="0" dirty="0"/>
              <a:t> tool on short-term strategies for getting extra money.</a:t>
            </a:r>
            <a:endParaRPr lang="en-US" dirty="0"/>
          </a:p>
          <a:p>
            <a:pPr marL="628650" lvl="1" indent="-171450">
              <a:buFont typeface="Arial" panose="020B0604020202020204" pitchFamily="34" charset="0"/>
              <a:buChar char="•"/>
            </a:pPr>
            <a:r>
              <a:rPr lang="en-US" dirty="0"/>
              <a:t>T</a:t>
            </a:r>
            <a:r>
              <a:rPr lang="en-US" baseline="0" dirty="0"/>
              <a:t>he red tools</a:t>
            </a:r>
            <a:r>
              <a:rPr lang="en-US" dirty="0"/>
              <a:t> can be used for immediate challenges and needs.</a:t>
            </a:r>
            <a:r>
              <a:rPr lang="en-US" sz="1200" b="0" i="0" u="none" strike="noStrike" kern="1200" baseline="0" dirty="0">
                <a:solidFill>
                  <a:schemeClr val="tx1"/>
                </a:solidFill>
                <a:latin typeface="+mn-lt"/>
                <a:ea typeface="+mn-ea"/>
                <a:cs typeface="+mn-cs"/>
              </a:rPr>
              <a:t> This category includes tools on prioritizing bills, dealing with debt collectors, and finding resources for additional help with being behind on bills.</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Some practitioners use this table of contents as a quick needs assessment tool. They ask the people they work with to read the questions associated with the eight tools and the circle one or more tools that they would like to explore.</a:t>
            </a:r>
          </a:p>
          <a:p>
            <a:pPr marL="0" lv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lvl="0" indent="0">
              <a:buFont typeface="Arial" panose="020B0604020202020204" pitchFamily="34" charset="0"/>
              <a:buNone/>
            </a:pPr>
            <a:r>
              <a:rPr lang="en-US" b="0" i="0" u="none" strike="noStrike" kern="1200" baseline="0" dirty="0">
                <a:solidFill>
                  <a:schemeClr val="tx1"/>
                </a:solidFill>
                <a:latin typeface="+mn-lt"/>
                <a:ea typeface="+mn-ea"/>
                <a:cs typeface="+mn-cs"/>
              </a:rPr>
              <a:t>In this training, we are going to explore the tools in a different order than the arrangement you see in your printed copy. That reflects the toolkit-style design of booklet. You access tools as you and the people you work with need them, not necessarily in order from front-to-back.</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17</a:t>
            </a:fld>
            <a:endParaRPr lang="en-US" dirty="0"/>
          </a:p>
        </p:txBody>
      </p:sp>
    </p:spTree>
    <p:extLst>
      <p:ext uri="{BB962C8B-B14F-4D97-AF65-F5344CB8AC3E}">
        <p14:creationId xmlns:p14="http://schemas.microsoft.com/office/powerpoint/2010/main" val="1180944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the goal setting tool, the</a:t>
            </a:r>
            <a:r>
              <a:rPr lang="en-US" sz="1200" kern="1200" baseline="0" dirty="0">
                <a:solidFill>
                  <a:schemeClr val="tx1"/>
                </a:solidFill>
                <a:effectLst/>
                <a:latin typeface="+mn-lt"/>
                <a:ea typeface="+mn-ea"/>
                <a:cs typeface="+mn-cs"/>
              </a:rPr>
              <a:t> tool with the picture of a chameleon. </a:t>
            </a:r>
            <a:r>
              <a:rPr lang="en-US" sz="1200" kern="1200" dirty="0">
                <a:solidFill>
                  <a:schemeClr val="tx1"/>
                </a:solidFill>
                <a:effectLst/>
                <a:latin typeface="+mn-lt"/>
                <a:ea typeface="+mn-ea"/>
                <a:cs typeface="+mn-cs"/>
              </a:rPr>
              <a:t>Goal setting is often a key activity in social services programs. As a result, this tool is easy for the people you</a:t>
            </a:r>
            <a:r>
              <a:rPr lang="en-US" sz="1200" kern="1200" baseline="0" dirty="0">
                <a:solidFill>
                  <a:schemeClr val="tx1"/>
                </a:solidFill>
                <a:effectLst/>
                <a:latin typeface="+mn-lt"/>
                <a:ea typeface="+mn-ea"/>
                <a:cs typeface="+mn-cs"/>
              </a:rPr>
              <a:t> serve t</a:t>
            </a:r>
            <a:r>
              <a:rPr lang="en-US" sz="1200" kern="1200" dirty="0">
                <a:solidFill>
                  <a:schemeClr val="tx1"/>
                </a:solidFill>
                <a:effectLst/>
                <a:latin typeface="+mn-lt"/>
                <a:ea typeface="+mn-ea"/>
                <a:cs typeface="+mn-cs"/>
              </a:rPr>
              <a:t>o try independently and experience using it firsthand.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For use in a webinar, shorten the time allotted for filling out the tool and have people post their responses to the discussion questions in the chat function if it is not feasible to open the line for discussion.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i="0" u="none" strike="noStrike" cap="none" dirty="0">
                <a:solidFill>
                  <a:schemeClr val="dk1"/>
                </a:solidFill>
                <a:effectLst/>
                <a:latin typeface="Calibri"/>
                <a:ea typeface="Calibri"/>
                <a:cs typeface="Calibri"/>
                <a:sym typeface="Calibri"/>
              </a:rPr>
              <a:t>Introduce the tool using this slide and the next two slides (3 min)</a:t>
            </a:r>
          </a:p>
          <a:p>
            <a:pPr lvl="0"/>
            <a:r>
              <a:rPr lang="en-US" sz="1200" b="0" i="0" u="none" strike="noStrike" cap="none" dirty="0">
                <a:solidFill>
                  <a:schemeClr val="dk1"/>
                </a:solidFill>
                <a:effectLst/>
                <a:latin typeface="Calibri"/>
                <a:ea typeface="Calibri"/>
                <a:cs typeface="Calibri"/>
                <a:sym typeface="Calibri"/>
              </a:rPr>
              <a:t>Paraphrasing the information on its cover, the questions in the tool, and the action plan</a:t>
            </a:r>
          </a:p>
          <a:p>
            <a:r>
              <a:rPr lang="en-US" sz="1200" b="1" i="0" u="none" strike="noStrike" cap="none" dirty="0">
                <a:solidFill>
                  <a:schemeClr val="dk1"/>
                </a:solidFill>
                <a:effectLst/>
                <a:latin typeface="Calibri"/>
                <a:ea typeface="Calibri"/>
                <a:cs typeface="Calibri"/>
                <a:sym typeface="Calibri"/>
              </a:rPr>
              <a:t>Ask participants to fill out the tool for themselves (5-8 min)</a:t>
            </a:r>
          </a:p>
          <a:p>
            <a:pPr lvl="0"/>
            <a:r>
              <a:rPr lang="en-US" sz="1200" b="0" i="0" u="none" strike="noStrike" cap="none" dirty="0">
                <a:solidFill>
                  <a:schemeClr val="dk1"/>
                </a:solidFill>
                <a:effectLst/>
                <a:latin typeface="Calibri"/>
                <a:ea typeface="Calibri"/>
                <a:cs typeface="Calibri"/>
                <a:sym typeface="Calibri"/>
              </a:rPr>
              <a:t>As a facilitator, you can loosely demonstrate how they could use it by providing verbal prompts as they complete it. </a:t>
            </a:r>
          </a:p>
          <a:p>
            <a:r>
              <a:rPr lang="en-US" sz="1200" b="1" i="0" u="none" strike="noStrike" cap="none" dirty="0">
                <a:solidFill>
                  <a:schemeClr val="dk1"/>
                </a:solidFill>
                <a:effectLst/>
                <a:latin typeface="Calibri"/>
                <a:ea typeface="Calibri"/>
                <a:cs typeface="Calibri"/>
                <a:sym typeface="Calibri"/>
              </a:rPr>
              <a:t>Discussion (5 min)</a:t>
            </a:r>
          </a:p>
          <a:p>
            <a:pPr lvl="0"/>
            <a:r>
              <a:rPr lang="en-US" sz="1200" b="0" i="0" u="none" strike="noStrike" cap="none" dirty="0">
                <a:solidFill>
                  <a:schemeClr val="dk1"/>
                </a:solidFill>
                <a:effectLst/>
                <a:latin typeface="Calibri"/>
                <a:ea typeface="Calibri"/>
                <a:cs typeface="Calibri"/>
                <a:sym typeface="Calibri"/>
              </a:rPr>
              <a:t>Ask how they felt responding to the questions.</a:t>
            </a:r>
          </a:p>
          <a:p>
            <a:pPr lvl="0"/>
            <a:r>
              <a:rPr lang="en-US" sz="1200" b="0" i="0" u="none" strike="noStrike" cap="none" dirty="0">
                <a:solidFill>
                  <a:schemeClr val="dk1"/>
                </a:solidFill>
                <a:effectLst/>
                <a:latin typeface="Calibri"/>
                <a:ea typeface="Calibri"/>
                <a:cs typeface="Calibri"/>
                <a:sym typeface="Calibri"/>
              </a:rPr>
              <a:t>What question felt the most useful for you?</a:t>
            </a:r>
          </a:p>
          <a:p>
            <a:r>
              <a:rPr lang="en-US" sz="1200" b="1" i="0" u="none" strike="noStrike" cap="none" dirty="0">
                <a:solidFill>
                  <a:schemeClr val="dk1"/>
                </a:solidFill>
                <a:effectLst/>
                <a:latin typeface="Calibri"/>
                <a:ea typeface="Calibri"/>
                <a:cs typeface="Calibri"/>
                <a:sym typeface="Calibri"/>
              </a:rPr>
              <a:t>Review usage ideas on sticky notes (5 min)</a:t>
            </a:r>
          </a:p>
          <a:p>
            <a:pPr lvl="0"/>
            <a:r>
              <a:rPr lang="en-US" sz="1200" b="0" i="0" u="none" strike="noStrike" cap="none" dirty="0">
                <a:solidFill>
                  <a:schemeClr val="dk1"/>
                </a:solidFill>
                <a:effectLst/>
                <a:latin typeface="Calibri"/>
                <a:ea typeface="Calibri"/>
                <a:cs typeface="Calibri"/>
                <a:sym typeface="Calibri"/>
              </a:rPr>
              <a:t>Explain that you’ve provided sticky notes they can use to jot down ideas about situations or moments that they could use the tool in their meetings with the people they serve.</a:t>
            </a:r>
          </a:p>
          <a:p>
            <a:pPr lvl="0"/>
            <a:r>
              <a:rPr lang="en-US" sz="1200" b="0" i="0" u="none" strike="noStrike" cap="none" dirty="0">
                <a:solidFill>
                  <a:schemeClr val="dk1"/>
                </a:solidFill>
                <a:effectLst/>
                <a:latin typeface="Calibri"/>
                <a:ea typeface="Calibri"/>
                <a:cs typeface="Calibri"/>
                <a:sym typeface="Calibri"/>
              </a:rPr>
              <a:t>Explain that there’s no right or wrong way to use these tools. They know the way they provide services and can adapt how they use it.</a:t>
            </a:r>
          </a:p>
          <a:p>
            <a:pPr lvl="0"/>
            <a:r>
              <a:rPr lang="en-US" sz="1200" b="0" i="0" u="none" strike="noStrike" cap="none" dirty="0">
                <a:solidFill>
                  <a:schemeClr val="dk1"/>
                </a:solidFill>
                <a:effectLst/>
                <a:latin typeface="Calibri"/>
                <a:ea typeface="Calibri"/>
                <a:cs typeface="Calibri"/>
                <a:sym typeface="Calibri"/>
              </a:rPr>
              <a:t>If people are having a hard time with generating ideas for sticky notes, you can share that some staff who tested it used it as part of their required goal-setting and action planning; some used it as part of motivational interviewing; others used it to kick off a counseling session.</a:t>
            </a:r>
          </a:p>
          <a:p>
            <a:pPr lvl="0"/>
            <a:r>
              <a:rPr lang="en-US" sz="1200" b="0" i="0" u="none" strike="noStrike" cap="none" dirty="0">
                <a:solidFill>
                  <a:schemeClr val="dk1"/>
                </a:solidFill>
                <a:effectLst/>
                <a:latin typeface="Calibri"/>
                <a:ea typeface="Calibri"/>
                <a:cs typeface="Calibri"/>
                <a:sym typeface="Calibri"/>
              </a:rPr>
              <a:t>Explain that during this training, individual participants won’t do this for each tool because they will work on some tools in groups. Writing down usage ideas on the tools they use will give others a quick sense of how a tool they haven't reviewed can be useful to them.</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18</a:t>
            </a:fld>
            <a:endParaRPr lang="en-US" dirty="0"/>
          </a:p>
        </p:txBody>
      </p:sp>
    </p:spTree>
    <p:extLst>
      <p:ext uri="{BB962C8B-B14F-4D97-AF65-F5344CB8AC3E}">
        <p14:creationId xmlns:p14="http://schemas.microsoft.com/office/powerpoint/2010/main" val="2755777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Unfold the tool so that you see this worksheet.</a:t>
            </a:r>
          </a:p>
          <a:p>
            <a:endParaRPr lang="en-US" dirty="0"/>
          </a:p>
          <a:p>
            <a:r>
              <a:rPr lang="en-US" baseline="0" dirty="0"/>
              <a:t>People reflect on the four prompts written across the top of the tool and fill in:</a:t>
            </a:r>
          </a:p>
          <a:p>
            <a:pPr marL="171450" indent="-171450">
              <a:buFont typeface="Arial" panose="020B0604020202020204" pitchFamily="34" charset="0"/>
              <a:buChar char="•"/>
            </a:pPr>
            <a:r>
              <a:rPr lang="en-US" baseline="0" dirty="0"/>
              <a:t>One thing that they are proud of</a:t>
            </a:r>
          </a:p>
          <a:p>
            <a:pPr marL="171450" indent="-171450">
              <a:buFont typeface="Arial" panose="020B0604020202020204" pitchFamily="34" charset="0"/>
              <a:buChar char="•"/>
            </a:pPr>
            <a:r>
              <a:rPr lang="en-US" baseline="0" dirty="0"/>
              <a:t>One promise to themselves</a:t>
            </a:r>
          </a:p>
          <a:p>
            <a:pPr marL="171450" indent="-171450">
              <a:buFont typeface="Arial" panose="020B0604020202020204" pitchFamily="34" charset="0"/>
              <a:buChar char="•"/>
            </a:pPr>
            <a:r>
              <a:rPr lang="en-US" baseline="0" dirty="0"/>
              <a:t>One thing they would like to change and</a:t>
            </a:r>
          </a:p>
          <a:p>
            <a:pPr marL="171450" indent="-171450">
              <a:buFont typeface="Arial" panose="020B0604020202020204" pitchFamily="34" charset="0"/>
              <a:buChar char="•"/>
            </a:pPr>
            <a:r>
              <a:rPr lang="en-US" baseline="0" dirty="0"/>
              <a:t>A dream that they have for themselves</a:t>
            </a:r>
          </a:p>
          <a:p>
            <a:endParaRPr lang="en-US" baseline="0" dirty="0"/>
          </a:p>
          <a:p>
            <a:pPr marL="0" lvl="0" indent="0">
              <a:buFont typeface="Arial" panose="020B0604020202020204" pitchFamily="34" charset="0"/>
              <a:buNone/>
            </a:pPr>
            <a:r>
              <a:rPr lang="en-US" baseline="0" dirty="0"/>
              <a:t>The positive orientation of the questions may be particularly helpful for clients in need of encouragement. And you can choose what portions of the tool to use. You may find that it works best with some people to ask them to choose and respond to only one or two of the sections of this tool.</a:t>
            </a:r>
          </a:p>
          <a:p>
            <a:pPr lvl="0"/>
            <a:endParaRPr lang="en-US" sz="1200" kern="1200" baseline="0" dirty="0">
              <a:solidFill>
                <a:schemeClr val="tx1"/>
              </a:solidFill>
              <a:effectLst/>
              <a:latin typeface="+mn-lt"/>
              <a:ea typeface="+mn-ea"/>
              <a:cs typeface="+mn-cs"/>
            </a:endParaRPr>
          </a:p>
          <a:p>
            <a:r>
              <a:rPr lang="en-US" baseline="0" dirty="0"/>
              <a:t>The “who can help me” prompt at the bottom of the tool is a great place to name a friend, family member, community based organization, or other source of support that is relevant to the person’s goals. The “date to complete” prompt challenges people to give themselves a deadline for concrete action.</a:t>
            </a:r>
          </a:p>
        </p:txBody>
      </p:sp>
      <p:sp>
        <p:nvSpPr>
          <p:cNvPr id="4" name="Slide Number Placeholder 3"/>
          <p:cNvSpPr>
            <a:spLocks noGrp="1"/>
          </p:cNvSpPr>
          <p:nvPr>
            <p:ph type="sldNum" sz="quarter" idx="10"/>
          </p:nvPr>
        </p:nvSpPr>
        <p:spPr/>
        <p:txBody>
          <a:bodyPr/>
          <a:lstStyle/>
          <a:p>
            <a:fld id="{4BAF53EF-993C-FF42-8B62-CEF57763A78D}" type="slidenum">
              <a:rPr lang="en-US" smtClean="0"/>
              <a:t>19</a:t>
            </a:fld>
            <a:endParaRPr lang="en-US" dirty="0"/>
          </a:p>
        </p:txBody>
      </p:sp>
    </p:spTree>
    <p:extLst>
      <p:ext uri="{BB962C8B-B14F-4D97-AF65-F5344CB8AC3E}">
        <p14:creationId xmlns:p14="http://schemas.microsoft.com/office/powerpoint/2010/main" val="130469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2</a:t>
            </a:fld>
            <a:endParaRPr lang="en-US" altLang="en-US" dirty="0"/>
          </a:p>
        </p:txBody>
      </p:sp>
    </p:spTree>
    <p:extLst>
      <p:ext uri="{BB962C8B-B14F-4D97-AF65-F5344CB8AC3E}">
        <p14:creationId xmlns:p14="http://schemas.microsoft.com/office/powerpoint/2010/main" val="2426090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reverse</a:t>
            </a:r>
            <a:r>
              <a:rPr lang="en-US" baseline="0" dirty="0"/>
              <a:t> side of the goal setting tool contains the part of the tool entitled </a:t>
            </a:r>
            <a:r>
              <a:rPr lang="en-US" i="1" baseline="0" dirty="0"/>
              <a:t>A step further</a:t>
            </a:r>
            <a:r>
              <a:rPr lang="en-US" baseline="0" dirty="0"/>
              <a:t>. For this tool, </a:t>
            </a:r>
            <a:r>
              <a:rPr lang="en-US" i="1" baseline="0" dirty="0"/>
              <a:t>A step further </a:t>
            </a:r>
            <a:r>
              <a:rPr lang="en-US" baseline="0" dirty="0"/>
              <a:t>involves identifying concrete steps toward the aspirations that were identified on the worksheet part of the tool. For each, step, there is space to write the resources needed and a date to complete the step.</a:t>
            </a:r>
          </a:p>
          <a:p>
            <a:endParaRPr lang="en-US" baseline="0" dirty="0"/>
          </a:p>
          <a:p>
            <a:r>
              <a:rPr lang="en-US" baseline="0" dirty="0"/>
              <a:t>If your work involves a series of meetings with a single individual or family, consider revisiting these steps in follow-up meetings as a way to support progress toward goals.</a:t>
            </a:r>
          </a:p>
          <a:p>
            <a:endParaRPr lang="en-US" baseline="0" dirty="0"/>
          </a:p>
          <a:p>
            <a:r>
              <a:rPr lang="en-US" dirty="0"/>
              <a:t>How and when would you use this tool</a:t>
            </a:r>
            <a:r>
              <a:rPr lang="en-US" baseline="0" dirty="0"/>
              <a:t> with the people you serve? </a:t>
            </a:r>
            <a:r>
              <a:rPr lang="en-US" dirty="0"/>
              <a:t>Practitioners</a:t>
            </a:r>
            <a:r>
              <a:rPr lang="en-US" baseline="0" dirty="0"/>
              <a:t> who have used the tool have shared ideas that included using it with clients that were making a major change in their lives such as a change in jobs. Other practitioners suggested using the tool in the first of a series of meetings with emergency services clients to start the process of thinking long-term.</a:t>
            </a:r>
          </a:p>
          <a:p>
            <a:pPr marL="0" lvl="0" indent="0">
              <a:buFont typeface="Arial" panose="020B0604020202020204" pitchFamily="34" charset="0"/>
              <a:buNone/>
            </a:pPr>
            <a:endParaRPr lang="en-US" baseline="0" dirty="0"/>
          </a:p>
          <a:p>
            <a:pPr lvl="0"/>
            <a:r>
              <a:rPr lang="en-US" sz="1200" kern="1200" baseline="0" dirty="0">
                <a:solidFill>
                  <a:schemeClr val="tx1"/>
                </a:solidFill>
                <a:effectLst/>
                <a:latin typeface="+mn-lt"/>
                <a:ea typeface="+mn-ea"/>
                <a:cs typeface="+mn-cs"/>
              </a:rPr>
              <a:t>Think about the people you work with and the various interactions that you and others have with them. What are some specific situations where you could use the </a:t>
            </a:r>
            <a:r>
              <a:rPr lang="en-US" sz="1200" i="0" kern="1200" baseline="0" dirty="0">
                <a:solidFill>
                  <a:schemeClr val="tx1"/>
                </a:solidFill>
                <a:effectLst/>
                <a:latin typeface="+mn-lt"/>
                <a:ea typeface="+mn-ea"/>
                <a:cs typeface="+mn-cs"/>
              </a:rPr>
              <a:t>Goal setting </a:t>
            </a:r>
            <a:r>
              <a:rPr lang="en-US" sz="1200" kern="1200" baseline="0" dirty="0">
                <a:solidFill>
                  <a:schemeClr val="tx1"/>
                </a:solidFill>
                <a:effectLst/>
                <a:latin typeface="+mn-lt"/>
                <a:ea typeface="+mn-ea"/>
                <a:cs typeface="+mn-cs"/>
              </a:rPr>
              <a:t>tool? Ask participants to jot down those ideas on sticky notes and stick them on this tool.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20</a:t>
            </a:fld>
            <a:endParaRPr lang="en-US" dirty="0"/>
          </a:p>
        </p:txBody>
      </p:sp>
    </p:spTree>
    <p:extLst>
      <p:ext uri="{BB962C8B-B14F-4D97-AF65-F5344CB8AC3E}">
        <p14:creationId xmlns:p14="http://schemas.microsoft.com/office/powerpoint/2010/main" val="2872642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Training goal</a:t>
            </a:r>
          </a:p>
          <a:p>
            <a:pPr lvl="0"/>
            <a:r>
              <a:rPr lang="en-US" sz="1200" b="0" i="0" u="none" strike="noStrike" cap="none" dirty="0">
                <a:solidFill>
                  <a:schemeClr val="dk1"/>
                </a:solidFill>
                <a:effectLst/>
                <a:latin typeface="Calibri"/>
                <a:ea typeface="Calibri"/>
                <a:cs typeface="Calibri"/>
                <a:sym typeface="Calibri"/>
              </a:rPr>
              <a:t>Sharing resources is commonplace in many organizations. Simply demonstrating this tool will familiarize participants with its content and discussing how to customize it for their organization will prepare them to use it.</a:t>
            </a:r>
          </a:p>
          <a:p>
            <a:pPr lvl="0"/>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Getting started</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Explain that the tool includes digital resources and space where participants can write in local referral information. </a:t>
            </a:r>
          </a:p>
          <a:p>
            <a:endParaRPr lang="en-US" sz="1200" b="0" i="0" u="none" strike="noStrike" kern="1200" cap="none" baseline="0" dirty="0">
              <a:solidFill>
                <a:schemeClr val="dk1"/>
              </a:solidFill>
              <a:effectLst/>
              <a:latin typeface="Calibri"/>
              <a:ea typeface="+mn-ea"/>
              <a:cs typeface="Calibri"/>
              <a:sym typeface="Calibri"/>
            </a:endParaRPr>
          </a:p>
          <a:p>
            <a:r>
              <a:rPr lang="en-US" sz="1200" b="0" i="0" u="none" strike="noStrike" kern="1200" baseline="0" dirty="0">
                <a:solidFill>
                  <a:schemeClr val="tx1"/>
                </a:solidFill>
                <a:latin typeface="+mn-lt"/>
                <a:ea typeface="+mn-ea"/>
                <a:cs typeface="+mn-cs"/>
              </a:rPr>
              <a:t>Some people may need more help than you or your organization are equipped to provide. That is where connecting people to the right resources or making smart referrals can make a big difference in people’s lives. The </a:t>
            </a:r>
            <a:r>
              <a:rPr lang="en-US" sz="1200" b="0" i="1" u="none" strike="noStrike" kern="1200" baseline="0" dirty="0">
                <a:solidFill>
                  <a:schemeClr val="tx1"/>
                </a:solidFill>
                <a:latin typeface="+mn-lt"/>
                <a:ea typeface="+mn-ea"/>
                <a:cs typeface="+mn-cs"/>
              </a:rPr>
              <a:t>Resource cards </a:t>
            </a:r>
            <a:r>
              <a:rPr lang="en-US" sz="1200" b="0" i="0" u="none" strike="noStrike" kern="1200" baseline="0" dirty="0">
                <a:solidFill>
                  <a:schemeClr val="tx1"/>
                </a:solidFill>
                <a:latin typeface="+mn-lt"/>
                <a:ea typeface="+mn-ea"/>
                <a:cs typeface="+mn-cs"/>
              </a:rPr>
              <a:t>tool is designed to help you do just that. Using this tool, you can connect people with resources related to:</a:t>
            </a:r>
          </a:p>
          <a:p>
            <a:pPr marL="628650" lvl="1" indent="-171450">
              <a:buFont typeface="Arial" panose="020B0604020202020204" pitchFamily="34" charset="0"/>
              <a:buChar char="•"/>
            </a:pPr>
            <a:r>
              <a:rPr lang="en-US" dirty="0"/>
              <a:t>Paying utility bills</a:t>
            </a:r>
          </a:p>
          <a:p>
            <a:pPr marL="628650" lvl="1" indent="-171450">
              <a:buFont typeface="Arial" panose="020B0604020202020204" pitchFamily="34" charset="0"/>
              <a:buChar char="•"/>
            </a:pPr>
            <a:r>
              <a:rPr lang="en-US" dirty="0"/>
              <a:t>Finding a job or benefits</a:t>
            </a:r>
          </a:p>
          <a:p>
            <a:pPr marL="628650" lvl="1" indent="-171450">
              <a:buFont typeface="Arial" panose="020B0604020202020204" pitchFamily="34" charset="0"/>
              <a:buChar char="•"/>
            </a:pPr>
            <a:r>
              <a:rPr lang="en-US" dirty="0"/>
              <a:t>Dealing with debt</a:t>
            </a:r>
          </a:p>
          <a:p>
            <a:pPr marL="628650" lvl="1" indent="-171450">
              <a:buFont typeface="Arial" panose="020B0604020202020204" pitchFamily="34" charset="0"/>
              <a:buChar char="•"/>
            </a:pPr>
            <a:r>
              <a:rPr lang="en-US" dirty="0"/>
              <a:t>Getting a response from banks and debt collectors</a:t>
            </a:r>
          </a:p>
          <a:p>
            <a:pPr marL="628650" lvl="1" indent="-171450">
              <a:buFont typeface="Arial" panose="020B0604020202020204" pitchFamily="34" charset="0"/>
              <a:buChar char="•"/>
            </a:pPr>
            <a:r>
              <a:rPr lang="en-US" dirty="0"/>
              <a:t>Finding a lawyer and</a:t>
            </a:r>
          </a:p>
          <a:p>
            <a:pPr marL="628650" lvl="1" indent="-171450">
              <a:buFont typeface="Arial" panose="020B0604020202020204" pitchFamily="34" charset="0"/>
              <a:buChar char="•"/>
            </a:pPr>
            <a:r>
              <a:rPr lang="en-US" dirty="0"/>
              <a:t>Exploring heath care programs</a:t>
            </a:r>
          </a:p>
          <a:p>
            <a:pPr lvl="0"/>
            <a:endParaRPr lang="en-US" sz="1200" b="0" i="0" u="none" strike="noStrike" cap="none" dirty="0">
              <a:solidFill>
                <a:schemeClr val="dk1"/>
              </a:solidFill>
              <a:effectLst/>
              <a:latin typeface="Calibri"/>
              <a:ea typeface="Calibri"/>
              <a:cs typeface="Calibri"/>
              <a:sym typeface="Calibri"/>
            </a:endParaRP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21</a:t>
            </a:fld>
            <a:endParaRPr lang="en-US" dirty="0"/>
          </a:p>
        </p:txBody>
      </p:sp>
    </p:spTree>
    <p:extLst>
      <p:ext uri="{BB962C8B-B14F-4D97-AF65-F5344CB8AC3E}">
        <p14:creationId xmlns:p14="http://schemas.microsoft.com/office/powerpoint/2010/main" val="2366614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tool can help you create eight resource cards on topics that are important to the people you serve. Each includes both blank spaces for your local resource and referral ideas and some pre-filled </a:t>
            </a:r>
            <a:r>
              <a:rPr lang="en-US" sz="1200" kern="1200" dirty="0">
                <a:solidFill>
                  <a:schemeClr val="tx1"/>
                </a:solidFill>
                <a:effectLst/>
                <a:latin typeface="+mn-lt"/>
                <a:ea typeface="+mn-ea"/>
                <a:cs typeface="+mn-cs"/>
              </a:rPr>
              <a:t>resources with the relevant web addresses</a:t>
            </a:r>
            <a:r>
              <a:rPr lang="en-US" sz="1200" kern="1200" baseline="0" dirty="0">
                <a:solidFill>
                  <a:schemeClr val="tx1"/>
                </a:solidFill>
                <a:effectLst/>
                <a:latin typeface="+mn-lt"/>
                <a:ea typeface="+mn-ea"/>
                <a:cs typeface="+mn-cs"/>
              </a:rPr>
              <a:t> or phone numbers</a:t>
            </a:r>
            <a:r>
              <a:rPr lang="en-US" sz="1200" kern="1200" dirty="0">
                <a:solidFill>
                  <a:schemeClr val="tx1"/>
                </a:solidFill>
                <a:effectLst/>
                <a:latin typeface="+mn-lt"/>
                <a:ea typeface="+mn-ea"/>
                <a:cs typeface="+mn-cs"/>
              </a:rPr>
              <a: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organization or community may already have a written resource and referral network, which will give you a head start on adding websites and local organizations to these resource cards. Referral partners in your community may include certified non-profit credit counselors, certified housing counselors, financial counselors and coaches, free volunteer tax assistance sites sponsored by the IRS, and financial education programs. </a:t>
            </a:r>
          </a:p>
          <a:p>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Once</a:t>
            </a:r>
            <a:r>
              <a:rPr lang="en-US" sz="1200" b="0" i="0" kern="1200" baseline="0" dirty="0">
                <a:solidFill>
                  <a:schemeClr val="tx1"/>
                </a:solidFill>
                <a:effectLst/>
                <a:latin typeface="+mn-lt"/>
                <a:ea typeface="+mn-ea"/>
                <a:cs typeface="+mn-cs"/>
              </a:rPr>
              <a:t> completed, this worksheet can ben photocopied and cut into eight referral cards. Consider keeping them in your wallet or another handy place so that you have them ready when you have an opportunity to share them with the people you serve.</a:t>
            </a:r>
          </a:p>
          <a:p>
            <a:pPr lvl="0"/>
            <a:endParaRPr lang="en-US" sz="1200" b="0" i="0" kern="1200" baseline="0" dirty="0">
              <a:solidFill>
                <a:schemeClr val="tx1"/>
              </a:solidFill>
              <a:effectLst/>
              <a:latin typeface="+mn-lt"/>
              <a:ea typeface="+mn-ea"/>
              <a:cs typeface="+mn-cs"/>
            </a:endParaRPr>
          </a:p>
          <a:p>
            <a:r>
              <a:rPr lang="en-US" dirty="0"/>
              <a:t>How and when would you use these cards </a:t>
            </a:r>
            <a:r>
              <a:rPr lang="en-US" baseline="0" dirty="0"/>
              <a:t>with the people you serve? </a:t>
            </a:r>
            <a:r>
              <a:rPr lang="en-US" dirty="0"/>
              <a:t>Ideas from other practitioners include</a:t>
            </a:r>
            <a:r>
              <a:rPr lang="en-US" baseline="0" dirty="0"/>
              <a:t>:</a:t>
            </a:r>
          </a:p>
          <a:p>
            <a:pPr marL="628650" lvl="1" indent="-171450">
              <a:buFont typeface="Arial" panose="020B0604020202020204" pitchFamily="34" charset="0"/>
              <a:buChar char="•"/>
            </a:pPr>
            <a:r>
              <a:rPr lang="en-US" baseline="0" dirty="0"/>
              <a:t>Training volunteers that mentor community members on using the cards and </a:t>
            </a:r>
          </a:p>
          <a:p>
            <a:pPr marL="628650" lvl="1" indent="-171450">
              <a:buFont typeface="Arial" panose="020B0604020202020204" pitchFamily="34" charset="0"/>
              <a:buChar char="•"/>
            </a:pPr>
            <a:r>
              <a:rPr lang="en-US" baseline="0" dirty="0"/>
              <a:t>Keeping the cards or sheets at the intake desk so that people can peruse the resource and referral options while they wait</a:t>
            </a:r>
          </a:p>
          <a:p>
            <a:pPr lvl="0"/>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22</a:t>
            </a:fld>
            <a:endParaRPr lang="en-US" dirty="0"/>
          </a:p>
        </p:txBody>
      </p:sp>
    </p:spTree>
    <p:extLst>
      <p:ext uri="{BB962C8B-B14F-4D97-AF65-F5344CB8AC3E}">
        <p14:creationId xmlns:p14="http://schemas.microsoft.com/office/powerpoint/2010/main" val="1494092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is important to ensure that the resources and referrals that you share are sources of unbiased and high-quality support. </a:t>
            </a:r>
            <a:r>
              <a:rPr lang="en-US" sz="1200" kern="1200" dirty="0">
                <a:solidFill>
                  <a:schemeClr val="tx1"/>
                </a:solidFill>
                <a:effectLst/>
                <a:latin typeface="+mn-lt"/>
                <a:ea typeface="+mn-ea"/>
                <a:cs typeface="+mn-cs"/>
              </a:rPr>
              <a:t>The questions found</a:t>
            </a:r>
            <a:r>
              <a:rPr lang="en-US" sz="1200" kern="1200" baseline="0" dirty="0">
                <a:solidFill>
                  <a:schemeClr val="tx1"/>
                </a:solidFill>
                <a:effectLst/>
                <a:latin typeface="+mn-lt"/>
                <a:ea typeface="+mn-ea"/>
                <a:cs typeface="+mn-cs"/>
              </a:rPr>
              <a:t> on the reverse side of this tool</a:t>
            </a:r>
            <a:r>
              <a:rPr lang="en-US" sz="1200" kern="1200" dirty="0">
                <a:solidFill>
                  <a:schemeClr val="tx1"/>
                </a:solidFill>
                <a:effectLst/>
                <a:latin typeface="+mn-lt"/>
                <a:ea typeface="+mn-ea"/>
                <a:cs typeface="+mn-cs"/>
              </a:rPr>
              <a:t> can be used to help you vet resources and potential referral partners.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a:t>
            </a:r>
            <a:r>
              <a:rPr lang="en-US" sz="1200" kern="1200" baseline="0" dirty="0">
                <a:solidFill>
                  <a:schemeClr val="tx1"/>
                </a:solidFill>
                <a:effectLst/>
                <a:latin typeface="+mn-lt"/>
                <a:ea typeface="+mn-ea"/>
                <a:cs typeface="+mn-cs"/>
              </a:rPr>
              <a:t> questions can also </a:t>
            </a:r>
            <a:r>
              <a:rPr lang="en-US" sz="1200" kern="1200" dirty="0">
                <a:solidFill>
                  <a:schemeClr val="tx1"/>
                </a:solidFill>
                <a:effectLst/>
                <a:latin typeface="+mn-lt"/>
                <a:ea typeface="+mn-ea"/>
                <a:cs typeface="+mn-cs"/>
              </a:rPr>
              <a:t>help the people you work with to evaluate organizations or individuals that friends, family, or advertising recommend.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Reflect on how participants might use this tool.</a:t>
            </a:r>
            <a:endParaRPr lang="en-US" sz="1200" b="1" i="0" u="none" strike="noStrike" cap="none" dirty="0">
              <a:solidFill>
                <a:schemeClr val="dk1"/>
              </a:solidFill>
              <a:effectLst/>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tx1"/>
                </a:solidFill>
                <a:effectLst/>
                <a:latin typeface="Calibri"/>
                <a:ea typeface="Calibri"/>
                <a:cs typeface="Calibri"/>
                <a:sym typeface="Calibri"/>
              </a:rPr>
              <a:t>Think about the people you work with and the various interactions that you and others in your organizations have with them. What are some specific situations where you would use these resource cards? Jot down those ideas on sticky notes and stick them on this tool.</a:t>
            </a:r>
            <a:endParaRPr lang="en-US" sz="1200" b="0" i="0" u="none" strike="noStrike" kern="1200" cap="none" dirty="0">
              <a:solidFill>
                <a:schemeClr val="tx1"/>
              </a:solidFill>
              <a:effectLst/>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For webinars, ask people to post their ideas in the chat function.</a:t>
            </a:r>
          </a:p>
        </p:txBody>
      </p:sp>
      <p:sp>
        <p:nvSpPr>
          <p:cNvPr id="4" name="Slide Number Placeholder 3"/>
          <p:cNvSpPr>
            <a:spLocks noGrp="1"/>
          </p:cNvSpPr>
          <p:nvPr>
            <p:ph type="sldNum" sz="quarter" idx="10"/>
          </p:nvPr>
        </p:nvSpPr>
        <p:spPr/>
        <p:txBody>
          <a:bodyPr/>
          <a:lstStyle/>
          <a:p>
            <a:fld id="{4BAF53EF-993C-FF42-8B62-CEF57763A78D}" type="slidenum">
              <a:rPr lang="en-US" smtClean="0"/>
              <a:t>23</a:t>
            </a:fld>
            <a:endParaRPr lang="en-US" dirty="0"/>
          </a:p>
        </p:txBody>
      </p:sp>
    </p:spTree>
    <p:extLst>
      <p:ext uri="{BB962C8B-B14F-4D97-AF65-F5344CB8AC3E}">
        <p14:creationId xmlns:p14="http://schemas.microsoft.com/office/powerpoint/2010/main" val="257555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using the following role play activity for participants to familiarize themselves with the Prioritizing bills tool and the Bill calendar. Note; For webinar trainings, role playing will not be feasible. Instead, take time to model introducing the tools to a client. Consider completing a “sample” based on the people you serve and screenshare that completed tool.</a:t>
            </a:r>
          </a:p>
          <a:p>
            <a:endParaRPr lang="en-US" sz="1200" b="1" i="0" u="none" strike="noStrike" kern="1200" cap="none" dirty="0">
              <a:solidFill>
                <a:schemeClr val="tx1"/>
              </a:solidFill>
              <a:effectLst/>
              <a:latin typeface="+mn-lt"/>
              <a:ea typeface="+mn-ea"/>
              <a:cs typeface="+mn-cs"/>
              <a:sym typeface="Calibri"/>
            </a:endParaRPr>
          </a:p>
          <a:p>
            <a:r>
              <a:rPr lang="en-US" sz="1200" b="1" i="0" u="none" strike="noStrike" cap="none" dirty="0">
                <a:solidFill>
                  <a:schemeClr val="dk1"/>
                </a:solidFill>
                <a:effectLst/>
                <a:latin typeface="Calibri"/>
                <a:ea typeface="Calibri"/>
                <a:cs typeface="Calibri"/>
                <a:sym typeface="Calibri"/>
              </a:rPr>
              <a:t>Training goal</a:t>
            </a:r>
          </a:p>
          <a:p>
            <a:r>
              <a:rPr lang="en-US" sz="1200" b="0" i="0" u="none" strike="noStrike" cap="none" dirty="0">
                <a:solidFill>
                  <a:schemeClr val="dk1"/>
                </a:solidFill>
                <a:effectLst/>
                <a:latin typeface="Calibri"/>
                <a:ea typeface="Calibri"/>
                <a:cs typeface="Calibri"/>
                <a:sym typeface="Calibri"/>
              </a:rPr>
              <a:t>      In this portion of the training, participants will explore the tools for themselves and discover its features through the role play. A discussion allows them to reflect on what they discovered about the tools and reflect on how they might use them with the people they serve.</a:t>
            </a:r>
          </a:p>
          <a:p>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Getting started (3-5 min)</a:t>
            </a:r>
          </a:p>
          <a:p>
            <a:r>
              <a:rPr lang="en-US" sz="1200" b="0" i="0" u="none" strike="noStrike" cap="none" dirty="0">
                <a:solidFill>
                  <a:schemeClr val="dk1"/>
                </a:solidFill>
                <a:effectLst/>
                <a:latin typeface="Calibri"/>
                <a:ea typeface="Calibri"/>
                <a:cs typeface="Calibri"/>
                <a:sym typeface="Calibri"/>
              </a:rPr>
              <a:t>      Ask participants to take a moment to look at both tools. </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Have participants break into pairs for role play (3 min)</a:t>
            </a:r>
          </a:p>
          <a:p>
            <a:pPr lvl="0"/>
            <a:r>
              <a:rPr lang="en-US" sz="1200" b="0" i="0" u="none" strike="noStrike" cap="none" dirty="0">
                <a:solidFill>
                  <a:schemeClr val="dk1"/>
                </a:solidFill>
                <a:effectLst/>
                <a:latin typeface="Calibri"/>
                <a:ea typeface="Calibri"/>
                <a:cs typeface="Calibri"/>
                <a:sym typeface="Calibri"/>
              </a:rPr>
              <a:t>      Assign each pair one of the tools so that half of the participants use Prioritizing Bills and the other half the Bill Calendar. In each pair one person will play the staff member or volunteer and the other will play the person who is receiving services. Urge them to utilize scenarios that reflect the financial lives of the people they serve.</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Role play (10 min)</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Highlight the tools using the slides for each of these tools (5-7 min)</a:t>
            </a:r>
          </a:p>
          <a:p>
            <a:pPr lvl="0"/>
            <a:r>
              <a:rPr lang="en-US" sz="1200" b="0" i="0" u="none" strike="noStrike" cap="none" dirty="0">
                <a:solidFill>
                  <a:schemeClr val="dk1"/>
                </a:solidFill>
                <a:effectLst/>
                <a:latin typeface="Calibri"/>
                <a:ea typeface="Calibri"/>
                <a:cs typeface="Calibri"/>
                <a:sym typeface="Calibri"/>
              </a:rPr>
              <a:t>      Ask participants to describe the tools. Highlight these features during the discussion:</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Prioritizing Bills tool can help people consider how to approach each bill if they cannot make all of the payments on time.</a:t>
            </a:r>
          </a:p>
          <a:p>
            <a:pPr lvl="2">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It includes four categories of bills and obligations to consider. Choose one to read aloud.</a:t>
            </a:r>
          </a:p>
          <a:p>
            <a:pPr lvl="2">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 users identify their priorities, they can write them on the diagram, with the top-priority bill on the first line</a:t>
            </a:r>
          </a:p>
          <a:p>
            <a:pPr lvl="2">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 step further provides additional information and potential options you can share.</a:t>
            </a:r>
          </a:p>
          <a:p>
            <a:pPr lvl="0"/>
            <a:endParaRPr lang="en-US" sz="1200" b="0" i="0" u="none" strike="noStrike" cap="none" dirty="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Bill Calendar tool helps people visualize when their bills are due and when other expenses will occur. It can also help build a picture of their “cash flow” – how the timing of their income lines up with the timing of their bills.</a:t>
            </a:r>
          </a:p>
          <a:p>
            <a:pPr lvl="2">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 step further includes prompts you can use and the opportunity to identify a strategy to use in the next month.</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Reflection (3-5 min)</a:t>
            </a:r>
          </a:p>
          <a:p>
            <a:r>
              <a:rPr lang="en-US" sz="1200" b="0" i="0" u="none" strike="noStrike" cap="none" dirty="0">
                <a:solidFill>
                  <a:schemeClr val="dk1"/>
                </a:solidFill>
                <a:effectLst/>
                <a:latin typeface="Calibri"/>
                <a:ea typeface="Calibri"/>
                <a:cs typeface="Calibri"/>
                <a:sym typeface="Calibri"/>
              </a:rPr>
              <a:t>As a group, brainstorm scenarios in which these tools could be used.  Reflect on highlights or challenges and write ideas on sticky notes.</a:t>
            </a:r>
            <a:br>
              <a:rPr lang="en-US" sz="1200" b="0" i="0" u="none" strike="noStrike" cap="none" dirty="0">
                <a:solidFill>
                  <a:schemeClr val="dk1"/>
                </a:solidFill>
                <a:effectLst/>
                <a:latin typeface="Calibri"/>
                <a:ea typeface="Calibri"/>
                <a:cs typeface="Calibri"/>
                <a:sym typeface="Calibri"/>
              </a:rPr>
            </a:br>
            <a:endParaRPr lang="en-US" sz="1200" b="1" i="0" u="none" strike="noStrike" cap="none" dirty="0">
              <a:solidFill>
                <a:schemeClr val="dk1"/>
              </a:solidFill>
              <a:effectLst/>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24</a:t>
            </a:fld>
            <a:endParaRPr lang="en-US" dirty="0"/>
          </a:p>
        </p:txBody>
      </p:sp>
    </p:spTree>
    <p:extLst>
      <p:ext uri="{BB962C8B-B14F-4D97-AF65-F5344CB8AC3E}">
        <p14:creationId xmlns:p14="http://schemas.microsoft.com/office/powerpoint/2010/main" val="296730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complete</a:t>
            </a:r>
            <a:r>
              <a:rPr lang="en-US" baseline="0" dirty="0"/>
              <a:t> this tool in two basic steps.  On the left-hand side of the page, the consumer inventories the bills they anticipate. The tool organizes bills around four categories:</a:t>
            </a:r>
          </a:p>
          <a:p>
            <a:pPr marL="628650" lvl="1" indent="-171450">
              <a:buFont typeface="Arial" panose="020B0604020202020204" pitchFamily="34" charset="0"/>
              <a:buChar char="•"/>
            </a:pPr>
            <a:r>
              <a:rPr lang="en-US" baseline="0" dirty="0"/>
              <a:t>Things I need to keep or get a job</a:t>
            </a:r>
          </a:p>
          <a:p>
            <a:pPr marL="628650" lvl="1" indent="-171450">
              <a:buFont typeface="Arial" panose="020B0604020202020204" pitchFamily="34" charset="0"/>
              <a:buChar char="•"/>
            </a:pPr>
            <a:r>
              <a:rPr lang="en-US" baseline="0" dirty="0"/>
              <a:t>Insurance I need to pay for</a:t>
            </a:r>
          </a:p>
          <a:p>
            <a:pPr marL="628650" lvl="1" indent="-171450">
              <a:buFont typeface="Arial" panose="020B0604020202020204" pitchFamily="34" charset="0"/>
              <a:buChar char="•"/>
            </a:pPr>
            <a:r>
              <a:rPr lang="en-US" baseline="0" dirty="0"/>
              <a:t>Things I need to stay housed and keep utilities connected and </a:t>
            </a:r>
          </a:p>
          <a:p>
            <a:pPr marL="628650" lvl="1" indent="-171450">
              <a:buFont typeface="Arial" panose="020B0604020202020204" pitchFamily="34" charset="0"/>
              <a:buChar char="•"/>
            </a:pPr>
            <a:r>
              <a:rPr lang="en-US" baseline="0" dirty="0"/>
              <a:t>Obligations I need to pay</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The tips below those last two categories point out some special concerns related to late payments on certain bills.</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Having listed their bills, consumers can then move on to the second step of using this tool. They reflect on their bills, whether they can cover them all, and the consequences of late payment for certain bills. They can then use the lines on the right-hand side of the page to prioritize bills, listing the those they want to pay first on top.</a:t>
            </a:r>
          </a:p>
        </p:txBody>
      </p:sp>
      <p:sp>
        <p:nvSpPr>
          <p:cNvPr id="4" name="Slide Number Placeholder 3"/>
          <p:cNvSpPr>
            <a:spLocks noGrp="1"/>
          </p:cNvSpPr>
          <p:nvPr>
            <p:ph type="sldNum" sz="quarter" idx="10"/>
          </p:nvPr>
        </p:nvSpPr>
        <p:spPr/>
        <p:txBody>
          <a:bodyPr/>
          <a:lstStyle/>
          <a:p>
            <a:fld id="{4BAF53EF-993C-FF42-8B62-CEF57763A78D}" type="slidenum">
              <a:rPr lang="en-US" smtClean="0"/>
              <a:t>25</a:t>
            </a:fld>
            <a:endParaRPr lang="en-US" dirty="0"/>
          </a:p>
        </p:txBody>
      </p:sp>
    </p:spTree>
    <p:extLst>
      <p:ext uri="{BB962C8B-B14F-4D97-AF65-F5344CB8AC3E}">
        <p14:creationId xmlns:p14="http://schemas.microsoft.com/office/powerpoint/2010/main" val="2069477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this tool, </a:t>
            </a:r>
            <a:r>
              <a:rPr lang="en-US" i="1" baseline="0" dirty="0"/>
              <a:t>A step further </a:t>
            </a:r>
            <a:r>
              <a:rPr lang="en-US" baseline="0" dirty="0"/>
              <a:t>features practical strategies for prioritizing bills. Familiarize with yourself with these strategies, and the additional resources that are listed, so that they can be part of the problem-solving conversations you have with people about prioritizing when there is not enough money to pay all of their bills.</a:t>
            </a:r>
          </a:p>
          <a:p>
            <a:endParaRPr lang="en-US" baseline="0" dirty="0"/>
          </a:p>
          <a:p>
            <a:r>
              <a:rPr lang="en-US" dirty="0"/>
              <a:t>How and when would you use this tool</a:t>
            </a:r>
            <a:r>
              <a:rPr lang="en-US" baseline="0" dirty="0"/>
              <a:t> with the people you serve? </a:t>
            </a:r>
          </a:p>
          <a:p>
            <a:endParaRPr lang="en-US" baseline="0" dirty="0"/>
          </a:p>
          <a:p>
            <a:r>
              <a:rPr lang="en-US" baseline="0" dirty="0"/>
              <a:t>You may want to use the tool to open a conversation about cash flow management and follow up by using the cash flow tools in the </a:t>
            </a:r>
            <a:r>
              <a:rPr lang="en-US" i="0" baseline="0" dirty="0"/>
              <a:t>Your Money, Your Goals </a:t>
            </a:r>
            <a:r>
              <a:rPr lang="en-US" baseline="0" dirty="0"/>
              <a:t>toolkit. Another idea is to use the tool to help clients to cope with an unexpected event, such as a health emergency, that puts pressure on their finances.</a:t>
            </a:r>
          </a:p>
          <a:p>
            <a:endParaRPr lang="en-US" baseline="0" dirty="0"/>
          </a:p>
          <a:p>
            <a:pPr lvl="0"/>
            <a:r>
              <a:rPr lang="en-US" sz="1200" kern="1200" baseline="0" dirty="0">
                <a:solidFill>
                  <a:schemeClr val="tx1"/>
                </a:solidFill>
                <a:effectLst/>
                <a:latin typeface="+mn-lt"/>
                <a:ea typeface="+mn-ea"/>
                <a:cs typeface="+mn-cs"/>
              </a:rPr>
              <a:t>What are some specific situations where you would use this tool? Ask people to jot down those ideas on sticky notes and stick them on the tool.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26</a:t>
            </a:fld>
            <a:endParaRPr lang="en-US" dirty="0"/>
          </a:p>
        </p:txBody>
      </p:sp>
    </p:spTree>
    <p:extLst>
      <p:ext uri="{BB962C8B-B14F-4D97-AF65-F5344CB8AC3E}">
        <p14:creationId xmlns:p14="http://schemas.microsoft.com/office/powerpoint/2010/main" val="1875104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NOTE: </a:t>
            </a:r>
            <a:r>
              <a:rPr lang="en-US" sz="1200" b="0" kern="1200" dirty="0">
                <a:solidFill>
                  <a:schemeClr val="tx1"/>
                </a:solidFill>
                <a:effectLst/>
                <a:latin typeface="+mn-lt"/>
                <a:ea typeface="+mn-ea"/>
                <a:cs typeface="+mn-cs"/>
              </a:rPr>
              <a:t>Activity notes included on Slide 25.</a:t>
            </a:r>
          </a:p>
          <a:p>
            <a:pPr lvl="0"/>
            <a:endParaRPr lang="en-US" sz="1200" b="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bill calendar </a:t>
            </a:r>
            <a:r>
              <a:rPr lang="en-US" sz="1200" b="0" kern="1200" dirty="0">
                <a:solidFill>
                  <a:schemeClr val="tx1"/>
                </a:solidFill>
                <a:effectLst/>
                <a:latin typeface="+mn-lt"/>
                <a:ea typeface="+mn-ea"/>
                <a:cs typeface="+mn-cs"/>
              </a:rPr>
              <a:t>helps people</a:t>
            </a:r>
            <a:r>
              <a:rPr lang="en-US" sz="1200" b="0" kern="1200" baseline="0" dirty="0">
                <a:solidFill>
                  <a:schemeClr val="tx1"/>
                </a:solidFill>
                <a:effectLst/>
                <a:latin typeface="+mn-lt"/>
                <a:ea typeface="+mn-ea"/>
                <a:cs typeface="+mn-cs"/>
              </a:rPr>
              <a:t> to:</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b="0" dirty="0"/>
              <a:t>Get a total picture of their monthly bills</a:t>
            </a:r>
          </a:p>
          <a:p>
            <a:pPr marL="628650" lvl="1" indent="-171450">
              <a:buFont typeface="Arial" panose="020B0604020202020204" pitchFamily="34" charset="0"/>
              <a:buChar char="•"/>
            </a:pPr>
            <a:r>
              <a:rPr lang="en-US" b="0" dirty="0"/>
              <a:t>Identify the weeks when they have the most money due</a:t>
            </a:r>
          </a:p>
          <a:p>
            <a:pPr marL="628650" lvl="1" indent="-171450">
              <a:buFont typeface="Arial" panose="020B0604020202020204" pitchFamily="34" charset="0"/>
              <a:buChar char="•"/>
            </a:pPr>
            <a:r>
              <a:rPr lang="en-US" b="0" dirty="0"/>
              <a:t>Plan how to pay their bills on time and avoid late fees and</a:t>
            </a:r>
          </a:p>
          <a:p>
            <a:pPr marL="628650" lvl="1" indent="-171450">
              <a:buFont typeface="Arial" panose="020B0604020202020204" pitchFamily="34" charset="0"/>
              <a:buChar char="•"/>
            </a:pPr>
            <a:r>
              <a:rPr lang="en-US" b="0" dirty="0"/>
              <a:t>Remember when their bills are coming up</a:t>
            </a:r>
          </a:p>
        </p:txBody>
      </p:sp>
      <p:sp>
        <p:nvSpPr>
          <p:cNvPr id="4" name="Slide Number Placeholder 3"/>
          <p:cNvSpPr>
            <a:spLocks noGrp="1"/>
          </p:cNvSpPr>
          <p:nvPr>
            <p:ph type="sldNum" sz="quarter" idx="10"/>
          </p:nvPr>
        </p:nvSpPr>
        <p:spPr/>
        <p:txBody>
          <a:bodyPr/>
          <a:lstStyle/>
          <a:p>
            <a:fld id="{4BAF53EF-993C-FF42-8B62-CEF57763A78D}" type="slidenum">
              <a:rPr lang="en-US" smtClean="0"/>
              <a:t>27</a:t>
            </a:fld>
            <a:endParaRPr lang="en-US" dirty="0"/>
          </a:p>
        </p:txBody>
      </p:sp>
    </p:spTree>
    <p:extLst>
      <p:ext uri="{BB962C8B-B14F-4D97-AF65-F5344CB8AC3E}">
        <p14:creationId xmlns:p14="http://schemas.microsoft.com/office/powerpoint/2010/main" val="205867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The worksheet part of this</a:t>
            </a:r>
            <a:r>
              <a:rPr lang="en-US" sz="1200" b="0" kern="1200" baseline="0" dirty="0">
                <a:solidFill>
                  <a:schemeClr val="tx1"/>
                </a:solidFill>
                <a:effectLst/>
                <a:latin typeface="+mn-lt"/>
                <a:ea typeface="+mn-ea"/>
                <a:cs typeface="+mn-cs"/>
              </a:rPr>
              <a:t> tool </a:t>
            </a:r>
            <a:r>
              <a:rPr lang="en-US" sz="1200" b="0" kern="1200" dirty="0">
                <a:solidFill>
                  <a:schemeClr val="tx1"/>
                </a:solidFill>
                <a:effectLst/>
                <a:latin typeface="+mn-lt"/>
                <a:ea typeface="+mn-ea"/>
                <a:cs typeface="+mn-cs"/>
              </a:rPr>
              <a:t>helps people </a:t>
            </a:r>
            <a:r>
              <a:rPr lang="en-US" sz="1200" kern="1200" dirty="0">
                <a:solidFill>
                  <a:schemeClr val="tx1"/>
                </a:solidFill>
                <a:effectLst/>
                <a:latin typeface="+mn-lt"/>
                <a:ea typeface="+mn-ea"/>
                <a:cs typeface="+mn-cs"/>
              </a:rPr>
              <a:t>visualize when their bills are due and when other expenses will occur. Steps</a:t>
            </a:r>
            <a:r>
              <a:rPr lang="en-US" sz="1200" kern="1200" baseline="0" dirty="0">
                <a:solidFill>
                  <a:schemeClr val="tx1"/>
                </a:solidFill>
                <a:effectLst/>
                <a:latin typeface="+mn-lt"/>
                <a:ea typeface="+mn-ea"/>
                <a:cs typeface="+mn-cs"/>
              </a:rPr>
              <a:t> one through three help people take stock of their bills and then mark up the calendar to show the payment date for each. Now they can see all of their bills and when they are due.</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work with people</a:t>
            </a:r>
            <a:r>
              <a:rPr lang="en-US" sz="1200" kern="1200" baseline="0" dirty="0">
                <a:solidFill>
                  <a:schemeClr val="tx1"/>
                </a:solidFill>
                <a:effectLst/>
                <a:latin typeface="+mn-lt"/>
                <a:ea typeface="+mn-ea"/>
                <a:cs typeface="+mn-cs"/>
              </a:rPr>
              <a:t> to also add their income to the calendar, this tool </a:t>
            </a:r>
            <a:r>
              <a:rPr lang="en-US" sz="1200" kern="1200" dirty="0">
                <a:solidFill>
                  <a:schemeClr val="tx1"/>
                </a:solidFill>
                <a:effectLst/>
                <a:latin typeface="+mn-lt"/>
                <a:ea typeface="+mn-ea"/>
                <a:cs typeface="+mn-cs"/>
              </a:rPr>
              <a:t>can also help build an initial picture of their cash flow – how the timing of their income lines up with the timing of their bills.</a:t>
            </a:r>
          </a:p>
        </p:txBody>
      </p:sp>
      <p:sp>
        <p:nvSpPr>
          <p:cNvPr id="4" name="Slide Number Placeholder 3"/>
          <p:cNvSpPr>
            <a:spLocks noGrp="1"/>
          </p:cNvSpPr>
          <p:nvPr>
            <p:ph type="sldNum" sz="quarter" idx="10"/>
          </p:nvPr>
        </p:nvSpPr>
        <p:spPr/>
        <p:txBody>
          <a:bodyPr/>
          <a:lstStyle/>
          <a:p>
            <a:fld id="{4BAF53EF-993C-FF42-8B62-CEF57763A78D}" type="slidenum">
              <a:rPr lang="en-US" smtClean="0"/>
              <a:t>28</a:t>
            </a:fld>
            <a:endParaRPr lang="en-US" dirty="0"/>
          </a:p>
        </p:txBody>
      </p:sp>
    </p:spTree>
    <p:extLst>
      <p:ext uri="{BB962C8B-B14F-4D97-AF65-F5344CB8AC3E}">
        <p14:creationId xmlns:p14="http://schemas.microsoft.com/office/powerpoint/2010/main" val="652971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a:t>
            </a:r>
            <a:r>
              <a:rPr lang="en-US" i="1" baseline="0" dirty="0"/>
              <a:t> step further </a:t>
            </a:r>
            <a:r>
              <a:rPr lang="en-US" baseline="0" dirty="0"/>
              <a:t>for this tool provides some additional ideas for using the bill calendar as a money management tool. The prompt for “one thing I’m going to try next month” provides an opportunity for the people you work with to challenge themselves to improve how they manage bills.</a:t>
            </a:r>
            <a:endParaRPr lang="en-US" dirty="0"/>
          </a:p>
          <a:p>
            <a:endParaRPr lang="en-US" dirty="0"/>
          </a:p>
          <a:p>
            <a:r>
              <a:rPr lang="en-US" dirty="0"/>
              <a:t>How and when would you use the </a:t>
            </a:r>
            <a:r>
              <a:rPr lang="en-US" i="0" dirty="0"/>
              <a:t>Bill calendar </a:t>
            </a:r>
            <a:r>
              <a:rPr lang="en-US" baseline="0" dirty="0"/>
              <a:t>with the people you serve? Just like they may use a similar tool in the full </a:t>
            </a:r>
            <a:r>
              <a:rPr lang="en-US" i="1" baseline="0" dirty="0"/>
              <a:t>Your Money, Your Goals </a:t>
            </a:r>
            <a:r>
              <a:rPr lang="en-US" i="0" baseline="0" dirty="0"/>
              <a:t>toolkit, legal aid attorneys may find it</a:t>
            </a:r>
            <a:r>
              <a:rPr lang="en-US" baseline="0" dirty="0"/>
              <a:t> useful in connection with bankruptcy and debt cases. In a workforce development setting, it could be useful in workforce readiness discussions and workshops.</a:t>
            </a:r>
          </a:p>
          <a:p>
            <a:pPr lvl="0"/>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29</a:t>
            </a:fld>
            <a:endParaRPr lang="en-US" dirty="0"/>
          </a:p>
        </p:txBody>
      </p:sp>
    </p:spTree>
    <p:extLst>
      <p:ext uri="{BB962C8B-B14F-4D97-AF65-F5344CB8AC3E}">
        <p14:creationId xmlns:p14="http://schemas.microsoft.com/office/powerpoint/2010/main" val="1599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Tool discussion: Dealing with debt collectors &amp; Short-term strategies</a:t>
            </a:r>
          </a:p>
          <a:p>
            <a:endParaRPr lang="en-US" sz="1200" kern="1200" dirty="0">
              <a:solidFill>
                <a:schemeClr val="tx1"/>
              </a:solidFill>
              <a:effectLst/>
              <a:latin typeface="+mn-lt"/>
              <a:ea typeface="+mn-ea"/>
              <a:cs typeface="+mn-cs"/>
            </a:endParaRPr>
          </a:p>
          <a:p>
            <a:r>
              <a:rPr lang="en-US" sz="1200" b="1" i="0" u="none" strike="noStrike" cap="none" dirty="0">
                <a:solidFill>
                  <a:schemeClr val="dk1"/>
                </a:solidFill>
                <a:effectLst/>
                <a:latin typeface="Calibri"/>
                <a:ea typeface="Calibri"/>
                <a:cs typeface="Calibri"/>
                <a:sym typeface="Calibri"/>
              </a:rPr>
              <a:t>Introduce the tools using the slides (15 min)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rPr>
              <a:t>      Dealing with Debt Collectors helps people understand their rights and steps they can take. </a:t>
            </a:r>
            <a:r>
              <a:rPr lang="en-US" baseline="0" dirty="0"/>
              <a:t>Because d</a:t>
            </a:r>
            <a:r>
              <a:rPr lang="en-US" sz="1200" b="0" i="0" u="none" strike="noStrike" kern="1200" cap="none" baseline="0" dirty="0">
                <a:solidFill>
                  <a:schemeClr val="tx1"/>
                </a:solidFill>
                <a:latin typeface="Calibri"/>
                <a:ea typeface="Calibri"/>
                <a:cs typeface="Calibri"/>
                <a:sym typeface="Calibri"/>
              </a:rPr>
              <a:t>ebt collectors sometimes use pressure to get people to send in money, it’s important that people understand those rights. </a:t>
            </a:r>
          </a:p>
          <a:p>
            <a:pPr lvl="1"/>
            <a:endParaRPr lang="en-US" dirty="0">
              <a:effectLst/>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Highlight the rights listed on the cover. </a:t>
            </a:r>
            <a:r>
              <a:rPr lang="en-US" sz="1200" b="0" i="0" u="none" strike="noStrike" kern="1200" cap="none" baseline="0" dirty="0">
                <a:solidFill>
                  <a:schemeClr val="tx1"/>
                </a:solidFill>
                <a:effectLst/>
                <a:latin typeface="Calibri"/>
                <a:ea typeface="Calibri"/>
                <a:cs typeface="Calibri"/>
                <a:sym typeface="Calibri"/>
              </a:rPr>
              <a:t>A debt collector cannot:</a:t>
            </a:r>
          </a:p>
          <a:p>
            <a:pPr marL="628650" lvl="1" indent="-171450">
              <a:buFont typeface="Arial" panose="020B0604020202020204" pitchFamily="34" charset="0"/>
              <a:buChar char="•"/>
            </a:pPr>
            <a:r>
              <a:rPr lang="en-US" sz="1200" b="0" i="0" u="none" strike="noStrike" kern="1200" cap="none" baseline="0" dirty="0">
                <a:solidFill>
                  <a:schemeClr val="tx1"/>
                </a:solidFill>
                <a:effectLst/>
                <a:latin typeface="Calibri"/>
                <a:ea typeface="Calibri"/>
                <a:cs typeface="Calibri"/>
                <a:sym typeface="Calibri"/>
              </a:rPr>
              <a:t>Call repeatedly to harass or abuse you</a:t>
            </a:r>
          </a:p>
          <a:p>
            <a:pPr marL="628650" lvl="1" indent="-171450">
              <a:buFont typeface="Arial" panose="020B0604020202020204" pitchFamily="34" charset="0"/>
              <a:buChar char="•"/>
            </a:pPr>
            <a:r>
              <a:rPr lang="en-US" sz="1200" b="0" i="0" u="none" strike="noStrike" kern="1200" cap="none" baseline="0" dirty="0">
                <a:solidFill>
                  <a:schemeClr val="tx1"/>
                </a:solidFill>
                <a:effectLst/>
                <a:latin typeface="Calibri"/>
                <a:ea typeface="Calibri"/>
                <a:cs typeface="Calibri"/>
                <a:sym typeface="Calibri"/>
              </a:rPr>
              <a:t>Use obscene language</a:t>
            </a:r>
          </a:p>
          <a:p>
            <a:pPr marL="628650" lvl="1" indent="-171450">
              <a:buFont typeface="Arial" panose="020B0604020202020204" pitchFamily="34" charset="0"/>
              <a:buChar char="•"/>
            </a:pPr>
            <a:r>
              <a:rPr lang="en-US" sz="1200" b="0" i="0" u="none" strike="noStrike" kern="1200" cap="none" baseline="0" dirty="0">
                <a:solidFill>
                  <a:schemeClr val="tx1"/>
                </a:solidFill>
                <a:effectLst/>
                <a:latin typeface="Calibri"/>
                <a:ea typeface="Calibri"/>
                <a:cs typeface="Calibri"/>
                <a:sym typeface="Calibri"/>
              </a:rPr>
              <a:t>Threaten you that they will take actions that they can’t or don’t really plan to take</a:t>
            </a:r>
          </a:p>
          <a:p>
            <a:pPr marL="628650" lvl="1" indent="-171450">
              <a:buFont typeface="Arial" panose="020B0604020202020204" pitchFamily="34" charset="0"/>
              <a:buChar char="•"/>
            </a:pPr>
            <a:r>
              <a:rPr lang="en-US" sz="1200" b="0" i="0" u="none" strike="noStrike" kern="1200" cap="none" baseline="0" dirty="0">
                <a:solidFill>
                  <a:schemeClr val="tx1"/>
                </a:solidFill>
                <a:effectLst/>
                <a:latin typeface="Calibri"/>
                <a:ea typeface="Calibri"/>
                <a:cs typeface="Calibri"/>
                <a:sym typeface="Calibri"/>
              </a:rPr>
              <a:t>Publish your name for not paying a debt or </a:t>
            </a:r>
          </a:p>
          <a:p>
            <a:pPr marL="628650" lvl="1" indent="-171450">
              <a:buFont typeface="Arial" panose="020B0604020202020204" pitchFamily="34" charset="0"/>
              <a:buChar char="•"/>
            </a:pPr>
            <a:r>
              <a:rPr lang="en-US" sz="1200" b="0" i="0" u="none" strike="noStrike" kern="1200" cap="none" baseline="0" dirty="0">
                <a:solidFill>
                  <a:schemeClr val="tx1"/>
                </a:solidFill>
                <a:effectLst/>
                <a:latin typeface="Calibri"/>
                <a:ea typeface="Calibri"/>
                <a:cs typeface="Calibri"/>
                <a:sym typeface="Calibri"/>
              </a:rPr>
              <a:t>Lie to you</a:t>
            </a:r>
          </a:p>
          <a:p>
            <a:pPr lvl="1">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If you have access to the internet and a speaker, show the video on avoiding debt collection scams at https://www.consumerfinance.gov/consumer-tools/fraud/debt-collection-scams-video/ </a:t>
            </a:r>
          </a:p>
          <a:p>
            <a:pPr marL="4000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 Paraphrase the stages of action steps and show participants the tear-off that users can mail to the collector</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Highlight the additional resources on the back of the tool.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If you have additional time and have access to the internet, consider showing participants where to find the debt collection portal (</a:t>
            </a:r>
            <a:r>
              <a:rPr lang="en-US" dirty="0">
                <a:hlinkClick r:id="rId3"/>
              </a:rPr>
              <a:t>https://www.consumerfinance.gov/consumer-tools/debt-collection/</a:t>
            </a:r>
            <a:r>
              <a:rPr lang="en-US" dirty="0"/>
              <a:t>)</a:t>
            </a:r>
            <a:r>
              <a:rPr lang="en-US" sz="1200" b="0" i="0" u="none" strike="noStrike" cap="none" dirty="0">
                <a:solidFill>
                  <a:schemeClr val="dk1"/>
                </a:solidFill>
                <a:effectLst/>
                <a:latin typeface="Calibri"/>
                <a:ea typeface="Calibri"/>
                <a:cs typeface="Calibri"/>
                <a:sym typeface="Calibri"/>
              </a:rPr>
              <a:t> and the sample verification and dispute letters.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kern="1200" cap="none" baseline="0" dirty="0">
                <a:solidFill>
                  <a:schemeClr val="tx1"/>
                </a:solidFill>
                <a:effectLst/>
                <a:latin typeface="Calibri"/>
                <a:ea typeface="Calibri"/>
                <a:cs typeface="Calibri"/>
                <a:sym typeface="Calibri"/>
              </a:rPr>
              <a:t>The Your Money, Your Goals toolkit contains additional detail on the regulations underlying these consumer rights. The link under “Need to submit a complaint” is an important resource. If the person you work with submits a complaint or you do so on their behalf, the CFPB will forward your complaint to the company and work to get a response from them.</a:t>
            </a:r>
          </a:p>
          <a:p>
            <a:pPr lvl="0"/>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Short-term Strategies can help facilitate discussions about ways to increase income or access additional resources as well as ways to decrease spending.</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Briefly summarize the categories and one or two suggestions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Point out the additional suggestions in A Step Further and the opportunity for users to set a goal.</a:t>
            </a:r>
          </a:p>
          <a:p>
            <a:pPr lvl="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Activity</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Break into two table discussion groups (3 min)</a:t>
            </a:r>
            <a:br>
              <a:rPr lang="en-US" sz="1200" b="1" i="0" u="none" strike="noStrike" cap="none" dirty="0">
                <a:solidFill>
                  <a:schemeClr val="dk1"/>
                </a:solidFill>
                <a:effectLst/>
                <a:latin typeface="Calibri"/>
                <a:ea typeface="Calibri"/>
                <a:cs typeface="Calibri"/>
                <a:sym typeface="Calibri"/>
              </a:rPr>
            </a:br>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Ask participants to discuss these questions: (10 min)</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Consider scenarios in which you might use these tools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Discuss how you would introduce them to your client</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How would you explain this tool to a colleague?</a:t>
            </a:r>
          </a:p>
          <a:p>
            <a:r>
              <a:rPr lang="en-US" sz="1200" b="1"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Reflection</a:t>
            </a:r>
          </a:p>
          <a:p>
            <a:r>
              <a:rPr lang="en-US" sz="1200" b="0" i="0" u="none" strike="noStrike" cap="none" dirty="0">
                <a:solidFill>
                  <a:schemeClr val="dk1"/>
                </a:solidFill>
                <a:effectLst/>
                <a:latin typeface="Calibri"/>
                <a:ea typeface="Calibri"/>
                <a:cs typeface="Calibri"/>
                <a:sym typeface="Calibri"/>
              </a:rPr>
              <a:t>Ask participants to write usage ideas on sticky notes</a:t>
            </a:r>
            <a:endParaRPr lang="en-US" sz="1200" b="1"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30</a:t>
            </a:fld>
            <a:endParaRPr lang="en-US" dirty="0"/>
          </a:p>
        </p:txBody>
      </p:sp>
    </p:spTree>
    <p:extLst>
      <p:ext uri="{BB962C8B-B14F-4D97-AF65-F5344CB8AC3E}">
        <p14:creationId xmlns:p14="http://schemas.microsoft.com/office/powerpoint/2010/main" val="1165495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worksheet portion of this tool provides guidance for dealing with debt collectors in three stages:</a:t>
            </a:r>
            <a:r>
              <a:rPr lang="en-US" sz="1200" kern="1200" baseline="0" dirty="0">
                <a:solidFill>
                  <a:schemeClr val="tx1"/>
                </a:solidFill>
                <a:effectLst/>
                <a:latin typeface="+mn-lt"/>
                <a:ea typeface="+mn-ea"/>
                <a:cs typeface="+mn-cs"/>
              </a:rPr>
              <a:t> Be sure, ask questions, and resolve.</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The tips under the heading “Ask for information” </a:t>
            </a:r>
            <a:r>
              <a:rPr lang="en-US" sz="1200" b="0" i="0" u="none" strike="noStrike" kern="1200" baseline="0" dirty="0">
                <a:solidFill>
                  <a:schemeClr val="tx1"/>
                </a:solidFill>
                <a:latin typeface="+mn-lt"/>
                <a:ea typeface="+mn-ea"/>
                <a:cs typeface="+mn-cs"/>
              </a:rPr>
              <a:t>reflect the importance of confirming that you actually owe the debt, and protecting yourself against erroneous and fraudulent debt collection.</a:t>
            </a:r>
          </a:p>
          <a:p>
            <a:pPr marL="62865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The tips under resolve help people make the most of their options when claims are legitimate. </a:t>
            </a:r>
          </a:p>
          <a:p>
            <a:pPr marL="62865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The tear-off can be used to verify the debt or to initiate a dispute.</a:t>
            </a:r>
          </a:p>
        </p:txBody>
      </p:sp>
      <p:sp>
        <p:nvSpPr>
          <p:cNvPr id="4" name="Slide Number Placeholder 3"/>
          <p:cNvSpPr>
            <a:spLocks noGrp="1"/>
          </p:cNvSpPr>
          <p:nvPr>
            <p:ph type="sldNum" sz="quarter" idx="10"/>
          </p:nvPr>
        </p:nvSpPr>
        <p:spPr/>
        <p:txBody>
          <a:bodyPr/>
          <a:lstStyle/>
          <a:p>
            <a:fld id="{4BAF53EF-993C-FF42-8B62-CEF57763A78D}" type="slidenum">
              <a:rPr lang="en-US" smtClean="0"/>
              <a:t>31</a:t>
            </a:fld>
            <a:endParaRPr lang="en-US" dirty="0"/>
          </a:p>
        </p:txBody>
      </p:sp>
    </p:spTree>
    <p:extLst>
      <p:ext uri="{BB962C8B-B14F-4D97-AF65-F5344CB8AC3E}">
        <p14:creationId xmlns:p14="http://schemas.microsoft.com/office/powerpoint/2010/main" val="1005869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reverse side of this tool lists practical resources available to people that are dealing with debt collectors.</a:t>
            </a:r>
          </a:p>
          <a:p>
            <a:pPr marL="628650" lvl="1" indent="-171450">
              <a:buFont typeface="Arial" panose="020B0604020202020204" pitchFamily="34" charset="0"/>
              <a:buChar char="•"/>
            </a:pPr>
            <a:r>
              <a:rPr lang="en-US" b="1" dirty="0"/>
              <a:t>Ask CFPB </a:t>
            </a:r>
            <a:r>
              <a:rPr lang="en-US" baseline="0" dirty="0"/>
              <a:t>answers new consumer questions and includes a database of answers to past questions.</a:t>
            </a:r>
            <a:endParaRPr lang="en-US" dirty="0"/>
          </a:p>
          <a:p>
            <a:pPr marL="628650" lvl="1" indent="-171450">
              <a:buFont typeface="Arial" panose="020B0604020202020204" pitchFamily="34" charset="0"/>
              <a:buChar char="•"/>
            </a:pPr>
            <a:r>
              <a:rPr lang="en-US" dirty="0"/>
              <a:t>The CFPB’s </a:t>
            </a:r>
            <a:r>
              <a:rPr lang="en-US" b="1" dirty="0"/>
              <a:t>sample letters to debt collectors </a:t>
            </a:r>
            <a:r>
              <a:rPr lang="en-US" dirty="0"/>
              <a:t>can be used by </a:t>
            </a:r>
            <a:r>
              <a:rPr lang="en-US" baseline="0" dirty="0"/>
              <a:t>consumers to respond to common challenges related to debt collectors.</a:t>
            </a:r>
            <a:endParaRPr lang="en-US" dirty="0"/>
          </a:p>
          <a:p>
            <a:pPr marL="628650" lvl="1" indent="-171450">
              <a:buFont typeface="Arial" panose="020B0604020202020204" pitchFamily="34" charset="0"/>
              <a:buChar char="•"/>
            </a:pPr>
            <a:r>
              <a:rPr lang="en-US" b="1" dirty="0"/>
              <a:t>Submitting a complaint</a:t>
            </a:r>
            <a:r>
              <a:rPr lang="en-US" b="0" baseline="0" dirty="0"/>
              <a:t> </a:t>
            </a:r>
            <a:r>
              <a:rPr lang="en-US" dirty="0"/>
              <a:t>starts the </a:t>
            </a:r>
            <a:r>
              <a:rPr lang="en-US" baseline="0" dirty="0"/>
              <a:t>CFPB’s process for investigating and resolving consumer issues</a:t>
            </a:r>
            <a:endParaRPr lang="en-US" dirty="0"/>
          </a:p>
          <a:p>
            <a:pPr marL="628650" lvl="1" indent="-171450">
              <a:buFont typeface="Arial" panose="020B0604020202020204" pitchFamily="34" charset="0"/>
              <a:buChar char="•"/>
            </a:pPr>
            <a:r>
              <a:rPr lang="en-US" b="1" dirty="0"/>
              <a:t>Debt counseling </a:t>
            </a:r>
            <a:r>
              <a:rPr lang="en-US" b="0" dirty="0"/>
              <a:t>is available </a:t>
            </a:r>
            <a:r>
              <a:rPr lang="en-US" dirty="0"/>
              <a:t>through nonprofit</a:t>
            </a:r>
            <a:r>
              <a:rPr lang="en-US" baseline="0" dirty="0"/>
              <a:t> credit counselors.</a:t>
            </a:r>
            <a:endParaRPr lang="en-US" dirty="0"/>
          </a:p>
          <a:p>
            <a:pPr marL="628650" lvl="1" indent="-171450">
              <a:buFont typeface="Arial" panose="020B0604020202020204" pitchFamily="34" charset="0"/>
              <a:buChar char="•"/>
            </a:pPr>
            <a:r>
              <a:rPr lang="en-US" dirty="0"/>
              <a:t>Consumers can </a:t>
            </a:r>
            <a:r>
              <a:rPr lang="en-US" b="1" dirty="0"/>
              <a:t>find a </a:t>
            </a:r>
            <a:r>
              <a:rPr lang="en-US" b="1" baseline="0" dirty="0"/>
              <a:t>lawyer </a:t>
            </a:r>
            <a:r>
              <a:rPr lang="en-US" baseline="0" dirty="0"/>
              <a:t>through trusted networks that serve economically vulnerable clients.</a:t>
            </a:r>
            <a:endParaRPr lang="en-US" dirty="0"/>
          </a:p>
          <a:p>
            <a:endParaRPr lang="en-US" baseline="0" dirty="0"/>
          </a:p>
          <a:p>
            <a:r>
              <a:rPr lang="en-US" dirty="0"/>
              <a:t>As soon as you hear that a person is being contacted by a debt collector</a:t>
            </a:r>
            <a:r>
              <a:rPr lang="en-US" baseline="0" dirty="0"/>
              <a:t>, use this </a:t>
            </a:r>
            <a:r>
              <a:rPr lang="en-US" i="0" baseline="0" dirty="0"/>
              <a:t>tool to help them through the phases of being sure, asking questions, and resolving the claim. To identify people that need this information, frontline staff members and volunteers may want to ask the people they serve, “Are debt collectors contacting you?” You may also find that if you show the table of contents to someone as you start the conversation, they may identify this tool themselves as one they want to use.</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How do you plan to use this tool?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32</a:t>
            </a:fld>
            <a:endParaRPr lang="en-US" dirty="0"/>
          </a:p>
        </p:txBody>
      </p:sp>
    </p:spTree>
    <p:extLst>
      <p:ext uri="{BB962C8B-B14F-4D97-AF65-F5344CB8AC3E}">
        <p14:creationId xmlns:p14="http://schemas.microsoft.com/office/powerpoint/2010/main" val="351977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NOTE: </a:t>
            </a:r>
            <a:r>
              <a:rPr lang="en-US" sz="1200" b="0" i="0" kern="1200" dirty="0">
                <a:solidFill>
                  <a:schemeClr val="tx1"/>
                </a:solidFill>
                <a:effectLst/>
                <a:latin typeface="+mn-lt"/>
                <a:ea typeface="+mn-ea"/>
                <a:cs typeface="+mn-cs"/>
              </a:rPr>
              <a:t>Training activity notes are included on Slide 31.</a:t>
            </a: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This tool on </a:t>
            </a:r>
            <a:r>
              <a:rPr lang="en-US" sz="1200" i="1" kern="1200" dirty="0">
                <a:solidFill>
                  <a:schemeClr val="tx1"/>
                </a:solidFill>
                <a:effectLst/>
                <a:latin typeface="+mn-lt"/>
                <a:ea typeface="+mn-ea"/>
                <a:cs typeface="+mn-cs"/>
              </a:rPr>
              <a:t>Short-term strategies </a:t>
            </a:r>
            <a:r>
              <a:rPr lang="en-US" sz="1200" kern="1200" dirty="0">
                <a:solidFill>
                  <a:schemeClr val="tx1"/>
                </a:solidFill>
                <a:effectLst/>
                <a:latin typeface="+mn-lt"/>
                <a:ea typeface="+mn-ea"/>
                <a:cs typeface="+mn-cs"/>
              </a:rPr>
              <a:t>can help facilitate discussions with</a:t>
            </a:r>
            <a:r>
              <a:rPr lang="en-US" sz="1200" kern="1200" baseline="0" dirty="0">
                <a:solidFill>
                  <a:schemeClr val="tx1"/>
                </a:solidFill>
                <a:effectLst/>
                <a:latin typeface="+mn-lt"/>
                <a:ea typeface="+mn-ea"/>
                <a:cs typeface="+mn-cs"/>
              </a:rPr>
              <a:t> the people you serve </a:t>
            </a:r>
            <a:r>
              <a:rPr lang="en-US" sz="1200" kern="1200" dirty="0">
                <a:solidFill>
                  <a:schemeClr val="tx1"/>
                </a:solidFill>
                <a:effectLst/>
                <a:latin typeface="+mn-lt"/>
                <a:ea typeface="+mn-ea"/>
                <a:cs typeface="+mn-cs"/>
              </a:rPr>
              <a:t>about ways to increase income or access additional resources, as well as ways to decrease spending.</a:t>
            </a:r>
            <a:r>
              <a:rPr lang="en-US" sz="1200"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The suggested opening question: “What’s something that people say you’re good at?” is a great way to start this discussion on a creative and positive note.</a:t>
            </a:r>
            <a:endParaRPr lang="en-US" b="0" dirty="0"/>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33</a:t>
            </a:fld>
            <a:endParaRPr lang="en-US" dirty="0"/>
          </a:p>
        </p:txBody>
      </p:sp>
    </p:spTree>
    <p:extLst>
      <p:ext uri="{BB962C8B-B14F-4D97-AF65-F5344CB8AC3E}">
        <p14:creationId xmlns:p14="http://schemas.microsoft.com/office/powerpoint/2010/main" val="434209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worksheet portion of this tool helps put people on the path to more money in and less money out. </a:t>
            </a:r>
          </a:p>
          <a:p>
            <a:endParaRPr lang="en-US" baseline="0" dirty="0"/>
          </a:p>
          <a:p>
            <a:r>
              <a:rPr lang="en-US" baseline="0" dirty="0"/>
              <a:t>The left-hand side is about income, bringing in more money. The prompts are open ended, inviting people to list skills that they have, programs that they can consider, and other options for generating income. You can help people that complete this tool make the connection between their skills and ways to bring in more money. For example, a person who can sing and play the guitar could earn money by entertaining at children’s birthday parties. A person with a pickup truck could haul stuff for a fee if local laws permit.</a:t>
            </a:r>
          </a:p>
          <a:p>
            <a:endParaRPr lang="en-US" baseline="0" dirty="0"/>
          </a:p>
          <a:p>
            <a:r>
              <a:rPr lang="en-US" dirty="0"/>
              <a:t>The</a:t>
            </a:r>
            <a:r>
              <a:rPr lang="en-US" baseline="0" dirty="0"/>
              <a:t> right-hand side is about expenses, spending less money. People identify fees they can avoid, utilities they can reduce, plans and memberships they can change or cancel, and habits they can change. The questions in each section help people to reconsider expenses that add to the strain on their finances.</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34</a:t>
            </a:fld>
            <a:endParaRPr lang="en-US" dirty="0"/>
          </a:p>
        </p:txBody>
      </p:sp>
    </p:spTree>
    <p:extLst>
      <p:ext uri="{BB962C8B-B14F-4D97-AF65-F5344CB8AC3E}">
        <p14:creationId xmlns:p14="http://schemas.microsoft.com/office/powerpoint/2010/main" val="2150641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this tool, </a:t>
            </a:r>
            <a:r>
              <a:rPr lang="en-US" i="1" baseline="0" dirty="0"/>
              <a:t>A step further </a:t>
            </a:r>
            <a:r>
              <a:rPr lang="en-US" baseline="0" dirty="0"/>
              <a:t>involves identifying concrete steps toward the aspirations that were identified on the worksheet part of the tool. For each, step, there is space to write the resources needed and a date to complete the step.</a:t>
            </a:r>
          </a:p>
          <a:p>
            <a:endParaRPr lang="en-US" baseline="0" dirty="0"/>
          </a:p>
          <a:p>
            <a:r>
              <a:rPr lang="en-US" baseline="0" dirty="0"/>
              <a:t>If your work involves a series of meetings with a single individual or family, consider revisiting these steps in follow-up meetings as a way to support progress toward goals.</a:t>
            </a:r>
          </a:p>
          <a:p>
            <a:endParaRPr lang="en-US" baseline="0" dirty="0"/>
          </a:p>
          <a:p>
            <a:r>
              <a:rPr lang="en-US" dirty="0"/>
              <a:t>How and when would you use this tool</a:t>
            </a:r>
            <a:r>
              <a:rPr lang="en-US" baseline="0" dirty="0"/>
              <a:t> with the people you serve? Some practitioners find this tool especially relevant for people that live on a fixed income. People participating in matched savings or financial coaching programs could use the tool to find ways to free up funds for their goals. Other practitioners said that they would use the tool with apprentices that are just getting started in their careers and with people in foreclosure.</a:t>
            </a:r>
          </a:p>
          <a:p>
            <a:pPr lvl="0"/>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35</a:t>
            </a:fld>
            <a:endParaRPr lang="en-US" dirty="0"/>
          </a:p>
        </p:txBody>
      </p:sp>
    </p:spTree>
    <p:extLst>
      <p:ext uri="{BB962C8B-B14F-4D97-AF65-F5344CB8AC3E}">
        <p14:creationId xmlns:p14="http://schemas.microsoft.com/office/powerpoint/2010/main" val="3161711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Tool role play: Income tracker &amp; Spending tracker: 30 minutes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Note: for webinars, introduce the tools individually and discuss. Consider modeling ways to introduce the tools to clients and screensharing examples of completed tools.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Introduce the tools using the slides (5 min)</a:t>
            </a:r>
          </a:p>
          <a:p>
            <a:pPr lvl="0"/>
            <a:r>
              <a:rPr lang="en-US" sz="1200" b="0" i="0" u="none" strike="noStrike" cap="none" dirty="0">
                <a:solidFill>
                  <a:schemeClr val="dk1"/>
                </a:solidFill>
                <a:effectLst/>
                <a:latin typeface="Calibri"/>
                <a:ea typeface="Calibri"/>
                <a:cs typeface="Calibri"/>
                <a:sym typeface="Calibri"/>
              </a:rPr>
              <a:t>The Income Tracker can help people categorize their sources of income and resources and build a picture of the timing and amounts.</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Many individuals and families have income that varies from week to week or may be received infrequently.</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Note that “Financial Support” is included to represent assistance that they may receive from friends and family or other sources.</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People can use the tool to identify the amounts that they can “count on.”</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 Step Further includes prompts for additional discussion.</a:t>
            </a:r>
          </a:p>
          <a:p>
            <a:pPr lvl="0"/>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The Spending Tracker can help people build a picture of where their money goes. It can be used in a meeting to get an estimate of spending and as “homework” that can help users monitor their spending “real time.”</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It includes space for five weekly totals for each category.</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 Step Further can help users identify areas where they may want to decrease spending.</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Activity (5 min)</a:t>
            </a:r>
          </a:p>
          <a:p>
            <a:pPr lvl="0"/>
            <a:r>
              <a:rPr lang="en-US" sz="1200" b="0" i="0" u="none" strike="noStrike" cap="none" dirty="0">
                <a:solidFill>
                  <a:schemeClr val="dk1"/>
                </a:solidFill>
                <a:effectLst/>
                <a:latin typeface="Calibri"/>
                <a:ea typeface="Calibri"/>
                <a:cs typeface="Calibri"/>
                <a:sym typeface="Calibri"/>
              </a:rPr>
              <a:t>As a group, brainstorm scenarios in which they could be used </a:t>
            </a:r>
          </a:p>
          <a:p>
            <a:pPr lvl="0"/>
            <a:endParaRPr lang="en-US" sz="1200" kern="1200" dirty="0">
              <a:solidFill>
                <a:schemeClr val="tx1"/>
              </a:solidFill>
              <a:effectLst/>
              <a:latin typeface="+mn-lt"/>
              <a:ea typeface="+mn-ea"/>
              <a:cs typeface="+mn-cs"/>
            </a:endParaRPr>
          </a:p>
          <a:p>
            <a:r>
              <a:rPr lang="en-US" sz="1200" b="1" i="0" u="none" strike="noStrike" cap="none" dirty="0">
                <a:solidFill>
                  <a:schemeClr val="dk1"/>
                </a:solidFill>
                <a:effectLst/>
                <a:latin typeface="Calibri"/>
                <a:ea typeface="Calibri"/>
                <a:cs typeface="Calibri"/>
                <a:sym typeface="Calibri"/>
              </a:rPr>
              <a:t>Have participants break into pairs for role play (3 min)</a:t>
            </a:r>
          </a:p>
          <a:p>
            <a:pPr lvl="0"/>
            <a:r>
              <a:rPr lang="en-US" sz="1200" b="0" i="0" u="none" strike="noStrike" cap="none" dirty="0">
                <a:solidFill>
                  <a:schemeClr val="dk1"/>
                </a:solidFill>
                <a:effectLst/>
                <a:latin typeface="Calibri"/>
                <a:ea typeface="Calibri"/>
                <a:cs typeface="Calibri"/>
                <a:sym typeface="Calibri"/>
              </a:rPr>
              <a:t>Assign each pair one of the tools so that half of the participants use the Income Tracker and the other half use the Spending Tracker</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Role play (10 min)</a:t>
            </a:r>
          </a:p>
          <a:p>
            <a:pPr lvl="0"/>
            <a:endParaRPr lang="en-US" sz="1200" b="1" i="0" u="none" strike="noStrike" cap="none" dirty="0">
              <a:solidFill>
                <a:schemeClr val="dk1"/>
              </a:solidFill>
              <a:effectLst/>
              <a:latin typeface="Calibri"/>
              <a:ea typeface="Calibri"/>
              <a:cs typeface="Calibri"/>
              <a:sym typeface="Calibri"/>
            </a:endParaRPr>
          </a:p>
          <a:p>
            <a:pPr lvl="0"/>
            <a:r>
              <a:rPr lang="en-US" sz="1200" b="1" i="0" u="none" strike="noStrike" cap="none" dirty="0">
                <a:solidFill>
                  <a:schemeClr val="dk1"/>
                </a:solidFill>
                <a:effectLst/>
                <a:latin typeface="Calibri"/>
                <a:ea typeface="Calibri"/>
                <a:cs typeface="Calibri"/>
                <a:sym typeface="Calibri"/>
              </a:rPr>
              <a:t>Reflection (5 min)</a:t>
            </a:r>
            <a:br>
              <a:rPr lang="en-US" sz="1200" b="1"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Discuss as a group and write ideas on sticky notes </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36</a:t>
            </a:fld>
            <a:endParaRPr lang="en-US" dirty="0"/>
          </a:p>
        </p:txBody>
      </p:sp>
    </p:spTree>
    <p:extLst>
      <p:ext uri="{BB962C8B-B14F-4D97-AF65-F5344CB8AC3E}">
        <p14:creationId xmlns:p14="http://schemas.microsoft.com/office/powerpoint/2010/main" val="1933297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Many individuals and families have income that varies from week to week or may be received infrequently. This</a:t>
            </a:r>
            <a:r>
              <a:rPr lang="en-US" sz="1200" kern="1200" baseline="0" dirty="0">
                <a:solidFill>
                  <a:schemeClr val="tx1"/>
                </a:solidFill>
                <a:effectLst/>
                <a:latin typeface="+mn-lt"/>
                <a:ea typeface="+mn-ea"/>
                <a:cs typeface="+mn-cs"/>
              </a:rPr>
              <a:t> worksheet allows for tracking income over the course of a month to make that variability easier to manage.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People fill out the table with the amounts they received from their primary job, a government program, disability benefits, financial support, and other sources that they identify themselves, such as child support or tribal benefits and payments. After filling in the amounts expected from each source, they can total up the each week’s income and circle the payments that come at predictable times and in predictable amounts. That is income they can count 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Note that “Financial Support” is included to represent assistance that people may receive from friends and family or other sources.</a:t>
            </a:r>
          </a:p>
        </p:txBody>
      </p:sp>
      <p:sp>
        <p:nvSpPr>
          <p:cNvPr id="4" name="Slide Number Placeholder 3"/>
          <p:cNvSpPr>
            <a:spLocks noGrp="1"/>
          </p:cNvSpPr>
          <p:nvPr>
            <p:ph type="sldNum" sz="quarter" idx="10"/>
          </p:nvPr>
        </p:nvSpPr>
        <p:spPr/>
        <p:txBody>
          <a:bodyPr/>
          <a:lstStyle/>
          <a:p>
            <a:fld id="{4BAF53EF-993C-FF42-8B62-CEF57763A78D}" type="slidenum">
              <a:rPr lang="en-US" smtClean="0"/>
              <a:t>37</a:t>
            </a:fld>
            <a:endParaRPr lang="en-US" dirty="0"/>
          </a:p>
        </p:txBody>
      </p:sp>
    </p:spTree>
    <p:extLst>
      <p:ext uri="{BB962C8B-B14F-4D97-AF65-F5344CB8AC3E}">
        <p14:creationId xmlns:p14="http://schemas.microsoft.com/office/powerpoint/2010/main" val="1085235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u="none" kern="1200" dirty="0">
                <a:solidFill>
                  <a:schemeClr val="tx1"/>
                </a:solidFill>
                <a:effectLst/>
                <a:latin typeface="+mn-lt"/>
                <a:ea typeface="+mn-ea"/>
                <a:cs typeface="+mn-cs"/>
              </a:rPr>
              <a:t>A step further </a:t>
            </a:r>
            <a:r>
              <a:rPr lang="en-US" sz="1200" kern="1200" dirty="0">
                <a:solidFill>
                  <a:schemeClr val="tx1"/>
                </a:solidFill>
                <a:effectLst/>
                <a:latin typeface="+mn-lt"/>
                <a:ea typeface="+mn-ea"/>
                <a:cs typeface="+mn-cs"/>
              </a:rPr>
              <a:t>for this tool includes prompts</a:t>
            </a:r>
            <a:r>
              <a:rPr lang="en-US" sz="1200" kern="1200" baseline="0" dirty="0">
                <a:solidFill>
                  <a:schemeClr val="tx1"/>
                </a:solidFill>
                <a:effectLst/>
                <a:latin typeface="+mn-lt"/>
                <a:ea typeface="+mn-ea"/>
                <a:cs typeface="+mn-cs"/>
              </a:rPr>
              <a:t> for using the tool as a springboard for conversation about income, spending, and cash flow. That conversation might lead nicely into using other tools in </a:t>
            </a:r>
            <a:r>
              <a:rPr lang="en-US" sz="1200" i="1" kern="1200" baseline="0" dirty="0">
                <a:solidFill>
                  <a:schemeClr val="tx1"/>
                </a:solidFill>
                <a:effectLst/>
                <a:latin typeface="+mn-lt"/>
                <a:ea typeface="+mn-ea"/>
                <a:cs typeface="+mn-cs"/>
              </a:rPr>
              <a:t>Behind on Bills? </a:t>
            </a:r>
            <a:r>
              <a:rPr lang="en-US" sz="1200" kern="1200" baseline="0" dirty="0">
                <a:solidFill>
                  <a:schemeClr val="tx1"/>
                </a:solidFill>
                <a:effectLst/>
                <a:latin typeface="+mn-lt"/>
                <a:ea typeface="+mn-ea"/>
                <a:cs typeface="+mn-cs"/>
              </a:rPr>
              <a:t>or the </a:t>
            </a:r>
            <a:r>
              <a:rPr lang="en-US" sz="1200" i="1" kern="1200" baseline="0" dirty="0">
                <a:solidFill>
                  <a:schemeClr val="tx1"/>
                </a:solidFill>
                <a:effectLst/>
                <a:latin typeface="+mn-lt"/>
                <a:ea typeface="+mn-ea"/>
                <a:cs typeface="+mn-cs"/>
              </a:rPr>
              <a:t>Your Money, Your Goals </a:t>
            </a:r>
            <a:r>
              <a:rPr lang="en-US" sz="1200" kern="1200" baseline="0" dirty="0">
                <a:solidFill>
                  <a:schemeClr val="tx1"/>
                </a:solidFill>
                <a:effectLst/>
                <a:latin typeface="+mn-lt"/>
                <a:ea typeface="+mn-ea"/>
                <a:cs typeface="+mn-cs"/>
              </a:rPr>
              <a:t>toolkit.</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Some practitioners find this to be an ideal tool to use in connection with conversations around financial goals. Because getting a total picture of your income is so fundamental, the tool can be used in highly specific settings, such as work with people on credit repair, as well as in general financial education settings.</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How do you plan to use the </a:t>
            </a:r>
            <a:r>
              <a:rPr lang="en-US" sz="1200" i="0" kern="1200" baseline="0" dirty="0">
                <a:solidFill>
                  <a:schemeClr val="tx1"/>
                </a:solidFill>
                <a:effectLst/>
                <a:latin typeface="+mn-lt"/>
                <a:ea typeface="+mn-ea"/>
                <a:cs typeface="+mn-cs"/>
              </a:rPr>
              <a:t>Income tracker with the people you serve</a:t>
            </a:r>
            <a:r>
              <a:rPr lang="en-US" sz="1200" kern="1200" baseline="0" dirty="0">
                <a:solidFill>
                  <a:schemeClr val="tx1"/>
                </a:solidFill>
                <a:effectLst/>
                <a:latin typeface="+mn-lt"/>
                <a:ea typeface="+mn-ea"/>
                <a:cs typeface="+mn-cs"/>
              </a:rPr>
              <a:t>? Pause this training to jot down those ideas on sticky notes and stick them on this tool.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38</a:t>
            </a:fld>
            <a:endParaRPr lang="en-US" dirty="0"/>
          </a:p>
        </p:txBody>
      </p:sp>
    </p:spTree>
    <p:extLst>
      <p:ext uri="{BB962C8B-B14F-4D97-AF65-F5344CB8AC3E}">
        <p14:creationId xmlns:p14="http://schemas.microsoft.com/office/powerpoint/2010/main" val="4088994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a:t>
            </a:r>
            <a:r>
              <a:rPr lang="en-US" sz="1200" b="0" kern="1200" dirty="0">
                <a:solidFill>
                  <a:schemeClr val="tx1"/>
                </a:solidFill>
                <a:effectLst/>
                <a:latin typeface="+mn-lt"/>
                <a:ea typeface="+mn-ea"/>
                <a:cs typeface="+mn-cs"/>
              </a:rPr>
              <a:t>Training activity notes are included on slide 37.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i="0" kern="1200" dirty="0">
                <a:solidFill>
                  <a:schemeClr val="tx1"/>
                </a:solidFill>
                <a:effectLst/>
                <a:latin typeface="+mn-lt"/>
                <a:ea typeface="+mn-ea"/>
                <a:cs typeface="+mn-cs"/>
              </a:rPr>
              <a:t>Spending tracker </a:t>
            </a:r>
            <a:r>
              <a:rPr lang="en-US" sz="1200" kern="1200" dirty="0">
                <a:solidFill>
                  <a:schemeClr val="tx1"/>
                </a:solidFill>
                <a:effectLst/>
                <a:latin typeface="+mn-lt"/>
                <a:ea typeface="+mn-ea"/>
                <a:cs typeface="+mn-cs"/>
              </a:rPr>
              <a:t>can help people build a picture of where their money goes. </a:t>
            </a:r>
          </a:p>
          <a:p>
            <a:endParaRPr lang="en-US" b="0" dirty="0"/>
          </a:p>
          <a:p>
            <a:r>
              <a:rPr lang="en-US" b="0" dirty="0"/>
              <a:t>You</a:t>
            </a:r>
            <a:r>
              <a:rPr lang="en-US" b="0" baseline="0" dirty="0"/>
              <a:t> use this tool to help people:</a:t>
            </a:r>
          </a:p>
          <a:p>
            <a:pPr marL="628650" lvl="1" indent="-171450">
              <a:buFont typeface="Arial" panose="020B0604020202020204" pitchFamily="34" charset="0"/>
              <a:buChar char="•"/>
            </a:pPr>
            <a:r>
              <a:rPr lang="en-US" b="0" dirty="0"/>
              <a:t>Track their spending for a month</a:t>
            </a:r>
          </a:p>
          <a:p>
            <a:pPr marL="628650" lvl="1" indent="-171450">
              <a:buFont typeface="Arial" panose="020B0604020202020204" pitchFamily="34" charset="0"/>
              <a:buChar char="•"/>
            </a:pPr>
            <a:r>
              <a:rPr lang="en-US" b="0" dirty="0"/>
              <a:t>Analyze their spending by category</a:t>
            </a:r>
          </a:p>
          <a:p>
            <a:pPr marL="628650" lvl="1" indent="-171450">
              <a:buFont typeface="Arial" panose="020B0604020202020204" pitchFamily="34" charset="0"/>
              <a:buChar char="•"/>
            </a:pPr>
            <a:r>
              <a:rPr lang="en-US" b="0" dirty="0"/>
              <a:t>Identify areas they might cut back on and</a:t>
            </a:r>
          </a:p>
          <a:p>
            <a:pPr marL="628650" lvl="1" indent="-171450">
              <a:buFont typeface="Arial" panose="020B0604020202020204" pitchFamily="34" charset="0"/>
              <a:buChar char="•"/>
            </a:pPr>
            <a:r>
              <a:rPr lang="en-US" b="0" dirty="0"/>
              <a:t>Set goals to keep them on track</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Open the conversation with the question,</a:t>
            </a:r>
            <a:r>
              <a:rPr lang="en-US" sz="1200" kern="1200" baseline="0" dirty="0">
                <a:solidFill>
                  <a:schemeClr val="tx1"/>
                </a:solidFill>
                <a:effectLst/>
                <a:latin typeface="+mn-lt"/>
                <a:ea typeface="+mn-ea"/>
                <a:cs typeface="+mn-cs"/>
              </a:rPr>
              <a:t> “How much do you think you spent last month?” Many people that complete a </a:t>
            </a:r>
            <a:r>
              <a:rPr lang="en-US" sz="1200" i="0" kern="1200" dirty="0">
                <a:solidFill>
                  <a:schemeClr val="tx1"/>
                </a:solidFill>
                <a:effectLst/>
                <a:latin typeface="+mn-lt"/>
                <a:ea typeface="+mn-ea"/>
                <a:cs typeface="+mn-cs"/>
              </a:rPr>
              <a:t>Spending</a:t>
            </a:r>
            <a:r>
              <a:rPr lang="en-US" sz="1200" i="0" kern="1200" baseline="0" dirty="0">
                <a:solidFill>
                  <a:schemeClr val="tx1"/>
                </a:solidFill>
                <a:effectLst/>
                <a:latin typeface="+mn-lt"/>
                <a:ea typeface="+mn-ea"/>
                <a:cs typeface="+mn-cs"/>
              </a:rPr>
              <a:t> tracker </a:t>
            </a:r>
            <a:r>
              <a:rPr lang="en-US" sz="1200" kern="1200" baseline="0" dirty="0">
                <a:solidFill>
                  <a:schemeClr val="tx1"/>
                </a:solidFill>
                <a:effectLst/>
                <a:latin typeface="+mn-lt"/>
                <a:ea typeface="+mn-ea"/>
                <a:cs typeface="+mn-cs"/>
              </a:rPr>
              <a:t>have “aha” moments not only about the amounts they spend, but also about what they spend it on.</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a:t>
            </a:r>
            <a:r>
              <a:rPr lang="en-US" sz="1200" i="0" kern="1200" dirty="0">
                <a:solidFill>
                  <a:schemeClr val="tx1"/>
                </a:solidFill>
                <a:effectLst/>
                <a:latin typeface="+mn-lt"/>
                <a:ea typeface="+mn-ea"/>
                <a:cs typeface="+mn-cs"/>
              </a:rPr>
              <a:t>Spending</a:t>
            </a:r>
            <a:r>
              <a:rPr lang="en-US" sz="1200" i="0" kern="1200" baseline="0" dirty="0">
                <a:solidFill>
                  <a:schemeClr val="tx1"/>
                </a:solidFill>
                <a:effectLst/>
                <a:latin typeface="+mn-lt"/>
                <a:ea typeface="+mn-ea"/>
                <a:cs typeface="+mn-cs"/>
              </a:rPr>
              <a:t> tracker </a:t>
            </a:r>
            <a:r>
              <a:rPr lang="en-US" sz="1200" kern="1200" dirty="0">
                <a:solidFill>
                  <a:schemeClr val="tx1"/>
                </a:solidFill>
                <a:effectLst/>
                <a:latin typeface="+mn-lt"/>
                <a:ea typeface="+mn-ea"/>
                <a:cs typeface="+mn-cs"/>
              </a:rPr>
              <a:t>can be used in a meeting to get an estimate of spending and as “homework” that can help people monitor their spending in “real time.” You can point out that there are also free</a:t>
            </a:r>
            <a:r>
              <a:rPr lang="en-US" sz="1200" kern="1200" baseline="0" dirty="0">
                <a:solidFill>
                  <a:schemeClr val="tx1"/>
                </a:solidFill>
                <a:effectLst/>
                <a:latin typeface="+mn-lt"/>
                <a:ea typeface="+mn-ea"/>
                <a:cs typeface="+mn-cs"/>
              </a:rPr>
              <a:t> apps that help people track their spending.</a:t>
            </a:r>
          </a:p>
          <a:p>
            <a:pPr lvl="0"/>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As stated in the “What you’ll need” box, you may want to ask the people you serve to collect their receipts and online records of their spending prior to jumping into the worksheet portion of this tool.</a:t>
            </a:r>
          </a:p>
        </p:txBody>
      </p:sp>
      <p:sp>
        <p:nvSpPr>
          <p:cNvPr id="4" name="Slide Number Placeholder 3"/>
          <p:cNvSpPr>
            <a:spLocks noGrp="1"/>
          </p:cNvSpPr>
          <p:nvPr>
            <p:ph type="sldNum" sz="quarter" idx="10"/>
          </p:nvPr>
        </p:nvSpPr>
        <p:spPr/>
        <p:txBody>
          <a:bodyPr/>
          <a:lstStyle/>
          <a:p>
            <a:fld id="{4BAF53EF-993C-FF42-8B62-CEF57763A78D}" type="slidenum">
              <a:rPr lang="en-US" smtClean="0"/>
              <a:t>39</a:t>
            </a:fld>
            <a:endParaRPr lang="en-US" dirty="0"/>
          </a:p>
        </p:txBody>
      </p:sp>
    </p:spTree>
    <p:extLst>
      <p:ext uri="{BB962C8B-B14F-4D97-AF65-F5344CB8AC3E}">
        <p14:creationId xmlns:p14="http://schemas.microsoft.com/office/powerpoint/2010/main" val="358007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As</a:t>
            </a:r>
            <a:r>
              <a:rPr lang="en-US" baseline="0" dirty="0"/>
              <a:t> a result of this training, you will u</a:t>
            </a:r>
            <a:r>
              <a:rPr lang="en-US" dirty="0"/>
              <a:t>nderstand the content of </a:t>
            </a:r>
            <a:r>
              <a:rPr lang="en-US" i="0" dirty="0"/>
              <a:t>Behind on bills? That includes being </a:t>
            </a:r>
            <a:r>
              <a:rPr lang="en-US" dirty="0"/>
              <a:t>able to identify moments in which you could introduce the tools to the people you serve. </a:t>
            </a:r>
            <a:r>
              <a:rPr lang="en-US" baseline="0" dirty="0"/>
              <a:t>By taking advantage of those moments, you will be</a:t>
            </a:r>
            <a:r>
              <a:rPr lang="en-US" dirty="0"/>
              <a:t> able to use the booklet</a:t>
            </a:r>
            <a:r>
              <a:rPr lang="en-US" i="1" dirty="0"/>
              <a:t> </a:t>
            </a:r>
            <a:r>
              <a:rPr lang="en-US" dirty="0"/>
              <a:t>to help people take steps to reach their financial goals.</a:t>
            </a:r>
          </a:p>
          <a:p>
            <a:pPr lvl="0"/>
            <a:endParaRPr lang="en-US" dirty="0"/>
          </a:p>
          <a:p>
            <a:pPr lvl="0"/>
            <a:r>
              <a:rPr lang="en-US" dirty="0"/>
              <a:t>You will also understand how this booklet complements the information and tools in the full </a:t>
            </a:r>
            <a:r>
              <a:rPr lang="en-US" i="0" dirty="0"/>
              <a:t>Your Money, Your Goals </a:t>
            </a:r>
            <a:r>
              <a:rPr lang="en-US" dirty="0"/>
              <a:t>toolkit.</a:t>
            </a:r>
          </a:p>
          <a:p>
            <a:pPr lvl="0"/>
            <a:endParaRPr lang="en-US" dirty="0"/>
          </a:p>
          <a:p>
            <a:pPr lvl="0"/>
            <a:r>
              <a:rPr lang="en-US" dirty="0"/>
              <a:t>You will have an increased understanding of the Consumer Financial Protection Bureau — CFPB —and be able to access and refer people to its resources.</a:t>
            </a:r>
          </a:p>
        </p:txBody>
      </p:sp>
      <p:sp>
        <p:nvSpPr>
          <p:cNvPr id="4" name="Slide Number Placeholder 3"/>
          <p:cNvSpPr>
            <a:spLocks noGrp="1"/>
          </p:cNvSpPr>
          <p:nvPr>
            <p:ph type="sldNum" sz="quarter" idx="10"/>
          </p:nvPr>
        </p:nvSpPr>
        <p:spPr/>
        <p:txBody>
          <a:bodyPr/>
          <a:lstStyle/>
          <a:p>
            <a:fld id="{4BAF53EF-993C-FF42-8B62-CEF57763A78D}" type="slidenum">
              <a:rPr lang="en-US" smtClean="0"/>
              <a:t>4</a:t>
            </a:fld>
            <a:endParaRPr lang="en-US" dirty="0"/>
          </a:p>
        </p:txBody>
      </p:sp>
    </p:spTree>
    <p:extLst>
      <p:ext uri="{BB962C8B-B14F-4D97-AF65-F5344CB8AC3E}">
        <p14:creationId xmlns:p14="http://schemas.microsoft.com/office/powerpoint/2010/main" val="1431409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worksheet portion</a:t>
            </a:r>
            <a:r>
              <a:rPr lang="en-US" baseline="0" dirty="0"/>
              <a:t> of the </a:t>
            </a:r>
            <a:r>
              <a:rPr lang="en-US" i="0" dirty="0"/>
              <a:t>Spending tracker </a:t>
            </a:r>
            <a:r>
              <a:rPr lang="en-US" dirty="0"/>
              <a:t>provides</a:t>
            </a:r>
            <a:r>
              <a:rPr lang="en-US" baseline="0" dirty="0"/>
              <a:t> twelve categories for spending, including an “other” category. Sort the receipts and other documentation of spending into the categories.  The rows of the table are the weeks in the month.</a:t>
            </a:r>
          </a:p>
          <a:p>
            <a:endParaRPr lang="en-US" baseline="0" dirty="0"/>
          </a:p>
          <a:p>
            <a:r>
              <a:rPr lang="en-US" baseline="0" dirty="0"/>
              <a:t>Once a person has filled in the week-by-week table, total the costs by category and for total spending during the month. Ask the person what surprises them about the category totals. Does the spending align with their personal priorities?</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40</a:t>
            </a:fld>
            <a:endParaRPr lang="en-US" dirty="0"/>
          </a:p>
        </p:txBody>
      </p:sp>
    </p:spTree>
    <p:extLst>
      <p:ext uri="{BB962C8B-B14F-4D97-AF65-F5344CB8AC3E}">
        <p14:creationId xmlns:p14="http://schemas.microsoft.com/office/powerpoint/2010/main" val="2894732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A step further </a:t>
            </a:r>
            <a:r>
              <a:rPr lang="en-US" sz="1200" kern="1200" dirty="0">
                <a:solidFill>
                  <a:schemeClr val="tx1"/>
                </a:solidFill>
                <a:effectLst/>
                <a:latin typeface="+mn-lt"/>
                <a:ea typeface="+mn-ea"/>
                <a:cs typeface="+mn-cs"/>
              </a:rPr>
              <a:t>for this tool can help users identify areas where they may want to decrease spending. Classifying</a:t>
            </a:r>
            <a:r>
              <a:rPr lang="en-US" sz="1200" kern="1200" baseline="0" dirty="0">
                <a:solidFill>
                  <a:schemeClr val="tx1"/>
                </a:solidFill>
                <a:effectLst/>
                <a:latin typeface="+mn-lt"/>
                <a:ea typeface="+mn-ea"/>
                <a:cs typeface="+mn-cs"/>
              </a:rPr>
              <a:t> expenses as needs and wants is a great way for people to identify where they could cut back.</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This tool can be an entry point into a larger budgeting conversation.</a:t>
            </a:r>
          </a:p>
          <a:p>
            <a:pPr lvl="0"/>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41</a:t>
            </a:fld>
            <a:endParaRPr lang="en-US" dirty="0"/>
          </a:p>
        </p:txBody>
      </p:sp>
    </p:spTree>
    <p:extLst>
      <p:ext uri="{BB962C8B-B14F-4D97-AF65-F5344CB8AC3E}">
        <p14:creationId xmlns:p14="http://schemas.microsoft.com/office/powerpoint/2010/main" val="309719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04028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Sharing how we could use the tools: 30 minutes</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During a break in the training, write the name of each tool (Including the My money picture bonus tool) on individual flip chart pages, one tool per page.</a:t>
            </a:r>
          </a:p>
          <a:p>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Place sticky notes (5 min)</a:t>
            </a:r>
          </a:p>
          <a:p>
            <a:pPr lvl="0"/>
            <a:r>
              <a:rPr lang="en-US" sz="1200" b="0" i="0" u="none" strike="noStrike" cap="none" dirty="0">
                <a:solidFill>
                  <a:schemeClr val="dk1"/>
                </a:solidFill>
                <a:effectLst/>
                <a:latin typeface="Calibri"/>
                <a:ea typeface="Calibri"/>
                <a:cs typeface="Calibri"/>
                <a:sym typeface="Calibri"/>
              </a:rPr>
              <a:t>Ask participants to place their sticky notes on the areas designated for each tool. </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Categorize (10 min)</a:t>
            </a:r>
          </a:p>
          <a:p>
            <a:pPr lvl="0"/>
            <a:r>
              <a:rPr lang="en-US" sz="1200" b="0" i="0" u="none" strike="noStrike" cap="none" dirty="0">
                <a:solidFill>
                  <a:schemeClr val="dk1"/>
                </a:solidFill>
                <a:effectLst/>
                <a:latin typeface="Calibri"/>
                <a:ea typeface="Calibri"/>
                <a:cs typeface="Calibri"/>
                <a:sym typeface="Calibri"/>
              </a:rPr>
              <a:t>Create pairs/small groups and ask each pair/group to look for groupings or categories of the ideas captured on the sticky notes.</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Each group reports back (15 min)</a:t>
            </a:r>
          </a:p>
          <a:p>
            <a:pPr lvl="0"/>
            <a:r>
              <a:rPr lang="en-US" sz="1200" b="0" i="0" u="none" strike="noStrike" cap="none" dirty="0">
                <a:solidFill>
                  <a:schemeClr val="dk1"/>
                </a:solidFill>
                <a:effectLst/>
                <a:latin typeface="Calibri"/>
                <a:ea typeface="Calibri"/>
                <a:cs typeface="Calibri"/>
                <a:sym typeface="Calibri"/>
              </a:rPr>
              <a:t>If you identify potential usages that haven’t been identified, ask questions to facilitate idea generation.</a:t>
            </a:r>
          </a:p>
          <a:p>
            <a:pPr lvl="0"/>
            <a:r>
              <a:rPr lang="en-US" sz="1200" b="0" i="0" u="none" strike="noStrike" cap="none" dirty="0">
                <a:solidFill>
                  <a:schemeClr val="dk1"/>
                </a:solidFill>
                <a:effectLst/>
                <a:latin typeface="Calibri"/>
                <a:ea typeface="Calibri"/>
                <a:cs typeface="Calibri"/>
                <a:sym typeface="Calibri"/>
              </a:rPr>
              <a:t>Ask participants to place dots on the three tools that they’re going to try during the next month.</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43</a:t>
            </a:fld>
            <a:endParaRPr lang="en-US" dirty="0"/>
          </a:p>
        </p:txBody>
      </p:sp>
    </p:spTree>
    <p:extLst>
      <p:ext uri="{BB962C8B-B14F-4D97-AF65-F5344CB8AC3E}">
        <p14:creationId xmlns:p14="http://schemas.microsoft.com/office/powerpoint/2010/main" val="555344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cap="none" dirty="0">
                <a:solidFill>
                  <a:schemeClr val="dk1"/>
                </a:solidFill>
                <a:effectLst/>
                <a:latin typeface="Calibri"/>
                <a:ea typeface="Calibri"/>
                <a:cs typeface="Calibri"/>
                <a:sym typeface="Calibri"/>
              </a:rPr>
              <a:t>Consider leading a discussion of how your organization can continue to share ideas and  track usage of the tools, encouraging participants to keep in touch with each other and share ideas. Exchange contact information if necessary.</a:t>
            </a:r>
          </a:p>
          <a:p>
            <a:pPr lvl="0"/>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Share that the CFPB will be hosting training webinars on key topics and promoting best practices in using the toolkit and Behind on Bills?</a:t>
            </a:r>
          </a:p>
          <a:p>
            <a:pPr lvl="0"/>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Invite them to sign up for updates by circulating the CFPB’s approved sign in sheet or by asking them to use their smartphones and go to </a:t>
            </a:r>
            <a:r>
              <a:rPr lang="en-US" sz="1200" b="0" i="0" u="dotted" strike="noStrike" cap="none" dirty="0">
                <a:solidFill>
                  <a:schemeClr val="dk1"/>
                </a:solidFill>
                <a:effectLst/>
                <a:latin typeface="Calibri"/>
                <a:ea typeface="Calibri"/>
                <a:cs typeface="Calibri"/>
                <a:sym typeface="Calibri"/>
                <a:hlinkClick r:id="rId3"/>
              </a:rPr>
              <a:t>www.consumerfinance.gov/your-money-your-goals</a:t>
            </a:r>
            <a:r>
              <a:rPr lang="en-US" sz="1200" b="0" i="0" u="none" strike="noStrike" cap="none" dirty="0">
                <a:solidFill>
                  <a:schemeClr val="dk1"/>
                </a:solidFill>
                <a:effectLst/>
                <a:latin typeface="Calibri"/>
                <a:ea typeface="Calibri"/>
                <a:cs typeface="Calibri"/>
                <a:sym typeface="Calibri"/>
              </a:rPr>
              <a:t> and scrolling to the middle of the page (right sidebar) to enter their e-mail.</a:t>
            </a:r>
          </a:p>
          <a:p>
            <a:pPr lvl="0"/>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If you circulate the sign-up sheet that follows, please scan and e-mail it to </a:t>
            </a:r>
            <a:r>
              <a:rPr lang="en-US" sz="1200" b="0" i="0" u="dotted" strike="noStrike" cap="none" dirty="0">
                <a:solidFill>
                  <a:schemeClr val="dk1"/>
                </a:solidFill>
                <a:effectLst/>
                <a:latin typeface="Calibri"/>
                <a:ea typeface="Calibri"/>
                <a:cs typeface="Calibri"/>
                <a:sym typeface="Calibri"/>
                <a:hlinkClick r:id="rId4"/>
              </a:rPr>
              <a:t>YourMoneyYourGoals@cfpb.gov</a:t>
            </a:r>
            <a:r>
              <a:rPr lang="en-US" sz="1200" b="0" i="0" u="none" strike="noStrike" cap="none" dirty="0">
                <a:solidFill>
                  <a:schemeClr val="dk1"/>
                </a:solidFill>
                <a:effectLst/>
                <a:latin typeface="Calibri"/>
                <a:ea typeface="Calibri"/>
                <a:cs typeface="Calibri"/>
                <a:sym typeface="Calibri"/>
              </a:rPr>
              <a:t> .</a:t>
            </a:r>
          </a:p>
          <a:p>
            <a:pPr lvl="0"/>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Answer any remaining questions and thank them for participating. </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BAF53EF-993C-FF42-8B62-CEF57763A78D}"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43690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64695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baseline="0" dirty="0"/>
              <a:t>Throughout this training, we explained each tool’s purpose and demonstrated how it works. Then we asked you to consider how the tool could be applied in your work. </a:t>
            </a:r>
            <a:r>
              <a:rPr lang="en-US" baseline="0" dirty="0"/>
              <a:t>That is the </a:t>
            </a:r>
            <a:r>
              <a:rPr lang="en-US" b="1" baseline="0" dirty="0"/>
              <a:t>demonstrate and apply</a:t>
            </a:r>
            <a:r>
              <a:rPr lang="en-US" b="0" i="0" baseline="0" dirty="0"/>
              <a:t> method of introducing a tool.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baseline="0" dirty="0"/>
          </a:p>
          <a:p>
            <a:r>
              <a:rPr lang="en-US" baseline="0" dirty="0"/>
              <a:t>There are two other methods of sharing tools that you can use when you train others in using </a:t>
            </a:r>
            <a:r>
              <a:rPr lang="en-US" i="1" baseline="0" dirty="0"/>
              <a:t>Behind on bills? </a:t>
            </a:r>
            <a:r>
              <a:rPr lang="en-US" baseline="0" dirty="0"/>
              <a:t>with the people they serve.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a:t>
            </a:r>
            <a:r>
              <a:rPr lang="en-US" b="1" baseline="0" dirty="0"/>
              <a:t>experience and reflect </a:t>
            </a:r>
            <a:r>
              <a:rPr lang="en-US" baseline="0" dirty="0"/>
              <a:t>method is letting participants complete the tool first on their own. </a:t>
            </a:r>
            <a:r>
              <a:rPr lang="en-US" dirty="0"/>
              <a:t>They can complete tools with information from their own financial lives or based on the financial situations that</a:t>
            </a:r>
            <a:r>
              <a:rPr lang="en-US" baseline="0" dirty="0"/>
              <a:t> are common among the people they work with. Once participants have experienced the tool for themselves, prompt them to reflect on the tool’s purpose and how they can use the tool in their work.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b="0" i="0" dirty="0"/>
              <a:t>There</a:t>
            </a:r>
            <a:r>
              <a:rPr lang="en-US" b="0" i="0" baseline="0" dirty="0"/>
              <a:t> is a third method of introducing tools: the </a:t>
            </a:r>
            <a:r>
              <a:rPr lang="en-US" b="1" i="0" baseline="0" dirty="0"/>
              <a:t>role play</a:t>
            </a:r>
            <a:r>
              <a:rPr lang="en-US" b="0" i="0" baseline="0" dirty="0"/>
              <a:t> method. The role play works best in an in-person setting. Participants pair up, with one person in the role of frontline staff member or volunteer and another in the role of the person they are serving. In those roles, they simulate using the tools in real life. </a:t>
            </a:r>
          </a:p>
          <a:p>
            <a:endParaRPr lang="en-US" b="0" i="0" baseline="0" dirty="0"/>
          </a:p>
          <a:p>
            <a:r>
              <a:rPr lang="en-US" b="0" i="0" baseline="0" dirty="0"/>
              <a:t>Varying which of these three methods you use throughout your training can boost engagement. </a:t>
            </a:r>
            <a:endParaRPr lang="en-US" b="0" i="0" dirty="0"/>
          </a:p>
        </p:txBody>
      </p:sp>
      <p:sp>
        <p:nvSpPr>
          <p:cNvPr id="4" name="Slide Number Placeholder 3"/>
          <p:cNvSpPr>
            <a:spLocks noGrp="1"/>
          </p:cNvSpPr>
          <p:nvPr>
            <p:ph type="sldNum" sz="quarter" idx="10"/>
          </p:nvPr>
        </p:nvSpPr>
        <p:spPr/>
        <p:txBody>
          <a:bodyPr/>
          <a:lstStyle/>
          <a:p>
            <a:fld id="{4BAF53EF-993C-FF42-8B62-CEF57763A78D}" type="slidenum">
              <a:rPr lang="en-US" smtClean="0"/>
              <a:t>46</a:t>
            </a:fld>
            <a:endParaRPr lang="en-US" dirty="0"/>
          </a:p>
        </p:txBody>
      </p:sp>
    </p:spTree>
    <p:extLst>
      <p:ext uri="{BB962C8B-B14F-4D97-AF65-F5344CB8AC3E}">
        <p14:creationId xmlns:p14="http://schemas.microsoft.com/office/powerpoint/2010/main" val="1048630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train</a:t>
            </a:r>
            <a:r>
              <a:rPr lang="en-US" baseline="0" dirty="0"/>
              <a:t> others in </a:t>
            </a:r>
            <a:r>
              <a:rPr lang="en-US" i="1" baseline="0" dirty="0"/>
              <a:t>Behind on bills? </a:t>
            </a:r>
            <a:r>
              <a:rPr lang="en-US" i="0" baseline="0" dirty="0"/>
              <a:t>in a classroom-style setting </a:t>
            </a:r>
            <a:r>
              <a:rPr lang="en-US" baseline="0" dirty="0"/>
              <a:t>you will need these supplies: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training outline for you the trainer</a:t>
            </a:r>
          </a:p>
          <a:p>
            <a:pPr marL="171450" lvl="0" indent="-171450">
              <a:buFont typeface="Arial" panose="020B0604020202020204" pitchFamily="34" charset="0"/>
              <a:buChar char="•"/>
            </a:pPr>
            <a:r>
              <a:rPr lang="en-US" dirty="0"/>
              <a:t>One copy of </a:t>
            </a:r>
            <a:r>
              <a:rPr lang="en-US" i="1" dirty="0"/>
              <a:t>Behind on bills?</a:t>
            </a:r>
            <a:r>
              <a:rPr lang="en-US" dirty="0"/>
              <a:t> for each participant</a:t>
            </a:r>
          </a:p>
          <a:p>
            <a:pPr marL="171450" lvl="0" indent="-171450">
              <a:buFont typeface="Arial" panose="020B0604020202020204" pitchFamily="34" charset="0"/>
              <a:buChar char="•"/>
            </a:pPr>
            <a:r>
              <a:rPr lang="en-US" dirty="0"/>
              <a:t>Photocopies of the eight</a:t>
            </a:r>
            <a:r>
              <a:rPr lang="en-US" baseline="0" dirty="0"/>
              <a:t> </a:t>
            </a:r>
            <a:r>
              <a:rPr lang="en-US" dirty="0"/>
              <a:t>tools and the </a:t>
            </a:r>
            <a:r>
              <a:rPr lang="en-US" i="1" dirty="0"/>
              <a:t>My money picture </a:t>
            </a:r>
            <a:r>
              <a:rPr lang="en-US" dirty="0"/>
              <a:t>bonus card, so that participants</a:t>
            </a:r>
            <a:r>
              <a:rPr lang="en-US" baseline="0" dirty="0"/>
              <a:t> can fill in the tools without marking up their bound hardcopy of the resource</a:t>
            </a:r>
            <a:endParaRPr lang="en-US" dirty="0"/>
          </a:p>
          <a:p>
            <a:pPr marL="171450" lvl="0" indent="-171450">
              <a:buFont typeface="Arial" panose="020B0604020202020204" pitchFamily="34" charset="0"/>
              <a:buChar char="•"/>
            </a:pPr>
            <a:r>
              <a:rPr lang="en-US" dirty="0"/>
              <a:t>Pens or pencils</a:t>
            </a:r>
          </a:p>
          <a:p>
            <a:pPr marL="171450" lvl="0" indent="-171450">
              <a:buFont typeface="Arial" panose="020B0604020202020204" pitchFamily="34" charset="0"/>
              <a:buChar char="•"/>
            </a:pPr>
            <a:r>
              <a:rPr lang="en-US" dirty="0"/>
              <a:t>Markers for you, the trainer, and for the participant tables</a:t>
            </a:r>
          </a:p>
          <a:p>
            <a:pPr marL="171450" lvl="0" indent="-171450">
              <a:buFont typeface="Arial" panose="020B0604020202020204" pitchFamily="34" charset="0"/>
              <a:buChar char="•"/>
            </a:pPr>
            <a:r>
              <a:rPr lang="en-US" dirty="0"/>
              <a:t>15-20</a:t>
            </a:r>
            <a:r>
              <a:rPr lang="en-US" baseline="0" dirty="0"/>
              <a:t> s</a:t>
            </a:r>
            <a:r>
              <a:rPr lang="en-US" dirty="0"/>
              <a:t>ticky notes per participant</a:t>
            </a:r>
          </a:p>
          <a:p>
            <a:pPr marL="171450" lvl="0" indent="-171450">
              <a:buFont typeface="Arial" panose="020B0604020202020204" pitchFamily="34" charset="0"/>
              <a:buChar char="•"/>
            </a:pPr>
            <a:r>
              <a:rPr lang="en-US" dirty="0"/>
              <a:t>Three</a:t>
            </a:r>
            <a:r>
              <a:rPr lang="en-US" baseline="0" dirty="0"/>
              <a:t> s</a:t>
            </a:r>
            <a:r>
              <a:rPr lang="en-US" dirty="0"/>
              <a:t>ticky dots per participant for a voting exercise in the training outline</a:t>
            </a:r>
          </a:p>
          <a:p>
            <a:pPr marL="171450" lvl="0" indent="-171450">
              <a:buFont typeface="Arial" panose="020B0604020202020204" pitchFamily="34" charset="0"/>
              <a:buChar char="•"/>
            </a:pPr>
            <a:r>
              <a:rPr lang="en-US" dirty="0"/>
              <a:t>And a flipchart to use as “parking lot.” A parking lot</a:t>
            </a:r>
            <a:r>
              <a:rPr lang="en-US" baseline="0" dirty="0"/>
              <a:t> is where you can list questions and ideas that are important but best addressed at the end of the training or afterward.</a:t>
            </a:r>
            <a:endParaRPr lang="en-US" dirty="0"/>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47</a:t>
            </a:fld>
            <a:endParaRPr lang="en-US" dirty="0"/>
          </a:p>
        </p:txBody>
      </p:sp>
    </p:spTree>
    <p:extLst>
      <p:ext uri="{BB962C8B-B14F-4D97-AF65-F5344CB8AC3E}">
        <p14:creationId xmlns:p14="http://schemas.microsoft.com/office/powerpoint/2010/main" val="376567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464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a:solidFill>
                  <a:srgbClr val="000000"/>
                </a:solidFill>
              </a:rPr>
              <a:t>Instructions for Facilitator:</a:t>
            </a:r>
          </a:p>
          <a:p>
            <a:pPr eaLnBrk="1" hangingPunct="1">
              <a:spcBef>
                <a:spcPct val="0"/>
              </a:spcBef>
              <a:buFontTx/>
              <a:buChar char="•"/>
            </a:pPr>
            <a:endParaRPr lang="en-US" altLang="en-US" b="1" u="sng" dirty="0">
              <a:solidFill>
                <a:srgbClr val="000000"/>
              </a:solidFill>
            </a:endParaRPr>
          </a:p>
          <a:p>
            <a:pPr eaLnBrk="1" hangingPunct="1">
              <a:spcBef>
                <a:spcPct val="0"/>
              </a:spcBef>
            </a:pPr>
            <a:r>
              <a:rPr lang="en-US" altLang="en-US" dirty="0">
                <a:solidFill>
                  <a:srgbClr val="000000"/>
                </a:solidFill>
              </a:rPr>
              <a:t>Introduce key facts about the CFPB using information from Introduction Part 1 of the Your Money, Your Goals toolkit and the website.</a:t>
            </a:r>
          </a:p>
          <a:p>
            <a:pPr eaLnBrk="1" hangingPunct="1">
              <a:spcBef>
                <a:spcPct val="0"/>
              </a:spcBef>
            </a:pPr>
            <a:endParaRPr lang="en-US" altLang="en-US" dirty="0">
              <a:solidFill>
                <a:srgbClr val="000000"/>
              </a:solidFill>
            </a:endParaRPr>
          </a:p>
          <a:p>
            <a:pPr marL="163731" lvl="1" indent="-163731">
              <a:spcBef>
                <a:spcPct val="0"/>
              </a:spcBef>
              <a:buFontTx/>
              <a:buChar char="•"/>
            </a:pPr>
            <a:r>
              <a:rPr lang="en-US" altLang="en-US" dirty="0">
                <a:solidFill>
                  <a:srgbClr val="000000"/>
                </a:solidFill>
              </a:rPr>
              <a:t>Share additional information about the CFPB: </a:t>
            </a:r>
            <a:r>
              <a:rPr lang="en-US" altLang="en-US" b="1" dirty="0">
                <a:solidFill>
                  <a:srgbClr val="000000"/>
                </a:solidFill>
              </a:rPr>
              <a:t>The CFPB is working to ensure that consumers get the information they need to make financial decisions they believe are best for themselves and their families – </a:t>
            </a:r>
            <a:r>
              <a:rPr lang="en-US" altLang="en-US" b="1" i="1" dirty="0">
                <a:solidFill>
                  <a:srgbClr val="000000"/>
                </a:solidFill>
              </a:rPr>
              <a:t>that prices are clear up front, that risks are visible, and that nothing is buried in fine print</a:t>
            </a:r>
            <a:r>
              <a:rPr lang="en-US" altLang="en-US" b="1" dirty="0">
                <a:solidFill>
                  <a:srgbClr val="000000"/>
                </a:solidFill>
              </a:rPr>
              <a:t>.</a:t>
            </a:r>
          </a:p>
          <a:p>
            <a:pPr marL="163731" lvl="1" indent="-163731">
              <a:spcBef>
                <a:spcPct val="0"/>
              </a:spcBef>
              <a:buFontTx/>
              <a:buChar char="•"/>
            </a:pPr>
            <a:r>
              <a:rPr lang="en-US" altLang="en-US" dirty="0">
                <a:solidFill>
                  <a:srgbClr val="FF0000"/>
                </a:solidFill>
              </a:rPr>
              <a:t>Explain that a key goal of the training is to connect frontline staff to CFPB resources, including Consumer Response.</a:t>
            </a:r>
          </a:p>
          <a:p>
            <a:pPr marL="163731" lvl="1" indent="-163731">
              <a:spcBef>
                <a:spcPct val="0"/>
              </a:spcBef>
              <a:buFontTx/>
              <a:buChar char="•"/>
            </a:pPr>
            <a:endParaRPr lang="en-US" altLang="en-US" dirty="0">
              <a:solidFill>
                <a:srgbClr val="000000"/>
              </a:solidFill>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4600" indent="-273905">
              <a:defRPr>
                <a:solidFill>
                  <a:schemeClr val="tx1"/>
                </a:solidFill>
                <a:latin typeface="Georgia" panose="02040502050405020303" pitchFamily="18" charset="0"/>
                <a:ea typeface="MS PGothic" panose="020B0600070205080204" pitchFamily="34" charset="-128"/>
              </a:defRPr>
            </a:lvl2pPr>
            <a:lvl3pPr marL="1100208" indent="-218818">
              <a:defRPr>
                <a:solidFill>
                  <a:schemeClr val="tx1"/>
                </a:solidFill>
                <a:latin typeface="Georgia" panose="02040502050405020303" pitchFamily="18" charset="0"/>
                <a:ea typeface="MS PGothic" panose="020B0600070205080204" pitchFamily="34" charset="-128"/>
              </a:defRPr>
            </a:lvl3pPr>
            <a:lvl4pPr marL="1540903" indent="-218818">
              <a:defRPr>
                <a:solidFill>
                  <a:schemeClr val="tx1"/>
                </a:solidFill>
                <a:latin typeface="Georgia" panose="02040502050405020303" pitchFamily="18" charset="0"/>
                <a:ea typeface="MS PGothic" panose="020B0600070205080204" pitchFamily="34" charset="-128"/>
              </a:defRPr>
            </a:lvl4pPr>
            <a:lvl5pPr marL="1981598" indent="-218818">
              <a:defRPr>
                <a:solidFill>
                  <a:schemeClr val="tx1"/>
                </a:solidFill>
                <a:latin typeface="Georgia" panose="02040502050405020303" pitchFamily="18" charset="0"/>
                <a:ea typeface="MS PGothic" panose="020B0600070205080204" pitchFamily="34" charset="-128"/>
              </a:defRPr>
            </a:lvl5pPr>
            <a:lvl6pPr marL="2422293"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2988"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3683"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4378"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A58C9AE2-DB5D-441F-8D54-4B600066D43E}"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5985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a:p>
            <a:pPr>
              <a:defRPr/>
            </a:pPr>
            <a:r>
              <a:rPr lang="en-US" altLang="en-US" dirty="0"/>
              <a:t>Use the</a:t>
            </a:r>
            <a:r>
              <a:rPr lang="en-US" altLang="en-US" baseline="0" dirty="0"/>
              <a:t> following information to introduce the Office of Community Affairs:</a:t>
            </a:r>
            <a:endParaRPr lang="en-US" altLang="en-US" dirty="0"/>
          </a:p>
          <a:p>
            <a:pPr marL="165261" indent="-165261">
              <a:buFont typeface="Arial" panose="020B0604020202020204" pitchFamily="34" charset="0"/>
              <a:buChar char="•"/>
              <a:defRPr/>
            </a:pPr>
            <a:r>
              <a:rPr lang="en-US" altLang="en-US" dirty="0"/>
              <a:t>The Office of Community Affairs serves the variety of populations that may lack full, affordable access to financial services, including people with low- to moderate-incomes; low wealth, and people who are in other ways financially excluded or vulnerable. By any measure, the numbers of consumers whose income level contributes to financial fragility constitutes a significant portion of the U.S. population. </a:t>
            </a:r>
          </a:p>
          <a:p>
            <a:pPr marL="165261" indent="-165261">
              <a:buFont typeface="Arial" panose="020B0604020202020204" pitchFamily="34" charset="0"/>
              <a:buChar char="•"/>
              <a:defRPr/>
            </a:pPr>
            <a:endParaRPr lang="en-US" altLang="en-US" dirty="0"/>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According to 2018 data from the U.S. Census Bureau, some 38.1 million people, including children, live in households that have incomes below the federal poverty level, while another 55.5 million live between 100 and 200 percent of the poverty threshold. </a:t>
            </a:r>
          </a:p>
          <a:p>
            <a:pPr marL="165261" indent="-165261">
              <a:buFont typeface="Arial" panose="020B0604020202020204" pitchFamily="34" charset="0"/>
              <a:buChar char="•"/>
              <a:defRPr/>
            </a:pPr>
            <a:endParaRPr lang="en-US" altLang="en-US" dirty="0"/>
          </a:p>
          <a:p>
            <a:pPr marL="165261" indent="-165261">
              <a:buFont typeface="Arial" panose="020B0604020202020204" pitchFamily="34" charset="0"/>
              <a:buChar char="•"/>
              <a:defRPr/>
            </a:pPr>
            <a:r>
              <a:rPr lang="en-US" altLang="en-US" u="sng" dirty="0"/>
              <a:t>The CFPB created </a:t>
            </a:r>
            <a:r>
              <a:rPr lang="en-US" altLang="en-US" i="1" u="sng" dirty="0"/>
              <a:t>Your Money, Your Goals </a:t>
            </a:r>
            <a:r>
              <a:rPr lang="en-US" altLang="en-US" u="sng" dirty="0"/>
              <a:t>to reach these consumers by empowering those that serve them: frontline nonprofit or tribal social service staff, community volunteers, staff in legal aid organizations, and people that serve workers. By providing these intermediaries with high quality information, they have the tools and resources to start the financial conversation with the individuals they already serve. And the training provides them the confidence to use these tools and resources. The training that you will ultimately provide to them.</a:t>
            </a:r>
          </a:p>
          <a:p>
            <a:pPr marL="605956" lvl="1" indent="-165261">
              <a:buFont typeface="Arial" panose="020B0604020202020204" pitchFamily="34" charset="0"/>
              <a:buChar char="•"/>
              <a:defRPr/>
            </a:pPr>
            <a:endParaRPr lang="en-US" altLang="en-US" u="sng" dirty="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4600" indent="-273905">
              <a:defRPr>
                <a:solidFill>
                  <a:schemeClr val="tx1"/>
                </a:solidFill>
                <a:latin typeface="Georgia" panose="02040502050405020303" pitchFamily="18" charset="0"/>
                <a:ea typeface="MS PGothic" panose="020B0600070205080204" pitchFamily="34" charset="-128"/>
              </a:defRPr>
            </a:lvl2pPr>
            <a:lvl3pPr marL="1100208" indent="-218818">
              <a:defRPr>
                <a:solidFill>
                  <a:schemeClr val="tx1"/>
                </a:solidFill>
                <a:latin typeface="Georgia" panose="02040502050405020303" pitchFamily="18" charset="0"/>
                <a:ea typeface="MS PGothic" panose="020B0600070205080204" pitchFamily="34" charset="-128"/>
              </a:defRPr>
            </a:lvl3pPr>
            <a:lvl4pPr marL="1540903" indent="-218818">
              <a:defRPr>
                <a:solidFill>
                  <a:schemeClr val="tx1"/>
                </a:solidFill>
                <a:latin typeface="Georgia" panose="02040502050405020303" pitchFamily="18" charset="0"/>
                <a:ea typeface="MS PGothic" panose="020B0600070205080204" pitchFamily="34" charset="-128"/>
              </a:defRPr>
            </a:lvl4pPr>
            <a:lvl5pPr marL="1981598" indent="-218818">
              <a:defRPr>
                <a:solidFill>
                  <a:schemeClr val="tx1"/>
                </a:solidFill>
                <a:latin typeface="Georgia" panose="02040502050405020303" pitchFamily="18" charset="0"/>
                <a:ea typeface="MS PGothic" panose="020B0600070205080204" pitchFamily="34" charset="-128"/>
              </a:defRPr>
            </a:lvl5pPr>
            <a:lvl6pPr marL="2422293"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2988"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3683"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4378"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3D2B5966-D5BB-41CF-A780-F009525A6404}"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130308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dirty="0">
                <a:solidFill>
                  <a:srgbClr val="000000"/>
                </a:solidFill>
              </a:rPr>
              <a:t>Facilitated Discussion and Presentation</a:t>
            </a:r>
          </a:p>
          <a:p>
            <a:pPr eaLnBrk="1" hangingPunct="1">
              <a:spcBef>
                <a:spcPct val="0"/>
              </a:spcBef>
              <a:defRPr/>
            </a:pPr>
            <a:endParaRPr lang="en-US" altLang="en-US" b="1" dirty="0">
              <a:solidFill>
                <a:srgbClr val="000000"/>
              </a:solidFill>
            </a:endParaRPr>
          </a:p>
          <a:p>
            <a:pPr eaLnBrk="1" hangingPunct="1">
              <a:spcBef>
                <a:spcPct val="0"/>
              </a:spcBef>
              <a:defRPr/>
            </a:pPr>
            <a:r>
              <a:rPr lang="en-US" altLang="en-US" b="0" i="1" dirty="0">
                <a:solidFill>
                  <a:srgbClr val="000000"/>
                </a:solidFill>
              </a:rPr>
              <a:t>NOTE: </a:t>
            </a:r>
            <a:r>
              <a:rPr lang="en-US" altLang="en-US" b="0" i="1" u="sng" dirty="0">
                <a:solidFill>
                  <a:srgbClr val="000000"/>
                </a:solidFill>
              </a:rPr>
              <a:t>Use these two slides if participants have not received prior training on Your Money, Your Goals. Use the animations in this slide to guide the questions and discussion</a:t>
            </a:r>
          </a:p>
          <a:p>
            <a:pPr eaLnBrk="1" hangingPunct="1">
              <a:spcBef>
                <a:spcPct val="0"/>
              </a:spcBef>
              <a:defRPr/>
            </a:pPr>
            <a:endParaRPr lang="en-US" altLang="en-US" b="1" i="1" u="sng" dirty="0">
              <a:solidFill>
                <a:srgbClr val="000000"/>
              </a:solidFill>
            </a:endParaRPr>
          </a:p>
          <a:p>
            <a:pPr eaLnBrk="1" hangingPunct="1">
              <a:spcBef>
                <a:spcPct val="0"/>
              </a:spcBef>
              <a:defRPr/>
            </a:pPr>
            <a:r>
              <a:rPr lang="en-US" altLang="en-US" b="0" i="1" dirty="0">
                <a:solidFill>
                  <a:srgbClr val="000000"/>
                </a:solidFill>
              </a:rPr>
              <a:t>Transition by reminding participants that an informed consumer is the best defense and that Your Money, Your Goals </a:t>
            </a:r>
            <a:r>
              <a:rPr lang="en-US" altLang="en-US" b="0" i="1" dirty="0" err="1">
                <a:solidFill>
                  <a:srgbClr val="000000"/>
                </a:solidFill>
              </a:rPr>
              <a:t>ia</a:t>
            </a:r>
            <a:r>
              <a:rPr lang="en-US" altLang="en-US" b="0" i="1" dirty="0">
                <a:solidFill>
                  <a:srgbClr val="000000"/>
                </a:solidFill>
              </a:rPr>
              <a:t> a “financial empowerment” toolkit.</a:t>
            </a:r>
            <a:endParaRPr lang="en-US" altLang="en-US" b="1" i="1" dirty="0">
              <a:solidFill>
                <a:srgbClr val="000000"/>
              </a:solidFill>
            </a:endParaRPr>
          </a:p>
          <a:p>
            <a:pPr eaLnBrk="1" hangingPunct="1">
              <a:spcBef>
                <a:spcPct val="0"/>
              </a:spcBef>
              <a:defRPr/>
            </a:pPr>
            <a:endParaRPr lang="en-US" altLang="en-US" b="1" i="1" dirty="0">
              <a:solidFill>
                <a:srgbClr val="000000"/>
              </a:solidFill>
            </a:endParaRPr>
          </a:p>
          <a:p>
            <a:pPr eaLnBrk="1" hangingPunct="1">
              <a:spcBef>
                <a:spcPct val="0"/>
              </a:spcBef>
              <a:defRPr/>
            </a:pPr>
            <a:r>
              <a:rPr lang="en-US" altLang="en-US" b="1" i="1" dirty="0">
                <a:solidFill>
                  <a:srgbClr val="000000"/>
                </a:solidFill>
              </a:rPr>
              <a:t>ASK: What is financial empowerment?</a:t>
            </a:r>
          </a:p>
          <a:p>
            <a:pPr eaLnBrk="1" hangingPunct="1">
              <a:spcBef>
                <a:spcPct val="0"/>
              </a:spcBef>
              <a:defRPr/>
            </a:pPr>
            <a:endParaRPr lang="en-US" altLang="en-US" b="1" i="1" dirty="0">
              <a:solidFill>
                <a:srgbClr val="000000"/>
              </a:solidFill>
            </a:endParaRPr>
          </a:p>
          <a:p>
            <a:pPr eaLnBrk="1" hangingPunct="1">
              <a:spcBef>
                <a:spcPct val="0"/>
              </a:spcBef>
              <a:defRPr/>
            </a:pPr>
            <a:r>
              <a:rPr lang="en-US" altLang="en-US" dirty="0">
                <a:solidFill>
                  <a:srgbClr val="000000"/>
                </a:solidFill>
              </a:rPr>
              <a:t>Write their ideas on flip chart paper.</a:t>
            </a:r>
          </a:p>
          <a:p>
            <a:pPr eaLnBrk="1" hangingPunct="1">
              <a:spcBef>
                <a:spcPct val="0"/>
              </a:spcBef>
              <a:defRPr/>
            </a:pPr>
            <a:endParaRPr lang="en-US" altLang="en-US" b="1" i="1" dirty="0">
              <a:solidFill>
                <a:srgbClr val="000000"/>
              </a:solidFill>
            </a:endParaRPr>
          </a:p>
          <a:p>
            <a:pPr eaLnBrk="1" hangingPunct="1">
              <a:spcBef>
                <a:spcPct val="0"/>
              </a:spcBef>
              <a:defRPr/>
            </a:pPr>
            <a:r>
              <a:rPr lang="en-US" altLang="en-US" b="1" i="1" dirty="0">
                <a:solidFill>
                  <a:srgbClr val="000000"/>
                </a:solidFill>
              </a:rPr>
              <a:t>ASK: How is it different from financial education, financial literacy, financial capability, or other commonly used terms?</a:t>
            </a:r>
          </a:p>
          <a:p>
            <a:pPr eaLnBrk="1" hangingPunct="1">
              <a:spcBef>
                <a:spcPct val="0"/>
              </a:spcBef>
              <a:defRPr/>
            </a:pPr>
            <a:endParaRPr lang="en-US" altLang="en-US" b="1" i="1" dirty="0">
              <a:solidFill>
                <a:srgbClr val="000000"/>
              </a:solidFill>
            </a:endParaRPr>
          </a:p>
          <a:p>
            <a:pPr eaLnBrk="1" hangingPunct="1">
              <a:spcBef>
                <a:spcPct val="0"/>
              </a:spcBef>
              <a:defRPr/>
            </a:pPr>
            <a:r>
              <a:rPr lang="en-US" altLang="en-US" dirty="0">
                <a:solidFill>
                  <a:srgbClr val="000000"/>
                </a:solidFill>
              </a:rPr>
              <a:t>Ask them how financial empowerment is different from other commonly used terms: financial education, financial literacy, financial capability, financial fitness, financial coaching, and so on.</a:t>
            </a:r>
          </a:p>
          <a:p>
            <a:pPr eaLnBrk="1" hangingPunct="1">
              <a:spcBef>
                <a:spcPct val="0"/>
              </a:spcBef>
              <a:defRPr/>
            </a:pPr>
            <a:endParaRPr lang="en-US" altLang="en-US" dirty="0">
              <a:solidFill>
                <a:srgbClr val="000000"/>
              </a:solidFill>
            </a:endParaRPr>
          </a:p>
          <a:p>
            <a:pPr marL="228600" indent="0">
              <a:buFont typeface="Arial" panose="020B0604020202020204" pitchFamily="34" charset="0"/>
              <a:buNone/>
            </a:pPr>
            <a:r>
              <a:rPr lang="en-US" sz="1200" b="1" i="0" u="none" strike="noStrike" cap="none" dirty="0">
                <a:solidFill>
                  <a:schemeClr val="dk1"/>
                </a:solidFill>
                <a:effectLst/>
                <a:latin typeface="Calibri"/>
                <a:ea typeface="Calibri"/>
                <a:cs typeface="Calibri"/>
                <a:sym typeface="Calibri"/>
              </a:rPr>
              <a:t>NOTE: </a:t>
            </a:r>
            <a:r>
              <a:rPr lang="en-US" sz="1200" b="0" i="0" u="none" strike="noStrike" cap="none" dirty="0">
                <a:solidFill>
                  <a:schemeClr val="dk1"/>
                </a:solidFill>
                <a:effectLst/>
                <a:latin typeface="Calibri"/>
                <a:ea typeface="Calibri"/>
                <a:cs typeface="Calibri"/>
                <a:sym typeface="Calibri"/>
              </a:rPr>
              <a:t>It may be helpful to differentiate strategy terms (financial education, financial coaching, and financial counseling) from outcome-based terms (financial literacy, financial capability, financial fitness).</a:t>
            </a:r>
          </a:p>
          <a:p>
            <a:r>
              <a:rPr lang="en-US" sz="1200" b="0" i="0" u="none" strike="noStrike" cap="none" dirty="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Share definition of financial empowerment using the slide and information from page 7 of the Introduction to the toolkit</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While financial empowerment includes the concept of financial literacy, it goes beyond just acquiring knowledge. The main focus of financial empowerment is to build the skills you need to manage money and learn to choose the financial products and services that work for you.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When you’re financially empowered you’re both informed and skilled. You know where to get help with your financial challenges and can access and choose financial products and services that meet your needs. This sense of empowerment builds confidence, helping you effectively use your financial knowledge, skills, and resources to reach your goals.</a:t>
            </a:r>
          </a:p>
          <a:p>
            <a:pPr marL="228600" indent="0">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FACILITATION TIP: </a:t>
            </a:r>
            <a:r>
              <a:rPr lang="en-US" sz="1200" b="0" i="0" u="none" strike="noStrike" cap="none" dirty="0">
                <a:solidFill>
                  <a:schemeClr val="dk1"/>
                </a:solidFill>
                <a:effectLst/>
                <a:latin typeface="Calibri"/>
                <a:ea typeface="Calibri"/>
                <a:cs typeface="Calibri"/>
                <a:sym typeface="Calibri"/>
              </a:rPr>
              <a:t>Consider writing this definition on a flip chart and leaving it posted throughout the training.</a:t>
            </a:r>
          </a:p>
          <a:p>
            <a:r>
              <a:rPr lang="en-US" sz="1200" b="0" i="0" u="none" strike="noStrike" cap="none" dirty="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Share the relationship of financial empowerment to financial literacy by using the slide and information.</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Explain that financial education, which is inclusive of other strategies, such as coaching, counseling, technology-based approaches, and so on, leads to financial literacy and that financial literacy plus confidence—the confidence to make decisions and use knowledge, skills, and tools including financial products and services—is financial empowerment.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4600" indent="-273905">
              <a:defRPr>
                <a:solidFill>
                  <a:schemeClr val="tx1"/>
                </a:solidFill>
                <a:latin typeface="Georgia" panose="02040502050405020303" pitchFamily="18" charset="0"/>
                <a:ea typeface="MS PGothic" panose="020B0600070205080204" pitchFamily="34" charset="-128"/>
              </a:defRPr>
            </a:lvl2pPr>
            <a:lvl3pPr marL="1100208" indent="-218818">
              <a:defRPr>
                <a:solidFill>
                  <a:schemeClr val="tx1"/>
                </a:solidFill>
                <a:latin typeface="Georgia" panose="02040502050405020303" pitchFamily="18" charset="0"/>
                <a:ea typeface="MS PGothic" panose="020B0600070205080204" pitchFamily="34" charset="-128"/>
              </a:defRPr>
            </a:lvl3pPr>
            <a:lvl4pPr marL="1540903" indent="-218818">
              <a:defRPr>
                <a:solidFill>
                  <a:schemeClr val="tx1"/>
                </a:solidFill>
                <a:latin typeface="Georgia" panose="02040502050405020303" pitchFamily="18" charset="0"/>
                <a:ea typeface="MS PGothic" panose="020B0600070205080204" pitchFamily="34" charset="-128"/>
              </a:defRPr>
            </a:lvl4pPr>
            <a:lvl5pPr marL="1981598" indent="-218818">
              <a:defRPr>
                <a:solidFill>
                  <a:schemeClr val="tx1"/>
                </a:solidFill>
                <a:latin typeface="Georgia" panose="02040502050405020303" pitchFamily="18" charset="0"/>
                <a:ea typeface="MS PGothic" panose="020B0600070205080204" pitchFamily="34" charset="-128"/>
              </a:defRPr>
            </a:lvl5pPr>
            <a:lvl6pPr marL="2422293"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2988"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3683"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4378"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D194B1D6-DF02-44D7-96A1-5BE180BAAB59}"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9540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strike="noStrike" cap="none" dirty="0">
                <a:solidFill>
                  <a:schemeClr val="dk1"/>
                </a:solidFill>
                <a:effectLst/>
                <a:latin typeface="Calibri"/>
                <a:ea typeface="Calibri"/>
                <a:cs typeface="Calibri"/>
                <a:sym typeface="Calibri"/>
              </a:rPr>
              <a:t>Introduction to the CFPB and financial empowerment</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Corresponding section of the toolkit:</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Introduction, pages 6-8</a:t>
            </a:r>
          </a:p>
          <a:p>
            <a:r>
              <a:rPr lang="en-US" sz="1200" b="0" i="0" u="none" strike="noStrike" cap="none" dirty="0">
                <a:solidFill>
                  <a:schemeClr val="dk1"/>
                </a:solidFill>
                <a:effectLst/>
                <a:latin typeface="Calibri"/>
                <a:ea typeface="Calibri"/>
                <a:cs typeface="Calibri"/>
                <a:sym typeface="Calibri"/>
              </a:rPr>
              <a:t> </a:t>
            </a:r>
          </a:p>
          <a:p>
            <a:r>
              <a:rPr lang="en-US" sz="1200" b="1" i="0" u="sng" strike="noStrike" cap="none" dirty="0">
                <a:solidFill>
                  <a:schemeClr val="dk1"/>
                </a:solidFill>
                <a:effectLst/>
                <a:latin typeface="Calibri"/>
                <a:ea typeface="Calibri"/>
                <a:cs typeface="Calibri"/>
                <a:sym typeface="Calibri"/>
              </a:rPr>
              <a:t>Instructions for facilitator:</a:t>
            </a:r>
            <a:endParaRPr lang="en-US"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Explain rationale for the toolkit. Be sure to highlight that:</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 a trusted source of information and resources, you are in a good position to provide financial empowerment services to the people you serve. You have access to and the trust of many people that would benefit from financial empowerment services.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Review the intended audience of the toolkit.</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This toolkit is designed for anyone who works directly with people that have low-income or are economically vulnerable that are served by a wide range of organizations and on a broad range of issues. </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Users of this toolkit may have different titles, but you generally come from non-profit, community-based, or private sector organizations or city, county, or tribal government agencies, and are generally responsible for working with people to:</a:t>
            </a:r>
          </a:p>
          <a:p>
            <a:pPr lvl="2">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Conduct needs assessments </a:t>
            </a:r>
          </a:p>
          <a:p>
            <a:pPr lvl="2">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Develop action plans </a:t>
            </a:r>
          </a:p>
          <a:p>
            <a:pPr lvl="2">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Provide resources and referrals needed to implement action plans</a:t>
            </a:r>
          </a:p>
          <a:p>
            <a:pPr lvl="2">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Monitor progress and evaluate results</a:t>
            </a:r>
          </a:p>
          <a:p>
            <a:pPr lvl="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ASK: </a:t>
            </a:r>
            <a:r>
              <a:rPr lang="en-US" sz="1200" b="0" i="0" u="none" strike="noStrike" cap="none" dirty="0">
                <a:solidFill>
                  <a:schemeClr val="dk1"/>
                </a:solidFill>
                <a:effectLst/>
                <a:latin typeface="Calibri"/>
                <a:ea typeface="Calibri"/>
                <a:cs typeface="Calibri"/>
                <a:sym typeface="Calibri"/>
              </a:rPr>
              <a:t>Given this explanation, are you within the target audience for this toolkit?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Instruct participants to raise their hands if the answer to this question is “yes.”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Facilitate a dialogue with those participants who do not see themselves reflected in this definition using questions such as:</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“How is your job fundamentally different from the functions described?”</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“How do you feel this kind of toolkit may benefit your work even though you see yourself as outside the target audience for the toolkit?”</a:t>
            </a: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a:solidFill>
                  <a:schemeClr val="dk1"/>
                </a:solidFill>
                <a:effectLst/>
                <a:latin typeface="Calibri"/>
                <a:ea typeface="Calibri"/>
                <a:cs typeface="Calibri"/>
                <a:sym typeface="Calibri"/>
              </a:rPr>
              <a:t>FACILITATION TIP: </a:t>
            </a:r>
            <a:r>
              <a:rPr lang="en-US" sz="1200" b="0" i="0" u="none" strike="noStrike" cap="none" dirty="0">
                <a:solidFill>
                  <a:schemeClr val="dk1"/>
                </a:solidFill>
                <a:effectLst/>
                <a:latin typeface="Calibri"/>
                <a:ea typeface="Calibri"/>
                <a:cs typeface="Calibri"/>
                <a:sym typeface="Calibri"/>
              </a:rPr>
              <a:t>In all likelihood, participants may not identify as being within the target audience if they have a supervisory role to staff that provide direct service, or they see their job as encompassing more than the broad functions listed here. It is important to help them identify how they are within the target audience for the toolkit.</a:t>
            </a:r>
          </a:p>
          <a:p>
            <a:endParaRPr lang="en-US" dirty="0"/>
          </a:p>
          <a:p>
            <a:pPr eaLnBrk="1" hangingPunct="1">
              <a:spcBef>
                <a:spcPct val="0"/>
              </a:spcBef>
              <a:buFontTx/>
              <a:buChar char="•"/>
              <a:defRPr/>
            </a:pPr>
            <a:endParaRPr lang="en-US" altLang="en-US" dirty="0">
              <a:solidFill>
                <a:srgbClr val="000000"/>
              </a:solidFill>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4600" indent="-273905">
              <a:defRPr>
                <a:solidFill>
                  <a:schemeClr val="tx1"/>
                </a:solidFill>
                <a:latin typeface="Georgia" panose="02040502050405020303" pitchFamily="18" charset="0"/>
                <a:ea typeface="MS PGothic" panose="020B0600070205080204" pitchFamily="34" charset="-128"/>
              </a:defRPr>
            </a:lvl2pPr>
            <a:lvl3pPr marL="1100208" indent="-218818">
              <a:defRPr>
                <a:solidFill>
                  <a:schemeClr val="tx1"/>
                </a:solidFill>
                <a:latin typeface="Georgia" panose="02040502050405020303" pitchFamily="18" charset="0"/>
                <a:ea typeface="MS PGothic" panose="020B0600070205080204" pitchFamily="34" charset="-128"/>
              </a:defRPr>
            </a:lvl3pPr>
            <a:lvl4pPr marL="1540903" indent="-218818">
              <a:defRPr>
                <a:solidFill>
                  <a:schemeClr val="tx1"/>
                </a:solidFill>
                <a:latin typeface="Georgia" panose="02040502050405020303" pitchFamily="18" charset="0"/>
                <a:ea typeface="MS PGothic" panose="020B0600070205080204" pitchFamily="34" charset="-128"/>
              </a:defRPr>
            </a:lvl4pPr>
            <a:lvl5pPr marL="1981598" indent="-218818">
              <a:defRPr>
                <a:solidFill>
                  <a:schemeClr val="tx1"/>
                </a:solidFill>
                <a:latin typeface="Georgia" panose="02040502050405020303" pitchFamily="18" charset="0"/>
                <a:ea typeface="MS PGothic" panose="020B0600070205080204" pitchFamily="34" charset="-128"/>
              </a:defRPr>
            </a:lvl5pPr>
            <a:lvl6pPr marL="2422293"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2988"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3683"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4378" indent="-21881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4BD56EEA-038B-4CB8-AC03-25BCB1BF78B0}" type="slidenum">
              <a:rPr lang="en-US" altLang="en-US" smtClean="0">
                <a:latin typeface="Calibri" panose="020F0502020204030204" pitchFamily="34" charset="0"/>
              </a:rPr>
              <a:pPr/>
              <a:t>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72936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101820"/>
              </a:buClr>
              <a:buSzPts val="4000"/>
              <a:buFont typeface="Arial"/>
              <a:buNone/>
              <a:defRPr sz="4000" b="0" i="0" u="none" strike="noStrike" cap="none">
                <a:solidFill>
                  <a:srgbClr val="10182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
          <p:cNvSpPr txBox="1">
            <a:spLocks noGrp="1"/>
          </p:cNvSpPr>
          <p:nvPr>
            <p:ph type="body" idx="1"/>
          </p:nvPr>
        </p:nvSpPr>
        <p:spPr>
          <a:xfrm>
            <a:off x="646352" y="2895600"/>
            <a:ext cx="8031561" cy="520700"/>
          </a:xfrm>
          <a:prstGeom prst="rect">
            <a:avLst/>
          </a:prstGeom>
          <a:noFill/>
          <a:ln>
            <a:noFill/>
          </a:ln>
        </p:spPr>
        <p:txBody>
          <a:bodyPr spcFirstLastPara="1" wrap="square" lIns="91425" tIns="45700" rIns="91425" bIns="45700" anchor="t" anchorCtr="0"/>
          <a:lstStyle>
            <a:lvl1pPr marL="457200" marR="0" lvl="0" indent="-228600" algn="l" rtl="0">
              <a:lnSpc>
                <a:spcPct val="162500"/>
              </a:lnSpc>
              <a:spcBef>
                <a:spcPts val="1000"/>
              </a:spcBef>
              <a:spcAft>
                <a:spcPts val="0"/>
              </a:spcAft>
              <a:buClr>
                <a:schemeClr val="dk2"/>
              </a:buClr>
              <a:buSzPts val="1600"/>
              <a:buFont typeface="Noto Sans Symbols"/>
              <a:buNone/>
              <a:defRPr sz="1600" b="0" i="0" u="none" strike="noStrike" cap="none">
                <a:solidFill>
                  <a:srgbClr val="43484E"/>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pic>
        <p:nvPicPr>
          <p:cNvPr id="23" name="Google Shape;23;p2"/>
          <p:cNvPicPr preferRelativeResize="0"/>
          <p:nvPr/>
        </p:nvPicPr>
        <p:blipFill>
          <a:blip r:embed="rId2"/>
          <a:stretch>
            <a:fillRect/>
          </a:stretch>
        </p:blipFill>
        <p:spPr>
          <a:xfrm>
            <a:off x="545039" y="5001237"/>
            <a:ext cx="2679700" cy="926882"/>
          </a:xfrm>
          <a:prstGeom prst="rect">
            <a:avLst/>
          </a:prstGeom>
          <a:noFill/>
          <a:ln>
            <a:noFill/>
          </a:ln>
        </p:spPr>
      </p:pic>
      <p:pic>
        <p:nvPicPr>
          <p:cNvPr id="24" name="Google Shape;24;p2"/>
          <p:cNvPicPr preferRelativeResize="0"/>
          <p:nvPr/>
        </p:nvPicPr>
        <p:blipFill rotWithShape="1">
          <a:blip r:embed="rId3">
            <a:alphaModFix/>
          </a:blip>
          <a:srcRect/>
          <a:stretch/>
        </p:blipFill>
        <p:spPr>
          <a:xfrm>
            <a:off x="0" y="5328740"/>
            <a:ext cx="9157662" cy="18854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5"/>
        <p:cNvGrpSpPr/>
        <p:nvPr/>
      </p:nvGrpSpPr>
      <p:grpSpPr>
        <a:xfrm>
          <a:off x="0" y="0"/>
          <a:ext cx="0" cy="0"/>
          <a:chOff x="0" y="0"/>
          <a:chExt cx="0" cy="0"/>
        </a:xfrm>
      </p:grpSpPr>
      <p:sp>
        <p:nvSpPr>
          <p:cNvPr id="26" name="Google Shape;26;p3"/>
          <p:cNvSpPr txBox="1">
            <a:spLocks noGrp="1"/>
          </p:cNvSpPr>
          <p:nvPr>
            <p:ph type="ctrTitle"/>
          </p:nvPr>
        </p:nvSpPr>
        <p:spPr>
          <a:xfrm>
            <a:off x="576072" y="2368296"/>
            <a:ext cx="8040512" cy="880064"/>
          </a:xfrm>
          <a:prstGeom prst="rect">
            <a:avLst/>
          </a:prstGeom>
          <a:noFill/>
          <a:ln>
            <a:noFill/>
          </a:ln>
        </p:spPr>
        <p:txBody>
          <a:bodyPr spcFirstLastPara="1" wrap="square" lIns="64250" tIns="32125" rIns="64250" bIns="32125" anchor="ctr" anchorCtr="0"/>
          <a:lstStyle>
            <a:lvl1pPr marR="0" lvl="0" algn="l" rtl="0">
              <a:lnSpc>
                <a:spcPct val="108695"/>
              </a:lnSpc>
              <a:spcBef>
                <a:spcPts val="7500"/>
              </a:spcBef>
              <a:spcAft>
                <a:spcPts val="0"/>
              </a:spcAft>
              <a:buClr>
                <a:srgbClr val="101820"/>
              </a:buClr>
              <a:buSzPts val="4600"/>
              <a:buFont typeface="Georgia"/>
              <a:buNone/>
              <a:defRPr sz="4600" b="0" i="0" u="none" strike="noStrike" cap="none">
                <a:solidFill>
                  <a:srgbClr val="101820"/>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subTitle" idx="1"/>
          </p:nvPr>
        </p:nvSpPr>
        <p:spPr>
          <a:xfrm>
            <a:off x="586274" y="3202725"/>
            <a:ext cx="8040511" cy="717193"/>
          </a:xfrm>
          <a:prstGeom prst="rect">
            <a:avLst/>
          </a:prstGeom>
          <a:noFill/>
          <a:ln>
            <a:noFill/>
          </a:ln>
        </p:spPr>
        <p:txBody>
          <a:bodyPr spcFirstLastPara="1" wrap="square" lIns="64250" tIns="32125" rIns="64250" bIns="32125" anchor="t" anchorCtr="0"/>
          <a:lstStyle>
            <a:lvl1pPr marR="0" lvl="0" algn="l" rtl="0">
              <a:lnSpc>
                <a:spcPct val="166666"/>
              </a:lnSpc>
              <a:spcBef>
                <a:spcPts val="2109"/>
              </a:spcBef>
              <a:spcAft>
                <a:spcPts val="0"/>
              </a:spcAft>
              <a:buClr>
                <a:schemeClr val="dk2"/>
              </a:buClr>
              <a:buSzPts val="3000"/>
              <a:buFont typeface="Noto Sans Symbols"/>
              <a:buNone/>
              <a:defRPr sz="3000" b="0" i="0" u="none" strike="noStrike" cap="none">
                <a:solidFill>
                  <a:srgbClr val="43484E"/>
                </a:solidFill>
                <a:latin typeface="Georgia"/>
                <a:ea typeface="Georgia"/>
                <a:cs typeface="Georgia"/>
                <a:sym typeface="Georgia"/>
              </a:defRPr>
            </a:lvl1pPr>
            <a:lvl2pPr marR="0" lvl="1" algn="ctr" rtl="0">
              <a:spcBef>
                <a:spcPts val="1000"/>
              </a:spcBef>
              <a:spcAft>
                <a:spcPts val="0"/>
              </a:spcAft>
              <a:buClr>
                <a:schemeClr val="dk2"/>
              </a:buClr>
              <a:buSzPts val="1000"/>
              <a:buFont typeface="Noto Sans Symbols"/>
              <a:buNone/>
              <a:defRPr sz="2000" b="0" i="0" u="none" strike="noStrike" cap="none">
                <a:solidFill>
                  <a:srgbClr val="88898A"/>
                </a:solidFill>
                <a:latin typeface="Georgia"/>
                <a:ea typeface="Georgia"/>
                <a:cs typeface="Georgia"/>
                <a:sym typeface="Georgia"/>
              </a:defRPr>
            </a:lvl2pPr>
            <a:lvl3pPr marR="0" lvl="2" algn="ctr" rtl="0">
              <a:spcBef>
                <a:spcPts val="1000"/>
              </a:spcBef>
              <a:spcAft>
                <a:spcPts val="0"/>
              </a:spcAft>
              <a:buClr>
                <a:srgbClr val="88898A"/>
              </a:buClr>
              <a:buSzPts val="1800"/>
              <a:buFont typeface="Arial"/>
              <a:buNone/>
              <a:defRPr sz="1800" b="0" i="0" u="none" strike="noStrike" cap="none">
                <a:solidFill>
                  <a:srgbClr val="88898A"/>
                </a:solidFill>
                <a:latin typeface="Georgia"/>
                <a:ea typeface="Georgia"/>
                <a:cs typeface="Georgia"/>
                <a:sym typeface="Georgia"/>
              </a:defRPr>
            </a:lvl3pPr>
            <a:lvl4pPr marR="0" lvl="3"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4pPr>
            <a:lvl5pPr marR="0" lvl="4"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5pPr>
            <a:lvl6pPr marR="0" lvl="5"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6pPr>
            <a:lvl7pPr marR="0" lvl="6"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7pPr>
            <a:lvl8pPr marR="0" lvl="7"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8pPr>
            <a:lvl9pPr marR="0" lvl="8"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9pPr>
          </a:lstStyle>
          <a:p>
            <a:endParaRPr/>
          </a:p>
        </p:txBody>
      </p:sp>
      <p:sp>
        <p:nvSpPr>
          <p:cNvPr id="29" name="Google Shape;29;p3"/>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pic>
        <p:nvPicPr>
          <p:cNvPr id="30" name="Google Shape;30;p3"/>
          <p:cNvPicPr preferRelativeResize="0"/>
          <p:nvPr/>
        </p:nvPicPr>
        <p:blipFill>
          <a:blip r:embed="rId2"/>
          <a:stretch>
            <a:fillRect/>
          </a:stretch>
        </p:blipFill>
        <p:spPr>
          <a:xfrm>
            <a:off x="478944" y="5765633"/>
            <a:ext cx="2679700" cy="926882"/>
          </a:xfrm>
          <a:prstGeom prst="rect">
            <a:avLst/>
          </a:prstGeom>
          <a:noFill/>
          <a:ln>
            <a:noFill/>
          </a:ln>
        </p:spPr>
      </p:pic>
      <p:sp>
        <p:nvSpPr>
          <p:cNvPr id="2" name="Slide Number Placeholder 1">
            <a:extLst>
              <a:ext uri="{FF2B5EF4-FFF2-40B4-BE49-F238E27FC236}">
                <a16:creationId xmlns:a16="http://schemas.microsoft.com/office/drawing/2014/main" id="{4663963B-F619-BC46-84C8-4832FAF00724}"/>
              </a:ext>
            </a:extLst>
          </p:cNvPr>
          <p:cNvSpPr>
            <a:spLocks noGrp="1"/>
          </p:cNvSpPr>
          <p:nvPr>
            <p:ph type="sldNum" sz="quarter" idx="11"/>
          </p:nvPr>
        </p:nvSpPr>
        <p:spPr/>
        <p:txBody>
          <a:bodyPr/>
          <a:lstStyle/>
          <a:p>
            <a:fld id="{421C3AB3-E0DF-964B-8D99-F0C24C13AA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9"/>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 name="Slide Number Placeholder 1">
            <a:extLst>
              <a:ext uri="{FF2B5EF4-FFF2-40B4-BE49-F238E27FC236}">
                <a16:creationId xmlns:a16="http://schemas.microsoft.com/office/drawing/2014/main" id="{E084729B-9019-3A4B-B2E2-B970AA6BCC93}"/>
              </a:ext>
            </a:extLst>
          </p:cNvPr>
          <p:cNvSpPr>
            <a:spLocks noGrp="1"/>
          </p:cNvSpPr>
          <p:nvPr>
            <p:ph type="sldNum" sz="quarter" idx="11"/>
          </p:nvPr>
        </p:nvSpPr>
        <p:spPr/>
        <p:txBody>
          <a:bodyPr/>
          <a:lstStyle/>
          <a:p>
            <a:fld id="{421C3AB3-E0DF-964B-8D99-F0C24C13AA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544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1" name="Google Shape;71;p11"/>
          <p:cNvSpPr txBox="1">
            <a:spLocks noGrp="1"/>
          </p:cNvSpPr>
          <p:nvPr>
            <p:ph type="body" idx="2"/>
          </p:nvPr>
        </p:nvSpPr>
        <p:spPr>
          <a:xfrm>
            <a:off x="4735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2" name="Google Shape;72;p1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 name="Slide Number Placeholder 1">
            <a:extLst>
              <a:ext uri="{FF2B5EF4-FFF2-40B4-BE49-F238E27FC236}">
                <a16:creationId xmlns:a16="http://schemas.microsoft.com/office/drawing/2014/main" id="{EF0B963C-F7B1-BB49-9BF0-3DC867467DEC}"/>
              </a:ext>
            </a:extLst>
          </p:cNvPr>
          <p:cNvSpPr>
            <a:spLocks noGrp="1"/>
          </p:cNvSpPr>
          <p:nvPr>
            <p:ph type="sldNum" sz="quarter" idx="11"/>
          </p:nvPr>
        </p:nvSpPr>
        <p:spPr/>
        <p:txBody>
          <a:bodyPr/>
          <a:lstStyle/>
          <a:p>
            <a:fld id="{421C3AB3-E0DF-964B-8D99-F0C24C13AA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77" name="Google Shape;77;p12"/>
          <p:cNvSpPr txBox="1"/>
          <p:nvPr/>
        </p:nvSpPr>
        <p:spPr>
          <a:xfrm>
            <a:off x="5847160" y="6326188"/>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98A"/>
                </a:solidFill>
                <a:latin typeface="Arial"/>
                <a:ea typeface="Arial"/>
                <a:cs typeface="Arial"/>
                <a:sym typeface="Arial"/>
              </a:rPr>
              <a:t>‹#›</a:t>
            </a:fld>
            <a:endParaRPr sz="1200">
              <a:solidFill>
                <a:srgbClr val="88898A"/>
              </a:solidFill>
              <a:latin typeface="Arial"/>
              <a:ea typeface="Arial"/>
              <a:cs typeface="Arial"/>
              <a:sym typeface="Arial"/>
            </a:endParaRPr>
          </a:p>
        </p:txBody>
      </p:sp>
      <p:sp>
        <p:nvSpPr>
          <p:cNvPr id="78" name="Google Shape;78;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2" name="Date Placeholder 1">
            <a:extLst>
              <a:ext uri="{FF2B5EF4-FFF2-40B4-BE49-F238E27FC236}">
                <a16:creationId xmlns:a16="http://schemas.microsoft.com/office/drawing/2014/main" id="{7DF41992-63AA-8844-A9EC-56C8CFB0A9FA}"/>
              </a:ext>
            </a:extLst>
          </p:cNvPr>
          <p:cNvSpPr>
            <a:spLocks noGrp="1"/>
          </p:cNvSpPr>
          <p:nvPr>
            <p:ph type="dt" idx="10"/>
          </p:nvPr>
        </p:nvSpPr>
        <p:spPr/>
        <p:txBody>
          <a:bodyPr/>
          <a:lstStyle/>
          <a:p>
            <a:endParaRPr lang="en-US"/>
          </a:p>
        </p:txBody>
      </p:sp>
      <p:sp>
        <p:nvSpPr>
          <p:cNvPr id="3" name="Slide Number Placeholder 2">
            <a:extLst>
              <a:ext uri="{FF2B5EF4-FFF2-40B4-BE49-F238E27FC236}">
                <a16:creationId xmlns:a16="http://schemas.microsoft.com/office/drawing/2014/main" id="{652B28ED-EEF5-E643-AB9F-340ED4379401}"/>
              </a:ext>
            </a:extLst>
          </p:cNvPr>
          <p:cNvSpPr>
            <a:spLocks noGrp="1"/>
          </p:cNvSpPr>
          <p:nvPr>
            <p:ph type="sldNum" sz="quarter" idx="11"/>
          </p:nvPr>
        </p:nvSpPr>
        <p:spPr/>
        <p:txBody>
          <a:bodyPr/>
          <a:lstStyle/>
          <a:p>
            <a:fld id="{421C3AB3-E0DF-964B-8D99-F0C24C13AA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dirty="0"/>
              <a:t>Click to edit master title style</a:t>
            </a:r>
          </a:p>
        </p:txBody>
      </p:sp>
      <p:sp>
        <p:nvSpPr>
          <p:cNvPr id="6" name="Text Placeholder 2"/>
          <p:cNvSpPr>
            <a:spLocks noGrp="1"/>
          </p:cNvSpPr>
          <p:nvPr>
            <p:ph idx="1" hasCustomPrompt="1"/>
          </p:nvPr>
        </p:nvSpPr>
        <p:spPr>
          <a:xfrm>
            <a:off x="553641" y="1524000"/>
            <a:ext cx="8037576" cy="4106412"/>
          </a:xfrm>
          <a:prstGeom prst="rect">
            <a:avLst/>
          </a:prstGeom>
        </p:spPr>
        <p:txBody>
          <a:bodyPr vert="horz" lIns="91440" tIns="45720" rIns="91440" bIns="45720" rtlCol="0">
            <a:normAutofit/>
          </a:bodyPr>
          <a:lstStyle>
            <a:lvl1pPr marL="342900" marR="0" indent="-347472" algn="l" defTabSz="457200" rtl="0" eaLnBrk="1" fontAlgn="auto" latinLnBrk="0" hangingPunct="1">
              <a:lnSpc>
                <a:spcPts val="2600"/>
              </a:lnSpc>
              <a:spcBef>
                <a:spcPts val="1000"/>
              </a:spcBef>
              <a:spcAft>
                <a:spcPts val="0"/>
              </a:spcAft>
              <a:buClr>
                <a:schemeClr val="accent3">
                  <a:lumMod val="75000"/>
                </a:schemeClr>
              </a:buClr>
              <a:buSzTx/>
              <a:buFont typeface="Wingdings" charset="2"/>
              <a:buChar char="§"/>
              <a:tabLst/>
              <a:defRPr/>
            </a:lvl1pPr>
            <a:lvl2pPr marL="742950" marR="0" indent="-285750" algn="l" defTabSz="457200" rtl="0" eaLnBrk="1" fontAlgn="auto" latinLnBrk="0" hangingPunct="1">
              <a:lnSpc>
                <a:spcPct val="100000"/>
              </a:lnSpc>
              <a:spcBef>
                <a:spcPts val="1000"/>
              </a:spcBef>
              <a:spcAft>
                <a:spcPts val="0"/>
              </a:spcAft>
              <a:buClr>
                <a:schemeClr val="accent3">
                  <a:lumMod val="75000"/>
                </a:schemeClr>
              </a:buClr>
              <a:buSzPct val="50000"/>
              <a:buFont typeface="Wingdings" charset="2"/>
              <a:buChar char=""/>
              <a:tabLst/>
              <a:defRPr/>
            </a:lvl2pPr>
            <a:lvl3pPr marL="1143000" marR="0" indent="-228600" algn="l" defTabSz="457200" rtl="0" eaLnBrk="1" fontAlgn="auto" latinLnBrk="0" hangingPunct="1">
              <a:lnSpc>
                <a:spcPct val="100000"/>
              </a:lnSpc>
              <a:spcBef>
                <a:spcPts val="1000"/>
              </a:spcBef>
              <a:spcAft>
                <a:spcPts val="0"/>
              </a:spcAft>
              <a:buClr>
                <a:schemeClr val="accent3">
                  <a:lumMod val="75000"/>
                </a:schemeClr>
              </a:buClr>
              <a:buSzTx/>
              <a:buFont typeface="Arial"/>
              <a:buChar char="•"/>
              <a:tabLst/>
              <a:defRPr/>
            </a:lvl3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a:ln>
                  <a:noFill/>
                </a:ln>
                <a:solidFill>
                  <a:srgbClr val="101820"/>
                </a:solidFill>
                <a:effectLst/>
                <a:uLnTx/>
                <a:uFillTx/>
                <a:latin typeface="+mn-lt"/>
                <a:ea typeface="+mn-ea"/>
                <a:cs typeface="+mn-cs"/>
              </a:rPr>
              <a:t>Third level</a:t>
            </a:r>
          </a:p>
        </p:txBody>
      </p:sp>
      <p:sp>
        <p:nvSpPr>
          <p:cNvPr id="8" name="Slide Number Placeholder 7"/>
          <p:cNvSpPr>
            <a:spLocks noGrp="1"/>
          </p:cNvSpPr>
          <p:nvPr>
            <p:ph type="sldNum" sz="quarter" idx="10"/>
          </p:nvPr>
        </p:nvSpPr>
        <p:spPr>
          <a:xfrm>
            <a:off x="6531426" y="6168573"/>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19575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8640" y="1545336"/>
            <a:ext cx="3950208" cy="4325112"/>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chemeClr val="accent3">
                  <a:lumMod val="75000"/>
                </a:schemeClr>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chemeClr val="accent3">
                  <a:lumMod val="75000"/>
                </a:schemeClr>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
                <a:schemeClr val="accent3">
                  <a:lumMod val="75000"/>
                </a:schemeClr>
              </a:buClr>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a:ln>
                  <a:noFill/>
                </a:ln>
                <a:solidFill>
                  <a:srgbClr val="101820"/>
                </a:solidFill>
                <a:effectLst/>
                <a:uLnTx/>
                <a:uFillTx/>
                <a:latin typeface="+mn-lt"/>
                <a:ea typeface="+mn-ea"/>
                <a:cs typeface="+mn-cs"/>
              </a:rPr>
              <a:t>Third level</a:t>
            </a:r>
          </a:p>
        </p:txBody>
      </p:sp>
      <p:sp>
        <p:nvSpPr>
          <p:cNvPr id="13" name="Title Placeholder 1"/>
          <p:cNvSpPr>
            <a:spLocks noGrp="1"/>
          </p:cNvSpPr>
          <p:nvPr>
            <p:ph type="title"/>
          </p:nvPr>
        </p:nvSpPr>
        <p:spPr>
          <a:xfrm>
            <a:off x="553641" y="457200"/>
            <a:ext cx="8036720" cy="743347"/>
          </a:xfrm>
          <a:prstGeom prst="rect">
            <a:avLst/>
          </a:prstGeom>
        </p:spPr>
        <p:txBody>
          <a:bodyPr rtlCol="0">
            <a:normAutofit/>
          </a:bodyPr>
          <a:lstStyle/>
          <a:p>
            <a:r>
              <a:rPr lang="en-US"/>
              <a:t>Click to edit Master title style</a:t>
            </a:r>
            <a:endParaRPr lang="en-US" dirty="0"/>
          </a:p>
        </p:txBody>
      </p:sp>
      <p:sp>
        <p:nvSpPr>
          <p:cNvPr id="9" name="Content Placeholder 3"/>
          <p:cNvSpPr>
            <a:spLocks noGrp="1"/>
          </p:cNvSpPr>
          <p:nvPr>
            <p:ph sz="half" idx="2" hasCustomPrompt="1"/>
          </p:nvPr>
        </p:nvSpPr>
        <p:spPr>
          <a:xfrm>
            <a:off x="4735512" y="1549400"/>
            <a:ext cx="3951287" cy="4326746"/>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chemeClr val="accent3">
                  <a:lumMod val="75000"/>
                </a:schemeClr>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chemeClr val="accent3">
                  <a:lumMod val="75000"/>
                </a:schemeClr>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
                <a:schemeClr val="accent3">
                  <a:lumMod val="75000"/>
                </a:schemeClr>
              </a:buClr>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a:ln>
                  <a:noFill/>
                </a:ln>
                <a:solidFill>
                  <a:srgbClr val="101820"/>
                </a:solidFill>
                <a:effectLst/>
                <a:uLnTx/>
                <a:uFillTx/>
                <a:latin typeface="+mn-lt"/>
                <a:ea typeface="+mn-ea"/>
                <a:cs typeface="+mn-cs"/>
              </a:rPr>
              <a:t>Third level</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235330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sual on Side">
    <p:spTree>
      <p:nvGrpSpPr>
        <p:cNvPr id="1" name=""/>
        <p:cNvGrpSpPr/>
        <p:nvPr/>
      </p:nvGrpSpPr>
      <p:grpSpPr>
        <a:xfrm>
          <a:off x="0" y="0"/>
          <a:ext cx="0" cy="0"/>
          <a:chOff x="0" y="0"/>
          <a:chExt cx="0" cy="0"/>
        </a:xfrm>
      </p:grpSpPr>
      <p:sp>
        <p:nvSpPr>
          <p:cNvPr id="6" name="Rectangle 5"/>
          <p:cNvSpPr/>
          <p:nvPr userDrawn="1"/>
        </p:nvSpPr>
        <p:spPr bwMode="auto">
          <a:xfrm>
            <a:off x="0" y="917000"/>
            <a:ext cx="9144000" cy="1823662"/>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9" name="Text Placeholder 3"/>
          <p:cNvSpPr>
            <a:spLocks noGrp="1"/>
          </p:cNvSpPr>
          <p:nvPr>
            <p:ph type="body" sz="half" idx="11" hasCustomPrompt="1"/>
          </p:nvPr>
        </p:nvSpPr>
        <p:spPr>
          <a:xfrm>
            <a:off x="172452" y="379254"/>
            <a:ext cx="4399548" cy="617343"/>
          </a:xfrm>
          <a:prstGeom prst="rect">
            <a:avLst/>
          </a:prstGeom>
        </p:spPr>
        <p:txBody>
          <a:bodyPr>
            <a:normAutofit/>
          </a:bodyPr>
          <a:lstStyle>
            <a:lvl1pPr marL="0" indent="0" algn="l">
              <a:lnSpc>
                <a:spcPct val="110000"/>
              </a:lnSpc>
              <a:spcBef>
                <a:spcPts val="1500"/>
              </a:spcBef>
              <a:buNone/>
              <a:defRPr sz="2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8" name="Content Placeholder 2"/>
          <p:cNvSpPr>
            <a:spLocks noGrp="1"/>
          </p:cNvSpPr>
          <p:nvPr>
            <p:ph sz="half" idx="1" hasCustomPrompt="1"/>
          </p:nvPr>
        </p:nvSpPr>
        <p:spPr>
          <a:xfrm>
            <a:off x="172452" y="1099335"/>
            <a:ext cx="4399548" cy="4776811"/>
          </a:xfrm>
          <a:prstGeom prst="rect">
            <a:avLst/>
          </a:prstGeom>
        </p:spPr>
        <p:txBody>
          <a:bodyPr/>
          <a:lstStyle>
            <a:lvl1pPr>
              <a:defRPr sz="2000"/>
            </a:lvl1pPr>
            <a:lvl2pPr>
              <a:lnSpc>
                <a:spcPts val="2600"/>
              </a:lnSpc>
              <a:spcBef>
                <a:spcPts val="1000"/>
              </a:spcBef>
              <a:defRPr sz="1800"/>
            </a:lvl2pPr>
            <a:lvl3pPr>
              <a:lnSpc>
                <a:spcPts val="2400"/>
              </a:lnSpc>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12255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1" name="Google Shape;11;p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 name="Google Shape;12;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
        <p:nvSpPr>
          <p:cNvPr id="13" name="Google Shape;13;p1"/>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pic>
        <p:nvPicPr>
          <p:cNvPr id="15" name="Google Shape;15;p1"/>
          <p:cNvPicPr preferRelativeResize="0"/>
          <p:nvPr/>
        </p:nvPicPr>
        <p:blipFill>
          <a:blip r:embed="rId10"/>
          <a:stretch>
            <a:fillRect/>
          </a:stretch>
        </p:blipFill>
        <p:spPr>
          <a:xfrm>
            <a:off x="478944" y="5765633"/>
            <a:ext cx="2679700" cy="926882"/>
          </a:xfrm>
          <a:prstGeom prst="rect">
            <a:avLst/>
          </a:prstGeom>
          <a:noFill/>
          <a:ln>
            <a:noFill/>
          </a:ln>
        </p:spPr>
      </p:pic>
      <p:cxnSp>
        <p:nvCxnSpPr>
          <p:cNvPr id="16" name="Google Shape;16;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cxnSp>
        <p:nvCxnSpPr>
          <p:cNvPr id="18" name="Google Shape;18;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F9D30825-DD83-A24C-9B9D-FBD3C9B85805}"/>
              </a:ext>
            </a:extLst>
          </p:cNvPr>
          <p:cNvSpPr>
            <a:spLocks noGrp="1"/>
          </p:cNvSpPr>
          <p:nvPr>
            <p:ph type="sldNum" sz="quarter" idx="4"/>
          </p:nvPr>
        </p:nvSpPr>
        <p:spPr>
          <a:xfrm>
            <a:off x="6532960" y="60811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C3AB3-E0DF-964B-8D99-F0C24C13AA65}" type="slidenum">
              <a:rPr lang="en-US" smtClean="0"/>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7" r:id="rId4"/>
    <p:sldLayoutId id="2147483658" r:id="rId5"/>
    <p:sldLayoutId id="2147483661" r:id="rId6"/>
    <p:sldLayoutId id="2147483663" r:id="rId7"/>
    <p:sldLayoutId id="214748366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nsumerfinance.gov/your-money-your-goal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onsumerfinance.gov/your-money-your-goals" TargetMode="External"/><Relationship Id="rId7"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641193" y="1897295"/>
            <a:ext cx="8036720" cy="1519005"/>
          </a:xfrm>
          <a:prstGeom prst="rect">
            <a:avLst/>
          </a:prstGeom>
          <a:noFill/>
          <a:ln>
            <a:noFill/>
          </a:ln>
        </p:spPr>
        <p:txBody>
          <a:bodyPr spcFirstLastPara="1" wrap="square" lIns="91425" tIns="45700" rIns="91425" bIns="45700" anchor="ctr" anchorCtr="0">
            <a:noAutofit/>
          </a:bodyPr>
          <a:lstStyle/>
          <a:p>
            <a:pPr lvl="0"/>
            <a:r>
              <a:rPr lang="en-US" sz="3600" dirty="0">
                <a:solidFill>
                  <a:schemeClr val="tx1"/>
                </a:solidFill>
              </a:rPr>
              <a:t>Behind on bills? </a:t>
            </a:r>
            <a:br>
              <a:rPr lang="en-US" sz="3600" dirty="0">
                <a:solidFill>
                  <a:schemeClr val="tx1"/>
                </a:solidFill>
              </a:rPr>
            </a:br>
            <a:r>
              <a:rPr lang="en-US" sz="3600" dirty="0">
                <a:solidFill>
                  <a:schemeClr val="tx1"/>
                </a:solidFill>
              </a:rPr>
              <a:t>Start with one step.</a:t>
            </a:r>
            <a:endParaRPr sz="3600" b="0" i="0" u="none" strike="noStrike" cap="none" dirty="0">
              <a:solidFill>
                <a:schemeClr val="tx1"/>
              </a:solidFil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a:t>Your Money, Your Goals  toolkit</a:t>
            </a:r>
          </a:p>
          <a:p>
            <a:pPr lvl="1"/>
            <a:r>
              <a:rPr lang="en-US" dirty="0"/>
              <a:t>The toolkit (English, Spanish, Mandarin, and Braille)</a:t>
            </a:r>
          </a:p>
          <a:p>
            <a:pPr lvl="1"/>
            <a:r>
              <a:rPr lang="en-US" dirty="0"/>
              <a:t>The training (English and Spanish)</a:t>
            </a:r>
          </a:p>
          <a:p>
            <a:pPr lvl="1"/>
            <a:r>
              <a:rPr lang="en-US" dirty="0"/>
              <a:t>Implementation guide</a:t>
            </a:r>
          </a:p>
          <a:p>
            <a:pPr lvl="1"/>
            <a:r>
              <a:rPr lang="en-US" dirty="0"/>
              <a:t>Sample survey instruments</a:t>
            </a:r>
          </a:p>
        </p:txBody>
      </p:sp>
      <p:sp>
        <p:nvSpPr>
          <p:cNvPr id="2" name="Title 1"/>
          <p:cNvSpPr>
            <a:spLocks noGrp="1"/>
          </p:cNvSpPr>
          <p:nvPr>
            <p:ph type="title"/>
          </p:nvPr>
        </p:nvSpPr>
        <p:spPr/>
        <p:txBody>
          <a:bodyPr/>
          <a:lstStyle/>
          <a:p>
            <a:r>
              <a:rPr lang="en-US" dirty="0"/>
              <a:t>The suite of Your Money, Your Goals resources</a:t>
            </a:r>
          </a:p>
        </p:txBody>
      </p:sp>
      <p:sp>
        <p:nvSpPr>
          <p:cNvPr id="7" name="Content Placeholder 6"/>
          <p:cNvSpPr>
            <a:spLocks noGrp="1"/>
          </p:cNvSpPr>
          <p:nvPr>
            <p:ph sz="half" idx="2"/>
          </p:nvPr>
        </p:nvSpPr>
        <p:spPr>
          <a:xfrm>
            <a:off x="4735512" y="1549400"/>
            <a:ext cx="3951287" cy="2966156"/>
          </a:xfrm>
        </p:spPr>
        <p:txBody>
          <a:bodyPr/>
          <a:lstStyle/>
          <a:p>
            <a:r>
              <a:rPr lang="en-US" dirty="0"/>
              <a:t>Companion guides for special populations</a:t>
            </a:r>
          </a:p>
          <a:p>
            <a:pPr lvl="1"/>
            <a:r>
              <a:rPr lang="en-US" dirty="0"/>
              <a:t>Focus on Native Communities</a:t>
            </a:r>
          </a:p>
          <a:p>
            <a:pPr lvl="1"/>
            <a:r>
              <a:rPr lang="en-US" dirty="0"/>
              <a:t>Focus on People with Disabilities</a:t>
            </a:r>
          </a:p>
          <a:p>
            <a:pPr lvl="1"/>
            <a:r>
              <a:rPr lang="en-US" dirty="0"/>
              <a:t>Focus on Reentry</a:t>
            </a:r>
          </a:p>
        </p:txBody>
      </p:sp>
      <p:sp>
        <p:nvSpPr>
          <p:cNvPr id="8" name="TextBox 7"/>
          <p:cNvSpPr txBox="1"/>
          <p:nvPr/>
        </p:nvSpPr>
        <p:spPr>
          <a:xfrm>
            <a:off x="857956" y="5291907"/>
            <a:ext cx="7924799" cy="738664"/>
          </a:xfrm>
          <a:prstGeom prst="rect">
            <a:avLst/>
          </a:prstGeom>
          <a:noFill/>
        </p:spPr>
        <p:txBody>
          <a:bodyPr wrap="square" rtlCol="0">
            <a:spAutoFit/>
          </a:bodyPr>
          <a:lstStyle/>
          <a:p>
            <a:r>
              <a:rPr lang="en-US" dirty="0"/>
              <a:t>Access electronic materials and order printed copies online:                             </a:t>
            </a:r>
            <a:r>
              <a:rPr lang="en-US" dirty="0">
                <a:hlinkClick r:id="rId3"/>
              </a:rPr>
              <a:t>consumerfinance.gov/your-money-your-goals</a:t>
            </a:r>
            <a:endParaRPr lang="en-US" dirty="0"/>
          </a:p>
          <a:p>
            <a:endParaRPr lang="en-US" dirty="0"/>
          </a:p>
        </p:txBody>
      </p:sp>
    </p:spTree>
    <p:extLst>
      <p:ext uri="{BB962C8B-B14F-4D97-AF65-F5344CB8AC3E}">
        <p14:creationId xmlns:p14="http://schemas.microsoft.com/office/powerpoint/2010/main" val="368776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4508" y="1258041"/>
            <a:ext cx="4744084" cy="3815079"/>
          </a:xfrm>
        </p:spPr>
        <p:txBody>
          <a:bodyPr>
            <a:normAutofit/>
          </a:bodyPr>
          <a:lstStyle/>
          <a:p>
            <a:r>
              <a:rPr lang="en-US" dirty="0"/>
              <a:t>Behind on bills? </a:t>
            </a:r>
          </a:p>
          <a:p>
            <a:pPr lvl="1"/>
            <a:r>
              <a:rPr lang="en-US" dirty="0"/>
              <a:t>Available in English and Spanish</a:t>
            </a:r>
          </a:p>
          <a:p>
            <a:r>
              <a:rPr lang="en-US" dirty="0"/>
              <a:t>Debt getting in your way?</a:t>
            </a:r>
          </a:p>
          <a:p>
            <a:r>
              <a:rPr lang="en-US" dirty="0"/>
              <a:t>Want credit to work for you?</a:t>
            </a:r>
          </a:p>
          <a:p>
            <a:r>
              <a:rPr lang="en-US" dirty="0"/>
              <a:t>Building your savings?</a:t>
            </a:r>
          </a:p>
          <a:p>
            <a:r>
              <a:rPr lang="en-US" dirty="0"/>
              <a:t>Specially formatted copies available for correctional facilities</a:t>
            </a:r>
          </a:p>
          <a:p>
            <a:pPr lvl="1"/>
            <a:endParaRPr lang="en-US" dirty="0"/>
          </a:p>
          <a:p>
            <a:pPr lvl="1"/>
            <a:endParaRPr lang="en-US" dirty="0"/>
          </a:p>
        </p:txBody>
      </p:sp>
      <p:sp>
        <p:nvSpPr>
          <p:cNvPr id="2" name="Title 1"/>
          <p:cNvSpPr>
            <a:spLocks noGrp="1"/>
          </p:cNvSpPr>
          <p:nvPr>
            <p:ph type="title"/>
          </p:nvPr>
        </p:nvSpPr>
        <p:spPr/>
        <p:txBody>
          <a:bodyPr/>
          <a:lstStyle/>
          <a:p>
            <a:r>
              <a:rPr lang="en-US" dirty="0"/>
              <a:t>The suite of </a:t>
            </a:r>
            <a:r>
              <a:rPr lang="en-US" i="1" dirty="0"/>
              <a:t>Your Money, Your Goals </a:t>
            </a:r>
            <a:r>
              <a:rPr lang="en-US" dirty="0"/>
              <a:t>resources</a:t>
            </a:r>
          </a:p>
        </p:txBody>
      </p:sp>
      <p:sp>
        <p:nvSpPr>
          <p:cNvPr id="8" name="TextBox 7"/>
          <p:cNvSpPr txBox="1"/>
          <p:nvPr/>
        </p:nvSpPr>
        <p:spPr>
          <a:xfrm>
            <a:off x="679161" y="4711160"/>
            <a:ext cx="3681983" cy="954107"/>
          </a:xfrm>
          <a:prstGeom prst="rect">
            <a:avLst/>
          </a:prstGeom>
          <a:noFill/>
        </p:spPr>
        <p:txBody>
          <a:bodyPr wrap="square" rtlCol="0">
            <a:spAutoFit/>
          </a:bodyPr>
          <a:lstStyle/>
          <a:p>
            <a:r>
              <a:rPr lang="en-US" dirty="0"/>
              <a:t>Access electronic materials and order free printed copies online: </a:t>
            </a:r>
            <a:r>
              <a:rPr lang="en-US" dirty="0">
                <a:hlinkClick r:id="rId3"/>
              </a:rPr>
              <a:t>consumerfinance.gov/your-money-your-goals</a:t>
            </a:r>
            <a:endParaRPr lang="en-US" dirty="0"/>
          </a:p>
        </p:txBody>
      </p:sp>
      <p:pic>
        <p:nvPicPr>
          <p:cNvPr id="6" name="Content Placeholder 5"/>
          <p:cNvPicPr>
            <a:picLocks noGrp="1" noChangeAspect="1"/>
          </p:cNvPicPr>
          <p:nvPr/>
        </p:nvPicPr>
        <p:blipFill>
          <a:blip r:embed="rId4"/>
          <a:stretch>
            <a:fillRect/>
          </a:stretch>
        </p:blipFill>
        <p:spPr bwMode="auto">
          <a:xfrm>
            <a:off x="5279342" y="1577723"/>
            <a:ext cx="1478145" cy="2233669"/>
          </a:xfrm>
          <a:prstGeom prst="rect">
            <a:avLst/>
          </a:prstGeom>
          <a:noFill/>
          <a:ln>
            <a:solidFill>
              <a:srgbClr val="75787B"/>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5288592" y="3956285"/>
            <a:ext cx="1468895" cy="2233669"/>
          </a:xfrm>
          <a:prstGeom prst="rect">
            <a:avLst/>
          </a:prstGeom>
          <a:noFill/>
          <a:ln>
            <a:solidFill>
              <a:srgbClr val="75787B"/>
            </a:solidFill>
          </a:ln>
        </p:spPr>
      </p:pic>
      <p:pic>
        <p:nvPicPr>
          <p:cNvPr id="5" name="Picture 4"/>
          <p:cNvPicPr>
            <a:picLocks noChangeAspect="1"/>
          </p:cNvPicPr>
          <p:nvPr/>
        </p:nvPicPr>
        <p:blipFill>
          <a:blip r:embed="rId6"/>
          <a:stretch>
            <a:fillRect/>
          </a:stretch>
        </p:blipFill>
        <p:spPr>
          <a:xfrm>
            <a:off x="7121466" y="3947582"/>
            <a:ext cx="1464750" cy="2251075"/>
          </a:xfrm>
          <a:prstGeom prst="rect">
            <a:avLst/>
          </a:prstGeom>
          <a:ln>
            <a:solidFill>
              <a:schemeClr val="tx1"/>
            </a:solidFill>
          </a:ln>
        </p:spPr>
      </p:pic>
      <p:pic>
        <p:nvPicPr>
          <p:cNvPr id="7" name="Picture 6">
            <a:extLst>
              <a:ext uri="{FF2B5EF4-FFF2-40B4-BE49-F238E27FC236}">
                <a16:creationId xmlns:a16="http://schemas.microsoft.com/office/drawing/2014/main" id="{5FAC69BD-D7D3-4836-9128-BFAD2E3AE424}"/>
              </a:ext>
            </a:extLst>
          </p:cNvPr>
          <p:cNvPicPr>
            <a:picLocks noChangeAspect="1"/>
          </p:cNvPicPr>
          <p:nvPr/>
        </p:nvPicPr>
        <p:blipFill rotWithShape="1">
          <a:blip r:embed="rId7"/>
          <a:srcRect l="-1" r="588" b="3618"/>
          <a:stretch/>
        </p:blipFill>
        <p:spPr>
          <a:xfrm>
            <a:off x="7108071" y="1544583"/>
            <a:ext cx="1464750" cy="2266810"/>
          </a:xfrm>
          <a:prstGeom prst="rect">
            <a:avLst/>
          </a:prstGeom>
          <a:noFill/>
          <a:ln>
            <a:solidFill>
              <a:srgbClr val="75787B"/>
            </a:solidFill>
          </a:ln>
        </p:spPr>
      </p:pic>
    </p:spTree>
    <p:extLst>
      <p:ext uri="{BB962C8B-B14F-4D97-AF65-F5344CB8AC3E}">
        <p14:creationId xmlns:p14="http://schemas.microsoft.com/office/powerpoint/2010/main" val="44343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576072" y="2368296"/>
            <a:ext cx="8040512" cy="880064"/>
          </a:xfrm>
          <a:prstGeom prst="rect">
            <a:avLst/>
          </a:prstGeom>
          <a:noFill/>
          <a:ln>
            <a:noFill/>
          </a:ln>
        </p:spPr>
        <p:txBody>
          <a:bodyPr spcFirstLastPara="1" wrap="square" lIns="64250" tIns="32125" rIns="64250" bIns="32125" anchor="ctr" anchorCtr="0">
            <a:noAutofit/>
          </a:bodyPr>
          <a:lstStyle/>
          <a:p>
            <a:pPr marL="0" marR="0" lvl="0" indent="0" algn="l" rtl="0">
              <a:lnSpc>
                <a:spcPct val="108695"/>
              </a:lnSpc>
              <a:spcBef>
                <a:spcPts val="0"/>
              </a:spcBef>
              <a:spcAft>
                <a:spcPts val="0"/>
              </a:spcAft>
              <a:buClr>
                <a:srgbClr val="101820"/>
              </a:buClr>
              <a:buSzPts val="4600"/>
              <a:buFont typeface="Georgia"/>
              <a:buNone/>
            </a:pPr>
            <a:r>
              <a:rPr lang="en-US" sz="4600" b="0" i="0" u="none" strike="noStrike" cap="none" dirty="0">
                <a:solidFill>
                  <a:schemeClr val="tx1"/>
                </a:solidFill>
                <a:latin typeface="Georgia"/>
                <a:ea typeface="Georgia"/>
                <a:cs typeface="Georgia"/>
                <a:sym typeface="Georgia"/>
              </a:rPr>
              <a:t>Behind on bills?</a:t>
            </a:r>
            <a:endParaRPr sz="4600" b="0" i="0" u="none" strike="noStrike" cap="none" dirty="0">
              <a:solidFill>
                <a:schemeClr val="tx1"/>
              </a:solidFill>
              <a:latin typeface="Georgia"/>
              <a:ea typeface="Georgia"/>
              <a:cs typeface="Georgia"/>
              <a:sym typeface="Georgia"/>
            </a:endParaRPr>
          </a:p>
        </p:txBody>
      </p:sp>
      <p:sp>
        <p:nvSpPr>
          <p:cNvPr id="94" name="Google Shape;94;p14"/>
          <p:cNvSpPr txBox="1">
            <a:spLocks noGrp="1"/>
          </p:cNvSpPr>
          <p:nvPr>
            <p:ph type="subTitle" idx="1"/>
          </p:nvPr>
        </p:nvSpPr>
        <p:spPr>
          <a:xfrm>
            <a:off x="527416" y="2892448"/>
            <a:ext cx="8567927" cy="717193"/>
          </a:xfrm>
          <a:prstGeom prst="rect">
            <a:avLst/>
          </a:prstGeom>
          <a:noFill/>
          <a:ln>
            <a:noFill/>
          </a:ln>
        </p:spPr>
        <p:txBody>
          <a:bodyPr spcFirstLastPara="1" wrap="square" lIns="64250" tIns="32125" rIns="64250" bIns="32125" anchor="t" anchorCtr="0">
            <a:noAutofit/>
          </a:bodyPr>
          <a:lstStyle/>
          <a:p>
            <a:pPr>
              <a:lnSpc>
                <a:spcPct val="100000"/>
              </a:lnSpc>
            </a:pPr>
            <a:r>
              <a:rPr lang="en-US" altLang="en-US" sz="2800" dirty="0">
                <a:solidFill>
                  <a:schemeClr val="tx1"/>
                </a:solidFill>
              </a:rPr>
              <a:t>Start with one step.</a:t>
            </a:r>
          </a:p>
          <a:p>
            <a:pPr marL="0" marR="0" lvl="0" indent="0" algn="l" rtl="0">
              <a:lnSpc>
                <a:spcPct val="166666"/>
              </a:lnSpc>
              <a:spcBef>
                <a:spcPts val="2109"/>
              </a:spcBef>
              <a:spcAft>
                <a:spcPts val="0"/>
              </a:spcAft>
              <a:buClr>
                <a:schemeClr val="dk2"/>
              </a:buClr>
              <a:buSzPts val="3000"/>
              <a:buFont typeface="Noto Sans Symbols"/>
              <a:buNone/>
            </a:pPr>
            <a:endParaRPr sz="3000" b="0" i="0" u="none" strike="noStrike" cap="none" dirty="0">
              <a:solidFill>
                <a:srgbClr val="43484E"/>
              </a:solidFill>
              <a:latin typeface="Georgia"/>
              <a:ea typeface="Georgia"/>
              <a:cs typeface="Georgia"/>
              <a:sym typeface="Georgia"/>
            </a:endParaRPr>
          </a:p>
        </p:txBody>
      </p:sp>
      <p:sp>
        <p:nvSpPr>
          <p:cNvPr id="2" name="Slide Number Placeholder 1">
            <a:extLst>
              <a:ext uri="{FF2B5EF4-FFF2-40B4-BE49-F238E27FC236}">
                <a16:creationId xmlns:a16="http://schemas.microsoft.com/office/drawing/2014/main" id="{BB5CA2E0-5A31-B445-AF25-583D6439BF6F}"/>
              </a:ext>
            </a:extLst>
          </p:cNvPr>
          <p:cNvSpPr>
            <a:spLocks noGrp="1"/>
          </p:cNvSpPr>
          <p:nvPr>
            <p:ph type="sldNum" sz="quarter" idx="11"/>
          </p:nvPr>
        </p:nvSpPr>
        <p:spPr/>
        <p:txBody>
          <a:bodyPr/>
          <a:lstStyle/>
          <a:p>
            <a:fld id="{421C3AB3-E0DF-964B-8D99-F0C24C13AA65}" type="slidenum">
              <a:rPr lang="en-US" smtClean="0"/>
              <a:t>12</a:t>
            </a:fld>
            <a:endParaRPr lang="en-US"/>
          </a:p>
        </p:txBody>
      </p:sp>
    </p:spTree>
    <p:extLst>
      <p:ext uri="{BB962C8B-B14F-4D97-AF65-F5344CB8AC3E}">
        <p14:creationId xmlns:p14="http://schemas.microsoft.com/office/powerpoint/2010/main" val="358507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Introductory exercise</a:t>
            </a:r>
          </a:p>
        </p:txBody>
      </p:sp>
      <p:sp>
        <p:nvSpPr>
          <p:cNvPr id="5" name="Content Placeholder 4"/>
          <p:cNvSpPr>
            <a:spLocks noGrp="1"/>
          </p:cNvSpPr>
          <p:nvPr>
            <p:ph sz="half" idx="1"/>
          </p:nvPr>
        </p:nvSpPr>
        <p:spPr/>
        <p:txBody>
          <a:bodyPr/>
          <a:lstStyle/>
          <a:p>
            <a:pPr marL="0" indent="0">
              <a:buNone/>
            </a:pPr>
            <a:r>
              <a:rPr lang="en-US" dirty="0"/>
              <a:t>The My money picture bonus card is located in the inside back cover of the booklet.</a:t>
            </a:r>
            <a:endParaRPr lang="en-US" b="1" i="1" dirty="0"/>
          </a:p>
          <a:p>
            <a:r>
              <a:rPr lang="en-US" dirty="0"/>
              <a:t>Check areas you feel good about</a:t>
            </a:r>
          </a:p>
          <a:p>
            <a:r>
              <a:rPr lang="en-US" dirty="0"/>
              <a:t>Circle areas where you have concerns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255" y="0"/>
            <a:ext cx="4486060" cy="6858000"/>
          </a:xfrm>
          <a:prstGeom prst="rect">
            <a:avLst/>
          </a:prstGeom>
          <a:ln>
            <a:solidFill>
              <a:srgbClr val="8A8B8C"/>
            </a:solidFill>
          </a:ln>
        </p:spPr>
      </p:pic>
    </p:spTree>
    <p:extLst>
      <p:ext uri="{BB962C8B-B14F-4D97-AF65-F5344CB8AC3E}">
        <p14:creationId xmlns:p14="http://schemas.microsoft.com/office/powerpoint/2010/main" val="130086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Introductions</a:t>
            </a:r>
          </a:p>
        </p:txBody>
      </p:sp>
      <p:sp>
        <p:nvSpPr>
          <p:cNvPr id="3" name="Content Placeholder 2"/>
          <p:cNvSpPr>
            <a:spLocks noGrp="1"/>
          </p:cNvSpPr>
          <p:nvPr>
            <p:ph idx="1"/>
          </p:nvPr>
        </p:nvSpPr>
        <p:spPr/>
        <p:txBody>
          <a:bodyPr/>
          <a:lstStyle/>
          <a:p>
            <a:pPr lvl="0"/>
            <a:r>
              <a:rPr lang="en-US" dirty="0"/>
              <a:t>Your name</a:t>
            </a:r>
          </a:p>
          <a:p>
            <a:pPr lvl="0"/>
            <a:r>
              <a:rPr lang="en-US" dirty="0"/>
              <a:t>Where you work and who you serve</a:t>
            </a:r>
          </a:p>
          <a:p>
            <a:pPr lvl="0"/>
            <a:r>
              <a:rPr lang="en-US" dirty="0"/>
              <a:t>How you address financial topics that come up in your work</a:t>
            </a:r>
          </a:p>
          <a:p>
            <a:r>
              <a:rPr lang="en-US" dirty="0"/>
              <a:t>If you have been trained on the Your Money, Your Goals toolkit, how you are using it in your work</a:t>
            </a:r>
          </a:p>
        </p:txBody>
      </p:sp>
    </p:spTree>
    <p:extLst>
      <p:ext uri="{BB962C8B-B14F-4D97-AF65-F5344CB8AC3E}">
        <p14:creationId xmlns:p14="http://schemas.microsoft.com/office/powerpoint/2010/main" val="183422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1"/>
          </p:nvPr>
        </p:nvSpPr>
        <p:spPr/>
        <p:txBody>
          <a:bodyPr>
            <a:normAutofit fontScale="85000" lnSpcReduction="20000"/>
          </a:bodyPr>
          <a:lstStyle/>
          <a:p>
            <a:r>
              <a:rPr lang="en-US" dirty="0"/>
              <a:t>Exploring Behind on bills?</a:t>
            </a:r>
          </a:p>
        </p:txBody>
      </p:sp>
      <p:sp>
        <p:nvSpPr>
          <p:cNvPr id="6" name="Content Placeholder 5"/>
          <p:cNvSpPr>
            <a:spLocks noGrp="1"/>
          </p:cNvSpPr>
          <p:nvPr>
            <p:ph sz="half" idx="1"/>
          </p:nvPr>
        </p:nvSpPr>
        <p:spPr/>
        <p:txBody>
          <a:bodyPr/>
          <a:lstStyle/>
          <a:p>
            <a:r>
              <a:rPr lang="en-US" dirty="0"/>
              <a:t>Use a pencil and sticky notes to annotate your copy or jot down notes</a:t>
            </a:r>
          </a:p>
          <a:p>
            <a:endParaRPr lang="en-US" dirty="0"/>
          </a:p>
        </p:txBody>
      </p:sp>
      <p:pic>
        <p:nvPicPr>
          <p:cNvPr id="3" name="Picture 2"/>
          <p:cNvPicPr>
            <a:picLocks noChangeAspect="1"/>
          </p:cNvPicPr>
          <p:nvPr/>
        </p:nvPicPr>
        <p:blipFill>
          <a:blip r:embed="rId3"/>
          <a:stretch>
            <a:fillRect/>
          </a:stretch>
        </p:blipFill>
        <p:spPr>
          <a:xfrm>
            <a:off x="4676209" y="53291"/>
            <a:ext cx="4467791" cy="6751417"/>
          </a:xfrm>
          <a:prstGeom prst="rect">
            <a:avLst/>
          </a:prstGeom>
          <a:ln>
            <a:solidFill>
              <a:srgbClr val="8A8B8C"/>
            </a:solidFill>
          </a:ln>
        </p:spPr>
      </p:pic>
    </p:spTree>
    <p:extLst>
      <p:ext uri="{BB962C8B-B14F-4D97-AF65-F5344CB8AC3E}">
        <p14:creationId xmlns:p14="http://schemas.microsoft.com/office/powerpoint/2010/main" val="108109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structure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2" y="2016560"/>
            <a:ext cx="1815226" cy="31018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585" y="2016559"/>
            <a:ext cx="3818606" cy="3101833"/>
          </a:xfrm>
          <a:prstGeom prst="rect">
            <a:avLst/>
          </a:prstGeom>
          <a:ln>
            <a:solidFill>
              <a:srgbClr val="8A8B8C"/>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4972" y="2016560"/>
            <a:ext cx="1994420" cy="3101833"/>
          </a:xfrm>
          <a:prstGeom prst="rect">
            <a:avLst/>
          </a:prstGeom>
          <a:ln>
            <a:solidFill>
              <a:srgbClr val="8A8B8C"/>
            </a:solidFill>
          </a:ln>
        </p:spPr>
      </p:pic>
      <p:sp>
        <p:nvSpPr>
          <p:cNvPr id="6" name="TextBox 5"/>
          <p:cNvSpPr txBox="1"/>
          <p:nvPr/>
        </p:nvSpPr>
        <p:spPr>
          <a:xfrm>
            <a:off x="508001" y="5384786"/>
            <a:ext cx="1860868" cy="369332"/>
          </a:xfrm>
          <a:prstGeom prst="rect">
            <a:avLst/>
          </a:prstGeom>
          <a:noFill/>
        </p:spPr>
        <p:txBody>
          <a:bodyPr wrap="square" rtlCol="0">
            <a:spAutoFit/>
          </a:bodyPr>
          <a:lstStyle/>
          <a:p>
            <a:pPr algn="ctr"/>
            <a:r>
              <a:rPr lang="en-US" dirty="0"/>
              <a:t>Tool description</a:t>
            </a:r>
          </a:p>
        </p:txBody>
      </p:sp>
      <p:sp>
        <p:nvSpPr>
          <p:cNvPr id="7" name="TextBox 6"/>
          <p:cNvSpPr txBox="1"/>
          <p:nvPr/>
        </p:nvSpPr>
        <p:spPr>
          <a:xfrm>
            <a:off x="2547257" y="5377528"/>
            <a:ext cx="3817934" cy="369332"/>
          </a:xfrm>
          <a:prstGeom prst="rect">
            <a:avLst/>
          </a:prstGeom>
          <a:noFill/>
        </p:spPr>
        <p:txBody>
          <a:bodyPr wrap="square" rtlCol="0">
            <a:spAutoFit/>
          </a:bodyPr>
          <a:lstStyle/>
          <a:p>
            <a:pPr algn="ctr"/>
            <a:r>
              <a:rPr lang="en-US" dirty="0"/>
              <a:t>Worksheet</a:t>
            </a:r>
          </a:p>
        </p:txBody>
      </p:sp>
      <p:sp>
        <p:nvSpPr>
          <p:cNvPr id="8" name="TextBox 7"/>
          <p:cNvSpPr txBox="1"/>
          <p:nvPr/>
        </p:nvSpPr>
        <p:spPr>
          <a:xfrm>
            <a:off x="6574972" y="5384786"/>
            <a:ext cx="1994420" cy="369332"/>
          </a:xfrm>
          <a:prstGeom prst="rect">
            <a:avLst/>
          </a:prstGeom>
          <a:noFill/>
        </p:spPr>
        <p:txBody>
          <a:bodyPr wrap="square" rtlCol="0">
            <a:spAutoFit/>
          </a:bodyPr>
          <a:lstStyle/>
          <a:p>
            <a:pPr algn="ctr"/>
            <a:r>
              <a:rPr lang="en-US" dirty="0"/>
              <a:t>A step further</a:t>
            </a:r>
          </a:p>
        </p:txBody>
      </p:sp>
      <p:sp>
        <p:nvSpPr>
          <p:cNvPr id="9" name="TextBox 8"/>
          <p:cNvSpPr txBox="1"/>
          <p:nvPr/>
        </p:nvSpPr>
        <p:spPr>
          <a:xfrm>
            <a:off x="1618343" y="1386098"/>
            <a:ext cx="1860868" cy="369332"/>
          </a:xfrm>
          <a:prstGeom prst="rect">
            <a:avLst/>
          </a:prstGeom>
          <a:noFill/>
        </p:spPr>
        <p:txBody>
          <a:bodyPr wrap="square" rtlCol="0">
            <a:spAutoFit/>
          </a:bodyPr>
          <a:lstStyle/>
          <a:p>
            <a:pPr algn="ctr"/>
            <a:r>
              <a:rPr lang="en-US" i="1" dirty="0"/>
              <a:t>Unfold…</a:t>
            </a:r>
          </a:p>
        </p:txBody>
      </p:sp>
      <p:sp>
        <p:nvSpPr>
          <p:cNvPr id="10" name="TextBox 9"/>
          <p:cNvSpPr txBox="1"/>
          <p:nvPr/>
        </p:nvSpPr>
        <p:spPr>
          <a:xfrm>
            <a:off x="5239657" y="1393354"/>
            <a:ext cx="2786743" cy="369332"/>
          </a:xfrm>
          <a:prstGeom prst="rect">
            <a:avLst/>
          </a:prstGeom>
          <a:noFill/>
        </p:spPr>
        <p:txBody>
          <a:bodyPr wrap="square" rtlCol="0">
            <a:spAutoFit/>
          </a:bodyPr>
          <a:lstStyle/>
          <a:p>
            <a:pPr algn="ctr"/>
            <a:r>
              <a:rPr lang="en-US" i="1" dirty="0"/>
              <a:t>…refold and turn page</a:t>
            </a:r>
          </a:p>
        </p:txBody>
      </p:sp>
    </p:spTree>
    <p:extLst>
      <p:ext uri="{BB962C8B-B14F-4D97-AF65-F5344CB8AC3E}">
        <p14:creationId xmlns:p14="http://schemas.microsoft.com/office/powerpoint/2010/main" val="87149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1"/>
          </p:nvPr>
        </p:nvSpPr>
        <p:spPr/>
        <p:txBody>
          <a:bodyPr>
            <a:normAutofit fontScale="85000" lnSpcReduction="20000"/>
          </a:bodyPr>
          <a:lstStyle/>
          <a:p>
            <a:r>
              <a:rPr lang="en-US" b="1" dirty="0"/>
              <a:t>Table of contents</a:t>
            </a:r>
          </a:p>
        </p:txBody>
      </p:sp>
      <p:sp>
        <p:nvSpPr>
          <p:cNvPr id="4" name="Content Placeholder 3"/>
          <p:cNvSpPr>
            <a:spLocks noGrp="1"/>
          </p:cNvSpPr>
          <p:nvPr>
            <p:ph sz="half" idx="1"/>
          </p:nvPr>
        </p:nvSpPr>
        <p:spPr/>
        <p:txBody>
          <a:bodyPr/>
          <a:lstStyle/>
          <a:p>
            <a:pPr marL="0" indent="0">
              <a:buNone/>
            </a:pPr>
            <a:r>
              <a:rPr lang="en-US" dirty="0"/>
              <a:t>Eight tools if you are behind on bills</a:t>
            </a:r>
          </a:p>
          <a:p>
            <a:r>
              <a:rPr lang="en-US" b="1" dirty="0">
                <a:solidFill>
                  <a:srgbClr val="5B9DA1"/>
                </a:solidFill>
              </a:rPr>
              <a:t>Blue-Green</a:t>
            </a:r>
            <a:r>
              <a:rPr lang="en-US" dirty="0"/>
              <a:t> – can be used to help people build a clear picture of their income and spending </a:t>
            </a:r>
          </a:p>
          <a:p>
            <a:r>
              <a:rPr lang="en-US" b="1" dirty="0">
                <a:solidFill>
                  <a:srgbClr val="F9A03D"/>
                </a:solidFill>
              </a:rPr>
              <a:t>Yellow</a:t>
            </a:r>
            <a:r>
              <a:rPr lang="en-US" dirty="0"/>
              <a:t> – can be used to think about goals and identify ways to increase income and other resources and cut expenses</a:t>
            </a:r>
          </a:p>
          <a:p>
            <a:pPr lvl="0"/>
            <a:r>
              <a:rPr lang="en-US" b="1" dirty="0">
                <a:solidFill>
                  <a:srgbClr val="E15336"/>
                </a:solidFill>
              </a:rPr>
              <a:t>Red</a:t>
            </a:r>
            <a:r>
              <a:rPr lang="en-US" dirty="0"/>
              <a:t> – can be used for immediate challenges and needs</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951" y="0"/>
            <a:ext cx="4376773" cy="6858000"/>
          </a:xfrm>
          <a:prstGeom prst="rect">
            <a:avLst/>
          </a:prstGeom>
        </p:spPr>
      </p:pic>
    </p:spTree>
    <p:extLst>
      <p:ext uri="{BB962C8B-B14F-4D97-AF65-F5344CB8AC3E}">
        <p14:creationId xmlns:p14="http://schemas.microsoft.com/office/powerpoint/2010/main" val="154995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Goal setting</a:t>
            </a:r>
          </a:p>
        </p:txBody>
      </p:sp>
      <p:sp>
        <p:nvSpPr>
          <p:cNvPr id="5" name="Content Placeholder 4"/>
          <p:cNvSpPr>
            <a:spLocks noGrp="1"/>
          </p:cNvSpPr>
          <p:nvPr>
            <p:ph sz="half" idx="1"/>
          </p:nvPr>
        </p:nvSpPr>
        <p:spPr/>
        <p:txBody>
          <a:bodyPr/>
          <a:lstStyle/>
          <a:p>
            <a:r>
              <a:rPr lang="en-US" b="1" dirty="0"/>
              <a:t>Identify</a:t>
            </a:r>
            <a:r>
              <a:rPr lang="en-US" dirty="0"/>
              <a:t> the things that really matter to you</a:t>
            </a:r>
          </a:p>
          <a:p>
            <a:r>
              <a:rPr lang="en-US" b="1" dirty="0"/>
              <a:t>Work</a:t>
            </a:r>
            <a:r>
              <a:rPr lang="en-US" dirty="0"/>
              <a:t> toward a future that includes those things</a:t>
            </a:r>
          </a:p>
          <a:p>
            <a:r>
              <a:rPr lang="en-US" b="1" dirty="0"/>
              <a:t>Track</a:t>
            </a:r>
            <a:r>
              <a:rPr lang="en-US" dirty="0"/>
              <a:t> your progress</a:t>
            </a:r>
          </a:p>
          <a:p>
            <a:r>
              <a:rPr lang="en-US" b="1" dirty="0"/>
              <a:t>Take pride </a:t>
            </a:r>
            <a:r>
              <a:rPr lang="en-US" dirty="0"/>
              <a:t>in making life better for you and your family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339" y="0"/>
            <a:ext cx="4013376" cy="6858000"/>
          </a:xfrm>
          <a:prstGeom prst="rect">
            <a:avLst/>
          </a:prstGeom>
        </p:spPr>
      </p:pic>
    </p:spTree>
    <p:extLst>
      <p:ext uri="{BB962C8B-B14F-4D97-AF65-F5344CB8AC3E}">
        <p14:creationId xmlns:p14="http://schemas.microsoft.com/office/powerpoint/2010/main" val="100989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26" y="0"/>
            <a:ext cx="8442748" cy="6858000"/>
          </a:xfrm>
          <a:prstGeom prst="rect">
            <a:avLst/>
          </a:prstGeom>
        </p:spPr>
      </p:pic>
    </p:spTree>
    <p:extLst>
      <p:ext uri="{BB962C8B-B14F-4D97-AF65-F5344CB8AC3E}">
        <p14:creationId xmlns:p14="http://schemas.microsoft.com/office/powerpoint/2010/main" val="413218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DISCLAIMER</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This presentation is being made by a Consumer Financial Protection Bureau (CFPB) representative on behalf of the CFPB.  It does not constitute legal interpretation, guidance or advice of the Consumer Financial Protection Bureau.  Any opinions or views stated by the presenter are the presenter’s own and may not represent the CFPB’s views.</a:t>
            </a:r>
          </a:p>
          <a:p>
            <a:pPr marL="0" indent="0">
              <a:buNone/>
            </a:pPr>
            <a:r>
              <a:rPr lang="en-US" dirty="0"/>
              <a:t>This document includes links or references to third-party resources. The inclusion of links or references to third-party sites does not necessarily reflect the CFPB’s endorsement of the third-party, the views expressed on the </a:t>
            </a:r>
            <a:r>
              <a:rPr lang="en-US" altLang="en-US" dirty="0"/>
              <a:t>third-party </a:t>
            </a:r>
            <a:r>
              <a:rPr lang="en-US" dirty="0"/>
              <a:t>site, or products or services offered on the third-party site. The CFPB has not vetted these third-parties, their content, or any products or services they may offer. There may be other possible entities or resources that are not listed that may also serve your needs.</a:t>
            </a:r>
          </a:p>
        </p:txBody>
      </p:sp>
    </p:spTree>
    <p:extLst>
      <p:ext uri="{BB962C8B-B14F-4D97-AF65-F5344CB8AC3E}">
        <p14:creationId xmlns:p14="http://schemas.microsoft.com/office/powerpoint/2010/main" val="2879429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1"/>
          </p:nvPr>
        </p:nvSpPr>
        <p:spPr/>
        <p:txBody>
          <a:bodyPr>
            <a:normAutofit fontScale="85000" lnSpcReduction="20000"/>
          </a:bodyPr>
          <a:lstStyle/>
          <a:p>
            <a:r>
              <a:rPr lang="en-US" dirty="0"/>
              <a:t>Goal setting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042" y="0"/>
            <a:ext cx="4409563" cy="6858000"/>
          </a:xfrm>
          <a:prstGeom prst="rect">
            <a:avLst/>
          </a:prstGeom>
          <a:ln>
            <a:solidFill>
              <a:srgbClr val="8A8B8C"/>
            </a:solidFill>
          </a:ln>
        </p:spPr>
      </p:pic>
    </p:spTree>
    <p:extLst>
      <p:ext uri="{BB962C8B-B14F-4D97-AF65-F5344CB8AC3E}">
        <p14:creationId xmlns:p14="http://schemas.microsoft.com/office/powerpoint/2010/main" val="109045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Resource cards</a:t>
            </a:r>
          </a:p>
        </p:txBody>
      </p:sp>
      <p:sp>
        <p:nvSpPr>
          <p:cNvPr id="5" name="Content Placeholder 4"/>
          <p:cNvSpPr>
            <a:spLocks noGrp="1"/>
          </p:cNvSpPr>
          <p:nvPr>
            <p:ph sz="half" idx="1"/>
          </p:nvPr>
        </p:nvSpPr>
        <p:spPr/>
        <p:txBody>
          <a:bodyPr/>
          <a:lstStyle/>
          <a:p>
            <a:r>
              <a:rPr lang="en-US" dirty="0"/>
              <a:t>Connect to resources and referrals for</a:t>
            </a:r>
          </a:p>
          <a:p>
            <a:pPr lvl="1"/>
            <a:r>
              <a:rPr lang="en-US" b="1" dirty="0"/>
              <a:t>Paying</a:t>
            </a:r>
            <a:r>
              <a:rPr lang="en-US" dirty="0"/>
              <a:t> utility bills</a:t>
            </a:r>
          </a:p>
          <a:p>
            <a:pPr lvl="1"/>
            <a:r>
              <a:rPr lang="en-US" b="1" dirty="0"/>
              <a:t>Finding</a:t>
            </a:r>
            <a:r>
              <a:rPr lang="en-US" dirty="0"/>
              <a:t> a job or benefits</a:t>
            </a:r>
          </a:p>
          <a:p>
            <a:pPr lvl="1"/>
            <a:r>
              <a:rPr lang="en-US" b="1" dirty="0"/>
              <a:t>Dealing</a:t>
            </a:r>
            <a:r>
              <a:rPr lang="en-US" dirty="0"/>
              <a:t> with debt</a:t>
            </a:r>
          </a:p>
          <a:p>
            <a:pPr lvl="1"/>
            <a:r>
              <a:rPr lang="en-US" b="1" dirty="0"/>
              <a:t>Getting</a:t>
            </a:r>
            <a:r>
              <a:rPr lang="en-US" dirty="0"/>
              <a:t> a response from banks and debt collectors</a:t>
            </a:r>
          </a:p>
          <a:p>
            <a:pPr lvl="1"/>
            <a:r>
              <a:rPr lang="en-US" b="1" dirty="0"/>
              <a:t>Finding</a:t>
            </a:r>
            <a:r>
              <a:rPr lang="en-US" dirty="0"/>
              <a:t> a lawyer</a:t>
            </a:r>
          </a:p>
          <a:p>
            <a:pPr lvl="1"/>
            <a:r>
              <a:rPr lang="en-US" b="1" dirty="0"/>
              <a:t>Exploring</a:t>
            </a:r>
            <a:r>
              <a:rPr lang="en-US" dirty="0"/>
              <a:t> health care programs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654" y="0"/>
            <a:ext cx="4008744" cy="6858000"/>
          </a:xfrm>
          <a:prstGeom prst="rect">
            <a:avLst/>
          </a:prstGeom>
        </p:spPr>
      </p:pic>
    </p:spTree>
    <p:extLst>
      <p:ext uri="{BB962C8B-B14F-4D97-AF65-F5344CB8AC3E}">
        <p14:creationId xmlns:p14="http://schemas.microsoft.com/office/powerpoint/2010/main" val="1577001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40" y="0"/>
            <a:ext cx="8440919" cy="6858000"/>
          </a:xfrm>
          <a:prstGeom prst="rect">
            <a:avLst/>
          </a:prstGeom>
        </p:spPr>
      </p:pic>
    </p:spTree>
    <p:extLst>
      <p:ext uri="{BB962C8B-B14F-4D97-AF65-F5344CB8AC3E}">
        <p14:creationId xmlns:p14="http://schemas.microsoft.com/office/powerpoint/2010/main" val="3632498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Resource cards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526" y="0"/>
            <a:ext cx="4404474" cy="6858000"/>
          </a:xfrm>
          <a:prstGeom prst="rect">
            <a:avLst/>
          </a:prstGeom>
          <a:ln>
            <a:solidFill>
              <a:srgbClr val="8A8B8C"/>
            </a:solidFill>
          </a:ln>
        </p:spPr>
      </p:pic>
    </p:spTree>
    <p:extLst>
      <p:ext uri="{BB962C8B-B14F-4D97-AF65-F5344CB8AC3E}">
        <p14:creationId xmlns:p14="http://schemas.microsoft.com/office/powerpoint/2010/main" val="1275882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1"/>
          </p:nvPr>
        </p:nvSpPr>
        <p:spPr/>
        <p:txBody>
          <a:bodyPr>
            <a:normAutofit fontScale="85000" lnSpcReduction="20000"/>
          </a:bodyPr>
          <a:lstStyle/>
          <a:p>
            <a:r>
              <a:rPr lang="en-US" dirty="0"/>
              <a:t>Prioritizing bills</a:t>
            </a:r>
          </a:p>
        </p:txBody>
      </p:sp>
      <p:sp>
        <p:nvSpPr>
          <p:cNvPr id="4" name="Content Placeholder 3"/>
          <p:cNvSpPr>
            <a:spLocks noGrp="1"/>
          </p:cNvSpPr>
          <p:nvPr>
            <p:ph sz="half" idx="1"/>
          </p:nvPr>
        </p:nvSpPr>
        <p:spPr/>
        <p:txBody>
          <a:bodyPr/>
          <a:lstStyle/>
          <a:p>
            <a:r>
              <a:rPr lang="en-US" b="1" dirty="0"/>
              <a:t>Understand what might happen </a:t>
            </a:r>
            <a:r>
              <a:rPr lang="en-US" dirty="0"/>
              <a:t>if you fall behind on your obligations</a:t>
            </a:r>
          </a:p>
          <a:p>
            <a:r>
              <a:rPr lang="en-US" b="1" dirty="0"/>
              <a:t>Assess the tradeoffs </a:t>
            </a:r>
            <a:r>
              <a:rPr lang="en-US" dirty="0"/>
              <a:t>in your situation</a:t>
            </a:r>
          </a:p>
          <a:p>
            <a:r>
              <a:rPr lang="en-US" b="1" dirty="0"/>
              <a:t>Make a plan to pay </a:t>
            </a:r>
            <a:r>
              <a:rPr lang="en-US" dirty="0"/>
              <a:t>this month’s most important bills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863" y="0"/>
            <a:ext cx="4021299" cy="6858000"/>
          </a:xfrm>
          <a:prstGeom prst="rect">
            <a:avLst/>
          </a:prstGeom>
        </p:spPr>
      </p:pic>
    </p:spTree>
    <p:extLst>
      <p:ext uri="{BB962C8B-B14F-4D97-AF65-F5344CB8AC3E}">
        <p14:creationId xmlns:p14="http://schemas.microsoft.com/office/powerpoint/2010/main" val="2759440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38" y="0"/>
            <a:ext cx="8399123" cy="6858000"/>
          </a:xfrm>
          <a:prstGeom prst="rect">
            <a:avLst/>
          </a:prstGeom>
        </p:spPr>
      </p:pic>
    </p:spTree>
    <p:extLst>
      <p:ext uri="{BB962C8B-B14F-4D97-AF65-F5344CB8AC3E}">
        <p14:creationId xmlns:p14="http://schemas.microsoft.com/office/powerpoint/2010/main" val="2396738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Prioritizing bills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044" y="0"/>
            <a:ext cx="4409563" cy="6858000"/>
          </a:xfrm>
          <a:prstGeom prst="rect">
            <a:avLst/>
          </a:prstGeom>
          <a:ln>
            <a:solidFill>
              <a:srgbClr val="8A8B8C"/>
            </a:solidFill>
          </a:ln>
        </p:spPr>
      </p:pic>
    </p:spTree>
    <p:extLst>
      <p:ext uri="{BB962C8B-B14F-4D97-AF65-F5344CB8AC3E}">
        <p14:creationId xmlns:p14="http://schemas.microsoft.com/office/powerpoint/2010/main" val="1130440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Bill calendar</a:t>
            </a:r>
          </a:p>
        </p:txBody>
      </p:sp>
      <p:sp>
        <p:nvSpPr>
          <p:cNvPr id="5" name="Content Placeholder 4"/>
          <p:cNvSpPr>
            <a:spLocks noGrp="1"/>
          </p:cNvSpPr>
          <p:nvPr>
            <p:ph sz="half" idx="1"/>
          </p:nvPr>
        </p:nvSpPr>
        <p:spPr/>
        <p:txBody>
          <a:bodyPr/>
          <a:lstStyle/>
          <a:p>
            <a:r>
              <a:rPr lang="en-US" b="1" dirty="0"/>
              <a:t>Get a total picture</a:t>
            </a:r>
            <a:r>
              <a:rPr lang="en-US" dirty="0"/>
              <a:t> of your monthly bills</a:t>
            </a:r>
          </a:p>
          <a:p>
            <a:r>
              <a:rPr lang="en-US" b="1" dirty="0"/>
              <a:t>Identify the weeks </a:t>
            </a:r>
            <a:r>
              <a:rPr lang="en-US" dirty="0"/>
              <a:t>when you have the most money due</a:t>
            </a:r>
          </a:p>
          <a:p>
            <a:r>
              <a:rPr lang="en-US" b="1" dirty="0"/>
              <a:t>Plan how to pay your bills </a:t>
            </a:r>
            <a:r>
              <a:rPr lang="en-US" dirty="0"/>
              <a:t>on time and avoid late fees</a:t>
            </a:r>
          </a:p>
          <a:p>
            <a:r>
              <a:rPr lang="en-US" b="1" dirty="0"/>
              <a:t>Remember</a:t>
            </a:r>
            <a:r>
              <a:rPr lang="en-US" dirty="0"/>
              <a:t> when your bills are coming up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340" y="0"/>
            <a:ext cx="4013376" cy="6858000"/>
          </a:xfrm>
          <a:prstGeom prst="rect">
            <a:avLst/>
          </a:prstGeom>
        </p:spPr>
      </p:pic>
    </p:spTree>
    <p:extLst>
      <p:ext uri="{BB962C8B-B14F-4D97-AF65-F5344CB8AC3E}">
        <p14:creationId xmlns:p14="http://schemas.microsoft.com/office/powerpoint/2010/main" val="916134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09" y="0"/>
            <a:ext cx="8444581" cy="6858000"/>
          </a:xfrm>
          <a:prstGeom prst="rect">
            <a:avLst/>
          </a:prstGeom>
        </p:spPr>
      </p:pic>
    </p:spTree>
    <p:extLst>
      <p:ext uri="{BB962C8B-B14F-4D97-AF65-F5344CB8AC3E}">
        <p14:creationId xmlns:p14="http://schemas.microsoft.com/office/powerpoint/2010/main" val="1757988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Bill calendar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513" y="0"/>
            <a:ext cx="4417487" cy="6858000"/>
          </a:xfrm>
          <a:prstGeom prst="rect">
            <a:avLst/>
          </a:prstGeom>
          <a:ln>
            <a:solidFill>
              <a:srgbClr val="8A8B8C"/>
            </a:solidFill>
          </a:ln>
        </p:spPr>
      </p:pic>
    </p:spTree>
    <p:extLst>
      <p:ext uri="{BB962C8B-B14F-4D97-AF65-F5344CB8AC3E}">
        <p14:creationId xmlns:p14="http://schemas.microsoft.com/office/powerpoint/2010/main" val="388685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576072" y="2368296"/>
            <a:ext cx="8040512" cy="880064"/>
          </a:xfrm>
          <a:prstGeom prst="rect">
            <a:avLst/>
          </a:prstGeom>
          <a:noFill/>
          <a:ln>
            <a:noFill/>
          </a:ln>
        </p:spPr>
        <p:txBody>
          <a:bodyPr spcFirstLastPara="1" wrap="square" lIns="64250" tIns="32125" rIns="64250" bIns="32125" anchor="ctr" anchorCtr="0">
            <a:noAutofit/>
          </a:bodyPr>
          <a:lstStyle/>
          <a:p>
            <a:pPr marL="0" marR="0" lvl="0" indent="0" algn="l" rtl="0">
              <a:lnSpc>
                <a:spcPct val="108695"/>
              </a:lnSpc>
              <a:spcBef>
                <a:spcPts val="0"/>
              </a:spcBef>
              <a:spcAft>
                <a:spcPts val="0"/>
              </a:spcAft>
              <a:buClr>
                <a:srgbClr val="101820"/>
              </a:buClr>
              <a:buSzPts val="4600"/>
              <a:buFont typeface="Georgia"/>
              <a:buNone/>
            </a:pPr>
            <a:r>
              <a:rPr lang="en-US" sz="4600" b="0" i="0" u="none" strike="noStrike" cap="none" dirty="0">
                <a:solidFill>
                  <a:srgbClr val="101820"/>
                </a:solidFill>
                <a:latin typeface="Georgia"/>
                <a:ea typeface="Georgia"/>
                <a:cs typeface="Georgia"/>
                <a:sym typeface="Georgia"/>
              </a:rPr>
              <a:t>Behind on bills?</a:t>
            </a:r>
            <a:endParaRPr sz="4600" b="0" i="0" u="none" strike="noStrike" cap="none" dirty="0">
              <a:solidFill>
                <a:srgbClr val="101820"/>
              </a:solidFill>
              <a:latin typeface="Georgia"/>
              <a:ea typeface="Georgia"/>
              <a:cs typeface="Georgia"/>
              <a:sym typeface="Georgia"/>
            </a:endParaRPr>
          </a:p>
        </p:txBody>
      </p:sp>
      <p:sp>
        <p:nvSpPr>
          <p:cNvPr id="94" name="Google Shape;94;p14"/>
          <p:cNvSpPr txBox="1">
            <a:spLocks noGrp="1"/>
          </p:cNvSpPr>
          <p:nvPr>
            <p:ph type="subTitle" idx="1"/>
          </p:nvPr>
        </p:nvSpPr>
        <p:spPr>
          <a:xfrm>
            <a:off x="527416" y="2711669"/>
            <a:ext cx="8040511" cy="1056290"/>
          </a:xfrm>
          <a:prstGeom prst="rect">
            <a:avLst/>
          </a:prstGeom>
          <a:noFill/>
          <a:ln>
            <a:noFill/>
          </a:ln>
        </p:spPr>
        <p:txBody>
          <a:bodyPr spcFirstLastPara="1" wrap="square" lIns="64250" tIns="32125" rIns="64250" bIns="32125" anchor="t" anchorCtr="0">
            <a:noAutofit/>
          </a:bodyPr>
          <a:lstStyle/>
          <a:p>
            <a:r>
              <a:rPr lang="en-US" altLang="en-US" dirty="0">
                <a:solidFill>
                  <a:schemeClr val="tx1"/>
                </a:solidFill>
              </a:rPr>
              <a:t>Overview of the training and introductions</a:t>
            </a:r>
          </a:p>
          <a:p>
            <a:pPr marL="0" marR="0" lvl="0" indent="0" algn="l" rtl="0">
              <a:lnSpc>
                <a:spcPct val="166666"/>
              </a:lnSpc>
              <a:spcBef>
                <a:spcPts val="2109"/>
              </a:spcBef>
              <a:spcAft>
                <a:spcPts val="0"/>
              </a:spcAft>
              <a:buClr>
                <a:schemeClr val="dk2"/>
              </a:buClr>
              <a:buSzPts val="3000"/>
              <a:buFont typeface="Noto Sans Symbols"/>
              <a:buNone/>
            </a:pPr>
            <a:endParaRPr sz="3000" b="0" i="0" u="none" strike="noStrike" cap="none" dirty="0">
              <a:solidFill>
                <a:srgbClr val="43484E"/>
              </a:solidFill>
              <a:latin typeface="Georgia"/>
              <a:ea typeface="Georgia"/>
              <a:cs typeface="Georgia"/>
              <a:sym typeface="Georgia"/>
            </a:endParaRPr>
          </a:p>
        </p:txBody>
      </p:sp>
      <p:sp>
        <p:nvSpPr>
          <p:cNvPr id="2" name="Slide Number Placeholder 1">
            <a:extLst>
              <a:ext uri="{FF2B5EF4-FFF2-40B4-BE49-F238E27FC236}">
                <a16:creationId xmlns:a16="http://schemas.microsoft.com/office/drawing/2014/main" id="{BB5CA2E0-5A31-B445-AF25-583D6439BF6F}"/>
              </a:ext>
            </a:extLst>
          </p:cNvPr>
          <p:cNvSpPr>
            <a:spLocks noGrp="1"/>
          </p:cNvSpPr>
          <p:nvPr>
            <p:ph type="sldNum" sz="quarter" idx="11"/>
          </p:nvPr>
        </p:nvSpPr>
        <p:spPr/>
        <p:txBody>
          <a:bodyPr/>
          <a:lstStyle/>
          <a:p>
            <a:fld id="{421C3AB3-E0DF-964B-8D99-F0C24C13AA65}"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1"/>
          </p:nvPr>
        </p:nvSpPr>
        <p:spPr/>
        <p:txBody>
          <a:bodyPr>
            <a:normAutofit fontScale="85000" lnSpcReduction="20000"/>
          </a:bodyPr>
          <a:lstStyle/>
          <a:p>
            <a:r>
              <a:rPr lang="en-US" dirty="0"/>
              <a:t>Dealing with debt collectors</a:t>
            </a:r>
          </a:p>
        </p:txBody>
      </p:sp>
      <p:sp>
        <p:nvSpPr>
          <p:cNvPr id="9" name="Content Placeholder 8"/>
          <p:cNvSpPr>
            <a:spLocks noGrp="1"/>
          </p:cNvSpPr>
          <p:nvPr>
            <p:ph sz="half" idx="1"/>
          </p:nvPr>
        </p:nvSpPr>
        <p:spPr/>
        <p:txBody>
          <a:bodyPr/>
          <a:lstStyle/>
          <a:p>
            <a:r>
              <a:rPr lang="en-US" b="1" dirty="0"/>
              <a:t>Take action to verify </a:t>
            </a:r>
            <a:r>
              <a:rPr lang="en-US" dirty="0"/>
              <a:t>whether the claim is valid</a:t>
            </a:r>
          </a:p>
          <a:p>
            <a:r>
              <a:rPr lang="en-US" b="1" dirty="0"/>
              <a:t>Know how to dispute </a:t>
            </a:r>
            <a:r>
              <a:rPr lang="en-US" dirty="0"/>
              <a:t>the claim if you do not owe the debt</a:t>
            </a:r>
          </a:p>
          <a:p>
            <a:r>
              <a:rPr lang="en-US" b="1" dirty="0"/>
              <a:t>Know what to do next </a:t>
            </a:r>
            <a:r>
              <a:rPr lang="en-US" dirty="0"/>
              <a:t>if you do owe the debt</a:t>
            </a:r>
          </a:p>
        </p:txBody>
      </p:sp>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688" y="0"/>
            <a:ext cx="4037312" cy="6885309"/>
          </a:xfrm>
          <a:prstGeom prst="rect">
            <a:avLst/>
          </a:prstGeom>
        </p:spPr>
      </p:pic>
    </p:spTree>
    <p:extLst>
      <p:ext uri="{BB962C8B-B14F-4D97-AF65-F5344CB8AC3E}">
        <p14:creationId xmlns:p14="http://schemas.microsoft.com/office/powerpoint/2010/main" val="3038910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43" y="11596"/>
            <a:ext cx="8452514" cy="6834807"/>
          </a:xfrm>
          <a:prstGeom prst="rect">
            <a:avLst/>
          </a:prstGeom>
        </p:spPr>
      </p:pic>
    </p:spTree>
    <p:extLst>
      <p:ext uri="{BB962C8B-B14F-4D97-AF65-F5344CB8AC3E}">
        <p14:creationId xmlns:p14="http://schemas.microsoft.com/office/powerpoint/2010/main" val="1374946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Dealing with debt collectors</a:t>
            </a:r>
          </a:p>
        </p:txBody>
      </p:sp>
      <p:sp>
        <p:nvSpPr>
          <p:cNvPr id="5" name="Content Placeholder 4"/>
          <p:cNvSpPr>
            <a:spLocks noGrp="1"/>
          </p:cNvSpPr>
          <p:nvPr>
            <p:ph sz="half" idx="1"/>
          </p:nvPr>
        </p:nvSpPr>
        <p:spPr/>
        <p:txBody>
          <a:bodyPr/>
          <a:lstStyle/>
          <a:p>
            <a:pPr marL="0" indent="0">
              <a:buNone/>
            </a:pPr>
            <a:r>
              <a:rPr lang="en-US" dirty="0"/>
              <a:t>Resources:</a:t>
            </a:r>
          </a:p>
          <a:p>
            <a:r>
              <a:rPr lang="en-US" dirty="0"/>
              <a:t>Ask CFPB</a:t>
            </a:r>
          </a:p>
          <a:p>
            <a:r>
              <a:rPr lang="en-US" dirty="0"/>
              <a:t>Sample letters to debt collectors</a:t>
            </a:r>
          </a:p>
          <a:p>
            <a:r>
              <a:rPr lang="en-US" dirty="0"/>
              <a:t>Submit a complaint</a:t>
            </a:r>
          </a:p>
          <a:p>
            <a:r>
              <a:rPr lang="en-US" dirty="0"/>
              <a:t>Debt counseling</a:t>
            </a:r>
          </a:p>
          <a:p>
            <a:r>
              <a:rPr lang="en-US" dirty="0"/>
              <a:t>Finding a lawyer</a:t>
            </a:r>
          </a:p>
          <a:p>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878" y="0"/>
            <a:ext cx="4427122" cy="6885309"/>
          </a:xfrm>
          <a:prstGeom prst="rect">
            <a:avLst/>
          </a:prstGeom>
          <a:ln>
            <a:solidFill>
              <a:srgbClr val="8A8B8C"/>
            </a:solidFill>
          </a:ln>
        </p:spPr>
      </p:pic>
    </p:spTree>
    <p:extLst>
      <p:ext uri="{BB962C8B-B14F-4D97-AF65-F5344CB8AC3E}">
        <p14:creationId xmlns:p14="http://schemas.microsoft.com/office/powerpoint/2010/main" val="4158572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Short-term strategies</a:t>
            </a:r>
          </a:p>
        </p:txBody>
      </p:sp>
      <p:sp>
        <p:nvSpPr>
          <p:cNvPr id="5" name="Content Placeholder 4"/>
          <p:cNvSpPr>
            <a:spLocks noGrp="1"/>
          </p:cNvSpPr>
          <p:nvPr>
            <p:ph sz="half" idx="1"/>
          </p:nvPr>
        </p:nvSpPr>
        <p:spPr/>
        <p:txBody>
          <a:bodyPr/>
          <a:lstStyle/>
          <a:p>
            <a:r>
              <a:rPr lang="en-US" b="1" dirty="0"/>
              <a:t>Earn more </a:t>
            </a:r>
            <a:r>
              <a:rPr lang="en-US" dirty="0"/>
              <a:t>by taking on work or charging for services</a:t>
            </a:r>
          </a:p>
          <a:p>
            <a:r>
              <a:rPr lang="en-US" b="1" dirty="0"/>
              <a:t>Get money quickly </a:t>
            </a:r>
            <a:r>
              <a:rPr lang="en-US" dirty="0"/>
              <a:t>by selling stuff or expanding your benefits</a:t>
            </a:r>
          </a:p>
          <a:p>
            <a:r>
              <a:rPr lang="en-US" b="1" dirty="0"/>
              <a:t>Spend better </a:t>
            </a:r>
            <a:r>
              <a:rPr lang="en-US" dirty="0"/>
              <a:t>by developing habits that save you money</a:t>
            </a:r>
          </a:p>
          <a:p>
            <a:r>
              <a:rPr lang="en-US" b="1" dirty="0"/>
              <a:t>Cut costs </a:t>
            </a:r>
            <a:r>
              <a:rPr lang="en-US" dirty="0"/>
              <a:t>by avoiding fees or canceling memberships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535" y="0"/>
            <a:ext cx="4025951" cy="6858000"/>
          </a:xfrm>
          <a:prstGeom prst="rect">
            <a:avLst/>
          </a:prstGeom>
        </p:spPr>
      </p:pic>
    </p:spTree>
    <p:extLst>
      <p:ext uri="{BB962C8B-B14F-4D97-AF65-F5344CB8AC3E}">
        <p14:creationId xmlns:p14="http://schemas.microsoft.com/office/powerpoint/2010/main" val="234019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26" y="0"/>
            <a:ext cx="8442748" cy="6858000"/>
          </a:xfrm>
          <a:prstGeom prst="rect">
            <a:avLst/>
          </a:prstGeom>
        </p:spPr>
      </p:pic>
    </p:spTree>
    <p:extLst>
      <p:ext uri="{BB962C8B-B14F-4D97-AF65-F5344CB8AC3E}">
        <p14:creationId xmlns:p14="http://schemas.microsoft.com/office/powerpoint/2010/main" val="203468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Short-term strategies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042" y="0"/>
            <a:ext cx="4409563" cy="6858000"/>
          </a:xfrm>
          <a:prstGeom prst="rect">
            <a:avLst/>
          </a:prstGeom>
          <a:ln>
            <a:solidFill>
              <a:srgbClr val="8A8B8C"/>
            </a:solidFill>
          </a:ln>
        </p:spPr>
      </p:pic>
    </p:spTree>
    <p:extLst>
      <p:ext uri="{BB962C8B-B14F-4D97-AF65-F5344CB8AC3E}">
        <p14:creationId xmlns:p14="http://schemas.microsoft.com/office/powerpoint/2010/main" val="1614794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Income tracker</a:t>
            </a:r>
          </a:p>
        </p:txBody>
      </p:sp>
      <p:sp>
        <p:nvSpPr>
          <p:cNvPr id="5" name="Content Placeholder 4"/>
          <p:cNvSpPr>
            <a:spLocks noGrp="1"/>
          </p:cNvSpPr>
          <p:nvPr>
            <p:ph sz="half" idx="1"/>
          </p:nvPr>
        </p:nvSpPr>
        <p:spPr/>
        <p:txBody>
          <a:bodyPr/>
          <a:lstStyle/>
          <a:p>
            <a:r>
              <a:rPr lang="en-US" b="1" dirty="0"/>
              <a:t>Get a total picture </a:t>
            </a:r>
            <a:r>
              <a:rPr lang="en-US" dirty="0"/>
              <a:t>of your income and financial resources</a:t>
            </a:r>
          </a:p>
          <a:p>
            <a:r>
              <a:rPr lang="en-US" b="1" dirty="0"/>
              <a:t>Remember</a:t>
            </a:r>
            <a:r>
              <a:rPr lang="en-US" dirty="0"/>
              <a:t> when all your funds are coming in</a:t>
            </a:r>
          </a:p>
          <a:p>
            <a:r>
              <a:rPr lang="en-US" b="1" dirty="0"/>
              <a:t>Think about how to plan </a:t>
            </a:r>
            <a:r>
              <a:rPr lang="en-US" dirty="0"/>
              <a:t>your expenses to avoid gaps in your ability to pay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696" y="0"/>
            <a:ext cx="4016659" cy="6858000"/>
          </a:xfrm>
          <a:prstGeom prst="rect">
            <a:avLst/>
          </a:prstGeom>
        </p:spPr>
      </p:pic>
    </p:spTree>
    <p:extLst>
      <p:ext uri="{BB962C8B-B14F-4D97-AF65-F5344CB8AC3E}">
        <p14:creationId xmlns:p14="http://schemas.microsoft.com/office/powerpoint/2010/main" val="1291640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26" y="0"/>
            <a:ext cx="8442748" cy="6858000"/>
          </a:xfrm>
          <a:prstGeom prst="rect">
            <a:avLst/>
          </a:prstGeom>
        </p:spPr>
      </p:pic>
    </p:spTree>
    <p:extLst>
      <p:ext uri="{BB962C8B-B14F-4D97-AF65-F5344CB8AC3E}">
        <p14:creationId xmlns:p14="http://schemas.microsoft.com/office/powerpoint/2010/main" val="3147777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Income tracker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045" y="0"/>
            <a:ext cx="4409563" cy="6858000"/>
          </a:xfrm>
          <a:prstGeom prst="rect">
            <a:avLst/>
          </a:prstGeom>
          <a:ln>
            <a:solidFill>
              <a:srgbClr val="8A8B8C"/>
            </a:solidFill>
          </a:ln>
        </p:spPr>
      </p:pic>
    </p:spTree>
    <p:extLst>
      <p:ext uri="{BB962C8B-B14F-4D97-AF65-F5344CB8AC3E}">
        <p14:creationId xmlns:p14="http://schemas.microsoft.com/office/powerpoint/2010/main" val="266902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Spending tracker</a:t>
            </a:r>
          </a:p>
        </p:txBody>
      </p:sp>
      <p:sp>
        <p:nvSpPr>
          <p:cNvPr id="5" name="Content Placeholder 4"/>
          <p:cNvSpPr>
            <a:spLocks noGrp="1"/>
          </p:cNvSpPr>
          <p:nvPr>
            <p:ph sz="half" idx="1"/>
          </p:nvPr>
        </p:nvSpPr>
        <p:spPr/>
        <p:txBody>
          <a:bodyPr/>
          <a:lstStyle/>
          <a:p>
            <a:r>
              <a:rPr lang="en-US" b="1" dirty="0"/>
              <a:t>Track your spending </a:t>
            </a:r>
            <a:r>
              <a:rPr lang="en-US" dirty="0"/>
              <a:t>for a month</a:t>
            </a:r>
          </a:p>
          <a:p>
            <a:r>
              <a:rPr lang="en-US" b="1" dirty="0"/>
              <a:t>Analyze your spending </a:t>
            </a:r>
            <a:r>
              <a:rPr lang="en-US" dirty="0"/>
              <a:t>by category</a:t>
            </a:r>
          </a:p>
          <a:p>
            <a:r>
              <a:rPr lang="en-US" b="1" dirty="0"/>
              <a:t>Identify areas </a:t>
            </a:r>
            <a:r>
              <a:rPr lang="en-US" dirty="0"/>
              <a:t>you might cut back on</a:t>
            </a:r>
          </a:p>
          <a:p>
            <a:r>
              <a:rPr lang="en-US" b="1" dirty="0"/>
              <a:t>Set a goal </a:t>
            </a:r>
            <a:r>
              <a:rPr lang="en-US" dirty="0"/>
              <a:t>to keep you on track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506" y="0"/>
            <a:ext cx="4018018" cy="6858000"/>
          </a:xfrm>
          <a:prstGeom prst="rect">
            <a:avLst/>
          </a:prstGeom>
        </p:spPr>
      </p:pic>
    </p:spTree>
    <p:extLst>
      <p:ext uri="{BB962C8B-B14F-4D97-AF65-F5344CB8AC3E}">
        <p14:creationId xmlns:p14="http://schemas.microsoft.com/office/powerpoint/2010/main" val="270535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Training objectives</a:t>
            </a:r>
          </a:p>
        </p:txBody>
      </p:sp>
      <p:sp>
        <p:nvSpPr>
          <p:cNvPr id="3" name="Content Placeholder 2"/>
          <p:cNvSpPr>
            <a:spLocks noGrp="1"/>
          </p:cNvSpPr>
          <p:nvPr>
            <p:ph idx="1"/>
          </p:nvPr>
        </p:nvSpPr>
        <p:spPr/>
        <p:txBody>
          <a:bodyPr/>
          <a:lstStyle/>
          <a:p>
            <a:pPr lvl="0"/>
            <a:r>
              <a:rPr lang="en-US" dirty="0"/>
              <a:t>Understand the content of Behind on bills</a:t>
            </a:r>
            <a:r>
              <a:rPr lang="en-US" i="1" dirty="0"/>
              <a:t>?</a:t>
            </a:r>
            <a:endParaRPr lang="en-US" dirty="0"/>
          </a:p>
          <a:p>
            <a:pPr lvl="1"/>
            <a:r>
              <a:rPr lang="en-US" dirty="0"/>
              <a:t>Be able to identify moments in which you could introduce the tools to the people you serve</a:t>
            </a:r>
          </a:p>
          <a:p>
            <a:pPr lvl="1"/>
            <a:r>
              <a:rPr lang="en-US" dirty="0"/>
              <a:t>Be able to use its tools to help people take steps to reach their financial goals</a:t>
            </a:r>
          </a:p>
          <a:p>
            <a:pPr lvl="0"/>
            <a:r>
              <a:rPr lang="en-US" dirty="0"/>
              <a:t>Understand how this booklet complements the information and tools in the full Your Money, Your Goals toolkit</a:t>
            </a:r>
          </a:p>
          <a:p>
            <a:pPr lvl="0"/>
            <a:r>
              <a:rPr lang="en-US" dirty="0"/>
              <a:t>Have an increased understanding of the Consumer Financial Protection Bureau and be able to access and refer people to its resources</a:t>
            </a:r>
          </a:p>
        </p:txBody>
      </p:sp>
    </p:spTree>
    <p:extLst>
      <p:ext uri="{BB962C8B-B14F-4D97-AF65-F5344CB8AC3E}">
        <p14:creationId xmlns:p14="http://schemas.microsoft.com/office/powerpoint/2010/main" val="2821814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09" y="0"/>
            <a:ext cx="8444581" cy="6858000"/>
          </a:xfrm>
          <a:prstGeom prst="rect">
            <a:avLst/>
          </a:prstGeom>
        </p:spPr>
      </p:pic>
    </p:spTree>
    <p:extLst>
      <p:ext uri="{BB962C8B-B14F-4D97-AF65-F5344CB8AC3E}">
        <p14:creationId xmlns:p14="http://schemas.microsoft.com/office/powerpoint/2010/main" val="2124347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normAutofit fontScale="85000" lnSpcReduction="20000"/>
          </a:bodyPr>
          <a:lstStyle/>
          <a:p>
            <a:r>
              <a:rPr lang="en-US" dirty="0"/>
              <a:t>Spending tracker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493" y="0"/>
            <a:ext cx="4414664" cy="6858000"/>
          </a:xfrm>
          <a:prstGeom prst="rect">
            <a:avLst/>
          </a:prstGeom>
          <a:ln>
            <a:solidFill>
              <a:srgbClr val="8A8B8C"/>
            </a:solidFill>
          </a:ln>
        </p:spPr>
      </p:pic>
    </p:spTree>
    <p:extLst>
      <p:ext uri="{BB962C8B-B14F-4D97-AF65-F5344CB8AC3E}">
        <p14:creationId xmlns:p14="http://schemas.microsoft.com/office/powerpoint/2010/main" val="3114997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576072" y="2368296"/>
            <a:ext cx="8040512" cy="880064"/>
          </a:xfrm>
          <a:prstGeom prst="rect">
            <a:avLst/>
          </a:prstGeom>
          <a:noFill/>
          <a:ln>
            <a:noFill/>
          </a:ln>
        </p:spPr>
        <p:txBody>
          <a:bodyPr spcFirstLastPara="1" wrap="square" lIns="64250" tIns="32125" rIns="64250" bIns="32125" anchor="ctr" anchorCtr="0">
            <a:noAutofit/>
          </a:bodyPr>
          <a:lstStyle/>
          <a:p>
            <a:pPr marL="0" marR="0" lvl="0" indent="0" algn="l" rtl="0">
              <a:lnSpc>
                <a:spcPct val="108695"/>
              </a:lnSpc>
              <a:spcBef>
                <a:spcPts val="0"/>
              </a:spcBef>
              <a:spcAft>
                <a:spcPts val="0"/>
              </a:spcAft>
              <a:buClr>
                <a:srgbClr val="101820"/>
              </a:buClr>
              <a:buSzPts val="4600"/>
              <a:buFont typeface="Georgia"/>
              <a:buNone/>
            </a:pPr>
            <a:r>
              <a:rPr lang="en-US" sz="4600" b="0" i="0" u="none" strike="noStrike" cap="none" dirty="0">
                <a:solidFill>
                  <a:schemeClr val="tx1"/>
                </a:solidFill>
                <a:latin typeface="Georgia"/>
                <a:ea typeface="Georgia"/>
                <a:cs typeface="Georgia"/>
                <a:sym typeface="Georgia"/>
              </a:rPr>
              <a:t>Closing</a:t>
            </a:r>
            <a:endParaRPr sz="4600" b="0" i="0" u="none" strike="noStrike" cap="none" dirty="0">
              <a:solidFill>
                <a:schemeClr val="tx1"/>
              </a:solidFill>
              <a:latin typeface="Georgia"/>
              <a:ea typeface="Georgia"/>
              <a:cs typeface="Georgia"/>
              <a:sym typeface="Georgia"/>
            </a:endParaRPr>
          </a:p>
        </p:txBody>
      </p:sp>
      <p:sp>
        <p:nvSpPr>
          <p:cNvPr id="2" name="Slide Number Placeholder 1">
            <a:extLst>
              <a:ext uri="{FF2B5EF4-FFF2-40B4-BE49-F238E27FC236}">
                <a16:creationId xmlns:a16="http://schemas.microsoft.com/office/drawing/2014/main" id="{BB5CA2E0-5A31-B445-AF25-583D6439BF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21C3AB3-E0DF-964B-8D99-F0C24C13AA65}" type="slidenum">
              <a:rPr kumimoji="0" lang="en-US" sz="1200" b="0" i="0" u="none" strike="noStrike" kern="0" cap="none" spc="0" normalizeH="0" baseline="0" noProof="0" smtClean="0">
                <a:ln>
                  <a:noFill/>
                </a:ln>
                <a:solidFill>
                  <a:srgbClr val="10182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1200" b="0" i="0" u="none" strike="noStrike" kern="0" cap="none" spc="0" normalizeH="0" baseline="0" noProof="0">
              <a:ln>
                <a:noFill/>
              </a:ln>
              <a:solidFill>
                <a:srgbClr val="10182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532137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How will you use the tools?</a:t>
            </a:r>
          </a:p>
        </p:txBody>
      </p:sp>
      <p:sp>
        <p:nvSpPr>
          <p:cNvPr id="3" name="Content Placeholder 2"/>
          <p:cNvSpPr>
            <a:spLocks noGrp="1"/>
          </p:cNvSpPr>
          <p:nvPr>
            <p:ph idx="1"/>
          </p:nvPr>
        </p:nvSpPr>
        <p:spPr/>
        <p:txBody>
          <a:bodyPr/>
          <a:lstStyle/>
          <a:p>
            <a:r>
              <a:rPr lang="en-US" dirty="0"/>
              <a:t>Throughout the training you have attached sticky notes to your booklet </a:t>
            </a:r>
          </a:p>
          <a:p>
            <a:r>
              <a:rPr lang="en-US" dirty="0"/>
              <a:t>Place the sticky notes on the appropriate flip chart page</a:t>
            </a:r>
          </a:p>
          <a:p>
            <a:r>
              <a:rPr lang="en-US" dirty="0"/>
              <a:t>Work together to categorize the notes placed by the group</a:t>
            </a:r>
          </a:p>
          <a:p>
            <a:r>
              <a:rPr lang="en-US" dirty="0"/>
              <a:t>Report out the similarities and differences in potential usage</a:t>
            </a:r>
          </a:p>
        </p:txBody>
      </p:sp>
    </p:spTree>
    <p:extLst>
      <p:ext uri="{BB962C8B-B14F-4D97-AF65-F5344CB8AC3E}">
        <p14:creationId xmlns:p14="http://schemas.microsoft.com/office/powerpoint/2010/main" val="2319234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Wrapping up</a:t>
            </a:r>
          </a:p>
        </p:txBody>
      </p:sp>
      <p:sp>
        <p:nvSpPr>
          <p:cNvPr id="3" name="Content Placeholder 2"/>
          <p:cNvSpPr>
            <a:spLocks noGrp="1"/>
          </p:cNvSpPr>
          <p:nvPr>
            <p:ph idx="1"/>
          </p:nvPr>
        </p:nvSpPr>
        <p:spPr/>
        <p:txBody>
          <a:bodyPr/>
          <a:lstStyle/>
          <a:p>
            <a:r>
              <a:rPr lang="en-US" dirty="0"/>
              <a:t>How will our organization share this resource with our staff and volunteers?</a:t>
            </a:r>
          </a:p>
          <a:p>
            <a:r>
              <a:rPr lang="en-US" dirty="0"/>
              <a:t>How will they share it with the people we serve?</a:t>
            </a:r>
          </a:p>
        </p:txBody>
      </p:sp>
    </p:spTree>
    <p:extLst>
      <p:ext uri="{BB962C8B-B14F-4D97-AF65-F5344CB8AC3E}">
        <p14:creationId xmlns:p14="http://schemas.microsoft.com/office/powerpoint/2010/main" val="837998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576072" y="2368296"/>
            <a:ext cx="8040512" cy="880064"/>
          </a:xfrm>
          <a:prstGeom prst="rect">
            <a:avLst/>
          </a:prstGeom>
          <a:noFill/>
          <a:ln>
            <a:noFill/>
          </a:ln>
        </p:spPr>
        <p:txBody>
          <a:bodyPr spcFirstLastPara="1" wrap="square" lIns="64250" tIns="32125" rIns="64250" bIns="32125" anchor="ctr" anchorCtr="0">
            <a:noAutofit/>
          </a:bodyPr>
          <a:lstStyle/>
          <a:p>
            <a:pPr marL="0" marR="0" lvl="0" indent="0" algn="l" rtl="0">
              <a:lnSpc>
                <a:spcPct val="108695"/>
              </a:lnSpc>
              <a:spcBef>
                <a:spcPts val="0"/>
              </a:spcBef>
              <a:spcAft>
                <a:spcPts val="0"/>
              </a:spcAft>
              <a:buClr>
                <a:srgbClr val="101820"/>
              </a:buClr>
              <a:buSzPts val="4600"/>
              <a:buFont typeface="Georgia"/>
              <a:buNone/>
            </a:pPr>
            <a:r>
              <a:rPr lang="en-US" sz="4600" b="0" i="0" u="none" strike="noStrike" cap="none" dirty="0">
                <a:solidFill>
                  <a:schemeClr val="tx1"/>
                </a:solidFill>
                <a:latin typeface="Georgia"/>
                <a:ea typeface="Georgia"/>
                <a:cs typeface="Georgia"/>
                <a:sym typeface="Georgia"/>
              </a:rPr>
              <a:t>Training others in Behind on bills?</a:t>
            </a:r>
            <a:endParaRPr sz="4600" b="0" i="0" u="none" strike="noStrike" cap="none" dirty="0">
              <a:solidFill>
                <a:schemeClr val="tx1"/>
              </a:solidFill>
              <a:latin typeface="Georgia"/>
              <a:ea typeface="Georgia"/>
              <a:cs typeface="Georgia"/>
              <a:sym typeface="Georgia"/>
            </a:endParaRPr>
          </a:p>
        </p:txBody>
      </p:sp>
      <p:sp>
        <p:nvSpPr>
          <p:cNvPr id="2" name="Slide Number Placeholder 1">
            <a:extLst>
              <a:ext uri="{FF2B5EF4-FFF2-40B4-BE49-F238E27FC236}">
                <a16:creationId xmlns:a16="http://schemas.microsoft.com/office/drawing/2014/main" id="{BB5CA2E0-5A31-B445-AF25-583D6439BF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21C3AB3-E0DF-964B-8D99-F0C24C13AA65}" type="slidenum">
              <a:rPr kumimoji="0" lang="en-US" sz="1200" b="0" i="0" u="none" strike="noStrike" kern="0" cap="none" spc="0" normalizeH="0" baseline="0" noProof="0" smtClean="0">
                <a:ln>
                  <a:noFill/>
                </a:ln>
                <a:solidFill>
                  <a:srgbClr val="10182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en-US" sz="1200" b="0" i="0" u="none" strike="noStrike" kern="0" cap="none" spc="0" normalizeH="0" baseline="0" noProof="0">
              <a:ln>
                <a:noFill/>
              </a:ln>
              <a:solidFill>
                <a:srgbClr val="10182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465908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Varying training methods tool-by-tool</a:t>
            </a:r>
          </a:p>
        </p:txBody>
      </p:sp>
      <p:sp>
        <p:nvSpPr>
          <p:cNvPr id="3" name="Content Placeholder 2"/>
          <p:cNvSpPr>
            <a:spLocks noGrp="1"/>
          </p:cNvSpPr>
          <p:nvPr>
            <p:ph idx="1"/>
          </p:nvPr>
        </p:nvSpPr>
        <p:spPr/>
        <p:txBody>
          <a:bodyPr/>
          <a:lstStyle/>
          <a:p>
            <a:r>
              <a:rPr lang="en-US" dirty="0"/>
              <a:t>Demonstrate and apply</a:t>
            </a:r>
          </a:p>
          <a:p>
            <a:r>
              <a:rPr lang="en-US" dirty="0"/>
              <a:t>Experience and reflect</a:t>
            </a:r>
          </a:p>
          <a:p>
            <a:r>
              <a:rPr lang="en-US" dirty="0"/>
              <a:t>Role play (in-person trainings)</a:t>
            </a:r>
          </a:p>
          <a:p>
            <a:endParaRPr lang="en-US" dirty="0"/>
          </a:p>
          <a:p>
            <a:endParaRPr lang="en-US" dirty="0"/>
          </a:p>
        </p:txBody>
      </p:sp>
    </p:spTree>
    <p:extLst>
      <p:ext uri="{BB962C8B-B14F-4D97-AF65-F5344CB8AC3E}">
        <p14:creationId xmlns:p14="http://schemas.microsoft.com/office/powerpoint/2010/main" val="1725439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Materials needed</a:t>
            </a:r>
          </a:p>
        </p:txBody>
      </p:sp>
      <p:sp>
        <p:nvSpPr>
          <p:cNvPr id="3" name="Content Placeholder 2"/>
          <p:cNvSpPr>
            <a:spLocks noGrp="1"/>
          </p:cNvSpPr>
          <p:nvPr>
            <p:ph idx="1"/>
          </p:nvPr>
        </p:nvSpPr>
        <p:spPr/>
        <p:txBody>
          <a:bodyPr/>
          <a:lstStyle/>
          <a:p>
            <a:pPr lvl="0"/>
            <a:r>
              <a:rPr lang="en-US" dirty="0"/>
              <a:t>Training outline for </a:t>
            </a:r>
            <a:r>
              <a:rPr lang="en-US" i="1" dirty="0"/>
              <a:t>Behind on bills? </a:t>
            </a:r>
            <a:r>
              <a:rPr lang="en-US" dirty="0"/>
              <a:t>(for you the trainer)</a:t>
            </a:r>
          </a:p>
          <a:p>
            <a:pPr lvl="0"/>
            <a:r>
              <a:rPr lang="en-US" dirty="0"/>
              <a:t>One copy of </a:t>
            </a:r>
            <a:r>
              <a:rPr lang="en-US" i="1" dirty="0"/>
              <a:t>Behind on bills?</a:t>
            </a:r>
            <a:r>
              <a:rPr lang="en-US" dirty="0"/>
              <a:t> for each participant</a:t>
            </a:r>
          </a:p>
          <a:p>
            <a:pPr lvl="0"/>
            <a:r>
              <a:rPr lang="en-US" dirty="0"/>
              <a:t>Photocopies of each tool (In a folder or clipped together)</a:t>
            </a:r>
          </a:p>
          <a:p>
            <a:pPr lvl="0"/>
            <a:r>
              <a:rPr lang="en-US" dirty="0"/>
              <a:t>Pens or pencils</a:t>
            </a:r>
          </a:p>
          <a:p>
            <a:pPr lvl="0"/>
            <a:r>
              <a:rPr lang="en-US" dirty="0"/>
              <a:t>Markers</a:t>
            </a:r>
          </a:p>
          <a:p>
            <a:pPr lvl="0"/>
            <a:r>
              <a:rPr lang="en-US" dirty="0"/>
              <a:t>Sticky notes (15-20 per participant)</a:t>
            </a:r>
          </a:p>
          <a:p>
            <a:pPr lvl="0"/>
            <a:r>
              <a:rPr lang="en-US" dirty="0"/>
              <a:t>Sticky dots for voting (3 per participant)</a:t>
            </a:r>
          </a:p>
          <a:p>
            <a:pPr lvl="0"/>
            <a:r>
              <a:rPr lang="en-US" dirty="0"/>
              <a:t>Flipchart(s) to use as “parking lot”</a:t>
            </a:r>
          </a:p>
          <a:p>
            <a:endParaRPr lang="en-US" dirty="0"/>
          </a:p>
        </p:txBody>
      </p:sp>
    </p:spTree>
    <p:extLst>
      <p:ext uri="{BB962C8B-B14F-4D97-AF65-F5344CB8AC3E}">
        <p14:creationId xmlns:p14="http://schemas.microsoft.com/office/powerpoint/2010/main" val="379519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576072" y="2368296"/>
            <a:ext cx="8040512" cy="880064"/>
          </a:xfrm>
          <a:prstGeom prst="rect">
            <a:avLst/>
          </a:prstGeom>
          <a:noFill/>
          <a:ln>
            <a:noFill/>
          </a:ln>
        </p:spPr>
        <p:txBody>
          <a:bodyPr spcFirstLastPara="1" wrap="square" lIns="64250" tIns="32125" rIns="64250" bIns="32125" anchor="ctr" anchorCtr="0">
            <a:noAutofit/>
          </a:bodyPr>
          <a:lstStyle/>
          <a:p>
            <a:pPr marL="0" marR="0" lvl="0" indent="0" algn="l" rtl="0">
              <a:lnSpc>
                <a:spcPct val="108695"/>
              </a:lnSpc>
              <a:spcBef>
                <a:spcPts val="0"/>
              </a:spcBef>
              <a:spcAft>
                <a:spcPts val="0"/>
              </a:spcAft>
              <a:buClr>
                <a:srgbClr val="101820"/>
              </a:buClr>
              <a:buSzPts val="4600"/>
              <a:buFont typeface="Georgia"/>
              <a:buNone/>
            </a:pPr>
            <a:r>
              <a:rPr lang="en-US" sz="4600" b="0" i="0" u="none" strike="noStrike" cap="none" dirty="0">
                <a:solidFill>
                  <a:schemeClr val="tx1"/>
                </a:solidFill>
                <a:latin typeface="Georgia"/>
                <a:ea typeface="Georgia"/>
                <a:cs typeface="Georgia"/>
                <a:sym typeface="Georgia"/>
              </a:rPr>
              <a:t>Behind on bills?</a:t>
            </a:r>
            <a:endParaRPr sz="4600" b="0" i="0" u="none" strike="noStrike" cap="none" dirty="0">
              <a:solidFill>
                <a:schemeClr val="tx1"/>
              </a:solidFill>
              <a:latin typeface="Georgia"/>
              <a:ea typeface="Georgia"/>
              <a:cs typeface="Georgia"/>
              <a:sym typeface="Georgia"/>
            </a:endParaRPr>
          </a:p>
        </p:txBody>
      </p:sp>
      <p:sp>
        <p:nvSpPr>
          <p:cNvPr id="94" name="Google Shape;94;p14"/>
          <p:cNvSpPr txBox="1">
            <a:spLocks noGrp="1"/>
          </p:cNvSpPr>
          <p:nvPr>
            <p:ph type="subTitle" idx="1"/>
          </p:nvPr>
        </p:nvSpPr>
        <p:spPr>
          <a:xfrm>
            <a:off x="527416" y="2892448"/>
            <a:ext cx="8567927" cy="717193"/>
          </a:xfrm>
          <a:prstGeom prst="rect">
            <a:avLst/>
          </a:prstGeom>
          <a:noFill/>
          <a:ln>
            <a:noFill/>
          </a:ln>
        </p:spPr>
        <p:txBody>
          <a:bodyPr spcFirstLastPara="1" wrap="square" lIns="64250" tIns="32125" rIns="64250" bIns="32125" anchor="t" anchorCtr="0">
            <a:noAutofit/>
          </a:bodyPr>
          <a:lstStyle/>
          <a:p>
            <a:pPr>
              <a:lnSpc>
                <a:spcPct val="100000"/>
              </a:lnSpc>
            </a:pPr>
            <a:r>
              <a:rPr lang="en-US" altLang="en-US" sz="2700" dirty="0">
                <a:solidFill>
                  <a:schemeClr val="tx1"/>
                </a:solidFill>
              </a:rPr>
              <a:t>Introduction to the CFPB and financial empowerment</a:t>
            </a:r>
          </a:p>
          <a:p>
            <a:pPr marL="0" marR="0" lvl="0" indent="0" algn="l" rtl="0">
              <a:lnSpc>
                <a:spcPct val="166666"/>
              </a:lnSpc>
              <a:spcBef>
                <a:spcPts val="2109"/>
              </a:spcBef>
              <a:spcAft>
                <a:spcPts val="0"/>
              </a:spcAft>
              <a:buClr>
                <a:schemeClr val="dk2"/>
              </a:buClr>
              <a:buSzPts val="3000"/>
              <a:buFont typeface="Noto Sans Symbols"/>
              <a:buNone/>
            </a:pPr>
            <a:endParaRPr sz="3000" b="0" i="0" u="none" strike="noStrike" cap="none" dirty="0">
              <a:solidFill>
                <a:srgbClr val="43484E"/>
              </a:solidFill>
              <a:latin typeface="Georgia"/>
              <a:ea typeface="Georgia"/>
              <a:cs typeface="Georgia"/>
              <a:sym typeface="Georgia"/>
            </a:endParaRPr>
          </a:p>
        </p:txBody>
      </p:sp>
      <p:sp>
        <p:nvSpPr>
          <p:cNvPr id="2" name="Slide Number Placeholder 1">
            <a:extLst>
              <a:ext uri="{FF2B5EF4-FFF2-40B4-BE49-F238E27FC236}">
                <a16:creationId xmlns:a16="http://schemas.microsoft.com/office/drawing/2014/main" id="{BB5CA2E0-5A31-B445-AF25-583D6439BF6F}"/>
              </a:ext>
            </a:extLst>
          </p:cNvPr>
          <p:cNvSpPr>
            <a:spLocks noGrp="1"/>
          </p:cNvSpPr>
          <p:nvPr>
            <p:ph type="sldNum" sz="quarter" idx="11"/>
          </p:nvPr>
        </p:nvSpPr>
        <p:spPr/>
        <p:txBody>
          <a:bodyPr/>
          <a:lstStyle/>
          <a:p>
            <a:fld id="{421C3AB3-E0DF-964B-8D99-F0C24C13AA65}" type="slidenum">
              <a:rPr lang="en-US" smtClean="0"/>
              <a:t>5</a:t>
            </a:fld>
            <a:endParaRPr lang="en-US"/>
          </a:p>
        </p:txBody>
      </p:sp>
    </p:spTree>
    <p:extLst>
      <p:ext uri="{BB962C8B-B14F-4D97-AF65-F5344CB8AC3E}">
        <p14:creationId xmlns:p14="http://schemas.microsoft.com/office/powerpoint/2010/main" val="150348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553641" y="1524000"/>
            <a:ext cx="8037576" cy="4634204"/>
          </a:xfrm>
        </p:spPr>
        <p:txBody>
          <a:bodyPr>
            <a:normAutofit/>
          </a:bodyPr>
          <a:lstStyle/>
          <a:p>
            <a:pPr eaLnBrk="1" hangingPunct="1">
              <a:lnSpc>
                <a:spcPts val="2800"/>
              </a:lnSpc>
              <a:spcBef>
                <a:spcPts val="1200"/>
              </a:spcBef>
            </a:pPr>
            <a:r>
              <a:rPr lang="en-US" altLang="en-US" dirty="0">
                <a:solidFill>
                  <a:srgbClr val="101820"/>
                </a:solidFill>
              </a:rPr>
              <a:t>Consumer Financial Protection Bureau</a:t>
            </a:r>
          </a:p>
          <a:p>
            <a:pPr>
              <a:lnSpc>
                <a:spcPts val="2800"/>
              </a:lnSpc>
              <a:spcBef>
                <a:spcPts val="1200"/>
              </a:spcBef>
            </a:pPr>
            <a:r>
              <a:rPr lang="en-US" altLang="en-US" dirty="0"/>
              <a:t>We are a 21st century agency that helps consumer finance markets work by regularly identifying and addressing outdated, unnecessary, or unduly burdensome regulations, by making rules more effective, by consistently enforcing federal consumer financial law, and by empowering consumers to take more control over their economic lives.</a:t>
            </a:r>
            <a:endParaRPr lang="en-US" altLang="en-US" dirty="0">
              <a:solidFill>
                <a:srgbClr val="101820"/>
              </a:solidFill>
            </a:endParaRPr>
          </a:p>
          <a:p>
            <a:pPr eaLnBrk="1" hangingPunct="1"/>
            <a:endParaRPr lang="en-US" altLang="en-US" dirty="0">
              <a:solidFill>
                <a:srgbClr val="101820"/>
              </a:solidFill>
            </a:endParaRPr>
          </a:p>
        </p:txBody>
      </p:sp>
      <p:sp>
        <p:nvSpPr>
          <p:cNvPr id="45057" name="Title 1"/>
          <p:cNvSpPr>
            <a:spLocks noGrp="1"/>
          </p:cNvSpPr>
          <p:nvPr>
            <p:ph type="title"/>
          </p:nvPr>
        </p:nvSpPr>
        <p:spPr/>
        <p:txBody>
          <a:bodyPr/>
          <a:lstStyle/>
          <a:p>
            <a:pPr eaLnBrk="1" hangingPunct="1"/>
            <a:r>
              <a:rPr lang="en-US" altLang="en-US" dirty="0">
                <a:latin typeface="Georgia" panose="02040502050405020303" pitchFamily="18" charset="0"/>
              </a:rPr>
              <a:t>Introduction to the CFPB</a:t>
            </a:r>
          </a:p>
        </p:txBody>
      </p:sp>
    </p:spTree>
    <p:extLst>
      <p:ext uri="{BB962C8B-B14F-4D97-AF65-F5344CB8AC3E}">
        <p14:creationId xmlns:p14="http://schemas.microsoft.com/office/powerpoint/2010/main" val="17098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en-US" dirty="0">
                <a:latin typeface="Georgia" panose="02040502050405020303" pitchFamily="18" charset="0"/>
              </a:rPr>
              <a:t>Office of Community Affairs</a:t>
            </a:r>
          </a:p>
        </p:txBody>
      </p:sp>
      <p:sp>
        <p:nvSpPr>
          <p:cNvPr id="49154" name="Content Placeholder 2"/>
          <p:cNvSpPr>
            <a:spLocks noGrp="1"/>
          </p:cNvSpPr>
          <p:nvPr>
            <p:ph idx="1"/>
          </p:nvPr>
        </p:nvSpPr>
        <p:spPr/>
        <p:txBody>
          <a:bodyPr/>
          <a:lstStyle/>
          <a:p>
            <a:r>
              <a:rPr lang="en-US" altLang="en-US" dirty="0"/>
              <a:t>Part of the CFPB’s Division of Consumer Education and Engagement</a:t>
            </a:r>
          </a:p>
          <a:p>
            <a:r>
              <a:rPr lang="en-US" altLang="en-US" dirty="0"/>
              <a:t>Serves populations who may lack full, affordable access to financial services</a:t>
            </a:r>
          </a:p>
          <a:p>
            <a:pPr lvl="1"/>
            <a:r>
              <a:rPr lang="en-US" altLang="en-US" dirty="0"/>
              <a:t>Low- to moderate-incomes</a:t>
            </a:r>
          </a:p>
          <a:p>
            <a:pPr lvl="1"/>
            <a:r>
              <a:rPr lang="en-US" altLang="en-US" dirty="0"/>
              <a:t>Low wealth</a:t>
            </a:r>
          </a:p>
          <a:p>
            <a:pPr lvl="1"/>
            <a:r>
              <a:rPr lang="en-US" altLang="en-US" dirty="0"/>
              <a:t>Otherwise financially underserved or vulnerable</a:t>
            </a:r>
          </a:p>
        </p:txBody>
      </p:sp>
    </p:spTree>
    <p:extLst>
      <p:ext uri="{BB962C8B-B14F-4D97-AF65-F5344CB8AC3E}">
        <p14:creationId xmlns:p14="http://schemas.microsoft.com/office/powerpoint/2010/main" val="254813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Financial literacy plus Skill and confidence to use knowledge equals Financial empowerment"/>
          <p:cNvGraphicFramePr/>
          <p:nvPr>
            <p:extLst/>
          </p:nvPr>
        </p:nvGraphicFramePr>
        <p:xfrm>
          <a:off x="553641" y="2552154"/>
          <a:ext cx="8036719" cy="3068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297" name="Title 1"/>
          <p:cNvSpPr>
            <a:spLocks noGrp="1"/>
          </p:cNvSpPr>
          <p:nvPr>
            <p:ph type="title"/>
          </p:nvPr>
        </p:nvSpPr>
        <p:spPr/>
        <p:txBody>
          <a:bodyPr/>
          <a:lstStyle/>
          <a:p>
            <a:pPr eaLnBrk="1" hangingPunct="1"/>
            <a:r>
              <a:rPr lang="en-US" altLang="en-US" dirty="0">
                <a:latin typeface="Georgia" panose="02040502050405020303" pitchFamily="18" charset="0"/>
              </a:rPr>
              <a:t>Financial empowerment</a:t>
            </a:r>
          </a:p>
        </p:txBody>
      </p:sp>
      <p:sp>
        <p:nvSpPr>
          <p:cNvPr id="51203" name="Content Placeholder 2"/>
          <p:cNvSpPr>
            <a:spLocks noGrp="1"/>
          </p:cNvSpPr>
          <p:nvPr>
            <p:ph idx="1"/>
          </p:nvPr>
        </p:nvSpPr>
        <p:spPr>
          <a:xfrm>
            <a:off x="553641" y="1524000"/>
            <a:ext cx="8037576" cy="1495926"/>
          </a:xfrm>
        </p:spPr>
        <p:txBody>
          <a:bodyPr/>
          <a:lstStyle/>
          <a:p>
            <a:pPr marL="0" indent="0" eaLnBrk="1" hangingPunct="1">
              <a:spcAft>
                <a:spcPts val="600"/>
              </a:spcAft>
              <a:buFont typeface="Wingdings" panose="05000000000000000000" pitchFamily="2" charset="2"/>
              <a:buNone/>
            </a:pPr>
            <a:r>
              <a:rPr lang="en-US" altLang="en-US" sz="2400" dirty="0">
                <a:solidFill>
                  <a:srgbClr val="101820"/>
                </a:solidFill>
              </a:rPr>
              <a:t>What is financial empowerment? </a:t>
            </a:r>
          </a:p>
          <a:p>
            <a:pPr marL="0" indent="0" eaLnBrk="1" hangingPunct="1">
              <a:lnSpc>
                <a:spcPts val="2400"/>
              </a:lnSpc>
              <a:spcAft>
                <a:spcPts val="600"/>
              </a:spcAft>
              <a:buFont typeface="Wingdings" panose="05000000000000000000" pitchFamily="2" charset="2"/>
              <a:buNone/>
            </a:pPr>
            <a:r>
              <a:rPr lang="en-US" altLang="en-US" sz="1800" dirty="0">
                <a:solidFill>
                  <a:srgbClr val="101820"/>
                </a:solidFill>
              </a:rPr>
              <a:t>How is it different than financial education, financial literacy, financial capacity, or other commonly used terms? </a:t>
            </a:r>
          </a:p>
        </p:txBody>
      </p:sp>
      <p:sp>
        <p:nvSpPr>
          <p:cNvPr id="51207" name="TextBox 8"/>
          <p:cNvSpPr txBox="1">
            <a:spLocks noChangeArrowheads="1"/>
          </p:cNvSpPr>
          <p:nvPr/>
        </p:nvSpPr>
        <p:spPr bwMode="auto">
          <a:xfrm>
            <a:off x="5378450" y="3627438"/>
            <a:ext cx="873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lnSpc>
                <a:spcPct val="100000"/>
              </a:lnSpc>
              <a:spcBef>
                <a:spcPct val="0"/>
              </a:spcBef>
              <a:buClrTx/>
              <a:buFontTx/>
              <a:buNone/>
            </a:pPr>
            <a:r>
              <a:rPr lang="en-US" altLang="en-US" sz="4800" dirty="0"/>
              <a:t>=</a:t>
            </a:r>
          </a:p>
        </p:txBody>
      </p:sp>
      <p:pic>
        <p:nvPicPr>
          <p:cNvPr id="9" name="Picture 10" descr="&quot;&quo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54300" y="3921125"/>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581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51203" grpId="0" build="p"/>
      <p:bldP spid="512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Financial literacy plus Skill and confidence to use knowledge equals Financial empowerment"/>
          <p:cNvGraphicFramePr/>
          <p:nvPr>
            <p:extLst/>
          </p:nvPr>
        </p:nvGraphicFramePr>
        <p:xfrm>
          <a:off x="553640" y="498018"/>
          <a:ext cx="8036719" cy="5324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6" name="Title 1"/>
          <p:cNvSpPr>
            <a:spLocks noGrp="1"/>
          </p:cNvSpPr>
          <p:nvPr>
            <p:ph type="title"/>
          </p:nvPr>
        </p:nvSpPr>
        <p:spPr/>
        <p:txBody>
          <a:bodyPr/>
          <a:lstStyle/>
          <a:p>
            <a:pPr eaLnBrk="1" hangingPunct="1"/>
            <a:r>
              <a:rPr lang="en-US" altLang="en-US" dirty="0">
                <a:latin typeface="Georgia" panose="02040502050405020303" pitchFamily="18" charset="0"/>
              </a:rPr>
              <a:t>Financial empowerment and service providers</a:t>
            </a:r>
          </a:p>
        </p:txBody>
      </p:sp>
      <p:pic>
        <p:nvPicPr>
          <p:cNvPr id="57347" name="Picture 7" desc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54300" y="2954338"/>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Picture 8"/>
          <p:cNvSpPr>
            <a:spLocks noChangeAspect="1"/>
          </p:cNvSpPr>
          <p:nvPr/>
        </p:nvSpPr>
        <p:spPr bwMode="auto">
          <a:xfrm>
            <a:off x="5618163" y="3076575"/>
            <a:ext cx="330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lnSpc>
                <a:spcPct val="100000"/>
              </a:lnSpc>
              <a:spcBef>
                <a:spcPct val="0"/>
              </a:spcBef>
              <a:buClrTx/>
              <a:buFontTx/>
              <a:buNone/>
            </a:pPr>
            <a:r>
              <a:rPr lang="en-US" altLang="en-US" sz="1800" dirty="0"/>
              <a:t>‘’</a:t>
            </a:r>
          </a:p>
        </p:txBody>
      </p:sp>
      <p:sp>
        <p:nvSpPr>
          <p:cNvPr id="57350" name="TextBox 1"/>
          <p:cNvSpPr txBox="1">
            <a:spLocks noChangeArrowheads="1"/>
          </p:cNvSpPr>
          <p:nvPr/>
        </p:nvSpPr>
        <p:spPr bwMode="auto">
          <a:xfrm>
            <a:off x="5397500" y="2660650"/>
            <a:ext cx="873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lnSpc>
                <a:spcPct val="100000"/>
              </a:lnSpc>
              <a:spcBef>
                <a:spcPct val="0"/>
              </a:spcBef>
              <a:buClrTx/>
              <a:buFontTx/>
              <a:buNone/>
            </a:pPr>
            <a:r>
              <a:rPr lang="en-US" altLang="en-US" sz="4800" dirty="0"/>
              <a:t>=</a:t>
            </a:r>
          </a:p>
        </p:txBody>
      </p:sp>
    </p:spTree>
    <p:extLst>
      <p:ext uri="{BB962C8B-B14F-4D97-AF65-F5344CB8AC3E}">
        <p14:creationId xmlns:p14="http://schemas.microsoft.com/office/powerpoint/2010/main" val="3907298203"/>
      </p:ext>
    </p:extLst>
  </p:cSld>
  <p:clrMapOvr>
    <a:masterClrMapping/>
  </p:clrMapOvr>
</p:sld>
</file>

<file path=ppt/theme/theme1.xml><?xml version="1.0" encoding="utf-8"?>
<a:theme xmlns:a="http://schemas.openxmlformats.org/drawingml/2006/main" name="BCFP 2018">
  <a:themeElements>
    <a:clrScheme name="bcfp palette 2018">
      <a:dk1>
        <a:srgbClr val="101820"/>
      </a:dk1>
      <a:lt1>
        <a:srgbClr val="FFFFFF"/>
      </a:lt1>
      <a:dk2>
        <a:srgbClr val="20AA3F"/>
      </a:dk2>
      <a:lt2>
        <a:srgbClr val="ADDC91"/>
      </a:lt2>
      <a:accent1>
        <a:srgbClr val="E2EFD8"/>
      </a:accent1>
      <a:accent2>
        <a:srgbClr val="5A5D61"/>
      </a:accent2>
      <a:accent3>
        <a:srgbClr val="E7E7E9"/>
      </a:accent3>
      <a:accent4>
        <a:srgbClr val="244B86"/>
      </a:accent4>
      <a:accent5>
        <a:srgbClr val="0072CE"/>
      </a:accent5>
      <a:accent6>
        <a:srgbClr val="247675"/>
      </a:accent6>
      <a:hlink>
        <a:srgbClr val="0071CE"/>
      </a:hlink>
      <a:folHlink>
        <a:srgbClr val="2476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EA77B04D7F8B44956AD586C4D74D6D" ma:contentTypeVersion="8" ma:contentTypeDescription="Create a new document." ma:contentTypeScope="" ma:versionID="54787b0aaf0b1c9b7fa15757568fffa4">
  <xsd:schema xmlns:xsd="http://www.w3.org/2001/XMLSchema" xmlns:xs="http://www.w3.org/2001/XMLSchema" xmlns:p="http://schemas.microsoft.com/office/2006/metadata/properties" xmlns:ns3="5e235464-3eab-4882-a6fa-f70788ea5378" targetNamespace="http://schemas.microsoft.com/office/2006/metadata/properties" ma:root="true" ma:fieldsID="97d29afb60dfc101426e94c2a5a109d9" ns3:_="">
    <xsd:import namespace="5e235464-3eab-4882-a6fa-f70788ea53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35464-3eab-4882-a6fa-f70788ea5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212F50-6E0A-415C-ADD5-8E13993D245D}">
  <ds:schemaRefs>
    <ds:schemaRef ds:uri="http://schemas.microsoft.com/sharepoint/v3/contenttype/forms"/>
  </ds:schemaRefs>
</ds:datastoreItem>
</file>

<file path=customXml/itemProps2.xml><?xml version="1.0" encoding="utf-8"?>
<ds:datastoreItem xmlns:ds="http://schemas.openxmlformats.org/officeDocument/2006/customXml" ds:itemID="{6B95067F-CF5F-4F00-8641-FC6306659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235464-3eab-4882-a6fa-f70788ea53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7E1F7F-84A8-4DC2-A4D8-FDC65A960318}">
  <ds:schemaRefs>
    <ds:schemaRef ds:uri="http://schemas.microsoft.com/office/infopath/2007/PartnerControls"/>
    <ds:schemaRef ds:uri="http://purl.org/dc/elements/1.1/"/>
    <ds:schemaRef ds:uri="http://schemas.microsoft.com/office/2006/metadata/properties"/>
    <ds:schemaRef ds:uri="5e235464-3eab-4882-a6fa-f70788ea5378"/>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6468</TotalTime>
  <Words>8272</Words>
  <Application>Microsoft Office PowerPoint</Application>
  <PresentationFormat>On-screen Show (4:3)</PresentationFormat>
  <Paragraphs>629</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Georgia</vt:lpstr>
      <vt:lpstr>Noto Sans Symbols</vt:lpstr>
      <vt:lpstr>Wingdings</vt:lpstr>
      <vt:lpstr>BCFP 2018</vt:lpstr>
      <vt:lpstr>Behind on bills?  Start with one step.</vt:lpstr>
      <vt:lpstr>DISCLAIMER</vt:lpstr>
      <vt:lpstr>Behind on bills?</vt:lpstr>
      <vt:lpstr>Training objectives</vt:lpstr>
      <vt:lpstr>Behind on bills?</vt:lpstr>
      <vt:lpstr>Introduction to the CFPB</vt:lpstr>
      <vt:lpstr>Office of Community Affairs</vt:lpstr>
      <vt:lpstr>Financial empowerment</vt:lpstr>
      <vt:lpstr>Financial empowerment and service providers</vt:lpstr>
      <vt:lpstr>The suite of Your Money, Your Goals resources</vt:lpstr>
      <vt:lpstr>The suite of Your Money, Your Goals resources</vt:lpstr>
      <vt:lpstr>Behind on bills?</vt:lpstr>
      <vt:lpstr>PowerPoint Presentation</vt:lpstr>
      <vt:lpstr>Introductions</vt:lpstr>
      <vt:lpstr>PowerPoint Presentation</vt:lpstr>
      <vt:lpstr>Tool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vt:lpstr>
      <vt:lpstr>How will you use the tools?</vt:lpstr>
      <vt:lpstr>Wrapping up</vt:lpstr>
      <vt:lpstr>Training others in Behind on bills?</vt:lpstr>
      <vt:lpstr>Varying training methods tool-by-tool</vt:lpstr>
      <vt:lpstr>Materials needed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Avery, Patricia (CFPB)</dc:creator>
  <cp:lastModifiedBy>Rzad, Yuliya (CFPB)</cp:lastModifiedBy>
  <cp:revision>107</cp:revision>
  <dcterms:modified xsi:type="dcterms:W3CDTF">2020-02-13T18:05:46Z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0x01010024EA77B04D7F8B44956AD586C4D74D6D</vt:lpwstr>
  </property>
</Properties>
</file>