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258" r:id="rId3"/>
    <p:sldId id="259" r:id="rId4"/>
    <p:sldId id="282" r:id="rId5"/>
    <p:sldId id="276" r:id="rId6"/>
    <p:sldId id="267" r:id="rId7"/>
    <p:sldId id="268" r:id="rId8"/>
    <p:sldId id="283" r:id="rId9"/>
    <p:sldId id="274" r:id="rId10"/>
    <p:sldId id="269" r:id="rId11"/>
    <p:sldId id="270" r:id="rId12"/>
    <p:sldId id="279" r:id="rId13"/>
    <p:sldId id="271" r:id="rId14"/>
    <p:sldId id="284" r:id="rId15"/>
    <p:sldId id="263" r:id="rId16"/>
    <p:sldId id="264" r:id="rId17"/>
    <p:sldId id="285" r:id="rId18"/>
    <p:sldId id="280" r:id="rId19"/>
    <p:sldId id="286" r:id="rId20"/>
    <p:sldId id="287" r:id="rId21"/>
    <p:sldId id="281" r:id="rId22"/>
    <p:sldId id="278" r:id="rId23"/>
    <p:sldId id="273" r:id="rId24"/>
    <p:sldId id="272"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620" autoAdjust="0"/>
  </p:normalViewPr>
  <p:slideViewPr>
    <p:cSldViewPr snapToGrid="0" snapToObjects="1">
      <p:cViewPr varScale="1">
        <p:scale>
          <a:sx n="72" d="100"/>
          <a:sy n="72" d="100"/>
        </p:scale>
        <p:origin x="-151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cat>
            <c:strRef>
              <c:f>Sheet1!$A$2:$A$3</c:f>
              <c:strCache>
                <c:ptCount val="2"/>
                <c:pt idx="0">
                  <c:v>1st Qtr</c:v>
                </c:pt>
                <c:pt idx="1">
                  <c:v>2nd Qtr</c:v>
                </c:pt>
              </c:strCache>
            </c:strRef>
          </c:cat>
          <c:val>
            <c:numRef>
              <c:f>Sheet1!$B$2:$B$3</c:f>
              <c:numCache>
                <c:formatCode>0%</c:formatCode>
                <c:ptCount val="2"/>
                <c:pt idx="0">
                  <c:v>0.93</c:v>
                </c:pt>
                <c:pt idx="1">
                  <c:v>7.0000000000000007E-2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455269875136603E-2"/>
          <c:y val="0.18934844981950899"/>
          <c:w val="0.90303013847406999"/>
          <c:h val="0.63268940135399399"/>
        </c:manualLayout>
      </c:layout>
      <c:barChart>
        <c:barDir val="col"/>
        <c:grouping val="clustered"/>
        <c:varyColors val="0"/>
        <c:ser>
          <c:idx val="1"/>
          <c:order val="0"/>
          <c:tx>
            <c:strRef>
              <c:f>closedoremptied!$C$1</c:f>
              <c:strCache>
                <c:ptCount val="1"/>
                <c:pt idx="0">
                  <c:v>Best treatment effect</c:v>
                </c:pt>
              </c:strCache>
            </c:strRef>
          </c:tx>
          <c:invertIfNegative val="0"/>
          <c:dPt>
            <c:idx val="0"/>
            <c:invertIfNegative val="0"/>
            <c:bubble3D val="0"/>
            <c:spPr>
              <a:solidFill>
                <a:srgbClr val="8E1537"/>
              </a:solidFill>
            </c:spPr>
          </c:dPt>
          <c:dPt>
            <c:idx val="1"/>
            <c:invertIfNegative val="0"/>
            <c:bubble3D val="0"/>
            <c:spPr>
              <a:solidFill>
                <a:srgbClr val="8E1537"/>
              </a:solidFill>
            </c:spPr>
          </c:dPt>
          <c:dPt>
            <c:idx val="4"/>
            <c:invertIfNegative val="0"/>
            <c:bubble3D val="0"/>
            <c:spPr>
              <a:solidFill>
                <a:srgbClr val="7BAED4"/>
              </a:solidFill>
            </c:spPr>
          </c:dPt>
          <c:errBars>
            <c:errBarType val="both"/>
            <c:errValType val="cust"/>
            <c:noEndCap val="0"/>
            <c:plus>
              <c:numRef>
                <c:f>closedoremptied!$K$2:$K$6</c:f>
                <c:numCache>
                  <c:formatCode>General</c:formatCode>
                  <c:ptCount val="5"/>
                  <c:pt idx="0">
                    <c:v>1.368962E-2</c:v>
                  </c:pt>
                  <c:pt idx="1">
                    <c:v>4.8723639999999997E-3</c:v>
                  </c:pt>
                  <c:pt idx="2">
                    <c:v>8.9279960000000005E-3</c:v>
                  </c:pt>
                  <c:pt idx="3">
                    <c:v>4.5414375999999999E-2</c:v>
                  </c:pt>
                  <c:pt idx="4">
                    <c:v>1.5973020000000001E-2</c:v>
                  </c:pt>
                </c:numCache>
              </c:numRef>
            </c:plus>
            <c:minus>
              <c:numRef>
                <c:f>closedoremptied!$K$2:$K$6</c:f>
                <c:numCache>
                  <c:formatCode>General</c:formatCode>
                  <c:ptCount val="5"/>
                  <c:pt idx="0">
                    <c:v>1.368962E-2</c:v>
                  </c:pt>
                  <c:pt idx="1">
                    <c:v>4.8723639999999997E-3</c:v>
                  </c:pt>
                  <c:pt idx="2">
                    <c:v>8.9279960000000005E-3</c:v>
                  </c:pt>
                  <c:pt idx="3">
                    <c:v>4.5414375999999999E-2</c:v>
                  </c:pt>
                  <c:pt idx="4">
                    <c:v>1.5973020000000001E-2</c:v>
                  </c:pt>
                </c:numCache>
              </c:numRef>
            </c:minus>
          </c:errBars>
          <c:cat>
            <c:strRef>
              <c:f>closedoremptied!$A$2:$A$6</c:f>
              <c:strCache>
                <c:ptCount val="5"/>
                <c:pt idx="0">
                  <c:v>Reverse page switching box</c:v>
                </c:pt>
                <c:pt idx="1">
                  <c:v>Front page switching box</c:v>
                </c:pt>
                <c:pt idx="2">
                  <c:v>SMS reminder</c:v>
                </c:pt>
                <c:pt idx="3">
                  <c:v>Email or SMS reminder</c:v>
                </c:pt>
                <c:pt idx="4">
                  <c:v>Switching form</c:v>
                </c:pt>
              </c:strCache>
            </c:strRef>
          </c:cat>
          <c:val>
            <c:numRef>
              <c:f>closedoremptied!$C$2:$C$6</c:f>
              <c:numCache>
                <c:formatCode>General</c:formatCode>
                <c:ptCount val="5"/>
                <c:pt idx="0">
                  <c:v>-8.2089999999999995E-4</c:v>
                </c:pt>
                <c:pt idx="1">
                  <c:v>2.8852699999999998E-2</c:v>
                </c:pt>
                <c:pt idx="2">
                  <c:v>2.0991200000000002E-2</c:v>
                </c:pt>
                <c:pt idx="3">
                  <c:v>8.1600599999999995E-2</c:v>
                </c:pt>
                <c:pt idx="4">
                  <c:v>8.9204699999999998E-2</c:v>
                </c:pt>
              </c:numCache>
            </c:numRef>
          </c:val>
        </c:ser>
        <c:dLbls>
          <c:showLegendKey val="0"/>
          <c:showVal val="0"/>
          <c:showCatName val="0"/>
          <c:showSerName val="0"/>
          <c:showPercent val="0"/>
          <c:showBubbleSize val="0"/>
        </c:dLbls>
        <c:gapWidth val="150"/>
        <c:axId val="33015296"/>
        <c:axId val="33016832"/>
      </c:barChart>
      <c:catAx>
        <c:axId val="33015296"/>
        <c:scaling>
          <c:orientation val="minMax"/>
        </c:scaling>
        <c:delete val="0"/>
        <c:axPos val="b"/>
        <c:majorTickMark val="none"/>
        <c:minorTickMark val="none"/>
        <c:tickLblPos val="nextTo"/>
        <c:txPr>
          <a:bodyPr/>
          <a:lstStyle/>
          <a:p>
            <a:pPr>
              <a:defRPr sz="1400"/>
            </a:pPr>
            <a:endParaRPr lang="en-US"/>
          </a:p>
        </c:txPr>
        <c:crossAx val="33016832"/>
        <c:crossesAt val="0"/>
        <c:auto val="1"/>
        <c:lblAlgn val="ctr"/>
        <c:lblOffset val="350"/>
        <c:noMultiLvlLbl val="0"/>
      </c:catAx>
      <c:valAx>
        <c:axId val="33016832"/>
        <c:scaling>
          <c:orientation val="minMax"/>
          <c:max val="0.14000000000000001"/>
          <c:min val="-0.05"/>
        </c:scaling>
        <c:delete val="0"/>
        <c:axPos val="l"/>
        <c:title>
          <c:tx>
            <c:rich>
              <a:bodyPr rot="0" vert="horz"/>
              <a:lstStyle/>
              <a:p>
                <a:pPr algn="l">
                  <a:defRPr sz="1400" b="0">
                    <a:latin typeface="+mn-lt"/>
                  </a:defRPr>
                </a:pPr>
                <a:r>
                  <a:rPr lang="en-GB" sz="1400" b="0" dirty="0">
                    <a:latin typeface="+mn-lt"/>
                  </a:rPr>
                  <a:t>Percentage point </a:t>
                </a:r>
                <a:r>
                  <a:rPr lang="en-GB" sz="1400" b="0" dirty="0" smtClean="0">
                    <a:latin typeface="+mn-lt"/>
                  </a:rPr>
                  <a:t>increase in switching</a:t>
                </a:r>
                <a:endParaRPr lang="en-GB" sz="1400" b="0" dirty="0">
                  <a:latin typeface="+mn-lt"/>
                </a:endParaRPr>
              </a:p>
            </c:rich>
          </c:tx>
          <c:layout>
            <c:manualLayout>
              <c:xMode val="edge"/>
              <c:yMode val="edge"/>
              <c:x val="1.44598943197345E-3"/>
              <c:y val="1.5138309147308101E-2"/>
            </c:manualLayout>
          </c:layout>
          <c:overlay val="0"/>
        </c:title>
        <c:numFmt formatCode="0%" sourceLinked="0"/>
        <c:majorTickMark val="out"/>
        <c:minorTickMark val="none"/>
        <c:tickLblPos val="nextTo"/>
        <c:txPr>
          <a:bodyPr/>
          <a:lstStyle/>
          <a:p>
            <a:pPr>
              <a:defRPr sz="1400">
                <a:latin typeface="Verdana (Body)"/>
              </a:defRPr>
            </a:pPr>
            <a:endParaRPr lang="en-US"/>
          </a:p>
        </c:txPr>
        <c:crossAx val="33015296"/>
        <c:crosses val="autoZero"/>
        <c:crossBetween val="between"/>
        <c:majorUnit val="0.05"/>
      </c:valAx>
      <c:spPr>
        <a:ln>
          <a:solidFill>
            <a:sysClr val="window" lastClr="FFFFFF"/>
          </a:solidFill>
        </a:ln>
      </c:spPr>
    </c:plotArea>
    <c:plotVisOnly val="1"/>
    <c:dispBlanksAs val="gap"/>
    <c:showDLblsOverMax val="0"/>
  </c:chart>
  <c:spPr>
    <a:ln>
      <a:noFill/>
    </a:ln>
  </c:spPr>
  <c:txPr>
    <a:bodyPr/>
    <a:lstStyle/>
    <a:p>
      <a:pPr>
        <a:defRPr sz="1100">
          <a:latin typeface="Verdana (Body)"/>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6526263436981E-2"/>
          <c:y val="0.16823825130541101"/>
          <c:w val="0.88715947449245003"/>
          <c:h val="0.72648496231900195"/>
        </c:manualLayout>
      </c:layout>
      <c:barChart>
        <c:barDir val="col"/>
        <c:grouping val="clustered"/>
        <c:varyColors val="0"/>
        <c:ser>
          <c:idx val="0"/>
          <c:order val="0"/>
          <c:tx>
            <c:strRef>
              <c:f>closedoremptied!$A$2</c:f>
              <c:strCache>
                <c:ptCount val="1"/>
                <c:pt idx="0">
                  <c:v>Email</c:v>
                </c:pt>
              </c:strCache>
            </c:strRef>
          </c:tx>
          <c:spPr>
            <a:solidFill>
              <a:srgbClr val="8E1537"/>
            </a:solidFill>
            <a:ln>
              <a:solidFill>
                <a:srgbClr val="8E1537"/>
              </a:solidFill>
            </a:ln>
          </c:spPr>
          <c:invertIfNegative val="0"/>
          <c:dPt>
            <c:idx val="1"/>
            <c:invertIfNegative val="0"/>
            <c:bubble3D val="0"/>
          </c:dPt>
          <c:dPt>
            <c:idx val="2"/>
            <c:invertIfNegative val="0"/>
            <c:bubble3D val="0"/>
          </c:dPt>
          <c:dPt>
            <c:idx val="5"/>
            <c:invertIfNegative val="0"/>
            <c:bubble3D val="0"/>
          </c:dPt>
          <c:dPt>
            <c:idx val="6"/>
            <c:invertIfNegative val="0"/>
            <c:bubble3D val="0"/>
          </c:dPt>
          <c:errBars>
            <c:errBarType val="both"/>
            <c:errValType val="cust"/>
            <c:noEndCap val="0"/>
            <c:plus>
              <c:numRef>
                <c:f>closedoremptied!$I$2:$L$2</c:f>
                <c:numCache>
                  <c:formatCode>General</c:formatCode>
                  <c:ptCount val="4"/>
                  <c:pt idx="0">
                    <c:v>1.5679999999999999E-2</c:v>
                  </c:pt>
                  <c:pt idx="1">
                    <c:v>1.372E-2</c:v>
                  </c:pt>
                  <c:pt idx="2">
                    <c:v>1.176E-2</c:v>
                  </c:pt>
                </c:numCache>
              </c:numRef>
            </c:plus>
            <c:minus>
              <c:numRef>
                <c:f>closedoremptied!$I$2:$L$2</c:f>
                <c:numCache>
                  <c:formatCode>General</c:formatCode>
                  <c:ptCount val="4"/>
                  <c:pt idx="0">
                    <c:v>1.5679999999999999E-2</c:v>
                  </c:pt>
                  <c:pt idx="1">
                    <c:v>1.372E-2</c:v>
                  </c:pt>
                  <c:pt idx="2">
                    <c:v>1.176E-2</c:v>
                  </c:pt>
                </c:numCache>
              </c:numRef>
            </c:minus>
          </c:errBars>
          <c:cat>
            <c:strRef>
              <c:f>closedoremptied!$B$1:$D$1</c:f>
              <c:strCache>
                <c:ptCount val="3"/>
                <c:pt idx="0">
                  <c:v>All switching</c:v>
                </c:pt>
                <c:pt idx="1">
                  <c:v>Internal</c:v>
                </c:pt>
                <c:pt idx="2">
                  <c:v>Other</c:v>
                </c:pt>
              </c:strCache>
            </c:strRef>
          </c:cat>
          <c:val>
            <c:numRef>
              <c:f>closedoremptied!$B$2:$D$2</c:f>
              <c:numCache>
                <c:formatCode>General</c:formatCode>
                <c:ptCount val="3"/>
                <c:pt idx="0">
                  <c:v>4.4400000000000002E-2</c:v>
                </c:pt>
                <c:pt idx="1">
                  <c:v>3.9399999999999998E-2</c:v>
                </c:pt>
                <c:pt idx="2">
                  <c:v>5.0000000000000001E-3</c:v>
                </c:pt>
              </c:numCache>
            </c:numRef>
          </c:val>
        </c:ser>
        <c:ser>
          <c:idx val="1"/>
          <c:order val="1"/>
          <c:tx>
            <c:strRef>
              <c:f>closedoremptied!$A$3</c:f>
              <c:strCache>
                <c:ptCount val="1"/>
                <c:pt idx="0">
                  <c:v>SMS</c:v>
                </c:pt>
              </c:strCache>
            </c:strRef>
          </c:tx>
          <c:spPr>
            <a:solidFill>
              <a:srgbClr val="E17D00"/>
            </a:solidFill>
            <a:ln>
              <a:solidFill>
                <a:srgbClr val="E17D00"/>
              </a:solidFill>
            </a:ln>
          </c:spPr>
          <c:invertIfNegative val="0"/>
          <c:dPt>
            <c:idx val="1"/>
            <c:invertIfNegative val="0"/>
            <c:bubble3D val="0"/>
          </c:dPt>
          <c:dPt>
            <c:idx val="2"/>
            <c:invertIfNegative val="0"/>
            <c:bubble3D val="0"/>
          </c:dPt>
          <c:dPt>
            <c:idx val="5"/>
            <c:invertIfNegative val="0"/>
            <c:bubble3D val="0"/>
          </c:dPt>
          <c:dPt>
            <c:idx val="6"/>
            <c:invertIfNegative val="0"/>
            <c:bubble3D val="0"/>
          </c:dPt>
          <c:errBars>
            <c:errBarType val="both"/>
            <c:errValType val="cust"/>
            <c:noEndCap val="0"/>
            <c:plus>
              <c:numRef>
                <c:f>closedoremptied!$I$3:$L$3</c:f>
                <c:numCache>
                  <c:formatCode>General</c:formatCode>
                  <c:ptCount val="4"/>
                  <c:pt idx="0">
                    <c:v>1.5679999999999999E-2</c:v>
                  </c:pt>
                  <c:pt idx="1">
                    <c:v>1.372E-2</c:v>
                  </c:pt>
                  <c:pt idx="2">
                    <c:v>1.176E-2</c:v>
                  </c:pt>
                </c:numCache>
              </c:numRef>
            </c:plus>
            <c:minus>
              <c:numRef>
                <c:f>closedoremptied!$I$3:$L$3</c:f>
                <c:numCache>
                  <c:formatCode>General</c:formatCode>
                  <c:ptCount val="4"/>
                  <c:pt idx="0">
                    <c:v>1.5679999999999999E-2</c:v>
                  </c:pt>
                  <c:pt idx="1">
                    <c:v>1.372E-2</c:v>
                  </c:pt>
                  <c:pt idx="2">
                    <c:v>1.176E-2</c:v>
                  </c:pt>
                </c:numCache>
              </c:numRef>
            </c:minus>
          </c:errBars>
          <c:cat>
            <c:strRef>
              <c:f>closedoremptied!$B$1:$D$1</c:f>
              <c:strCache>
                <c:ptCount val="3"/>
                <c:pt idx="0">
                  <c:v>All switching</c:v>
                </c:pt>
                <c:pt idx="1">
                  <c:v>Internal</c:v>
                </c:pt>
                <c:pt idx="2">
                  <c:v>Other</c:v>
                </c:pt>
              </c:strCache>
            </c:strRef>
          </c:cat>
          <c:val>
            <c:numRef>
              <c:f>closedoremptied!$B$3:$D$3</c:f>
              <c:numCache>
                <c:formatCode>General</c:formatCode>
                <c:ptCount val="3"/>
                <c:pt idx="0">
                  <c:v>3.3099999999999997E-2</c:v>
                </c:pt>
                <c:pt idx="1">
                  <c:v>2.58E-2</c:v>
                </c:pt>
                <c:pt idx="2">
                  <c:v>7.0000000000000001E-3</c:v>
                </c:pt>
              </c:numCache>
            </c:numRef>
          </c:val>
        </c:ser>
        <c:dLbls>
          <c:showLegendKey val="0"/>
          <c:showVal val="0"/>
          <c:showCatName val="0"/>
          <c:showSerName val="0"/>
          <c:showPercent val="0"/>
          <c:showBubbleSize val="0"/>
        </c:dLbls>
        <c:gapWidth val="150"/>
        <c:axId val="33131520"/>
        <c:axId val="33133312"/>
      </c:barChart>
      <c:catAx>
        <c:axId val="33131520"/>
        <c:scaling>
          <c:orientation val="minMax"/>
        </c:scaling>
        <c:delete val="0"/>
        <c:axPos val="b"/>
        <c:majorTickMark val="none"/>
        <c:minorTickMark val="none"/>
        <c:tickLblPos val="low"/>
        <c:txPr>
          <a:bodyPr/>
          <a:lstStyle/>
          <a:p>
            <a:pPr>
              <a:defRPr sz="1400"/>
            </a:pPr>
            <a:endParaRPr lang="en-US"/>
          </a:p>
        </c:txPr>
        <c:crossAx val="33133312"/>
        <c:crossesAt val="0"/>
        <c:auto val="1"/>
        <c:lblAlgn val="ctr"/>
        <c:lblOffset val="100"/>
        <c:noMultiLvlLbl val="0"/>
      </c:catAx>
      <c:valAx>
        <c:axId val="33133312"/>
        <c:scaling>
          <c:orientation val="minMax"/>
          <c:max val="0.08"/>
          <c:min val="-0.02"/>
        </c:scaling>
        <c:delete val="0"/>
        <c:axPos val="l"/>
        <c:title>
          <c:tx>
            <c:rich>
              <a:bodyPr rot="0" vert="horz"/>
              <a:lstStyle/>
              <a:p>
                <a:pPr algn="l">
                  <a:defRPr sz="1400" b="0"/>
                </a:pPr>
                <a:r>
                  <a:rPr lang="en-GB" sz="1400" b="0" dirty="0" smtClean="0"/>
                  <a:t>Percentage point</a:t>
                </a:r>
                <a:r>
                  <a:rPr lang="en-GB" sz="1400" b="0" baseline="0" dirty="0" smtClean="0"/>
                  <a:t> increase</a:t>
                </a:r>
                <a:endParaRPr lang="en-GB" sz="1400" b="0" dirty="0"/>
              </a:p>
            </c:rich>
          </c:tx>
          <c:layout>
            <c:manualLayout>
              <c:xMode val="edge"/>
              <c:yMode val="edge"/>
              <c:x val="1.0688347757007499E-2"/>
              <c:y val="2.3692969299707399E-2"/>
            </c:manualLayout>
          </c:layout>
          <c:overlay val="0"/>
        </c:title>
        <c:numFmt formatCode="0%" sourceLinked="0"/>
        <c:majorTickMark val="out"/>
        <c:minorTickMark val="none"/>
        <c:tickLblPos val="nextTo"/>
        <c:txPr>
          <a:bodyPr/>
          <a:lstStyle/>
          <a:p>
            <a:pPr>
              <a:defRPr sz="1400"/>
            </a:pPr>
            <a:endParaRPr lang="en-US"/>
          </a:p>
        </c:txPr>
        <c:crossAx val="33131520"/>
        <c:crossesAt val="1"/>
        <c:crossBetween val="between"/>
        <c:majorUnit val="0.02"/>
      </c:valAx>
      <c:spPr>
        <a:ln>
          <a:solidFill>
            <a:schemeClr val="bg1"/>
          </a:solidFill>
        </a:ln>
      </c:spPr>
    </c:plotArea>
    <c:legend>
      <c:legendPos val="r"/>
      <c:layout>
        <c:manualLayout>
          <c:xMode val="edge"/>
          <c:yMode val="edge"/>
          <c:x val="0.24747999976403801"/>
          <c:y val="4.9747152850463001E-2"/>
          <c:w val="0.13570886420682901"/>
          <c:h val="0.22514408730414001"/>
        </c:manualLayout>
      </c:layout>
      <c:overlay val="0"/>
      <c:spPr>
        <a:solidFill>
          <a:schemeClr val="bg1"/>
        </a:solidFill>
      </c:spPr>
      <c:txPr>
        <a:bodyPr/>
        <a:lstStyle/>
        <a:p>
          <a:pPr>
            <a:defRPr sz="1800"/>
          </a:pPr>
          <a:endParaRPr lang="en-US"/>
        </a:p>
      </c:txPr>
    </c:legend>
    <c:plotVisOnly val="1"/>
    <c:dispBlanksAs val="gap"/>
    <c:showDLblsOverMax val="0"/>
  </c:chart>
  <c:spPr>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246444060732594E-2"/>
          <c:y val="0.33805977724848602"/>
          <c:w val="0.88715947449245003"/>
          <c:h val="0.55666357853524195"/>
        </c:manualLayout>
      </c:layout>
      <c:barChart>
        <c:barDir val="col"/>
        <c:grouping val="clustered"/>
        <c:varyColors val="0"/>
        <c:ser>
          <c:idx val="0"/>
          <c:order val="0"/>
          <c:tx>
            <c:strRef>
              <c:f>closedoremptied!$A$2</c:f>
              <c:strCache>
                <c:ptCount val="1"/>
                <c:pt idx="0">
                  <c:v>Control: switching box</c:v>
                </c:pt>
              </c:strCache>
            </c:strRef>
          </c:tx>
          <c:spPr>
            <a:pattFill prst="wdUpDiag">
              <a:fgClr>
                <a:srgbClr val="8E1537"/>
              </a:fgClr>
              <a:bgClr>
                <a:schemeClr val="bg1"/>
              </a:bgClr>
            </a:pattFill>
            <a:ln>
              <a:solidFill>
                <a:srgbClr val="8E1537"/>
              </a:solidFill>
            </a:ln>
          </c:spPr>
          <c:invertIfNegative val="0"/>
          <c:dPt>
            <c:idx val="1"/>
            <c:invertIfNegative val="0"/>
            <c:bubble3D val="0"/>
          </c:dPt>
          <c:dPt>
            <c:idx val="2"/>
            <c:invertIfNegative val="0"/>
            <c:bubble3D val="0"/>
          </c:dPt>
          <c:dPt>
            <c:idx val="5"/>
            <c:invertIfNegative val="0"/>
            <c:bubble3D val="0"/>
          </c:dPt>
          <c:dPt>
            <c:idx val="6"/>
            <c:invertIfNegative val="0"/>
            <c:bubble3D val="0"/>
          </c:dPt>
          <c:errBars>
            <c:errBarType val="both"/>
            <c:errValType val="cust"/>
            <c:noEndCap val="0"/>
            <c:plus>
              <c:numRef>
                <c:f>closedoremptied!$H$2:$J$2</c:f>
                <c:numCache>
                  <c:formatCode>General</c:formatCode>
                  <c:ptCount val="3"/>
                  <c:pt idx="0">
                    <c:v>8.8631200000000004E-3</c:v>
                  </c:pt>
                  <c:pt idx="1">
                    <c:v>3.1434480000000001E-3</c:v>
                  </c:pt>
                  <c:pt idx="2">
                    <c:v>8.3333320000000006E-3</c:v>
                  </c:pt>
                </c:numCache>
              </c:numRef>
            </c:plus>
            <c:minus>
              <c:numRef>
                <c:f>closedoremptied!$H$3:$J$3</c:f>
                <c:numCache>
                  <c:formatCode>General</c:formatCode>
                  <c:ptCount val="3"/>
                  <c:pt idx="0">
                    <c:v>1.6905196000000001E-2</c:v>
                  </c:pt>
                  <c:pt idx="1">
                    <c:v>1.2460504000000001E-2</c:v>
                  </c:pt>
                  <c:pt idx="2">
                    <c:v>1.2029108E-2</c:v>
                  </c:pt>
                </c:numCache>
              </c:numRef>
            </c:minus>
          </c:errBars>
          <c:cat>
            <c:strRef>
              <c:f>closedoremptied!$B$1:$D$1</c:f>
              <c:strCache>
                <c:ptCount val="3"/>
                <c:pt idx="0">
                  <c:v>All switching</c:v>
                </c:pt>
                <c:pt idx="1">
                  <c:v>Internal</c:v>
                </c:pt>
                <c:pt idx="2">
                  <c:v>Other</c:v>
                </c:pt>
              </c:strCache>
            </c:strRef>
          </c:cat>
          <c:val>
            <c:numRef>
              <c:f>closedoremptied!$B$2:$D$2</c:f>
              <c:numCache>
                <c:formatCode>General</c:formatCode>
                <c:ptCount val="3"/>
                <c:pt idx="0" formatCode="0.000">
                  <c:v>4.4110499999999997E-2</c:v>
                </c:pt>
                <c:pt idx="1">
                  <c:v>5.3319999999999999E-3</c:v>
                </c:pt>
                <c:pt idx="2">
                  <c:v>3.87785E-2</c:v>
                </c:pt>
              </c:numCache>
            </c:numRef>
          </c:val>
        </c:ser>
        <c:ser>
          <c:idx val="1"/>
          <c:order val="1"/>
          <c:tx>
            <c:strRef>
              <c:f>closedoremptied!$A$3</c:f>
              <c:strCache>
                <c:ptCount val="1"/>
                <c:pt idx="0">
                  <c:v>Treatment: switching box + return switching form</c:v>
                </c:pt>
              </c:strCache>
            </c:strRef>
          </c:tx>
          <c:spPr>
            <a:solidFill>
              <a:schemeClr val="accent2"/>
            </a:solidFill>
            <a:ln>
              <a:solidFill>
                <a:srgbClr val="E17D00"/>
              </a:solidFill>
            </a:ln>
          </c:spPr>
          <c:invertIfNegative val="0"/>
          <c:dPt>
            <c:idx val="1"/>
            <c:invertIfNegative val="0"/>
            <c:bubble3D val="0"/>
          </c:dPt>
          <c:dPt>
            <c:idx val="2"/>
            <c:invertIfNegative val="0"/>
            <c:bubble3D val="0"/>
          </c:dPt>
          <c:dPt>
            <c:idx val="5"/>
            <c:invertIfNegative val="0"/>
            <c:bubble3D val="0"/>
          </c:dPt>
          <c:dPt>
            <c:idx val="6"/>
            <c:invertIfNegative val="0"/>
            <c:bubble3D val="0"/>
          </c:dPt>
          <c:errBars>
            <c:errBarType val="both"/>
            <c:errValType val="cust"/>
            <c:noEndCap val="0"/>
            <c:plus>
              <c:numRef>
                <c:f>closedoremptied!$H$3:$J$3</c:f>
                <c:numCache>
                  <c:formatCode>General</c:formatCode>
                  <c:ptCount val="3"/>
                  <c:pt idx="0">
                    <c:v>1.6905196000000001E-2</c:v>
                  </c:pt>
                  <c:pt idx="1">
                    <c:v>1.2460504000000001E-2</c:v>
                  </c:pt>
                  <c:pt idx="2">
                    <c:v>1.2029108E-2</c:v>
                  </c:pt>
                </c:numCache>
              </c:numRef>
            </c:plus>
            <c:minus>
              <c:numRef>
                <c:f>closedoremptied!$H$3:$J$3</c:f>
                <c:numCache>
                  <c:formatCode>General</c:formatCode>
                  <c:ptCount val="3"/>
                  <c:pt idx="0">
                    <c:v>1.6905196000000001E-2</c:v>
                  </c:pt>
                  <c:pt idx="1">
                    <c:v>1.2460504000000001E-2</c:v>
                  </c:pt>
                  <c:pt idx="2">
                    <c:v>1.2029108E-2</c:v>
                  </c:pt>
                </c:numCache>
              </c:numRef>
            </c:minus>
          </c:errBars>
          <c:cat>
            <c:strRef>
              <c:f>closedoremptied!$B$1:$D$1</c:f>
              <c:strCache>
                <c:ptCount val="3"/>
                <c:pt idx="0">
                  <c:v>All switching</c:v>
                </c:pt>
                <c:pt idx="1">
                  <c:v>Internal</c:v>
                </c:pt>
                <c:pt idx="2">
                  <c:v>Other</c:v>
                </c:pt>
              </c:strCache>
            </c:strRef>
          </c:cat>
          <c:val>
            <c:numRef>
              <c:f>closedoremptied!$B$3:$D$3</c:f>
              <c:numCache>
                <c:formatCode>General</c:formatCode>
                <c:ptCount val="3"/>
                <c:pt idx="0" formatCode="0.000">
                  <c:v>0.12748419999999999</c:v>
                </c:pt>
                <c:pt idx="1">
                  <c:v>8.5312600000000002E-2</c:v>
                </c:pt>
                <c:pt idx="2">
                  <c:v>4.2171599999999997E-2</c:v>
                </c:pt>
              </c:numCache>
            </c:numRef>
          </c:val>
        </c:ser>
        <c:dLbls>
          <c:showLegendKey val="0"/>
          <c:showVal val="0"/>
          <c:showCatName val="0"/>
          <c:showSerName val="0"/>
          <c:showPercent val="0"/>
          <c:showBubbleSize val="0"/>
        </c:dLbls>
        <c:gapWidth val="150"/>
        <c:axId val="33248000"/>
        <c:axId val="33249536"/>
      </c:barChart>
      <c:catAx>
        <c:axId val="33248000"/>
        <c:scaling>
          <c:orientation val="minMax"/>
        </c:scaling>
        <c:delete val="0"/>
        <c:axPos val="b"/>
        <c:majorTickMark val="none"/>
        <c:minorTickMark val="none"/>
        <c:tickLblPos val="low"/>
        <c:txPr>
          <a:bodyPr/>
          <a:lstStyle/>
          <a:p>
            <a:pPr>
              <a:defRPr sz="1800"/>
            </a:pPr>
            <a:endParaRPr lang="en-US"/>
          </a:p>
        </c:txPr>
        <c:crossAx val="33249536"/>
        <c:crossesAt val="0"/>
        <c:auto val="1"/>
        <c:lblAlgn val="ctr"/>
        <c:lblOffset val="100"/>
        <c:noMultiLvlLbl val="0"/>
      </c:catAx>
      <c:valAx>
        <c:axId val="33249536"/>
        <c:scaling>
          <c:orientation val="minMax"/>
          <c:max val="0.15"/>
          <c:min val="0"/>
        </c:scaling>
        <c:delete val="0"/>
        <c:axPos val="l"/>
        <c:title>
          <c:tx>
            <c:rich>
              <a:bodyPr rot="0" vert="horz"/>
              <a:lstStyle/>
              <a:p>
                <a:pPr algn="l">
                  <a:defRPr sz="1600" b="0"/>
                </a:pPr>
                <a:r>
                  <a:rPr lang="en-GB" sz="1600" b="0" dirty="0" smtClean="0"/>
                  <a:t>Percent</a:t>
                </a:r>
                <a:r>
                  <a:rPr lang="en-GB" sz="1600" b="0" baseline="0" dirty="0" smtClean="0"/>
                  <a:t> of </a:t>
                </a:r>
                <a:br>
                  <a:rPr lang="en-GB" sz="1600" b="0" baseline="0" dirty="0" smtClean="0"/>
                </a:br>
                <a:r>
                  <a:rPr lang="en-GB" sz="1600" b="0" baseline="0" dirty="0" smtClean="0"/>
                  <a:t>group</a:t>
                </a:r>
                <a:endParaRPr lang="en-GB" sz="1600" b="0" dirty="0"/>
              </a:p>
            </c:rich>
          </c:tx>
          <c:layout>
            <c:manualLayout>
              <c:xMode val="edge"/>
              <c:yMode val="edge"/>
              <c:x val="1.14161770187529E-3"/>
              <c:y val="0.15330766658011299"/>
            </c:manualLayout>
          </c:layout>
          <c:overlay val="0"/>
        </c:title>
        <c:numFmt formatCode="0%" sourceLinked="0"/>
        <c:majorTickMark val="out"/>
        <c:minorTickMark val="none"/>
        <c:tickLblPos val="nextTo"/>
        <c:txPr>
          <a:bodyPr/>
          <a:lstStyle/>
          <a:p>
            <a:pPr>
              <a:defRPr sz="1600"/>
            </a:pPr>
            <a:endParaRPr lang="en-US"/>
          </a:p>
        </c:txPr>
        <c:crossAx val="33248000"/>
        <c:crossesAt val="1"/>
        <c:crossBetween val="between"/>
        <c:majorUnit val="0.05"/>
      </c:valAx>
      <c:spPr>
        <a:ln>
          <a:solidFill>
            <a:schemeClr val="bg1"/>
          </a:solidFill>
        </a:ln>
      </c:spPr>
    </c:plotArea>
    <c:legend>
      <c:legendPos val="r"/>
      <c:layout>
        <c:manualLayout>
          <c:xMode val="edge"/>
          <c:yMode val="edge"/>
          <c:x val="0.18441240173729401"/>
          <c:y val="0.105874609041493"/>
          <c:w val="0.461200702517996"/>
          <c:h val="0.21662504634868501"/>
        </c:manualLayout>
      </c:layout>
      <c:overlay val="0"/>
      <c:spPr>
        <a:solidFill>
          <a:schemeClr val="bg1"/>
        </a:solidFill>
      </c:spPr>
      <c:txPr>
        <a:bodyPr/>
        <a:lstStyle/>
        <a:p>
          <a:pPr algn="just">
            <a:defRPr sz="1600"/>
          </a:pPr>
          <a:endParaRPr lang="en-US"/>
        </a:p>
      </c:txPr>
    </c:legend>
    <c:plotVisOnly val="1"/>
    <c:dispBlanksAs val="gap"/>
    <c:showDLblsOverMax val="0"/>
  </c:chart>
  <c:spPr>
    <a:ln>
      <a:noFill/>
    </a:ln>
  </c:spPr>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0.00877</cdr:x>
      <cdr:y>0.84165</cdr:y>
    </cdr:from>
    <cdr:to>
      <cdr:x>0.99018</cdr:x>
      <cdr:y>1</cdr:y>
    </cdr:to>
    <cdr:sp macro="" textlink="">
      <cdr:nvSpPr>
        <cdr:cNvPr id="2" name="Text Box 1"/>
        <cdr:cNvSpPr txBox="1"/>
      </cdr:nvSpPr>
      <cdr:spPr>
        <a:xfrm xmlns:a="http://schemas.openxmlformats.org/drawingml/2006/main">
          <a:off x="72008" y="4060571"/>
          <a:ext cx="8056307" cy="76396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l"/>
          <a:r>
            <a:rPr lang="en-GB" sz="1400" b="0" dirty="0"/>
            <a:t>Control </a:t>
          </a:r>
          <a:r>
            <a:rPr lang="en-GB" sz="1400" b="0" dirty="0" smtClean="0"/>
            <a:t>	7.6</a:t>
          </a:r>
          <a:r>
            <a:rPr lang="en-GB" sz="1400" b="0" dirty="0"/>
            <a:t>% </a:t>
          </a:r>
          <a:r>
            <a:rPr lang="en-GB" sz="1400" b="0" dirty="0" smtClean="0"/>
            <a:t>	       2.7%              6.2%             40.0%             3.0%</a:t>
          </a:r>
          <a:endParaRPr lang="en-GB" sz="1400" b="0" dirty="0"/>
        </a:p>
        <a:p xmlns:a="http://schemas.openxmlformats.org/drawingml/2006/main">
          <a:pPr algn="l"/>
          <a:r>
            <a:rPr lang="en-GB" sz="1400" b="0" baseline="0" dirty="0"/>
            <a:t>group</a:t>
          </a:r>
          <a:r>
            <a:rPr lang="en-GB" sz="1400" b="0" dirty="0"/>
            <a:t>:</a:t>
          </a:r>
        </a:p>
      </cdr:txBody>
    </cdr:sp>
  </cdr:relSizeAnchor>
  <cdr:relSizeAnchor xmlns:cdr="http://schemas.openxmlformats.org/drawingml/2006/chartDrawing">
    <cdr:from>
      <cdr:x>0.53558</cdr:x>
      <cdr:y>0.88012</cdr:y>
    </cdr:from>
    <cdr:to>
      <cdr:x>0.9701</cdr:x>
      <cdr:y>0.98366</cdr:y>
    </cdr:to>
    <cdr:sp macro="" textlink="">
      <cdr:nvSpPr>
        <cdr:cNvPr id="4" name="Text Box 1"/>
        <cdr:cNvSpPr txBox="1"/>
      </cdr:nvSpPr>
      <cdr:spPr>
        <a:xfrm xmlns:a="http://schemas.openxmlformats.org/drawingml/2006/main">
          <a:off x="3285323" y="2632296"/>
          <a:ext cx="2665343" cy="309686"/>
        </a:xfrm>
        <a:prstGeom xmlns:a="http://schemas.openxmlformats.org/drawingml/2006/main" prst="rect">
          <a:avLst/>
        </a:prstGeom>
      </cdr:spPr>
    </cdr:sp>
  </cdr:relSizeAnchor>
  <cdr:relSizeAnchor xmlns:cdr="http://schemas.openxmlformats.org/drawingml/2006/chartDrawing">
    <cdr:from>
      <cdr:x>0.00888</cdr:x>
      <cdr:y>0.83892</cdr:y>
    </cdr:from>
    <cdr:to>
      <cdr:x>0.97414</cdr:x>
      <cdr:y>0.95238</cdr:y>
    </cdr:to>
    <cdr:sp macro="" textlink="">
      <cdr:nvSpPr>
        <cdr:cNvPr id="3" name="Rectangle 2"/>
        <cdr:cNvSpPr/>
      </cdr:nvSpPr>
      <cdr:spPr>
        <a:xfrm xmlns:a="http://schemas.openxmlformats.org/drawingml/2006/main">
          <a:off x="72895" y="3805764"/>
          <a:ext cx="7923735" cy="514716"/>
        </a:xfrm>
        <a:prstGeom xmlns:a="http://schemas.openxmlformats.org/drawingml/2006/main" prst="rect">
          <a:avLst/>
        </a:prstGeom>
        <a:noFill xmlns:a="http://schemas.openxmlformats.org/drawingml/2006/main"/>
        <a:ln xmlns:a="http://schemas.openxmlformats.org/drawingml/2006/main" w="9525"/>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22673F-9D9E-BD42-9B19-201B6EA4B248}" type="datetimeFigureOut">
              <a:rPr lang="en-US" smtClean="0"/>
              <a:t>12/14/2016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5F81A9-FDE3-484D-9957-F1235B349103}" type="slidenum">
              <a:rPr lang="en-US" smtClean="0"/>
              <a:t>‹#›</a:t>
            </a:fld>
            <a:endParaRPr lang="en-US"/>
          </a:p>
        </p:txBody>
      </p:sp>
    </p:spTree>
    <p:extLst>
      <p:ext uri="{BB962C8B-B14F-4D97-AF65-F5344CB8AC3E}">
        <p14:creationId xmlns:p14="http://schemas.microsoft.com/office/powerpoint/2010/main" val="12225614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616DD0-3A1F-0748-8FFE-C674C0FE9D7F}" type="datetimeFigureOut">
              <a:rPr lang="en-US" smtClean="0"/>
              <a:t>12/14/2016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73AACA-A423-134F-A485-F8756464093B}" type="slidenum">
              <a:rPr lang="en-US" smtClean="0"/>
              <a:t>‹#›</a:t>
            </a:fld>
            <a:endParaRPr lang="en-US"/>
          </a:p>
        </p:txBody>
      </p:sp>
    </p:spTree>
    <p:extLst>
      <p:ext uri="{BB962C8B-B14F-4D97-AF65-F5344CB8AC3E}">
        <p14:creationId xmlns:p14="http://schemas.microsoft.com/office/powerpoint/2010/main" val="318950494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normAutofit fontScale="70000" lnSpcReduction="20000"/>
          </a:bodyPr>
          <a:lstStyle/>
          <a:p>
            <a:endParaRPr lang="en-GB" dirty="0"/>
          </a:p>
        </p:txBody>
      </p:sp>
      <p:sp>
        <p:nvSpPr>
          <p:cNvPr id="4" name="Slide Number Placeholder 3"/>
          <p:cNvSpPr>
            <a:spLocks noGrp="1"/>
          </p:cNvSpPr>
          <p:nvPr>
            <p:ph type="sldNum" sz="quarter" idx="10"/>
          </p:nvPr>
        </p:nvSpPr>
        <p:spPr/>
        <p:txBody>
          <a:bodyPr/>
          <a:lstStyle/>
          <a:p>
            <a:fld id="{A9F7DB70-CB76-450B-820E-EA0BD4BAD576}" type="slidenum">
              <a:rPr lang="en-GB" smtClean="0"/>
              <a:t>6</a:t>
            </a:fld>
            <a:endParaRPr lang="en-GB"/>
          </a:p>
        </p:txBody>
      </p:sp>
    </p:spTree>
    <p:extLst>
      <p:ext uri="{BB962C8B-B14F-4D97-AF65-F5344CB8AC3E}">
        <p14:creationId xmlns:p14="http://schemas.microsoft.com/office/powerpoint/2010/main" val="2440968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r>
              <a:rPr lang="en-GB" baseline="0" dirty="0" smtClean="0"/>
              <a:t>1 In control group few people switched, even less than in the front page box trial. But as before, most switched to other than best internal rate.</a:t>
            </a:r>
          </a:p>
          <a:p>
            <a:endParaRPr lang="en-GB" baseline="0" dirty="0" smtClean="0"/>
          </a:p>
          <a:p>
            <a:r>
              <a:rPr lang="en-GB" baseline="0" dirty="0" smtClean="0"/>
              <a:t>2 Treatment increased switching quite substantially – by most in all trials. </a:t>
            </a:r>
          </a:p>
          <a:p>
            <a:endParaRPr lang="en-GB" baseline="0" dirty="0" smtClean="0"/>
          </a:p>
          <a:p>
            <a:r>
              <a:rPr lang="en-GB" baseline="0" dirty="0" smtClean="0"/>
              <a:t>3 As could be expected from internal switching form, effect was on internal switching. But having made internal switching relatively easier to other did not detract from other switching. So simplification added on the extensive margin.</a:t>
            </a:r>
          </a:p>
          <a:p>
            <a:r>
              <a:rPr lang="en-GB" baseline="0" dirty="0" smtClean="0"/>
              <a:t>	- here most gains would have been captured by internal switching and relatively little extra from external switching.</a:t>
            </a:r>
          </a:p>
        </p:txBody>
      </p:sp>
      <p:sp>
        <p:nvSpPr>
          <p:cNvPr id="4" name="Slide Number Placeholder 3"/>
          <p:cNvSpPr>
            <a:spLocks noGrp="1"/>
          </p:cNvSpPr>
          <p:nvPr>
            <p:ph type="sldNum" sz="quarter" idx="10"/>
          </p:nvPr>
        </p:nvSpPr>
        <p:spPr/>
        <p:txBody>
          <a:bodyPr/>
          <a:lstStyle/>
          <a:p>
            <a:fld id="{91E60CF1-DE7D-4267-9403-624E8C10545F}"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1693499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24</a:t>
            </a:fld>
            <a:endParaRPr lang="en-GB"/>
          </a:p>
        </p:txBody>
      </p:sp>
    </p:spTree>
    <p:extLst>
      <p:ext uri="{BB962C8B-B14F-4D97-AF65-F5344CB8AC3E}">
        <p14:creationId xmlns:p14="http://schemas.microsoft.com/office/powerpoint/2010/main" val="3158465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normAutofit fontScale="92500" lnSpcReduction="10000"/>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7</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9</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10</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11</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12</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13</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normAutofit/>
          </a:bodyPr>
          <a:lstStyle/>
          <a:p>
            <a:r>
              <a:rPr lang="en-GB" sz="1200" dirty="0" smtClean="0"/>
              <a:t>1 Overview</a:t>
            </a:r>
            <a:r>
              <a:rPr lang="en-GB" sz="1200" baseline="0" dirty="0" smtClean="0"/>
              <a:t> chart: percentage point increase in switching of best treatment variation relative to control. Error bars show 95% confidence interval.</a:t>
            </a:r>
          </a:p>
          <a:p>
            <a:endParaRPr lang="en-GB" sz="1200" baseline="0" dirty="0" smtClean="0"/>
          </a:p>
          <a:p>
            <a:r>
              <a:rPr lang="en-GB" sz="1200" baseline="0" dirty="0" smtClean="0"/>
              <a:t>2 As I said, each of the trials was conducted on different customer samples from a different bank. Control group switching differs, especially in the fourth trial where customers had short tenures and were switching after an initial bonus rate expired. All other trials switching in single digits and comparable.</a:t>
            </a:r>
          </a:p>
          <a:p>
            <a:endParaRPr lang="en-GB" sz="1200" baseline="0" dirty="0" smtClean="0"/>
          </a:p>
          <a:p>
            <a:pPr marL="0" marR="0" indent="0" algn="l" defTabSz="914192" rtl="0" eaLnBrk="1" fontAlgn="auto" latinLnBrk="0" hangingPunct="1">
              <a:lnSpc>
                <a:spcPct val="100000"/>
              </a:lnSpc>
              <a:spcBef>
                <a:spcPts val="0"/>
              </a:spcBef>
              <a:spcAft>
                <a:spcPts val="0"/>
              </a:spcAft>
              <a:buClrTx/>
              <a:buSzTx/>
              <a:buFontTx/>
              <a:buNone/>
              <a:tabLst/>
              <a:defRPr/>
            </a:pPr>
            <a:r>
              <a:rPr lang="en-GB" sz="1200" baseline="0" dirty="0" smtClean="0"/>
              <a:t>3 </a:t>
            </a:r>
            <a:r>
              <a:rPr lang="en-GB" sz="1200" dirty="0" smtClean="0"/>
              <a:t>Key points</a:t>
            </a:r>
            <a:r>
              <a:rPr lang="en-GB" sz="1200" baseline="0" dirty="0" smtClean="0"/>
              <a:t> to take away from looking at the overview:</a:t>
            </a:r>
          </a:p>
          <a:p>
            <a:pPr marL="0" marR="0" indent="0" algn="l" defTabSz="914192" rtl="0" eaLnBrk="1" fontAlgn="auto" latinLnBrk="0" hangingPunct="1">
              <a:lnSpc>
                <a:spcPct val="100000"/>
              </a:lnSpc>
              <a:spcBef>
                <a:spcPts val="0"/>
              </a:spcBef>
              <a:spcAft>
                <a:spcPts val="0"/>
              </a:spcAft>
              <a:buClrTx/>
              <a:buSzTx/>
              <a:buFontTx/>
              <a:buNone/>
              <a:tabLst/>
              <a:defRPr/>
            </a:pPr>
            <a:r>
              <a:rPr lang="en-GB" sz="1200" baseline="0" dirty="0" smtClean="0"/>
              <a:t>	</a:t>
            </a:r>
            <a:r>
              <a:rPr lang="en-GB" sz="1200" dirty="0" smtClean="0"/>
              <a:t>*prominence</a:t>
            </a:r>
            <a:r>
              <a:rPr lang="en-GB" sz="1200" baseline="0" dirty="0" smtClean="0"/>
              <a:t> matters: most important stuff needs to be of first-order prominence to have any effect. Actually if prominence did not matter so much,  it would have been reasonable to expect a stronger customer response where there as a trigger event – a rate cut	</a:t>
            </a:r>
          </a:p>
          <a:p>
            <a:pPr marL="0" marR="0" indent="0" algn="l" defTabSz="914192" rtl="0" eaLnBrk="1" fontAlgn="auto" latinLnBrk="0" hangingPunct="1">
              <a:lnSpc>
                <a:spcPct val="100000"/>
              </a:lnSpc>
              <a:spcBef>
                <a:spcPts val="0"/>
              </a:spcBef>
              <a:spcAft>
                <a:spcPts val="0"/>
              </a:spcAft>
              <a:buClrTx/>
              <a:buSzTx/>
              <a:buFontTx/>
              <a:buNone/>
              <a:tabLst/>
              <a:defRPr/>
            </a:pPr>
            <a:r>
              <a:rPr lang="en-GB" sz="1200" baseline="0" dirty="0" smtClean="0"/>
              <a:t>	*digital reminders, especially when sent close to rate decrease date, had comparable effects to letter reminders</a:t>
            </a:r>
            <a:endParaRPr lang="en-GB" sz="1200" dirty="0" smtClean="0"/>
          </a:p>
          <a:p>
            <a:r>
              <a:rPr lang="en-GB" sz="1200" dirty="0" smtClean="0"/>
              <a:t>	</a:t>
            </a:r>
            <a:r>
              <a:rPr lang="en-GB" sz="1200" baseline="0" dirty="0" smtClean="0"/>
              <a:t>*ease of action most important. Return form highest absolute and relative effect, even if there was no trigger event associated to the treatment.</a:t>
            </a:r>
          </a:p>
          <a:p>
            <a:r>
              <a:rPr lang="en-GB" sz="1200" baseline="0" dirty="0" smtClean="0"/>
              <a:t>	</a:t>
            </a:r>
            <a:endParaRPr lang="en-GB" sz="1200" dirty="0" smtClean="0"/>
          </a:p>
          <a:p>
            <a:pPr marL="0" marR="0" indent="0" algn="l" defTabSz="914192" rtl="0" eaLnBrk="1" fontAlgn="auto" latinLnBrk="0" hangingPunct="1">
              <a:lnSpc>
                <a:spcPct val="100000"/>
              </a:lnSpc>
              <a:spcBef>
                <a:spcPts val="0"/>
              </a:spcBef>
              <a:spcAft>
                <a:spcPts val="0"/>
              </a:spcAft>
              <a:buClrTx/>
              <a:buSzTx/>
              <a:buFontTx/>
              <a:buNone/>
              <a:tabLst/>
              <a:defRPr/>
            </a:pPr>
            <a:r>
              <a:rPr lang="en-GB" dirty="0" smtClean="0"/>
              <a:t>4 Let’s look into some results in more detail. I’ll show you</a:t>
            </a:r>
            <a:r>
              <a:rPr lang="en-GB" baseline="0" dirty="0" smtClean="0"/>
              <a:t> that presence of </a:t>
            </a:r>
            <a:r>
              <a:rPr lang="en-GB" sz="1200" baseline="0" dirty="0" smtClean="0"/>
              <a:t>internal alternative mattered a lot: people reluctant to switch savings outside. All effects from increasing internal switching.</a:t>
            </a:r>
            <a:endParaRPr lang="en-GB" dirty="0" smtClean="0"/>
          </a:p>
          <a:p>
            <a:r>
              <a:rPr lang="en-GB" dirty="0" smtClean="0"/>
              <a:t>	*Skip</a:t>
            </a:r>
            <a:r>
              <a:rPr lang="en-GB" baseline="0" dirty="0" smtClean="0"/>
              <a:t> reverse switching box as no effect and the SMS reminders as no better internal option made context different than in other trials.</a:t>
            </a:r>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17</a:t>
            </a:fld>
            <a:endParaRPr lang="en-GB"/>
          </a:p>
        </p:txBody>
      </p:sp>
    </p:spTree>
    <p:extLst>
      <p:ext uri="{BB962C8B-B14F-4D97-AF65-F5344CB8AC3E}">
        <p14:creationId xmlns:p14="http://schemas.microsoft.com/office/powerpoint/2010/main" val="1693499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4213"/>
            <a:ext cx="4575175" cy="34305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E60CF1-DE7D-4267-9403-624E8C10545F}" type="slidenum">
              <a:rPr lang="en-GB" smtClean="0"/>
              <a:pPr/>
              <a:t>18</a:t>
            </a:fld>
            <a:endParaRPr lang="en-GB"/>
          </a:p>
        </p:txBody>
      </p:sp>
    </p:spTree>
    <p:extLst>
      <p:ext uri="{BB962C8B-B14F-4D97-AF65-F5344CB8AC3E}">
        <p14:creationId xmlns:p14="http://schemas.microsoft.com/office/powerpoint/2010/main" val="1693499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A4E7E0-9715-E249-BECA-7330121E6B0F}" type="datetime1">
              <a:rPr lang="en-US" smtClean="0"/>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1059305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861746-9FD9-0246-A10A-ADC51733B66C}" type="datetime1">
              <a:rPr lang="en-US" smtClean="0"/>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1210576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307D9C-5297-3E47-B358-476938E669C7}" type="datetime1">
              <a:rPr lang="en-US" smtClean="0"/>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2594364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sp>
        <p:nvSpPr>
          <p:cNvPr id="4" name="Title 3"/>
          <p:cNvSpPr>
            <a:spLocks noGrp="1"/>
          </p:cNvSpPr>
          <p:nvPr>
            <p:ph type="title"/>
          </p:nvPr>
        </p:nvSpPr>
        <p:spPr>
          <a:xfrm>
            <a:off x="719138" y="288000"/>
            <a:ext cx="7708900" cy="1155600"/>
          </a:xfrm>
        </p:spPr>
        <p:txBody>
          <a:bodyPr/>
          <a:lstStyle>
            <a:lvl1pPr>
              <a:defRPr sz="3400"/>
            </a:lvl1pPr>
          </a:lstStyle>
          <a:p>
            <a:r>
              <a:rPr lang="en-US" smtClean="0"/>
              <a:t>Click to edit Master title style</a:t>
            </a:r>
            <a:endParaRPr lang="en-GB" dirty="0"/>
          </a:p>
        </p:txBody>
      </p:sp>
      <p:sp>
        <p:nvSpPr>
          <p:cNvPr id="3" name="Text Placeholder 2"/>
          <p:cNvSpPr>
            <a:spLocks noGrp="1"/>
          </p:cNvSpPr>
          <p:nvPr>
            <p:ph type="body" sz="quarter" idx="14"/>
          </p:nvPr>
        </p:nvSpPr>
        <p:spPr>
          <a:xfrm>
            <a:off x="720000" y="1628676"/>
            <a:ext cx="7704000" cy="4248000"/>
          </a:xfrm>
        </p:spPr>
        <p:txBody>
          <a:bodyPr/>
          <a:lstStyle>
            <a:lvl1pPr marL="0" indent="0">
              <a:buNone/>
              <a:defRPr>
                <a:solidFill>
                  <a:schemeClr val="tx1"/>
                </a:solidFill>
                <a:latin typeface="+mn-lt"/>
              </a:defRPr>
            </a:lvl1pPr>
            <a:lvl2pPr marL="0" indent="0">
              <a:buNone/>
              <a:defRPr>
                <a:solidFill>
                  <a:schemeClr val="tx1"/>
                </a:solidFill>
                <a:latin typeface="+mn-lt"/>
              </a:defRPr>
            </a:lvl2pPr>
            <a:lvl3pPr marL="0" indent="0">
              <a:buNone/>
              <a:defRPr>
                <a:solidFill>
                  <a:schemeClr val="tx1"/>
                </a:solidFill>
                <a:latin typeface="+mn-lt"/>
              </a:defRPr>
            </a:lvl3pPr>
            <a:lvl4pPr marL="0" indent="0">
              <a:buNone/>
              <a:defRPr>
                <a:solidFill>
                  <a:schemeClr val="tx1"/>
                </a:solidFill>
                <a:latin typeface="+mn-lt"/>
              </a:defRPr>
            </a:lvl4pPr>
            <a:lvl5pPr marL="0" indent="0">
              <a:buNone/>
              <a:defRPr sz="1600">
                <a:solidFill>
                  <a:schemeClr val="tx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Slide Number Placeholder 1"/>
          <p:cNvSpPr>
            <a:spLocks noGrp="1"/>
          </p:cNvSpPr>
          <p:nvPr>
            <p:ph type="sldNum" sz="quarter" idx="15"/>
          </p:nvPr>
        </p:nvSpPr>
        <p:spPr/>
        <p:txBody>
          <a:bodyPr/>
          <a:lstStyle/>
          <a:p>
            <a:fld id="{3BCFDB86-9AA8-4FA0-859E-0ABCBFE83936}" type="slidenum">
              <a:rPr lang="en-GB" smtClean="0"/>
              <a:pPr/>
              <a:t>‹#›</a:t>
            </a:fld>
            <a:endParaRPr lang="en-GB" dirty="0"/>
          </a:p>
        </p:txBody>
      </p:sp>
    </p:spTree>
    <p:extLst>
      <p:ext uri="{BB962C8B-B14F-4D97-AF65-F5344CB8AC3E}">
        <p14:creationId xmlns:p14="http://schemas.microsoft.com/office/powerpoint/2010/main" val="10969262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Bulleted_Content">
    <p:spTree>
      <p:nvGrpSpPr>
        <p:cNvPr id="1" name=""/>
        <p:cNvGrpSpPr/>
        <p:nvPr/>
      </p:nvGrpSpPr>
      <p:grpSpPr>
        <a:xfrm>
          <a:off x="0" y="0"/>
          <a:ext cx="0" cy="0"/>
          <a:chOff x="0" y="0"/>
          <a:chExt cx="0" cy="0"/>
        </a:xfrm>
      </p:grpSpPr>
      <p:sp>
        <p:nvSpPr>
          <p:cNvPr id="7" name="Title 3"/>
          <p:cNvSpPr>
            <a:spLocks noGrp="1"/>
          </p:cNvSpPr>
          <p:nvPr>
            <p:ph type="title"/>
          </p:nvPr>
        </p:nvSpPr>
        <p:spPr>
          <a:xfrm>
            <a:off x="719138" y="288000"/>
            <a:ext cx="7708900" cy="1155600"/>
          </a:xfrm>
        </p:spPr>
        <p:txBody>
          <a:bodyPr/>
          <a:lstStyle/>
          <a:p>
            <a:r>
              <a:rPr lang="en-US" smtClean="0"/>
              <a:t>Click to edit Master title style</a:t>
            </a:r>
            <a:endParaRPr lang="en-GB" dirty="0"/>
          </a:p>
        </p:txBody>
      </p:sp>
      <p:sp>
        <p:nvSpPr>
          <p:cNvPr id="3" name="Text Placeholder 2"/>
          <p:cNvSpPr>
            <a:spLocks noGrp="1"/>
          </p:cNvSpPr>
          <p:nvPr>
            <p:ph type="body" sz="quarter" idx="15"/>
          </p:nvPr>
        </p:nvSpPr>
        <p:spPr>
          <a:xfrm>
            <a:off x="720000" y="1628676"/>
            <a:ext cx="7704000" cy="4248000"/>
          </a:xfrm>
        </p:spPr>
        <p:txBody>
          <a:bodyPr/>
          <a:lstStyle>
            <a:lvl1pPr marL="342822" indent="-342822">
              <a:buClr>
                <a:srgbClr val="8E1537"/>
              </a:buClr>
              <a:buFont typeface="Arial" pitchFamily="34" charset="0"/>
              <a:buChar char="•"/>
              <a:defRPr>
                <a:solidFill>
                  <a:schemeClr val="tx1"/>
                </a:solidFill>
                <a:latin typeface="+mn-lt"/>
              </a:defRPr>
            </a:lvl1pPr>
            <a:lvl2pPr>
              <a:buClr>
                <a:srgbClr val="8E1537"/>
              </a:buClr>
              <a:defRPr>
                <a:solidFill>
                  <a:schemeClr val="tx1"/>
                </a:solidFill>
                <a:latin typeface="+mn-lt"/>
              </a:defRPr>
            </a:lvl2pPr>
            <a:lvl3pPr>
              <a:buClr>
                <a:srgbClr val="8E1537"/>
              </a:buClr>
              <a:defRPr>
                <a:solidFill>
                  <a:schemeClr val="tx1"/>
                </a:solidFill>
                <a:latin typeface="+mn-lt"/>
              </a:defRPr>
            </a:lvl3pPr>
            <a:lvl4pPr>
              <a:buClr>
                <a:srgbClr val="8E1537"/>
              </a:buClr>
              <a:defRPr>
                <a:solidFill>
                  <a:schemeClr val="tx1"/>
                </a:solidFill>
                <a:latin typeface="+mn-lt"/>
              </a:defRPr>
            </a:lvl4pPr>
            <a:lvl5pPr>
              <a:buClr>
                <a:srgbClr val="8E1537"/>
              </a:buClr>
              <a:defRPr sz="1600">
                <a:solidFill>
                  <a:schemeClr val="tx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Slide Number Placeholder 1"/>
          <p:cNvSpPr>
            <a:spLocks noGrp="1"/>
          </p:cNvSpPr>
          <p:nvPr>
            <p:ph type="sldNum" sz="quarter" idx="16"/>
          </p:nvPr>
        </p:nvSpPr>
        <p:spPr/>
        <p:txBody>
          <a:bodyPr/>
          <a:lstStyle/>
          <a:p>
            <a:fld id="{3BCFDB86-9AA8-4FA0-859E-0ABCBFE83936}" type="slidenum">
              <a:rPr lang="en-GB" smtClean="0"/>
              <a:pPr/>
              <a:t>‹#›</a:t>
            </a:fld>
            <a:endParaRPr lang="en-GB" dirty="0"/>
          </a:p>
        </p:txBody>
      </p:sp>
    </p:spTree>
    <p:extLst>
      <p:ext uri="{BB962C8B-B14F-4D97-AF65-F5344CB8AC3E}">
        <p14:creationId xmlns:p14="http://schemas.microsoft.com/office/powerpoint/2010/main" val="41188239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A9FD81-391E-AB4D-9744-BF484CEF227B}" type="datetime1">
              <a:rPr lang="en-US" smtClean="0"/>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1379156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EE3210-FCF5-FE42-A4D3-44DFDAD385DB}" type="datetime1">
              <a:rPr lang="en-US" smtClean="0"/>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419684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85341D-D021-7644-A38D-0D23C9E6446B}" type="datetime1">
              <a:rPr lang="en-US" smtClean="0"/>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297200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4649EF-DABD-C443-B12C-4ED87D690846}" type="datetime1">
              <a:rPr lang="en-US" smtClean="0"/>
              <a:t>12/14/2016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1418077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2D6EC7-551D-D440-B615-E729469C0C38}" type="datetime1">
              <a:rPr lang="en-US" smtClean="0"/>
              <a:t>12/14/2016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4018110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DD0E9B-9392-B24B-BC1B-50038B818160}" type="datetime1">
              <a:rPr lang="en-US" smtClean="0"/>
              <a:t>12/14/2016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2285675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397730-86BA-A249-9ADD-A74A223CDD0E}" type="datetime1">
              <a:rPr lang="en-US" smtClean="0"/>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2336490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637478-B3F1-384B-BB9D-C1B44F16B35B}" type="datetime1">
              <a:rPr lang="en-US" smtClean="0"/>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A60D-8067-9747-A1DF-E950A1CBF033}" type="slidenum">
              <a:rPr lang="en-US" smtClean="0"/>
              <a:t>‹#›</a:t>
            </a:fld>
            <a:endParaRPr lang="en-US"/>
          </a:p>
        </p:txBody>
      </p:sp>
    </p:spTree>
    <p:extLst>
      <p:ext uri="{BB962C8B-B14F-4D97-AF65-F5344CB8AC3E}">
        <p14:creationId xmlns:p14="http://schemas.microsoft.com/office/powerpoint/2010/main" val="3775799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446DF8-DDD2-F644-8760-ED978BBE4949}" type="datetime1">
              <a:rPr lang="en-US" smtClean="0"/>
              <a:t>12/14/2016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0AA60D-8067-9747-A1DF-E950A1CBF033}" type="slidenum">
              <a:rPr lang="en-US" smtClean="0"/>
              <a:t>‹#›</a:t>
            </a:fld>
            <a:endParaRPr lang="en-US"/>
          </a:p>
        </p:txBody>
      </p:sp>
    </p:spTree>
    <p:extLst>
      <p:ext uri="{BB962C8B-B14F-4D97-AF65-F5344CB8AC3E}">
        <p14:creationId xmlns:p14="http://schemas.microsoft.com/office/powerpoint/2010/main" val="2453925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google.co.uk/url?sa=i&amp;rct=j&amp;q=&amp;esrc=s&amp;source=images&amp;cd=&amp;cad=rja&amp;uact=8&amp;ved=0ahUKEwiRwJiHiPvPAhVGPxQKHe9YCVcQjRwIBw&amp;url=http://www.ecumenical-studies.de/index.php?option=com_content&amp;view=article&amp;id=66&amp;Itemid=66&amp;bvm=bv.136811127,d.ZGg&amp;psig=AFQjCNE5v5viPKLOxRMxKNtgM8C5-5Nkwg&amp;ust=1477660351691173" TargetMode="External"/><Relationship Id="rId3" Type="http://schemas.openxmlformats.org/officeDocument/2006/relationships/hyperlink" Target="http://www.google.co.uk/url?sa=i&amp;rct=j&amp;q=&amp;esrc=s&amp;source=images&amp;cd=&amp;cad=rja&amp;uact=8&amp;ved=0ahUKEwjuqvT8hvvPAhWKtxQKHTYvBvEQjRwIBw&amp;url=http://peoplepermonth.com/&amp;bvm=bv.136811127,d.ZGg&amp;psig=AFQjCNHMuB6XhAKbTFYhYd70rEyZXkAe5g&amp;ust=1477659997888860"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chart" Target="../charts/chart1.xml"/><Relationship Id="rId10" Type="http://schemas.openxmlformats.org/officeDocument/2006/relationships/image" Target="../media/image5.png"/><Relationship Id="rId4" Type="http://schemas.openxmlformats.org/officeDocument/2006/relationships/image" Target="../media/image1.jpeg"/><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2267205"/>
          </a:xfrm>
        </p:spPr>
        <p:txBody>
          <a:bodyPr>
            <a:normAutofit/>
          </a:bodyPr>
          <a:lstStyle/>
          <a:p>
            <a:r>
              <a:rPr lang="en-US" sz="4000" dirty="0"/>
              <a:t>Testing the Effectiveness of Consumer Financial Disclosure: Experimental Evidence From Savings Accounts</a:t>
            </a:r>
          </a:p>
        </p:txBody>
      </p:sp>
      <p:sp>
        <p:nvSpPr>
          <p:cNvPr id="3" name="Subtitle 2"/>
          <p:cNvSpPr>
            <a:spLocks noGrp="1"/>
          </p:cNvSpPr>
          <p:nvPr>
            <p:ph type="subTitle" idx="1"/>
          </p:nvPr>
        </p:nvSpPr>
        <p:spPr>
          <a:xfrm>
            <a:off x="0" y="3636926"/>
            <a:ext cx="9144000" cy="2404999"/>
          </a:xfrm>
        </p:spPr>
        <p:txBody>
          <a:bodyPr numCol="2">
            <a:normAutofit/>
          </a:bodyPr>
          <a:lstStyle/>
          <a:p>
            <a:r>
              <a:rPr lang="en-US" sz="2800" dirty="0" smtClean="0">
                <a:solidFill>
                  <a:schemeClr val="tx1"/>
                </a:solidFill>
              </a:rPr>
              <a:t>Paul Adams</a:t>
            </a:r>
          </a:p>
          <a:p>
            <a:r>
              <a:rPr lang="en-US" sz="2800" dirty="0" smtClean="0">
                <a:solidFill>
                  <a:schemeClr val="tx1"/>
                </a:solidFill>
              </a:rPr>
              <a:t>Stefan Hunt</a:t>
            </a:r>
          </a:p>
          <a:p>
            <a:r>
              <a:rPr lang="en-US" sz="2800" dirty="0" err="1" smtClean="0">
                <a:solidFill>
                  <a:schemeClr val="tx1"/>
                </a:solidFill>
              </a:rPr>
              <a:t>Redis</a:t>
            </a:r>
            <a:r>
              <a:rPr lang="en-US" sz="2800" dirty="0" smtClean="0">
                <a:solidFill>
                  <a:schemeClr val="tx1"/>
                </a:solidFill>
              </a:rPr>
              <a:t> </a:t>
            </a:r>
            <a:r>
              <a:rPr lang="en-US" sz="2800" dirty="0" err="1" smtClean="0">
                <a:solidFill>
                  <a:schemeClr val="tx1"/>
                </a:solidFill>
              </a:rPr>
              <a:t>Zaliauskas</a:t>
            </a:r>
            <a:endParaRPr lang="en-US" sz="2800" dirty="0">
              <a:solidFill>
                <a:schemeClr val="tx1"/>
              </a:solidFill>
            </a:endParaRPr>
          </a:p>
          <a:p>
            <a:r>
              <a:rPr lang="en-US" sz="2800" dirty="0" smtClean="0">
                <a:solidFill>
                  <a:schemeClr val="tx1"/>
                </a:solidFill>
              </a:rPr>
              <a:t>Financial Conduct Authority</a:t>
            </a:r>
          </a:p>
          <a:p>
            <a:endParaRPr lang="en-US" sz="2800" dirty="0" smtClean="0">
              <a:solidFill>
                <a:schemeClr val="tx1"/>
              </a:solidFill>
            </a:endParaRPr>
          </a:p>
          <a:p>
            <a:r>
              <a:rPr lang="en-US" sz="2800" dirty="0" smtClean="0">
                <a:solidFill>
                  <a:schemeClr val="tx1"/>
                </a:solidFill>
              </a:rPr>
              <a:t>Christopher Palmer</a:t>
            </a:r>
          </a:p>
          <a:p>
            <a:r>
              <a:rPr lang="en-US" sz="2800" dirty="0" smtClean="0">
                <a:solidFill>
                  <a:schemeClr val="tx1"/>
                </a:solidFill>
              </a:rPr>
              <a:t>UC Berkeley</a:t>
            </a:r>
          </a:p>
          <a:p>
            <a:endParaRPr lang="en-US" sz="2800" dirty="0">
              <a:solidFill>
                <a:schemeClr val="tx1"/>
              </a:solidFill>
            </a:endParaRPr>
          </a:p>
          <a:p>
            <a:endParaRPr lang="en-US" sz="2800" dirty="0" smtClean="0">
              <a:solidFill>
                <a:schemeClr val="tx1"/>
              </a:solidFill>
            </a:endParaRPr>
          </a:p>
          <a:p>
            <a:endParaRPr lang="en-US" sz="2800" dirty="0" smtClean="0">
              <a:solidFill>
                <a:schemeClr val="tx1"/>
              </a:solidFill>
            </a:endParaRPr>
          </a:p>
        </p:txBody>
      </p:sp>
      <p:sp>
        <p:nvSpPr>
          <p:cNvPr id="4" name="TextBox 3"/>
          <p:cNvSpPr txBox="1"/>
          <p:nvPr/>
        </p:nvSpPr>
        <p:spPr>
          <a:xfrm>
            <a:off x="1008911" y="2472316"/>
            <a:ext cx="7133595" cy="954107"/>
          </a:xfrm>
          <a:prstGeom prst="rect">
            <a:avLst/>
          </a:prstGeom>
          <a:noFill/>
        </p:spPr>
        <p:txBody>
          <a:bodyPr wrap="square" rtlCol="0">
            <a:spAutoFit/>
          </a:bodyPr>
          <a:lstStyle/>
          <a:p>
            <a:pPr algn="ctr"/>
            <a:r>
              <a:rPr lang="en-US" sz="2800" dirty="0" smtClean="0"/>
              <a:t>CFPB Research Conference</a:t>
            </a:r>
          </a:p>
          <a:p>
            <a:pPr algn="ctr"/>
            <a:r>
              <a:rPr lang="en-US" sz="2800" dirty="0" smtClean="0"/>
              <a:t>December 2016</a:t>
            </a:r>
            <a:endParaRPr lang="en-US" sz="2800" dirty="0"/>
          </a:p>
        </p:txBody>
      </p:sp>
      <p:sp>
        <p:nvSpPr>
          <p:cNvPr id="5" name="TextBox 4"/>
          <p:cNvSpPr txBox="1"/>
          <p:nvPr/>
        </p:nvSpPr>
        <p:spPr>
          <a:xfrm>
            <a:off x="93748" y="6427028"/>
            <a:ext cx="8364452" cy="369332"/>
          </a:xfrm>
          <a:prstGeom prst="rect">
            <a:avLst/>
          </a:prstGeom>
          <a:noFill/>
        </p:spPr>
        <p:txBody>
          <a:bodyPr wrap="none" rtlCol="0">
            <a:spAutoFit/>
          </a:bodyPr>
          <a:lstStyle/>
          <a:p>
            <a:r>
              <a:rPr lang="en-US" dirty="0" smtClean="0"/>
              <a:t>The views expressed herein do not necessarily represent the official position of the FCA.</a:t>
            </a:r>
            <a:endParaRPr lang="en-US" dirty="0"/>
          </a:p>
        </p:txBody>
      </p:sp>
      <p:sp>
        <p:nvSpPr>
          <p:cNvPr id="6" name="Slide Number Placeholder 5"/>
          <p:cNvSpPr>
            <a:spLocks noGrp="1"/>
          </p:cNvSpPr>
          <p:nvPr>
            <p:ph type="sldNum" sz="quarter" idx="12"/>
          </p:nvPr>
        </p:nvSpPr>
        <p:spPr/>
        <p:txBody>
          <a:bodyPr/>
          <a:lstStyle/>
          <a:p>
            <a:fld id="{2B0AA60D-8067-9747-A1DF-E950A1CBF033}" type="slidenum">
              <a:rPr lang="en-US" smtClean="0"/>
              <a:t>1</a:t>
            </a:fld>
            <a:endParaRPr lang="en-US"/>
          </a:p>
        </p:txBody>
      </p:sp>
    </p:spTree>
    <p:extLst>
      <p:ext uri="{BB962C8B-B14F-4D97-AF65-F5344CB8AC3E}">
        <p14:creationId xmlns:p14="http://schemas.microsoft.com/office/powerpoint/2010/main" val="1803229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859" y="44624"/>
            <a:ext cx="9130141" cy="764736"/>
          </a:xfrm>
        </p:spPr>
        <p:txBody>
          <a:bodyPr>
            <a:normAutofit/>
          </a:bodyPr>
          <a:lstStyle/>
          <a:p>
            <a:pPr>
              <a:spcBef>
                <a:spcPts val="2500"/>
              </a:spcBef>
            </a:pPr>
            <a:r>
              <a:rPr lang="en-GB" dirty="0" smtClean="0"/>
              <a:t>Front-page switching box: Best rates</a:t>
            </a:r>
            <a:endParaRPr lang="en-GB" sz="2200" dirty="0"/>
          </a:p>
        </p:txBody>
      </p:sp>
      <p:sp>
        <p:nvSpPr>
          <p:cNvPr id="6" name="Slide Number Placeholder 5"/>
          <p:cNvSpPr>
            <a:spLocks noGrp="1"/>
          </p:cNvSpPr>
          <p:nvPr>
            <p:ph type="sldNum" sz="quarter" idx="16"/>
          </p:nvPr>
        </p:nvSpPr>
        <p:spPr/>
        <p:txBody>
          <a:bodyPr/>
          <a:lstStyle/>
          <a:p>
            <a:fld id="{3BCFDB86-9AA8-4FA0-859E-0ABCBFE83936}" type="slidenum">
              <a:rPr lang="en-GB" smtClean="0"/>
              <a:pPr/>
              <a:t>10</a:t>
            </a:fld>
            <a:endParaRPr lang="en-GB" dirty="0"/>
          </a:p>
        </p:txBody>
      </p:sp>
      <p:pic>
        <p:nvPicPr>
          <p:cNvPr id="13" name="Picture 12"/>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27724" b="10794"/>
          <a:stretch/>
        </p:blipFill>
        <p:spPr bwMode="auto">
          <a:xfrm>
            <a:off x="800307" y="809360"/>
            <a:ext cx="6828160" cy="5799657"/>
          </a:xfrm>
          <a:prstGeom prst="rect">
            <a:avLst/>
          </a:prstGeom>
          <a:noFill/>
        </p:spPr>
      </p:pic>
    </p:spTree>
    <p:extLst>
      <p:ext uri="{BB962C8B-B14F-4D97-AF65-F5344CB8AC3E}">
        <p14:creationId xmlns:p14="http://schemas.microsoft.com/office/powerpoint/2010/main" val="41708349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9138" y="288000"/>
            <a:ext cx="7708900" cy="718739"/>
          </a:xfrm>
        </p:spPr>
        <p:txBody>
          <a:bodyPr>
            <a:normAutofit fontScale="90000"/>
          </a:bodyPr>
          <a:lstStyle/>
          <a:p>
            <a:pPr>
              <a:spcBef>
                <a:spcPts val="2500"/>
              </a:spcBef>
            </a:pPr>
            <a:r>
              <a:rPr lang="en-GB" dirty="0" smtClean="0"/>
              <a:t>Return switching form</a:t>
            </a:r>
            <a:endParaRPr lang="en-GB" sz="2200" dirty="0"/>
          </a:p>
        </p:txBody>
      </p:sp>
      <p:sp>
        <p:nvSpPr>
          <p:cNvPr id="4" name="Text Placeholder 2"/>
          <p:cNvSpPr txBox="1">
            <a:spLocks/>
          </p:cNvSpPr>
          <p:nvPr/>
        </p:nvSpPr>
        <p:spPr>
          <a:xfrm>
            <a:off x="583864" y="987005"/>
            <a:ext cx="8175678" cy="379857"/>
          </a:xfrm>
          <a:prstGeom prst="rect">
            <a:avLst/>
          </a:prstGeom>
        </p:spPr>
        <p:txBody>
          <a:bodyPr>
            <a:noAutofit/>
          </a:bodyPr>
          <a:lstStyle>
            <a:lvl1pPr marL="342900" indent="-342900" algn="l" defTabSz="914400" rtl="0" eaLnBrk="1" latinLnBrk="0" hangingPunct="1">
              <a:spcBef>
                <a:spcPct val="20000"/>
              </a:spcBef>
              <a:buFontTx/>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Tx/>
              <a:buChar char="–"/>
              <a:defRPr sz="2400" b="0" kern="1200">
                <a:solidFill>
                  <a:schemeClr val="tx1"/>
                </a:solidFill>
                <a:latin typeface="+mn-lt"/>
                <a:ea typeface="+mn-ea"/>
                <a:cs typeface="+mn-cs"/>
              </a:defRPr>
            </a:lvl2pPr>
            <a:lvl3pPr marL="1143000" indent="-228600" algn="l" defTabSz="914400" rtl="0" eaLnBrk="1" latinLnBrk="0" hangingPunct="1">
              <a:spcBef>
                <a:spcPct val="20000"/>
              </a:spcBef>
              <a:buFontTx/>
              <a:buChar char="–"/>
              <a:defRPr sz="2000" b="0" kern="1200">
                <a:solidFill>
                  <a:schemeClr val="tx1"/>
                </a:solidFill>
                <a:latin typeface="+mn-lt"/>
                <a:ea typeface="+mn-ea"/>
                <a:cs typeface="+mn-cs"/>
              </a:defRPr>
            </a:lvl3pPr>
            <a:lvl4pPr marL="1600200" indent="-228600" algn="l" defTabSz="914400" rtl="0" eaLnBrk="1" latinLnBrk="0" hangingPunct="1">
              <a:spcBef>
                <a:spcPct val="20000"/>
              </a:spcBef>
              <a:buFontTx/>
              <a:buChar char="–"/>
              <a:defRPr sz="1800" b="0" kern="1200">
                <a:solidFill>
                  <a:schemeClr val="tx1"/>
                </a:solidFill>
                <a:latin typeface="+mn-lt"/>
                <a:ea typeface="+mn-ea"/>
                <a:cs typeface="+mn-cs"/>
              </a:defRPr>
            </a:lvl4pPr>
            <a:lvl5pPr marL="2057400" indent="-228600" algn="l" defTabSz="914400" rtl="0" eaLnBrk="1" latinLnBrk="0" hangingPunct="1">
              <a:spcBef>
                <a:spcPct val="20000"/>
              </a:spcBef>
              <a:buFontTx/>
              <a:buChar char="–"/>
              <a:defRPr sz="18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solidFill>
                  <a:schemeClr val="dk1"/>
                </a:solidFill>
              </a:rPr>
              <a:t>Control:	</a:t>
            </a:r>
            <a:r>
              <a:rPr lang="en-GB" sz="1400" dirty="0">
                <a:solidFill>
                  <a:schemeClr val="dk1"/>
                </a:solidFill>
              </a:rPr>
              <a:t>	 </a:t>
            </a:r>
            <a:r>
              <a:rPr lang="en-GB" sz="1400" dirty="0" smtClean="0">
                <a:solidFill>
                  <a:schemeClr val="dk1"/>
                </a:solidFill>
              </a:rPr>
              <a:t>		    	Treatment:</a:t>
            </a:r>
          </a:p>
        </p:txBody>
      </p:sp>
      <p:sp>
        <p:nvSpPr>
          <p:cNvPr id="3" name="Slide Number Placeholder 2"/>
          <p:cNvSpPr>
            <a:spLocks noGrp="1"/>
          </p:cNvSpPr>
          <p:nvPr>
            <p:ph type="sldNum" sz="quarter" idx="16"/>
          </p:nvPr>
        </p:nvSpPr>
        <p:spPr/>
        <p:txBody>
          <a:bodyPr/>
          <a:lstStyle/>
          <a:p>
            <a:fld id="{3BCFDB86-9AA8-4FA0-859E-0ABCBFE83936}" type="slidenum">
              <a:rPr lang="en-GB" smtClean="0"/>
              <a:pPr/>
              <a:t>11</a:t>
            </a:fld>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65" y="1212456"/>
            <a:ext cx="6957036" cy="5629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05088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spcBef>
                <a:spcPts val="2500"/>
              </a:spcBef>
            </a:pPr>
            <a:r>
              <a:rPr lang="en-GB" dirty="0" smtClean="0"/>
              <a:t>Return switching form</a:t>
            </a:r>
            <a:endParaRPr lang="en-GB" sz="2200" dirty="0"/>
          </a:p>
        </p:txBody>
      </p:sp>
      <p:sp>
        <p:nvSpPr>
          <p:cNvPr id="3" name="Slide Number Placeholder 2"/>
          <p:cNvSpPr>
            <a:spLocks noGrp="1"/>
          </p:cNvSpPr>
          <p:nvPr>
            <p:ph type="sldNum" sz="quarter" idx="16"/>
          </p:nvPr>
        </p:nvSpPr>
        <p:spPr/>
        <p:txBody>
          <a:bodyPr/>
          <a:lstStyle/>
          <a:p>
            <a:fld id="{3BCFDB86-9AA8-4FA0-859E-0ABCBFE83936}" type="slidenum">
              <a:rPr lang="en-GB" smtClean="0"/>
              <a:pPr/>
              <a:t>12</a:t>
            </a:fld>
            <a:endParaRPr lang="en-GB"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8669" t="72836" r="4404" b="1005"/>
          <a:stretch/>
        </p:blipFill>
        <p:spPr bwMode="auto">
          <a:xfrm>
            <a:off x="354953" y="1643724"/>
            <a:ext cx="8509264" cy="4877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1786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35" y="901672"/>
            <a:ext cx="2971800" cy="552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normAutofit/>
          </a:bodyPr>
          <a:lstStyle/>
          <a:p>
            <a:pPr>
              <a:spcBef>
                <a:spcPts val="2500"/>
              </a:spcBef>
            </a:pPr>
            <a:r>
              <a:rPr lang="en-GB" dirty="0" smtClean="0"/>
              <a:t>Email and SMS reminders</a:t>
            </a:r>
            <a:r>
              <a:rPr lang="en-GB" dirty="0"/>
              <a:t/>
            </a:r>
            <a:br>
              <a:rPr lang="en-GB" dirty="0"/>
            </a:br>
            <a:endParaRPr lang="en-GB" sz="2200" dirty="0"/>
          </a:p>
        </p:txBody>
      </p:sp>
      <p:cxnSp>
        <p:nvCxnSpPr>
          <p:cNvPr id="4" name="Straight Arrow Connector 3"/>
          <p:cNvCxnSpPr/>
          <p:nvPr/>
        </p:nvCxnSpPr>
        <p:spPr>
          <a:xfrm flipH="1" flipV="1">
            <a:off x="3707904" y="5377573"/>
            <a:ext cx="598220" cy="4320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326299" y="5440290"/>
            <a:ext cx="3236802" cy="1015663"/>
          </a:xfrm>
          <a:prstGeom prst="rect">
            <a:avLst/>
          </a:prstGeom>
          <a:noFill/>
        </p:spPr>
        <p:txBody>
          <a:bodyPr wrap="square" rtlCol="0">
            <a:spAutoFit/>
          </a:bodyPr>
          <a:lstStyle/>
          <a:p>
            <a:r>
              <a:rPr lang="en-GB" sz="2000" i="1" dirty="0" smtClean="0">
                <a:solidFill>
                  <a:srgbClr val="8E1537"/>
                </a:solidFill>
              </a:rPr>
              <a:t>Reference to best comparable account with the provider</a:t>
            </a:r>
          </a:p>
        </p:txBody>
      </p:sp>
      <p:sp>
        <p:nvSpPr>
          <p:cNvPr id="2" name="Oval 1"/>
          <p:cNvSpPr/>
          <p:nvPr/>
        </p:nvSpPr>
        <p:spPr>
          <a:xfrm>
            <a:off x="2179119" y="4873517"/>
            <a:ext cx="1528785" cy="720080"/>
          </a:xfrm>
          <a:prstGeom prst="ellipse">
            <a:avLst/>
          </a:prstGeom>
          <a:noFill/>
          <a:ln>
            <a:solidFill>
              <a:srgbClr val="8E1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6"/>
          </p:nvPr>
        </p:nvSpPr>
        <p:spPr/>
        <p:txBody>
          <a:bodyPr/>
          <a:lstStyle/>
          <a:p>
            <a:fld id="{3BCFDB86-9AA8-4FA0-859E-0ABCBFE83936}" type="slidenum">
              <a:rPr lang="en-GB" smtClean="0"/>
              <a:pPr/>
              <a:t>13</a:t>
            </a:fld>
            <a:endParaRPr lang="en-GB"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1661" y="1166627"/>
            <a:ext cx="1991457" cy="402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8025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RCT Design</a:t>
            </a:r>
            <a:endParaRPr lang="en-US" dirty="0"/>
          </a:p>
        </p:txBody>
      </p:sp>
      <p:sp>
        <p:nvSpPr>
          <p:cNvPr id="3" name="Text Placeholder 2"/>
          <p:cNvSpPr>
            <a:spLocks noGrp="1"/>
          </p:cNvSpPr>
          <p:nvPr>
            <p:ph type="body" sz="quarter" idx="15"/>
          </p:nvPr>
        </p:nvSpPr>
        <p:spPr>
          <a:xfrm>
            <a:off x="720000" y="1628676"/>
            <a:ext cx="7704000" cy="4727674"/>
          </a:xfrm>
        </p:spPr>
        <p:txBody>
          <a:bodyPr>
            <a:normAutofit fontScale="92500" lnSpcReduction="20000"/>
          </a:bodyPr>
          <a:lstStyle/>
          <a:p>
            <a:r>
              <a:rPr lang="en-US" dirty="0" smtClean="0"/>
              <a:t>Five different providers each having different customer mix.</a:t>
            </a:r>
          </a:p>
          <a:p>
            <a:r>
              <a:rPr lang="en-US" dirty="0" smtClean="0"/>
              <a:t>Each randomized customers into treatment and control groups and delivered corresponding disclosures.</a:t>
            </a:r>
          </a:p>
          <a:p>
            <a:r>
              <a:rPr lang="en-US" dirty="0" smtClean="0"/>
              <a:t>Follow-up survey: Followed up a limited set of customers with survey.</a:t>
            </a:r>
          </a:p>
          <a:p>
            <a:r>
              <a:rPr lang="en-US" dirty="0" smtClean="0"/>
              <a:t>Strength: can compare results across providers to establish external validity</a:t>
            </a:r>
          </a:p>
          <a:p>
            <a:r>
              <a:rPr lang="en-US" dirty="0" smtClean="0"/>
              <a:t>Weakness: hard to compare treatment effects across providers given different customer mix</a:t>
            </a:r>
            <a:endParaRPr lang="en-US" dirty="0"/>
          </a:p>
        </p:txBody>
      </p:sp>
      <p:sp>
        <p:nvSpPr>
          <p:cNvPr id="4" name="Slide Number Placeholder 3"/>
          <p:cNvSpPr>
            <a:spLocks noGrp="1"/>
          </p:cNvSpPr>
          <p:nvPr>
            <p:ph type="sldNum" sz="quarter" idx="16"/>
          </p:nvPr>
        </p:nvSpPr>
        <p:spPr/>
        <p:txBody>
          <a:bodyPr/>
          <a:lstStyle/>
          <a:p>
            <a:fld id="{3BCFDB86-9AA8-4FA0-859E-0ABCBFE83936}" type="slidenum">
              <a:rPr lang="en-GB" smtClean="0"/>
              <a:pPr/>
              <a:t>14</a:t>
            </a:fld>
            <a:endParaRPr lang="en-GB" dirty="0"/>
          </a:p>
        </p:txBody>
      </p:sp>
    </p:spTree>
    <p:extLst>
      <p:ext uri="{BB962C8B-B14F-4D97-AF65-F5344CB8AC3E}">
        <p14:creationId xmlns:p14="http://schemas.microsoft.com/office/powerpoint/2010/main" val="34415460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idx="1"/>
          </p:nvPr>
        </p:nvSpPr>
        <p:spPr>
          <a:xfrm>
            <a:off x="457200" y="1302839"/>
            <a:ext cx="8229600" cy="5053511"/>
          </a:xfrm>
        </p:spPr>
        <p:txBody>
          <a:bodyPr>
            <a:normAutofit fontScale="92500" lnSpcReduction="20000"/>
          </a:bodyPr>
          <a:lstStyle/>
          <a:p>
            <a:pPr>
              <a:buClr>
                <a:schemeClr val="accent2">
                  <a:lumMod val="75000"/>
                </a:schemeClr>
              </a:buClr>
            </a:pPr>
            <a:r>
              <a:rPr lang="en-US" dirty="0" smtClean="0"/>
              <a:t>Rich administrative data on consumers</a:t>
            </a:r>
          </a:p>
          <a:p>
            <a:pPr lvl="1">
              <a:buClr>
                <a:schemeClr val="accent2">
                  <a:lumMod val="75000"/>
                </a:schemeClr>
              </a:buClr>
            </a:pPr>
            <a:r>
              <a:rPr lang="en-US" dirty="0" smtClean="0"/>
              <a:t>Average age: 54</a:t>
            </a:r>
          </a:p>
          <a:p>
            <a:pPr lvl="1">
              <a:buClr>
                <a:schemeClr val="accent2">
                  <a:lumMod val="75000"/>
                </a:schemeClr>
              </a:buClr>
            </a:pPr>
            <a:r>
              <a:rPr lang="en-US" dirty="0" smtClean="0"/>
              <a:t>Has checking account with same provider: 55%</a:t>
            </a:r>
          </a:p>
          <a:p>
            <a:pPr lvl="1">
              <a:buClr>
                <a:schemeClr val="accent2">
                  <a:lumMod val="75000"/>
                </a:schemeClr>
              </a:buClr>
            </a:pPr>
            <a:r>
              <a:rPr lang="en-US" dirty="0" smtClean="0"/>
              <a:t>Average account balance: £17,147 (</a:t>
            </a:r>
            <a:r>
              <a:rPr lang="en-US" dirty="0"/>
              <a:t>median ~£5k</a:t>
            </a:r>
            <a:r>
              <a:rPr lang="en-US" dirty="0" smtClean="0"/>
              <a:t>) </a:t>
            </a:r>
          </a:p>
          <a:p>
            <a:pPr lvl="1">
              <a:buClr>
                <a:schemeClr val="accent2">
                  <a:lumMod val="75000"/>
                </a:schemeClr>
              </a:buClr>
            </a:pPr>
            <a:r>
              <a:rPr lang="en-US" dirty="0"/>
              <a:t>Account </a:t>
            </a:r>
            <a:r>
              <a:rPr lang="en-US" dirty="0" smtClean="0"/>
              <a:t>age: 8.8 years</a:t>
            </a:r>
            <a:endParaRPr lang="en-US" dirty="0"/>
          </a:p>
          <a:p>
            <a:pPr lvl="1">
              <a:buClr>
                <a:schemeClr val="accent2">
                  <a:lumMod val="75000"/>
                </a:schemeClr>
              </a:buClr>
            </a:pPr>
            <a:r>
              <a:rPr lang="en-US" dirty="0" smtClean="0"/>
              <a:t>Share using online banking: 47%</a:t>
            </a:r>
          </a:p>
          <a:p>
            <a:pPr>
              <a:buClr>
                <a:schemeClr val="accent2">
                  <a:lumMod val="75000"/>
                </a:schemeClr>
              </a:buClr>
            </a:pPr>
            <a:r>
              <a:rPr lang="en-US" dirty="0" smtClean="0"/>
              <a:t>Significant variation across providers</a:t>
            </a:r>
          </a:p>
          <a:p>
            <a:pPr lvl="1">
              <a:buClr>
                <a:schemeClr val="accent2">
                  <a:lumMod val="75000"/>
                </a:schemeClr>
              </a:buClr>
            </a:pPr>
            <a:r>
              <a:rPr lang="en-US" dirty="0" smtClean="0"/>
              <a:t>9-90% use online banking</a:t>
            </a:r>
          </a:p>
          <a:p>
            <a:pPr lvl="1">
              <a:buClr>
                <a:schemeClr val="accent2">
                  <a:lumMod val="75000"/>
                </a:schemeClr>
              </a:buClr>
            </a:pPr>
            <a:r>
              <a:rPr lang="en-US" dirty="0" smtClean="0"/>
              <a:t>Average account 1-16 years old</a:t>
            </a:r>
          </a:p>
          <a:p>
            <a:pPr lvl="1">
              <a:buClr>
                <a:schemeClr val="accent2">
                  <a:lumMod val="75000"/>
                </a:schemeClr>
              </a:buClr>
            </a:pPr>
            <a:r>
              <a:rPr lang="en-US" dirty="0" smtClean="0"/>
              <a:t>Average consumer age 42-64</a:t>
            </a:r>
          </a:p>
          <a:p>
            <a:pPr lvl="1">
              <a:buClr>
                <a:schemeClr val="accent2">
                  <a:lumMod val="75000"/>
                </a:schemeClr>
              </a:buClr>
            </a:pPr>
            <a:r>
              <a:rPr lang="en-US" dirty="0" smtClean="0"/>
              <a:t>6-97% with checking account at same provider</a:t>
            </a:r>
            <a:endParaRPr lang="en-US" dirty="0"/>
          </a:p>
          <a:p>
            <a:pPr lvl="1">
              <a:buClr>
                <a:schemeClr val="accent2">
                  <a:lumMod val="75000"/>
                </a:schemeClr>
              </a:buClr>
            </a:pPr>
            <a:r>
              <a:rPr lang="en-US" dirty="0" smtClean="0"/>
              <a:t>£1k-£12k median balances</a:t>
            </a:r>
          </a:p>
        </p:txBody>
      </p:sp>
      <p:sp>
        <p:nvSpPr>
          <p:cNvPr id="4" name="Slide Number Placeholder 3"/>
          <p:cNvSpPr>
            <a:spLocks noGrp="1"/>
          </p:cNvSpPr>
          <p:nvPr>
            <p:ph type="sldNum" sz="quarter" idx="12"/>
          </p:nvPr>
        </p:nvSpPr>
        <p:spPr/>
        <p:txBody>
          <a:bodyPr/>
          <a:lstStyle/>
          <a:p>
            <a:fld id="{2B0AA60D-8067-9747-A1DF-E950A1CBF033}" type="slidenum">
              <a:rPr lang="en-US" smtClean="0"/>
              <a:t>15</a:t>
            </a:fld>
            <a:endParaRPr lang="en-US"/>
          </a:p>
        </p:txBody>
      </p:sp>
    </p:spTree>
    <p:extLst>
      <p:ext uri="{BB962C8B-B14F-4D97-AF65-F5344CB8AC3E}">
        <p14:creationId xmlns:p14="http://schemas.microsoft.com/office/powerpoint/2010/main" val="275743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t>Outcomes: measuring effectiveness</a:t>
            </a:r>
            <a:endParaRPr lang="en-US" dirty="0"/>
          </a:p>
        </p:txBody>
      </p:sp>
      <p:sp>
        <p:nvSpPr>
          <p:cNvPr id="3" name="Content Placeholder 2"/>
          <p:cNvSpPr>
            <a:spLocks noGrp="1"/>
          </p:cNvSpPr>
          <p:nvPr>
            <p:ph idx="1"/>
          </p:nvPr>
        </p:nvSpPr>
        <p:spPr/>
        <p:txBody>
          <a:bodyPr>
            <a:normAutofit lnSpcReduction="10000"/>
          </a:bodyPr>
          <a:lstStyle/>
          <a:p>
            <a:r>
              <a:rPr lang="en-US" dirty="0" smtClean="0"/>
              <a:t>Product differentiation besides interest rates makes classification of “wrong” decisions problematic</a:t>
            </a:r>
          </a:p>
          <a:p>
            <a:r>
              <a:rPr lang="en-US" dirty="0" smtClean="0"/>
              <a:t>Motivates </a:t>
            </a:r>
            <a:r>
              <a:rPr lang="en-US" dirty="0"/>
              <a:t>focus on “internal” switching: can take a strong </a:t>
            </a:r>
            <a:r>
              <a:rPr lang="en-US" dirty="0" smtClean="0"/>
              <a:t>stand</a:t>
            </a:r>
          </a:p>
          <a:p>
            <a:r>
              <a:rPr lang="en-US" dirty="0" smtClean="0"/>
              <a:t>Hard to rationalize preference to stay </a:t>
            </a:r>
            <a:r>
              <a:rPr lang="en-US" dirty="0"/>
              <a:t>with dominated easy-access savings product at the same bank (apart from switching </a:t>
            </a:r>
            <a:r>
              <a:rPr lang="en-US" dirty="0" smtClean="0"/>
              <a:t>costs, information, inattention, and inertia)</a:t>
            </a:r>
            <a:endParaRPr lang="en-US" dirty="0"/>
          </a:p>
          <a:p>
            <a:endParaRPr lang="en-US" dirty="0"/>
          </a:p>
        </p:txBody>
      </p:sp>
      <p:sp>
        <p:nvSpPr>
          <p:cNvPr id="4" name="Slide Number Placeholder 3"/>
          <p:cNvSpPr>
            <a:spLocks noGrp="1"/>
          </p:cNvSpPr>
          <p:nvPr>
            <p:ph type="sldNum" sz="quarter" idx="12"/>
          </p:nvPr>
        </p:nvSpPr>
        <p:spPr/>
        <p:txBody>
          <a:bodyPr/>
          <a:lstStyle/>
          <a:p>
            <a:fld id="{2B0AA60D-8067-9747-A1DF-E950A1CBF033}" type="slidenum">
              <a:rPr lang="en-US" smtClean="0"/>
              <a:t>16</a:t>
            </a:fld>
            <a:endParaRPr lang="en-US"/>
          </a:p>
        </p:txBody>
      </p:sp>
    </p:spTree>
    <p:extLst>
      <p:ext uri="{BB962C8B-B14F-4D97-AF65-F5344CB8AC3E}">
        <p14:creationId xmlns:p14="http://schemas.microsoft.com/office/powerpoint/2010/main" val="1168654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9138" y="288000"/>
            <a:ext cx="7840998" cy="1155600"/>
          </a:xfrm>
        </p:spPr>
        <p:txBody>
          <a:bodyPr>
            <a:normAutofit/>
          </a:bodyPr>
          <a:lstStyle/>
          <a:p>
            <a:r>
              <a:rPr lang="en-GB" sz="3200" dirty="0" smtClean="0"/>
              <a:t>Results: design matters but effects modest </a:t>
            </a:r>
            <a:br>
              <a:rPr lang="en-GB" sz="3200" dirty="0" smtClean="0"/>
            </a:br>
            <a:endParaRPr lang="en-GB" sz="2000" dirty="0"/>
          </a:p>
        </p:txBody>
      </p:sp>
      <p:graphicFrame>
        <p:nvGraphicFramePr>
          <p:cNvPr id="19" name="Chart 18"/>
          <p:cNvGraphicFramePr/>
          <p:nvPr>
            <p:extLst>
              <p:ext uri="{D42A27DB-BD31-4B8C-83A1-F6EECF244321}">
                <p14:modId xmlns:p14="http://schemas.microsoft.com/office/powerpoint/2010/main" val="3187413993"/>
              </p:ext>
            </p:extLst>
          </p:nvPr>
        </p:nvGraphicFramePr>
        <p:xfrm>
          <a:off x="716803" y="1484784"/>
          <a:ext cx="7577457" cy="4824536"/>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6"/>
          </p:nvPr>
        </p:nvSpPr>
        <p:spPr/>
        <p:txBody>
          <a:bodyPr/>
          <a:lstStyle/>
          <a:p>
            <a:fld id="{3BCFDB86-9AA8-4FA0-859E-0ABCBFE83936}" type="slidenum">
              <a:rPr lang="en-GB" smtClean="0"/>
              <a:pPr/>
              <a:t>17</a:t>
            </a:fld>
            <a:endParaRPr lang="en-GB" dirty="0"/>
          </a:p>
        </p:txBody>
      </p:sp>
      <p:sp>
        <p:nvSpPr>
          <p:cNvPr id="7" name="TextBox 6"/>
          <p:cNvSpPr txBox="1"/>
          <p:nvPr/>
        </p:nvSpPr>
        <p:spPr>
          <a:xfrm>
            <a:off x="1447961" y="3931655"/>
            <a:ext cx="1063503" cy="369332"/>
          </a:xfrm>
          <a:prstGeom prst="rect">
            <a:avLst/>
          </a:prstGeom>
          <a:solidFill>
            <a:schemeClr val="bg1"/>
          </a:solidFill>
          <a:ln w="28575">
            <a:solidFill>
              <a:srgbClr val="FF0000"/>
            </a:solidFill>
          </a:ln>
        </p:spPr>
        <p:txBody>
          <a:bodyPr wrap="square" rtlCol="0">
            <a:spAutoFit/>
          </a:bodyPr>
          <a:lstStyle/>
          <a:p>
            <a:r>
              <a:rPr lang="en-GB" dirty="0" smtClean="0">
                <a:solidFill>
                  <a:srgbClr val="FF0000"/>
                </a:solidFill>
              </a:rPr>
              <a:t>Rate cut</a:t>
            </a:r>
          </a:p>
        </p:txBody>
      </p:sp>
      <p:sp>
        <p:nvSpPr>
          <p:cNvPr id="9" name="TextBox 8"/>
          <p:cNvSpPr txBox="1"/>
          <p:nvPr/>
        </p:nvSpPr>
        <p:spPr>
          <a:xfrm>
            <a:off x="4136000" y="3727772"/>
            <a:ext cx="1063503" cy="369332"/>
          </a:xfrm>
          <a:prstGeom prst="rect">
            <a:avLst/>
          </a:prstGeom>
          <a:solidFill>
            <a:schemeClr val="bg1"/>
          </a:solidFill>
          <a:ln w="28575">
            <a:solidFill>
              <a:srgbClr val="FF0000"/>
            </a:solidFill>
          </a:ln>
        </p:spPr>
        <p:txBody>
          <a:bodyPr wrap="square" rtlCol="0">
            <a:spAutoFit/>
          </a:bodyPr>
          <a:lstStyle/>
          <a:p>
            <a:r>
              <a:rPr lang="en-GB" dirty="0" smtClean="0">
                <a:solidFill>
                  <a:srgbClr val="FF0000"/>
                </a:solidFill>
              </a:rPr>
              <a:t>Rate cut</a:t>
            </a:r>
          </a:p>
        </p:txBody>
      </p:sp>
      <p:sp>
        <p:nvSpPr>
          <p:cNvPr id="10" name="TextBox 9"/>
          <p:cNvSpPr txBox="1"/>
          <p:nvPr/>
        </p:nvSpPr>
        <p:spPr>
          <a:xfrm>
            <a:off x="5502565" y="1844825"/>
            <a:ext cx="1063503" cy="646331"/>
          </a:xfrm>
          <a:prstGeom prst="rect">
            <a:avLst/>
          </a:prstGeom>
          <a:solidFill>
            <a:schemeClr val="bg1"/>
          </a:solidFill>
          <a:ln w="28575">
            <a:solidFill>
              <a:srgbClr val="FF0000"/>
            </a:solidFill>
          </a:ln>
        </p:spPr>
        <p:txBody>
          <a:bodyPr wrap="square" rtlCol="0">
            <a:spAutoFit/>
          </a:bodyPr>
          <a:lstStyle/>
          <a:p>
            <a:pPr algn="ctr"/>
            <a:r>
              <a:rPr lang="en-GB" dirty="0" smtClean="0">
                <a:solidFill>
                  <a:srgbClr val="FF0000"/>
                </a:solidFill>
              </a:rPr>
              <a:t>End of bonus</a:t>
            </a:r>
          </a:p>
        </p:txBody>
      </p:sp>
      <p:sp>
        <p:nvSpPr>
          <p:cNvPr id="11" name="TextBox 10"/>
          <p:cNvSpPr txBox="1"/>
          <p:nvPr/>
        </p:nvSpPr>
        <p:spPr>
          <a:xfrm>
            <a:off x="2777339" y="3284984"/>
            <a:ext cx="1063503" cy="646331"/>
          </a:xfrm>
          <a:prstGeom prst="rect">
            <a:avLst/>
          </a:prstGeom>
          <a:solidFill>
            <a:schemeClr val="bg1"/>
          </a:solidFill>
          <a:ln w="28575">
            <a:solidFill>
              <a:srgbClr val="FF0000"/>
            </a:solidFill>
          </a:ln>
        </p:spPr>
        <p:txBody>
          <a:bodyPr wrap="square" rtlCol="0">
            <a:spAutoFit/>
          </a:bodyPr>
          <a:lstStyle/>
          <a:p>
            <a:pPr algn="ctr"/>
            <a:r>
              <a:rPr lang="en-GB" dirty="0" smtClean="0">
                <a:solidFill>
                  <a:srgbClr val="FF0000"/>
                </a:solidFill>
              </a:rPr>
              <a:t>No change</a:t>
            </a:r>
          </a:p>
        </p:txBody>
      </p:sp>
      <p:sp>
        <p:nvSpPr>
          <p:cNvPr id="12" name="TextBox 11"/>
          <p:cNvSpPr txBox="1"/>
          <p:nvPr/>
        </p:nvSpPr>
        <p:spPr>
          <a:xfrm>
            <a:off x="6898412" y="2174129"/>
            <a:ext cx="1063503" cy="646331"/>
          </a:xfrm>
          <a:prstGeom prst="rect">
            <a:avLst/>
          </a:prstGeom>
          <a:solidFill>
            <a:schemeClr val="bg1"/>
          </a:solidFill>
          <a:ln w="28575">
            <a:solidFill>
              <a:srgbClr val="FF0000"/>
            </a:solidFill>
          </a:ln>
        </p:spPr>
        <p:txBody>
          <a:bodyPr wrap="square" rtlCol="0">
            <a:spAutoFit/>
          </a:bodyPr>
          <a:lstStyle/>
          <a:p>
            <a:pPr algn="ctr"/>
            <a:r>
              <a:rPr lang="en-GB" dirty="0" smtClean="0">
                <a:solidFill>
                  <a:srgbClr val="FF0000"/>
                </a:solidFill>
              </a:rPr>
              <a:t>No change</a:t>
            </a:r>
          </a:p>
        </p:txBody>
      </p:sp>
      <p:sp>
        <p:nvSpPr>
          <p:cNvPr id="4" name="Rectangle 3"/>
          <p:cNvSpPr/>
          <p:nvPr/>
        </p:nvSpPr>
        <p:spPr>
          <a:xfrm>
            <a:off x="2644401" y="1772816"/>
            <a:ext cx="1329378" cy="3672408"/>
          </a:xfrm>
          <a:prstGeom prst="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401280" y="1761387"/>
            <a:ext cx="1329378" cy="3707011"/>
          </a:xfrm>
          <a:prstGeom prst="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730658" y="1761387"/>
            <a:ext cx="1329378" cy="3707011"/>
          </a:xfrm>
          <a:prstGeom prst="rect">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9601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4"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spcBef>
                <a:spcPts val="2500"/>
              </a:spcBef>
            </a:pPr>
            <a:r>
              <a:rPr lang="en-GB" dirty="0"/>
              <a:t>Email and SMS reminders </a:t>
            </a:r>
            <a:r>
              <a:rPr lang="en-GB" dirty="0" smtClean="0"/>
              <a:t/>
            </a:r>
            <a:br>
              <a:rPr lang="en-GB" dirty="0" smtClean="0"/>
            </a:br>
            <a:r>
              <a:rPr lang="en-GB" b="0" dirty="0" smtClean="0"/>
              <a:t>impacted </a:t>
            </a:r>
            <a:r>
              <a:rPr lang="en-GB" b="0" dirty="0"/>
              <a:t>internal </a:t>
            </a:r>
            <a:r>
              <a:rPr lang="en-GB" b="0" dirty="0" smtClean="0"/>
              <a:t>switching </a:t>
            </a:r>
            <a:r>
              <a:rPr lang="en-GB" b="0" dirty="0"/>
              <a:t>only</a:t>
            </a:r>
            <a:endParaRPr lang="en-GB" sz="2400" b="0" dirty="0"/>
          </a:p>
        </p:txBody>
      </p:sp>
      <p:graphicFrame>
        <p:nvGraphicFramePr>
          <p:cNvPr id="3" name="Chart 2"/>
          <p:cNvGraphicFramePr/>
          <p:nvPr>
            <p:extLst>
              <p:ext uri="{D42A27DB-BD31-4B8C-83A1-F6EECF244321}">
                <p14:modId xmlns:p14="http://schemas.microsoft.com/office/powerpoint/2010/main" val="4213984855"/>
              </p:ext>
            </p:extLst>
          </p:nvPr>
        </p:nvGraphicFramePr>
        <p:xfrm>
          <a:off x="650334" y="2119360"/>
          <a:ext cx="7510988" cy="4104456"/>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6"/>
          </p:nvPr>
        </p:nvSpPr>
        <p:spPr/>
        <p:txBody>
          <a:bodyPr/>
          <a:lstStyle/>
          <a:p>
            <a:fld id="{3BCFDB86-9AA8-4FA0-859E-0ABCBFE83936}" type="slidenum">
              <a:rPr lang="en-GB" smtClean="0"/>
              <a:pPr/>
              <a:t>18</a:t>
            </a:fld>
            <a:endParaRPr lang="en-GB"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8441" y="1919277"/>
            <a:ext cx="1204634" cy="2232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3075" y="1918936"/>
            <a:ext cx="1103504" cy="223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602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288000"/>
            <a:ext cx="8432121" cy="1155600"/>
          </a:xfrm>
        </p:spPr>
        <p:txBody>
          <a:bodyPr>
            <a:normAutofit fontScale="90000"/>
          </a:bodyPr>
          <a:lstStyle/>
          <a:p>
            <a:pPr>
              <a:spcBef>
                <a:spcPts val="2500"/>
              </a:spcBef>
            </a:pPr>
            <a:r>
              <a:rPr lang="en-GB" dirty="0"/>
              <a:t>Return switching </a:t>
            </a:r>
            <a:r>
              <a:rPr lang="en-GB" dirty="0" smtClean="0"/>
              <a:t>form induced</a:t>
            </a:r>
            <a:br>
              <a:rPr lang="en-GB" dirty="0" smtClean="0"/>
            </a:br>
            <a:r>
              <a:rPr lang="en-GB" dirty="0" smtClean="0"/>
              <a:t>only internal switching</a:t>
            </a:r>
            <a:endParaRPr lang="en-GB" sz="2200" b="0" dirty="0"/>
          </a:p>
        </p:txBody>
      </p:sp>
      <p:graphicFrame>
        <p:nvGraphicFramePr>
          <p:cNvPr id="3" name="Chart 2"/>
          <p:cNvGraphicFramePr/>
          <p:nvPr>
            <p:extLst>
              <p:ext uri="{D42A27DB-BD31-4B8C-83A1-F6EECF244321}">
                <p14:modId xmlns:p14="http://schemas.microsoft.com/office/powerpoint/2010/main" val="3440346827"/>
              </p:ext>
            </p:extLst>
          </p:nvPr>
        </p:nvGraphicFramePr>
        <p:xfrm>
          <a:off x="783271" y="1556793"/>
          <a:ext cx="7112175" cy="4679205"/>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6"/>
          </p:nvPr>
        </p:nvSpPr>
        <p:spPr/>
        <p:txBody>
          <a:bodyPr/>
          <a:lstStyle/>
          <a:p>
            <a:fld id="{3BCFDB86-9AA8-4FA0-859E-0ABCBFE83936}" type="slidenum">
              <a:rPr lang="en-GB" smtClean="0"/>
              <a:pPr/>
              <a:t>19</a:t>
            </a:fld>
            <a:endParaRPr lang="en-GB" dirty="0"/>
          </a:p>
        </p:txBody>
      </p:sp>
      <p:pic>
        <p:nvPicPr>
          <p:cNvPr id="1026" name="Picture 2" descr="C:\Users\rzaliauskas\Desktop\return form.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2285" y="1256164"/>
            <a:ext cx="1772938" cy="328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606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Motivation behind financial disclosure</a:t>
            </a:r>
            <a:endParaRPr lang="en-US" dirty="0"/>
          </a:p>
        </p:txBody>
      </p:sp>
      <p:sp>
        <p:nvSpPr>
          <p:cNvPr id="3" name="Content Placeholder 2"/>
          <p:cNvSpPr>
            <a:spLocks noGrp="1"/>
          </p:cNvSpPr>
          <p:nvPr>
            <p:ph idx="1"/>
          </p:nvPr>
        </p:nvSpPr>
        <p:spPr/>
        <p:txBody>
          <a:bodyPr>
            <a:normAutofit fontScale="85000" lnSpcReduction="10000"/>
          </a:bodyPr>
          <a:lstStyle/>
          <a:p>
            <a:pPr>
              <a:buClr>
                <a:schemeClr val="accent2">
                  <a:lumMod val="75000"/>
                </a:schemeClr>
              </a:buClr>
            </a:pPr>
            <a:r>
              <a:rPr lang="en-US" dirty="0" smtClean="0"/>
              <a:t>In theory, so long as consumers and firms are completely informed, the market “gets it right”</a:t>
            </a:r>
          </a:p>
          <a:p>
            <a:pPr lvl="1">
              <a:buClr>
                <a:schemeClr val="accent2">
                  <a:lumMod val="75000"/>
                </a:schemeClr>
              </a:buClr>
            </a:pPr>
            <a:r>
              <a:rPr lang="en-US" dirty="0"/>
              <a:t>(</a:t>
            </a:r>
            <a:r>
              <a:rPr lang="en-US" dirty="0" smtClean="0"/>
              <a:t>in the sense that there’s no way to improve someone’s position without making someone else worse off)</a:t>
            </a:r>
          </a:p>
          <a:p>
            <a:pPr>
              <a:buClr>
                <a:schemeClr val="accent2">
                  <a:lumMod val="75000"/>
                </a:schemeClr>
              </a:buClr>
            </a:pPr>
            <a:r>
              <a:rPr lang="en-US" dirty="0" smtClean="0"/>
              <a:t>But being “completely informed” is a myth:</a:t>
            </a:r>
          </a:p>
          <a:p>
            <a:pPr lvl="1">
              <a:buClr>
                <a:schemeClr val="accent2">
                  <a:lumMod val="75000"/>
                </a:schemeClr>
              </a:buClr>
            </a:pPr>
            <a:r>
              <a:rPr lang="en-US" dirty="0" smtClean="0"/>
              <a:t>Goods and services are complex and costly to evaluate.</a:t>
            </a:r>
          </a:p>
          <a:p>
            <a:pPr>
              <a:buClr>
                <a:schemeClr val="accent2">
                  <a:lumMod val="75000"/>
                </a:schemeClr>
              </a:buClr>
            </a:pPr>
            <a:r>
              <a:rPr lang="en-US" dirty="0" smtClean="0"/>
              <a:t>Popular solution: policy often mandates disclosing information, firms often want liability indemnification.</a:t>
            </a:r>
          </a:p>
          <a:p>
            <a:pPr lvl="1">
              <a:buClr>
                <a:schemeClr val="accent2">
                  <a:lumMod val="75000"/>
                </a:schemeClr>
              </a:buClr>
            </a:pPr>
            <a:r>
              <a:rPr lang="en-US" dirty="0" smtClean="0"/>
              <a:t>Surgeon general warnings, warranties, terms and conditions, truth-in-lending law disclosures, </a:t>
            </a:r>
            <a:r>
              <a:rPr lang="is-IS" dirty="0" smtClean="0"/>
              <a:t>…</a:t>
            </a:r>
            <a:endParaRPr lang="en-US" dirty="0" smtClean="0"/>
          </a:p>
          <a:p>
            <a:pPr>
              <a:buClr>
                <a:schemeClr val="accent2">
                  <a:lumMod val="75000"/>
                </a:schemeClr>
              </a:buClr>
            </a:pPr>
            <a:r>
              <a:rPr lang="en-US" dirty="0" smtClean="0"/>
              <a:t>Unintended consequence: an abundance of fine print</a:t>
            </a:r>
          </a:p>
        </p:txBody>
      </p:sp>
      <p:sp>
        <p:nvSpPr>
          <p:cNvPr id="4" name="Slide Number Placeholder 3"/>
          <p:cNvSpPr>
            <a:spLocks noGrp="1"/>
          </p:cNvSpPr>
          <p:nvPr>
            <p:ph type="sldNum" sz="quarter" idx="12"/>
          </p:nvPr>
        </p:nvSpPr>
        <p:spPr/>
        <p:txBody>
          <a:bodyPr/>
          <a:lstStyle/>
          <a:p>
            <a:fld id="{2B0AA60D-8067-9747-A1DF-E950A1CBF033}" type="slidenum">
              <a:rPr lang="en-US" smtClean="0"/>
              <a:t>2</a:t>
            </a:fld>
            <a:endParaRPr lang="en-US"/>
          </a:p>
        </p:txBody>
      </p:sp>
    </p:spTree>
    <p:extLst>
      <p:ext uri="{BB962C8B-B14F-4D97-AF65-F5344CB8AC3E}">
        <p14:creationId xmlns:p14="http://schemas.microsoft.com/office/powerpoint/2010/main" val="2420806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8000"/>
            <a:ext cx="9144000" cy="1155600"/>
          </a:xfrm>
        </p:spPr>
        <p:txBody>
          <a:bodyPr>
            <a:normAutofit/>
          </a:bodyPr>
          <a:lstStyle/>
          <a:p>
            <a:r>
              <a:rPr lang="en-US" dirty="0" smtClean="0"/>
              <a:t>Who responds best to disclosure?</a:t>
            </a:r>
            <a:endParaRPr lang="en-US" dirty="0"/>
          </a:p>
        </p:txBody>
      </p:sp>
      <p:sp>
        <p:nvSpPr>
          <p:cNvPr id="3" name="Text Placeholder 2"/>
          <p:cNvSpPr>
            <a:spLocks noGrp="1"/>
          </p:cNvSpPr>
          <p:nvPr>
            <p:ph type="body" sz="quarter" idx="15"/>
          </p:nvPr>
        </p:nvSpPr>
        <p:spPr>
          <a:xfrm>
            <a:off x="720000" y="1628676"/>
            <a:ext cx="7966800" cy="4934494"/>
          </a:xfrm>
        </p:spPr>
        <p:txBody>
          <a:bodyPr>
            <a:normAutofit/>
          </a:bodyPr>
          <a:lstStyle/>
          <a:p>
            <a:r>
              <a:rPr lang="en-US" dirty="0" smtClean="0"/>
              <a:t>Perhaps the gains just aren’t enough to care about =&gt; can restrict to large balances</a:t>
            </a:r>
          </a:p>
          <a:p>
            <a:r>
              <a:rPr lang="en-US" dirty="0" smtClean="0"/>
              <a:t>Perhaps I like my bank: have my checking account there, trust the brand, find the ATMs convenient. =&gt; can restrict to internal switching only.</a:t>
            </a:r>
          </a:p>
          <a:p>
            <a:r>
              <a:rPr lang="en-US" dirty="0" smtClean="0"/>
              <a:t>Other controls: age, gender, balance, number of products with same provider, account age, etc.</a:t>
            </a:r>
          </a:p>
          <a:p>
            <a:endParaRPr lang="en-US" dirty="0"/>
          </a:p>
        </p:txBody>
      </p:sp>
      <p:sp>
        <p:nvSpPr>
          <p:cNvPr id="4" name="Slide Number Placeholder 3"/>
          <p:cNvSpPr>
            <a:spLocks noGrp="1"/>
          </p:cNvSpPr>
          <p:nvPr>
            <p:ph type="sldNum" sz="quarter" idx="16"/>
          </p:nvPr>
        </p:nvSpPr>
        <p:spPr/>
        <p:txBody>
          <a:bodyPr/>
          <a:lstStyle/>
          <a:p>
            <a:fld id="{3BCFDB86-9AA8-4FA0-859E-0ABCBFE83936}" type="slidenum">
              <a:rPr lang="en-GB" smtClean="0"/>
              <a:pPr/>
              <a:t>20</a:t>
            </a:fld>
            <a:endParaRPr lang="en-GB" dirty="0"/>
          </a:p>
        </p:txBody>
      </p:sp>
    </p:spTree>
    <p:extLst>
      <p:ext uri="{BB962C8B-B14F-4D97-AF65-F5344CB8AC3E}">
        <p14:creationId xmlns:p14="http://schemas.microsoft.com/office/powerpoint/2010/main" val="38820713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for Disclosure Design</a:t>
            </a:r>
            <a:endParaRPr lang="en-US" dirty="0"/>
          </a:p>
        </p:txBody>
      </p:sp>
      <p:sp>
        <p:nvSpPr>
          <p:cNvPr id="3" name="Text Placeholder 2"/>
          <p:cNvSpPr>
            <a:spLocks noGrp="1"/>
          </p:cNvSpPr>
          <p:nvPr>
            <p:ph type="body" sz="quarter" idx="15"/>
          </p:nvPr>
        </p:nvSpPr>
        <p:spPr>
          <a:xfrm>
            <a:off x="719999" y="1628675"/>
            <a:ext cx="8272159" cy="4879275"/>
          </a:xfrm>
        </p:spPr>
        <p:txBody>
          <a:bodyPr>
            <a:normAutofit/>
          </a:bodyPr>
          <a:lstStyle/>
          <a:p>
            <a:r>
              <a:rPr lang="en-US" dirty="0" smtClean="0"/>
              <a:t>Burying the disclosure on last page: little effect</a:t>
            </a:r>
          </a:p>
          <a:p>
            <a:r>
              <a:rPr lang="en-US" dirty="0" smtClean="0"/>
              <a:t>Graphical depiction of disclosure: little effect</a:t>
            </a:r>
          </a:p>
          <a:p>
            <a:r>
              <a:rPr lang="en-US" dirty="0" smtClean="0"/>
              <a:t>Process improvements: </a:t>
            </a:r>
            <a:r>
              <a:rPr lang="en-US" dirty="0"/>
              <a:t>f</a:t>
            </a:r>
            <a:r>
              <a:rPr lang="en-US" dirty="0" smtClean="0"/>
              <a:t>acilitating internal switching had strongest effect</a:t>
            </a:r>
          </a:p>
          <a:p>
            <a:r>
              <a:rPr lang="en-US" dirty="0" smtClean="0"/>
              <a:t>Effects strongest when tied to a nearby salient event: impending/recent rate decrease</a:t>
            </a:r>
          </a:p>
          <a:p>
            <a:endParaRPr lang="en-US" dirty="0"/>
          </a:p>
        </p:txBody>
      </p:sp>
      <p:sp>
        <p:nvSpPr>
          <p:cNvPr id="4" name="Slide Number Placeholder 3"/>
          <p:cNvSpPr>
            <a:spLocks noGrp="1"/>
          </p:cNvSpPr>
          <p:nvPr>
            <p:ph type="sldNum" sz="quarter" idx="16"/>
          </p:nvPr>
        </p:nvSpPr>
        <p:spPr/>
        <p:txBody>
          <a:bodyPr/>
          <a:lstStyle/>
          <a:p>
            <a:fld id="{3BCFDB86-9AA8-4FA0-859E-0ABCBFE83936}" type="slidenum">
              <a:rPr lang="en-GB" smtClean="0"/>
              <a:pPr/>
              <a:t>21</a:t>
            </a:fld>
            <a:endParaRPr lang="en-GB" dirty="0"/>
          </a:p>
        </p:txBody>
      </p:sp>
    </p:spTree>
    <p:extLst>
      <p:ext uri="{BB962C8B-B14F-4D97-AF65-F5344CB8AC3E}">
        <p14:creationId xmlns:p14="http://schemas.microsoft.com/office/powerpoint/2010/main" val="564414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results</a:t>
            </a:r>
            <a:endParaRPr lang="en-US" dirty="0"/>
          </a:p>
        </p:txBody>
      </p:sp>
      <p:sp>
        <p:nvSpPr>
          <p:cNvPr id="3" name="Content Placeholder 2"/>
          <p:cNvSpPr>
            <a:spLocks noGrp="1"/>
          </p:cNvSpPr>
          <p:nvPr>
            <p:ph idx="1"/>
          </p:nvPr>
        </p:nvSpPr>
        <p:spPr/>
        <p:txBody>
          <a:bodyPr>
            <a:normAutofit fontScale="92500" lnSpcReduction="20000"/>
          </a:bodyPr>
          <a:lstStyle/>
          <a:p>
            <a:pPr>
              <a:buClr>
                <a:schemeClr val="accent2">
                  <a:lumMod val="75000"/>
                </a:schemeClr>
              </a:buClr>
            </a:pPr>
            <a:r>
              <a:rPr lang="en-GB" dirty="0"/>
              <a:t>In the survey we measured:</a:t>
            </a:r>
            <a:endParaRPr lang="en-US" dirty="0"/>
          </a:p>
          <a:p>
            <a:pPr lvl="1">
              <a:buClr>
                <a:schemeClr val="accent2">
                  <a:lumMod val="75000"/>
                </a:schemeClr>
              </a:buClr>
            </a:pPr>
            <a:r>
              <a:rPr lang="en-GB" dirty="0"/>
              <a:t>recall (interest rate, interest rate change, and communications received)</a:t>
            </a:r>
            <a:endParaRPr lang="en-US" dirty="0"/>
          </a:p>
          <a:p>
            <a:pPr lvl="1">
              <a:buClr>
                <a:schemeClr val="accent2">
                  <a:lumMod val="75000"/>
                </a:schemeClr>
              </a:buClr>
            </a:pPr>
            <a:r>
              <a:rPr lang="en-GB" dirty="0"/>
              <a:t>intermediate actions of customers (shopping around, and the time it took)</a:t>
            </a:r>
            <a:endParaRPr lang="en-US" dirty="0"/>
          </a:p>
          <a:p>
            <a:pPr lvl="1">
              <a:buClr>
                <a:schemeClr val="accent2">
                  <a:lumMod val="75000"/>
                </a:schemeClr>
              </a:buClr>
            </a:pPr>
            <a:r>
              <a:rPr lang="en-GB" dirty="0"/>
              <a:t>subjective evaluations (satisfaction with the individual decision taken</a:t>
            </a:r>
            <a:r>
              <a:rPr lang="en-GB" dirty="0" smtClean="0"/>
              <a:t>)</a:t>
            </a:r>
          </a:p>
          <a:p>
            <a:pPr>
              <a:buClr>
                <a:schemeClr val="accent2">
                  <a:lumMod val="75000"/>
                </a:schemeClr>
              </a:buClr>
            </a:pPr>
            <a:r>
              <a:rPr lang="en-GB" dirty="0" smtClean="0"/>
              <a:t>Consumers generally overestimate interest rates</a:t>
            </a:r>
          </a:p>
          <a:p>
            <a:pPr>
              <a:buClr>
                <a:schemeClr val="accent2">
                  <a:lumMod val="75000"/>
                </a:schemeClr>
              </a:buClr>
            </a:pPr>
            <a:r>
              <a:rPr lang="en-GB" dirty="0" smtClean="0"/>
              <a:t>Many can’t recall getting or noticing disclosure</a:t>
            </a:r>
            <a:endParaRPr lang="en-GB" dirty="0"/>
          </a:p>
          <a:p>
            <a:pPr>
              <a:buClr>
                <a:schemeClr val="accent2">
                  <a:lumMod val="75000"/>
                </a:schemeClr>
              </a:buClr>
            </a:pPr>
            <a:r>
              <a:rPr lang="en-GB" dirty="0" smtClean="0"/>
              <a:t>Most expected switching process to be more onerous than it turned out to be</a:t>
            </a:r>
            <a:endParaRPr lang="en-US" dirty="0"/>
          </a:p>
          <a:p>
            <a:endParaRPr lang="en-US" dirty="0"/>
          </a:p>
        </p:txBody>
      </p:sp>
      <p:sp>
        <p:nvSpPr>
          <p:cNvPr id="4" name="Slide Number Placeholder 3"/>
          <p:cNvSpPr>
            <a:spLocks noGrp="1"/>
          </p:cNvSpPr>
          <p:nvPr>
            <p:ph type="sldNum" sz="quarter" idx="12"/>
          </p:nvPr>
        </p:nvSpPr>
        <p:spPr/>
        <p:txBody>
          <a:bodyPr/>
          <a:lstStyle/>
          <a:p>
            <a:fld id="{2B0AA60D-8067-9747-A1DF-E950A1CBF033}" type="slidenum">
              <a:rPr lang="en-US" smtClean="0"/>
              <a:t>22</a:t>
            </a:fld>
            <a:endParaRPr lang="en-US"/>
          </a:p>
        </p:txBody>
      </p:sp>
    </p:spTree>
    <p:extLst>
      <p:ext uri="{BB962C8B-B14F-4D97-AF65-F5344CB8AC3E}">
        <p14:creationId xmlns:p14="http://schemas.microsoft.com/office/powerpoint/2010/main" val="2752927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US" dirty="0"/>
          </a:p>
        </p:txBody>
      </p:sp>
      <p:sp>
        <p:nvSpPr>
          <p:cNvPr id="4" name="Content Placeholder 3"/>
          <p:cNvSpPr>
            <a:spLocks noGrp="1"/>
          </p:cNvSpPr>
          <p:nvPr>
            <p:ph idx="1"/>
          </p:nvPr>
        </p:nvSpPr>
        <p:spPr/>
        <p:txBody>
          <a:bodyPr>
            <a:normAutofit fontScale="92500"/>
          </a:bodyPr>
          <a:lstStyle/>
          <a:p>
            <a:pPr>
              <a:buClr>
                <a:schemeClr val="accent2">
                  <a:lumMod val="75000"/>
                </a:schemeClr>
              </a:buClr>
            </a:pPr>
            <a:r>
              <a:rPr lang="en-US" dirty="0" smtClean="0"/>
              <a:t>Is there some optimal form of disclosure that </a:t>
            </a:r>
            <a:r>
              <a:rPr lang="en-US" i="1" dirty="0" smtClean="0"/>
              <a:t>does</a:t>
            </a:r>
            <a:r>
              <a:rPr lang="en-US" dirty="0" smtClean="0"/>
              <a:t> overcome switching costs/inattention?</a:t>
            </a:r>
          </a:p>
          <a:p>
            <a:pPr>
              <a:buClr>
                <a:schemeClr val="accent2">
                  <a:lumMod val="75000"/>
                </a:schemeClr>
              </a:buClr>
            </a:pPr>
            <a:r>
              <a:rPr lang="en-US" dirty="0" smtClean="0"/>
              <a:t>Inattention probably rational given the importance of average consumer disclosure. How to avoid “alarm fatigue” in consumer protection?</a:t>
            </a:r>
          </a:p>
          <a:p>
            <a:pPr>
              <a:buClr>
                <a:schemeClr val="accent2">
                  <a:lumMod val="75000"/>
                </a:schemeClr>
              </a:buClr>
            </a:pPr>
            <a:r>
              <a:rPr lang="en-US" dirty="0" smtClean="0"/>
              <a:t>Suspiciously off-equilibrium to have firm do this?</a:t>
            </a:r>
          </a:p>
          <a:p>
            <a:pPr>
              <a:buClr>
                <a:schemeClr val="accent2">
                  <a:lumMod val="75000"/>
                </a:schemeClr>
              </a:buClr>
            </a:pPr>
            <a:r>
              <a:rPr lang="en-US" dirty="0" smtClean="0"/>
              <a:t>Firms’ equilibrium response to disclosure</a:t>
            </a:r>
          </a:p>
          <a:p>
            <a:pPr lvl="1">
              <a:buClr>
                <a:schemeClr val="accent2">
                  <a:lumMod val="75000"/>
                </a:schemeClr>
              </a:buClr>
            </a:pPr>
            <a:r>
              <a:rPr lang="en-US" dirty="0" smtClean="0"/>
              <a:t>Obfuscation</a:t>
            </a:r>
          </a:p>
          <a:p>
            <a:pPr lvl="1">
              <a:buClr>
                <a:schemeClr val="accent2">
                  <a:lumMod val="75000"/>
                </a:schemeClr>
              </a:buClr>
            </a:pPr>
            <a:r>
              <a:rPr lang="en-US" dirty="0" smtClean="0"/>
              <a:t>Changing pricing models</a:t>
            </a:r>
            <a:endParaRPr lang="en-US" dirty="0"/>
          </a:p>
        </p:txBody>
      </p:sp>
      <p:sp>
        <p:nvSpPr>
          <p:cNvPr id="3" name="Slide Number Placeholder 2"/>
          <p:cNvSpPr>
            <a:spLocks noGrp="1"/>
          </p:cNvSpPr>
          <p:nvPr>
            <p:ph type="sldNum" sz="quarter" idx="12"/>
          </p:nvPr>
        </p:nvSpPr>
        <p:spPr/>
        <p:txBody>
          <a:bodyPr/>
          <a:lstStyle/>
          <a:p>
            <a:fld id="{2B0AA60D-8067-9747-A1DF-E950A1CBF033}" type="slidenum">
              <a:rPr lang="en-US" smtClean="0"/>
              <a:t>23</a:t>
            </a:fld>
            <a:endParaRPr lang="en-US"/>
          </a:p>
        </p:txBody>
      </p:sp>
    </p:spTree>
    <p:extLst>
      <p:ext uri="{BB962C8B-B14F-4D97-AF65-F5344CB8AC3E}">
        <p14:creationId xmlns:p14="http://schemas.microsoft.com/office/powerpoint/2010/main" val="2641561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Conclusion</a:t>
            </a:r>
            <a:endParaRPr lang="en-GB" dirty="0"/>
          </a:p>
        </p:txBody>
      </p:sp>
      <p:sp>
        <p:nvSpPr>
          <p:cNvPr id="6" name="Text Placeholder 5"/>
          <p:cNvSpPr>
            <a:spLocks noGrp="1"/>
          </p:cNvSpPr>
          <p:nvPr>
            <p:ph type="body" sz="quarter" idx="15"/>
          </p:nvPr>
        </p:nvSpPr>
        <p:spPr>
          <a:xfrm>
            <a:off x="517395" y="1340768"/>
            <a:ext cx="8411926" cy="5040560"/>
          </a:xfrm>
        </p:spPr>
        <p:txBody>
          <a:bodyPr>
            <a:noAutofit/>
          </a:bodyPr>
          <a:lstStyle/>
          <a:p>
            <a:r>
              <a:rPr lang="en-GB" sz="2400" dirty="0" smtClean="0"/>
              <a:t>We tested targeted information disclosure and switching process simplification for a large sample of customers.</a:t>
            </a:r>
          </a:p>
          <a:p>
            <a:r>
              <a:rPr lang="en-GB" sz="2400" dirty="0" smtClean="0"/>
              <a:t>Design matters, but even best designs have modest effects</a:t>
            </a:r>
          </a:p>
          <a:p>
            <a:pPr lvl="1"/>
            <a:r>
              <a:rPr lang="en-GB" sz="2000" dirty="0" smtClean="0"/>
              <a:t>Even for people that have the option to easily switch to a better account with the same provider.</a:t>
            </a:r>
            <a:endParaRPr lang="en-GB" sz="1800" dirty="0" smtClean="0"/>
          </a:p>
          <a:p>
            <a:pPr lvl="1"/>
            <a:r>
              <a:rPr lang="en-GB" sz="2000" dirty="0" smtClean="0"/>
              <a:t>Even for people with large balances and a lot to gain from switching.</a:t>
            </a:r>
          </a:p>
          <a:p>
            <a:r>
              <a:rPr lang="en-GB" sz="2400" dirty="0" smtClean="0"/>
              <a:t>Little evidence regulators could mandate some magic optimal design that facilitates attentiveness and action.</a:t>
            </a:r>
          </a:p>
          <a:p>
            <a:r>
              <a:rPr lang="en-GB" sz="2400" dirty="0" smtClean="0"/>
              <a:t>Faced with mandated disclosure, infinitely many ways for firms to blunt its effects…</a:t>
            </a:r>
            <a:endParaRPr lang="en-GB" sz="2400" dirty="0"/>
          </a:p>
          <a:p>
            <a:r>
              <a:rPr lang="en-GB" sz="2400" dirty="0" smtClean="0"/>
              <a:t>Calling into question the policy reliance on disclosure.</a:t>
            </a:r>
          </a:p>
          <a:p>
            <a:r>
              <a:rPr lang="en-GB" sz="2400" dirty="0" smtClean="0"/>
              <a:t>Regulators should consider using nudges </a:t>
            </a:r>
            <a:r>
              <a:rPr lang="en-GB" sz="2400" dirty="0"/>
              <a:t>and </a:t>
            </a:r>
            <a:r>
              <a:rPr lang="en-GB" sz="2400" dirty="0" smtClean="0"/>
              <a:t>harder interventions </a:t>
            </a:r>
            <a:r>
              <a:rPr lang="en-GB" sz="2400" dirty="0"/>
              <a:t>in </a:t>
            </a:r>
            <a:r>
              <a:rPr lang="en-GB" sz="2400" dirty="0" smtClean="0"/>
              <a:t>addition to or </a:t>
            </a:r>
            <a:r>
              <a:rPr lang="en-GB" sz="2400" dirty="0"/>
              <a:t>sometimes </a:t>
            </a:r>
            <a:r>
              <a:rPr lang="en-GB" sz="2400" dirty="0" smtClean="0"/>
              <a:t>instead of disclosure.</a:t>
            </a:r>
            <a:endParaRPr lang="en-GB" sz="2400" dirty="0"/>
          </a:p>
        </p:txBody>
      </p:sp>
      <p:sp>
        <p:nvSpPr>
          <p:cNvPr id="2" name="Slide Number Placeholder 1"/>
          <p:cNvSpPr>
            <a:spLocks noGrp="1"/>
          </p:cNvSpPr>
          <p:nvPr>
            <p:ph type="sldNum" sz="quarter" idx="16"/>
          </p:nvPr>
        </p:nvSpPr>
        <p:spPr/>
        <p:txBody>
          <a:bodyPr/>
          <a:lstStyle/>
          <a:p>
            <a:fld id="{3BCFDB86-9AA8-4FA0-859E-0ABCBFE83936}" type="slidenum">
              <a:rPr lang="en-GB" smtClean="0"/>
              <a:pPr/>
              <a:t>24</a:t>
            </a:fld>
            <a:endParaRPr lang="en-GB" dirty="0"/>
          </a:p>
        </p:txBody>
      </p:sp>
    </p:spTree>
    <p:extLst>
      <p:ext uri="{BB962C8B-B14F-4D97-AF65-F5344CB8AC3E}">
        <p14:creationId xmlns:p14="http://schemas.microsoft.com/office/powerpoint/2010/main" val="348683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lstStyle/>
          <a:p>
            <a:pPr>
              <a:buClr>
                <a:schemeClr val="accent2">
                  <a:lumMod val="75000"/>
                </a:schemeClr>
              </a:buClr>
            </a:pPr>
            <a:r>
              <a:rPr lang="en-US" dirty="0" smtClean="0"/>
              <a:t>How much does the </a:t>
            </a:r>
            <a:r>
              <a:rPr lang="en-US" i="1" dirty="0" smtClean="0"/>
              <a:t>design</a:t>
            </a:r>
            <a:r>
              <a:rPr lang="en-US" dirty="0" smtClean="0"/>
              <a:t>/presentation of disclosure matter?</a:t>
            </a:r>
          </a:p>
          <a:p>
            <a:pPr>
              <a:buClr>
                <a:schemeClr val="accent2">
                  <a:lumMod val="75000"/>
                </a:schemeClr>
              </a:buClr>
            </a:pPr>
            <a:r>
              <a:rPr lang="en-US" dirty="0" smtClean="0"/>
              <a:t>Can optimized disclosure improve consumer outcomes?</a:t>
            </a:r>
          </a:p>
          <a:p>
            <a:pPr>
              <a:buClr>
                <a:schemeClr val="accent2">
                  <a:lumMod val="75000"/>
                </a:schemeClr>
              </a:buClr>
            </a:pPr>
            <a:r>
              <a:rPr lang="en-US" dirty="0" smtClean="0"/>
              <a:t>Or are there natural limits to the ability of consumer financial disclosure to protect consumers?</a:t>
            </a:r>
          </a:p>
          <a:p>
            <a:pPr>
              <a:buClr>
                <a:schemeClr val="accent2">
                  <a:lumMod val="75000"/>
                </a:schemeClr>
              </a:buClr>
            </a:pPr>
            <a:endParaRPr lang="en-US" dirty="0" smtClean="0"/>
          </a:p>
        </p:txBody>
      </p:sp>
      <p:sp>
        <p:nvSpPr>
          <p:cNvPr id="4" name="Slide Number Placeholder 3"/>
          <p:cNvSpPr>
            <a:spLocks noGrp="1"/>
          </p:cNvSpPr>
          <p:nvPr>
            <p:ph type="sldNum" sz="quarter" idx="12"/>
          </p:nvPr>
        </p:nvSpPr>
        <p:spPr/>
        <p:txBody>
          <a:bodyPr/>
          <a:lstStyle/>
          <a:p>
            <a:fld id="{2B0AA60D-8067-9747-A1DF-E950A1CBF033}" type="slidenum">
              <a:rPr lang="en-US" smtClean="0"/>
              <a:t>3</a:t>
            </a:fld>
            <a:endParaRPr lang="en-US"/>
          </a:p>
        </p:txBody>
      </p:sp>
    </p:spTree>
    <p:extLst>
      <p:ext uri="{BB962C8B-B14F-4D97-AF65-F5344CB8AC3E}">
        <p14:creationId xmlns:p14="http://schemas.microsoft.com/office/powerpoint/2010/main" val="4136519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savings accounts are the ideal setting for testing these questions</a:t>
            </a:r>
            <a:endParaRPr lang="en-US" dirty="0"/>
          </a:p>
        </p:txBody>
      </p:sp>
      <p:sp>
        <p:nvSpPr>
          <p:cNvPr id="3" name="Content Placeholder 2"/>
          <p:cNvSpPr>
            <a:spLocks noGrp="1"/>
          </p:cNvSpPr>
          <p:nvPr>
            <p:ph idx="1"/>
          </p:nvPr>
        </p:nvSpPr>
        <p:spPr/>
        <p:txBody>
          <a:bodyPr>
            <a:normAutofit lnSpcReduction="10000"/>
          </a:bodyPr>
          <a:lstStyle/>
          <a:p>
            <a:pPr>
              <a:buClr>
                <a:schemeClr val="accent2">
                  <a:lumMod val="75000"/>
                </a:schemeClr>
              </a:buClr>
            </a:pPr>
            <a:r>
              <a:rPr lang="en-US" dirty="0" smtClean="0"/>
              <a:t>Problem of inferring effectiveness of disclosure: need to take a stand on what the “right” decision is.</a:t>
            </a:r>
          </a:p>
          <a:p>
            <a:pPr lvl="1">
              <a:buClr>
                <a:schemeClr val="accent2">
                  <a:lumMod val="75000"/>
                </a:schemeClr>
              </a:buClr>
            </a:pPr>
            <a:r>
              <a:rPr lang="en-US" dirty="0" smtClean="0"/>
              <a:t>“The Joint </a:t>
            </a:r>
            <a:r>
              <a:rPr lang="en-US" dirty="0"/>
              <a:t>H</a:t>
            </a:r>
            <a:r>
              <a:rPr lang="en-US" dirty="0" smtClean="0"/>
              <a:t>ypothesis Problem” in Asset Pricing</a:t>
            </a:r>
          </a:p>
          <a:p>
            <a:pPr>
              <a:buClr>
                <a:schemeClr val="accent2">
                  <a:lumMod val="75000"/>
                </a:schemeClr>
              </a:buClr>
            </a:pPr>
            <a:r>
              <a:rPr lang="en-US" dirty="0" smtClean="0"/>
              <a:t>One dimensional differentiation: interest rate</a:t>
            </a:r>
          </a:p>
          <a:p>
            <a:pPr>
              <a:buClr>
                <a:schemeClr val="accent2">
                  <a:lumMod val="75000"/>
                </a:schemeClr>
              </a:buClr>
            </a:pPr>
            <a:r>
              <a:rPr lang="en-US" dirty="0" smtClean="0"/>
              <a:t>Not entirely true: branch network, app quality, bank reputation, synergies across accounts: will address these</a:t>
            </a:r>
          </a:p>
          <a:p>
            <a:pPr>
              <a:buClr>
                <a:schemeClr val="accent2">
                  <a:lumMod val="75000"/>
                </a:schemeClr>
              </a:buClr>
            </a:pPr>
            <a:r>
              <a:rPr lang="en-US" dirty="0" smtClean="0"/>
              <a:t>“Front</a:t>
            </a:r>
            <a:r>
              <a:rPr lang="en-US" dirty="0"/>
              <a:t>-book/back-</a:t>
            </a:r>
            <a:r>
              <a:rPr lang="en-US" dirty="0" smtClean="0"/>
              <a:t>book” pricing models</a:t>
            </a:r>
            <a:endParaRPr lang="en-US" dirty="0"/>
          </a:p>
        </p:txBody>
      </p:sp>
      <p:sp>
        <p:nvSpPr>
          <p:cNvPr id="4" name="Slide Number Placeholder 3"/>
          <p:cNvSpPr>
            <a:spLocks noGrp="1"/>
          </p:cNvSpPr>
          <p:nvPr>
            <p:ph type="sldNum" sz="quarter" idx="12"/>
          </p:nvPr>
        </p:nvSpPr>
        <p:spPr/>
        <p:txBody>
          <a:bodyPr/>
          <a:lstStyle/>
          <a:p>
            <a:fld id="{2B0AA60D-8067-9747-A1DF-E950A1CBF033}" type="slidenum">
              <a:rPr lang="en-US" smtClean="0"/>
              <a:t>4</a:t>
            </a:fld>
            <a:endParaRPr lang="en-US"/>
          </a:p>
        </p:txBody>
      </p:sp>
    </p:spTree>
    <p:extLst>
      <p:ext uri="{BB962C8B-B14F-4D97-AF65-F5344CB8AC3E}">
        <p14:creationId xmlns:p14="http://schemas.microsoft.com/office/powerpoint/2010/main" val="2802073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Disclosure’s uphill battle:</a:t>
            </a:r>
            <a:br>
              <a:rPr lang="en-US" dirty="0" smtClean="0"/>
            </a:br>
            <a:r>
              <a:rPr lang="en-US" dirty="0" smtClean="0"/>
              <a:t>consumer choice is sticky</a:t>
            </a:r>
            <a:endParaRPr lang="en-US" dirty="0"/>
          </a:p>
        </p:txBody>
      </p:sp>
      <p:sp>
        <p:nvSpPr>
          <p:cNvPr id="3" name="Content Placeholder 2"/>
          <p:cNvSpPr>
            <a:spLocks noGrp="1"/>
          </p:cNvSpPr>
          <p:nvPr>
            <p:ph idx="1"/>
          </p:nvPr>
        </p:nvSpPr>
        <p:spPr/>
        <p:txBody>
          <a:bodyPr>
            <a:normAutofit fontScale="77500" lnSpcReduction="20000"/>
          </a:bodyPr>
          <a:lstStyle/>
          <a:p>
            <a:pPr>
              <a:buClr>
                <a:schemeClr val="accent2">
                  <a:lumMod val="75000"/>
                </a:schemeClr>
              </a:buClr>
            </a:pPr>
            <a:r>
              <a:rPr lang="en-US" dirty="0" smtClean="0"/>
              <a:t>If consumers have ample options and information, we’re generally not worried about firms delivering substandard goods and services because </a:t>
            </a:r>
            <a:r>
              <a:rPr lang="en-US" u="sng" dirty="0" smtClean="0"/>
              <a:t>people will simply switch </a:t>
            </a:r>
            <a:r>
              <a:rPr lang="en-US" dirty="0" smtClean="0"/>
              <a:t>providers to one that meets their standards.</a:t>
            </a:r>
          </a:p>
          <a:p>
            <a:pPr>
              <a:buClr>
                <a:schemeClr val="accent2">
                  <a:lumMod val="75000"/>
                </a:schemeClr>
              </a:buClr>
            </a:pPr>
            <a:r>
              <a:rPr lang="en-US" dirty="0" smtClean="0"/>
              <a:t>But consumer </a:t>
            </a:r>
            <a:r>
              <a:rPr lang="en-US" b="1" dirty="0" smtClean="0"/>
              <a:t>inertia</a:t>
            </a:r>
            <a:r>
              <a:rPr lang="en-US" dirty="0" smtClean="0"/>
              <a:t> can get in the way</a:t>
            </a:r>
          </a:p>
          <a:p>
            <a:pPr>
              <a:buClr>
                <a:schemeClr val="accent2">
                  <a:lumMod val="75000"/>
                </a:schemeClr>
              </a:buClr>
            </a:pPr>
            <a:r>
              <a:rPr lang="en-US" dirty="0"/>
              <a:t>“Switching costs” are any time or stress or hassle that consumers must incur to </a:t>
            </a:r>
            <a:r>
              <a:rPr lang="en-US" dirty="0" err="1"/>
              <a:t>reoptimize</a:t>
            </a:r>
            <a:r>
              <a:rPr lang="en-US" dirty="0"/>
              <a:t> their decisions</a:t>
            </a:r>
            <a:r>
              <a:rPr lang="en-US" dirty="0" smtClean="0"/>
              <a:t>.</a:t>
            </a:r>
          </a:p>
          <a:p>
            <a:pPr lvl="1">
              <a:buClr>
                <a:schemeClr val="accent2">
                  <a:lumMod val="75000"/>
                </a:schemeClr>
              </a:buClr>
            </a:pPr>
            <a:r>
              <a:rPr lang="en-US" dirty="0" smtClean="0"/>
              <a:t>Long literature in economics, marketing, psychology</a:t>
            </a:r>
            <a:endParaRPr lang="en-US" dirty="0"/>
          </a:p>
          <a:p>
            <a:pPr>
              <a:buClr>
                <a:schemeClr val="accent2">
                  <a:lumMod val="75000"/>
                </a:schemeClr>
              </a:buClr>
            </a:pPr>
            <a:r>
              <a:rPr lang="en-US" dirty="0" smtClean="0"/>
              <a:t>Three flavors of switching costs:</a:t>
            </a:r>
          </a:p>
          <a:p>
            <a:pPr lvl="1">
              <a:buClr>
                <a:schemeClr val="accent2">
                  <a:lumMod val="75000"/>
                </a:schemeClr>
              </a:buClr>
            </a:pPr>
            <a:r>
              <a:rPr lang="en-US" dirty="0" smtClean="0"/>
              <a:t>Uninformed – lacking information about pros of switching</a:t>
            </a:r>
          </a:p>
          <a:p>
            <a:pPr lvl="1">
              <a:buClr>
                <a:schemeClr val="accent2">
                  <a:lumMod val="75000"/>
                </a:schemeClr>
              </a:buClr>
            </a:pPr>
            <a:r>
              <a:rPr lang="en-US" dirty="0" smtClean="0"/>
              <a:t>Inertia – have information but reluctant to switch because the process is too much of a pain given the size of the gains.</a:t>
            </a:r>
          </a:p>
          <a:p>
            <a:pPr lvl="1">
              <a:buClr>
                <a:schemeClr val="accent2">
                  <a:lumMod val="75000"/>
                </a:schemeClr>
              </a:buClr>
            </a:pPr>
            <a:r>
              <a:rPr lang="en-US" dirty="0" smtClean="0"/>
              <a:t>Inattention – not paying attention to issue one way or the other</a:t>
            </a:r>
            <a:endParaRPr lang="en-US" dirty="0"/>
          </a:p>
        </p:txBody>
      </p:sp>
      <p:sp>
        <p:nvSpPr>
          <p:cNvPr id="4" name="Slide Number Placeholder 3"/>
          <p:cNvSpPr>
            <a:spLocks noGrp="1"/>
          </p:cNvSpPr>
          <p:nvPr>
            <p:ph type="sldNum" sz="quarter" idx="12"/>
          </p:nvPr>
        </p:nvSpPr>
        <p:spPr/>
        <p:txBody>
          <a:bodyPr/>
          <a:lstStyle/>
          <a:p>
            <a:fld id="{2B0AA60D-8067-9747-A1DF-E950A1CBF033}" type="slidenum">
              <a:rPr lang="en-US" smtClean="0"/>
              <a:t>5</a:t>
            </a:fld>
            <a:endParaRPr lang="en-US"/>
          </a:p>
        </p:txBody>
      </p:sp>
    </p:spTree>
    <p:extLst>
      <p:ext uri="{BB962C8B-B14F-4D97-AF65-F5344CB8AC3E}">
        <p14:creationId xmlns:p14="http://schemas.microsoft.com/office/powerpoint/2010/main" val="2481947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 result for benefit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9" y="5146105"/>
            <a:ext cx="2475189" cy="11172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GB" dirty="0" smtClean="0"/>
              <a:t>UK Savings Market Background</a:t>
            </a:r>
            <a:endParaRPr lang="en-GB" dirty="0"/>
          </a:p>
        </p:txBody>
      </p:sp>
      <p:sp>
        <p:nvSpPr>
          <p:cNvPr id="4" name="Slide Number Placeholder 3"/>
          <p:cNvSpPr>
            <a:spLocks noGrp="1"/>
          </p:cNvSpPr>
          <p:nvPr>
            <p:ph type="sldNum" sz="quarter" idx="12"/>
          </p:nvPr>
        </p:nvSpPr>
        <p:spPr/>
        <p:txBody>
          <a:bodyPr/>
          <a:lstStyle/>
          <a:p>
            <a:fld id="{3BCFDB86-9AA8-4FA0-859E-0ABCBFE83936}" type="slidenum">
              <a:rPr lang="en-GB" smtClean="0"/>
              <a:pPr/>
              <a:t>6</a:t>
            </a:fld>
            <a:endParaRPr lang="en-GB" dirty="0"/>
          </a:p>
        </p:txBody>
      </p:sp>
      <p:sp>
        <p:nvSpPr>
          <p:cNvPr id="7" name="Rectangle 6"/>
          <p:cNvSpPr/>
          <p:nvPr/>
        </p:nvSpPr>
        <p:spPr>
          <a:xfrm>
            <a:off x="686184" y="3406549"/>
            <a:ext cx="1653569" cy="1353175"/>
          </a:xfrm>
          <a:prstGeom prst="rect">
            <a:avLst/>
          </a:prstGeom>
          <a:solidFill>
            <a:srgbClr val="8F48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t>2 Same </a:t>
            </a:r>
            <a:r>
              <a:rPr lang="en-GB" sz="1600" smtClean="0"/>
              <a:t>products sold </a:t>
            </a:r>
            <a:r>
              <a:rPr lang="en-GB" sz="1600" dirty="0" smtClean="0"/>
              <a:t>for different prices</a:t>
            </a:r>
          </a:p>
        </p:txBody>
      </p:sp>
      <p:sp>
        <p:nvSpPr>
          <p:cNvPr id="6" name="Rectangle 5"/>
          <p:cNvSpPr/>
          <p:nvPr/>
        </p:nvSpPr>
        <p:spPr>
          <a:xfrm>
            <a:off x="686184" y="1787794"/>
            <a:ext cx="1653569" cy="1353175"/>
          </a:xfrm>
          <a:prstGeom prst="rect">
            <a:avLst/>
          </a:prstGeom>
          <a:solidFill>
            <a:srgbClr val="E1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t>1 Large and important market</a:t>
            </a:r>
          </a:p>
        </p:txBody>
      </p:sp>
      <p:sp>
        <p:nvSpPr>
          <p:cNvPr id="19" name="Rectangle 18"/>
          <p:cNvSpPr/>
          <p:nvPr/>
        </p:nvSpPr>
        <p:spPr>
          <a:xfrm>
            <a:off x="686183" y="5028155"/>
            <a:ext cx="1653569" cy="1353175"/>
          </a:xfrm>
          <a:prstGeom prst="rect">
            <a:avLst/>
          </a:prstGeom>
          <a:solidFill>
            <a:srgbClr val="7BAE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t>3 Simple environment</a:t>
            </a:r>
            <a:endParaRPr lang="en-GB" sz="1600" dirty="0"/>
          </a:p>
        </p:txBody>
      </p:sp>
      <p:grpSp>
        <p:nvGrpSpPr>
          <p:cNvPr id="24" name="Group 23"/>
          <p:cNvGrpSpPr/>
          <p:nvPr/>
        </p:nvGrpSpPr>
        <p:grpSpPr>
          <a:xfrm>
            <a:off x="2710870" y="1717358"/>
            <a:ext cx="1631298" cy="1423610"/>
            <a:chOff x="1176114" y="2505612"/>
            <a:chExt cx="2741881" cy="2322051"/>
          </a:xfrm>
        </p:grpSpPr>
        <p:graphicFrame>
          <p:nvGraphicFramePr>
            <p:cNvPr id="25" name="Chart 24"/>
            <p:cNvGraphicFramePr/>
            <p:nvPr>
              <p:extLst>
                <p:ext uri="{D42A27DB-BD31-4B8C-83A1-F6EECF244321}">
                  <p14:modId xmlns:p14="http://schemas.microsoft.com/office/powerpoint/2010/main" val="2431555570"/>
                </p:ext>
              </p:extLst>
            </p:nvPr>
          </p:nvGraphicFramePr>
          <p:xfrm>
            <a:off x="1176114" y="2505612"/>
            <a:ext cx="2741881" cy="2322051"/>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25"/>
            <p:cNvSpPr txBox="1"/>
            <p:nvPr/>
          </p:nvSpPr>
          <p:spPr>
            <a:xfrm>
              <a:off x="1707947" y="3691825"/>
              <a:ext cx="1809507" cy="602418"/>
            </a:xfrm>
            <a:prstGeom prst="rect">
              <a:avLst/>
            </a:prstGeom>
            <a:noFill/>
          </p:spPr>
          <p:txBody>
            <a:bodyPr wrap="square" rtlCol="0">
              <a:spAutoFit/>
            </a:bodyPr>
            <a:lstStyle/>
            <a:p>
              <a:pPr algn="ctr"/>
              <a:r>
                <a:rPr lang="en-GB" b="1" dirty="0">
                  <a:solidFill>
                    <a:schemeClr val="bg1"/>
                  </a:solidFill>
                </a:rPr>
                <a:t>93</a:t>
              </a:r>
              <a:r>
                <a:rPr lang="en-GB" b="1" dirty="0" smtClean="0">
                  <a:solidFill>
                    <a:schemeClr val="bg1"/>
                  </a:solidFill>
                </a:rPr>
                <a:t>%</a:t>
              </a:r>
              <a:endParaRPr lang="en-GB" b="1" dirty="0">
                <a:solidFill>
                  <a:schemeClr val="bg1"/>
                </a:solidFill>
              </a:endParaRPr>
            </a:p>
          </p:txBody>
        </p:sp>
      </p:grpSp>
      <p:grpSp>
        <p:nvGrpSpPr>
          <p:cNvPr id="29" name="Group 28"/>
          <p:cNvGrpSpPr/>
          <p:nvPr/>
        </p:nvGrpSpPr>
        <p:grpSpPr>
          <a:xfrm>
            <a:off x="4904345" y="1539843"/>
            <a:ext cx="1373093" cy="1529117"/>
            <a:chOff x="2890377" y="1278418"/>
            <a:chExt cx="2770201" cy="2770201"/>
          </a:xfrm>
        </p:grpSpPr>
        <p:pic>
          <p:nvPicPr>
            <p:cNvPr id="31" name="Picture 4" descr="Image result for piggy bank icon poun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0377" y="1278418"/>
              <a:ext cx="2770201" cy="2770201"/>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3426778" y="2582940"/>
              <a:ext cx="1996364" cy="501821"/>
            </a:xfrm>
            <a:prstGeom prst="rect">
              <a:avLst/>
            </a:prstGeom>
            <a:noFill/>
          </p:spPr>
          <p:txBody>
            <a:bodyPr wrap="square" rtlCol="0">
              <a:spAutoFit/>
            </a:bodyPr>
            <a:lstStyle/>
            <a:p>
              <a:pPr algn="ctr"/>
              <a:r>
                <a:rPr lang="en-GB" sz="1200" b="1" dirty="0" smtClean="0"/>
                <a:t>&gt;$1 trillion</a:t>
              </a:r>
              <a:endParaRPr lang="en-GB" sz="1200" b="1" dirty="0"/>
            </a:p>
          </p:txBody>
        </p:sp>
      </p:grpSp>
      <p:sp>
        <p:nvSpPr>
          <p:cNvPr id="38" name="TextBox 37"/>
          <p:cNvSpPr txBox="1"/>
          <p:nvPr/>
        </p:nvSpPr>
        <p:spPr>
          <a:xfrm>
            <a:off x="2613460" y="3535586"/>
            <a:ext cx="1917715" cy="1200329"/>
          </a:xfrm>
          <a:prstGeom prst="rect">
            <a:avLst/>
          </a:prstGeom>
          <a:noFill/>
          <a:ln>
            <a:solidFill>
              <a:schemeClr val="accent1">
                <a:shade val="95000"/>
                <a:satMod val="105000"/>
              </a:schemeClr>
            </a:solidFill>
          </a:ln>
        </p:spPr>
        <p:txBody>
          <a:bodyPr wrap="square" rtlCol="0">
            <a:spAutoFit/>
          </a:bodyPr>
          <a:lstStyle/>
          <a:p>
            <a:r>
              <a:rPr lang="en-GB" sz="4000" b="1" dirty="0">
                <a:solidFill>
                  <a:schemeClr val="tx2"/>
                </a:solidFill>
              </a:rPr>
              <a:t>80% </a:t>
            </a:r>
          </a:p>
          <a:p>
            <a:r>
              <a:rPr lang="en-GB" sz="1600" dirty="0" smtClean="0">
                <a:solidFill>
                  <a:schemeClr val="tx2"/>
                </a:solidFill>
              </a:rPr>
              <a:t>not </a:t>
            </a:r>
            <a:r>
              <a:rPr lang="en-GB" sz="1600" dirty="0">
                <a:solidFill>
                  <a:schemeClr val="tx2"/>
                </a:solidFill>
              </a:rPr>
              <a:t>switched in </a:t>
            </a:r>
            <a:r>
              <a:rPr lang="en-GB" sz="1600" dirty="0" smtClean="0">
                <a:solidFill>
                  <a:schemeClr val="tx2"/>
                </a:solidFill>
              </a:rPr>
              <a:t>last three years</a:t>
            </a:r>
            <a:endParaRPr lang="en-GB" sz="1100" dirty="0"/>
          </a:p>
        </p:txBody>
      </p:sp>
      <p:grpSp>
        <p:nvGrpSpPr>
          <p:cNvPr id="39" name="Group 38"/>
          <p:cNvGrpSpPr/>
          <p:nvPr/>
        </p:nvGrpSpPr>
        <p:grpSpPr>
          <a:xfrm>
            <a:off x="4771407" y="3284985"/>
            <a:ext cx="4184088" cy="1716715"/>
            <a:chOff x="4210279" y="3355773"/>
            <a:chExt cx="5510646" cy="3291355"/>
          </a:xfrm>
        </p:grpSpPr>
        <p:grpSp>
          <p:nvGrpSpPr>
            <p:cNvPr id="40" name="Group 39"/>
            <p:cNvGrpSpPr/>
            <p:nvPr/>
          </p:nvGrpSpPr>
          <p:grpSpPr>
            <a:xfrm>
              <a:off x="4210279" y="3355773"/>
              <a:ext cx="5510646" cy="3083609"/>
              <a:chOff x="884547" y="3424879"/>
              <a:chExt cx="5510646" cy="3083609"/>
            </a:xfrm>
          </p:grpSpPr>
          <p:pic>
            <p:nvPicPr>
              <p:cNvPr id="4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6656" y="4077072"/>
                <a:ext cx="3384376"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TextBox 42"/>
              <p:cNvSpPr txBox="1"/>
              <p:nvPr/>
            </p:nvSpPr>
            <p:spPr>
              <a:xfrm>
                <a:off x="1208583" y="4059649"/>
                <a:ext cx="648072" cy="2448839"/>
              </a:xfrm>
              <a:prstGeom prst="rect">
                <a:avLst/>
              </a:prstGeom>
              <a:noFill/>
            </p:spPr>
            <p:txBody>
              <a:bodyPr wrap="square" rtlCol="0">
                <a:spAutoFit/>
              </a:bodyPr>
              <a:lstStyle/>
              <a:p>
                <a:pPr algn="r"/>
                <a:r>
                  <a:rPr lang="en-GB" sz="1100" dirty="0" smtClean="0">
                    <a:solidFill>
                      <a:srgbClr val="8E1537"/>
                    </a:solidFill>
                  </a:rPr>
                  <a:t>60%</a:t>
                </a:r>
              </a:p>
              <a:p>
                <a:pPr algn="r"/>
                <a:endParaRPr lang="en-GB" sz="1100" dirty="0" smtClean="0">
                  <a:solidFill>
                    <a:srgbClr val="8E1537"/>
                  </a:solidFill>
                </a:endParaRPr>
              </a:p>
              <a:p>
                <a:pPr algn="r"/>
                <a:endParaRPr lang="en-GB" sz="1100" dirty="0">
                  <a:solidFill>
                    <a:srgbClr val="8E1537"/>
                  </a:solidFill>
                </a:endParaRPr>
              </a:p>
              <a:p>
                <a:pPr algn="r"/>
                <a:r>
                  <a:rPr lang="en-GB" sz="1100" dirty="0" smtClean="0">
                    <a:solidFill>
                      <a:srgbClr val="8E1537"/>
                    </a:solidFill>
                  </a:rPr>
                  <a:t>30%</a:t>
                </a:r>
              </a:p>
              <a:p>
                <a:pPr algn="r"/>
                <a:endParaRPr lang="en-GB" sz="1100" dirty="0" smtClean="0">
                  <a:solidFill>
                    <a:srgbClr val="8E1537"/>
                  </a:solidFill>
                </a:endParaRPr>
              </a:p>
              <a:p>
                <a:pPr algn="r"/>
                <a:endParaRPr lang="en-GB" sz="1100" dirty="0">
                  <a:solidFill>
                    <a:srgbClr val="8E1537"/>
                  </a:solidFill>
                </a:endParaRPr>
              </a:p>
              <a:p>
                <a:pPr algn="r"/>
                <a:r>
                  <a:rPr lang="en-GB" sz="1100" dirty="0" smtClean="0">
                    <a:solidFill>
                      <a:srgbClr val="8E1537"/>
                    </a:solidFill>
                  </a:rPr>
                  <a:t>0%</a:t>
                </a:r>
              </a:p>
            </p:txBody>
          </p:sp>
          <p:sp>
            <p:nvSpPr>
              <p:cNvPr id="44" name="TextBox 43"/>
              <p:cNvSpPr txBox="1"/>
              <p:nvPr/>
            </p:nvSpPr>
            <p:spPr>
              <a:xfrm>
                <a:off x="5169024" y="4005065"/>
                <a:ext cx="720080" cy="2448839"/>
              </a:xfrm>
              <a:prstGeom prst="rect">
                <a:avLst/>
              </a:prstGeom>
              <a:noFill/>
            </p:spPr>
            <p:txBody>
              <a:bodyPr wrap="square" rtlCol="0">
                <a:spAutoFit/>
              </a:bodyPr>
              <a:lstStyle/>
              <a:p>
                <a:r>
                  <a:rPr lang="en-GB" sz="1100" dirty="0" smtClean="0">
                    <a:solidFill>
                      <a:srgbClr val="E17D00"/>
                    </a:solidFill>
                  </a:rPr>
                  <a:t>3.0%</a:t>
                </a:r>
              </a:p>
              <a:p>
                <a:endParaRPr lang="en-GB" sz="1100" dirty="0" smtClean="0">
                  <a:solidFill>
                    <a:srgbClr val="E17D00"/>
                  </a:solidFill>
                </a:endParaRPr>
              </a:p>
              <a:p>
                <a:endParaRPr lang="en-GB" sz="1100" dirty="0" smtClean="0">
                  <a:solidFill>
                    <a:srgbClr val="E17D00"/>
                  </a:solidFill>
                </a:endParaRPr>
              </a:p>
              <a:p>
                <a:r>
                  <a:rPr lang="en-GB" sz="1100" dirty="0" smtClean="0">
                    <a:solidFill>
                      <a:srgbClr val="E17D00"/>
                    </a:solidFill>
                  </a:rPr>
                  <a:t>1.5%</a:t>
                </a:r>
              </a:p>
              <a:p>
                <a:endParaRPr lang="en-GB" sz="1100" dirty="0" smtClean="0">
                  <a:solidFill>
                    <a:srgbClr val="E17D00"/>
                  </a:solidFill>
                </a:endParaRPr>
              </a:p>
              <a:p>
                <a:endParaRPr lang="en-GB" sz="1100" dirty="0">
                  <a:solidFill>
                    <a:srgbClr val="E17D00"/>
                  </a:solidFill>
                </a:endParaRPr>
              </a:p>
              <a:p>
                <a:r>
                  <a:rPr lang="en-GB" sz="1100" dirty="0" smtClean="0">
                    <a:solidFill>
                      <a:srgbClr val="E17D00"/>
                    </a:solidFill>
                  </a:rPr>
                  <a:t>1.0%</a:t>
                </a:r>
              </a:p>
            </p:txBody>
          </p:sp>
          <p:sp>
            <p:nvSpPr>
              <p:cNvPr id="45" name="TextBox 44"/>
              <p:cNvSpPr txBox="1"/>
              <p:nvPr/>
            </p:nvSpPr>
            <p:spPr>
              <a:xfrm rot="5400000">
                <a:off x="1517358" y="2817240"/>
                <a:ext cx="678594" cy="1944216"/>
              </a:xfrm>
              <a:prstGeom prst="rect">
                <a:avLst/>
              </a:prstGeom>
              <a:noFill/>
            </p:spPr>
            <p:txBody>
              <a:bodyPr vert="vert270" wrap="square" rtlCol="0">
                <a:spAutoFit/>
              </a:bodyPr>
              <a:lstStyle/>
              <a:p>
                <a:pPr algn="ctr"/>
                <a:r>
                  <a:rPr lang="en-GB" sz="1100" dirty="0" smtClean="0">
                    <a:solidFill>
                      <a:srgbClr val="8E1537"/>
                    </a:solidFill>
                  </a:rPr>
                  <a:t>% of balances</a:t>
                </a:r>
              </a:p>
            </p:txBody>
          </p:sp>
          <p:sp>
            <p:nvSpPr>
              <p:cNvPr id="46" name="TextBox 45"/>
              <p:cNvSpPr txBox="1"/>
              <p:nvPr/>
            </p:nvSpPr>
            <p:spPr>
              <a:xfrm rot="5400000">
                <a:off x="4901734" y="2610013"/>
                <a:ext cx="678594" cy="2308325"/>
              </a:xfrm>
              <a:prstGeom prst="rect">
                <a:avLst/>
              </a:prstGeom>
              <a:noFill/>
            </p:spPr>
            <p:txBody>
              <a:bodyPr vert="vert270" wrap="square" rtlCol="0">
                <a:spAutoFit/>
              </a:bodyPr>
              <a:lstStyle/>
              <a:p>
                <a:pPr algn="ctr"/>
                <a:r>
                  <a:rPr lang="en-GB" sz="1100" dirty="0" smtClean="0">
                    <a:solidFill>
                      <a:srgbClr val="E17D00"/>
                    </a:solidFill>
                  </a:rPr>
                  <a:t>Interest rate</a:t>
                </a:r>
              </a:p>
            </p:txBody>
          </p:sp>
        </p:grpSp>
        <p:sp>
          <p:nvSpPr>
            <p:cNvPr id="41" name="TextBox 40"/>
            <p:cNvSpPr txBox="1"/>
            <p:nvPr/>
          </p:nvSpPr>
          <p:spPr>
            <a:xfrm>
              <a:off x="5207512" y="6145559"/>
              <a:ext cx="3359252" cy="501569"/>
            </a:xfrm>
            <a:prstGeom prst="rect">
              <a:avLst/>
            </a:prstGeom>
            <a:noFill/>
          </p:spPr>
          <p:txBody>
            <a:bodyPr wrap="square" rtlCol="0">
              <a:spAutoFit/>
            </a:bodyPr>
            <a:lstStyle/>
            <a:p>
              <a:r>
                <a:rPr lang="en-GB" sz="1100" dirty="0" smtClean="0"/>
                <a:t>&lt;2 years      2-5 years    &gt;5 years</a:t>
              </a:r>
            </a:p>
          </p:txBody>
        </p:sp>
      </p:grpSp>
      <p:sp>
        <p:nvSpPr>
          <p:cNvPr id="47" name="TextBox 46"/>
          <p:cNvSpPr txBox="1"/>
          <p:nvPr/>
        </p:nvSpPr>
        <p:spPr>
          <a:xfrm>
            <a:off x="2613460" y="5104577"/>
            <a:ext cx="1917715" cy="1200329"/>
          </a:xfrm>
          <a:prstGeom prst="rect">
            <a:avLst/>
          </a:prstGeom>
          <a:noFill/>
          <a:ln>
            <a:solidFill>
              <a:schemeClr val="accent1">
                <a:shade val="95000"/>
                <a:satMod val="105000"/>
              </a:schemeClr>
            </a:solidFill>
          </a:ln>
        </p:spPr>
        <p:txBody>
          <a:bodyPr wrap="square" rtlCol="0">
            <a:spAutoFit/>
          </a:bodyPr>
          <a:lstStyle/>
          <a:p>
            <a:r>
              <a:rPr lang="el-GR" sz="4000" b="1" dirty="0" smtClean="0">
                <a:solidFill>
                  <a:schemeClr val="tx2"/>
                </a:solidFill>
                <a:latin typeface="Arial"/>
                <a:cs typeface="Arial"/>
              </a:rPr>
              <a:t>Δ</a:t>
            </a:r>
            <a:r>
              <a:rPr lang="en-GB" sz="4000" b="1" dirty="0" smtClean="0">
                <a:solidFill>
                  <a:schemeClr val="tx2"/>
                </a:solidFill>
                <a:latin typeface="Arial"/>
                <a:cs typeface="Arial"/>
              </a:rPr>
              <a:t>%</a:t>
            </a:r>
            <a:r>
              <a:rPr lang="en-GB" sz="4000" b="1" dirty="0" smtClean="0">
                <a:solidFill>
                  <a:schemeClr val="tx2"/>
                </a:solidFill>
              </a:rPr>
              <a:t> </a:t>
            </a:r>
          </a:p>
          <a:p>
            <a:r>
              <a:rPr lang="en-GB" sz="1600" dirty="0" smtClean="0">
                <a:solidFill>
                  <a:schemeClr val="tx2"/>
                </a:solidFill>
              </a:rPr>
              <a:t>clear </a:t>
            </a:r>
          </a:p>
          <a:p>
            <a:r>
              <a:rPr lang="en-GB" sz="1600" dirty="0" smtClean="0">
                <a:solidFill>
                  <a:schemeClr val="tx2"/>
                </a:solidFill>
              </a:rPr>
              <a:t>benefits</a:t>
            </a:r>
            <a:endParaRPr lang="en-GB" sz="1600" b="1" dirty="0">
              <a:solidFill>
                <a:schemeClr val="tx2"/>
              </a:solidFill>
            </a:endParaRPr>
          </a:p>
        </p:txBody>
      </p:sp>
      <p:sp>
        <p:nvSpPr>
          <p:cNvPr id="5" name="Rectangle 4"/>
          <p:cNvSpPr/>
          <p:nvPr/>
        </p:nvSpPr>
        <p:spPr>
          <a:xfrm>
            <a:off x="4648353" y="5108992"/>
            <a:ext cx="1917715" cy="1200329"/>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descr="Image result for costs">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02098" y="5225987"/>
            <a:ext cx="1465157" cy="105941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rzaliauskas\Desktop\New Bitmap Image.bmp"/>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31944" y="5245047"/>
            <a:ext cx="509598" cy="968031"/>
          </a:xfrm>
          <a:prstGeom prst="rect">
            <a:avLst/>
          </a:prstGeom>
          <a:noFill/>
          <a:extLst>
            <a:ext uri="{909E8E84-426E-40DD-AFC4-6F175D3DCCD1}">
              <a14:hiddenFill xmlns:a14="http://schemas.microsoft.com/office/drawing/2010/main">
                <a:solidFill>
                  <a:srgbClr val="FFFFFF"/>
                </a:solidFill>
              </a14:hiddenFill>
            </a:ext>
          </a:extLst>
        </p:spPr>
      </p:pic>
      <p:sp>
        <p:nvSpPr>
          <p:cNvPr id="51" name="Rectangle 50"/>
          <p:cNvSpPr/>
          <p:nvPr/>
        </p:nvSpPr>
        <p:spPr>
          <a:xfrm>
            <a:off x="6760275" y="5093544"/>
            <a:ext cx="1917715" cy="1215777"/>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7363695" y="5241974"/>
            <a:ext cx="1402917" cy="923330"/>
          </a:xfrm>
          <a:prstGeom prst="rect">
            <a:avLst/>
          </a:prstGeom>
          <a:noFill/>
        </p:spPr>
        <p:txBody>
          <a:bodyPr wrap="square" rtlCol="0">
            <a:spAutoFit/>
          </a:bodyPr>
          <a:lstStyle/>
          <a:p>
            <a:r>
              <a:rPr lang="en-GB" dirty="0" smtClean="0">
                <a:solidFill>
                  <a:srgbClr val="8E1537"/>
                </a:solidFill>
              </a:rPr>
              <a:t>control for</a:t>
            </a:r>
          </a:p>
          <a:p>
            <a:r>
              <a:rPr lang="en-GB" dirty="0" smtClean="0">
                <a:solidFill>
                  <a:srgbClr val="8E1537"/>
                </a:solidFill>
              </a:rPr>
              <a:t>brand</a:t>
            </a:r>
          </a:p>
          <a:p>
            <a:r>
              <a:rPr lang="en-GB" dirty="0" smtClean="0">
                <a:solidFill>
                  <a:srgbClr val="8E1537"/>
                </a:solidFill>
              </a:rPr>
              <a:t>preference</a:t>
            </a:r>
            <a:endParaRPr lang="en-GB" dirty="0">
              <a:solidFill>
                <a:srgbClr val="8E1537"/>
              </a:solidFill>
            </a:endParaRPr>
          </a:p>
        </p:txBody>
      </p:sp>
      <p:sp>
        <p:nvSpPr>
          <p:cNvPr id="8" name="TextBox 7"/>
          <p:cNvSpPr txBox="1"/>
          <p:nvPr/>
        </p:nvSpPr>
        <p:spPr>
          <a:xfrm>
            <a:off x="5318998" y="5179714"/>
            <a:ext cx="1313539" cy="923330"/>
          </a:xfrm>
          <a:prstGeom prst="rect">
            <a:avLst/>
          </a:prstGeom>
          <a:noFill/>
        </p:spPr>
        <p:txBody>
          <a:bodyPr wrap="square" rtlCol="0">
            <a:spAutoFit/>
          </a:bodyPr>
          <a:lstStyle/>
          <a:p>
            <a:r>
              <a:rPr lang="en-GB" dirty="0" smtClean="0">
                <a:solidFill>
                  <a:srgbClr val="8E1537"/>
                </a:solidFill>
              </a:rPr>
              <a:t>low switching</a:t>
            </a:r>
          </a:p>
          <a:p>
            <a:r>
              <a:rPr lang="en-GB" dirty="0" smtClean="0">
                <a:solidFill>
                  <a:srgbClr val="8E1537"/>
                </a:solidFill>
              </a:rPr>
              <a:t>       cost</a:t>
            </a:r>
          </a:p>
        </p:txBody>
      </p:sp>
    </p:spTree>
    <p:extLst>
      <p:ext uri="{BB962C8B-B14F-4D97-AF65-F5344CB8AC3E}">
        <p14:creationId xmlns:p14="http://schemas.microsoft.com/office/powerpoint/2010/main" val="380325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3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19" grpId="0" animBg="1"/>
      <p:bldP spid="38" grpId="0" animBg="1"/>
      <p:bldP spid="47" grpId="0" animBg="1"/>
      <p:bldP spid="5" grpId="0" animBg="1"/>
      <p:bldP spid="51" grpId="0" animBg="1"/>
      <p:bldP spid="52"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288000"/>
            <a:ext cx="9144000" cy="1155600"/>
          </a:xfrm>
        </p:spPr>
        <p:txBody>
          <a:bodyPr>
            <a:noAutofit/>
          </a:bodyPr>
          <a:lstStyle/>
          <a:p>
            <a:r>
              <a:rPr lang="en-GB" dirty="0" smtClean="0"/>
              <a:t>5 randomized controlled trials (RCTs)</a:t>
            </a:r>
            <a:endParaRPr lang="en-GB" dirty="0"/>
          </a:p>
        </p:txBody>
      </p:sp>
      <p:sp>
        <p:nvSpPr>
          <p:cNvPr id="2" name="Rectangle 1"/>
          <p:cNvSpPr/>
          <p:nvPr/>
        </p:nvSpPr>
        <p:spPr>
          <a:xfrm>
            <a:off x="1959804" y="1812756"/>
            <a:ext cx="2748050" cy="648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t>Reverse page</a:t>
            </a:r>
          </a:p>
        </p:txBody>
      </p:sp>
      <p:sp>
        <p:nvSpPr>
          <p:cNvPr id="10" name="Rectangle 9"/>
          <p:cNvSpPr/>
          <p:nvPr/>
        </p:nvSpPr>
        <p:spPr>
          <a:xfrm>
            <a:off x="1959804" y="2604844"/>
            <a:ext cx="2748050" cy="648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t>Front page</a:t>
            </a:r>
            <a:endParaRPr lang="en-GB" sz="1400" dirty="0"/>
          </a:p>
        </p:txBody>
      </p:sp>
      <p:sp>
        <p:nvSpPr>
          <p:cNvPr id="11" name="Rectangle 10"/>
          <p:cNvSpPr/>
          <p:nvPr/>
        </p:nvSpPr>
        <p:spPr>
          <a:xfrm>
            <a:off x="1959804" y="4198426"/>
            <a:ext cx="2748050" cy="648072"/>
          </a:xfrm>
          <a:prstGeom prst="rect">
            <a:avLst/>
          </a:prstGeom>
          <a:solidFill>
            <a:srgbClr val="E1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t>SMS reminder</a:t>
            </a:r>
          </a:p>
        </p:txBody>
      </p:sp>
      <p:sp>
        <p:nvSpPr>
          <p:cNvPr id="12" name="Rectangle 11"/>
          <p:cNvSpPr/>
          <p:nvPr/>
        </p:nvSpPr>
        <p:spPr>
          <a:xfrm>
            <a:off x="1959804" y="4954510"/>
            <a:ext cx="2748050" cy="648072"/>
          </a:xfrm>
          <a:prstGeom prst="rect">
            <a:avLst/>
          </a:prstGeom>
          <a:solidFill>
            <a:srgbClr val="E1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t>Email and SMS reminder</a:t>
            </a:r>
          </a:p>
        </p:txBody>
      </p:sp>
      <p:sp>
        <p:nvSpPr>
          <p:cNvPr id="13" name="Rectangle 12"/>
          <p:cNvSpPr/>
          <p:nvPr/>
        </p:nvSpPr>
        <p:spPr>
          <a:xfrm>
            <a:off x="1956888" y="3419112"/>
            <a:ext cx="2748050" cy="648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t>Return switching form</a:t>
            </a:r>
          </a:p>
        </p:txBody>
      </p:sp>
      <p:sp>
        <p:nvSpPr>
          <p:cNvPr id="7" name="Left Brace 6"/>
          <p:cNvSpPr/>
          <p:nvPr/>
        </p:nvSpPr>
        <p:spPr>
          <a:xfrm>
            <a:off x="1624543" y="1812756"/>
            <a:ext cx="199407" cy="1440160"/>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Left Brace 17"/>
          <p:cNvSpPr/>
          <p:nvPr/>
        </p:nvSpPr>
        <p:spPr>
          <a:xfrm>
            <a:off x="1627021" y="4198426"/>
            <a:ext cx="199407" cy="1440160"/>
          </a:xfrm>
          <a:prstGeom prst="leftBrace">
            <a:avLst/>
          </a:prstGeom>
          <a:ln w="57150">
            <a:solidFill>
              <a:srgbClr val="E17D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p:cNvSpPr txBox="1"/>
          <p:nvPr/>
        </p:nvSpPr>
        <p:spPr>
          <a:xfrm>
            <a:off x="359465" y="2246546"/>
            <a:ext cx="1196441" cy="646331"/>
          </a:xfrm>
          <a:prstGeom prst="rect">
            <a:avLst/>
          </a:prstGeom>
          <a:noFill/>
        </p:spPr>
        <p:txBody>
          <a:bodyPr wrap="square" rtlCol="0">
            <a:spAutoFit/>
          </a:bodyPr>
          <a:lstStyle/>
          <a:p>
            <a:pPr algn="ctr"/>
            <a:r>
              <a:rPr lang="en-GB" dirty="0" smtClean="0">
                <a:solidFill>
                  <a:srgbClr val="8E1537"/>
                </a:solidFill>
              </a:rPr>
              <a:t>Switching box</a:t>
            </a:r>
          </a:p>
        </p:txBody>
      </p:sp>
      <p:sp>
        <p:nvSpPr>
          <p:cNvPr id="21" name="TextBox 20"/>
          <p:cNvSpPr txBox="1"/>
          <p:nvPr/>
        </p:nvSpPr>
        <p:spPr>
          <a:xfrm>
            <a:off x="251521" y="4733840"/>
            <a:ext cx="1375939" cy="369332"/>
          </a:xfrm>
          <a:prstGeom prst="rect">
            <a:avLst/>
          </a:prstGeom>
          <a:noFill/>
        </p:spPr>
        <p:txBody>
          <a:bodyPr wrap="square" rtlCol="0">
            <a:spAutoFit/>
          </a:bodyPr>
          <a:lstStyle/>
          <a:p>
            <a:pPr algn="ctr"/>
            <a:r>
              <a:rPr lang="en-GB" dirty="0" smtClean="0">
                <a:solidFill>
                  <a:srgbClr val="E17D00"/>
                </a:solidFill>
              </a:rPr>
              <a:t>Reminders</a:t>
            </a:r>
          </a:p>
        </p:txBody>
      </p:sp>
      <p:sp>
        <p:nvSpPr>
          <p:cNvPr id="3" name="TextBox 2"/>
          <p:cNvSpPr txBox="1"/>
          <p:nvPr/>
        </p:nvSpPr>
        <p:spPr>
          <a:xfrm>
            <a:off x="4040249" y="5733257"/>
            <a:ext cx="4918700" cy="646331"/>
          </a:xfrm>
          <a:prstGeom prst="rect">
            <a:avLst/>
          </a:prstGeom>
          <a:noFill/>
        </p:spPr>
        <p:txBody>
          <a:bodyPr wrap="square" rtlCol="0">
            <a:spAutoFit/>
          </a:bodyPr>
          <a:lstStyle/>
          <a:p>
            <a:r>
              <a:rPr lang="en-GB" dirty="0" smtClean="0"/>
              <a:t>&gt;134,000 customers in total</a:t>
            </a:r>
          </a:p>
          <a:p>
            <a:r>
              <a:rPr lang="en-GB" dirty="0" smtClean="0"/>
              <a:t>Median gain £32/year, average gain £127/year.</a:t>
            </a:r>
          </a:p>
        </p:txBody>
      </p:sp>
      <p:sp>
        <p:nvSpPr>
          <p:cNvPr id="4" name="Slide Number Placeholder 3"/>
          <p:cNvSpPr>
            <a:spLocks noGrp="1"/>
          </p:cNvSpPr>
          <p:nvPr>
            <p:ph type="sldNum" sz="quarter" idx="16"/>
          </p:nvPr>
        </p:nvSpPr>
        <p:spPr/>
        <p:txBody>
          <a:bodyPr/>
          <a:lstStyle/>
          <a:p>
            <a:fld id="{3BCFDB86-9AA8-4FA0-859E-0ABCBFE83936}" type="slidenum">
              <a:rPr lang="en-GB" smtClean="0"/>
              <a:pPr/>
              <a:t>7</a:t>
            </a:fld>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518989252"/>
              </p:ext>
            </p:extLst>
          </p:nvPr>
        </p:nvGraphicFramePr>
        <p:xfrm>
          <a:off x="4771407" y="980728"/>
          <a:ext cx="2326412" cy="4752528"/>
        </p:xfrm>
        <a:graphic>
          <a:graphicData uri="http://schemas.openxmlformats.org/drawingml/2006/table">
            <a:tbl>
              <a:tblPr firstRow="1" bandRow="1">
                <a:tableStyleId>{2D5ABB26-0587-4C30-8999-92F81FD0307C}</a:tableStyleId>
              </a:tblPr>
              <a:tblGrid>
                <a:gridCol w="1163206"/>
                <a:gridCol w="1163206"/>
              </a:tblGrid>
              <a:tr h="792088">
                <a:tc>
                  <a:txBody>
                    <a:bodyPr/>
                    <a:lstStyle/>
                    <a:p>
                      <a:pPr algn="ctr"/>
                      <a:r>
                        <a:rPr lang="en-GB" sz="1400" b="1" dirty="0" smtClean="0"/>
                        <a:t>Sample</a:t>
                      </a:r>
                    </a:p>
                    <a:p>
                      <a:pPr algn="ctr"/>
                      <a:endParaRPr lang="en-GB" sz="1400" b="1" dirty="0"/>
                    </a:p>
                  </a:txBody>
                  <a:tcPr marL="84406" marR="84406" anchor="b">
                    <a:lnB w="12700" cap="flat" cmpd="sng" algn="ctr">
                      <a:solidFill>
                        <a:schemeClr val="tx1"/>
                      </a:solidFill>
                      <a:prstDash val="solid"/>
                      <a:round/>
                      <a:headEnd type="none" w="med" len="med"/>
                      <a:tailEnd type="none" w="med" len="med"/>
                    </a:lnB>
                  </a:tcPr>
                </a:tc>
                <a:tc>
                  <a:txBody>
                    <a:bodyPr/>
                    <a:lstStyle/>
                    <a:p>
                      <a:pPr algn="ctr"/>
                      <a:r>
                        <a:rPr lang="en-GB" sz="1400" b="1" dirty="0" smtClean="0"/>
                        <a:t>Treatment</a:t>
                      </a:r>
                      <a:r>
                        <a:rPr lang="en-GB" sz="1400" b="1" baseline="0" dirty="0" smtClean="0"/>
                        <a:t> arms</a:t>
                      </a:r>
                      <a:endParaRPr lang="en-GB" sz="1400" b="1" dirty="0"/>
                    </a:p>
                  </a:txBody>
                  <a:tcPr marL="84406" marR="84406" anchor="b">
                    <a:lnB w="12700" cap="flat" cmpd="sng" algn="ctr">
                      <a:solidFill>
                        <a:schemeClr val="tx1"/>
                      </a:solidFill>
                      <a:prstDash val="solid"/>
                      <a:round/>
                      <a:headEnd type="none" w="med" len="med"/>
                      <a:tailEnd type="none" w="med" len="med"/>
                    </a:lnB>
                  </a:tcPr>
                </a:tc>
              </a:tr>
              <a:tr h="792088">
                <a:tc>
                  <a:txBody>
                    <a:bodyPr/>
                    <a:lstStyle/>
                    <a:p>
                      <a:pPr algn="ctr"/>
                      <a:r>
                        <a:rPr lang="en-GB" sz="1400" dirty="0" smtClean="0"/>
                        <a:t>13,000</a:t>
                      </a:r>
                      <a:endParaRPr lang="en-GB" sz="1400" dirty="0"/>
                    </a:p>
                  </a:txBody>
                  <a:tcPr marL="84406" marR="84406" anchor="ctr">
                    <a:lnT w="12700" cap="flat" cmpd="sng" algn="ctr">
                      <a:solidFill>
                        <a:schemeClr val="tx1"/>
                      </a:solidFill>
                      <a:prstDash val="solid"/>
                      <a:round/>
                      <a:headEnd type="none" w="med" len="med"/>
                      <a:tailEnd type="none" w="med" len="med"/>
                    </a:lnT>
                  </a:tcPr>
                </a:tc>
                <a:tc>
                  <a:txBody>
                    <a:bodyPr/>
                    <a:lstStyle/>
                    <a:p>
                      <a:pPr algn="ctr"/>
                      <a:r>
                        <a:rPr lang="en-GB" sz="1400" dirty="0" smtClean="0"/>
                        <a:t>4</a:t>
                      </a:r>
                      <a:endParaRPr lang="en-GB" sz="1400" dirty="0"/>
                    </a:p>
                  </a:txBody>
                  <a:tcPr marL="84406" marR="84406" anchor="ctr">
                    <a:lnT w="12700" cap="flat" cmpd="sng" algn="ctr">
                      <a:solidFill>
                        <a:schemeClr val="tx1"/>
                      </a:solidFill>
                      <a:prstDash val="solid"/>
                      <a:round/>
                      <a:headEnd type="none" w="med" len="med"/>
                      <a:tailEnd type="none" w="med" len="med"/>
                    </a:lnT>
                  </a:tcPr>
                </a:tc>
              </a:tr>
              <a:tr h="792088">
                <a:tc>
                  <a:txBody>
                    <a:bodyPr/>
                    <a:lstStyle/>
                    <a:p>
                      <a:pPr marL="0" marR="0" indent="0" algn="ctr" defTabSz="914192" rtl="0" eaLnBrk="1" fontAlgn="auto" latinLnBrk="0" hangingPunct="1">
                        <a:lnSpc>
                          <a:spcPct val="100000"/>
                        </a:lnSpc>
                        <a:spcBef>
                          <a:spcPts val="0"/>
                        </a:spcBef>
                        <a:spcAft>
                          <a:spcPts val="0"/>
                        </a:spcAft>
                        <a:buClrTx/>
                        <a:buSzTx/>
                        <a:buFontTx/>
                        <a:buNone/>
                        <a:tabLst/>
                        <a:defRPr/>
                      </a:pPr>
                      <a:r>
                        <a:rPr lang="en-GB" sz="1400" dirty="0" smtClean="0"/>
                        <a:t>63,000</a:t>
                      </a:r>
                    </a:p>
                    <a:p>
                      <a:pPr algn="ctr"/>
                      <a:endParaRPr lang="en-GB" sz="1400" dirty="0"/>
                    </a:p>
                  </a:txBody>
                  <a:tcPr marL="84406" marR="84406" anchor="ctr"/>
                </a:tc>
                <a:tc>
                  <a:txBody>
                    <a:bodyPr/>
                    <a:lstStyle/>
                    <a:p>
                      <a:pPr algn="ctr"/>
                      <a:r>
                        <a:rPr lang="en-GB" sz="1400" dirty="0" smtClean="0"/>
                        <a:t>4</a:t>
                      </a:r>
                      <a:endParaRPr lang="en-GB" sz="1400" dirty="0"/>
                    </a:p>
                  </a:txBody>
                  <a:tcPr marL="84406" marR="84406" anchor="ctr"/>
                </a:tc>
              </a:tr>
              <a:tr h="792088">
                <a:tc>
                  <a:txBody>
                    <a:bodyPr/>
                    <a:lstStyle/>
                    <a:p>
                      <a:pPr algn="ctr"/>
                      <a:r>
                        <a:rPr lang="en-GB" sz="1400" dirty="0" smtClean="0"/>
                        <a:t>4,000</a:t>
                      </a:r>
                      <a:endParaRPr lang="en-GB" sz="1400" dirty="0"/>
                    </a:p>
                  </a:txBody>
                  <a:tcPr marL="84406" marR="84406" anchor="ctr"/>
                </a:tc>
                <a:tc>
                  <a:txBody>
                    <a:bodyPr/>
                    <a:lstStyle/>
                    <a:p>
                      <a:pPr algn="ctr"/>
                      <a:r>
                        <a:rPr lang="en-GB" sz="1400" dirty="0" smtClean="0"/>
                        <a:t>1</a:t>
                      </a:r>
                      <a:endParaRPr lang="en-GB" sz="1400" dirty="0"/>
                    </a:p>
                  </a:txBody>
                  <a:tcPr marL="84406" marR="84406" anchor="ctr"/>
                </a:tc>
              </a:tr>
              <a:tr h="792088">
                <a:tc>
                  <a:txBody>
                    <a:bodyPr/>
                    <a:lstStyle/>
                    <a:p>
                      <a:pPr algn="ctr"/>
                      <a:r>
                        <a:rPr lang="en-GB" sz="1400" dirty="0" smtClean="0"/>
                        <a:t>30,000</a:t>
                      </a:r>
                      <a:endParaRPr lang="en-GB" sz="1400" dirty="0"/>
                    </a:p>
                  </a:txBody>
                  <a:tcPr marL="84406" marR="84406" anchor="ctr"/>
                </a:tc>
                <a:tc>
                  <a:txBody>
                    <a:bodyPr/>
                    <a:lstStyle/>
                    <a:p>
                      <a:pPr algn="ctr"/>
                      <a:r>
                        <a:rPr lang="en-GB" sz="1400" dirty="0" smtClean="0"/>
                        <a:t>4</a:t>
                      </a:r>
                      <a:endParaRPr lang="en-GB" sz="1400" dirty="0"/>
                    </a:p>
                  </a:txBody>
                  <a:tcPr marL="84406" marR="84406" anchor="ctr"/>
                </a:tc>
              </a:tr>
              <a:tr h="792088">
                <a:tc>
                  <a:txBody>
                    <a:bodyPr/>
                    <a:lstStyle/>
                    <a:p>
                      <a:pPr algn="ctr"/>
                      <a:r>
                        <a:rPr lang="en-GB" sz="1400" dirty="0" smtClean="0"/>
                        <a:t>24,000</a:t>
                      </a:r>
                      <a:endParaRPr lang="en-GB" sz="1400" dirty="0"/>
                    </a:p>
                  </a:txBody>
                  <a:tcPr marL="84406" marR="84406" anchor="ctr"/>
                </a:tc>
                <a:tc>
                  <a:txBody>
                    <a:bodyPr/>
                    <a:lstStyle/>
                    <a:p>
                      <a:pPr algn="ctr"/>
                      <a:r>
                        <a:rPr lang="en-GB" sz="1400" dirty="0" smtClean="0"/>
                        <a:t>2</a:t>
                      </a:r>
                      <a:endParaRPr lang="en-GB" sz="1400" dirty="0"/>
                    </a:p>
                  </a:txBody>
                  <a:tcPr marL="84406" marR="84406" anchor="ctr"/>
                </a:tc>
              </a:tr>
            </a:tbl>
          </a:graphicData>
        </a:graphic>
      </p:graphicFrame>
      <p:sp>
        <p:nvSpPr>
          <p:cNvPr id="6" name="TextBox 5"/>
          <p:cNvSpPr txBox="1"/>
          <p:nvPr/>
        </p:nvSpPr>
        <p:spPr>
          <a:xfrm>
            <a:off x="7297226" y="1988840"/>
            <a:ext cx="1395847" cy="369332"/>
          </a:xfrm>
          <a:prstGeom prst="rect">
            <a:avLst/>
          </a:prstGeom>
          <a:noFill/>
        </p:spPr>
        <p:txBody>
          <a:bodyPr wrap="square" rtlCol="0">
            <a:spAutoFit/>
          </a:bodyPr>
          <a:lstStyle/>
          <a:p>
            <a:r>
              <a:rPr lang="en-GB" b="1" dirty="0" smtClean="0">
                <a:solidFill>
                  <a:srgbClr val="8E1537"/>
                </a:solidFill>
              </a:rPr>
              <a:t>+ survey</a:t>
            </a:r>
          </a:p>
        </p:txBody>
      </p:sp>
      <p:sp>
        <p:nvSpPr>
          <p:cNvPr id="16" name="TextBox 15"/>
          <p:cNvSpPr txBox="1"/>
          <p:nvPr/>
        </p:nvSpPr>
        <p:spPr>
          <a:xfrm>
            <a:off x="7297226" y="2744214"/>
            <a:ext cx="1395847" cy="369332"/>
          </a:xfrm>
          <a:prstGeom prst="rect">
            <a:avLst/>
          </a:prstGeom>
          <a:noFill/>
        </p:spPr>
        <p:txBody>
          <a:bodyPr wrap="square" rtlCol="0">
            <a:spAutoFit/>
          </a:bodyPr>
          <a:lstStyle/>
          <a:p>
            <a:r>
              <a:rPr lang="en-GB" b="1" dirty="0" smtClean="0">
                <a:solidFill>
                  <a:srgbClr val="8E1537"/>
                </a:solidFill>
              </a:rPr>
              <a:t>+ survey</a:t>
            </a:r>
          </a:p>
        </p:txBody>
      </p:sp>
      <p:sp>
        <p:nvSpPr>
          <p:cNvPr id="14" name="Rectangle 13"/>
          <p:cNvSpPr/>
          <p:nvPr/>
        </p:nvSpPr>
        <p:spPr>
          <a:xfrm>
            <a:off x="1965193" y="2604844"/>
            <a:ext cx="2745134" cy="64807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1956888" y="3419112"/>
            <a:ext cx="2745134" cy="64807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947226" y="4954510"/>
            <a:ext cx="2745134" cy="64807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295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2" grpId="0" animBg="1"/>
      <p:bldP spid="13" grpId="0" animBg="1"/>
      <p:bldP spid="7" grpId="0" animBg="1"/>
      <p:bldP spid="18" grpId="0" animBg="1"/>
      <p:bldP spid="8" grpId="0"/>
      <p:bldP spid="21" grpId="0"/>
      <p:bldP spid="3" grpId="0"/>
      <p:bldP spid="6" grpId="0"/>
      <p:bldP spid="16" grpId="0"/>
      <p:bldP spid="14"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8000"/>
            <a:ext cx="9144000" cy="1155600"/>
          </a:xfrm>
        </p:spPr>
        <p:txBody>
          <a:bodyPr>
            <a:normAutofit fontScale="90000"/>
          </a:bodyPr>
          <a:lstStyle/>
          <a:p>
            <a:r>
              <a:rPr lang="en-US" dirty="0" smtClean="0"/>
              <a:t>Example Disclosure Design: Reverse Page</a:t>
            </a:r>
            <a:endParaRPr lang="en-US" dirty="0"/>
          </a:p>
        </p:txBody>
      </p:sp>
      <p:sp>
        <p:nvSpPr>
          <p:cNvPr id="4" name="Slide Number Placeholder 3"/>
          <p:cNvSpPr>
            <a:spLocks noGrp="1"/>
          </p:cNvSpPr>
          <p:nvPr>
            <p:ph type="sldNum" sz="quarter" idx="16"/>
          </p:nvPr>
        </p:nvSpPr>
        <p:spPr/>
        <p:txBody>
          <a:bodyPr/>
          <a:lstStyle/>
          <a:p>
            <a:fld id="{3BCFDB86-9AA8-4FA0-859E-0ABCBFE83936}" type="slidenum">
              <a:rPr lang="en-GB" smtClean="0"/>
              <a:pPr/>
              <a:t>8</a:t>
            </a:fld>
            <a:endParaRPr lang="en-GB" dirty="0"/>
          </a:p>
        </p:txBody>
      </p:sp>
      <p:pic>
        <p:nvPicPr>
          <p:cNvPr id="5" name="Picture 4"/>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b="17519"/>
          <a:stretch/>
        </p:blipFill>
        <p:spPr bwMode="auto">
          <a:xfrm>
            <a:off x="1353328" y="1270530"/>
            <a:ext cx="6055257" cy="5587471"/>
          </a:xfrm>
          <a:prstGeom prst="rect">
            <a:avLst/>
          </a:prstGeom>
          <a:noFill/>
        </p:spPr>
      </p:pic>
    </p:spTree>
    <p:extLst>
      <p:ext uri="{BB962C8B-B14F-4D97-AF65-F5344CB8AC3E}">
        <p14:creationId xmlns:p14="http://schemas.microsoft.com/office/powerpoint/2010/main" val="1324038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859" y="44624"/>
            <a:ext cx="9130141" cy="764736"/>
          </a:xfrm>
        </p:spPr>
        <p:txBody>
          <a:bodyPr>
            <a:normAutofit/>
          </a:bodyPr>
          <a:lstStyle/>
          <a:p>
            <a:pPr>
              <a:spcBef>
                <a:spcPts val="2500"/>
              </a:spcBef>
            </a:pPr>
            <a:r>
              <a:rPr lang="en-GB" dirty="0" smtClean="0"/>
              <a:t>Front-page letter call to action</a:t>
            </a:r>
            <a:endParaRPr lang="en-GB" sz="2200" dirty="0"/>
          </a:p>
        </p:txBody>
      </p:sp>
      <p:sp>
        <p:nvSpPr>
          <p:cNvPr id="6" name="Slide Number Placeholder 5"/>
          <p:cNvSpPr>
            <a:spLocks noGrp="1"/>
          </p:cNvSpPr>
          <p:nvPr>
            <p:ph type="sldNum" sz="quarter" idx="16"/>
          </p:nvPr>
        </p:nvSpPr>
        <p:spPr/>
        <p:txBody>
          <a:bodyPr/>
          <a:lstStyle/>
          <a:p>
            <a:fld id="{3BCFDB86-9AA8-4FA0-859E-0ABCBFE83936}" type="slidenum">
              <a:rPr lang="en-GB" smtClean="0"/>
              <a:pPr/>
              <a:t>9</a:t>
            </a:fld>
            <a:endParaRPr lang="en-GB"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6887" b="36078"/>
          <a:stretch/>
        </p:blipFill>
        <p:spPr bwMode="auto">
          <a:xfrm>
            <a:off x="13858" y="1015315"/>
            <a:ext cx="9130142" cy="502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03838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CA Theme">
    <a:dk1>
      <a:sysClr val="windowText" lastClr="000000"/>
    </a:dk1>
    <a:lt1>
      <a:sysClr val="window" lastClr="FFFFFF"/>
    </a:lt1>
    <a:dk2>
      <a:srgbClr val="8E1537"/>
    </a:dk2>
    <a:lt2>
      <a:srgbClr val="FFFFFF"/>
    </a:lt2>
    <a:accent1>
      <a:srgbClr val="8E1537"/>
    </a:accent1>
    <a:accent2>
      <a:srgbClr val="E17D00"/>
    </a:accent2>
    <a:accent3>
      <a:srgbClr val="8F489A"/>
    </a:accent3>
    <a:accent4>
      <a:srgbClr val="C20430"/>
    </a:accent4>
    <a:accent5>
      <a:srgbClr val="7BAED4"/>
    </a:accent5>
    <a:accent6>
      <a:srgbClr val="21345C"/>
    </a:accent6>
    <a:hlink>
      <a:srgbClr val="7BAED4"/>
    </a:hlink>
    <a:folHlink>
      <a:srgbClr val="76777B"/>
    </a:folHlink>
  </a:clrScheme>
  <a:fontScheme name="FCA FONTS">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570</TotalTime>
  <Words>1331</Words>
  <Application>Microsoft Office PowerPoint</Application>
  <PresentationFormat>On-screen Show (4:3)</PresentationFormat>
  <Paragraphs>225</Paragraphs>
  <Slides>24</Slides>
  <Notes>11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Testing the Effectiveness of Consumer Financial Disclosure: Experimental Evidence From Savings Accounts</vt:lpstr>
      <vt:lpstr>Motivation behind financial disclosure</vt:lpstr>
      <vt:lpstr>Research Questions</vt:lpstr>
      <vt:lpstr>Why savings accounts are the ideal setting for testing these questions</vt:lpstr>
      <vt:lpstr>Disclosure’s uphill battle: consumer choice is sticky</vt:lpstr>
      <vt:lpstr>UK Savings Market Background</vt:lpstr>
      <vt:lpstr>5 randomized controlled trials (RCTs)</vt:lpstr>
      <vt:lpstr>Example Disclosure Design: Reverse Page</vt:lpstr>
      <vt:lpstr>Front-page letter call to action</vt:lpstr>
      <vt:lpstr>Front-page switching box: Best rates</vt:lpstr>
      <vt:lpstr>Return switching form</vt:lpstr>
      <vt:lpstr>Return switching form</vt:lpstr>
      <vt:lpstr>Email and SMS reminders </vt:lpstr>
      <vt:lpstr>RCT Design</vt:lpstr>
      <vt:lpstr>Data</vt:lpstr>
      <vt:lpstr>Outcomes: measuring effectiveness</vt:lpstr>
      <vt:lpstr>Results: design matters but effects modest  </vt:lpstr>
      <vt:lpstr>Email and SMS reminders  impacted internal switching only</vt:lpstr>
      <vt:lpstr>Return switching form induced only internal switching</vt:lpstr>
      <vt:lpstr>Who responds best to disclosure?</vt:lpstr>
      <vt:lpstr>Lessons for Disclosure Design</vt:lpstr>
      <vt:lpstr>Survey results</vt:lpstr>
      <vt:lpstr>Concerns</vt:lpstr>
      <vt:lpstr>Conclusion</vt:lpstr>
    </vt:vector>
  </TitlesOfParts>
  <Company>University of California, Berkeley-Haas School of Business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Testing the Effectiveness of Consumer Financial Disclosure: Experimental Evidence From Savings Accounts</dc:title>
  <dc:creator>Christopher Palmer</dc:creator>
  <cp:lastModifiedBy>Cho, Worthy (CFPB)</cp:lastModifiedBy>
  <cp:revision>43</cp:revision>
  <dcterms:created xsi:type="dcterms:W3CDTF">2016-12-10T03:22:41Z</dcterms:created>
  <dcterms:modified xsi:type="dcterms:W3CDTF">2016-12-14T21:58:41Z</dcterms:modified>
</cp:coreProperties>
</file>