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9" r:id="rId1"/>
  </p:sldMasterIdLst>
  <p:notesMasterIdLst>
    <p:notesMasterId r:id="rId23"/>
  </p:notesMasterIdLst>
  <p:handoutMasterIdLst>
    <p:handoutMasterId r:id="rId24"/>
  </p:handoutMasterIdLst>
  <p:sldIdLst>
    <p:sldId id="256" r:id="rId2"/>
    <p:sldId id="291" r:id="rId3"/>
    <p:sldId id="297" r:id="rId4"/>
    <p:sldId id="292" r:id="rId5"/>
    <p:sldId id="267" r:id="rId6"/>
    <p:sldId id="260" r:id="rId7"/>
    <p:sldId id="279" r:id="rId8"/>
    <p:sldId id="306" r:id="rId9"/>
    <p:sldId id="296" r:id="rId10"/>
    <p:sldId id="312" r:id="rId11"/>
    <p:sldId id="311" r:id="rId12"/>
    <p:sldId id="266" r:id="rId13"/>
    <p:sldId id="298" r:id="rId14"/>
    <p:sldId id="294" r:id="rId15"/>
    <p:sldId id="313" r:id="rId16"/>
    <p:sldId id="273" r:id="rId17"/>
    <p:sldId id="314" r:id="rId18"/>
    <p:sldId id="274" r:id="rId19"/>
    <p:sldId id="305" r:id="rId20"/>
    <p:sldId id="275" r:id="rId21"/>
    <p:sldId id="284" r:id="rId22"/>
  </p:sldIdLst>
  <p:sldSz cx="12192000" cy="6858000"/>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alinardi" initials="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50" autoAdjust="0"/>
    <p:restoredTop sz="62564" autoAdjust="0"/>
  </p:normalViewPr>
  <p:slideViewPr>
    <p:cSldViewPr snapToGrid="0">
      <p:cViewPr>
        <p:scale>
          <a:sx n="60" d="100"/>
          <a:sy n="60" d="100"/>
        </p:scale>
        <p:origin x="-95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214"/>
          </a:xfrm>
          <a:prstGeom prst="rect">
            <a:avLst/>
          </a:prstGeom>
        </p:spPr>
        <p:txBody>
          <a:bodyPr vert="horz" lIns="91440" tIns="45720" rIns="91440" bIns="45720" rtlCol="0"/>
          <a:lstStyle>
            <a:lvl1pPr algn="r">
              <a:defRPr sz="1200"/>
            </a:lvl1pPr>
          </a:lstStyle>
          <a:p>
            <a:fld id="{19AB65B4-3CA8-4DF0-912F-3D6C2653A10B}" type="datetimeFigureOut">
              <a:rPr lang="en-US" smtClean="0"/>
              <a:t>12/16/2016</a:t>
            </a:fld>
            <a:endParaRPr lang="en-US"/>
          </a:p>
        </p:txBody>
      </p:sp>
      <p:sp>
        <p:nvSpPr>
          <p:cNvPr id="4" name="Footer Placeholder 3"/>
          <p:cNvSpPr>
            <a:spLocks noGrp="1"/>
          </p:cNvSpPr>
          <p:nvPr>
            <p:ph type="ftr" sz="quarter" idx="2"/>
          </p:nvPr>
        </p:nvSpPr>
        <p:spPr>
          <a:xfrm>
            <a:off x="0" y="8845061"/>
            <a:ext cx="2971800" cy="4672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61"/>
            <a:ext cx="2971800" cy="467214"/>
          </a:xfrm>
          <a:prstGeom prst="rect">
            <a:avLst/>
          </a:prstGeom>
        </p:spPr>
        <p:txBody>
          <a:bodyPr vert="horz" lIns="91440" tIns="45720" rIns="91440" bIns="45720" rtlCol="0" anchor="b"/>
          <a:lstStyle>
            <a:lvl1pPr algn="r">
              <a:defRPr sz="1200"/>
            </a:lvl1pPr>
          </a:lstStyle>
          <a:p>
            <a:fld id="{D90AB452-7C2C-4068-BA96-DEFD1A4CE29E}" type="slidenum">
              <a:rPr lang="en-US" smtClean="0"/>
              <a:t>‹#›</a:t>
            </a:fld>
            <a:endParaRPr lang="en-US"/>
          </a:p>
        </p:txBody>
      </p:sp>
    </p:spTree>
    <p:extLst>
      <p:ext uri="{BB962C8B-B14F-4D97-AF65-F5344CB8AC3E}">
        <p14:creationId xmlns:p14="http://schemas.microsoft.com/office/powerpoint/2010/main" val="4018230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231"/>
          </a:xfrm>
          <a:prstGeom prst="rect">
            <a:avLst/>
          </a:prstGeom>
        </p:spPr>
        <p:txBody>
          <a:bodyPr vert="horz" lIns="91440" tIns="45720" rIns="91440" bIns="45720" rtlCol="0"/>
          <a:lstStyle>
            <a:lvl1pPr algn="r">
              <a:defRPr sz="1200"/>
            </a:lvl1pPr>
          </a:lstStyle>
          <a:p>
            <a:fld id="{BCBA0D9E-927E-46C6-BF5E-8B61A5D1B90E}" type="datetimeFigureOut">
              <a:rPr lang="en-US" smtClean="0"/>
              <a:t>12/16/2016</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33"/>
            <a:ext cx="5486400" cy="366670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2971800" cy="4672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7230"/>
          </a:xfrm>
          <a:prstGeom prst="rect">
            <a:avLst/>
          </a:prstGeom>
        </p:spPr>
        <p:txBody>
          <a:bodyPr vert="horz" lIns="91440" tIns="45720" rIns="91440" bIns="45720" rtlCol="0" anchor="b"/>
          <a:lstStyle>
            <a:lvl1pPr algn="r">
              <a:defRPr sz="1200"/>
            </a:lvl1pPr>
          </a:lstStyle>
          <a:p>
            <a:fld id="{629348C9-DDE4-4318-87AF-A3899A36CFDA}" type="slidenum">
              <a:rPr lang="en-US" smtClean="0"/>
              <a:t>‹#›</a:t>
            </a:fld>
            <a:endParaRPr lang="en-US"/>
          </a:p>
        </p:txBody>
      </p:sp>
    </p:spTree>
    <p:extLst>
      <p:ext uri="{BB962C8B-B14F-4D97-AF65-F5344CB8AC3E}">
        <p14:creationId xmlns:p14="http://schemas.microsoft.com/office/powerpoint/2010/main" val="306839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a:t>
            </a:fld>
            <a:endParaRPr lang="en-US"/>
          </a:p>
        </p:txBody>
      </p:sp>
    </p:spTree>
    <p:extLst>
      <p:ext uri="{BB962C8B-B14F-4D97-AF65-F5344CB8AC3E}">
        <p14:creationId xmlns:p14="http://schemas.microsoft.com/office/powerpoint/2010/main" val="2026057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let us see how the commitment savings depend</a:t>
            </a:r>
            <a:r>
              <a:rPr lang="en-US" baseline="0" dirty="0" smtClean="0"/>
              <a:t> on self-control and awareness</a:t>
            </a:r>
            <a:endParaRPr lang="en-US" dirty="0" smtClean="0"/>
          </a:p>
          <a:p>
            <a:pPr marL="171450" indent="-171450">
              <a:buFont typeface="Arial" panose="020B0604020202020204" pitchFamily="34" charset="0"/>
              <a:buChar char="•"/>
            </a:pPr>
            <a:r>
              <a:rPr lang="en-US" dirty="0" smtClean="0"/>
              <a:t>Here</a:t>
            </a:r>
            <a:r>
              <a:rPr lang="en-US" baseline="0" dirty="0" smtClean="0"/>
              <a:t> are the level curves of savings with commitment</a:t>
            </a:r>
          </a:p>
          <a:p>
            <a:pPr marL="171450" indent="-171450">
              <a:buFont typeface="Arial" panose="020B0604020202020204" pitchFamily="34" charset="0"/>
              <a:buChar char="•"/>
            </a:pPr>
            <a:r>
              <a:rPr lang="en-US" baseline="0" dirty="0" smtClean="0"/>
              <a:t>At low awareness, savings are identical with and w/o commitment</a:t>
            </a:r>
          </a:p>
          <a:p>
            <a:pPr marL="628650" lvl="1" indent="-171450">
              <a:buFont typeface="Arial" panose="020B0604020202020204" pitchFamily="34" charset="0"/>
              <a:buChar char="•"/>
            </a:pPr>
            <a:r>
              <a:rPr lang="en-US" baseline="0" dirty="0" smtClean="0"/>
              <a:t>Because you are not aware enough to spend the costly initial effort to increase savings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As awareness increases, savings starts to increase because people start spending effort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We see the colors change much quickly at the bottom of this graph, indicating that a</a:t>
            </a:r>
            <a:r>
              <a:rPr lang="en-US" sz="1200" dirty="0" smtClean="0"/>
              <a:t>wareness affects savings more for low self-control populations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Now I</a:t>
            </a:r>
            <a:r>
              <a:rPr lang="en-US" baseline="0" dirty="0" smtClean="0"/>
              <a:t> will put </a:t>
            </a:r>
            <a:r>
              <a:rPr lang="en-US" dirty="0" smtClean="0"/>
              <a:t>ED and</a:t>
            </a:r>
            <a:r>
              <a:rPr lang="en-US" baseline="0" dirty="0" smtClean="0"/>
              <a:t> savings with commitment graphs side by side to see to see the correlation for different populations</a:t>
            </a:r>
            <a:endParaRPr lang="en-US" sz="1200" b="0" i="0" u="none" strike="noStrike" kern="1200" baseline="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10</a:t>
            </a:fld>
            <a:endParaRPr lang="en-US"/>
          </a:p>
        </p:txBody>
      </p:sp>
    </p:spTree>
    <p:extLst>
      <p:ext uri="{BB962C8B-B14F-4D97-AF65-F5344CB8AC3E}">
        <p14:creationId xmlns:p14="http://schemas.microsoft.com/office/powerpoint/2010/main" val="255862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I want to see the theory predictions in terms of correlation between ED and savings when there are commitment devices available</a:t>
            </a:r>
          </a:p>
          <a:p>
            <a:pPr marL="171450" indent="-171450">
              <a:buFont typeface="Arial" panose="020B0604020202020204" pitchFamily="34" charset="0"/>
              <a:buChar char="•"/>
            </a:pPr>
            <a:r>
              <a:rPr lang="en-US" dirty="0" smtClean="0"/>
              <a:t>As I did before, I will give theory</a:t>
            </a:r>
            <a:r>
              <a:rPr lang="en-US" baseline="0" dirty="0" smtClean="0"/>
              <a:t> predictions for different study populations.</a:t>
            </a:r>
          </a:p>
          <a:p>
            <a:pPr marL="171450" indent="-171450">
              <a:buFont typeface="Arial" panose="020B0604020202020204"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smtClean="0"/>
              <a:t>Among all these populations</a:t>
            </a:r>
            <a:r>
              <a:rPr lang="en-US" sz="1200" i="0" baseline="0" dirty="0" smtClean="0"/>
              <a:t> I presented, w</a:t>
            </a:r>
            <a:r>
              <a:rPr lang="en-US" sz="1200" i="0" dirty="0" smtClean="0"/>
              <a:t>e are most likely to see the effect of awareness for this population</a:t>
            </a:r>
            <a:r>
              <a:rPr lang="en-US" sz="1200" i="0" baseline="0" dirty="0" smtClean="0"/>
              <a:t> </a:t>
            </a:r>
            <a:r>
              <a:rPr lang="en-US" sz="1200" i="0" dirty="0" smtClean="0"/>
              <a:t>when there is a costly commitment device available for a low self-control population.</a:t>
            </a:r>
          </a:p>
          <a:p>
            <a:pPr marL="171450" indent="-171450">
              <a:buFont typeface="Arial" panose="020B0604020202020204" pitchFamily="34" charset="0"/>
              <a:buChar char="•"/>
            </a:pPr>
            <a:endParaRPr lang="en-US" sz="1200" i="0" dirty="0" smtClean="0"/>
          </a:p>
          <a:p>
            <a:pPr marL="171450" indent="-171450">
              <a:buFont typeface="Arial" panose="020B0604020202020204" pitchFamily="34" charset="0"/>
              <a:buChar char="•"/>
            </a:pPr>
            <a:r>
              <a:rPr lang="en-US" sz="1200" i="0" dirty="0" smtClean="0"/>
              <a:t>To test our</a:t>
            </a:r>
            <a:r>
              <a:rPr lang="en-US" sz="1200" i="0" baseline="0" dirty="0" smtClean="0"/>
              <a:t> theory predictions, w</a:t>
            </a:r>
            <a:r>
              <a:rPr lang="en-US" sz="1200" i="0" dirty="0" smtClean="0"/>
              <a:t>e study how ED</a:t>
            </a:r>
            <a:r>
              <a:rPr lang="en-US" sz="1200" i="0" baseline="0" dirty="0" smtClean="0"/>
              <a:t> </a:t>
            </a:r>
            <a:r>
              <a:rPr lang="en-US" sz="1200" i="0" dirty="0" smtClean="0"/>
              <a:t>correlates</a:t>
            </a:r>
            <a:r>
              <a:rPr lang="en-US" sz="1200" i="0" baseline="0" dirty="0" smtClean="0"/>
              <a:t> with</a:t>
            </a:r>
            <a:r>
              <a:rPr lang="en-US" sz="1200" i="0" dirty="0" smtClean="0"/>
              <a:t> lockbox savings of homeless shelter</a:t>
            </a:r>
            <a:r>
              <a:rPr lang="en-US" sz="1200" i="0" baseline="0" dirty="0" smtClean="0"/>
              <a:t> residents</a:t>
            </a:r>
            <a:r>
              <a:rPr lang="en-US" sz="1200" i="0" dirty="0" smtClean="0"/>
              <a:t>. </a:t>
            </a:r>
          </a:p>
          <a:p>
            <a:pPr marL="171450" indent="-171450">
              <a:buFont typeface="Arial" panose="020B0604020202020204" pitchFamily="34" charset="0"/>
              <a:buChar char="•"/>
            </a:pPr>
            <a:r>
              <a:rPr lang="en-US" sz="1200" i="0" dirty="0" smtClean="0"/>
              <a:t>This complements previous studies which were done with academically</a:t>
            </a:r>
            <a:r>
              <a:rPr lang="en-US" sz="1200" i="0" baseline="0" dirty="0" smtClean="0"/>
              <a:t> and financially successful populations.</a:t>
            </a:r>
            <a:endParaRPr lang="en-US" sz="1200" i="0" dirty="0" smtClean="0"/>
          </a:p>
          <a:p>
            <a:endParaRPr lang="en-US" i="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11</a:t>
            </a:fld>
            <a:endParaRPr lang="en-US"/>
          </a:p>
        </p:txBody>
      </p:sp>
    </p:spTree>
    <p:extLst>
      <p:ext uri="{BB962C8B-B14F-4D97-AF65-F5344CB8AC3E}">
        <p14:creationId xmlns:p14="http://schemas.microsoft.com/office/powerpoint/2010/main" val="363879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solidFill>
                      <a:schemeClr val="tx1"/>
                    </a:solidFill>
                  </a:rPr>
                  <a:t>We worked with Central Arizona Shelter Services </a:t>
                </a:r>
              </a:p>
              <a:p>
                <a:pPr marL="628650" lvl="1" indent="-171450">
                  <a:buFont typeface="Arial" panose="020B0604020202020204" pitchFamily="34" charset="0"/>
                  <a:buChar char="•"/>
                </a:pPr>
                <a:r>
                  <a:rPr lang="en-US" dirty="0" smtClean="0">
                    <a:solidFill>
                      <a:schemeClr val="tx1"/>
                    </a:solidFill>
                  </a:rPr>
                  <a:t>Conducted the ED survey</a:t>
                </a:r>
              </a:p>
              <a:p>
                <a:pPr marL="628650" lvl="1" indent="-171450">
                  <a:buFont typeface="Arial" panose="020B0604020202020204" pitchFamily="34" charset="0"/>
                  <a:buChar char="•"/>
                </a:pPr>
                <a:r>
                  <a:rPr lang="en-US" dirty="0" smtClean="0">
                    <a:solidFill>
                      <a:schemeClr val="tx1"/>
                    </a:solidFill>
                  </a:rPr>
                  <a:t>Tracked the finances of working homeless shelter residents</a:t>
                </a:r>
              </a:p>
              <a:p>
                <a:pPr marL="171450" lvl="0" indent="-171450">
                  <a:buFont typeface="Arial" panose="020B0604020202020204" pitchFamily="34" charset="0"/>
                  <a:buChar char="•"/>
                </a:pPr>
                <a:r>
                  <a:rPr lang="en-US" baseline="0" dirty="0" smtClean="0">
                    <a:solidFill>
                      <a:schemeClr val="tx1"/>
                    </a:solidFill>
                  </a:rPr>
                  <a:t>The rate of addiction and incarceration and high school drop outs, which are commonly associated with low self-control, is high in this population.</a:t>
                </a:r>
                <a:endParaRPr lang="en-US" dirty="0" smtClean="0">
                  <a:solidFill>
                    <a:schemeClr val="tx1"/>
                  </a:solidFill>
                </a:endParaRPr>
              </a:p>
              <a:p>
                <a:pPr marL="171450" lvl="0" indent="-171450">
                  <a:buFont typeface="Arial" panose="020B0604020202020204" pitchFamily="34" charset="0"/>
                  <a:buChar char="•"/>
                </a:pPr>
                <a:r>
                  <a:rPr lang="en-US" dirty="0" smtClean="0">
                    <a:solidFill>
                      <a:schemeClr val="tx1"/>
                    </a:solidFill>
                  </a:rPr>
                  <a:t>Moreover, although estimated beta values in standard</a:t>
                </a:r>
                <a:r>
                  <a:rPr lang="en-US" baseline="0" dirty="0" smtClean="0">
                    <a:solidFill>
                      <a:schemeClr val="tx1"/>
                    </a:solidFill>
                  </a:rPr>
                  <a:t> populations are higher than 0.85, it is only 0.6 in this population.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solidFill>
                      <a:schemeClr val="tx1"/>
                    </a:solidFill>
                  </a:rPr>
                  <a:t>Suggesting this to be a low self-control population</a:t>
                </a:r>
              </a:p>
              <a:p>
                <a:pPr marL="171450" lvl="0" indent="-171450">
                  <a:buFont typeface="Arial" panose="020B0604020202020204" pitchFamily="34" charset="0"/>
                  <a:buChar char="•"/>
                </a:pPr>
                <a:endParaRPr lang="en-US" dirty="0" smtClean="0"/>
              </a:p>
            </p:txBody>
          </p:sp>
        </mc:Choice>
        <mc:Fallback xmlns="">
          <p:sp>
            <p:nvSpPr>
              <p:cNvPr id="3" name="Notes Placeholder 2"/>
              <p:cNvSpPr>
                <a:spLocks noGrp="1"/>
              </p:cNvSpPr>
              <p:nvPr>
                <p:ph type="body" idx="1"/>
              </p:nvPr>
            </p:nvSpPr>
            <p:spPr/>
            <p:txBody>
              <a:bodyPr/>
              <a:lstStyle/>
              <a:p>
                <a:r>
                  <a:rPr lang="en-US" dirty="0"/>
                  <a:t>Average </a:t>
                </a:r>
                <a:r>
                  <a:rPr lang="en-US" i="0">
                    <a:latin typeface="Cambria Math" panose="02040503050406030204" pitchFamily="18" charset="0"/>
                  </a:rPr>
                  <a:t>𝛽</a:t>
                </a:r>
                <a:r>
                  <a:rPr lang="en-US" dirty="0"/>
                  <a:t>=0.8 (Frederick et al, 2002), Frederick </a:t>
                </a:r>
                <a:r>
                  <a:rPr lang="en-US" dirty="0" err="1"/>
                  <a:t>Loewenstein</a:t>
                </a:r>
                <a:r>
                  <a:rPr lang="en-US" dirty="0"/>
                  <a:t>, ad </a:t>
                </a:r>
                <a:r>
                  <a:rPr lang="en-US" dirty="0" err="1"/>
                  <a:t>Donogue</a:t>
                </a:r>
                <a:r>
                  <a:rPr lang="en-US" baseline="0" dirty="0"/>
                  <a:t> 2002 JEL critical review. </a:t>
                </a:r>
              </a:p>
              <a:p>
                <a:r>
                  <a:rPr lang="en-US" sz="1200" b="0" i="0" u="none" strike="noStrike" kern="1200" baseline="0" dirty="0">
                    <a:solidFill>
                      <a:schemeClr val="tx1"/>
                    </a:solidFill>
                    <a:latin typeface="+mn-lt"/>
                    <a:ea typeface="+mn-ea"/>
                    <a:cs typeface="+mn-cs"/>
                  </a:rPr>
                  <a:t>“Do you want to receive $10 today or $30 in 64 days?” </a:t>
                </a:r>
                <a:endParaRPr lang="en-US" dirty="0"/>
              </a:p>
            </p:txBody>
          </p:sp>
        </mc:Fallback>
      </mc:AlternateContent>
      <p:sp>
        <p:nvSpPr>
          <p:cNvPr id="4" name="Slide Number Placeholder 3"/>
          <p:cNvSpPr>
            <a:spLocks noGrp="1"/>
          </p:cNvSpPr>
          <p:nvPr>
            <p:ph type="sldNum" sz="quarter" idx="10"/>
          </p:nvPr>
        </p:nvSpPr>
        <p:spPr/>
        <p:txBody>
          <a:bodyPr/>
          <a:lstStyle/>
          <a:p>
            <a:fld id="{629348C9-DDE4-4318-87AF-A3899A36CFDA}" type="slidenum">
              <a:rPr lang="en-US" smtClean="0"/>
              <a:t>12</a:t>
            </a:fld>
            <a:endParaRPr lang="en-US"/>
          </a:p>
        </p:txBody>
      </p:sp>
    </p:spTree>
    <p:extLst>
      <p:ext uri="{BB962C8B-B14F-4D97-AF65-F5344CB8AC3E}">
        <p14:creationId xmlns:p14="http://schemas.microsoft.com/office/powerpoint/2010/main" val="2672729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Shelter lockbox</a:t>
            </a:r>
            <a:r>
              <a:rPr lang="en-US" baseline="0" dirty="0" smtClean="0"/>
              <a:t> serve as a withdrawals-side commitment device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13</a:t>
            </a:fld>
            <a:endParaRPr lang="en-US"/>
          </a:p>
        </p:txBody>
      </p:sp>
    </p:spTree>
    <p:extLst>
      <p:ext uri="{BB962C8B-B14F-4D97-AF65-F5344CB8AC3E}">
        <p14:creationId xmlns:p14="http://schemas.microsoft.com/office/powerpoint/2010/main" val="1687971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First we look at the effect of demographics and homelessness characteristics on ideal and predicted savings, and on ED</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Stated ideal and predicted savings are higher for people who are homeless for the first time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They are lower for female and black residents.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These variables are echoed in income (Column 5), suggesting that ideal and predicted savings are based on income projections.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We see that most of these demographic-driven differences are netted out in ED (Column 3).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Apart from the effect of age on ED, neither gender, race nor reasons for homelessness are significant predictors of ED.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All of this suggests that ED is netting out demographic and other factors that affect income and capturing something more specific to the individual.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14</a:t>
            </a:fld>
            <a:endParaRPr lang="en-US"/>
          </a:p>
        </p:txBody>
      </p:sp>
    </p:spTree>
    <p:extLst>
      <p:ext uri="{BB962C8B-B14F-4D97-AF65-F5344CB8AC3E}">
        <p14:creationId xmlns:p14="http://schemas.microsoft.com/office/powerpoint/2010/main" val="427556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First we look at the effect of demographics and homelessness characteristics on ideal and predicted savings, and on ED</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Stated ideal and predicted savings are higher for people who are homeless for the first time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They are lower for female and black residents. </a:t>
            </a:r>
          </a:p>
          <a:p>
            <a:r>
              <a:rPr lang="en-US" sz="1200" b="0" i="0" u="none" strike="noStrike" kern="1200" baseline="0" dirty="0" smtClean="0">
                <a:solidFill>
                  <a:schemeClr val="tx1"/>
                </a:solidFill>
                <a:latin typeface="+mn-lt"/>
                <a:ea typeface="+mn-ea"/>
                <a:cs typeface="+mn-cs"/>
              </a:rPr>
              <a:t>These variables are echoed in income (Column 5), suggesting that ideal and predicted savings are based on income projections.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We see that most of these demographic-driven differences are netted out in ED (Column 3).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Apart from the effect of age on ED, neither gender, race nor reasons for homelessness are significant predictors of ED.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All of this suggests that ED is netting out demographic and other factors that affect income and capturing something more specific to the individual.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15</a:t>
            </a:fld>
            <a:endParaRPr lang="en-US"/>
          </a:p>
        </p:txBody>
      </p:sp>
    </p:spTree>
    <p:extLst>
      <p:ext uri="{BB962C8B-B14F-4D97-AF65-F5344CB8AC3E}">
        <p14:creationId xmlns:p14="http://schemas.microsoft.com/office/powerpoint/2010/main" val="427556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Commitment devices were offered for savings alone; therefore, awareness of self-control can only improve savings but not income or submission of financial reports.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Columns 1 and 2, we see that a respondent’s ED does not affect his likelihood of submitting reports or his income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However, ED has a positive effect on the amount saved in the commitment savings account: an extra $100 in ED translates to about $7.20 in extra savings (Column 3)</a:t>
            </a:r>
          </a:p>
        </p:txBody>
      </p:sp>
      <p:sp>
        <p:nvSpPr>
          <p:cNvPr id="4" name="Slide Number Placeholder 3"/>
          <p:cNvSpPr>
            <a:spLocks noGrp="1"/>
          </p:cNvSpPr>
          <p:nvPr>
            <p:ph type="sldNum" sz="quarter" idx="10"/>
          </p:nvPr>
        </p:nvSpPr>
        <p:spPr/>
        <p:txBody>
          <a:bodyPr/>
          <a:lstStyle/>
          <a:p>
            <a:fld id="{629348C9-DDE4-4318-87AF-A3899A36CFDA}" type="slidenum">
              <a:rPr lang="en-US" smtClean="0"/>
              <a:t>16</a:t>
            </a:fld>
            <a:endParaRPr lang="en-US"/>
          </a:p>
        </p:txBody>
      </p:sp>
    </p:spTree>
    <p:extLst>
      <p:ext uri="{BB962C8B-B14F-4D97-AF65-F5344CB8AC3E}">
        <p14:creationId xmlns:p14="http://schemas.microsoft.com/office/powerpoint/2010/main" val="1958193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Table 2 Columns 1-4 explore all three dependent variables in the entire sample using OLS, treating the shelter’s coding of missing reports as 0. In all columns we include seasonal effects dummies to control for time varying </a:t>
            </a:r>
            <a:r>
              <a:rPr lang="en-US" sz="1200" b="0" i="0" u="none" strike="noStrike" kern="1200" baseline="0" dirty="0" err="1" smtClean="0">
                <a:solidFill>
                  <a:schemeClr val="tx1"/>
                </a:solidFill>
                <a:latin typeface="+mn-lt"/>
                <a:ea typeface="+mn-ea"/>
                <a:cs typeface="+mn-cs"/>
              </a:rPr>
              <a:t>unobservables</a:t>
            </a:r>
            <a:r>
              <a:rPr lang="en-US" sz="1200" b="0" i="0" u="none" strike="noStrike" kern="1200" baseline="0" dirty="0" smtClean="0">
                <a:solidFill>
                  <a:schemeClr val="tx1"/>
                </a:solidFill>
                <a:latin typeface="+mn-lt"/>
                <a:ea typeface="+mn-ea"/>
                <a:cs typeface="+mn-cs"/>
              </a:rPr>
              <a:t>, and robust standard error. In Columns 1 and 2, we see that a respondent’s ED does not affect his likelihood of submitting reports or his income, two outcomes for which there are no commitment devices. However, ED has a positive effect on the amount saved in the commitment savings account: an extra $100 in ED translates to about $7.20 in extra savings (Column 3).27 The significance drops to 0.11 when we add demographic controls and variables capturing experience with homelessness (Column 4), but an F-test reveals that these additional control variables have very little explanatory power (F(9, 79)=1.13, </a:t>
            </a:r>
            <a:r>
              <a:rPr lang="en-US" sz="1200" b="0" i="0" u="none" strike="noStrike" kern="1200" baseline="0" dirty="0" err="1" smtClean="0">
                <a:solidFill>
                  <a:schemeClr val="tx1"/>
                </a:solidFill>
                <a:latin typeface="+mn-lt"/>
                <a:ea typeface="+mn-ea"/>
                <a:cs typeface="+mn-cs"/>
              </a:rPr>
              <a:t>Prob</a:t>
            </a:r>
            <a:r>
              <a:rPr lang="en-US" sz="1200" b="0" i="0" u="none" strike="noStrike" kern="1200" baseline="0" dirty="0" smtClean="0">
                <a:solidFill>
                  <a:schemeClr val="tx1"/>
                </a:solidFill>
                <a:latin typeface="+mn-lt"/>
                <a:ea typeface="+mn-ea"/>
                <a:cs typeface="+mn-cs"/>
              </a:rPr>
              <a:t> &gt; F =0.3541) and are hence dropped from future regressions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17</a:t>
            </a:fld>
            <a:endParaRPr lang="en-US"/>
          </a:p>
        </p:txBody>
      </p:sp>
    </p:spTree>
    <p:extLst>
      <p:ext uri="{BB962C8B-B14F-4D97-AF65-F5344CB8AC3E}">
        <p14:creationId xmlns:p14="http://schemas.microsoft.com/office/powerpoint/2010/main" val="3641062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Because </a:t>
            </a:r>
            <a:r>
              <a:rPr lang="en-US" dirty="0"/>
              <a:t>24% of subjects did not submit a report, especially in the beginning (summer</a:t>
            </a:r>
            <a:r>
              <a:rPr lang="en-US" baseline="0" dirty="0"/>
              <a:t> 2009)</a:t>
            </a:r>
            <a:r>
              <a:rPr lang="en-US" dirty="0"/>
              <a:t>,</a:t>
            </a:r>
            <a:r>
              <a:rPr lang="en-US" baseline="0" dirty="0"/>
              <a:t> we run a Heckman selection model to check whether </a:t>
            </a:r>
            <a:r>
              <a:rPr lang="en-US" baseline="0" dirty="0" smtClean="0"/>
              <a:t>those who did not submit reports are systematically different from those who submitted reports in a way that would bias our estimate of ED. </a:t>
            </a:r>
            <a:r>
              <a:rPr lang="en-US" sz="1200" dirty="0" smtClean="0"/>
              <a:t>(treat those not reporting income as missing.)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We exploit the differential rate of reporting in Summer 2009 for the selection equation.</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individuals in Summer 2009 are less likely to submit reports, but are similar in survey responses, earnings and savings as individuals from other cohorts.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effect of ED on savings is actually larger when estimated with the Heckman selection model, suggesting that $100 in ED translates to about $9.82 in extra savings beyond the 56 cents saved per $1 earned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18</a:t>
            </a:fld>
            <a:endParaRPr lang="en-US"/>
          </a:p>
        </p:txBody>
      </p:sp>
    </p:spTree>
    <p:extLst>
      <p:ext uri="{BB962C8B-B14F-4D97-AF65-F5344CB8AC3E}">
        <p14:creationId xmlns:p14="http://schemas.microsoft.com/office/powerpoint/2010/main" val="4125313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general disadvantage of survey measures is that respondents may interpret the measure in ways not intended by the researcher. For our survey question, this disadvantage can appear in three ways. First, while subjects’ responses to the second question (“</a:t>
            </a:r>
            <a:r>
              <a:rPr lang="en-US" sz="1200" b="0" i="1" u="none" strike="noStrike" kern="1200" baseline="0" dirty="0" smtClean="0">
                <a:solidFill>
                  <a:schemeClr val="tx1"/>
                </a:solidFill>
                <a:latin typeface="+mn-lt"/>
                <a:ea typeface="+mn-ea"/>
                <a:cs typeface="+mn-cs"/>
              </a:rPr>
              <a:t>How much do you think will you actually save?</a:t>
            </a:r>
            <a:r>
              <a:rPr lang="en-US" sz="1200" b="0" i="0" u="none" strike="noStrike" kern="1200" baseline="0" dirty="0" smtClean="0">
                <a:solidFill>
                  <a:schemeClr val="tx1"/>
                </a:solidFill>
                <a:latin typeface="+mn-lt"/>
                <a:ea typeface="+mn-ea"/>
                <a:cs typeface="+mn-cs"/>
              </a:rPr>
              <a:t>”) is reflective of their current financial standing, the first question (“</a:t>
            </a:r>
            <a:r>
              <a:rPr lang="en-US" sz="1200" b="0" i="1" u="none" strike="noStrike" kern="1200" baseline="0" dirty="0" smtClean="0">
                <a:solidFill>
                  <a:schemeClr val="tx1"/>
                </a:solidFill>
                <a:latin typeface="+mn-lt"/>
                <a:ea typeface="+mn-ea"/>
                <a:cs typeface="+mn-cs"/>
              </a:rPr>
              <a:t>How much would you ideally like to save?”</a:t>
            </a:r>
            <a:r>
              <a:rPr lang="en-US" sz="1200" b="0" i="0" u="none" strike="noStrike" kern="1200" baseline="0" dirty="0" smtClean="0">
                <a:solidFill>
                  <a:schemeClr val="tx1"/>
                </a:solidFill>
                <a:latin typeface="+mn-lt"/>
                <a:ea typeface="+mn-ea"/>
                <a:cs typeface="+mn-cs"/>
              </a:rPr>
              <a:t>) may have cued subjects to imagine savings in an “ideal world” with an “ideal income” unbounded by reality. However, we think this is highly unlikely given the very high correlation between ideal and predicted savings (ρ=0.92, </a:t>
            </a:r>
            <a:r>
              <a:rPr lang="en-US" sz="1200" b="0" i="0" u="none" strike="noStrike" kern="1200" baseline="0" dirty="0" err="1" smtClean="0">
                <a:solidFill>
                  <a:schemeClr val="tx1"/>
                </a:solidFill>
                <a:latin typeface="+mn-lt"/>
                <a:ea typeface="+mn-ea"/>
                <a:cs typeface="+mn-cs"/>
              </a:rPr>
              <a:t>pval</a:t>
            </a:r>
            <a:r>
              <a:rPr lang="en-US" sz="1200" b="0" i="0" u="none" strike="noStrike" kern="1200" baseline="0" dirty="0" smtClean="0">
                <a:solidFill>
                  <a:schemeClr val="tx1"/>
                </a:solidFill>
                <a:latin typeface="+mn-lt"/>
                <a:ea typeface="+mn-ea"/>
                <a:cs typeface="+mn-cs"/>
              </a:rPr>
              <a:t>=0.00). Second, ideal savings might be a reflection of ambition or aspirations that then drives the correlation between ED and savings. Third, subjects might respond to ideal and predicted savings questions without recognizing possible future shocks to their future outcome. However, income </a:t>
            </a:r>
            <a:r>
              <a:rPr lang="en-US" sz="1200" b="0" i="0" u="none" strike="noStrike" kern="1200" baseline="0" dirty="0" err="1" smtClean="0">
                <a:solidFill>
                  <a:schemeClr val="tx1"/>
                </a:solidFill>
                <a:latin typeface="+mn-lt"/>
                <a:ea typeface="+mn-ea"/>
                <a:cs typeface="+mn-cs"/>
              </a:rPr>
              <a:t>mispredictions</a:t>
            </a:r>
            <a:r>
              <a:rPr lang="en-US" sz="1200" b="0" i="0" u="none" strike="noStrike" kern="1200" baseline="0" dirty="0" smtClean="0">
                <a:solidFill>
                  <a:schemeClr val="tx1"/>
                </a:solidFill>
                <a:latin typeface="+mn-lt"/>
                <a:ea typeface="+mn-ea"/>
                <a:cs typeface="+mn-cs"/>
              </a:rPr>
              <a:t> would not cause a correlation between ED and the actual savings since the </a:t>
            </a:r>
            <a:r>
              <a:rPr lang="en-US" sz="1200" b="0" i="0" u="none" strike="noStrike" kern="1200" baseline="0" dirty="0" err="1" smtClean="0">
                <a:solidFill>
                  <a:schemeClr val="tx1"/>
                </a:solidFill>
                <a:latin typeface="+mn-lt"/>
                <a:ea typeface="+mn-ea"/>
                <a:cs typeface="+mn-cs"/>
              </a:rPr>
              <a:t>mispredicted</a:t>
            </a:r>
            <a:r>
              <a:rPr lang="en-US" sz="1200" b="0" i="0" u="none" strike="noStrike" kern="1200" baseline="0" dirty="0" smtClean="0">
                <a:solidFill>
                  <a:schemeClr val="tx1"/>
                </a:solidFill>
                <a:latin typeface="+mn-lt"/>
                <a:ea typeface="+mn-ea"/>
                <a:cs typeface="+mn-cs"/>
              </a:rPr>
              <a:t> income would increase both ideal and predicted savings compared to the actual income but would not alone create a positive ED. In Table 3 we will investigate this closer by decomposing ED into its separate elements of ideal and predicted savings.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Table 3 we investigate the role of ideal savings and predicted savings in the correlation between ED and actual savings. We replace ED in the Heckman selection model earlier with Ideal Savings in Columns 1-2, Predicted Savings in Columns 3-4, and both variables in Columns 5-6. Columns 2, 4, and 6 show that neither of the survey response variables predict submission of financial reports. Column 1 shows that Ideal Savings on its own does not have a significant effect in predicting Actual Savings; we would expect this to be true if Ideal Savings has captured other factors such as higher aspiration and the ED savings correlation was driven by higher aspiration. Similarly, Predicted Savings (Column 3) also do not predict Actual Savings. It is only when the two are included (Column 5) that we see an effect. This suggests that the correlation of ED and higher Actual Savings is driven by the unique deviation of predicted from ideal, in other words, awareness or self-control.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19</a:t>
            </a:fld>
            <a:endParaRPr lang="en-US"/>
          </a:p>
        </p:txBody>
      </p:sp>
    </p:spTree>
    <p:extLst>
      <p:ext uri="{BB962C8B-B14F-4D97-AF65-F5344CB8AC3E}">
        <p14:creationId xmlns:p14="http://schemas.microsoft.com/office/powerpoint/2010/main" val="334372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2400" dirty="0" smtClean="0"/>
              <a:t>Self-control, the ability to follow one’s ideal plan despite of temptations, is an important concept in many different areas including</a:t>
            </a:r>
            <a:r>
              <a:rPr lang="en-US" sz="2400" baseline="0" dirty="0" smtClean="0"/>
              <a:t> </a:t>
            </a:r>
            <a:r>
              <a:rPr lang="en-US" sz="2400" dirty="0" smtClean="0"/>
              <a:t>in financial decision making (</a:t>
            </a:r>
            <a:r>
              <a:rPr lang="en-US" sz="2400" dirty="0" err="1" smtClean="0"/>
              <a:t>Strotz</a:t>
            </a:r>
            <a:r>
              <a:rPr lang="en-US" sz="2400" dirty="0" smtClean="0"/>
              <a:t> (1956), </a:t>
            </a:r>
            <a:r>
              <a:rPr lang="en-US" sz="2400" dirty="0" err="1" smtClean="0"/>
              <a:t>Laibson</a:t>
            </a:r>
            <a:r>
              <a:rPr lang="en-US" sz="2400" dirty="0" smtClean="0"/>
              <a:t> (1997), Gul and </a:t>
            </a:r>
            <a:r>
              <a:rPr lang="en-US" sz="2400" dirty="0" err="1" smtClean="0"/>
              <a:t>Pesendorfer</a:t>
            </a:r>
            <a:r>
              <a:rPr lang="en-US" sz="2400" dirty="0" smtClean="0"/>
              <a:t> (2001), Bryan et al . 2010).</a:t>
            </a:r>
            <a:r>
              <a:rPr lang="en-US" sz="2400" baseline="0" dirty="0" smtClean="0"/>
              <a:t> It affects</a:t>
            </a:r>
          </a:p>
          <a:p>
            <a:pPr marL="800100" lvl="1" indent="-342900">
              <a:buFont typeface="Arial" panose="020B0604020202020204" pitchFamily="34" charset="0"/>
              <a:buChar char="•"/>
            </a:pPr>
            <a:r>
              <a:rPr lang="en-US" sz="2400" baseline="0" dirty="0" smtClean="0"/>
              <a:t>How much people save</a:t>
            </a:r>
          </a:p>
          <a:p>
            <a:pPr marL="800100" lvl="1" indent="-342900">
              <a:buFont typeface="Arial" panose="020B0604020202020204" pitchFamily="34" charset="0"/>
              <a:buChar char="•"/>
            </a:pPr>
            <a:r>
              <a:rPr lang="en-US" sz="2400" baseline="0" dirty="0" smtClean="0"/>
              <a:t>And peoples’ demand for commitment savings account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smtClean="0"/>
              <a:t>Therefore, measuring</a:t>
            </a:r>
            <a:r>
              <a:rPr lang="en-US" sz="2400" baseline="0" dirty="0" smtClean="0"/>
              <a:t> </a:t>
            </a:r>
            <a:r>
              <a:rPr lang="en-US" sz="2400" dirty="0" smtClean="0"/>
              <a:t>self-control accurately</a:t>
            </a:r>
            <a:r>
              <a:rPr lang="en-US" sz="2400" baseline="0" dirty="0" smtClean="0"/>
              <a:t> is crucial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smtClean="0"/>
              <a:t>There are two main ways to measure self-control</a:t>
            </a:r>
          </a:p>
          <a:p>
            <a:pPr marL="800100" lvl="1" indent="-342900">
              <a:buFont typeface="Arial" panose="020B0604020202020204" pitchFamily="34" charset="0"/>
              <a:buChar char="•"/>
            </a:pPr>
            <a:r>
              <a:rPr lang="en-US" sz="2000" dirty="0" smtClean="0"/>
              <a:t>Incentivized experiments in which people are asked whether they prefer sooner-smaller vs</a:t>
            </a:r>
            <a:r>
              <a:rPr lang="en-US" sz="2000" baseline="0" dirty="0" smtClean="0"/>
              <a:t> later-larger reward</a:t>
            </a:r>
          </a:p>
          <a:p>
            <a:pPr marL="1257300" lvl="2" indent="-342900">
              <a:buFont typeface="Arial" panose="020B0604020202020204" pitchFamily="34" charset="0"/>
              <a:buChar char="•"/>
            </a:pPr>
            <a:r>
              <a:rPr lang="en-US" sz="2000" baseline="0" dirty="0" smtClean="0"/>
              <a:t>This is preferred by economists, but these are generally expensive and complex to use</a:t>
            </a:r>
            <a:endParaRPr lang="en-US" sz="2000" dirty="0" smtClean="0"/>
          </a:p>
          <a:p>
            <a:pPr marL="800100" lvl="1" indent="-342900">
              <a:buFont typeface="Arial" panose="020B0604020202020204" pitchFamily="34" charset="0"/>
              <a:buChar char="•"/>
            </a:pPr>
            <a:r>
              <a:rPr lang="en-US" sz="2000" dirty="0" smtClean="0"/>
              <a:t>Surveys,</a:t>
            </a:r>
            <a:r>
              <a:rPr lang="en-US" sz="2000" baseline="0" dirty="0" smtClean="0"/>
              <a:t> on the other hand, provides a low-cost and easy to implement alternative</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2</a:t>
            </a:fld>
            <a:endParaRPr lang="en-US"/>
          </a:p>
        </p:txBody>
      </p:sp>
    </p:spTree>
    <p:extLst>
      <p:ext uri="{BB962C8B-B14F-4D97-AF65-F5344CB8AC3E}">
        <p14:creationId xmlns:p14="http://schemas.microsoft.com/office/powerpoint/2010/main" val="1723707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Lincom</a:t>
            </a:r>
            <a:r>
              <a:rPr lang="en-US" dirty="0" smtClean="0"/>
              <a:t> ED+ED*addicted (gives us</a:t>
            </a:r>
            <a:r>
              <a:rPr lang="en-US" baseline="0" dirty="0" smtClean="0"/>
              <a:t> the difference between ED and ED*Addiction</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table summarizes the regression results by displaying the linear combinations of ED and its interaction with three variables commonly associated with low self-control. </a:t>
            </a:r>
            <a:endParaRPr lang="en-US" dirty="0" smtClean="0"/>
          </a:p>
          <a:p>
            <a:endParaRPr lang="en-US" dirty="0" smtClean="0"/>
          </a:p>
          <a:p>
            <a:r>
              <a:rPr lang="en-US" dirty="0" smtClean="0"/>
              <a:t>Addiction has been</a:t>
            </a:r>
            <a:r>
              <a:rPr lang="en-US" baseline="0" dirty="0" smtClean="0"/>
              <a:t> used as a proxy for low-control in the literature</a:t>
            </a:r>
          </a:p>
          <a:p>
            <a:r>
              <a:rPr lang="en-US" baseline="0" dirty="0" smtClean="0"/>
              <a:t>Incarceration and high school drop outs are also sometimes used as a proxy.</a:t>
            </a:r>
          </a:p>
          <a:p>
            <a:endParaRPr lang="en-US" baseline="0" dirty="0" smtClean="0"/>
          </a:p>
          <a:p>
            <a:r>
              <a:rPr lang="en-US" sz="1200" b="0" i="0" u="none" strike="noStrike" kern="1200" baseline="0" dirty="0" smtClean="0">
                <a:solidFill>
                  <a:schemeClr val="tx1"/>
                </a:solidFill>
                <a:latin typeface="+mn-lt"/>
                <a:ea typeface="+mn-ea"/>
                <a:cs typeface="+mn-cs"/>
              </a:rPr>
              <a:t>The first one shows that $100 difference in ED translates to $11.30 (p=0.02) in savings for shelter residents who are homeless due to substance addiction and $4.16 (p=0.65) for those who are not. Even though the difference between the two is not statistically significant, the increase in savings is only significant for those who were addicted. </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20</a:t>
            </a:fld>
            <a:endParaRPr lang="en-US"/>
          </a:p>
        </p:txBody>
      </p:sp>
    </p:spTree>
    <p:extLst>
      <p:ext uri="{BB962C8B-B14F-4D97-AF65-F5344CB8AC3E}">
        <p14:creationId xmlns:p14="http://schemas.microsoft.com/office/powerpoint/2010/main" val="3020750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We find a positive correlation between a survey measure of self-control and savings in a homeless shelter with lockbox.</a:t>
            </a:r>
          </a:p>
          <a:p>
            <a:pPr marL="171450" indent="-171450">
              <a:buFont typeface="Arial" panose="020B0604020202020204" pitchFamily="34" charset="0"/>
              <a:buChar char="•"/>
            </a:pPr>
            <a:r>
              <a:rPr lang="en-US" dirty="0" smtClean="0"/>
              <a:t>Within this population, the correlation is stronger among those who are likely to have worse self-control problem – those who are homeless due to addiction. </a:t>
            </a:r>
          </a:p>
          <a:p>
            <a:pPr marL="171450" indent="-171450">
              <a:buFont typeface="Arial" panose="020B0604020202020204" pitchFamily="34" charset="0"/>
              <a:buChar char="•"/>
            </a:pPr>
            <a:r>
              <a:rPr lang="en-US" dirty="0" smtClean="0"/>
              <a:t>This suggest that among those with low self-control the questionnaire may be measuring awareness alongside actual self-control problem, thus underestimating self-control problems.</a:t>
            </a:r>
          </a:p>
          <a:p>
            <a:pPr marL="171450" indent="-171450">
              <a:buFont typeface="Arial" panose="020B0604020202020204" pitchFamily="34" charset="0"/>
              <a:buChar char="•"/>
            </a:pPr>
            <a:r>
              <a:rPr lang="en-US" dirty="0" smtClean="0"/>
              <a:t>We suggest more tests of self-control surveys among non-standard populations that are likely to have big self-control problems (e.g. addicts)  to better understand how these measures deal with awareness of self-control.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21</a:t>
            </a:fld>
            <a:endParaRPr lang="en-US"/>
          </a:p>
        </p:txBody>
      </p:sp>
    </p:spTree>
    <p:extLst>
      <p:ext uri="{BB962C8B-B14F-4D97-AF65-F5344CB8AC3E}">
        <p14:creationId xmlns:p14="http://schemas.microsoft.com/office/powerpoint/2010/main" val="385031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 example, in the SCS,</a:t>
            </a:r>
            <a:r>
              <a:rPr lang="en-US" baseline="0" dirty="0" smtClean="0"/>
              <a:t> a questions </a:t>
            </a:r>
            <a:r>
              <a:rPr lang="en-US" dirty="0" smtClean="0"/>
              <a:t>asks people whether they are good at resistin</a:t>
            </a:r>
            <a:r>
              <a:rPr lang="en-US" baseline="0" dirty="0" smtClean="0"/>
              <a:t>g temptation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As a subject, when I say that I am good at resisting temptation, it may be because either I have high self-control or because I am not aware of my low self-control problem</a:t>
            </a:r>
          </a:p>
          <a:p>
            <a:pPr marL="171450" indent="-171450">
              <a:buFont typeface="Arial" panose="020B0604020202020204" pitchFamily="34" charset="0"/>
              <a:buChar char="•"/>
            </a:pPr>
            <a:r>
              <a:rPr lang="en-US" baseline="0" dirty="0" smtClean="0"/>
              <a:t>Another example is the Expected Deviation measure of </a:t>
            </a:r>
            <a:r>
              <a:rPr lang="en-US" baseline="0" dirty="0" err="1" smtClean="0"/>
              <a:t>Ameriks</a:t>
            </a:r>
            <a:r>
              <a:rPr lang="en-US" baseline="0" dirty="0" smtClean="0"/>
              <a:t>, in which people are asked about “their ideal behavior” and “their predicted behavior” if they give into temptation, and the difference is used as a measure of self-control </a:t>
            </a:r>
          </a:p>
          <a:p>
            <a:pPr marL="171450" indent="-171450">
              <a:buFont typeface="Arial" panose="020B0604020202020204" pitchFamily="34" charset="0"/>
              <a:buChar char="•"/>
            </a:pPr>
            <a:r>
              <a:rPr lang="en-US" baseline="0" dirty="0" smtClean="0"/>
              <a:t>As a subject, if I state that ideally I would like to save $100, but I think I will only save $99 because of self-control problems, this $1 difference, may indicate either a minor self-control problem, or an underestimation of a big self-control problem. </a:t>
            </a:r>
          </a:p>
          <a:p>
            <a:pPr marL="171450" indent="-171450">
              <a:buFont typeface="Arial" panose="020B0604020202020204" pitchFamily="34" charset="0"/>
              <a:buChar char="•"/>
            </a:pPr>
            <a:r>
              <a:rPr lang="en-US" baseline="0" dirty="0" smtClean="0"/>
              <a:t>These two examples demonstrate that survey measures of self-control may be measuring awareness in addition to self-control</a:t>
            </a:r>
          </a:p>
        </p:txBody>
      </p:sp>
      <p:sp>
        <p:nvSpPr>
          <p:cNvPr id="4" name="Slide Number Placeholder 3"/>
          <p:cNvSpPr>
            <a:spLocks noGrp="1"/>
          </p:cNvSpPr>
          <p:nvPr>
            <p:ph type="sldNum" sz="quarter" idx="10"/>
          </p:nvPr>
        </p:nvSpPr>
        <p:spPr/>
        <p:txBody>
          <a:bodyPr/>
          <a:lstStyle/>
          <a:p>
            <a:fld id="{629348C9-DDE4-4318-87AF-A3899A36CFDA}" type="slidenum">
              <a:rPr lang="en-US" smtClean="0"/>
              <a:t>3</a:t>
            </a:fld>
            <a:endParaRPr lang="en-US"/>
          </a:p>
        </p:txBody>
      </p:sp>
    </p:spTree>
    <p:extLst>
      <p:ext uri="{BB962C8B-B14F-4D97-AF65-F5344CB8AC3E}">
        <p14:creationId xmlns:p14="http://schemas.microsoft.com/office/powerpoint/2010/main" val="129631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 this paper we</a:t>
            </a:r>
            <a:r>
              <a:rPr lang="en-US" sz="1200" baseline="0" dirty="0" smtClean="0"/>
              <a:t> i</a:t>
            </a:r>
            <a:r>
              <a:rPr lang="en-US" sz="1200" dirty="0" smtClean="0"/>
              <a:t>nvestigate…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ED is calculated as a difference between ideal and predicted behavior</a:t>
            </a:r>
          </a:p>
          <a:p>
            <a:pPr marL="628650" lvl="1" indent="-171450">
              <a:buFont typeface="Arial" panose="020B0604020202020204" pitchFamily="34" charset="0"/>
              <a:buChar char="•"/>
            </a:pPr>
            <a:r>
              <a:rPr lang="en-US" baseline="0" dirty="0" smtClean="0"/>
              <a:t>The evidence on ED so far is from academically and financially successful populations </a:t>
            </a:r>
          </a:p>
          <a:p>
            <a:pPr marL="628650" lvl="1" indent="-171450">
              <a:buFont typeface="Arial" panose="020B0604020202020204" pitchFamily="34" charset="0"/>
              <a:buChar char="•"/>
            </a:pPr>
            <a:r>
              <a:rPr lang="en-US" baseline="0" dirty="0" smtClean="0"/>
              <a:t>And shows negative correlation between this measure and desirable outcomes</a:t>
            </a:r>
          </a:p>
          <a:p>
            <a:pPr marL="628650" lvl="1" indent="-171450">
              <a:buFont typeface="Arial" panose="020B0604020202020204" pitchFamily="34" charset="0"/>
              <a:buChar char="•"/>
            </a:pPr>
            <a:r>
              <a:rPr lang="en-US" baseline="0" dirty="0" smtClean="0"/>
              <a:t>This is consistent with this survey measure capturing self-control</a:t>
            </a:r>
          </a:p>
          <a:p>
            <a:pPr marL="628650" lvl="1" indent="-171450">
              <a:buFont typeface="Arial" panose="020B0604020202020204" pitchFamily="34" charset="0"/>
              <a:buChar char="•"/>
            </a:pPr>
            <a:r>
              <a:rPr lang="en-US" baseline="0" dirty="0" smtClean="0"/>
              <a:t>The intuition is that the higher the self-control problem is, the larger the difference between ideal and predicted behavior, which results in smaller savings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ym typeface="Wingdings"/>
              </a:rPr>
              <a:t>What if ED captures awareness of self-control as well? </a:t>
            </a:r>
            <a:endParaRPr lang="en-US" sz="1200" baseline="0" dirty="0" smtClean="0">
              <a:sym typeface="Wingding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In order to answer that question, we theoretically explore how</a:t>
            </a:r>
          </a:p>
          <a:p>
            <a:pPr marL="628650" lvl="1" indent="-171450">
              <a:buFont typeface="Arial"/>
              <a:buChar char="•"/>
            </a:pPr>
            <a:r>
              <a:rPr lang="en-US" sz="1200" dirty="0" smtClean="0"/>
              <a:t>Expected Deviation (ED) changes with self-control and awareness</a:t>
            </a:r>
          </a:p>
          <a:p>
            <a:pPr marL="628650" lvl="1" indent="-171450">
              <a:buFont typeface="Arial"/>
              <a:buChar char="•"/>
            </a:pPr>
            <a:r>
              <a:rPr lang="en-US" sz="1200" dirty="0" smtClean="0"/>
              <a:t>Savings change with self-control and awareness</a:t>
            </a:r>
          </a:p>
          <a:p>
            <a:pPr marL="628650" lvl="1" indent="-171450">
              <a:buFont typeface="Arial"/>
              <a:buChar char="•"/>
            </a:pPr>
            <a:r>
              <a:rPr lang="en-US" sz="1200" dirty="0" smtClean="0"/>
              <a:t>Correlation between them depends on the study population</a:t>
            </a:r>
          </a:p>
          <a:p>
            <a:pPr marL="171450" lvl="0" indent="-171450">
              <a:buFont typeface="Arial"/>
              <a:buChar char="•"/>
            </a:pPr>
            <a:r>
              <a:rPr lang="en-US" sz="1200" dirty="0" smtClean="0"/>
              <a:t>Empirically explore settings where awareness of self-control is likely to matter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We look at the commitment</a:t>
            </a:r>
            <a:r>
              <a:rPr lang="en-US" sz="1200" baseline="0" dirty="0" smtClean="0"/>
              <a:t> savings of a homeless shelter residents</a:t>
            </a:r>
            <a:endParaRPr lang="en-US" sz="120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We find that ED is positively correlated with savings </a:t>
            </a:r>
            <a:r>
              <a:rPr lang="en-US" sz="1200" dirty="0" smtClean="0"/>
              <a:t>as opposed to previous findings</a:t>
            </a:r>
            <a:endParaRPr lang="en-US" sz="1200"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Which is opposite to the findings in the previous literature</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But makes sense if ED measures awareness in addition to self-control</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4</a:t>
            </a:fld>
            <a:endParaRPr lang="en-US"/>
          </a:p>
        </p:txBody>
      </p:sp>
    </p:spTree>
    <p:extLst>
      <p:ext uri="{BB962C8B-B14F-4D97-AF65-F5344CB8AC3E}">
        <p14:creationId xmlns:p14="http://schemas.microsoft.com/office/powerpoint/2010/main" val="163692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t>In our theory, we use well-known</a:t>
                </a:r>
                <a:r>
                  <a:rPr lang="en-US" sz="1200" baseline="0" dirty="0" smtClean="0"/>
                  <a:t> beta-delta model in which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Consumer receives a stream</a:t>
                </a:r>
                <a:r>
                  <a:rPr lang="en-US" sz="1200" baseline="0" dirty="0" smtClean="0"/>
                  <a:t> of utility from current period onward and discounts them by </a:t>
                </a:r>
                <a:r>
                  <a:rPr lang="en-US" dirty="0" smtClean="0"/>
                  <a:t>{1, </a:t>
                </a:r>
                <a:r>
                  <a:rPr lang="el-GR" dirty="0" smtClean="0"/>
                  <a:t>βδ</a:t>
                </a:r>
                <a:r>
                  <a:rPr lang="en-US" dirty="0" smtClean="0"/>
                  <a:t>, </a:t>
                </a:r>
                <a:r>
                  <a:rPr lang="el-GR" dirty="0" smtClean="0"/>
                  <a:t>βδ</a:t>
                </a:r>
                <a:r>
                  <a:rPr lang="en-US" baseline="30000" dirty="0" smtClean="0"/>
                  <a:t>2</a:t>
                </a:r>
                <a:r>
                  <a:rPr lang="en-US" dirty="0" smtClean="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But, he</a:t>
                </a:r>
                <a:r>
                  <a:rPr lang="en-US" sz="1200" baseline="0" dirty="0" smtClean="0"/>
                  <a:t> incorrectly </a:t>
                </a:r>
                <a:r>
                  <a:rPr lang="en-US" sz="1200" dirty="0" smtClean="0"/>
                  <a:t>believes that he will</a:t>
                </a:r>
                <a:r>
                  <a:rPr lang="en-US" sz="1200" baseline="0" dirty="0" smtClean="0"/>
                  <a:t> discount future periods with </a:t>
                </a:r>
                <a:r>
                  <a:rPr lang="en-US" dirty="0" smtClean="0"/>
                  <a:t>{1, </a:t>
                </a:r>
                <a:r>
                  <a:rPr lang="el-GR" dirty="0" smtClean="0"/>
                  <a:t>β</a:t>
                </a:r>
                <a:r>
                  <a:rPr lang="en-US" dirty="0" smtClean="0"/>
                  <a:t>’</a:t>
                </a:r>
                <a:r>
                  <a:rPr lang="el-GR" dirty="0" smtClean="0"/>
                  <a:t>δ</a:t>
                </a:r>
                <a:r>
                  <a:rPr lang="en-US" dirty="0" smtClean="0"/>
                  <a:t>, </a:t>
                </a:r>
                <a:r>
                  <a:rPr lang="el-GR" dirty="0" smtClean="0"/>
                  <a:t>β</a:t>
                </a:r>
                <a:r>
                  <a:rPr lang="en-US" dirty="0" smtClean="0"/>
                  <a:t>’</a:t>
                </a:r>
                <a:r>
                  <a:rPr lang="el-GR" dirty="0" smtClean="0"/>
                  <a:t>δ</a:t>
                </a:r>
                <a:r>
                  <a:rPr lang="en-US" baseline="30000" dirty="0" smtClean="0"/>
                  <a:t>2</a:t>
                </a:r>
                <a:r>
                  <a:rPr lang="en-US" dirty="0" smtClean="0"/>
                  <a:t>,…} instead</a:t>
                </a:r>
                <a:endParaRPr lang="en-US" sz="1200" dirty="0" smtClean="0"/>
              </a:p>
              <a:p>
                <a:pPr marL="1085850" lvl="2" indent="-171450">
                  <a:buFont typeface="Arial" panose="020B0604020202020204" pitchFamily="34" charset="0"/>
                  <a:buChar char="•"/>
                </a:pPr>
                <a:r>
                  <a:rPr lang="en-US" sz="1200" dirty="0" smtClean="0"/>
                  <a:t>Here beta captures the self-control</a:t>
                </a:r>
                <a:r>
                  <a:rPr lang="en-US" sz="1200" baseline="0" dirty="0" smtClean="0"/>
                  <a:t> problems.</a:t>
                </a:r>
              </a:p>
              <a:p>
                <a:pPr marL="1085850" lvl="2" indent="-171450">
                  <a:buFont typeface="Arial" panose="020B0604020202020204" pitchFamily="34" charset="0"/>
                  <a:buChar char="•"/>
                </a:pPr>
                <a:r>
                  <a:rPr lang="en-US" sz="1200" dirty="0" smtClean="0"/>
                  <a:t>And, beta</a:t>
                </a:r>
                <a:r>
                  <a:rPr lang="en-US" sz="1200" baseline="0" dirty="0" smtClean="0"/>
                  <a:t> prime captures the perception of beta</a:t>
                </a:r>
              </a:p>
              <a:p>
                <a:pPr marL="171450" lvl="0" indent="-171450">
                  <a:buFont typeface="Arial" panose="020B0604020202020204" pitchFamily="34" charset="0"/>
                  <a:buChar char="•"/>
                </a:pPr>
                <a:r>
                  <a:rPr lang="en-US" baseline="0" dirty="0" smtClean="0"/>
                  <a:t>We introduce a parameter for awareness of self-control (alpha)</a:t>
                </a:r>
              </a:p>
              <a:p>
                <a:pPr marL="628650" lvl="1" indent="-171450">
                  <a:buFont typeface="Arial" panose="020B0604020202020204" pitchFamily="34" charset="0"/>
                  <a:buChar char="•"/>
                </a:pPr>
                <a:r>
                  <a:rPr lang="en-US" baseline="0" dirty="0" smtClean="0"/>
                  <a:t>By reparametrizing beta’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Awareness of self-control (</a:t>
                </a:r>
                <a14:m>
                  <m:oMath xmlns:m="http://schemas.openxmlformats.org/officeDocument/2006/math">
                    <m:r>
                      <a:rPr lang="en-US" i="1">
                        <a:latin typeface="Cambria Math" panose="02040503050406030204" pitchFamily="18" charset="0"/>
                      </a:rPr>
                      <m:t>𝛼</m:t>
                    </m:r>
                  </m:oMath>
                </a14:m>
                <a:r>
                  <a:rPr lang="en-US" dirty="0" smtClean="0"/>
                  <a:t>) captures the accuracy of one’s perception of self-control</a:t>
                </a:r>
              </a:p>
              <a:p>
                <a:pPr marL="1085850" lvl="2" indent="-171450">
                  <a:buFont typeface="Arial" panose="020B0604020202020204" pitchFamily="34" charset="0"/>
                  <a:buChar char="•"/>
                </a:pPr>
                <a14:m>
                  <m:oMath xmlns:m="http://schemas.openxmlformats.org/officeDocument/2006/math">
                    <m:r>
                      <a:rPr lang="en-US" i="1" smtClean="0">
                        <a:latin typeface="Cambria Math" panose="02040503050406030204" pitchFamily="18" charset="0"/>
                      </a:rPr>
                      <m:t>𝛼</m:t>
                    </m:r>
                  </m:oMath>
                </a14:m>
                <a:r>
                  <a:rPr lang="en-US" dirty="0" smtClean="0"/>
                  <a:t>=0, complete unawareness (naive)</a:t>
                </a:r>
              </a:p>
              <a:p>
                <a:pPr marL="1085850" lvl="2" indent="-171450">
                  <a:buFont typeface="Arial" panose="020B0604020202020204" pitchFamily="34" charset="0"/>
                  <a:buChar char="•"/>
                </a:pPr>
                <a14:m>
                  <m:oMath xmlns:m="http://schemas.openxmlformats.org/officeDocument/2006/math">
                    <m:r>
                      <a:rPr lang="en-US" i="1">
                        <a:latin typeface="Cambria Math" panose="02040503050406030204" pitchFamily="18" charset="0"/>
                      </a:rPr>
                      <m:t>𝛼</m:t>
                    </m:r>
                  </m:oMath>
                </a14:m>
                <a:r>
                  <a:rPr lang="en-US" dirty="0" smtClean="0"/>
                  <a:t>=1, complete awareness (sophisticated)</a:t>
                </a:r>
              </a:p>
              <a:p>
                <a:pPr marL="628650" lvl="1" indent="-171450">
                  <a:buFont typeface="Arial" panose="020B0604020202020204" pitchFamily="34" charset="0"/>
                  <a:buChar char="•"/>
                </a:pPr>
                <a:r>
                  <a:rPr lang="en-US" dirty="0" smtClean="0"/>
                  <a:t>From this formulation,</a:t>
                </a:r>
                <a:r>
                  <a:rPr lang="en-US" baseline="0" dirty="0" smtClean="0"/>
                  <a:t> you can see that</a:t>
                </a:r>
              </a:p>
              <a:p>
                <a:pPr marL="1085850" lvl="2" indent="-171450">
                  <a:buFont typeface="Arial" panose="020B0604020202020204" pitchFamily="34" charset="0"/>
                  <a:buChar char="•"/>
                </a:pPr>
                <a:r>
                  <a:rPr lang="en-US" baseline="0" dirty="0" smtClean="0"/>
                  <a:t>Alpha has a little impact on the difference between beta’ and beta when beta is high.</a:t>
                </a:r>
              </a:p>
              <a:p>
                <a:pPr marL="1085850" lvl="2" indent="-171450">
                  <a:buFont typeface="Arial" panose="020B0604020202020204" pitchFamily="34" charset="0"/>
                  <a:buChar char="•"/>
                </a:pPr>
                <a:r>
                  <a:rPr lang="en-US" baseline="0" dirty="0" smtClean="0"/>
                  <a:t>This will be important in our predictions</a:t>
                </a:r>
                <a:endParaRPr lang="en-US" dirty="0" smtClean="0"/>
              </a:p>
              <a:p>
                <a:pPr lvl="2"/>
                <a:endParaRPr lang="en-US" dirty="0" smtClean="0"/>
              </a:p>
              <a:p>
                <a:pPr marL="1085850" lvl="2" indent="-171450">
                  <a:buFont typeface="Arial" panose="020B0604020202020204" pitchFamily="34" charset="0"/>
                  <a:buChar char="•"/>
                </a:pPr>
                <a:endParaRPr lang="en-US" baseline="0" dirty="0" smtClean="0"/>
              </a:p>
              <a:p>
                <a:pPr marL="1085850" lvl="2" indent="-171450">
                  <a:buFont typeface="Arial" panose="020B0604020202020204" pitchFamily="34" charset="0"/>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mc:Choice>
        <mc:Fallback xmlns="">
          <p:sp>
            <p:nvSpPr>
              <p:cNvPr id="3" name="Notes Placeholder 2"/>
              <p:cNvSpPr>
                <a:spLocks noGrp="1"/>
              </p:cNvSpPr>
              <p:nvPr>
                <p:ph type="body" idx="1"/>
              </p:nvPr>
            </p:nvSpPr>
            <p:spPr/>
            <p:txBody>
              <a:bodyPr/>
              <a:lstStyle/>
              <a:p>
                <a:r>
                  <a:rPr lang="en-US" dirty="0"/>
                  <a:t>Note: Subject pool is highly educated / financially successful population. Distribution of self-control (OR IS IT AWARENESS) likely high. </a:t>
                </a:r>
              </a:p>
              <a:p>
                <a:r>
                  <a:rPr lang="en-US" dirty="0"/>
                  <a:t>No  commitment device. (CHECK HOW AMERIKS AND WONG PUT IT)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Could ED (and other measures) be measuring awareness of self-control problem instead of self-control problems?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this formulation, complete naïveté is represented with </a:t>
                </a:r>
                <a:r>
                  <a:rPr lang="en-US" i="0">
                    <a:latin typeface="Cambria Math" panose="02040503050406030204" pitchFamily="18" charset="0"/>
                  </a:rPr>
                  <a:t>𝛼</a:t>
                </a:r>
                <a:r>
                  <a:rPr lang="en-US" dirty="0"/>
                  <a:t>=0 while complete sophistication is captured by </a:t>
                </a:r>
                <a:r>
                  <a:rPr lang="en-US" i="0">
                    <a:latin typeface="Cambria Math" panose="02040503050406030204" pitchFamily="18" charset="0"/>
                  </a:rPr>
                  <a:t>𝛼</a:t>
                </a:r>
                <a:r>
                  <a:rPr lang="en-US" dirty="0"/>
                  <a:t>=1. It is also apparent from the equation that since </a:t>
                </a:r>
                <a:r>
                  <a:rPr lang="en-US" i="0">
                    <a:latin typeface="Cambria Math" panose="02040503050406030204" pitchFamily="18" charset="0"/>
                  </a:rPr>
                  <a:t>𝛽′</a:t>
                </a:r>
                <a:r>
                  <a:rPr lang="en-US" dirty="0"/>
                  <a:t> is bounded below by </a:t>
                </a:r>
                <a:r>
                  <a:rPr lang="en-US" i="0">
                    <a:latin typeface="Cambria Math" panose="02040503050406030204" pitchFamily="18" charset="0"/>
                  </a:rPr>
                  <a:t>𝛽</a:t>
                </a:r>
                <a:r>
                  <a:rPr lang="en-US" dirty="0"/>
                  <a:t>, the role of awareness decreases as self-control increases.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pPr lvl="1"/>
                <a:r>
                  <a:rPr lang="en-US" dirty="0"/>
                  <a:t>If it was measuring self control </a:t>
                </a:r>
                <a:r>
                  <a:rPr lang="en-US" i="0">
                    <a:latin typeface="Cambria Math" panose="02040503050406030204" pitchFamily="18" charset="0"/>
                  </a:rPr>
                  <a:t>𝛽</a:t>
                </a:r>
                <a:r>
                  <a:rPr lang="en-US" dirty="0"/>
                  <a:t>, ED will negatively affect outcome, unless there’s a commitment device. </a:t>
                </a:r>
              </a:p>
              <a:p>
                <a:pPr lvl="1"/>
                <a:r>
                  <a:rPr lang="en-US" dirty="0"/>
                  <a:t>If it was measuring awareness of self-control </a:t>
                </a:r>
                <a:r>
                  <a:rPr lang="en-US" i="0">
                    <a:latin typeface="Cambria Math" panose="02040503050406030204" pitchFamily="18" charset="0"/>
                  </a:rPr>
                  <a:t>𝛼</a:t>
                </a:r>
                <a:r>
                  <a:rPr lang="en-US" dirty="0"/>
                  <a:t>, ED will not affect outcome, unless there’s a commitment device. </a:t>
                </a:r>
              </a:p>
              <a:p>
                <a:pPr lvl="1"/>
                <a:endParaRPr lang="en-US" dirty="0"/>
              </a:p>
              <a:p>
                <a:r>
                  <a:rPr lang="en-US" dirty="0"/>
                  <a:t>Evidence so far consistent with the former: measure is negatively correlated with real-life outcomes. But maybe because evidence has so far been collected in environments where awareness of self-control don’t matter that much?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mc:Fallback>
      </mc:AlternateContent>
      <p:sp>
        <p:nvSpPr>
          <p:cNvPr id="4" name="Slide Number Placeholder 3"/>
          <p:cNvSpPr>
            <a:spLocks noGrp="1"/>
          </p:cNvSpPr>
          <p:nvPr>
            <p:ph type="sldNum" sz="quarter" idx="10"/>
          </p:nvPr>
        </p:nvSpPr>
        <p:spPr/>
        <p:txBody>
          <a:bodyPr/>
          <a:lstStyle/>
          <a:p>
            <a:fld id="{629348C9-DDE4-4318-87AF-A3899A36CFDA}" type="slidenum">
              <a:rPr lang="en-US" smtClean="0"/>
              <a:t>5</a:t>
            </a:fld>
            <a:endParaRPr lang="en-US"/>
          </a:p>
        </p:txBody>
      </p:sp>
    </p:spTree>
    <p:extLst>
      <p:ext uri="{BB962C8B-B14F-4D97-AF65-F5344CB8AC3E}">
        <p14:creationId xmlns:p14="http://schemas.microsoft.com/office/powerpoint/2010/main" val="1837536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Recall that ED is used as a measure of self-control</a:t>
            </a:r>
            <a:r>
              <a:rPr lang="en-US" baseline="0" dirty="0" smtClean="0"/>
              <a:t> alone.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Here, I will first show how ED changes with awareness as well as with self-control</a:t>
            </a:r>
          </a:p>
          <a:p>
            <a:pPr marL="171450" indent="-171450">
              <a:buFont typeface="Arial" panose="020B0604020202020204" pitchFamily="34" charset="0"/>
              <a:buChar char="•"/>
            </a:pPr>
            <a:r>
              <a:rPr lang="en-US" dirty="0" smtClean="0"/>
              <a:t>I</a:t>
            </a:r>
            <a:r>
              <a:rPr lang="en-US" baseline="0" dirty="0" smtClean="0"/>
              <a:t> will explain the predictions of our model on graphs from this point on.</a:t>
            </a:r>
          </a:p>
          <a:p>
            <a:pPr marL="171450" indent="-171450">
              <a:buFont typeface="Arial" panose="020B0604020202020204" pitchFamily="34" charset="0"/>
              <a:buChar char="•"/>
            </a:pPr>
            <a:r>
              <a:rPr lang="en-US" baseline="0" dirty="0" smtClean="0"/>
              <a:t>I will always put awareness on the x-axis and self-control on the y-axis.</a:t>
            </a:r>
          </a:p>
          <a:p>
            <a:pPr marL="171450" indent="-171450">
              <a:buFont typeface="Arial" panose="020B0604020202020204" pitchFamily="34" charset="0"/>
              <a:buChar char="•"/>
            </a:pPr>
            <a:r>
              <a:rPr lang="en-US" baseline="0" dirty="0" smtClean="0"/>
              <a:t>This graph shows the level curves of ED, increasing from darker regions to lighter ones.</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On the vertical axis, as self-control decreases, we see that ED increases.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On the horizontal axis, ED increases with awareness.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This is quite intuitive. </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between two people with similar awareness, the lower self-control one will predict a larger difference between ideal and predicted behavior.</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with parallel reasoning, between two people with similar self-control, the one who is more aware will predict a larger difference between ideal and predicted behavior.</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Also note that the colors change much quickly at the bottom of this graph, indicating that awareness effects ED strongly for low self-control people compared with high self-control people.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all of my graphs, I will use these arrows to show the direction in which the variable of interest increases, and fat arrows will indicate a stronger effect compared to skinny ones.</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6</a:t>
            </a:fld>
            <a:endParaRPr lang="en-US"/>
          </a:p>
        </p:txBody>
      </p:sp>
    </p:spTree>
    <p:extLst>
      <p:ext uri="{BB962C8B-B14F-4D97-AF65-F5344CB8AC3E}">
        <p14:creationId xmlns:p14="http://schemas.microsoft.com/office/powerpoint/2010/main" val="4087087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Let us see how savings without available commitment devices change with self-control and awareness</a:t>
            </a:r>
          </a:p>
          <a:p>
            <a:pPr marL="171450" indent="-171450">
              <a:buFont typeface="Arial" panose="020B0604020202020204" pitchFamily="34" charset="0"/>
              <a:buChar char="•"/>
            </a:pPr>
            <a:r>
              <a:rPr lang="en-US" dirty="0" smtClean="0"/>
              <a:t>Higher self-control increases savings as expected</a:t>
            </a:r>
            <a:endParaRPr lang="en-US" baseline="0" dirty="0" smtClean="0"/>
          </a:p>
          <a:p>
            <a:pPr marL="171450" indent="-171450">
              <a:buFont typeface="Arial" panose="020B0604020202020204" pitchFamily="34" charset="0"/>
              <a:buChar char="•"/>
            </a:pPr>
            <a:r>
              <a:rPr lang="en-US" baseline="0" dirty="0" smtClean="0"/>
              <a:t>but awareness does not have an effect. Because even if the person is aware of his self-control problem, he cannot do anything about it without commitment devices.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7</a:t>
            </a:fld>
            <a:endParaRPr lang="en-US"/>
          </a:p>
        </p:txBody>
      </p:sp>
    </p:spTree>
    <p:extLst>
      <p:ext uri="{BB962C8B-B14F-4D97-AF65-F5344CB8AC3E}">
        <p14:creationId xmlns:p14="http://schemas.microsoft.com/office/powerpoint/2010/main" val="241766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Recall that the previous papers find a negative correlation between ED and savings</a:t>
            </a:r>
          </a:p>
          <a:p>
            <a:pPr marL="171450" indent="-171450">
              <a:buFont typeface="Arial" panose="020B0604020202020204" pitchFamily="34" charset="0"/>
              <a:buChar char="•"/>
            </a:pPr>
            <a:r>
              <a:rPr lang="en-US" dirty="0" smtClean="0"/>
              <a:t>This was the evidence suggesting that ED captures self-control</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Now, I will show theory predictions</a:t>
            </a:r>
            <a:r>
              <a:rPr lang="en-US" baseline="0" dirty="0" smtClean="0"/>
              <a:t> </a:t>
            </a:r>
            <a:r>
              <a:rPr lang="en-US" dirty="0" smtClean="0"/>
              <a:t>in terms of correlation between ED and savings for different study populations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If I</a:t>
            </a:r>
            <a:r>
              <a:rPr lang="en-US" baseline="0" dirty="0" smtClean="0"/>
              <a:t> have a high awareness population varying in self-control, we are looking at the right hand side of these two graphs.</a:t>
            </a:r>
          </a:p>
          <a:p>
            <a:pPr marL="628650" lvl="1" indent="-171450">
              <a:buFont typeface="Arial" panose="020B0604020202020204" pitchFamily="34" charset="0"/>
              <a:buChar char="•"/>
            </a:pPr>
            <a:r>
              <a:rPr lang="en-US" baseline="0" dirty="0" smtClean="0"/>
              <a:t>Theory predicts a negative correlation between ED and savings for this population</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For a low awareness population varying in self-control, we are looking at the left hand sides of these graphs</a:t>
            </a:r>
          </a:p>
          <a:p>
            <a:pPr marL="628650" lvl="1" indent="-171450">
              <a:buFont typeface="Arial" panose="020B0604020202020204" pitchFamily="34" charset="0"/>
              <a:buChar char="•"/>
            </a:pPr>
            <a:r>
              <a:rPr lang="en-US" baseline="0" dirty="0" smtClean="0"/>
              <a:t>Theory predicts a weak negative correlation between ED and savings </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For a high self-control population varying in awareness</a:t>
            </a:r>
          </a:p>
          <a:p>
            <a:pPr marL="628650" lvl="1" indent="-171450">
              <a:buFont typeface="Arial" panose="020B0604020202020204" pitchFamily="34" charset="0"/>
              <a:buChar char="•"/>
            </a:pPr>
            <a:r>
              <a:rPr lang="en-US" baseline="0" dirty="0" smtClean="0"/>
              <a:t>Theory predicts no correlation</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For a low self-control population varying in awareness</a:t>
            </a:r>
          </a:p>
          <a:p>
            <a:pPr marL="628650" lvl="1" indent="-171450">
              <a:buFont typeface="Arial" panose="020B0604020202020204" pitchFamily="34" charset="0"/>
              <a:buChar char="•"/>
            </a:pPr>
            <a:r>
              <a:rPr lang="en-US" baseline="0" dirty="0" smtClean="0"/>
              <a:t>Again, theory predicts no correlation</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Note that it is not possible to see the effect of awareness on savings when there are no commitment devices</a:t>
            </a:r>
            <a:endParaRPr lang="en-US" dirty="0"/>
          </a:p>
        </p:txBody>
      </p:sp>
      <p:sp>
        <p:nvSpPr>
          <p:cNvPr id="4" name="Slide Number Placeholder 3"/>
          <p:cNvSpPr>
            <a:spLocks noGrp="1"/>
          </p:cNvSpPr>
          <p:nvPr>
            <p:ph type="sldNum" sz="quarter" idx="10"/>
          </p:nvPr>
        </p:nvSpPr>
        <p:spPr/>
        <p:txBody>
          <a:bodyPr/>
          <a:lstStyle/>
          <a:p>
            <a:fld id="{629348C9-DDE4-4318-87AF-A3899A36CFDA}" type="slidenum">
              <a:rPr lang="en-US" smtClean="0"/>
              <a:t>8</a:t>
            </a:fld>
            <a:endParaRPr lang="en-US"/>
          </a:p>
        </p:txBody>
      </p:sp>
    </p:spTree>
    <p:extLst>
      <p:ext uri="{BB962C8B-B14F-4D97-AF65-F5344CB8AC3E}">
        <p14:creationId xmlns:p14="http://schemas.microsoft.com/office/powerpoint/2010/main" val="363879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Withdrawal-side commitments such as physical lockboxes</a:t>
            </a:r>
          </a:p>
          <a:p>
            <a:pPr marL="171450" lvl="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These commitment devices</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restrict the withdrawals from the account or the box</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but you have to put the money into the account in the first place, which requires an initial costly effort. </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These initial efforts can be wide-ranging and non-financial such as </a:t>
            </a:r>
            <a:r>
              <a:rPr lang="en-US" sz="1200" dirty="0" smtClean="0"/>
              <a:t>(E.g. get a friend to walk me to the lockbox everyday after work to deposit money)</a:t>
            </a:r>
            <a:endParaRPr lang="en-US"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Since effort is costly, people will spend that effort only if they think that it is needed, in other words, only if they are sufficiently aware of their self-control problems.</a:t>
            </a:r>
          </a:p>
        </p:txBody>
      </p:sp>
      <p:sp>
        <p:nvSpPr>
          <p:cNvPr id="4" name="Slide Number Placeholder 3"/>
          <p:cNvSpPr>
            <a:spLocks noGrp="1"/>
          </p:cNvSpPr>
          <p:nvPr>
            <p:ph type="sldNum" sz="quarter" idx="10"/>
          </p:nvPr>
        </p:nvSpPr>
        <p:spPr/>
        <p:txBody>
          <a:bodyPr/>
          <a:lstStyle/>
          <a:p>
            <a:fld id="{629348C9-DDE4-4318-87AF-A3899A36CFDA}" type="slidenum">
              <a:rPr lang="en-US" smtClean="0"/>
              <a:t>9</a:t>
            </a:fld>
            <a:endParaRPr lang="en-US"/>
          </a:p>
        </p:txBody>
      </p:sp>
    </p:spTree>
    <p:extLst>
      <p:ext uri="{BB962C8B-B14F-4D97-AF65-F5344CB8AC3E}">
        <p14:creationId xmlns:p14="http://schemas.microsoft.com/office/powerpoint/2010/main" val="1245373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10735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56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592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597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96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325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730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600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356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59283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275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12/16/2016</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048898"/>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Awareness of Low Self-Control: </a:t>
            </a:r>
            <a:r>
              <a:rPr lang="en-US" sz="4000" dirty="0" smtClean="0"/>
              <a:t/>
            </a:r>
            <a:br>
              <a:rPr lang="en-US" sz="4000" dirty="0" smtClean="0"/>
            </a:br>
            <a:r>
              <a:rPr lang="en-US" sz="4000" dirty="0" smtClean="0"/>
              <a:t>Theory </a:t>
            </a:r>
            <a:r>
              <a:rPr lang="en-US" sz="4000" dirty="0"/>
              <a:t>and Evidence from a Homeless Shelter</a:t>
            </a:r>
            <a:br>
              <a:rPr lang="en-US" sz="4000" dirty="0"/>
            </a:br>
            <a:endParaRPr lang="en-US" sz="4000" dirty="0"/>
          </a:p>
        </p:txBody>
      </p:sp>
      <p:sp>
        <p:nvSpPr>
          <p:cNvPr id="3" name="Subtitle 2"/>
          <p:cNvSpPr>
            <a:spLocks noGrp="1"/>
          </p:cNvSpPr>
          <p:nvPr>
            <p:ph type="subTitle" idx="1"/>
          </p:nvPr>
        </p:nvSpPr>
        <p:spPr/>
        <p:txBody>
          <a:bodyPr>
            <a:normAutofit fontScale="70000" lnSpcReduction="20000"/>
          </a:bodyPr>
          <a:lstStyle/>
          <a:p>
            <a:r>
              <a:rPr lang="en-US" dirty="0" err="1"/>
              <a:t>Elif</a:t>
            </a:r>
            <a:r>
              <a:rPr lang="en-US" dirty="0"/>
              <a:t> </a:t>
            </a:r>
            <a:r>
              <a:rPr lang="en-US" dirty="0" err="1"/>
              <a:t>Incekara-Hafalir</a:t>
            </a:r>
            <a:r>
              <a:rPr lang="en-US" dirty="0"/>
              <a:t> (Carnegie Mellon University)</a:t>
            </a:r>
          </a:p>
          <a:p>
            <a:r>
              <a:rPr lang="en-US" dirty="0"/>
              <a:t>Sera </a:t>
            </a:r>
            <a:r>
              <a:rPr lang="en-US" dirty="0" err="1"/>
              <a:t>Linardi</a:t>
            </a:r>
            <a:r>
              <a:rPr lang="en-US" dirty="0"/>
              <a:t> (University of Pittsburgh</a:t>
            </a:r>
            <a:r>
              <a:rPr lang="en-US" dirty="0" smtClean="0"/>
              <a:t>)</a:t>
            </a:r>
          </a:p>
          <a:p>
            <a:endParaRPr lang="en-US" dirty="0" smtClean="0"/>
          </a:p>
          <a:p>
            <a:endParaRPr lang="en-US" dirty="0"/>
          </a:p>
          <a:p>
            <a:r>
              <a:rPr lang="en-US" dirty="0" smtClean="0"/>
              <a:t>2016 CFPB Research Conference</a:t>
            </a:r>
            <a:endParaRPr lang="en-US" dirty="0"/>
          </a:p>
        </p:txBody>
      </p:sp>
    </p:spTree>
    <p:extLst>
      <p:ext uri="{BB962C8B-B14F-4D97-AF65-F5344CB8AC3E}">
        <p14:creationId xmlns:p14="http://schemas.microsoft.com/office/powerpoint/2010/main" val="1399657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rotWithShape="1">
          <a:blip r:embed="rId3">
            <a:extLst>
              <a:ext uri="{28A0092B-C50C-407E-A947-70E740481C1C}">
                <a14:useLocalDpi xmlns:a14="http://schemas.microsoft.com/office/drawing/2010/main" val="0"/>
              </a:ext>
            </a:extLst>
          </a:blip>
          <a:srcRect l="8205" t="1400" r="23847"/>
          <a:stretch/>
        </p:blipFill>
        <p:spPr>
          <a:xfrm>
            <a:off x="7484530" y="1244788"/>
            <a:ext cx="3988387" cy="3824566"/>
          </a:xfrm>
          <a:prstGeom prst="rect">
            <a:avLst/>
          </a:prstGeom>
        </p:spPr>
      </p:pic>
      <p:sp>
        <p:nvSpPr>
          <p:cNvPr id="3" name="Content Placeholder 2"/>
          <p:cNvSpPr>
            <a:spLocks noGrp="1"/>
          </p:cNvSpPr>
          <p:nvPr>
            <p:ph idx="1"/>
          </p:nvPr>
        </p:nvSpPr>
        <p:spPr>
          <a:xfrm>
            <a:off x="464024" y="1480255"/>
            <a:ext cx="7129690" cy="989142"/>
          </a:xfrm>
        </p:spPr>
        <p:txBody>
          <a:bodyPr>
            <a:normAutofit fontScale="47500" lnSpcReduction="20000"/>
          </a:bodyPr>
          <a:lstStyle/>
          <a:p>
            <a:r>
              <a:rPr lang="en-US" sz="5000" dirty="0" smtClean="0"/>
              <a:t>At low awareness, </a:t>
            </a:r>
          </a:p>
          <a:p>
            <a:pPr lvl="1"/>
            <a:r>
              <a:rPr lang="en-US" sz="4600" dirty="0" smtClean="0"/>
              <a:t>Savings are identical to the savings w/o commitment</a:t>
            </a:r>
          </a:p>
        </p:txBody>
      </p:sp>
      <p:sp>
        <p:nvSpPr>
          <p:cNvPr id="10" name="Arrow: Down 12"/>
          <p:cNvSpPr/>
          <p:nvPr/>
        </p:nvSpPr>
        <p:spPr>
          <a:xfrm rot="16200000">
            <a:off x="8992265" y="4004884"/>
            <a:ext cx="577541" cy="464708"/>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609600" y="274638"/>
            <a:ext cx="10972800" cy="1143000"/>
          </a:xfrm>
        </p:spPr>
        <p:txBody>
          <a:bodyPr>
            <a:normAutofit/>
          </a:bodyPr>
          <a:lstStyle/>
          <a:p>
            <a:r>
              <a:rPr lang="en-US" dirty="0" smtClean="0"/>
              <a:t>Savings with commitment</a:t>
            </a:r>
            <a:endParaRPr lang="en-US" dirty="0"/>
          </a:p>
        </p:txBody>
      </p:sp>
      <p:sp>
        <p:nvSpPr>
          <p:cNvPr id="6" name="Arrow: Down 12"/>
          <p:cNvSpPr/>
          <p:nvPr/>
        </p:nvSpPr>
        <p:spPr>
          <a:xfrm rot="16200000">
            <a:off x="9102292" y="2381429"/>
            <a:ext cx="288771" cy="464708"/>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430915" y="2294617"/>
            <a:ext cx="6857999" cy="983488"/>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5000" dirty="0"/>
              <a:t>As awareness increases, </a:t>
            </a:r>
            <a:r>
              <a:rPr lang="en-US" sz="5000" dirty="0" smtClean="0"/>
              <a:t>savings </a:t>
            </a:r>
            <a:r>
              <a:rPr lang="en-US" sz="5000" dirty="0"/>
              <a:t>starts to increase</a:t>
            </a:r>
          </a:p>
          <a:p>
            <a:pPr lvl="1"/>
            <a:r>
              <a:rPr lang="en-US" sz="4600" dirty="0" smtClean="0"/>
              <a:t>Start </a:t>
            </a:r>
            <a:r>
              <a:rPr lang="en-US" sz="4600" dirty="0"/>
              <a:t>spending effort</a:t>
            </a:r>
          </a:p>
        </p:txBody>
      </p:sp>
      <p:sp>
        <p:nvSpPr>
          <p:cNvPr id="15" name="Content Placeholder 2"/>
          <p:cNvSpPr txBox="1">
            <a:spLocks/>
          </p:cNvSpPr>
          <p:nvPr/>
        </p:nvSpPr>
        <p:spPr>
          <a:xfrm>
            <a:off x="430915" y="3039167"/>
            <a:ext cx="7162799" cy="4778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Awareness affects </a:t>
            </a:r>
            <a:r>
              <a:rPr lang="en-US" sz="2400" dirty="0" smtClean="0"/>
              <a:t>savings more for low </a:t>
            </a:r>
            <a:r>
              <a:rPr lang="en-US" sz="2400" dirty="0"/>
              <a:t>self-control </a:t>
            </a:r>
            <a:r>
              <a:rPr lang="en-US" sz="2400" dirty="0" smtClean="0"/>
              <a:t>populations</a:t>
            </a:r>
            <a:endParaRPr lang="en-US" sz="2400" dirty="0"/>
          </a:p>
        </p:txBody>
      </p:sp>
      <p:sp>
        <p:nvSpPr>
          <p:cNvPr id="16" name="Content Placeholder 2"/>
          <p:cNvSpPr txBox="1">
            <a:spLocks/>
          </p:cNvSpPr>
          <p:nvPr/>
        </p:nvSpPr>
        <p:spPr>
          <a:xfrm>
            <a:off x="428277" y="3877490"/>
            <a:ext cx="7162799" cy="4778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In general, self-control increases savings</a:t>
            </a:r>
          </a:p>
        </p:txBody>
      </p:sp>
    </p:spTree>
    <p:extLst>
      <p:ext uri="{BB962C8B-B14F-4D97-AF65-F5344CB8AC3E}">
        <p14:creationId xmlns:p14="http://schemas.microsoft.com/office/powerpoint/2010/main" val="252026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77765" y="-238236"/>
            <a:ext cx="6099973" cy="860479"/>
          </a:xfrm>
        </p:spPr>
        <p:txBody>
          <a:bodyPr>
            <a:normAutofit/>
          </a:bodyPr>
          <a:lstStyle/>
          <a:p>
            <a:r>
              <a:rPr lang="en-US" sz="2000" dirty="0" smtClean="0"/>
              <a:t>A high awareness population varying in self-control</a:t>
            </a:r>
            <a:endParaRPr lang="en-US" sz="2000" dirty="0"/>
          </a:p>
        </p:txBody>
      </p:sp>
      <p:sp>
        <p:nvSpPr>
          <p:cNvPr id="31" name="Content Placeholder 2"/>
          <p:cNvSpPr>
            <a:spLocks noGrp="1"/>
          </p:cNvSpPr>
          <p:nvPr>
            <p:ph idx="1"/>
          </p:nvPr>
        </p:nvSpPr>
        <p:spPr>
          <a:xfrm>
            <a:off x="458109" y="278114"/>
            <a:ext cx="5141315" cy="500994"/>
          </a:xfrm>
        </p:spPr>
        <p:txBody>
          <a:bodyPr>
            <a:normAutofit/>
          </a:bodyPr>
          <a:lstStyle/>
          <a:p>
            <a:pPr marL="0" indent="0" algn="ctr">
              <a:buNone/>
            </a:pPr>
            <a:r>
              <a:rPr lang="en-US" sz="2000" u="sng" dirty="0" smtClean="0"/>
              <a:t>Weak negative correlation</a:t>
            </a:r>
            <a:endParaRPr lang="en-US" sz="2400" dirty="0"/>
          </a:p>
        </p:txBody>
      </p:sp>
      <p:sp>
        <p:nvSpPr>
          <p:cNvPr id="32" name="Title 1"/>
          <p:cNvSpPr txBox="1">
            <a:spLocks/>
          </p:cNvSpPr>
          <p:nvPr/>
        </p:nvSpPr>
        <p:spPr>
          <a:xfrm>
            <a:off x="77764" y="3366596"/>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low awareness population varying in self-control</a:t>
            </a:r>
            <a:endParaRPr lang="en-US" sz="2000" dirty="0"/>
          </a:p>
        </p:txBody>
      </p:sp>
      <p:sp>
        <p:nvSpPr>
          <p:cNvPr id="33" name="Content Placeholder 2"/>
          <p:cNvSpPr txBox="1">
            <a:spLocks/>
          </p:cNvSpPr>
          <p:nvPr/>
        </p:nvSpPr>
        <p:spPr>
          <a:xfrm>
            <a:off x="458108" y="3882946"/>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a:t>W</a:t>
            </a:r>
            <a:r>
              <a:rPr lang="en-US" sz="2000" u="sng" dirty="0" smtClean="0"/>
              <a:t>eak negative correlation</a:t>
            </a:r>
            <a:endParaRPr lang="en-US" sz="2400" dirty="0"/>
          </a:p>
        </p:txBody>
      </p:sp>
      <p:sp>
        <p:nvSpPr>
          <p:cNvPr id="36" name="Title 1"/>
          <p:cNvSpPr txBox="1">
            <a:spLocks/>
          </p:cNvSpPr>
          <p:nvPr/>
        </p:nvSpPr>
        <p:spPr>
          <a:xfrm>
            <a:off x="6078753" y="-226499"/>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high self-control population varying in awareness</a:t>
            </a:r>
            <a:endParaRPr lang="en-US" sz="2000" dirty="0"/>
          </a:p>
        </p:txBody>
      </p:sp>
      <p:sp>
        <p:nvSpPr>
          <p:cNvPr id="37" name="Content Placeholder 2"/>
          <p:cNvSpPr txBox="1">
            <a:spLocks/>
          </p:cNvSpPr>
          <p:nvPr/>
        </p:nvSpPr>
        <p:spPr>
          <a:xfrm>
            <a:off x="6459097" y="289851"/>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smtClean="0"/>
              <a:t>Weak positive correlation</a:t>
            </a:r>
            <a:endParaRPr lang="en-US" sz="2400" dirty="0"/>
          </a:p>
        </p:txBody>
      </p:sp>
      <p:sp>
        <p:nvSpPr>
          <p:cNvPr id="40" name="Title 1"/>
          <p:cNvSpPr txBox="1">
            <a:spLocks/>
          </p:cNvSpPr>
          <p:nvPr/>
        </p:nvSpPr>
        <p:spPr>
          <a:xfrm>
            <a:off x="6078752" y="3330660"/>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low self-control population varying in awareness</a:t>
            </a:r>
            <a:endParaRPr lang="en-US" sz="2000" dirty="0"/>
          </a:p>
        </p:txBody>
      </p:sp>
      <p:sp>
        <p:nvSpPr>
          <p:cNvPr id="41" name="Content Placeholder 2"/>
          <p:cNvSpPr txBox="1">
            <a:spLocks/>
          </p:cNvSpPr>
          <p:nvPr/>
        </p:nvSpPr>
        <p:spPr>
          <a:xfrm>
            <a:off x="6459096" y="3847010"/>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smtClean="0"/>
              <a:t>Strong positive correlation</a:t>
            </a:r>
            <a:endParaRPr lang="en-US" sz="2400" dirty="0"/>
          </a:p>
        </p:txBody>
      </p:sp>
      <p:grpSp>
        <p:nvGrpSpPr>
          <p:cNvPr id="3" name="Group 2"/>
          <p:cNvGrpSpPr/>
          <p:nvPr/>
        </p:nvGrpSpPr>
        <p:grpSpPr>
          <a:xfrm>
            <a:off x="237126" y="4290308"/>
            <a:ext cx="5501523" cy="2548238"/>
            <a:chOff x="237126" y="4290308"/>
            <a:chExt cx="5501523" cy="2548238"/>
          </a:xfrm>
        </p:grpSpPr>
        <p:pic>
          <p:nvPicPr>
            <p:cNvPr id="52" name="Picture 51"/>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237126" y="4290308"/>
              <a:ext cx="2632279" cy="2535980"/>
            </a:xfrm>
            <a:prstGeom prst="rect">
              <a:avLst/>
            </a:prstGeom>
          </p:spPr>
        </p:pic>
        <p:pic>
          <p:nvPicPr>
            <p:cNvPr id="53" name="Picture 52"/>
            <p:cNvPicPr/>
            <p:nvPr/>
          </p:nvPicPr>
          <p:blipFill rotWithShape="1">
            <a:blip r:embed="rId4">
              <a:extLst>
                <a:ext uri="{28A0092B-C50C-407E-A947-70E740481C1C}">
                  <a14:useLocalDpi xmlns:a14="http://schemas.microsoft.com/office/drawing/2010/main" val="0"/>
                </a:ext>
              </a:extLst>
            </a:blip>
            <a:srcRect l="8205" r="23847"/>
            <a:stretch/>
          </p:blipFill>
          <p:spPr>
            <a:xfrm>
              <a:off x="2929785" y="4302566"/>
              <a:ext cx="2808864" cy="2535980"/>
            </a:xfrm>
            <a:prstGeom prst="rect">
              <a:avLst/>
            </a:prstGeom>
          </p:spPr>
        </p:pic>
        <p:sp>
          <p:nvSpPr>
            <p:cNvPr id="62" name="Oval 61"/>
            <p:cNvSpPr/>
            <p:nvPr/>
          </p:nvSpPr>
          <p:spPr>
            <a:xfrm>
              <a:off x="3358803" y="4728925"/>
              <a:ext cx="767191" cy="1743582"/>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71278" y="4761186"/>
              <a:ext cx="767191" cy="1743582"/>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row: Down 14"/>
            <p:cNvSpPr/>
            <p:nvPr/>
          </p:nvSpPr>
          <p:spPr>
            <a:xfrm rot="10800000">
              <a:off x="3510030" y="5391807"/>
              <a:ext cx="464735" cy="387439"/>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Arrow: Down 20"/>
            <p:cNvSpPr/>
            <p:nvPr/>
          </p:nvSpPr>
          <p:spPr>
            <a:xfrm>
              <a:off x="1062221" y="5549973"/>
              <a:ext cx="185303" cy="303785"/>
            </a:xfrm>
            <a:prstGeom prst="downArrow">
              <a:avLst/>
            </a:prstGeom>
            <a:solidFill>
              <a:schemeClr val="accent3"/>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237126" y="736984"/>
            <a:ext cx="5501523" cy="2548238"/>
            <a:chOff x="237126" y="736984"/>
            <a:chExt cx="5501523" cy="2548238"/>
          </a:xfrm>
        </p:grpSpPr>
        <p:pic>
          <p:nvPicPr>
            <p:cNvPr id="4" name="Picture 3"/>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237126" y="736984"/>
              <a:ext cx="2632279" cy="2535980"/>
            </a:xfrm>
            <a:prstGeom prst="rect">
              <a:avLst/>
            </a:prstGeom>
          </p:spPr>
        </p:pic>
        <p:pic>
          <p:nvPicPr>
            <p:cNvPr id="48" name="Picture 47"/>
            <p:cNvPicPr/>
            <p:nvPr/>
          </p:nvPicPr>
          <p:blipFill rotWithShape="1">
            <a:blip r:embed="rId4">
              <a:extLst>
                <a:ext uri="{28A0092B-C50C-407E-A947-70E740481C1C}">
                  <a14:useLocalDpi xmlns:a14="http://schemas.microsoft.com/office/drawing/2010/main" val="0"/>
                </a:ext>
              </a:extLst>
            </a:blip>
            <a:srcRect l="8205" r="23847"/>
            <a:stretch/>
          </p:blipFill>
          <p:spPr>
            <a:xfrm>
              <a:off x="2929785" y="749242"/>
              <a:ext cx="2808864" cy="2535980"/>
            </a:xfrm>
            <a:prstGeom prst="rect">
              <a:avLst/>
            </a:prstGeom>
          </p:spPr>
        </p:pic>
        <p:sp>
          <p:nvSpPr>
            <p:cNvPr id="66" name="Oval 65"/>
            <p:cNvSpPr/>
            <p:nvPr/>
          </p:nvSpPr>
          <p:spPr>
            <a:xfrm>
              <a:off x="4637541" y="1133183"/>
              <a:ext cx="767191" cy="1743582"/>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1759523" y="1181965"/>
              <a:ext cx="767191" cy="1743582"/>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Arrow: Down 20"/>
            <p:cNvSpPr/>
            <p:nvPr/>
          </p:nvSpPr>
          <p:spPr>
            <a:xfrm>
              <a:off x="1946894" y="1920823"/>
              <a:ext cx="392447" cy="362820"/>
            </a:xfrm>
            <a:prstGeom prst="downArrow">
              <a:avLst/>
            </a:prstGeom>
            <a:solidFill>
              <a:schemeClr val="accent3"/>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Arrow: Down 14"/>
            <p:cNvSpPr/>
            <p:nvPr/>
          </p:nvSpPr>
          <p:spPr>
            <a:xfrm rot="10800000">
              <a:off x="4904951" y="1823510"/>
              <a:ext cx="232369" cy="387439"/>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436079" y="749242"/>
            <a:ext cx="5501523" cy="2548238"/>
            <a:chOff x="6436079" y="749242"/>
            <a:chExt cx="5501523" cy="2548238"/>
          </a:xfrm>
        </p:grpSpPr>
        <p:pic>
          <p:nvPicPr>
            <p:cNvPr id="54" name="Picture 53"/>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6436079" y="749242"/>
              <a:ext cx="2632279" cy="2535980"/>
            </a:xfrm>
            <a:prstGeom prst="rect">
              <a:avLst/>
            </a:prstGeom>
          </p:spPr>
        </p:pic>
        <p:pic>
          <p:nvPicPr>
            <p:cNvPr id="55" name="Picture 54"/>
            <p:cNvPicPr/>
            <p:nvPr/>
          </p:nvPicPr>
          <p:blipFill rotWithShape="1">
            <a:blip r:embed="rId4">
              <a:extLst>
                <a:ext uri="{28A0092B-C50C-407E-A947-70E740481C1C}">
                  <a14:useLocalDpi xmlns:a14="http://schemas.microsoft.com/office/drawing/2010/main" val="0"/>
                </a:ext>
              </a:extLst>
            </a:blip>
            <a:srcRect l="8205" r="23847"/>
            <a:stretch/>
          </p:blipFill>
          <p:spPr>
            <a:xfrm>
              <a:off x="9128738" y="761500"/>
              <a:ext cx="2808864" cy="2535980"/>
            </a:xfrm>
            <a:prstGeom prst="rect">
              <a:avLst/>
            </a:prstGeom>
          </p:spPr>
        </p:pic>
        <p:sp>
          <p:nvSpPr>
            <p:cNvPr id="68" name="Oval 67"/>
            <p:cNvSpPr/>
            <p:nvPr/>
          </p:nvSpPr>
          <p:spPr>
            <a:xfrm rot="16200000">
              <a:off x="7533398" y="694004"/>
              <a:ext cx="614485" cy="1839153"/>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rot="16200000">
              <a:off x="10363085" y="714467"/>
              <a:ext cx="614486" cy="1839149"/>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Arrow: Down 20"/>
            <p:cNvSpPr/>
            <p:nvPr/>
          </p:nvSpPr>
          <p:spPr>
            <a:xfrm rot="16200000">
              <a:off x="7844412" y="1421970"/>
              <a:ext cx="198837" cy="383222"/>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Arrow: Down 20"/>
            <p:cNvSpPr/>
            <p:nvPr/>
          </p:nvSpPr>
          <p:spPr>
            <a:xfrm rot="16200000">
              <a:off x="10488119" y="1391503"/>
              <a:ext cx="198837" cy="383222"/>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6459097" y="4338502"/>
            <a:ext cx="5501523" cy="2548238"/>
            <a:chOff x="6459097" y="4338502"/>
            <a:chExt cx="5501523" cy="2548238"/>
          </a:xfrm>
        </p:grpSpPr>
        <p:pic>
          <p:nvPicPr>
            <p:cNvPr id="56" name="Picture 55"/>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6459097" y="4338502"/>
              <a:ext cx="2632279" cy="2535980"/>
            </a:xfrm>
            <a:prstGeom prst="rect">
              <a:avLst/>
            </a:prstGeom>
          </p:spPr>
        </p:pic>
        <p:pic>
          <p:nvPicPr>
            <p:cNvPr id="57" name="Picture 56"/>
            <p:cNvPicPr/>
            <p:nvPr/>
          </p:nvPicPr>
          <p:blipFill rotWithShape="1">
            <a:blip r:embed="rId4">
              <a:extLst>
                <a:ext uri="{28A0092B-C50C-407E-A947-70E740481C1C}">
                  <a14:useLocalDpi xmlns:a14="http://schemas.microsoft.com/office/drawing/2010/main" val="0"/>
                </a:ext>
              </a:extLst>
            </a:blip>
            <a:srcRect l="8205" r="23847"/>
            <a:stretch/>
          </p:blipFill>
          <p:spPr>
            <a:xfrm>
              <a:off x="9151756" y="4350760"/>
              <a:ext cx="2808864" cy="2535980"/>
            </a:xfrm>
            <a:prstGeom prst="rect">
              <a:avLst/>
            </a:prstGeom>
          </p:spPr>
        </p:pic>
        <p:sp>
          <p:nvSpPr>
            <p:cNvPr id="72" name="Oval 71"/>
            <p:cNvSpPr/>
            <p:nvPr/>
          </p:nvSpPr>
          <p:spPr>
            <a:xfrm rot="16200000">
              <a:off x="7450607" y="5220964"/>
              <a:ext cx="614485" cy="1839153"/>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rot="16200000">
              <a:off x="10280294" y="5241427"/>
              <a:ext cx="614486" cy="1839149"/>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Arrow: Down 20"/>
            <p:cNvSpPr/>
            <p:nvPr/>
          </p:nvSpPr>
          <p:spPr>
            <a:xfrm rot="16200000">
              <a:off x="7600582" y="5969390"/>
              <a:ext cx="406661" cy="383221"/>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Arrow: Down 20"/>
            <p:cNvSpPr/>
            <p:nvPr/>
          </p:nvSpPr>
          <p:spPr>
            <a:xfrm rot="16200000">
              <a:off x="10352858" y="5938924"/>
              <a:ext cx="406661" cy="383220"/>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68720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1" grpId="0" build="p"/>
      <p:bldP spid="32" grpId="0"/>
      <p:bldP spid="33" grpId="0"/>
      <p:bldP spid="36" grpId="0"/>
      <p:bldP spid="37" grpId="0"/>
      <p:bldP spid="40"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68" y="0"/>
            <a:ext cx="10972800" cy="1143000"/>
          </a:xfrm>
        </p:spPr>
        <p:txBody>
          <a:bodyPr>
            <a:normAutofit/>
          </a:bodyPr>
          <a:lstStyle/>
          <a:p>
            <a:r>
              <a:rPr lang="en-US" dirty="0" smtClean="0"/>
              <a:t>Setting: Homeless shelter</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119643321"/>
              </p:ext>
            </p:extLst>
          </p:nvPr>
        </p:nvGraphicFramePr>
        <p:xfrm>
          <a:off x="1943158" y="1892190"/>
          <a:ext cx="9029641" cy="3073949"/>
        </p:xfrm>
        <a:graphic>
          <a:graphicData uri="http://schemas.openxmlformats.org/drawingml/2006/table">
            <a:tbl>
              <a:tblPr firstRow="1" firstCol="1" bandRow="1">
                <a:tableStyleId>{5C22544A-7EE6-4342-B048-85BDC9FD1C3A}</a:tableStyleId>
              </a:tblPr>
              <a:tblGrid>
                <a:gridCol w="4336501">
                  <a:extLst>
                    <a:ext uri="{9D8B030D-6E8A-4147-A177-3AD203B41FA5}">
                      <a16:colId xmlns="" xmlns:a16="http://schemas.microsoft.com/office/drawing/2014/main" val="2105272962"/>
                    </a:ext>
                  </a:extLst>
                </a:gridCol>
                <a:gridCol w="2346570">
                  <a:extLst>
                    <a:ext uri="{9D8B030D-6E8A-4147-A177-3AD203B41FA5}">
                      <a16:colId xmlns="" xmlns:a16="http://schemas.microsoft.com/office/drawing/2014/main" val="3575183716"/>
                    </a:ext>
                  </a:extLst>
                </a:gridCol>
                <a:gridCol w="2346570">
                  <a:extLst>
                    <a:ext uri="{9D8B030D-6E8A-4147-A177-3AD203B41FA5}">
                      <a16:colId xmlns="" xmlns:a16="http://schemas.microsoft.com/office/drawing/2014/main" val="829870477"/>
                    </a:ext>
                  </a:extLst>
                </a:gridCol>
              </a:tblGrid>
              <a:tr h="312033">
                <a:tc>
                  <a:txBody>
                    <a:bodyPr/>
                    <a:lstStyle/>
                    <a:p>
                      <a:pPr marL="0" marR="0" algn="l">
                        <a:spcBef>
                          <a:spcPts val="0"/>
                        </a:spcBef>
                        <a:spcAft>
                          <a:spcPts val="0"/>
                        </a:spcAft>
                      </a:pP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l">
                        <a:spcBef>
                          <a:spcPts val="0"/>
                        </a:spcBef>
                        <a:spcAft>
                          <a:spcPts val="0"/>
                        </a:spcAft>
                      </a:pPr>
                      <a:r>
                        <a:rPr lang="en-US" sz="2000" kern="0" dirty="0">
                          <a:effectLst/>
                        </a:rPr>
                        <a:t>Mean</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l">
                        <a:spcBef>
                          <a:spcPts val="0"/>
                        </a:spcBef>
                        <a:spcAft>
                          <a:spcPts val="0"/>
                        </a:spcAft>
                      </a:pPr>
                      <a:r>
                        <a:rPr lang="en-US" sz="2000" kern="0" dirty="0">
                          <a:effectLst/>
                        </a:rPr>
                        <a:t>Std. Dev.</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1804747077"/>
                  </a:ext>
                </a:extLst>
              </a:tr>
              <a:tr h="306539">
                <a:tc>
                  <a:txBody>
                    <a:bodyPr/>
                    <a:lstStyle/>
                    <a:p>
                      <a:pPr marL="0" marR="0" algn="l">
                        <a:spcBef>
                          <a:spcPts val="0"/>
                        </a:spcBef>
                        <a:spcAft>
                          <a:spcPts val="0"/>
                        </a:spcAft>
                      </a:pPr>
                      <a:r>
                        <a:rPr lang="en-US" sz="2000" kern="0" dirty="0">
                          <a:effectLst/>
                        </a:rPr>
                        <a:t>Age</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dirty="0">
                          <a:effectLst/>
                        </a:rPr>
                        <a:t>41.66</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a:effectLst/>
                        </a:rPr>
                        <a:t>10.45</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2357655037"/>
                  </a:ext>
                </a:extLst>
              </a:tr>
              <a:tr h="306539">
                <a:tc>
                  <a:txBody>
                    <a:bodyPr/>
                    <a:lstStyle/>
                    <a:p>
                      <a:pPr marL="0" marR="0" algn="l">
                        <a:spcBef>
                          <a:spcPts val="0"/>
                        </a:spcBef>
                        <a:spcAft>
                          <a:spcPts val="0"/>
                        </a:spcAft>
                      </a:pPr>
                      <a:r>
                        <a:rPr lang="en-US" sz="2000" kern="0" dirty="0">
                          <a:effectLst/>
                        </a:rPr>
                        <a:t>Female</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dirty="0">
                          <a:effectLst/>
                        </a:rPr>
                        <a:t>0.16</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a:effectLst/>
                        </a:rPr>
                        <a:t>0.37</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1284872"/>
                  </a:ext>
                </a:extLst>
              </a:tr>
              <a:tr h="306539">
                <a:tc>
                  <a:txBody>
                    <a:bodyPr/>
                    <a:lstStyle/>
                    <a:p>
                      <a:pPr marL="0" marR="0" algn="l">
                        <a:spcBef>
                          <a:spcPts val="0"/>
                        </a:spcBef>
                        <a:spcAft>
                          <a:spcPts val="0"/>
                        </a:spcAft>
                      </a:pPr>
                      <a:r>
                        <a:rPr lang="en-US" sz="2000" kern="0" dirty="0">
                          <a:effectLst/>
                        </a:rPr>
                        <a:t>Education</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dirty="0">
                          <a:effectLst/>
                        </a:rPr>
                        <a:t>12.01</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a:effectLst/>
                        </a:rPr>
                        <a:t>2.27</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1245132927"/>
                  </a:ext>
                </a:extLst>
              </a:tr>
              <a:tr h="306539">
                <a:tc>
                  <a:txBody>
                    <a:bodyPr/>
                    <a:lstStyle/>
                    <a:p>
                      <a:pPr marL="0" marR="0" algn="l">
                        <a:spcBef>
                          <a:spcPts val="0"/>
                        </a:spcBef>
                        <a:spcAft>
                          <a:spcPts val="0"/>
                        </a:spcAft>
                      </a:pPr>
                      <a:r>
                        <a:rPr lang="en-US" sz="2000" kern="0" dirty="0">
                          <a:effectLst/>
                        </a:rPr>
                        <a:t>Black</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dirty="0">
                          <a:effectLst/>
                        </a:rPr>
                        <a:t>0.38</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dirty="0">
                          <a:effectLst/>
                        </a:rPr>
                        <a:t>0.49</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1715562564"/>
                  </a:ext>
                </a:extLst>
              </a:tr>
              <a:tr h="309604">
                <a:tc>
                  <a:txBody>
                    <a:bodyPr/>
                    <a:lstStyle/>
                    <a:p>
                      <a:pPr marL="0" marR="0" algn="l">
                        <a:spcBef>
                          <a:spcPts val="0"/>
                        </a:spcBef>
                        <a:spcAft>
                          <a:spcPts val="0"/>
                        </a:spcAft>
                      </a:pPr>
                      <a:r>
                        <a:rPr lang="en-US" sz="2000" kern="0" dirty="0" smtClean="0">
                          <a:effectLst/>
                        </a:rPr>
                        <a:t>Reason for homelessness: </a:t>
                      </a:r>
                      <a:r>
                        <a:rPr lang="en-US" sz="2000" kern="0" dirty="0">
                          <a:effectLst/>
                        </a:rPr>
                        <a:t>addiction</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0.37</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0.48</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563453989"/>
                  </a:ext>
                </a:extLst>
              </a:tr>
              <a:tr h="306539">
                <a:tc>
                  <a:txBody>
                    <a:bodyPr/>
                    <a:lstStyle/>
                    <a:p>
                      <a:pPr marL="0" marR="0" algn="l">
                        <a:spcBef>
                          <a:spcPts val="0"/>
                        </a:spcBef>
                        <a:spcAft>
                          <a:spcPts val="0"/>
                        </a:spcAft>
                      </a:pPr>
                      <a:r>
                        <a:rPr lang="en-US" sz="2000" kern="0" dirty="0" smtClean="0">
                          <a:effectLst/>
                        </a:rPr>
                        <a:t>Reason for homelessness:</a:t>
                      </a:r>
                      <a:r>
                        <a:rPr lang="en-US" sz="2000" kern="0" baseline="0" dirty="0" smtClean="0">
                          <a:effectLst/>
                        </a:rPr>
                        <a:t> </a:t>
                      </a:r>
                      <a:r>
                        <a:rPr lang="en-US" sz="2000" kern="0" dirty="0">
                          <a:effectLst/>
                        </a:rPr>
                        <a:t>jail</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0.20</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0.40</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2774821347"/>
                  </a:ext>
                </a:extLst>
              </a:tr>
              <a:tr h="306539">
                <a:tc>
                  <a:txBody>
                    <a:bodyPr/>
                    <a:lstStyle/>
                    <a:p>
                      <a:pPr marL="0" marR="0" algn="l">
                        <a:spcBef>
                          <a:spcPts val="0"/>
                        </a:spcBef>
                        <a:spcAft>
                          <a:spcPts val="0"/>
                        </a:spcAft>
                      </a:pPr>
                      <a:r>
                        <a:rPr lang="en-US" sz="2000" kern="0" dirty="0">
                          <a:effectLst/>
                        </a:rPr>
                        <a:t>High school dropout</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0.37</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accent2"/>
                    </a:solidFill>
                  </a:tcPr>
                </a:tc>
                <a:tc>
                  <a:txBody>
                    <a:bodyPr/>
                    <a:lstStyle/>
                    <a:p>
                      <a:pPr marL="0" marR="0" algn="r">
                        <a:spcBef>
                          <a:spcPts val="0"/>
                        </a:spcBef>
                        <a:spcAft>
                          <a:spcPts val="0"/>
                        </a:spcAft>
                      </a:pPr>
                      <a:r>
                        <a:rPr lang="en-US" sz="2000" kern="0" dirty="0">
                          <a:effectLst/>
                        </a:rPr>
                        <a:t>0.48</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r>
              <a:tr h="306539">
                <a:tc>
                  <a:txBody>
                    <a:bodyPr/>
                    <a:lstStyle/>
                    <a:p>
                      <a:pPr marL="0" marR="0" algn="l">
                        <a:spcBef>
                          <a:spcPts val="0"/>
                        </a:spcBef>
                        <a:spcAft>
                          <a:spcPts val="0"/>
                        </a:spcAft>
                      </a:pPr>
                      <a:r>
                        <a:rPr lang="en-US" sz="2000" kern="0" dirty="0">
                          <a:effectLst/>
                        </a:rPr>
                        <a:t>First time homeless</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a:effectLst/>
                        </a:rPr>
                        <a:t>0.44</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dirty="0">
                          <a:effectLst/>
                        </a:rPr>
                        <a:t>0.50</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269190312"/>
                  </a:ext>
                </a:extLst>
              </a:tr>
              <a:tr h="306539">
                <a:tc>
                  <a:txBody>
                    <a:bodyPr/>
                    <a:lstStyle/>
                    <a:p>
                      <a:pPr marL="0" marR="0" algn="l">
                        <a:spcBef>
                          <a:spcPts val="0"/>
                        </a:spcBef>
                        <a:spcAft>
                          <a:spcPts val="0"/>
                        </a:spcAft>
                      </a:pPr>
                      <a:r>
                        <a:rPr lang="en-US" sz="2000" kern="0" dirty="0">
                          <a:effectLst/>
                        </a:rPr>
                        <a:t>Month homeless</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solidFill>
                      <a:schemeClr val="tx2">
                        <a:lumMod val="60000"/>
                        <a:lumOff val="40000"/>
                      </a:schemeClr>
                    </a:solidFill>
                  </a:tcPr>
                </a:tc>
                <a:tc>
                  <a:txBody>
                    <a:bodyPr/>
                    <a:lstStyle/>
                    <a:p>
                      <a:pPr marL="0" marR="0" algn="r">
                        <a:spcBef>
                          <a:spcPts val="0"/>
                        </a:spcBef>
                        <a:spcAft>
                          <a:spcPts val="0"/>
                        </a:spcAft>
                      </a:pPr>
                      <a:r>
                        <a:rPr lang="en-US" sz="2000" kern="0" dirty="0">
                          <a:effectLst/>
                        </a:rPr>
                        <a:t>11.68</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tc>
                  <a:txBody>
                    <a:bodyPr/>
                    <a:lstStyle/>
                    <a:p>
                      <a:pPr marL="0" marR="0" algn="r">
                        <a:spcBef>
                          <a:spcPts val="0"/>
                        </a:spcBef>
                        <a:spcAft>
                          <a:spcPts val="0"/>
                        </a:spcAft>
                      </a:pPr>
                      <a:r>
                        <a:rPr lang="en-US" sz="2000" kern="0" dirty="0">
                          <a:effectLst/>
                        </a:rPr>
                        <a:t>12.70</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7624" marR="67624" marT="0" marB="0" anchor="b"/>
                </a:tc>
                <a:extLst>
                  <a:ext uri="{0D108BD9-81ED-4DB2-BD59-A6C34878D82A}">
                    <a16:rowId xmlns="" xmlns:a16="http://schemas.microsoft.com/office/drawing/2014/main" val="1131738756"/>
                  </a:ext>
                </a:extLst>
              </a:tr>
            </a:tbl>
          </a:graphicData>
        </a:graphic>
      </p:graphicFrame>
      <p:sp>
        <p:nvSpPr>
          <p:cNvPr id="5" name="Content Placeholder 2"/>
          <p:cNvSpPr txBox="1">
            <a:spLocks/>
          </p:cNvSpPr>
          <p:nvPr/>
        </p:nvSpPr>
        <p:spPr>
          <a:xfrm>
            <a:off x="491068" y="1160060"/>
            <a:ext cx="11542704" cy="621443"/>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smtClean="0">
                <a:solidFill>
                  <a:schemeClr val="tx1"/>
                </a:solidFill>
              </a:rPr>
              <a:t>We </a:t>
            </a:r>
            <a:r>
              <a:rPr lang="en-US" dirty="0">
                <a:solidFill>
                  <a:schemeClr val="tx1"/>
                </a:solidFill>
              </a:rPr>
              <a:t>w</a:t>
            </a:r>
            <a:r>
              <a:rPr lang="en-US" dirty="0" smtClean="0">
                <a:solidFill>
                  <a:schemeClr val="tx1"/>
                </a:solidFill>
              </a:rPr>
              <a:t>orked with Central Arizona Shelter Services </a:t>
            </a: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491068" y="5454869"/>
                <a:ext cx="11542704" cy="1198179"/>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14:m>
                  <m:oMath xmlns:m="http://schemas.openxmlformats.org/officeDocument/2006/math">
                    <m:r>
                      <a:rPr lang="en-US" i="1">
                        <a:solidFill>
                          <a:schemeClr val="tx1"/>
                        </a:solidFill>
                        <a:latin typeface="Cambria Math" panose="02040503050406030204" pitchFamily="18" charset="0"/>
                      </a:rPr>
                      <m:t>𝛽</m:t>
                    </m:r>
                    <m:r>
                      <a:rPr lang="en-US">
                        <a:solidFill>
                          <a:schemeClr val="tx1"/>
                        </a:solidFill>
                        <a:latin typeface="Cambria Math" panose="02040503050406030204" pitchFamily="18" charset="0"/>
                      </a:rPr>
                      <m:t>&gt;</m:t>
                    </m:r>
                  </m:oMath>
                </a14:m>
                <a:r>
                  <a:rPr lang="en-US" dirty="0">
                    <a:solidFill>
                      <a:schemeClr val="tx1"/>
                    </a:solidFill>
                  </a:rPr>
                  <a:t>0.85 for standard populations (Frederick et al (2002) )</a:t>
                </a:r>
              </a:p>
              <a:p>
                <a14:m>
                  <m:oMath xmlns:m="http://schemas.openxmlformats.org/officeDocument/2006/math">
                    <m:r>
                      <a:rPr lang="en-US" i="1">
                        <a:solidFill>
                          <a:schemeClr val="tx1"/>
                        </a:solidFill>
                        <a:latin typeface="Cambria Math" panose="02040503050406030204" pitchFamily="18" charset="0"/>
                      </a:rPr>
                      <m:t>𝛽</m:t>
                    </m:r>
                  </m:oMath>
                </a14:m>
                <a:r>
                  <a:rPr lang="en-US" dirty="0">
                    <a:solidFill>
                      <a:schemeClr val="tx1"/>
                    </a:solidFill>
                  </a:rPr>
                  <a:t>=0.6 estimated for a subset of this population (</a:t>
                </a:r>
                <a:r>
                  <a:rPr lang="en-US" dirty="0" err="1">
                    <a:solidFill>
                      <a:schemeClr val="tx1"/>
                    </a:solidFill>
                  </a:rPr>
                  <a:t>Linardi</a:t>
                </a:r>
                <a:r>
                  <a:rPr lang="en-US" dirty="0">
                    <a:solidFill>
                      <a:schemeClr val="tx1"/>
                    </a:solidFill>
                  </a:rPr>
                  <a:t> &amp; Tanaka (2013))</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91068" y="5454869"/>
                <a:ext cx="11542704" cy="1198179"/>
              </a:xfrm>
              <a:prstGeom prst="rect">
                <a:avLst/>
              </a:prstGeom>
              <a:blipFill rotWithShape="1">
                <a:blip r:embed="rId3"/>
                <a:stretch>
                  <a:fillRect l="-423"/>
                </a:stretch>
              </a:blipFill>
            </p:spPr>
            <p:txBody>
              <a:bodyPr/>
              <a:lstStyle/>
              <a:p>
                <a:r>
                  <a:rPr lang="en-US">
                    <a:noFill/>
                  </a:rPr>
                  <a:t> </a:t>
                </a:r>
              </a:p>
            </p:txBody>
          </p:sp>
        </mc:Fallback>
      </mc:AlternateContent>
    </p:spTree>
    <p:extLst>
      <p:ext uri="{BB962C8B-B14F-4D97-AF65-F5344CB8AC3E}">
        <p14:creationId xmlns:p14="http://schemas.microsoft.com/office/powerpoint/2010/main" val="521143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53067"/>
            <a:ext cx="10574868" cy="5254610"/>
          </a:xfrm>
        </p:spPr>
        <p:txBody>
          <a:bodyPr>
            <a:normAutofit fontScale="92500" lnSpcReduction="20000"/>
          </a:bodyPr>
          <a:lstStyle/>
          <a:p>
            <a:r>
              <a:rPr lang="en-US" sz="2600" dirty="0" smtClean="0"/>
              <a:t>Shelter setting</a:t>
            </a:r>
          </a:p>
          <a:p>
            <a:pPr lvl="1"/>
            <a:r>
              <a:rPr lang="en-US" sz="2200" dirty="0" smtClean="0"/>
              <a:t>Shelter </a:t>
            </a:r>
            <a:r>
              <a:rPr lang="en-US" sz="2200" dirty="0"/>
              <a:t>covers almost all </a:t>
            </a:r>
            <a:r>
              <a:rPr lang="en-US" sz="2200" dirty="0" smtClean="0"/>
              <a:t>residential </a:t>
            </a:r>
            <a:r>
              <a:rPr lang="en-US" sz="2200" dirty="0"/>
              <a:t>expenses (room, board) </a:t>
            </a:r>
          </a:p>
          <a:p>
            <a:pPr lvl="1"/>
            <a:r>
              <a:rPr lang="en-US" sz="2200" dirty="0"/>
              <a:t>Residents need to report income &amp; savings to </a:t>
            </a:r>
            <a:r>
              <a:rPr lang="en-US" sz="2200" dirty="0" smtClean="0"/>
              <a:t>the financial manager</a:t>
            </a:r>
            <a:r>
              <a:rPr lang="en-US" sz="2200" dirty="0"/>
              <a:t>. </a:t>
            </a:r>
          </a:p>
          <a:p>
            <a:pPr lvl="1"/>
            <a:r>
              <a:rPr lang="en-US" sz="2200" dirty="0" smtClean="0"/>
              <a:t>Residents save </a:t>
            </a:r>
            <a:r>
              <a:rPr lang="en-US" sz="2200" dirty="0"/>
              <a:t>in shelter lockbox, can </a:t>
            </a:r>
            <a:r>
              <a:rPr lang="en-US" sz="2200" dirty="0" smtClean="0"/>
              <a:t>take it </a:t>
            </a:r>
            <a:r>
              <a:rPr lang="en-US" sz="2200" dirty="0"/>
              <a:t>out when </a:t>
            </a:r>
            <a:r>
              <a:rPr lang="en-US" sz="2200" dirty="0" smtClean="0"/>
              <a:t>they leave </a:t>
            </a:r>
            <a:r>
              <a:rPr lang="en-US" sz="2200" dirty="0"/>
              <a:t>shelter. </a:t>
            </a:r>
          </a:p>
          <a:p>
            <a:pPr lvl="1"/>
            <a:r>
              <a:rPr lang="en-US" sz="2200" dirty="0"/>
              <a:t>$</a:t>
            </a:r>
            <a:r>
              <a:rPr lang="en-US" sz="2200" dirty="0" smtClean="0"/>
              <a:t>1000/month income </a:t>
            </a:r>
            <a:r>
              <a:rPr lang="en-US" sz="2200" dirty="0"/>
              <a:t>expectation (</a:t>
            </a:r>
            <a:r>
              <a:rPr lang="en-US" sz="2200" dirty="0" err="1"/>
              <a:t>Linardi</a:t>
            </a:r>
            <a:r>
              <a:rPr lang="en-US" sz="2200" dirty="0"/>
              <a:t> and Tanaka, 2013)</a:t>
            </a:r>
          </a:p>
          <a:p>
            <a:r>
              <a:rPr lang="en-US" sz="2600" dirty="0" smtClean="0"/>
              <a:t>ED survey at the shelter</a:t>
            </a:r>
          </a:p>
          <a:p>
            <a:pPr lvl="1"/>
            <a:r>
              <a:rPr lang="en-US" sz="2200" dirty="0" smtClean="0"/>
              <a:t>Ideal</a:t>
            </a:r>
            <a:r>
              <a:rPr lang="en-US" sz="2200" dirty="0"/>
              <a:t>: “How much would you ideally like to save in the next 4 weeks?” ($776.15)</a:t>
            </a:r>
          </a:p>
          <a:p>
            <a:pPr lvl="1"/>
            <a:r>
              <a:rPr lang="en-US" sz="2200" dirty="0"/>
              <a:t>Predicted: “How much do you think you will actually save in the next 4 weeks?”  ($650.48)</a:t>
            </a:r>
          </a:p>
          <a:p>
            <a:pPr lvl="1"/>
            <a:r>
              <a:rPr lang="en-US" sz="2200" dirty="0"/>
              <a:t>9% ED&lt;0, 35% ED=0, 56% ED&gt;0, average ED $115 (15</a:t>
            </a:r>
            <a:r>
              <a:rPr lang="en-US" sz="2200" dirty="0" smtClean="0"/>
              <a:t>%)</a:t>
            </a:r>
            <a:endParaRPr lang="en-US" sz="2200" dirty="0"/>
          </a:p>
          <a:p>
            <a:r>
              <a:rPr lang="en-US" sz="2600" dirty="0"/>
              <a:t>Income much lower than expected (economic crisis in </a:t>
            </a:r>
            <a:r>
              <a:rPr lang="en-US" sz="2600" dirty="0" smtClean="0"/>
              <a:t>2009)</a:t>
            </a:r>
          </a:p>
          <a:p>
            <a:pPr lvl="1"/>
            <a:r>
              <a:rPr lang="en-US" sz="2200" dirty="0"/>
              <a:t>A</a:t>
            </a:r>
            <a:r>
              <a:rPr lang="en-US" sz="2200" dirty="0" smtClean="0"/>
              <a:t>mong </a:t>
            </a:r>
            <a:r>
              <a:rPr lang="en-US" sz="2200" dirty="0"/>
              <a:t>those who earn average earning is $</a:t>
            </a:r>
            <a:r>
              <a:rPr lang="en-US" sz="2200" kern="0" dirty="0"/>
              <a:t>473.37 and saving is $301.</a:t>
            </a:r>
          </a:p>
          <a:p>
            <a:r>
              <a:rPr lang="en-US" sz="2600" dirty="0"/>
              <a:t>Reporting rate initially </a:t>
            </a:r>
            <a:r>
              <a:rPr lang="en-US" sz="2600" dirty="0" smtClean="0"/>
              <a:t>low</a:t>
            </a:r>
          </a:p>
          <a:p>
            <a:pPr lvl="1"/>
            <a:r>
              <a:rPr lang="en-US" sz="2200" dirty="0"/>
              <a:t>R</a:t>
            </a:r>
            <a:r>
              <a:rPr lang="en-US" sz="2200" dirty="0" smtClean="0"/>
              <a:t>esidents </a:t>
            </a:r>
            <a:r>
              <a:rPr lang="en-US" sz="2200" dirty="0"/>
              <a:t>making $0 income did not make </a:t>
            </a:r>
            <a:r>
              <a:rPr lang="en-US" sz="2200" dirty="0" smtClean="0"/>
              <a:t>reports </a:t>
            </a:r>
            <a:r>
              <a:rPr lang="en-US" sz="2200" dirty="0"/>
              <a:t>at first. </a:t>
            </a:r>
            <a:endParaRPr lang="en-US" sz="2200" dirty="0" smtClean="0"/>
          </a:p>
          <a:p>
            <a:pPr lvl="1"/>
            <a:r>
              <a:rPr lang="en-US" sz="2200" dirty="0" smtClean="0"/>
              <a:t>Overall </a:t>
            </a:r>
            <a:r>
              <a:rPr lang="en-US" sz="2200" dirty="0"/>
              <a:t>76% </a:t>
            </a:r>
            <a:r>
              <a:rPr lang="en-US" sz="2200" dirty="0" smtClean="0"/>
              <a:t>report</a:t>
            </a:r>
          </a:p>
          <a:p>
            <a:pPr lvl="1"/>
            <a:r>
              <a:rPr lang="en-US" sz="2200" dirty="0"/>
              <a:t>S</a:t>
            </a:r>
            <a:r>
              <a:rPr lang="en-US" sz="2200" dirty="0" smtClean="0"/>
              <a:t>helter </a:t>
            </a:r>
            <a:r>
              <a:rPr lang="en-US" sz="2200" dirty="0"/>
              <a:t>coded missing reports as $0 income and $0 savings.</a:t>
            </a:r>
          </a:p>
          <a:p>
            <a:endParaRPr lang="en-US" dirty="0"/>
          </a:p>
        </p:txBody>
      </p:sp>
      <p:sp>
        <p:nvSpPr>
          <p:cNvPr id="5" name="Title 1"/>
          <p:cNvSpPr>
            <a:spLocks noGrp="1"/>
          </p:cNvSpPr>
          <p:nvPr>
            <p:ph type="title"/>
          </p:nvPr>
        </p:nvSpPr>
        <p:spPr>
          <a:xfrm>
            <a:off x="491068" y="0"/>
            <a:ext cx="10972800" cy="1143000"/>
          </a:xfrm>
        </p:spPr>
        <p:txBody>
          <a:bodyPr>
            <a:normAutofit/>
          </a:bodyPr>
          <a:lstStyle/>
          <a:p>
            <a:r>
              <a:rPr lang="en-US" dirty="0" smtClean="0"/>
              <a:t>Setting: Homeless </a:t>
            </a:r>
            <a:r>
              <a:rPr lang="en-US" dirty="0"/>
              <a:t>shelter</a:t>
            </a:r>
          </a:p>
        </p:txBody>
      </p:sp>
    </p:spTree>
    <p:extLst>
      <p:ext uri="{BB962C8B-B14F-4D97-AF65-F5344CB8AC3E}">
        <p14:creationId xmlns:p14="http://schemas.microsoft.com/office/powerpoint/2010/main" val="581676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1307204"/>
              </p:ext>
            </p:extLst>
          </p:nvPr>
        </p:nvGraphicFramePr>
        <p:xfrm>
          <a:off x="798954" y="248780"/>
          <a:ext cx="9500384" cy="10485120"/>
        </p:xfrm>
        <a:graphic>
          <a:graphicData uri="http://schemas.openxmlformats.org/drawingml/2006/table">
            <a:tbl>
              <a:tblPr firstRow="1" firstCol="1" bandRow="1">
                <a:tableStyleId>{5C22544A-7EE6-4342-B048-85BDC9FD1C3A}</a:tableStyleId>
              </a:tblPr>
              <a:tblGrid>
                <a:gridCol w="2589855">
                  <a:extLst>
                    <a:ext uri="{9D8B030D-6E8A-4147-A177-3AD203B41FA5}">
                      <a16:colId xmlns="" xmlns:a16="http://schemas.microsoft.com/office/drawing/2014/main" val="3957977719"/>
                    </a:ext>
                  </a:extLst>
                </a:gridCol>
                <a:gridCol w="1571349">
                  <a:extLst>
                    <a:ext uri="{9D8B030D-6E8A-4147-A177-3AD203B41FA5}">
                      <a16:colId xmlns="" xmlns:a16="http://schemas.microsoft.com/office/drawing/2014/main" val="2950061074"/>
                    </a:ext>
                  </a:extLst>
                </a:gridCol>
                <a:gridCol w="1571349">
                  <a:extLst>
                    <a:ext uri="{9D8B030D-6E8A-4147-A177-3AD203B41FA5}">
                      <a16:colId xmlns="" xmlns:a16="http://schemas.microsoft.com/office/drawing/2014/main" val="376950148"/>
                    </a:ext>
                  </a:extLst>
                </a:gridCol>
                <a:gridCol w="1229011">
                  <a:extLst>
                    <a:ext uri="{9D8B030D-6E8A-4147-A177-3AD203B41FA5}">
                      <a16:colId xmlns="" xmlns:a16="http://schemas.microsoft.com/office/drawing/2014/main" val="3744205451"/>
                    </a:ext>
                  </a:extLst>
                </a:gridCol>
                <a:gridCol w="1269410">
                  <a:extLst>
                    <a:ext uri="{9D8B030D-6E8A-4147-A177-3AD203B41FA5}">
                      <a16:colId xmlns="" xmlns:a16="http://schemas.microsoft.com/office/drawing/2014/main" val="777136026"/>
                    </a:ext>
                  </a:extLst>
                </a:gridCol>
                <a:gridCol w="1269410">
                  <a:extLst>
                    <a:ext uri="{9D8B030D-6E8A-4147-A177-3AD203B41FA5}">
                      <a16:colId xmlns="" xmlns:a16="http://schemas.microsoft.com/office/drawing/2014/main" val="835312221"/>
                    </a:ext>
                  </a:extLst>
                </a:gridCol>
              </a:tblGrid>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(3)</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(6)</a:t>
                      </a:r>
                    </a:p>
                  </a:txBody>
                  <a:tcPr marL="54003" marR="54003" marT="0" marB="0" anchor="b"/>
                </a:tc>
                <a:extLst>
                  <a:ext uri="{0D108BD9-81ED-4DB2-BD59-A6C34878D82A}">
                    <a16:rowId xmlns="" xmlns:a16="http://schemas.microsoft.com/office/drawing/2014/main" val="212311212"/>
                  </a:ext>
                </a:extLst>
              </a:tr>
              <a:tr h="351541">
                <a:tc>
                  <a:txBody>
                    <a:bodyPr/>
                    <a:lstStyle/>
                    <a:p>
                      <a:pPr marL="0" marR="0" algn="l">
                        <a:spcBef>
                          <a:spcPts val="0"/>
                        </a:spcBef>
                        <a:spcAft>
                          <a:spcPts val="0"/>
                        </a:spcAft>
                      </a:pPr>
                      <a:r>
                        <a:rPr lang="en-US" sz="1800" kern="0" dirty="0">
                          <a:effectLst/>
                        </a:rPr>
                        <a:t>Variables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rPr>
                        <a:t>Ideal saving</a:t>
                      </a:r>
                      <a:endParaRPr lang="en-US" sz="1800" kern="100" dirty="0">
                        <a:effectLst/>
                      </a:endParaRPr>
                    </a:p>
                    <a:p>
                      <a:pPr marL="0" marR="0" algn="ctr">
                        <a:spcBef>
                          <a:spcPts val="0"/>
                        </a:spcBef>
                        <a:spcAft>
                          <a:spcPts val="0"/>
                        </a:spcAft>
                      </a:pPr>
                      <a:r>
                        <a:rPr lang="en-US" sz="1800" kern="0" dirty="0">
                          <a:effectLst/>
                        </a:rPr>
                        <a:t>($100)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Predicted </a:t>
                      </a:r>
                      <a:endParaRPr lang="en-US" sz="1800" kern="100">
                        <a:effectLst/>
                      </a:endParaRPr>
                    </a:p>
                    <a:p>
                      <a:pPr marL="0" marR="0" algn="ctr">
                        <a:spcBef>
                          <a:spcPts val="0"/>
                        </a:spcBef>
                        <a:spcAft>
                          <a:spcPts val="0"/>
                        </a:spcAft>
                      </a:pPr>
                      <a:r>
                        <a:rPr lang="en-US" sz="1800" kern="0">
                          <a:effectLst/>
                        </a:rPr>
                        <a:t>saving ($100)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ED </a:t>
                      </a:r>
                      <a:endParaRPr lang="en-US" sz="1800" kern="0" dirty="0" smtClean="0">
                        <a:effectLst/>
                      </a:endParaRPr>
                    </a:p>
                    <a:p>
                      <a:pPr marL="0" marR="0" algn="ctr">
                        <a:spcBef>
                          <a:spcPts val="0"/>
                        </a:spcBef>
                        <a:spcAft>
                          <a:spcPts val="0"/>
                        </a:spcAft>
                      </a:pPr>
                      <a:r>
                        <a:rPr lang="en-US" sz="1800" kern="0" dirty="0" smtClean="0">
                          <a:effectLst/>
                        </a:rPr>
                        <a:t>($</a:t>
                      </a:r>
                      <a:r>
                        <a:rPr lang="en-US" sz="1800" kern="0" dirty="0">
                          <a:effectLst/>
                        </a:rPr>
                        <a:t>100)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Income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Savings</a:t>
                      </a:r>
                    </a:p>
                  </a:txBody>
                  <a:tcPr marL="54003" marR="54003" marT="0" marB="0" anchor="b"/>
                </a:tc>
                <a:extLst>
                  <a:ext uri="{0D108BD9-81ED-4DB2-BD59-A6C34878D82A}">
                    <a16:rowId xmlns="" xmlns:a16="http://schemas.microsoft.com/office/drawing/2014/main" val="2620653785"/>
                  </a:ext>
                </a:extLst>
              </a:tr>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extLst>
                  <a:ext uri="{0D108BD9-81ED-4DB2-BD59-A6C34878D82A}">
                    <a16:rowId xmlns="" xmlns:a16="http://schemas.microsoft.com/office/drawing/2014/main" val="1475375201"/>
                  </a:ext>
                </a:extLst>
              </a:tr>
              <a:tr h="175770">
                <a:tc>
                  <a:txBody>
                    <a:bodyPr/>
                    <a:lstStyle/>
                    <a:p>
                      <a:pPr marL="0" marR="0" algn="l">
                        <a:spcBef>
                          <a:spcPts val="0"/>
                        </a:spcBef>
                        <a:spcAft>
                          <a:spcPts val="0"/>
                        </a:spcAft>
                      </a:pPr>
                      <a:r>
                        <a:rPr lang="en-US" sz="1800" kern="0" dirty="0">
                          <a:effectLst/>
                        </a:rPr>
                        <a:t>Age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9.25***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-0.95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42094667"/>
                  </a:ext>
                </a:extLst>
              </a:tr>
              <a:tr h="175770">
                <a:tc>
                  <a:txBody>
                    <a:bodyPr/>
                    <a:lstStyle/>
                    <a:p>
                      <a:endParaRPr lang="en-US" sz="1800" kern="10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(3.27)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(0.81)</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986178428"/>
                  </a:ext>
                </a:extLst>
              </a:tr>
              <a:tr h="175770">
                <a:tc>
                  <a:txBody>
                    <a:bodyPr/>
                    <a:lstStyle/>
                    <a:p>
                      <a:pPr marL="0" marR="0" algn="l">
                        <a:spcBef>
                          <a:spcPts val="0"/>
                        </a:spcBef>
                        <a:spcAft>
                          <a:spcPts val="0"/>
                        </a:spcAft>
                      </a:pPr>
                      <a:r>
                        <a:rPr lang="en-US" sz="1800" kern="0">
                          <a:effectLst/>
                        </a:rPr>
                        <a:t>Female</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rPr>
                        <a:t>-4.28**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-4.03*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-0.25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-66.54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-17.83</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420595385"/>
                  </a:ext>
                </a:extLst>
              </a:tr>
              <a:tr h="175770">
                <a:tc>
                  <a:txBody>
                    <a:bodyPr/>
                    <a:lstStyle/>
                    <a:p>
                      <a:endParaRPr lang="en-US" sz="1800" kern="10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rPr>
                        <a:t>(2.09)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(2.06)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(0.90)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(76.56)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(19.08)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459471162"/>
                  </a:ext>
                </a:extLst>
              </a:tr>
              <a:tr h="175770">
                <a:tc>
                  <a:txBody>
                    <a:bodyPr/>
                    <a:lstStyle/>
                    <a:p>
                      <a:pPr marL="0" marR="0" algn="l">
                        <a:spcBef>
                          <a:spcPts val="0"/>
                        </a:spcBef>
                        <a:spcAft>
                          <a:spcPts val="0"/>
                        </a:spcAft>
                      </a:pPr>
                      <a:r>
                        <a:rPr lang="en-US" sz="1800" kern="0" dirty="0">
                          <a:effectLst/>
                        </a:rPr>
                        <a:t>Black</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-2.15*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-1.97</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-0.18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-146.67**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-24.55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993963043"/>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(1.10)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(1.24)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(0.78)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(67.38)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(21.26)</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98216011"/>
                  </a:ext>
                </a:extLst>
              </a:tr>
              <a:tr h="175770">
                <a:tc>
                  <a:txBody>
                    <a:bodyPr/>
                    <a:lstStyle/>
                    <a:p>
                      <a:pPr marL="0" marR="0" algn="l">
                        <a:spcBef>
                          <a:spcPts val="0"/>
                        </a:spcBef>
                        <a:spcAft>
                          <a:spcPts val="0"/>
                        </a:spcAft>
                      </a:pPr>
                      <a:r>
                        <a:rPr lang="en-US" sz="1800" kern="0" dirty="0">
                          <a:effectLst/>
                        </a:rPr>
                        <a:t>Education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0.11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0.06</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2.49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6.47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(0.22)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(0.26)</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(0.20)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(19.31)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(5.98)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r>
              <a:tr h="175770">
                <a:tc>
                  <a:txBody>
                    <a:bodyPr/>
                    <a:lstStyle/>
                    <a:p>
                      <a:pPr marL="0" marR="0" algn="l">
                        <a:spcBef>
                          <a:spcPts val="0"/>
                        </a:spcBef>
                        <a:spcAft>
                          <a:spcPts val="0"/>
                        </a:spcAft>
                      </a:pPr>
                      <a:r>
                        <a:rPr lang="en-US" sz="1800" kern="0" dirty="0">
                          <a:effectLst/>
                        </a:rPr>
                        <a:t>First time homeless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4.95*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5.02*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-0.07</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141.90*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-8.65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18113338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(2.77)</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(2.89)</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(0.79)</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(77.30)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ea typeface="SimSun" panose="02010600030101010101" pitchFamily="2" charset="-122"/>
                          <a:cs typeface="Times New Roman" panose="02020603050405020304" pitchFamily="18" charset="0"/>
                        </a:rPr>
                        <a:t>(18.66)</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632804345"/>
                  </a:ext>
                </a:extLst>
              </a:tr>
              <a:tr h="175770">
                <a:tc>
                  <a:txBody>
                    <a:bodyPr/>
                    <a:lstStyle/>
                    <a:p>
                      <a:pPr marL="0" marR="0" algn="l">
                        <a:spcBef>
                          <a:spcPts val="0"/>
                        </a:spcBef>
                        <a:spcAft>
                          <a:spcPts val="0"/>
                        </a:spcAft>
                      </a:pPr>
                      <a:r>
                        <a:rPr lang="en-US" sz="1800" kern="0" dirty="0">
                          <a:effectLst/>
                        </a:rPr>
                        <a:t>Months homeless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663745730"/>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879736858"/>
                  </a:ext>
                </a:extLst>
              </a:tr>
              <a:tr h="175770">
                <a:tc>
                  <a:txBody>
                    <a:bodyPr/>
                    <a:lstStyle/>
                    <a:p>
                      <a:pPr marL="0" marR="0" algn="l">
                        <a:spcBef>
                          <a:spcPts val="0"/>
                        </a:spcBef>
                        <a:spcAft>
                          <a:spcPts val="0"/>
                        </a:spcAft>
                      </a:pPr>
                      <a:r>
                        <a:rPr lang="en-US" sz="1800" kern="0" dirty="0">
                          <a:effectLst/>
                        </a:rPr>
                        <a:t>Reason: addiction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-1.61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-2.44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0.83</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-28.86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-9.77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11020992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(1.88)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(1.88)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(0.78)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(101.72)</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(19.94)</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405922065"/>
                  </a:ext>
                </a:extLst>
              </a:tr>
              <a:tr h="175770">
                <a:tc>
                  <a:txBody>
                    <a:bodyPr/>
                    <a:lstStyle/>
                    <a:p>
                      <a:pPr marL="0" marR="0" algn="l">
                        <a:spcBef>
                          <a:spcPts val="0"/>
                        </a:spcBef>
                        <a:spcAft>
                          <a:spcPts val="0"/>
                        </a:spcAft>
                      </a:pPr>
                      <a:r>
                        <a:rPr lang="en-US" sz="1800" kern="0" dirty="0">
                          <a:effectLst/>
                        </a:rPr>
                        <a:t>Reason: jail</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-1.40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-0.35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12.53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18.51</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3622833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(1.25)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(1.30)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(0.92)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(100.98)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(26.77)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76999320"/>
                  </a:ext>
                </a:extLst>
              </a:tr>
              <a:tr h="200649">
                <a:tc>
                  <a:txBody>
                    <a:bodyPr/>
                    <a:lstStyle/>
                    <a:p>
                      <a:pPr marL="0" marR="0" algn="l">
                        <a:spcBef>
                          <a:spcPts val="0"/>
                        </a:spcBef>
                        <a:spcAft>
                          <a:spcPts val="0"/>
                        </a:spcAft>
                      </a:pPr>
                      <a:r>
                        <a:rPr lang="en-US" sz="1800" kern="0" dirty="0">
                          <a:effectLst/>
                        </a:rPr>
                        <a:t>Days since employed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-0.87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732445364"/>
                  </a:ext>
                </a:extLst>
              </a:tr>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(1.07)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(0.26)</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257990886"/>
                  </a:ext>
                </a:extLst>
              </a:tr>
              <a:tr h="175770">
                <a:tc>
                  <a:txBody>
                    <a:bodyPr/>
                    <a:lstStyle/>
                    <a:p>
                      <a:pPr marL="0" marR="0" algn="l">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income</a:t>
                      </a:r>
                    </a:p>
                  </a:txBody>
                  <a:tcPr marL="54003" marR="54003" marT="0" marB="0" anchor="b">
                    <a:solidFill>
                      <a:schemeClr val="tx2">
                        <a:lumMod val="60000"/>
                        <a:lumOff val="40000"/>
                      </a:schemeClr>
                    </a:solidFill>
                  </a:tcPr>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0.56***</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878054891"/>
                  </a:ext>
                </a:extLst>
              </a:tr>
              <a:tr h="175770">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218755142"/>
                  </a:ext>
                </a:extLst>
              </a:tr>
              <a:tr h="175770">
                <a:tc>
                  <a:txBody>
                    <a:bodyPr/>
                    <a:lstStyle/>
                    <a:p>
                      <a:pPr marL="0" marR="0" algn="l">
                        <a:spcBef>
                          <a:spcPts val="0"/>
                        </a:spcBef>
                        <a:spcAft>
                          <a:spcPts val="0"/>
                        </a:spcAft>
                      </a:pPr>
                      <a:r>
                        <a:rPr lang="en-US" sz="1800" kern="0" dirty="0">
                          <a:effectLst/>
                        </a:rPr>
                        <a:t>Time control</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4138870883"/>
                  </a:ext>
                </a:extLst>
              </a:tr>
              <a:tr h="175770">
                <a:tc>
                  <a:txBody>
                    <a:bodyPr/>
                    <a:lstStyle/>
                    <a:p>
                      <a:pPr marL="0" marR="0" algn="l">
                        <a:spcBef>
                          <a:spcPts val="0"/>
                        </a:spcBef>
                        <a:spcAft>
                          <a:spcPts val="0"/>
                        </a:spcAft>
                      </a:pPr>
                      <a:r>
                        <a:rPr lang="en-US" sz="1800" kern="0" dirty="0">
                          <a:effectLst/>
                        </a:rPr>
                        <a:t>Summer 2009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4.91</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4.71</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0.19</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-16.20</a:t>
                      </a:r>
                    </a:p>
                  </a:txBody>
                  <a:tcPr marL="68580" marR="68580" marT="0" marB="0" anchor="b"/>
                </a:tc>
                <a:extLst>
                  <a:ext uri="{0D108BD9-81ED-4DB2-BD59-A6C34878D82A}">
                    <a16:rowId xmlns="" xmlns:a16="http://schemas.microsoft.com/office/drawing/2014/main" val="4008624752"/>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(3.27)</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(3.36)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(119.93)</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(28.23)</a:t>
                      </a:r>
                    </a:p>
                  </a:txBody>
                  <a:tcPr marL="68580" marR="68580" marT="0" marB="0" anchor="b"/>
                </a:tc>
                <a:extLst>
                  <a:ext uri="{0D108BD9-81ED-4DB2-BD59-A6C34878D82A}">
                    <a16:rowId xmlns="" xmlns:a16="http://schemas.microsoft.com/office/drawing/2014/main" val="3203477135"/>
                  </a:ext>
                </a:extLst>
              </a:tr>
              <a:tr h="175770">
                <a:tc>
                  <a:txBody>
                    <a:bodyPr/>
                    <a:lstStyle/>
                    <a:p>
                      <a:pPr marL="0" marR="0" algn="l">
                        <a:spcBef>
                          <a:spcPts val="0"/>
                        </a:spcBef>
                        <a:spcAft>
                          <a:spcPts val="0"/>
                        </a:spcAft>
                      </a:pPr>
                      <a:r>
                        <a:rPr lang="en-US" sz="1800" kern="0" dirty="0">
                          <a:effectLst/>
                        </a:rPr>
                        <a:t>Spring 2010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1.45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1.39</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0.06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61.76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22.32</a:t>
                      </a:r>
                    </a:p>
                  </a:txBody>
                  <a:tcPr marL="68580" marR="68580" marT="0" marB="0" anchor="b"/>
                </a:tc>
                <a:extLst>
                  <a:ext uri="{0D108BD9-81ED-4DB2-BD59-A6C34878D82A}">
                    <a16:rowId xmlns="" xmlns:a16="http://schemas.microsoft.com/office/drawing/2014/main" val="3557450849"/>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(1.27)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(1.28)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(0.46)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(87.06)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(21.61)</a:t>
                      </a:r>
                    </a:p>
                  </a:txBody>
                  <a:tcPr marL="68580" marR="68580" marT="0" marB="0" anchor="b"/>
                </a:tc>
                <a:extLst>
                  <a:ext uri="{0D108BD9-81ED-4DB2-BD59-A6C34878D82A}">
                    <a16:rowId xmlns="" xmlns:a16="http://schemas.microsoft.com/office/drawing/2014/main" val="3192929019"/>
                  </a:ext>
                </a:extLst>
              </a:tr>
              <a:tr h="175770">
                <a:tc>
                  <a:txBody>
                    <a:bodyPr/>
                    <a:lstStyle/>
                    <a:p>
                      <a:pPr marL="0" marR="0" algn="l">
                        <a:spcBef>
                          <a:spcPts val="0"/>
                        </a:spcBef>
                        <a:spcAft>
                          <a:spcPts val="0"/>
                        </a:spcAft>
                      </a:pPr>
                      <a:r>
                        <a:rPr lang="en-US" sz="1800" kern="0" dirty="0">
                          <a:solidFill>
                            <a:schemeClr val="bg1"/>
                          </a:solidFill>
                          <a:effectLst/>
                          <a:latin typeface="+mn-lt"/>
                          <a:ea typeface="Times New Roman" panose="02020603050405020304" pitchFamily="18" charset="0"/>
                          <a:cs typeface="Times New Roman" panose="02020603050405020304" pitchFamily="18" charset="0"/>
                        </a:rPr>
                        <a:t>No incentive</a:t>
                      </a:r>
                      <a:endParaRPr lang="en-US" sz="2000" kern="100" dirty="0">
                        <a:solidFill>
                          <a:schemeClr val="bg1"/>
                        </a:solidFill>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-1.66</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-1.82</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0.16</a:t>
                      </a:r>
                    </a:p>
                  </a:txBody>
                  <a:tcPr marL="68580" marR="68580" marT="0" marB="0" anchor="b"/>
                </a:tc>
                <a:tc>
                  <a:txBody>
                    <a:bodyPr/>
                    <a:lstStyle/>
                    <a:p>
                      <a:pPr marL="0" marR="0" algn="ctr">
                        <a:spcBef>
                          <a:spcPts val="0"/>
                        </a:spcBef>
                        <a:spcAft>
                          <a:spcPts val="0"/>
                        </a:spcAft>
                      </a:pPr>
                      <a:r>
                        <a:rPr lang="en-US" sz="1800" kern="100" dirty="0">
                          <a:solidFill>
                            <a:schemeClr val="tx1"/>
                          </a:solidFill>
                          <a:effectLst/>
                          <a:latin typeface="+mn-lt"/>
                          <a:ea typeface="SimSun" panose="02010600030101010101" pitchFamily="2" charset="-122"/>
                          <a:cs typeface="Times New Roman" panose="02020603050405020304" pitchFamily="18" charset="0"/>
                        </a:rPr>
                        <a:t>-114.58</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-49.29**</a:t>
                      </a:r>
                    </a:p>
                  </a:txBody>
                  <a:tcPr marL="68580" marR="68580" marT="0" marB="0" anchor="b"/>
                </a:tc>
                <a:extLst>
                  <a:ext uri="{0D108BD9-81ED-4DB2-BD59-A6C34878D82A}">
                    <a16:rowId xmlns="" xmlns:a16="http://schemas.microsoft.com/office/drawing/2014/main" val="447739208"/>
                  </a:ext>
                </a:extLst>
              </a:tr>
              <a:tr h="175770">
                <a:tc>
                  <a:txBody>
                    <a:bodyPr/>
                    <a:lstStyle/>
                    <a:p>
                      <a:endParaRPr lang="en-US" sz="2000" kern="100" dirty="0">
                        <a:solidFill>
                          <a:schemeClr val="bg1"/>
                        </a:solidFill>
                        <a:effectLst/>
                        <a:latin typeface="+mn-lt"/>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(1.10)</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(1.23)</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(0.54)</a:t>
                      </a:r>
                    </a:p>
                  </a:txBody>
                  <a:tcPr marL="68580" marR="68580" marT="0" marB="0" anchor="b"/>
                </a:tc>
                <a:tc>
                  <a:txBody>
                    <a:bodyPr/>
                    <a:lstStyle/>
                    <a:p>
                      <a:pPr marL="0" marR="0" algn="ctr">
                        <a:spcBef>
                          <a:spcPts val="0"/>
                        </a:spcBef>
                        <a:spcAft>
                          <a:spcPts val="0"/>
                        </a:spcAft>
                      </a:pPr>
                      <a:r>
                        <a:rPr lang="en-US" sz="1800" kern="100" dirty="0">
                          <a:solidFill>
                            <a:schemeClr val="tx1"/>
                          </a:solidFill>
                          <a:effectLst/>
                          <a:latin typeface="+mn-lt"/>
                          <a:ea typeface="SimSun" panose="02010600030101010101" pitchFamily="2" charset="-122"/>
                          <a:cs typeface="Times New Roman" panose="02020603050405020304" pitchFamily="18" charset="0"/>
                        </a:rPr>
                        <a:t>(86.42)</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(24.51)</a:t>
                      </a:r>
                    </a:p>
                  </a:txBody>
                  <a:tcPr marL="68580" marR="68580" marT="0" marB="0" anchor="b"/>
                </a:tc>
                <a:extLst>
                  <a:ext uri="{0D108BD9-81ED-4DB2-BD59-A6C34878D82A}">
                    <a16:rowId xmlns="" xmlns:a16="http://schemas.microsoft.com/office/drawing/2014/main" val="3334793540"/>
                  </a:ext>
                </a:extLst>
              </a:tr>
              <a:tr h="175770">
                <a:tc>
                  <a:txBody>
                    <a:bodyPr/>
                    <a:lstStyle/>
                    <a:p>
                      <a:pPr marL="0" marR="0" algn="l">
                        <a:spcBef>
                          <a:spcPts val="0"/>
                        </a:spcBef>
                        <a:spcAft>
                          <a:spcPts val="0"/>
                        </a:spcAft>
                      </a:pPr>
                      <a:r>
                        <a:rPr lang="en-US" sz="1800" kern="0" dirty="0">
                          <a:effectLst/>
                        </a:rPr>
                        <a:t>Constant</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8.40**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5.56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2.84</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-146.15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-26.09</a:t>
                      </a:r>
                    </a:p>
                  </a:txBody>
                  <a:tcPr marL="68580" marR="68580" marT="0" marB="0" anchor="b"/>
                </a:tc>
                <a:extLst>
                  <a:ext uri="{0D108BD9-81ED-4DB2-BD59-A6C34878D82A}">
                    <a16:rowId xmlns="" xmlns:a16="http://schemas.microsoft.com/office/drawing/2014/main" val="3801402439"/>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(3.97)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(4.98)</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(4.57)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(312.05)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(92.40)</a:t>
                      </a:r>
                    </a:p>
                  </a:txBody>
                  <a:tcPr marL="68580" marR="68580" marT="0" marB="0" anchor="b"/>
                </a:tc>
                <a:extLst>
                  <a:ext uri="{0D108BD9-81ED-4DB2-BD59-A6C34878D82A}">
                    <a16:rowId xmlns="" xmlns:a16="http://schemas.microsoft.com/office/drawing/2014/main" val="411650415"/>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endParaRPr lang="en-US" sz="1800" kern="100">
                        <a:effectLst/>
                        <a:latin typeface="+mn-lt"/>
                      </a:endParaRPr>
                    </a:p>
                  </a:txBody>
                  <a:tcPr marL="54003" marR="54003" marT="0" marB="0" anchor="b"/>
                </a:tc>
                <a:tc>
                  <a:txBody>
                    <a:bodyPr/>
                    <a:lstStyle/>
                    <a:p>
                      <a:endParaRPr lang="en-US" sz="1800" kern="100">
                        <a:effectLst/>
                        <a:latin typeface="+mn-lt"/>
                      </a:endParaRPr>
                    </a:p>
                  </a:txBody>
                  <a:tcPr marL="54003" marR="54003" marT="0" marB="0" anchor="b"/>
                </a:tc>
                <a:tc>
                  <a:txBody>
                    <a:bodyPr/>
                    <a:lstStyle/>
                    <a:p>
                      <a:endParaRPr lang="en-US" sz="1800" kern="100">
                        <a:effectLst/>
                        <a:latin typeface="+mn-lt"/>
                      </a:endParaRPr>
                    </a:p>
                  </a:txBody>
                  <a:tcPr marL="54003" marR="54003" marT="0" marB="0" anchor="b"/>
                </a:tc>
                <a:tc>
                  <a:txBody>
                    <a:bodyPr/>
                    <a:lstStyle/>
                    <a:p>
                      <a:endParaRPr lang="en-US" sz="1800" kern="100" dirty="0">
                        <a:effectLst/>
                        <a:latin typeface="+mn-lt"/>
                      </a:endParaRPr>
                    </a:p>
                  </a:txBody>
                  <a:tcPr marL="54003" marR="54003" marT="0" marB="0" anchor="b"/>
                </a:tc>
                <a:tc>
                  <a:txBody>
                    <a:bodyPr/>
                    <a:lstStyle/>
                    <a:p>
                      <a:endParaRPr lang="en-US" sz="1800" kern="100" dirty="0">
                        <a:effectLst/>
                        <a:latin typeface="+mn-lt"/>
                      </a:endParaRPr>
                    </a:p>
                  </a:txBody>
                  <a:tcPr marL="68580" marR="68580" marT="0" marB="0" anchor="b"/>
                </a:tc>
                <a:extLst>
                  <a:ext uri="{0D108BD9-81ED-4DB2-BD59-A6C34878D82A}">
                    <a16:rowId xmlns="" xmlns:a16="http://schemas.microsoft.com/office/drawing/2014/main" val="197938867"/>
                  </a:ext>
                </a:extLst>
              </a:tr>
              <a:tr h="175770">
                <a:tc>
                  <a:txBody>
                    <a:bodyPr/>
                    <a:lstStyle/>
                    <a:p>
                      <a:pPr marL="0" marR="0" algn="l">
                        <a:spcBef>
                          <a:spcPts val="0"/>
                        </a:spcBef>
                        <a:spcAft>
                          <a:spcPts val="0"/>
                        </a:spcAft>
                      </a:pPr>
                      <a:r>
                        <a:rPr lang="en-US" sz="1800" kern="0" dirty="0">
                          <a:effectLst/>
                        </a:rPr>
                        <a:t>Observations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95</a:t>
                      </a:r>
                    </a:p>
                  </a:txBody>
                  <a:tcPr marL="68580" marR="68580" marT="0" marB="0" anchor="b"/>
                </a:tc>
                <a:extLst>
                  <a:ext uri="{0D108BD9-81ED-4DB2-BD59-A6C34878D82A}">
                    <a16:rowId xmlns="" xmlns:a16="http://schemas.microsoft.com/office/drawing/2014/main" val="1221212150"/>
                  </a:ext>
                </a:extLst>
              </a:tr>
              <a:tr h="175770">
                <a:tc>
                  <a:txBody>
                    <a:bodyPr/>
                    <a:lstStyle/>
                    <a:p>
                      <a:pPr marL="0" marR="0" algn="l">
                        <a:spcBef>
                          <a:spcPts val="0"/>
                        </a:spcBef>
                        <a:spcAft>
                          <a:spcPts val="0"/>
                        </a:spcAft>
                      </a:pPr>
                      <a:r>
                        <a:rPr lang="en-US" sz="1800" kern="0" dirty="0">
                          <a:effectLst/>
                        </a:rPr>
                        <a:t>R-squared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0.27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0.24</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0.08</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0.20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0.85</a:t>
                      </a:r>
                    </a:p>
                  </a:txBody>
                  <a:tcPr marL="68580" marR="68580" marT="0" marB="0" anchor="b"/>
                </a:tc>
                <a:extLst>
                  <a:ext uri="{0D108BD9-81ED-4DB2-BD59-A6C34878D82A}">
                    <a16:rowId xmlns="" xmlns:a16="http://schemas.microsoft.com/office/drawing/2014/main" val="2625961837"/>
                  </a:ext>
                </a:extLst>
              </a:tr>
              <a:tr h="351541">
                <a:tc>
                  <a:txBody>
                    <a:bodyPr/>
                    <a:lstStyle/>
                    <a:p>
                      <a:pPr marL="0" marR="0" algn="l">
                        <a:spcBef>
                          <a:spcPts val="0"/>
                        </a:spcBef>
                        <a:spcAft>
                          <a:spcPts val="0"/>
                        </a:spcAft>
                      </a:pPr>
                      <a:r>
                        <a:rPr lang="en-US" sz="1800" kern="0" dirty="0">
                          <a:effectLst/>
                        </a:rPr>
                        <a:t>Adjusted </a:t>
                      </a:r>
                      <a:endParaRPr lang="en-US" sz="1800" kern="100" dirty="0">
                        <a:effectLst/>
                      </a:endParaRPr>
                    </a:p>
                    <a:p>
                      <a:pPr marL="0" marR="0" algn="l">
                        <a:spcBef>
                          <a:spcPts val="0"/>
                        </a:spcBef>
                        <a:spcAft>
                          <a:spcPts val="0"/>
                        </a:spcAft>
                      </a:pPr>
                      <a:r>
                        <a:rPr lang="en-US" sz="1800" kern="0" dirty="0">
                          <a:effectLst/>
                        </a:rPr>
                        <a:t>R-squared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0.159</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0.125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-0.0546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0.0870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smtClean="0">
                          <a:effectLst/>
                          <a:latin typeface="+mn-lt"/>
                          <a:ea typeface="SimSun" panose="02010600030101010101" pitchFamily="2" charset="-122"/>
                          <a:cs typeface="Times New Roman" panose="02020603050405020304" pitchFamily="18" charset="0"/>
                        </a:rPr>
                        <a:t>0.827</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extLst>
                  <a:ext uri="{0D108BD9-81ED-4DB2-BD59-A6C34878D82A}">
                    <a16:rowId xmlns="" xmlns:a16="http://schemas.microsoft.com/office/drawing/2014/main" val="2099128684"/>
                  </a:ext>
                </a:extLst>
              </a:tr>
            </a:tbl>
          </a:graphicData>
        </a:graphic>
      </p:graphicFrame>
      <p:sp>
        <p:nvSpPr>
          <p:cNvPr id="2" name="Rectangle 1"/>
          <p:cNvSpPr/>
          <p:nvPr/>
        </p:nvSpPr>
        <p:spPr>
          <a:xfrm>
            <a:off x="3454400" y="1896533"/>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454397" y="2413876"/>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454398" y="3522133"/>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519335" y="1896533"/>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519332" y="2413876"/>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519333" y="3522133"/>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311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0055958"/>
              </p:ext>
            </p:extLst>
          </p:nvPr>
        </p:nvGraphicFramePr>
        <p:xfrm>
          <a:off x="798954" y="248780"/>
          <a:ext cx="10557164" cy="10485120"/>
        </p:xfrm>
        <a:graphic>
          <a:graphicData uri="http://schemas.openxmlformats.org/drawingml/2006/table">
            <a:tbl>
              <a:tblPr firstRow="1" firstCol="1" bandRow="1">
                <a:tableStyleId>{5C22544A-7EE6-4342-B048-85BDC9FD1C3A}</a:tableStyleId>
              </a:tblPr>
              <a:tblGrid>
                <a:gridCol w="2589855">
                  <a:extLst>
                    <a:ext uri="{9D8B030D-6E8A-4147-A177-3AD203B41FA5}">
                      <a16:colId xmlns="" xmlns:a16="http://schemas.microsoft.com/office/drawing/2014/main" val="3957977719"/>
                    </a:ext>
                  </a:extLst>
                </a:gridCol>
                <a:gridCol w="1571349">
                  <a:extLst>
                    <a:ext uri="{9D8B030D-6E8A-4147-A177-3AD203B41FA5}">
                      <a16:colId xmlns="" xmlns:a16="http://schemas.microsoft.com/office/drawing/2014/main" val="2950061074"/>
                    </a:ext>
                  </a:extLst>
                </a:gridCol>
                <a:gridCol w="1571349">
                  <a:extLst>
                    <a:ext uri="{9D8B030D-6E8A-4147-A177-3AD203B41FA5}">
                      <a16:colId xmlns="" xmlns:a16="http://schemas.microsoft.com/office/drawing/2014/main" val="376950148"/>
                    </a:ext>
                  </a:extLst>
                </a:gridCol>
                <a:gridCol w="1229011">
                  <a:extLst>
                    <a:ext uri="{9D8B030D-6E8A-4147-A177-3AD203B41FA5}">
                      <a16:colId xmlns="" xmlns:a16="http://schemas.microsoft.com/office/drawing/2014/main" val="3744205451"/>
                    </a:ext>
                  </a:extLst>
                </a:gridCol>
                <a:gridCol w="1056780">
                  <a:extLst>
                    <a:ext uri="{9D8B030D-6E8A-4147-A177-3AD203B41FA5}">
                      <a16:colId xmlns="" xmlns:a16="http://schemas.microsoft.com/office/drawing/2014/main" val="4191560951"/>
                    </a:ext>
                  </a:extLst>
                </a:gridCol>
                <a:gridCol w="1269410">
                  <a:extLst>
                    <a:ext uri="{9D8B030D-6E8A-4147-A177-3AD203B41FA5}">
                      <a16:colId xmlns="" xmlns:a16="http://schemas.microsoft.com/office/drawing/2014/main" val="777136026"/>
                    </a:ext>
                  </a:extLst>
                </a:gridCol>
                <a:gridCol w="1269410">
                  <a:extLst>
                    <a:ext uri="{9D8B030D-6E8A-4147-A177-3AD203B41FA5}">
                      <a16:colId xmlns="" xmlns:a16="http://schemas.microsoft.com/office/drawing/2014/main" val="835312221"/>
                    </a:ext>
                  </a:extLst>
                </a:gridCol>
              </a:tblGrid>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(3)</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(4)</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(6)</a:t>
                      </a:r>
                    </a:p>
                  </a:txBody>
                  <a:tcPr marL="54003" marR="54003" marT="0" marB="0" anchor="b"/>
                </a:tc>
                <a:extLst>
                  <a:ext uri="{0D108BD9-81ED-4DB2-BD59-A6C34878D82A}">
                    <a16:rowId xmlns="" xmlns:a16="http://schemas.microsoft.com/office/drawing/2014/main" val="212311212"/>
                  </a:ext>
                </a:extLst>
              </a:tr>
              <a:tr h="351541">
                <a:tc>
                  <a:txBody>
                    <a:bodyPr/>
                    <a:lstStyle/>
                    <a:p>
                      <a:pPr marL="0" marR="0" algn="l">
                        <a:spcBef>
                          <a:spcPts val="0"/>
                        </a:spcBef>
                        <a:spcAft>
                          <a:spcPts val="0"/>
                        </a:spcAft>
                      </a:pPr>
                      <a:r>
                        <a:rPr lang="en-US" sz="1800" kern="0" dirty="0">
                          <a:effectLst/>
                        </a:rPr>
                        <a:t>Variables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rPr>
                        <a:t>Ideal saving</a:t>
                      </a:r>
                      <a:endParaRPr lang="en-US" sz="1800" kern="100" dirty="0">
                        <a:effectLst/>
                      </a:endParaRPr>
                    </a:p>
                    <a:p>
                      <a:pPr marL="0" marR="0" algn="ctr">
                        <a:spcBef>
                          <a:spcPts val="0"/>
                        </a:spcBef>
                        <a:spcAft>
                          <a:spcPts val="0"/>
                        </a:spcAft>
                      </a:pPr>
                      <a:r>
                        <a:rPr lang="en-US" sz="1800" kern="0" dirty="0">
                          <a:effectLst/>
                        </a:rPr>
                        <a:t>($100)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Predicted </a:t>
                      </a:r>
                      <a:endParaRPr lang="en-US" sz="1800" kern="100">
                        <a:effectLst/>
                      </a:endParaRPr>
                    </a:p>
                    <a:p>
                      <a:pPr marL="0" marR="0" algn="ctr">
                        <a:spcBef>
                          <a:spcPts val="0"/>
                        </a:spcBef>
                        <a:spcAft>
                          <a:spcPts val="0"/>
                        </a:spcAft>
                      </a:pPr>
                      <a:r>
                        <a:rPr lang="en-US" sz="1800" kern="0">
                          <a:effectLst/>
                        </a:rPr>
                        <a:t>saving ($100)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ED </a:t>
                      </a:r>
                      <a:endParaRPr lang="en-US" sz="1800" kern="0" dirty="0" smtClean="0">
                        <a:effectLst/>
                      </a:endParaRPr>
                    </a:p>
                    <a:p>
                      <a:pPr marL="0" marR="0" algn="ctr">
                        <a:spcBef>
                          <a:spcPts val="0"/>
                        </a:spcBef>
                        <a:spcAft>
                          <a:spcPts val="0"/>
                        </a:spcAft>
                      </a:pPr>
                      <a:r>
                        <a:rPr lang="en-US" sz="1800" kern="0" dirty="0" smtClean="0">
                          <a:effectLst/>
                        </a:rPr>
                        <a:t>($</a:t>
                      </a:r>
                      <a:r>
                        <a:rPr lang="en-US" sz="1800" kern="0" dirty="0">
                          <a:effectLst/>
                        </a:rPr>
                        <a:t>100)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Submit </a:t>
                      </a:r>
                      <a:endParaRPr lang="en-US" sz="1800" kern="100" dirty="0">
                        <a:effectLst/>
                      </a:endParaRPr>
                    </a:p>
                    <a:p>
                      <a:pPr marL="0" marR="0" algn="ctr">
                        <a:spcBef>
                          <a:spcPts val="0"/>
                        </a:spcBef>
                        <a:spcAft>
                          <a:spcPts val="0"/>
                        </a:spcAft>
                      </a:pPr>
                      <a:r>
                        <a:rPr lang="en-US" sz="1800" kern="0" dirty="0">
                          <a:effectLst/>
                        </a:rPr>
                        <a:t>Report</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Income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Savings</a:t>
                      </a:r>
                    </a:p>
                  </a:txBody>
                  <a:tcPr marL="54003" marR="54003" marT="0" marB="0" anchor="b"/>
                </a:tc>
                <a:extLst>
                  <a:ext uri="{0D108BD9-81ED-4DB2-BD59-A6C34878D82A}">
                    <a16:rowId xmlns="" xmlns:a16="http://schemas.microsoft.com/office/drawing/2014/main" val="2620653785"/>
                  </a:ext>
                </a:extLst>
              </a:tr>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extLst>
                  <a:ext uri="{0D108BD9-81ED-4DB2-BD59-A6C34878D82A}">
                    <a16:rowId xmlns="" xmlns:a16="http://schemas.microsoft.com/office/drawing/2014/main" val="1475375201"/>
                  </a:ext>
                </a:extLst>
              </a:tr>
              <a:tr h="175770">
                <a:tc>
                  <a:txBody>
                    <a:bodyPr/>
                    <a:lstStyle/>
                    <a:p>
                      <a:pPr marL="0" marR="0" algn="l">
                        <a:spcBef>
                          <a:spcPts val="0"/>
                        </a:spcBef>
                        <a:spcAft>
                          <a:spcPts val="0"/>
                        </a:spcAft>
                      </a:pPr>
                      <a:r>
                        <a:rPr lang="en-US" sz="1800" kern="0" dirty="0">
                          <a:effectLst/>
                        </a:rPr>
                        <a:t>Age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9.25***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-0.95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42094667"/>
                  </a:ext>
                </a:extLst>
              </a:tr>
              <a:tr h="175770">
                <a:tc>
                  <a:txBody>
                    <a:bodyPr/>
                    <a:lstStyle/>
                    <a:p>
                      <a:endParaRPr lang="en-US" sz="1800" kern="10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(3.27)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(0.81)</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986178428"/>
                  </a:ext>
                </a:extLst>
              </a:tr>
              <a:tr h="175770">
                <a:tc>
                  <a:txBody>
                    <a:bodyPr/>
                    <a:lstStyle/>
                    <a:p>
                      <a:pPr marL="0" marR="0" algn="l">
                        <a:spcBef>
                          <a:spcPts val="0"/>
                        </a:spcBef>
                        <a:spcAft>
                          <a:spcPts val="0"/>
                        </a:spcAft>
                      </a:pPr>
                      <a:r>
                        <a:rPr lang="en-US" sz="1800" kern="0">
                          <a:effectLst/>
                        </a:rPr>
                        <a:t>Female</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rPr>
                        <a:t>-4.28**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-4.03*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-0.25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-66.54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-17.83</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420595385"/>
                  </a:ext>
                </a:extLst>
              </a:tr>
              <a:tr h="175770">
                <a:tc>
                  <a:txBody>
                    <a:bodyPr/>
                    <a:lstStyle/>
                    <a:p>
                      <a:endParaRPr lang="en-US" sz="1800" kern="10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rPr>
                        <a:t>(2.09)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(2.06)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(0.90)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(0.10)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(76.56)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(19.08)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459471162"/>
                  </a:ext>
                </a:extLst>
              </a:tr>
              <a:tr h="175770">
                <a:tc>
                  <a:txBody>
                    <a:bodyPr/>
                    <a:lstStyle/>
                    <a:p>
                      <a:pPr marL="0" marR="0" algn="l">
                        <a:spcBef>
                          <a:spcPts val="0"/>
                        </a:spcBef>
                        <a:spcAft>
                          <a:spcPts val="0"/>
                        </a:spcAft>
                      </a:pPr>
                      <a:r>
                        <a:rPr lang="en-US" sz="1800" kern="0" dirty="0">
                          <a:effectLst/>
                        </a:rPr>
                        <a:t>Black</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-2.15*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-1.97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-0.18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-0.11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-146.67**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-24.55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993963043"/>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(1.10)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(1.24)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(0.78)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(67.38)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ea typeface="SimSun" panose="02010600030101010101" pitchFamily="2" charset="-122"/>
                          <a:cs typeface="Times New Roman" panose="02020603050405020304" pitchFamily="18" charset="0"/>
                        </a:rPr>
                        <a:t>(21.26)</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98216011"/>
                  </a:ext>
                </a:extLst>
              </a:tr>
              <a:tr h="175770">
                <a:tc>
                  <a:txBody>
                    <a:bodyPr/>
                    <a:lstStyle/>
                    <a:p>
                      <a:pPr marL="0" marR="0" algn="l">
                        <a:spcBef>
                          <a:spcPts val="0"/>
                        </a:spcBef>
                        <a:spcAft>
                          <a:spcPts val="0"/>
                        </a:spcAft>
                      </a:pPr>
                      <a:r>
                        <a:rPr lang="en-US" sz="1800" kern="0" dirty="0">
                          <a:effectLst/>
                        </a:rPr>
                        <a:t>Education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0.11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0.06</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2.49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6.47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rPr>
                        <a:t>(0.22)</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(0.26)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(0.20)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(19.31)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(5.98)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r>
              <a:tr h="175770">
                <a:tc>
                  <a:txBody>
                    <a:bodyPr/>
                    <a:lstStyle/>
                    <a:p>
                      <a:pPr marL="0" marR="0" algn="l">
                        <a:spcBef>
                          <a:spcPts val="0"/>
                        </a:spcBef>
                        <a:spcAft>
                          <a:spcPts val="0"/>
                        </a:spcAft>
                      </a:pPr>
                      <a:r>
                        <a:rPr lang="en-US" sz="1800" kern="0" dirty="0">
                          <a:effectLst/>
                        </a:rPr>
                        <a:t>First time homeless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4.95*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5.02*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-0.07</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0.21***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141.90*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-8.65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18113338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(2.77)</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(2.89)</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(0.79)</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(77.30)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ea typeface="SimSun" panose="02010600030101010101" pitchFamily="2" charset="-122"/>
                          <a:cs typeface="Times New Roman" panose="02020603050405020304" pitchFamily="18" charset="0"/>
                        </a:rPr>
                        <a:t>(18.66)</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632804345"/>
                  </a:ext>
                </a:extLst>
              </a:tr>
              <a:tr h="175770">
                <a:tc>
                  <a:txBody>
                    <a:bodyPr/>
                    <a:lstStyle/>
                    <a:p>
                      <a:pPr marL="0" marR="0" algn="l">
                        <a:spcBef>
                          <a:spcPts val="0"/>
                        </a:spcBef>
                        <a:spcAft>
                          <a:spcPts val="0"/>
                        </a:spcAft>
                      </a:pPr>
                      <a:r>
                        <a:rPr lang="en-US" sz="1800" kern="0" dirty="0">
                          <a:effectLst/>
                        </a:rPr>
                        <a:t>Months homeless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663745730"/>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879736858"/>
                  </a:ext>
                </a:extLst>
              </a:tr>
              <a:tr h="175770">
                <a:tc>
                  <a:txBody>
                    <a:bodyPr/>
                    <a:lstStyle/>
                    <a:p>
                      <a:pPr marL="0" marR="0" algn="l">
                        <a:spcBef>
                          <a:spcPts val="0"/>
                        </a:spcBef>
                        <a:spcAft>
                          <a:spcPts val="0"/>
                        </a:spcAft>
                      </a:pPr>
                      <a:r>
                        <a:rPr lang="en-US" sz="1800" kern="0" dirty="0">
                          <a:effectLst/>
                        </a:rPr>
                        <a:t>Reason: addiction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-1.61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-2.44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0.83</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-28.86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-9.77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11020992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(1.88)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(1.88)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(0.78)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(0.13)</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(101.72)</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(19.94)</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405922065"/>
                  </a:ext>
                </a:extLst>
              </a:tr>
              <a:tr h="175770">
                <a:tc>
                  <a:txBody>
                    <a:bodyPr/>
                    <a:lstStyle/>
                    <a:p>
                      <a:pPr marL="0" marR="0" algn="l">
                        <a:spcBef>
                          <a:spcPts val="0"/>
                        </a:spcBef>
                        <a:spcAft>
                          <a:spcPts val="0"/>
                        </a:spcAft>
                      </a:pPr>
                      <a:r>
                        <a:rPr lang="en-US" sz="1800" kern="0" dirty="0">
                          <a:effectLst/>
                        </a:rPr>
                        <a:t>Reason: jail</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-1.40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-1.05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-0.35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-0.15</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12.53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18.51</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36228331"/>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(1.25)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(1.30)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(0.92)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(0.11)</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(100.98)</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(26.77)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76999320"/>
                  </a:ext>
                </a:extLst>
              </a:tr>
              <a:tr h="200649">
                <a:tc>
                  <a:txBody>
                    <a:bodyPr/>
                    <a:lstStyle/>
                    <a:p>
                      <a:pPr marL="0" marR="0" algn="l">
                        <a:spcBef>
                          <a:spcPts val="0"/>
                        </a:spcBef>
                        <a:spcAft>
                          <a:spcPts val="0"/>
                        </a:spcAft>
                      </a:pPr>
                      <a:r>
                        <a:rPr lang="en-US" sz="1800" kern="0" dirty="0">
                          <a:effectLst/>
                        </a:rPr>
                        <a:t>Days since employed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-0.00</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-0.87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0.28</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732445364"/>
                  </a:ext>
                </a:extLst>
              </a:tr>
              <a:tr h="175770">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rPr>
                        <a:t>(0.02)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(0.00)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rPr>
                        <a:t>(1.07)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(0.26)</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257990886"/>
                  </a:ext>
                </a:extLst>
              </a:tr>
              <a:tr h="175770">
                <a:tc>
                  <a:txBody>
                    <a:bodyPr/>
                    <a:lstStyle/>
                    <a:p>
                      <a:pPr marL="0" marR="0" algn="l">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income</a:t>
                      </a:r>
                    </a:p>
                  </a:txBody>
                  <a:tcPr marL="54003" marR="54003" marT="0" marB="0" anchor="b">
                    <a:solidFill>
                      <a:schemeClr val="tx2">
                        <a:lumMod val="60000"/>
                        <a:lumOff val="40000"/>
                      </a:schemeClr>
                    </a:solidFill>
                  </a:tcPr>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0.56***</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878054891"/>
                  </a:ext>
                </a:extLst>
              </a:tr>
              <a:tr h="175770">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(0.07)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218755142"/>
                  </a:ext>
                </a:extLst>
              </a:tr>
              <a:tr h="175770">
                <a:tc>
                  <a:txBody>
                    <a:bodyPr/>
                    <a:lstStyle/>
                    <a:p>
                      <a:pPr marL="0" marR="0" algn="l">
                        <a:spcBef>
                          <a:spcPts val="0"/>
                        </a:spcBef>
                        <a:spcAft>
                          <a:spcPts val="0"/>
                        </a:spcAft>
                      </a:pPr>
                      <a:r>
                        <a:rPr lang="en-US" sz="1800" kern="0" dirty="0">
                          <a:effectLst/>
                        </a:rPr>
                        <a:t>Time control</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4138870883"/>
                  </a:ext>
                </a:extLst>
              </a:tr>
              <a:tr h="175770">
                <a:tc>
                  <a:txBody>
                    <a:bodyPr/>
                    <a:lstStyle/>
                    <a:p>
                      <a:pPr marL="0" marR="0" algn="l">
                        <a:spcBef>
                          <a:spcPts val="0"/>
                        </a:spcBef>
                        <a:spcAft>
                          <a:spcPts val="0"/>
                        </a:spcAft>
                      </a:pPr>
                      <a:r>
                        <a:rPr lang="en-US" sz="1800" kern="0" dirty="0">
                          <a:effectLst/>
                        </a:rPr>
                        <a:t>Summer 2009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4.91</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4.71</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0.19</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-0.58***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-16.20</a:t>
                      </a:r>
                    </a:p>
                  </a:txBody>
                  <a:tcPr marL="68580" marR="68580" marT="0" marB="0" anchor="b"/>
                </a:tc>
                <a:extLst>
                  <a:ext uri="{0D108BD9-81ED-4DB2-BD59-A6C34878D82A}">
                    <a16:rowId xmlns="" xmlns:a16="http://schemas.microsoft.com/office/drawing/2014/main" val="4008624752"/>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(3.27)</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(3.36)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(0.15)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(119.93)</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(28.23)</a:t>
                      </a:r>
                    </a:p>
                  </a:txBody>
                  <a:tcPr marL="68580" marR="68580" marT="0" marB="0" anchor="b"/>
                </a:tc>
                <a:extLst>
                  <a:ext uri="{0D108BD9-81ED-4DB2-BD59-A6C34878D82A}">
                    <a16:rowId xmlns="" xmlns:a16="http://schemas.microsoft.com/office/drawing/2014/main" val="3203477135"/>
                  </a:ext>
                </a:extLst>
              </a:tr>
              <a:tr h="175770">
                <a:tc>
                  <a:txBody>
                    <a:bodyPr/>
                    <a:lstStyle/>
                    <a:p>
                      <a:pPr marL="0" marR="0" algn="l">
                        <a:spcBef>
                          <a:spcPts val="0"/>
                        </a:spcBef>
                        <a:spcAft>
                          <a:spcPts val="0"/>
                        </a:spcAft>
                      </a:pPr>
                      <a:r>
                        <a:rPr lang="en-US" sz="1800" kern="0" dirty="0">
                          <a:effectLst/>
                        </a:rPr>
                        <a:t>Spring 2010</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1.45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1.39</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0.06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61.76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22.32</a:t>
                      </a:r>
                    </a:p>
                  </a:txBody>
                  <a:tcPr marL="68580" marR="68580" marT="0" marB="0" anchor="b"/>
                </a:tc>
                <a:extLst>
                  <a:ext uri="{0D108BD9-81ED-4DB2-BD59-A6C34878D82A}">
                    <a16:rowId xmlns="" xmlns:a16="http://schemas.microsoft.com/office/drawing/2014/main" val="3557450849"/>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(1.27)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(1.28)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(0.46)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(0.08)</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(87.06)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(21.61)</a:t>
                      </a:r>
                    </a:p>
                  </a:txBody>
                  <a:tcPr marL="68580" marR="68580" marT="0" marB="0" anchor="b"/>
                </a:tc>
                <a:extLst>
                  <a:ext uri="{0D108BD9-81ED-4DB2-BD59-A6C34878D82A}">
                    <a16:rowId xmlns="" xmlns:a16="http://schemas.microsoft.com/office/drawing/2014/main" val="3192929019"/>
                  </a:ext>
                </a:extLst>
              </a:tr>
              <a:tr h="175770">
                <a:tc>
                  <a:txBody>
                    <a:bodyPr/>
                    <a:lstStyle/>
                    <a:p>
                      <a:pPr marL="0" marR="0" algn="l">
                        <a:spcBef>
                          <a:spcPts val="0"/>
                        </a:spcBef>
                        <a:spcAft>
                          <a:spcPts val="0"/>
                        </a:spcAft>
                      </a:pPr>
                      <a:r>
                        <a:rPr lang="en-US" sz="1800" kern="0" dirty="0">
                          <a:solidFill>
                            <a:schemeClr val="bg1"/>
                          </a:solidFill>
                          <a:effectLst/>
                          <a:latin typeface="+mn-lt"/>
                          <a:ea typeface="Times New Roman" panose="02020603050405020304" pitchFamily="18" charset="0"/>
                          <a:cs typeface="Times New Roman" panose="02020603050405020304" pitchFamily="18" charset="0"/>
                        </a:rPr>
                        <a:t>No incentive</a:t>
                      </a:r>
                      <a:endParaRPr lang="en-US" sz="2000" kern="100" dirty="0">
                        <a:solidFill>
                          <a:schemeClr val="bg1"/>
                        </a:solidFill>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-1.66</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-1.82</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0.16</a:t>
                      </a:r>
                    </a:p>
                  </a:txBody>
                  <a:tcPr marL="68580" marR="68580" marT="0" marB="0" anchor="b"/>
                </a:tc>
                <a:tc>
                  <a:txBody>
                    <a:bodyPr/>
                    <a:lstStyle/>
                    <a:p>
                      <a:pPr marL="0" marR="0" algn="ctr">
                        <a:spcBef>
                          <a:spcPts val="0"/>
                        </a:spcBef>
                        <a:spcAft>
                          <a:spcPts val="0"/>
                        </a:spcAft>
                      </a:pPr>
                      <a:r>
                        <a:rPr lang="en-US" sz="1800" kern="100" dirty="0">
                          <a:solidFill>
                            <a:schemeClr val="tx1"/>
                          </a:solidFill>
                          <a:effectLst/>
                          <a:latin typeface="+mn-lt"/>
                          <a:ea typeface="SimSun" panose="02010600030101010101" pitchFamily="2" charset="-122"/>
                          <a:cs typeface="Times New Roman" panose="02020603050405020304" pitchFamily="18" charset="0"/>
                        </a:rPr>
                        <a:t>-0.07</a:t>
                      </a:r>
                    </a:p>
                  </a:txBody>
                  <a:tcPr marL="68580" marR="68580" marT="0" marB="0" anchor="b"/>
                </a:tc>
                <a:tc>
                  <a:txBody>
                    <a:bodyPr/>
                    <a:lstStyle/>
                    <a:p>
                      <a:pPr marL="0" marR="0" algn="ctr">
                        <a:spcBef>
                          <a:spcPts val="0"/>
                        </a:spcBef>
                        <a:spcAft>
                          <a:spcPts val="0"/>
                        </a:spcAft>
                      </a:pPr>
                      <a:r>
                        <a:rPr lang="en-US" sz="1800" kern="100" dirty="0">
                          <a:solidFill>
                            <a:schemeClr val="tx1"/>
                          </a:solidFill>
                          <a:effectLst/>
                          <a:latin typeface="+mn-lt"/>
                          <a:ea typeface="SimSun" panose="02010600030101010101" pitchFamily="2" charset="-122"/>
                          <a:cs typeface="Times New Roman" panose="02020603050405020304" pitchFamily="18" charset="0"/>
                        </a:rPr>
                        <a:t>-114.58</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-49.29**</a:t>
                      </a:r>
                    </a:p>
                  </a:txBody>
                  <a:tcPr marL="68580" marR="68580" marT="0" marB="0" anchor="b"/>
                </a:tc>
                <a:extLst>
                  <a:ext uri="{0D108BD9-81ED-4DB2-BD59-A6C34878D82A}">
                    <a16:rowId xmlns="" xmlns:a16="http://schemas.microsoft.com/office/drawing/2014/main" val="447739208"/>
                  </a:ext>
                </a:extLst>
              </a:tr>
              <a:tr h="175770">
                <a:tc>
                  <a:txBody>
                    <a:bodyPr/>
                    <a:lstStyle/>
                    <a:p>
                      <a:endParaRPr lang="en-US" sz="2000" kern="100" dirty="0">
                        <a:solidFill>
                          <a:schemeClr val="bg1"/>
                        </a:solidFill>
                        <a:effectLst/>
                        <a:latin typeface="+mn-lt"/>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(1.10)</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(1.23)</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(0.54)</a:t>
                      </a:r>
                    </a:p>
                  </a:txBody>
                  <a:tcPr marL="68580" marR="68580" marT="0" marB="0" anchor="b"/>
                </a:tc>
                <a:tc>
                  <a:txBody>
                    <a:bodyPr/>
                    <a:lstStyle/>
                    <a:p>
                      <a:pPr marL="0" marR="0" algn="ctr">
                        <a:spcBef>
                          <a:spcPts val="0"/>
                        </a:spcBef>
                        <a:spcAft>
                          <a:spcPts val="0"/>
                        </a:spcAft>
                      </a:pPr>
                      <a:r>
                        <a:rPr lang="en-US" sz="1800" kern="100">
                          <a:solidFill>
                            <a:schemeClr val="tx1"/>
                          </a:solidFill>
                          <a:effectLst/>
                          <a:latin typeface="+mn-lt"/>
                          <a:ea typeface="SimSun" panose="02010600030101010101" pitchFamily="2" charset="-122"/>
                          <a:cs typeface="Times New Roman" panose="02020603050405020304" pitchFamily="18" charset="0"/>
                        </a:rPr>
                        <a:t>(0.08)</a:t>
                      </a:r>
                    </a:p>
                  </a:txBody>
                  <a:tcPr marL="68580" marR="68580" marT="0" marB="0" anchor="b"/>
                </a:tc>
                <a:tc>
                  <a:txBody>
                    <a:bodyPr/>
                    <a:lstStyle/>
                    <a:p>
                      <a:pPr marL="0" marR="0" algn="ctr">
                        <a:spcBef>
                          <a:spcPts val="0"/>
                        </a:spcBef>
                        <a:spcAft>
                          <a:spcPts val="0"/>
                        </a:spcAft>
                      </a:pPr>
                      <a:r>
                        <a:rPr lang="en-US" sz="1800" kern="100" dirty="0">
                          <a:solidFill>
                            <a:schemeClr val="tx1"/>
                          </a:solidFill>
                          <a:effectLst/>
                          <a:latin typeface="+mn-lt"/>
                          <a:ea typeface="SimSun" panose="02010600030101010101" pitchFamily="2" charset="-122"/>
                          <a:cs typeface="Times New Roman" panose="02020603050405020304" pitchFamily="18" charset="0"/>
                        </a:rPr>
                        <a:t>(86.42)</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(24.51)</a:t>
                      </a:r>
                    </a:p>
                  </a:txBody>
                  <a:tcPr marL="68580" marR="68580" marT="0" marB="0" anchor="b"/>
                </a:tc>
                <a:extLst>
                  <a:ext uri="{0D108BD9-81ED-4DB2-BD59-A6C34878D82A}">
                    <a16:rowId xmlns="" xmlns:a16="http://schemas.microsoft.com/office/drawing/2014/main" val="3334793540"/>
                  </a:ext>
                </a:extLst>
              </a:tr>
              <a:tr h="175770">
                <a:tc>
                  <a:txBody>
                    <a:bodyPr/>
                    <a:lstStyle/>
                    <a:p>
                      <a:pPr marL="0" marR="0" algn="l">
                        <a:spcBef>
                          <a:spcPts val="0"/>
                        </a:spcBef>
                        <a:spcAft>
                          <a:spcPts val="0"/>
                        </a:spcAft>
                      </a:pPr>
                      <a:r>
                        <a:rPr lang="en-US" sz="1800" kern="0" dirty="0">
                          <a:effectLst/>
                        </a:rPr>
                        <a:t>Constant</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8.40**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5.56</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2.84</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-0.09</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-146.15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-26.09</a:t>
                      </a:r>
                    </a:p>
                  </a:txBody>
                  <a:tcPr marL="68580" marR="68580" marT="0" marB="0" anchor="b"/>
                </a:tc>
                <a:extLst>
                  <a:ext uri="{0D108BD9-81ED-4DB2-BD59-A6C34878D82A}">
                    <a16:rowId xmlns="" xmlns:a16="http://schemas.microsoft.com/office/drawing/2014/main" val="3801402439"/>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(3.97)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(4.98)</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(4.57)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(0.35)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(312.05)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(92.40)</a:t>
                      </a:r>
                    </a:p>
                  </a:txBody>
                  <a:tcPr marL="68580" marR="68580" marT="0" marB="0" anchor="b"/>
                </a:tc>
                <a:extLst>
                  <a:ext uri="{0D108BD9-81ED-4DB2-BD59-A6C34878D82A}">
                    <a16:rowId xmlns="" xmlns:a16="http://schemas.microsoft.com/office/drawing/2014/main" val="411650415"/>
                  </a:ext>
                </a:extLst>
              </a:tr>
              <a:tr h="175770">
                <a:tc>
                  <a:txBody>
                    <a:bodyPr/>
                    <a:lstStyle/>
                    <a:p>
                      <a:endParaRPr lang="en-US" sz="1800" kern="100" dirty="0">
                        <a:effectLst/>
                        <a:latin typeface="Calibri" panose="020F0502020204030204" pitchFamily="34" charset="0"/>
                      </a:endParaRPr>
                    </a:p>
                  </a:txBody>
                  <a:tcPr marL="54003" marR="54003" marT="0" marB="0" anchor="b">
                    <a:solidFill>
                      <a:schemeClr val="tx2">
                        <a:lumMod val="60000"/>
                        <a:lumOff val="40000"/>
                      </a:schemeClr>
                    </a:solidFill>
                  </a:tcPr>
                </a:tc>
                <a:tc>
                  <a:txBody>
                    <a:bodyPr/>
                    <a:lstStyle/>
                    <a:p>
                      <a:endParaRPr lang="en-US" sz="1800" kern="100">
                        <a:effectLst/>
                        <a:latin typeface="+mn-lt"/>
                      </a:endParaRPr>
                    </a:p>
                  </a:txBody>
                  <a:tcPr marL="54003" marR="54003" marT="0" marB="0" anchor="b"/>
                </a:tc>
                <a:tc>
                  <a:txBody>
                    <a:bodyPr/>
                    <a:lstStyle/>
                    <a:p>
                      <a:endParaRPr lang="en-US" sz="1800" kern="100">
                        <a:effectLst/>
                        <a:latin typeface="+mn-lt"/>
                      </a:endParaRPr>
                    </a:p>
                  </a:txBody>
                  <a:tcPr marL="54003" marR="54003" marT="0" marB="0" anchor="b"/>
                </a:tc>
                <a:tc>
                  <a:txBody>
                    <a:bodyPr/>
                    <a:lstStyle/>
                    <a:p>
                      <a:endParaRPr lang="en-US" sz="1800" kern="100">
                        <a:effectLst/>
                        <a:latin typeface="+mn-lt"/>
                      </a:endParaRPr>
                    </a:p>
                  </a:txBody>
                  <a:tcPr marL="54003" marR="54003" marT="0" marB="0" anchor="b"/>
                </a:tc>
                <a:tc>
                  <a:txBody>
                    <a:bodyPr/>
                    <a:lstStyle/>
                    <a:p>
                      <a:endParaRPr lang="en-US" sz="1800" kern="100" dirty="0">
                        <a:effectLst/>
                        <a:latin typeface="+mn-lt"/>
                      </a:endParaRPr>
                    </a:p>
                  </a:txBody>
                  <a:tcPr marL="54003" marR="54003" marT="0" marB="0" anchor="b"/>
                </a:tc>
                <a:tc>
                  <a:txBody>
                    <a:bodyPr/>
                    <a:lstStyle/>
                    <a:p>
                      <a:endParaRPr lang="en-US" sz="1800" kern="100" dirty="0">
                        <a:effectLst/>
                        <a:latin typeface="+mn-lt"/>
                      </a:endParaRPr>
                    </a:p>
                  </a:txBody>
                  <a:tcPr marL="54003" marR="54003" marT="0" marB="0" anchor="b"/>
                </a:tc>
                <a:tc>
                  <a:txBody>
                    <a:bodyPr/>
                    <a:lstStyle/>
                    <a:p>
                      <a:endParaRPr lang="en-US" sz="1800" kern="100" dirty="0">
                        <a:effectLst/>
                        <a:latin typeface="+mn-lt"/>
                      </a:endParaRPr>
                    </a:p>
                  </a:txBody>
                  <a:tcPr marL="68580" marR="68580" marT="0" marB="0" anchor="b"/>
                </a:tc>
                <a:extLst>
                  <a:ext uri="{0D108BD9-81ED-4DB2-BD59-A6C34878D82A}">
                    <a16:rowId xmlns="" xmlns:a16="http://schemas.microsoft.com/office/drawing/2014/main" val="197938867"/>
                  </a:ext>
                </a:extLst>
              </a:tr>
              <a:tr h="175770">
                <a:tc>
                  <a:txBody>
                    <a:bodyPr/>
                    <a:lstStyle/>
                    <a:p>
                      <a:pPr marL="0" marR="0" algn="l">
                        <a:spcBef>
                          <a:spcPts val="0"/>
                        </a:spcBef>
                        <a:spcAft>
                          <a:spcPts val="0"/>
                        </a:spcAft>
                      </a:pPr>
                      <a:r>
                        <a:rPr lang="en-US" sz="1800" kern="0" dirty="0">
                          <a:effectLst/>
                        </a:rPr>
                        <a:t>Observations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solidFill>
                      <a:schemeClr val="tx2">
                        <a:lumMod val="60000"/>
                        <a:lumOff val="40000"/>
                      </a:schemeClr>
                    </a:solidFill>
                  </a:tcPr>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95</a:t>
                      </a:r>
                    </a:p>
                  </a:txBody>
                  <a:tcPr marL="68580" marR="68580" marT="0" marB="0" anchor="b"/>
                </a:tc>
                <a:extLst>
                  <a:ext uri="{0D108BD9-81ED-4DB2-BD59-A6C34878D82A}">
                    <a16:rowId xmlns="" xmlns:a16="http://schemas.microsoft.com/office/drawing/2014/main" val="1221212150"/>
                  </a:ext>
                </a:extLst>
              </a:tr>
              <a:tr h="175770">
                <a:tc>
                  <a:txBody>
                    <a:bodyPr/>
                    <a:lstStyle/>
                    <a:p>
                      <a:pPr marL="0" marR="0" algn="l">
                        <a:spcBef>
                          <a:spcPts val="0"/>
                        </a:spcBef>
                        <a:spcAft>
                          <a:spcPts val="0"/>
                        </a:spcAft>
                      </a:pPr>
                      <a:r>
                        <a:rPr lang="en-US" sz="1800" kern="0" dirty="0">
                          <a:effectLst/>
                        </a:rPr>
                        <a:t>R-squared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0.27</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0.24</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0.08</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0.45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0.20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0.85</a:t>
                      </a:r>
                    </a:p>
                  </a:txBody>
                  <a:tcPr marL="68580" marR="68580" marT="0" marB="0" anchor="b"/>
                </a:tc>
                <a:extLst>
                  <a:ext uri="{0D108BD9-81ED-4DB2-BD59-A6C34878D82A}">
                    <a16:rowId xmlns="" xmlns:a16="http://schemas.microsoft.com/office/drawing/2014/main" val="2625961837"/>
                  </a:ext>
                </a:extLst>
              </a:tr>
              <a:tr h="351541">
                <a:tc>
                  <a:txBody>
                    <a:bodyPr/>
                    <a:lstStyle/>
                    <a:p>
                      <a:pPr marL="0" marR="0" algn="l">
                        <a:spcBef>
                          <a:spcPts val="0"/>
                        </a:spcBef>
                        <a:spcAft>
                          <a:spcPts val="0"/>
                        </a:spcAft>
                      </a:pPr>
                      <a:r>
                        <a:rPr lang="en-US" sz="1800" kern="0" dirty="0">
                          <a:effectLst/>
                        </a:rPr>
                        <a:t>Adjusted </a:t>
                      </a:r>
                      <a:endParaRPr lang="en-US" sz="1800" kern="100" dirty="0">
                        <a:effectLst/>
                      </a:endParaRPr>
                    </a:p>
                    <a:p>
                      <a:pPr marL="0" marR="0" algn="l">
                        <a:spcBef>
                          <a:spcPts val="0"/>
                        </a:spcBef>
                        <a:spcAft>
                          <a:spcPts val="0"/>
                        </a:spcAft>
                      </a:pPr>
                      <a:r>
                        <a:rPr lang="en-US" sz="1800" kern="0" dirty="0">
                          <a:effectLst/>
                        </a:rPr>
                        <a:t>R-squared</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0.159</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a:effectLst/>
                          <a:latin typeface="+mn-lt"/>
                        </a:rPr>
                        <a:t>0.125</a:t>
                      </a:r>
                      <a:endParaRPr lang="en-US" sz="1800" kern="10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-0.0546</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0.367</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a:effectLst/>
                          <a:latin typeface="+mn-lt"/>
                        </a:rPr>
                        <a:t>0.0870</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tc>
                  <a:txBody>
                    <a:bodyPr/>
                    <a:lstStyle/>
                    <a:p>
                      <a:pPr marL="0" marR="0" algn="ctr">
                        <a:spcBef>
                          <a:spcPts val="0"/>
                        </a:spcBef>
                        <a:spcAft>
                          <a:spcPts val="0"/>
                        </a:spcAft>
                      </a:pPr>
                      <a:r>
                        <a:rPr lang="en-US" sz="1800" kern="100" dirty="0" smtClean="0">
                          <a:effectLst/>
                          <a:latin typeface="+mn-lt"/>
                          <a:ea typeface="SimSun" panose="02010600030101010101" pitchFamily="2" charset="-122"/>
                          <a:cs typeface="Times New Roman" panose="02020603050405020304" pitchFamily="18" charset="0"/>
                        </a:rPr>
                        <a:t>0.827</a:t>
                      </a:r>
                      <a:endParaRPr lang="en-US" sz="1800" kern="100" dirty="0">
                        <a:effectLst/>
                        <a:latin typeface="+mn-lt"/>
                        <a:ea typeface="SimSun" panose="02010600030101010101" pitchFamily="2" charset="-122"/>
                        <a:cs typeface="Times New Roman" panose="02020603050405020304" pitchFamily="18" charset="0"/>
                      </a:endParaRPr>
                    </a:p>
                  </a:txBody>
                  <a:tcPr marL="54003" marR="54003" marT="0" marB="0" anchor="b"/>
                </a:tc>
                <a:extLst>
                  <a:ext uri="{0D108BD9-81ED-4DB2-BD59-A6C34878D82A}">
                    <a16:rowId xmlns="" xmlns:a16="http://schemas.microsoft.com/office/drawing/2014/main" val="2099128684"/>
                  </a:ext>
                </a:extLst>
              </a:tr>
            </a:tbl>
          </a:graphicData>
        </a:graphic>
      </p:graphicFrame>
      <p:sp>
        <p:nvSpPr>
          <p:cNvPr id="2" name="Rectangle 1"/>
          <p:cNvSpPr/>
          <p:nvPr/>
        </p:nvSpPr>
        <p:spPr>
          <a:xfrm>
            <a:off x="3454400" y="1896533"/>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454397" y="2429642"/>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454398" y="3522133"/>
            <a:ext cx="30649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519335" y="1896533"/>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519332" y="2429642"/>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519333" y="3522133"/>
            <a:ext cx="1253065"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7130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3" y="0"/>
            <a:ext cx="10972800" cy="1143000"/>
          </a:xfrm>
        </p:spPr>
        <p:txBody>
          <a:bodyPr>
            <a:normAutofit/>
          </a:bodyPr>
          <a:lstStyle/>
          <a:p>
            <a:r>
              <a:rPr lang="en-US" b="1" dirty="0" smtClean="0"/>
              <a:t>The </a:t>
            </a:r>
            <a:r>
              <a:rPr lang="en-US" b="1" dirty="0"/>
              <a:t>e</a:t>
            </a:r>
            <a:r>
              <a:rPr lang="en-US" b="1" dirty="0" smtClean="0"/>
              <a:t>ffect of </a:t>
            </a:r>
            <a:r>
              <a:rPr lang="en-US" b="1" dirty="0"/>
              <a:t>ED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9551039"/>
              </p:ext>
            </p:extLst>
          </p:nvPr>
        </p:nvGraphicFramePr>
        <p:xfrm>
          <a:off x="2496278" y="1191902"/>
          <a:ext cx="6845029" cy="3066565"/>
        </p:xfrm>
        <a:graphic>
          <a:graphicData uri="http://schemas.openxmlformats.org/drawingml/2006/table">
            <a:tbl>
              <a:tblPr firstRow="1" firstCol="1" bandRow="1">
                <a:tableStyleId>{5C22544A-7EE6-4342-B048-85BDC9FD1C3A}</a:tableStyleId>
              </a:tblPr>
              <a:tblGrid>
                <a:gridCol w="2739138">
                  <a:extLst>
                    <a:ext uri="{9D8B030D-6E8A-4147-A177-3AD203B41FA5}">
                      <a16:colId xmlns="" xmlns:a16="http://schemas.microsoft.com/office/drawing/2014/main" val="417563385"/>
                    </a:ext>
                  </a:extLst>
                </a:gridCol>
                <a:gridCol w="1378076">
                  <a:extLst>
                    <a:ext uri="{9D8B030D-6E8A-4147-A177-3AD203B41FA5}">
                      <a16:colId xmlns="" xmlns:a16="http://schemas.microsoft.com/office/drawing/2014/main" val="2979592037"/>
                    </a:ext>
                  </a:extLst>
                </a:gridCol>
                <a:gridCol w="1354862">
                  <a:extLst>
                    <a:ext uri="{9D8B030D-6E8A-4147-A177-3AD203B41FA5}">
                      <a16:colId xmlns="" xmlns:a16="http://schemas.microsoft.com/office/drawing/2014/main" val="2670991869"/>
                    </a:ext>
                  </a:extLst>
                </a:gridCol>
                <a:gridCol w="1372953">
                  <a:extLst>
                    <a:ext uri="{9D8B030D-6E8A-4147-A177-3AD203B41FA5}">
                      <a16:colId xmlns="" xmlns:a16="http://schemas.microsoft.com/office/drawing/2014/main" val="2816180422"/>
                    </a:ext>
                  </a:extLst>
                </a:gridCol>
              </a:tblGrid>
              <a:tr h="319434">
                <a:tc>
                  <a:txBody>
                    <a:bodyPr/>
                    <a:lstStyle/>
                    <a:p>
                      <a:pPr marL="0" marR="0" algn="l">
                        <a:spcBef>
                          <a:spcPts val="0"/>
                        </a:spcBef>
                        <a:spcAft>
                          <a:spcPts val="0"/>
                        </a:spcAft>
                      </a:pPr>
                      <a:r>
                        <a:rPr lang="en-US" sz="1800" kern="0" dirty="0" smtClean="0">
                          <a:effectLst/>
                          <a:latin typeface="+mn-lt"/>
                        </a:rPr>
                        <a:t> </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a:effectLst/>
                          <a:latin typeface="+mn-lt"/>
                        </a:rPr>
                        <a:t>(1)</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(2)</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499794637"/>
                  </a:ext>
                </a:extLst>
              </a:tr>
              <a:tr h="511093">
                <a:tc>
                  <a:txBody>
                    <a:bodyPr/>
                    <a:lstStyle/>
                    <a:p>
                      <a:pPr marL="0" marR="0" algn="l">
                        <a:spcBef>
                          <a:spcPts val="0"/>
                        </a:spcBef>
                        <a:spcAft>
                          <a:spcPts val="0"/>
                        </a:spcAft>
                      </a:pPr>
                      <a:r>
                        <a:rPr lang="en-US" sz="1800" kern="0" dirty="0">
                          <a:effectLst/>
                          <a:latin typeface="+mn-lt"/>
                        </a:rPr>
                        <a:t>VARIABLES</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latin typeface="+mn-lt"/>
                        </a:rPr>
                        <a:t>Report</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0" dirty="0">
                          <a:effectLst/>
                          <a:latin typeface="+mn-lt"/>
                        </a:rPr>
                        <a:t>Income</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0">
                          <a:effectLst/>
                          <a:latin typeface="+mn-lt"/>
                        </a:rPr>
                        <a:t>Savings</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4103616043"/>
                  </a:ext>
                </a:extLst>
              </a:tr>
              <a:tr h="319434">
                <a:tc>
                  <a:txBody>
                    <a:bodyPr/>
                    <a:lstStyle/>
                    <a:p>
                      <a:pPr marL="0" marR="0" algn="l">
                        <a:spcBef>
                          <a:spcPts val="0"/>
                        </a:spcBef>
                        <a:spcAft>
                          <a:spcPts val="0"/>
                        </a:spcAft>
                      </a:pPr>
                      <a:r>
                        <a:rPr lang="en-US" sz="1800" kern="0" dirty="0">
                          <a:effectLst/>
                          <a:latin typeface="+mn-lt"/>
                        </a:rPr>
                        <a:t> </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a:effectLst/>
                          <a:latin typeface="+mn-lt"/>
                        </a:rPr>
                        <a:t> </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 </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 </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584079696"/>
                  </a:ext>
                </a:extLst>
              </a:tr>
              <a:tr h="319434">
                <a:tc>
                  <a:txBody>
                    <a:bodyPr/>
                    <a:lstStyle/>
                    <a:p>
                      <a:pPr marL="0" marR="0" algn="l">
                        <a:spcBef>
                          <a:spcPts val="0"/>
                        </a:spcBef>
                        <a:spcAft>
                          <a:spcPts val="0"/>
                        </a:spcAft>
                      </a:pPr>
                      <a:r>
                        <a:rPr lang="en-US" sz="1800" kern="0" dirty="0">
                          <a:effectLst/>
                          <a:latin typeface="+mn-lt"/>
                        </a:rPr>
                        <a:t>ED</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latin typeface="+mn-lt"/>
                        </a:rPr>
                        <a:t>-0.01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-7.37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7.20*</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013773940"/>
                  </a:ext>
                </a:extLst>
              </a:tr>
              <a:tr h="31943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latin typeface="+mn-lt"/>
                        </a:rPr>
                        <a:t>(0.02)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(11.94)</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(3.79)</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109521924"/>
                  </a:ext>
                </a:extLst>
              </a:tr>
              <a:tr h="319434">
                <a:tc>
                  <a:txBody>
                    <a:bodyPr/>
                    <a:lstStyle/>
                    <a:p>
                      <a:pPr marL="0" marR="0" algn="l">
                        <a:spcBef>
                          <a:spcPts val="0"/>
                        </a:spcBef>
                        <a:spcAft>
                          <a:spcPts val="0"/>
                        </a:spcAft>
                      </a:pPr>
                      <a:r>
                        <a:rPr lang="en-US" sz="1800" kern="0" dirty="0">
                          <a:effectLst/>
                          <a:latin typeface="+mn-lt"/>
                        </a:rPr>
                        <a:t>Income</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0.57***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037153105"/>
                  </a:ext>
                </a:extLst>
              </a:tr>
              <a:tr h="319434">
                <a:tc>
                  <a:txBody>
                    <a:bodyPr/>
                    <a:lstStyle/>
                    <a:p>
                      <a:endParaRPr lang="en-US" sz="1800" kern="100" dirty="0">
                        <a:effectLst/>
                        <a:latin typeface="+mn-lt"/>
                      </a:endParaRPr>
                    </a:p>
                  </a:txBody>
                  <a:tcPr marL="68580" marR="68580" marT="0" marB="0" anchor="b">
                    <a:solidFill>
                      <a:schemeClr val="tx2">
                        <a:lumMod val="60000"/>
                        <a:lumOff val="40000"/>
                      </a:schemeClr>
                    </a:solidFill>
                  </a:tcPr>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(0.06)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605943249"/>
                  </a:ext>
                </a:extLst>
              </a:tr>
              <a:tr h="319434">
                <a:tc>
                  <a:txBody>
                    <a:bodyPr/>
                    <a:lstStyle/>
                    <a:p>
                      <a:pPr marL="0" marR="0" algn="l">
                        <a:spcBef>
                          <a:spcPts val="0"/>
                        </a:spcBef>
                        <a:spcAft>
                          <a:spcPts val="0"/>
                        </a:spcAft>
                      </a:pPr>
                      <a:r>
                        <a:rPr lang="en-US" sz="1800" kern="0" dirty="0">
                          <a:effectLst/>
                          <a:latin typeface="+mn-lt"/>
                        </a:rPr>
                        <a:t>Observations</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960256828"/>
                  </a:ext>
                </a:extLst>
              </a:tr>
              <a:tr h="319434">
                <a:tc>
                  <a:txBody>
                    <a:bodyPr/>
                    <a:lstStyle/>
                    <a:p>
                      <a:pPr marL="0" marR="0" algn="l">
                        <a:spcBef>
                          <a:spcPts val="0"/>
                        </a:spcBef>
                        <a:spcAft>
                          <a:spcPts val="0"/>
                        </a:spcAft>
                      </a:pPr>
                      <a:r>
                        <a:rPr lang="en-US" sz="1800" kern="0" dirty="0">
                          <a:effectLst/>
                          <a:latin typeface="+mn-lt"/>
                        </a:rPr>
                        <a:t>AdjR2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a:effectLst/>
                          <a:latin typeface="+mn-lt"/>
                        </a:rPr>
                        <a:t>0.277</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-0.01</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0.84</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604930191"/>
                  </a:ext>
                </a:extLst>
              </a:tr>
            </a:tbl>
          </a:graphicData>
        </a:graphic>
      </p:graphicFrame>
      <p:sp>
        <p:nvSpPr>
          <p:cNvPr id="6" name="Rectangle 5"/>
          <p:cNvSpPr/>
          <p:nvPr/>
        </p:nvSpPr>
        <p:spPr>
          <a:xfrm>
            <a:off x="897466" y="6307466"/>
            <a:ext cx="10240537" cy="307777"/>
          </a:xfrm>
          <a:prstGeom prst="rect">
            <a:avLst/>
          </a:prstGeom>
        </p:spPr>
        <p:txBody>
          <a:bodyPr wrap="square">
            <a:spAutoFit/>
          </a:bodyPr>
          <a:lstStyle/>
          <a:p>
            <a:pPr lvl="0" algn="ctr" defTabSz="914400" eaLnBrk="0" fontAlgn="base" hangingPunct="0">
              <a:spcBef>
                <a:spcPct val="0"/>
              </a:spcBef>
              <a:spcAft>
                <a:spcPct val="0"/>
              </a:spcAft>
            </a:pPr>
            <a:r>
              <a:rPr lang="en-US" altLang="zh-CN" sz="1400" dirty="0">
                <a:latin typeface="Arial" panose="020B0604020202020204" pitchFamily="34" charset="0"/>
                <a:ea typeface="SimSun" panose="02010600030101010101" pitchFamily="2" charset="-122"/>
                <a:cs typeface="Arial" panose="020B0604020202020204" pitchFamily="34" charset="0"/>
              </a:rPr>
              <a:t>Robust standard errors in parentheses. *** p&lt;0.01, ** p&lt;0.05, * p&lt;0.1, +p&lt;0.11. Time FE included. </a:t>
            </a:r>
            <a:endParaRPr lang="en-US" altLang="zh-CN" sz="3200" dirty="0">
              <a:latin typeface="Arial" panose="020B0604020202020204" pitchFamily="34" charset="0"/>
            </a:endParaRPr>
          </a:p>
        </p:txBody>
      </p:sp>
      <p:sp>
        <p:nvSpPr>
          <p:cNvPr id="5" name="Rectangle 4"/>
          <p:cNvSpPr/>
          <p:nvPr/>
        </p:nvSpPr>
        <p:spPr>
          <a:xfrm>
            <a:off x="5343903" y="2377440"/>
            <a:ext cx="2563336" cy="275055"/>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059639" y="2377440"/>
            <a:ext cx="1281668" cy="275055"/>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333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2740228199"/>
              </p:ext>
            </p:extLst>
          </p:nvPr>
        </p:nvGraphicFramePr>
        <p:xfrm>
          <a:off x="2250633" y="512912"/>
          <a:ext cx="8204671" cy="5574062"/>
        </p:xfrm>
        <a:graphic>
          <a:graphicData uri="http://schemas.openxmlformats.org/drawingml/2006/table">
            <a:tbl>
              <a:tblPr firstRow="1" firstCol="1" bandRow="1">
                <a:tableStyleId>{5C22544A-7EE6-4342-B048-85BDC9FD1C3A}</a:tableStyleId>
              </a:tblPr>
              <a:tblGrid>
                <a:gridCol w="2049795">
                  <a:extLst>
                    <a:ext uri="{9D8B030D-6E8A-4147-A177-3AD203B41FA5}">
                      <a16:colId xmlns="" xmlns:a16="http://schemas.microsoft.com/office/drawing/2014/main" val="417563385"/>
                    </a:ext>
                  </a:extLst>
                </a:gridCol>
                <a:gridCol w="1031264">
                  <a:extLst>
                    <a:ext uri="{9D8B030D-6E8A-4147-A177-3AD203B41FA5}">
                      <a16:colId xmlns="" xmlns:a16="http://schemas.microsoft.com/office/drawing/2014/main" val="2979592037"/>
                    </a:ext>
                  </a:extLst>
                </a:gridCol>
                <a:gridCol w="1013892">
                  <a:extLst>
                    <a:ext uri="{9D8B030D-6E8A-4147-A177-3AD203B41FA5}">
                      <a16:colId xmlns="" xmlns:a16="http://schemas.microsoft.com/office/drawing/2014/main" val="2670991869"/>
                    </a:ext>
                  </a:extLst>
                </a:gridCol>
                <a:gridCol w="1027430">
                  <a:extLst>
                    <a:ext uri="{9D8B030D-6E8A-4147-A177-3AD203B41FA5}">
                      <a16:colId xmlns="" xmlns:a16="http://schemas.microsoft.com/office/drawing/2014/main" val="2816180422"/>
                    </a:ext>
                  </a:extLst>
                </a:gridCol>
                <a:gridCol w="1027430">
                  <a:extLst>
                    <a:ext uri="{9D8B030D-6E8A-4147-A177-3AD203B41FA5}">
                      <a16:colId xmlns="" xmlns:a16="http://schemas.microsoft.com/office/drawing/2014/main" val="4205495730"/>
                    </a:ext>
                  </a:extLst>
                </a:gridCol>
                <a:gridCol w="1027430">
                  <a:extLst>
                    <a:ext uri="{9D8B030D-6E8A-4147-A177-3AD203B41FA5}">
                      <a16:colId xmlns="" xmlns:a16="http://schemas.microsoft.com/office/drawing/2014/main" val="1143906952"/>
                    </a:ext>
                  </a:extLst>
                </a:gridCol>
                <a:gridCol w="1027430">
                  <a:extLst>
                    <a:ext uri="{9D8B030D-6E8A-4147-A177-3AD203B41FA5}">
                      <a16:colId xmlns="" xmlns:a16="http://schemas.microsoft.com/office/drawing/2014/main" val="259896399"/>
                    </a:ext>
                  </a:extLst>
                </a:gridCol>
              </a:tblGrid>
              <a:tr h="364601">
                <a:tc>
                  <a:txBody>
                    <a:bodyPr/>
                    <a:lstStyle/>
                    <a:p>
                      <a:pPr marL="0" marR="0" algn="l">
                        <a:spcBef>
                          <a:spcPts val="0"/>
                        </a:spcBef>
                        <a:spcAft>
                          <a:spcPts val="0"/>
                        </a:spcAft>
                      </a:pPr>
                      <a:r>
                        <a:rPr lang="en-US" sz="2000" kern="0" dirty="0">
                          <a:effectLst/>
                          <a:latin typeface="+mn-lt"/>
                        </a:rPr>
                        <a:t> </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(1)</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(2)</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(3)</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(4)</a:t>
                      </a:r>
                    </a:p>
                  </a:txBody>
                  <a:tcPr marL="68580" marR="68580" marT="0" marB="0" anchor="b"/>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(5)</a:t>
                      </a:r>
                    </a:p>
                  </a:txBody>
                  <a:tcPr marL="68580" marR="68580" marT="0" marB="0" anchor="b"/>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(6)</a:t>
                      </a:r>
                    </a:p>
                  </a:txBody>
                  <a:tcPr marL="68580" marR="68580" marT="0" marB="0" anchor="b"/>
                </a:tc>
                <a:extLst>
                  <a:ext uri="{0D108BD9-81ED-4DB2-BD59-A6C34878D82A}">
                    <a16:rowId xmlns="" xmlns:a16="http://schemas.microsoft.com/office/drawing/2014/main" val="3499794637"/>
                  </a:ext>
                </a:extLst>
              </a:tr>
              <a:tr h="583361">
                <a:tc>
                  <a:txBody>
                    <a:bodyPr/>
                    <a:lstStyle/>
                    <a:p>
                      <a:pPr marL="0" marR="0" algn="l">
                        <a:spcBef>
                          <a:spcPts val="0"/>
                        </a:spcBef>
                        <a:spcAft>
                          <a:spcPts val="0"/>
                        </a:spcAft>
                      </a:pPr>
                      <a:r>
                        <a:rPr lang="en-US" sz="2000" kern="0" dirty="0">
                          <a:effectLst/>
                          <a:latin typeface="+mn-lt"/>
                        </a:rPr>
                        <a:t>VARIABLES</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dirty="0">
                          <a:effectLst/>
                          <a:latin typeface="+mn-lt"/>
                        </a:rPr>
                        <a:t>Report</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latin typeface="+mn-lt"/>
                        </a:rPr>
                        <a:t>Income</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a:effectLst/>
                          <a:latin typeface="+mn-lt"/>
                        </a:rPr>
                        <a:t>Savings</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Savings</a:t>
                      </a:r>
                    </a:p>
                  </a:txBody>
                  <a:tcPr marL="68580" marR="68580" marT="0" marB="0" anchor="ctr"/>
                </a:tc>
                <a:tc>
                  <a:txBody>
                    <a:bodyPr/>
                    <a:lstStyle/>
                    <a:p>
                      <a:pPr marL="0" marR="0" algn="ctr">
                        <a:spcBef>
                          <a:spcPts val="0"/>
                        </a:spcBef>
                        <a:spcAft>
                          <a:spcPts val="0"/>
                        </a:spcAft>
                      </a:pPr>
                      <a:r>
                        <a:rPr lang="en-US" sz="2000" kern="0" dirty="0">
                          <a:effectLst/>
                          <a:latin typeface="+mn-lt"/>
                        </a:rPr>
                        <a:t>Savings</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Savings</a:t>
                      </a:r>
                    </a:p>
                  </a:txBody>
                  <a:tcPr marL="68580" marR="68580" marT="0" marB="0" anchor="ctr"/>
                </a:tc>
                <a:extLst>
                  <a:ext uri="{0D108BD9-81ED-4DB2-BD59-A6C34878D82A}">
                    <a16:rowId xmlns="" xmlns:a16="http://schemas.microsoft.com/office/drawing/2014/main" val="4103616043"/>
                  </a:ext>
                </a:extLst>
              </a:tr>
              <a:tr h="364601">
                <a:tc>
                  <a:txBody>
                    <a:bodyPr/>
                    <a:lstStyle/>
                    <a:p>
                      <a:pPr marL="0" marR="0" algn="l">
                        <a:spcBef>
                          <a:spcPts val="0"/>
                        </a:spcBef>
                        <a:spcAft>
                          <a:spcPts val="0"/>
                        </a:spcAft>
                      </a:pPr>
                      <a:r>
                        <a:rPr lang="en-US" sz="2000" kern="0" dirty="0">
                          <a:effectLst/>
                          <a:latin typeface="+mn-lt"/>
                        </a:rPr>
                        <a:t> </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 </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 </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 </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 </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584079696"/>
                  </a:ext>
                </a:extLst>
              </a:tr>
              <a:tr h="364601">
                <a:tc>
                  <a:txBody>
                    <a:bodyPr/>
                    <a:lstStyle/>
                    <a:p>
                      <a:pPr marL="0" marR="0" algn="l">
                        <a:spcBef>
                          <a:spcPts val="0"/>
                        </a:spcBef>
                        <a:spcAft>
                          <a:spcPts val="0"/>
                        </a:spcAft>
                      </a:pPr>
                      <a:r>
                        <a:rPr lang="en-US" sz="2000" kern="0" dirty="0">
                          <a:effectLst/>
                          <a:latin typeface="+mn-lt"/>
                        </a:rPr>
                        <a:t>ED</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-0.01</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-7.37</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7.20*</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6.70+</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a:r>
                        <a:rPr lang="en-US" sz="2000" baseline="0" dirty="0">
                          <a:latin typeface="+mn-lt"/>
                        </a:rPr>
                        <a:t> 9.27**</a:t>
                      </a:r>
                      <a:endParaRPr lang="en-US" sz="2000" dirty="0">
                        <a:latin typeface="+mn-lt"/>
                      </a:endParaRPr>
                    </a:p>
                  </a:txBody>
                  <a:tcPr marL="6350" marR="6350" marT="6350" marB="0" anchor="b"/>
                </a:tc>
                <a:extLst>
                  <a:ext uri="{0D108BD9-81ED-4DB2-BD59-A6C34878D82A}">
                    <a16:rowId xmlns="" xmlns:a16="http://schemas.microsoft.com/office/drawing/2014/main" val="3013773940"/>
                  </a:ext>
                </a:extLst>
              </a:tr>
              <a:tr h="364601">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(0.02)</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(11.94)</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(3.79)</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(4.12)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a:r>
                        <a:rPr lang="en-US" sz="2000" dirty="0">
                          <a:latin typeface="+mn-lt"/>
                        </a:rPr>
                        <a:t>(4.63)</a:t>
                      </a:r>
                    </a:p>
                  </a:txBody>
                  <a:tcPr marL="6350" marR="6350" marT="6350" marB="0" anchor="b"/>
                </a:tc>
                <a:extLst>
                  <a:ext uri="{0D108BD9-81ED-4DB2-BD59-A6C34878D82A}">
                    <a16:rowId xmlns="" xmlns:a16="http://schemas.microsoft.com/office/drawing/2014/main" val="1109521924"/>
                  </a:ext>
                </a:extLst>
              </a:tr>
              <a:tr h="364601">
                <a:tc>
                  <a:txBody>
                    <a:bodyPr/>
                    <a:lstStyle/>
                    <a:p>
                      <a:pPr marL="0" marR="0" algn="l">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Ideal Savings</a:t>
                      </a:r>
                    </a:p>
                  </a:txBody>
                  <a:tcPr marL="68580" marR="68580" marT="0" marB="0" anchor="b">
                    <a:solidFill>
                      <a:schemeClr val="tx2">
                        <a:lumMod val="60000"/>
                        <a:lumOff val="40000"/>
                      </a:schemeClr>
                    </a:solidFill>
                  </a:tcPr>
                </a:tc>
                <a:tc>
                  <a:txBody>
                    <a:bodyPr/>
                    <a:lstStyle/>
                    <a:p>
                      <a:endParaRPr lang="en-US" sz="2000" kern="100" dirty="0">
                        <a:effectLst/>
                        <a:latin typeface="+mn-lt"/>
                      </a:endParaRPr>
                    </a:p>
                  </a:txBody>
                  <a:tcPr marL="68580" marR="68580" marT="0" marB="0" anchor="b"/>
                </a:tc>
                <a:tc>
                  <a:txBody>
                    <a:bodyPr/>
                    <a:lstStyle/>
                    <a:p>
                      <a:endParaRPr lang="en-US" sz="2000" kern="100" dirty="0">
                        <a:effectLst/>
                        <a:latin typeface="+mn-lt"/>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8.12**</a:t>
                      </a:r>
                    </a:p>
                  </a:txBody>
                  <a:tcPr marL="6350" marR="6350" marT="635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endParaRPr lang="en-US" sz="2000" b="0" i="0" u="none" strike="noStrike" dirty="0">
                        <a:effectLst/>
                        <a:latin typeface="+mn-lt"/>
                      </a:endParaRPr>
                    </a:p>
                  </a:txBody>
                  <a:tcPr marL="6350" marR="6350" marT="6350" marB="0" anchor="b"/>
                </a:tc>
                <a:extLst>
                  <a:ext uri="{0D108BD9-81ED-4DB2-BD59-A6C34878D82A}">
                    <a16:rowId xmlns="" xmlns:a16="http://schemas.microsoft.com/office/drawing/2014/main" val="3586062984"/>
                  </a:ext>
                </a:extLst>
              </a:tr>
              <a:tr h="364601">
                <a:tc>
                  <a:txBody>
                    <a:bodyPr/>
                    <a:lstStyle/>
                    <a:p>
                      <a:pPr marL="0" marR="0" algn="l">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2000" kern="100" dirty="0">
                        <a:effectLst/>
                        <a:latin typeface="+mn-lt"/>
                      </a:endParaRPr>
                    </a:p>
                  </a:txBody>
                  <a:tcPr marL="68580" marR="68580" marT="0" marB="0" anchor="b"/>
                </a:tc>
                <a:tc>
                  <a:txBody>
                    <a:bodyPr/>
                    <a:lstStyle/>
                    <a:p>
                      <a:endParaRPr lang="en-US" sz="2000" kern="100" dirty="0">
                        <a:effectLst/>
                        <a:latin typeface="+mn-lt"/>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(3.94)</a:t>
                      </a:r>
                    </a:p>
                  </a:txBody>
                  <a:tcPr marL="6350" marR="6350" marT="635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endParaRPr lang="en-US" sz="2000" b="0" i="0" u="none" strike="noStrike" dirty="0">
                        <a:effectLst/>
                        <a:latin typeface="+mn-lt"/>
                      </a:endParaRPr>
                    </a:p>
                  </a:txBody>
                  <a:tcPr marL="6350" marR="6350" marT="6350" marB="0" anchor="b"/>
                </a:tc>
                <a:extLst>
                  <a:ext uri="{0D108BD9-81ED-4DB2-BD59-A6C34878D82A}">
                    <a16:rowId xmlns="" xmlns:a16="http://schemas.microsoft.com/office/drawing/2014/main" val="2867829011"/>
                  </a:ext>
                </a:extLst>
              </a:tr>
              <a:tr h="364601">
                <a:tc>
                  <a:txBody>
                    <a:bodyPr/>
                    <a:lstStyle/>
                    <a:p>
                      <a:pPr marL="0" marR="0" algn="l">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Predicted Savings</a:t>
                      </a:r>
                    </a:p>
                  </a:txBody>
                  <a:tcPr marL="68580" marR="68580" marT="0" marB="0" anchor="b">
                    <a:solidFill>
                      <a:schemeClr val="tx2">
                        <a:lumMod val="60000"/>
                        <a:lumOff val="40000"/>
                      </a:schemeClr>
                    </a:solidFill>
                  </a:tcPr>
                </a:tc>
                <a:tc>
                  <a:txBody>
                    <a:bodyPr/>
                    <a:lstStyle/>
                    <a:p>
                      <a:endParaRPr lang="en-US" sz="2000" kern="100" dirty="0">
                        <a:effectLst/>
                        <a:latin typeface="+mn-lt"/>
                      </a:endParaRPr>
                    </a:p>
                  </a:txBody>
                  <a:tcPr marL="68580" marR="68580" marT="0" marB="0" anchor="b"/>
                </a:tc>
                <a:tc>
                  <a:txBody>
                    <a:bodyPr/>
                    <a:lstStyle/>
                    <a:p>
                      <a:endParaRPr lang="en-US" sz="2000" kern="100" dirty="0">
                        <a:effectLst/>
                        <a:latin typeface="+mn-lt"/>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-6.91*</a:t>
                      </a:r>
                    </a:p>
                  </a:txBody>
                  <a:tcPr marL="6350" marR="6350" marT="635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endParaRPr lang="en-US" sz="2000" b="0" i="0" u="none" strike="noStrike" dirty="0">
                        <a:effectLst/>
                        <a:latin typeface="+mn-lt"/>
                      </a:endParaRPr>
                    </a:p>
                  </a:txBody>
                  <a:tcPr marL="6350" marR="6350" marT="6350" marB="0" anchor="b"/>
                </a:tc>
                <a:extLst>
                  <a:ext uri="{0D108BD9-81ED-4DB2-BD59-A6C34878D82A}">
                    <a16:rowId xmlns="" xmlns:a16="http://schemas.microsoft.com/office/drawing/2014/main" val="1921345773"/>
                  </a:ext>
                </a:extLst>
              </a:tr>
              <a:tr h="364601">
                <a:tc>
                  <a:txBody>
                    <a:bodyPr/>
                    <a:lstStyle/>
                    <a:p>
                      <a:pPr marL="0" marR="0" algn="l">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2000" kern="100" dirty="0">
                        <a:effectLst/>
                        <a:latin typeface="+mn-lt"/>
                      </a:endParaRPr>
                    </a:p>
                  </a:txBody>
                  <a:tcPr marL="68580" marR="68580" marT="0" marB="0" anchor="b"/>
                </a:tc>
                <a:tc>
                  <a:txBody>
                    <a:bodyPr/>
                    <a:lstStyle/>
                    <a:p>
                      <a:endParaRPr lang="en-US" sz="2000" kern="100" dirty="0">
                        <a:effectLst/>
                        <a:latin typeface="+mn-lt"/>
                      </a:endParaRPr>
                    </a:p>
                  </a:txBody>
                  <a:tcPr marL="68580" marR="68580" marT="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(3.70)</a:t>
                      </a:r>
                    </a:p>
                  </a:txBody>
                  <a:tcPr marL="6350" marR="6350" marT="6350" marB="0" anchor="b"/>
                </a:tc>
                <a:tc>
                  <a:txBody>
                    <a:bodyPr/>
                    <a:lstStyle/>
                    <a:p>
                      <a:pPr marL="0" marR="0" algn="ctr">
                        <a:spcBef>
                          <a:spcPts val="0"/>
                        </a:spcBef>
                        <a:spcAft>
                          <a:spcPts val="0"/>
                        </a:spcAft>
                      </a:pP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endParaRPr lang="en-US" sz="2000" b="0" i="0" u="none" strike="noStrike" dirty="0">
                        <a:effectLst/>
                        <a:latin typeface="+mn-lt"/>
                      </a:endParaRPr>
                    </a:p>
                  </a:txBody>
                  <a:tcPr marL="6350" marR="6350" marT="6350" marB="0" anchor="b"/>
                </a:tc>
                <a:extLst>
                  <a:ext uri="{0D108BD9-81ED-4DB2-BD59-A6C34878D82A}">
                    <a16:rowId xmlns="" xmlns:a16="http://schemas.microsoft.com/office/drawing/2014/main" val="2543841330"/>
                  </a:ext>
                </a:extLst>
              </a:tr>
              <a:tr h="364601">
                <a:tc>
                  <a:txBody>
                    <a:bodyPr/>
                    <a:lstStyle/>
                    <a:p>
                      <a:pPr marL="0" marR="0" algn="l">
                        <a:spcBef>
                          <a:spcPts val="0"/>
                        </a:spcBef>
                        <a:spcAft>
                          <a:spcPts val="0"/>
                        </a:spcAft>
                      </a:pPr>
                      <a:r>
                        <a:rPr lang="en-US" sz="2000" kern="0" dirty="0">
                          <a:effectLst/>
                          <a:latin typeface="+mn-lt"/>
                        </a:rPr>
                        <a:t>Income</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2000" kern="100" dirty="0">
                        <a:effectLst/>
                        <a:latin typeface="+mn-lt"/>
                      </a:endParaRPr>
                    </a:p>
                  </a:txBody>
                  <a:tcPr marL="68580" marR="68580" marT="0" marB="0" anchor="b"/>
                </a:tc>
                <a:tc>
                  <a:txBody>
                    <a:bodyPr/>
                    <a:lstStyle/>
                    <a:p>
                      <a:endParaRPr lang="en-US" sz="2000" kern="100" dirty="0">
                        <a:effectLst/>
                        <a:latin typeface="+mn-lt"/>
                      </a:endParaRPr>
                    </a:p>
                  </a:txBody>
                  <a:tcPr marL="68580" marR="68580" marT="0" marB="0" anchor="b"/>
                </a:tc>
                <a:tc>
                  <a:txBody>
                    <a:bodyPr/>
                    <a:lstStyle/>
                    <a:p>
                      <a:pPr marL="0" marR="0" algn="ctr">
                        <a:spcBef>
                          <a:spcPts val="0"/>
                        </a:spcBef>
                        <a:spcAft>
                          <a:spcPts val="0"/>
                        </a:spcAft>
                      </a:pPr>
                      <a:r>
                        <a:rPr lang="en-US" sz="2000" kern="0" dirty="0">
                          <a:effectLst/>
                          <a:latin typeface="+mn-lt"/>
                        </a:rPr>
                        <a:t>0.57***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0.57***</a:t>
                      </a:r>
                    </a:p>
                  </a:txBody>
                  <a:tcPr marL="6350" marR="6350" marT="6350" marB="0" anchor="b"/>
                </a:tc>
                <a:tc>
                  <a:txBody>
                    <a:bodyPr/>
                    <a:lstStyle/>
                    <a:p>
                      <a:pPr marL="0" marR="0" algn="ctr">
                        <a:spcBef>
                          <a:spcPts val="0"/>
                        </a:spcBef>
                        <a:spcAft>
                          <a:spcPts val="0"/>
                        </a:spcAft>
                      </a:pPr>
                      <a:r>
                        <a:rPr lang="en-US" sz="2000" kern="0" dirty="0">
                          <a:effectLst/>
                          <a:latin typeface="+mn-lt"/>
                        </a:rPr>
                        <a:t>0.55***</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0.57***</a:t>
                      </a:r>
                    </a:p>
                  </a:txBody>
                  <a:tcPr marL="6350" marR="6350" marT="6350" marB="0" anchor="b"/>
                </a:tc>
                <a:extLst>
                  <a:ext uri="{0D108BD9-81ED-4DB2-BD59-A6C34878D82A}">
                    <a16:rowId xmlns="" xmlns:a16="http://schemas.microsoft.com/office/drawing/2014/main" val="3037153105"/>
                  </a:ext>
                </a:extLst>
              </a:tr>
              <a:tr h="364601">
                <a:tc>
                  <a:txBody>
                    <a:bodyPr/>
                    <a:lstStyle/>
                    <a:p>
                      <a:endParaRPr lang="en-US" sz="2000" kern="100" dirty="0">
                        <a:effectLst/>
                        <a:latin typeface="+mn-lt"/>
                      </a:endParaRPr>
                    </a:p>
                  </a:txBody>
                  <a:tcPr marL="68580" marR="68580" marT="0" marB="0" anchor="b">
                    <a:solidFill>
                      <a:schemeClr val="tx2">
                        <a:lumMod val="60000"/>
                        <a:lumOff val="40000"/>
                      </a:schemeClr>
                    </a:solidFill>
                  </a:tcPr>
                </a:tc>
                <a:tc>
                  <a:txBody>
                    <a:bodyPr/>
                    <a:lstStyle/>
                    <a:p>
                      <a:endParaRPr lang="en-US" sz="2000" kern="100">
                        <a:effectLst/>
                        <a:latin typeface="+mn-lt"/>
                      </a:endParaRPr>
                    </a:p>
                  </a:txBody>
                  <a:tcPr marL="68580" marR="68580" marT="0" marB="0" anchor="b"/>
                </a:tc>
                <a:tc>
                  <a:txBody>
                    <a:bodyPr/>
                    <a:lstStyle/>
                    <a:p>
                      <a:endParaRPr lang="en-US" sz="2000" kern="100">
                        <a:effectLst/>
                        <a:latin typeface="+mn-lt"/>
                      </a:endParaRPr>
                    </a:p>
                  </a:txBody>
                  <a:tcPr marL="68580" marR="68580" marT="0" marB="0" anchor="b"/>
                </a:tc>
                <a:tc>
                  <a:txBody>
                    <a:bodyPr/>
                    <a:lstStyle/>
                    <a:p>
                      <a:pPr marL="0" marR="0" algn="ctr">
                        <a:spcBef>
                          <a:spcPts val="0"/>
                        </a:spcBef>
                        <a:spcAft>
                          <a:spcPts val="0"/>
                        </a:spcAft>
                      </a:pPr>
                      <a:r>
                        <a:rPr lang="en-US" sz="2000" kern="0">
                          <a:effectLst/>
                          <a:latin typeface="+mn-lt"/>
                        </a:rPr>
                        <a:t>(0.06)</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(0.06)</a:t>
                      </a:r>
                    </a:p>
                  </a:txBody>
                  <a:tcPr marL="6350" marR="6350" marT="6350" marB="0" anchor="b"/>
                </a:tc>
                <a:tc>
                  <a:txBody>
                    <a:bodyPr/>
                    <a:lstStyle/>
                    <a:p>
                      <a:pPr marL="0" marR="0" algn="ctr">
                        <a:spcBef>
                          <a:spcPts val="0"/>
                        </a:spcBef>
                        <a:spcAft>
                          <a:spcPts val="0"/>
                        </a:spcAft>
                      </a:pPr>
                      <a:r>
                        <a:rPr lang="en-US" sz="2000" kern="0" dirty="0">
                          <a:effectLst/>
                          <a:latin typeface="+mn-lt"/>
                        </a:rPr>
                        <a:t>(0.07)</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(0.06)</a:t>
                      </a:r>
                    </a:p>
                  </a:txBody>
                  <a:tcPr marL="6350" marR="6350" marT="6350" marB="0" anchor="b"/>
                </a:tc>
                <a:extLst>
                  <a:ext uri="{0D108BD9-81ED-4DB2-BD59-A6C34878D82A}">
                    <a16:rowId xmlns="" xmlns:a16="http://schemas.microsoft.com/office/drawing/2014/main" val="1605943249"/>
                  </a:ext>
                </a:extLst>
              </a:tr>
              <a:tr h="615489">
                <a:tc>
                  <a:txBody>
                    <a:bodyPr/>
                    <a:lstStyle/>
                    <a:p>
                      <a:pPr marL="0" marR="0" algn="l">
                        <a:spcBef>
                          <a:spcPts val="0"/>
                        </a:spcBef>
                        <a:spcAft>
                          <a:spcPts val="0"/>
                        </a:spcAft>
                      </a:pPr>
                      <a:r>
                        <a:rPr lang="en-US" sz="2000" kern="0" dirty="0">
                          <a:effectLst/>
                          <a:latin typeface="+mn-lt"/>
                        </a:rPr>
                        <a:t>Demographic controls</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N</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N</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N</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dirty="0">
                          <a:effectLst/>
                          <a:latin typeface="Corbel" panose="020B0503020204020204" pitchFamily="34" charset="0"/>
                          <a:ea typeface="SimSun" panose="02010600030101010101" pitchFamily="2" charset="-122"/>
                          <a:cs typeface="Times New Roman" panose="02020603050405020304" pitchFamily="18" charset="0"/>
                        </a:rPr>
                        <a:t>N</a:t>
                      </a:r>
                    </a:p>
                  </a:txBody>
                  <a:tcPr marL="68580" marR="68580" marT="0" marB="0" anchor="b"/>
                </a:tc>
                <a:tc>
                  <a:txBody>
                    <a:bodyPr/>
                    <a:lstStyle/>
                    <a:p>
                      <a:pPr marL="0" marR="0" algn="ctr">
                        <a:spcBef>
                          <a:spcPts val="0"/>
                        </a:spcBef>
                        <a:spcAft>
                          <a:spcPts val="0"/>
                        </a:spcAft>
                      </a:pPr>
                      <a:r>
                        <a:rPr lang="en-US" sz="2000" kern="0" dirty="0">
                          <a:effectLst/>
                          <a:latin typeface="+mn-lt"/>
                        </a:rPr>
                        <a:t>Y</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100" dirty="0">
                          <a:effectLst/>
                          <a:latin typeface="+mn-lt"/>
                          <a:ea typeface="SimSun" panose="02010600030101010101" pitchFamily="2" charset="-122"/>
                          <a:cs typeface="Times New Roman" panose="02020603050405020304" pitchFamily="18" charset="0"/>
                        </a:rPr>
                        <a:t>N</a:t>
                      </a:r>
                    </a:p>
                  </a:txBody>
                  <a:tcPr marL="68580" marR="68580" marT="0" marB="0" anchor="b"/>
                </a:tc>
                <a:extLst>
                  <a:ext uri="{0D108BD9-81ED-4DB2-BD59-A6C34878D82A}">
                    <a16:rowId xmlns="" xmlns:a16="http://schemas.microsoft.com/office/drawing/2014/main" val="2787753248"/>
                  </a:ext>
                </a:extLst>
              </a:tr>
              <a:tr h="364601">
                <a:tc>
                  <a:txBody>
                    <a:bodyPr/>
                    <a:lstStyle/>
                    <a:p>
                      <a:pPr marL="0" marR="0" algn="l">
                        <a:spcBef>
                          <a:spcPts val="0"/>
                        </a:spcBef>
                        <a:spcAft>
                          <a:spcPts val="0"/>
                        </a:spcAft>
                      </a:pPr>
                      <a:r>
                        <a:rPr lang="en-US" sz="2000" kern="0" dirty="0">
                          <a:effectLst/>
                          <a:latin typeface="+mn-lt"/>
                        </a:rPr>
                        <a:t>Observations</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95</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95</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95</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1800" b="0" i="0" u="none" strike="noStrike" dirty="0">
                          <a:effectLst/>
                          <a:latin typeface="Corbel" panose="020B0503020204020204" pitchFamily="34" charset="0"/>
                        </a:rPr>
                        <a:t>95</a:t>
                      </a:r>
                    </a:p>
                  </a:txBody>
                  <a:tcPr marL="6350" marR="6350" marT="6350" marB="0" anchor="b"/>
                </a:tc>
                <a:tc>
                  <a:txBody>
                    <a:bodyPr/>
                    <a:lstStyle/>
                    <a:p>
                      <a:pPr marL="0" marR="0" algn="ctr">
                        <a:spcBef>
                          <a:spcPts val="0"/>
                        </a:spcBef>
                        <a:spcAft>
                          <a:spcPts val="0"/>
                        </a:spcAft>
                      </a:pPr>
                      <a:r>
                        <a:rPr lang="en-US" sz="2000" kern="0" dirty="0">
                          <a:effectLst/>
                          <a:latin typeface="+mn-lt"/>
                        </a:rPr>
                        <a:t>94</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72</a:t>
                      </a:r>
                    </a:p>
                  </a:txBody>
                  <a:tcPr marL="6350" marR="6350" marT="6350" marB="0" anchor="b"/>
                </a:tc>
                <a:extLst>
                  <a:ext uri="{0D108BD9-81ED-4DB2-BD59-A6C34878D82A}">
                    <a16:rowId xmlns="" xmlns:a16="http://schemas.microsoft.com/office/drawing/2014/main" val="1960256828"/>
                  </a:ext>
                </a:extLst>
              </a:tr>
              <a:tr h="364601">
                <a:tc>
                  <a:txBody>
                    <a:bodyPr/>
                    <a:lstStyle/>
                    <a:p>
                      <a:pPr marL="0" marR="0" algn="l">
                        <a:spcBef>
                          <a:spcPts val="0"/>
                        </a:spcBef>
                        <a:spcAft>
                          <a:spcPts val="0"/>
                        </a:spcAft>
                      </a:pPr>
                      <a:r>
                        <a:rPr lang="en-US" sz="2000" kern="0" dirty="0">
                          <a:effectLst/>
                          <a:latin typeface="+mn-lt"/>
                        </a:rPr>
                        <a:t>AdjR2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2000" kern="0">
                          <a:effectLst/>
                          <a:latin typeface="+mn-lt"/>
                        </a:rPr>
                        <a:t>0.277</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a:effectLst/>
                          <a:latin typeface="+mn-lt"/>
                        </a:rPr>
                        <a:t>-0.01</a:t>
                      </a:r>
                      <a:endParaRPr lang="en-US" sz="20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kern="0" dirty="0">
                          <a:effectLst/>
                          <a:latin typeface="+mn-lt"/>
                        </a:rPr>
                        <a:t>0.84</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1800" b="0" i="0" u="none" strike="noStrike" dirty="0">
                          <a:effectLst/>
                          <a:latin typeface="Corbel" panose="020B0503020204020204" pitchFamily="34" charset="0"/>
                        </a:rPr>
                        <a:t>0.847</a:t>
                      </a:r>
                    </a:p>
                  </a:txBody>
                  <a:tcPr marL="6350" marR="6350" marT="6350" marB="0" anchor="b"/>
                </a:tc>
                <a:tc>
                  <a:txBody>
                    <a:bodyPr/>
                    <a:lstStyle/>
                    <a:p>
                      <a:pPr marL="0" marR="0" algn="ctr">
                        <a:spcBef>
                          <a:spcPts val="0"/>
                        </a:spcBef>
                        <a:spcAft>
                          <a:spcPts val="0"/>
                        </a:spcAft>
                      </a:pPr>
                      <a:r>
                        <a:rPr lang="en-US" sz="2000" kern="0" dirty="0">
                          <a:effectLst/>
                          <a:latin typeface="+mn-lt"/>
                        </a:rPr>
                        <a:t>0.82</a:t>
                      </a:r>
                      <a:endParaRPr lang="en-US" sz="20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algn="ctr" fontAlgn="b"/>
                      <a:r>
                        <a:rPr lang="en-US" sz="2000" b="0" i="0" u="none" strike="noStrike" dirty="0">
                          <a:effectLst/>
                          <a:latin typeface="+mn-lt"/>
                        </a:rPr>
                        <a:t>0.83</a:t>
                      </a:r>
                    </a:p>
                  </a:txBody>
                  <a:tcPr marL="6350" marR="6350" marT="6350" marB="0" anchor="b"/>
                </a:tc>
                <a:extLst>
                  <a:ext uri="{0D108BD9-81ED-4DB2-BD59-A6C34878D82A}">
                    <a16:rowId xmlns="" xmlns:a16="http://schemas.microsoft.com/office/drawing/2014/main" val="3604930191"/>
                  </a:ext>
                </a:extLst>
              </a:tr>
            </a:tbl>
          </a:graphicData>
        </a:graphic>
      </p:graphicFrame>
    </p:spTree>
    <p:extLst>
      <p:ext uri="{BB962C8B-B14F-4D97-AF65-F5344CB8AC3E}">
        <p14:creationId xmlns:p14="http://schemas.microsoft.com/office/powerpoint/2010/main" val="784718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7243773"/>
              </p:ext>
            </p:extLst>
          </p:nvPr>
        </p:nvGraphicFramePr>
        <p:xfrm>
          <a:off x="328134" y="1066294"/>
          <a:ext cx="11379201" cy="5073811"/>
        </p:xfrm>
        <a:graphic>
          <a:graphicData uri="http://schemas.openxmlformats.org/drawingml/2006/table">
            <a:tbl>
              <a:tblPr firstRow="1" firstCol="1" bandRow="1">
                <a:tableStyleId>{5C22544A-7EE6-4342-B048-85BDC9FD1C3A}</a:tableStyleId>
              </a:tblPr>
              <a:tblGrid>
                <a:gridCol w="1787211">
                  <a:extLst>
                    <a:ext uri="{9D8B030D-6E8A-4147-A177-3AD203B41FA5}">
                      <a16:colId xmlns="" xmlns:a16="http://schemas.microsoft.com/office/drawing/2014/main" val="1719141506"/>
                    </a:ext>
                  </a:extLst>
                </a:gridCol>
                <a:gridCol w="1090317">
                  <a:extLst>
                    <a:ext uri="{9D8B030D-6E8A-4147-A177-3AD203B41FA5}">
                      <a16:colId xmlns="" xmlns:a16="http://schemas.microsoft.com/office/drawing/2014/main" val="3820376016"/>
                    </a:ext>
                  </a:extLst>
                </a:gridCol>
                <a:gridCol w="1173006">
                  <a:extLst>
                    <a:ext uri="{9D8B030D-6E8A-4147-A177-3AD203B41FA5}">
                      <a16:colId xmlns="" xmlns:a16="http://schemas.microsoft.com/office/drawing/2014/main" val="1088709707"/>
                    </a:ext>
                  </a:extLst>
                </a:gridCol>
                <a:gridCol w="1173006">
                  <a:extLst>
                    <a:ext uri="{9D8B030D-6E8A-4147-A177-3AD203B41FA5}">
                      <a16:colId xmlns="" xmlns:a16="http://schemas.microsoft.com/office/drawing/2014/main" val="1905166985"/>
                    </a:ext>
                  </a:extLst>
                </a:gridCol>
                <a:gridCol w="1269883">
                  <a:extLst>
                    <a:ext uri="{9D8B030D-6E8A-4147-A177-3AD203B41FA5}">
                      <a16:colId xmlns="" xmlns:a16="http://schemas.microsoft.com/office/drawing/2014/main" val="3807693096"/>
                    </a:ext>
                  </a:extLst>
                </a:gridCol>
                <a:gridCol w="1173006">
                  <a:extLst>
                    <a:ext uri="{9D8B030D-6E8A-4147-A177-3AD203B41FA5}">
                      <a16:colId xmlns="" xmlns:a16="http://schemas.microsoft.com/office/drawing/2014/main" val="417965002"/>
                    </a:ext>
                  </a:extLst>
                </a:gridCol>
                <a:gridCol w="1269883">
                  <a:extLst>
                    <a:ext uri="{9D8B030D-6E8A-4147-A177-3AD203B41FA5}">
                      <a16:colId xmlns="" xmlns:a16="http://schemas.microsoft.com/office/drawing/2014/main" val="497291638"/>
                    </a:ext>
                  </a:extLst>
                </a:gridCol>
                <a:gridCol w="1173006">
                  <a:extLst>
                    <a:ext uri="{9D8B030D-6E8A-4147-A177-3AD203B41FA5}">
                      <a16:colId xmlns="" xmlns:a16="http://schemas.microsoft.com/office/drawing/2014/main" val="1489289917"/>
                    </a:ext>
                  </a:extLst>
                </a:gridCol>
                <a:gridCol w="1269883">
                  <a:extLst>
                    <a:ext uri="{9D8B030D-6E8A-4147-A177-3AD203B41FA5}">
                      <a16:colId xmlns="" xmlns:a16="http://schemas.microsoft.com/office/drawing/2014/main" val="1813746250"/>
                    </a:ext>
                  </a:extLst>
                </a:gridCol>
              </a:tblGrid>
              <a:tr h="346115">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rPr>
                        <a:t>(1)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4225848860"/>
                  </a:ext>
                </a:extLst>
              </a:tr>
              <a:tr h="268654">
                <a:tc>
                  <a:txBody>
                    <a:bodyPr/>
                    <a:lstStyle/>
                    <a:p>
                      <a:pPr marL="0" marR="0" algn="l">
                        <a:spcBef>
                          <a:spcPts val="0"/>
                        </a:spcBef>
                        <a:spcAft>
                          <a:spcPts val="0"/>
                        </a:spcAft>
                      </a:pPr>
                      <a:r>
                        <a:rPr lang="en-US" sz="1800" kern="0">
                          <a:effectLst/>
                        </a:rPr>
                        <a:t>VARIABLES</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latin typeface="+mn-lt"/>
                          <a:ea typeface="+mn-ea"/>
                          <a:cs typeface="+mn-cs"/>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Selection</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Saving</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98491235"/>
                  </a:ext>
                </a:extLst>
              </a:tr>
              <a:tr h="298504">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726206259"/>
                  </a:ext>
                </a:extLst>
              </a:tr>
              <a:tr h="298504">
                <a:tc>
                  <a:txBody>
                    <a:bodyPr/>
                    <a:lstStyle/>
                    <a:p>
                      <a:pPr marL="0" marR="0" algn="l">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ED</a:t>
                      </a: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9.82**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34236884"/>
                  </a:ext>
                </a:extLst>
              </a:tr>
              <a:tr h="298504">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(4.17)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dirty="0">
                          <a:effectLst/>
                          <a:latin typeface="+mn-lt"/>
                        </a:rPr>
                        <a:t>(0.05)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096753396"/>
                  </a:ext>
                </a:extLst>
              </a:tr>
              <a:tr h="298504">
                <a:tc>
                  <a:txBody>
                    <a:bodyPr/>
                    <a:lstStyle/>
                    <a:p>
                      <a:pPr marL="0" marR="0" algn="l">
                        <a:spcBef>
                          <a:spcPts val="0"/>
                        </a:spcBef>
                        <a:spcAft>
                          <a:spcPts val="0"/>
                        </a:spcAft>
                      </a:pPr>
                      <a:r>
                        <a:rPr lang="en-US" sz="1800" kern="0">
                          <a:effectLst/>
                        </a:rPr>
                        <a:t>Ideal savings</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3.50</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10.90**</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-0.02</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590303143"/>
                  </a:ext>
                </a:extLst>
              </a:tr>
              <a:tr h="298504">
                <a:tc>
                  <a:txBody>
                    <a:bodyPr/>
                    <a:lstStyle/>
                    <a:p>
                      <a:endParaRPr lang="en-US" sz="18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dirty="0">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(2.57)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(4.39)</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812903139"/>
                  </a:ext>
                </a:extLst>
              </a:tr>
              <a:tr h="298504">
                <a:tc>
                  <a:txBody>
                    <a:bodyPr/>
                    <a:lstStyle/>
                    <a:p>
                      <a:pPr marL="0" marR="0" algn="l">
                        <a:spcBef>
                          <a:spcPts val="0"/>
                        </a:spcBef>
                        <a:spcAft>
                          <a:spcPts val="0"/>
                        </a:spcAft>
                      </a:pPr>
                      <a:r>
                        <a:rPr lang="en-US" sz="1800" kern="0" dirty="0">
                          <a:effectLst/>
                        </a:rPr>
                        <a:t>Predicted </a:t>
                      </a:r>
                      <a:r>
                        <a:rPr lang="en-US" sz="1800" kern="0" dirty="0" smtClean="0">
                          <a:effectLst/>
                        </a:rPr>
                        <a:t>savings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-0.08</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-8.86**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409200288"/>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dirty="0">
                        <a:latin typeface="+mn-lt"/>
                      </a:endParaRPr>
                    </a:p>
                  </a:txBody>
                  <a:tcPr marL="68580" marR="68580" marT="0" marB="0"/>
                </a:tc>
                <a:tc>
                  <a:txBody>
                    <a:bodyPr/>
                    <a:lstStyle/>
                    <a:p>
                      <a:endParaRPr lang="en-US" sz="1800" kern="100" dirty="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(2.56)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(0.02)</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(4.31)</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656983511"/>
                  </a:ext>
                </a:extLst>
              </a:tr>
              <a:tr h="298504">
                <a:tc>
                  <a:txBody>
                    <a:bodyPr/>
                    <a:lstStyle/>
                    <a:p>
                      <a:pPr marL="0" marR="0" algn="l">
                        <a:spcBef>
                          <a:spcPts val="0"/>
                        </a:spcBef>
                        <a:spcAft>
                          <a:spcPts val="0"/>
                        </a:spcAft>
                      </a:pPr>
                      <a:r>
                        <a:rPr lang="en-US" sz="1800" kern="0" dirty="0">
                          <a:effectLst/>
                        </a:rPr>
                        <a:t>Income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0.56***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extLst>
                  <a:ext uri="{0D108BD9-81ED-4DB2-BD59-A6C34878D82A}">
                    <a16:rowId xmlns="" xmlns:a16="http://schemas.microsoft.com/office/drawing/2014/main" val="1458010059"/>
                  </a:ext>
                </a:extLst>
              </a:tr>
              <a:tr h="298504">
                <a:tc>
                  <a:txBody>
                    <a:bodyPr/>
                    <a:lstStyle/>
                    <a:p>
                      <a:endParaRPr lang="en-US" sz="18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(0.03)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extLst>
                  <a:ext uri="{0D108BD9-81ED-4DB2-BD59-A6C34878D82A}">
                    <a16:rowId xmlns="" xmlns:a16="http://schemas.microsoft.com/office/drawing/2014/main" val="1392908545"/>
                  </a:ext>
                </a:extLst>
              </a:tr>
              <a:tr h="298504">
                <a:tc>
                  <a:txBody>
                    <a:bodyPr/>
                    <a:lstStyle/>
                    <a:p>
                      <a:pPr marL="0" marR="0" algn="l">
                        <a:spcBef>
                          <a:spcPts val="0"/>
                        </a:spcBef>
                        <a:spcAft>
                          <a:spcPts val="0"/>
                        </a:spcAft>
                      </a:pPr>
                      <a:r>
                        <a:rPr lang="en-US" sz="1800" kern="0" dirty="0">
                          <a:effectLst/>
                        </a:rPr>
                        <a:t>Summer 2009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kern="100" dirty="0">
                        <a:effectLst/>
                        <a:latin typeface="+mn-lt"/>
                      </a:endParaRPr>
                    </a:p>
                  </a:txBody>
                  <a:tcPr marL="68580" marR="68580" marT="0" marB="0" anchor="b"/>
                </a:tc>
                <a:tc>
                  <a:txBody>
                    <a:bodyPr/>
                    <a:lstStyle/>
                    <a:p>
                      <a:r>
                        <a:rPr lang="en-US" sz="1800" kern="100" dirty="0">
                          <a:effectLst/>
                          <a:latin typeface="+mn-lt"/>
                        </a:rPr>
                        <a:t>-1.63***</a:t>
                      </a: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-1.72***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-1.72***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-1.69***</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145528717"/>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kern="100" dirty="0">
                        <a:effectLst/>
                        <a:latin typeface="+mn-lt"/>
                      </a:endParaRPr>
                    </a:p>
                  </a:txBody>
                  <a:tcPr marL="68580" marR="68580" marT="0" marB="0" anchor="b"/>
                </a:tc>
                <a:tc>
                  <a:txBody>
                    <a:bodyPr/>
                    <a:lstStyle/>
                    <a:p>
                      <a:r>
                        <a:rPr lang="en-US" sz="1800" kern="100" dirty="0">
                          <a:effectLst/>
                          <a:latin typeface="+mn-lt"/>
                        </a:rPr>
                        <a:t>(0.34)</a:t>
                      </a: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(0.36)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(0.35)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(0.36)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881947014"/>
                  </a:ext>
                </a:extLst>
              </a:tr>
              <a:tr h="268654">
                <a:tc>
                  <a:txBody>
                    <a:bodyPr/>
                    <a:lstStyle/>
                    <a:p>
                      <a:pPr marL="0" marR="0" algn="l">
                        <a:spcBef>
                          <a:spcPts val="0"/>
                        </a:spcBef>
                        <a:spcAft>
                          <a:spcPts val="0"/>
                        </a:spcAft>
                      </a:pPr>
                      <a:r>
                        <a:rPr lang="en-US" sz="1800" kern="0" dirty="0">
                          <a:effectLst/>
                        </a:rPr>
                        <a:t>Constant</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34.77</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 1.31</a:t>
                      </a:r>
                    </a:p>
                  </a:txBody>
                  <a:tcPr marL="68580" marR="68580" marT="0" marB="0" anchor="b"/>
                </a:tc>
                <a:tc>
                  <a:txBody>
                    <a:bodyPr/>
                    <a:lstStyle/>
                    <a:p>
                      <a:pPr marL="0" marR="0" algn="ctr">
                        <a:spcBef>
                          <a:spcPts val="0"/>
                        </a:spcBef>
                        <a:spcAft>
                          <a:spcPts val="0"/>
                        </a:spcAft>
                      </a:pPr>
                      <a:r>
                        <a:rPr lang="en-US" sz="1800" kern="0" dirty="0">
                          <a:effectLst/>
                          <a:latin typeface="+mn-lt"/>
                        </a:rPr>
                        <a:t>18.53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1.22***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43.14*</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1.21***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20.98</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1.24***</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902661195"/>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(18.73)</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(0.23)</a:t>
                      </a:r>
                    </a:p>
                  </a:txBody>
                  <a:tcPr marL="68580" marR="68580" marT="0" marB="0" anchor="b"/>
                </a:tc>
                <a:tc>
                  <a:txBody>
                    <a:bodyPr/>
                    <a:lstStyle/>
                    <a:p>
                      <a:pPr marL="0" marR="0" algn="ctr">
                        <a:spcBef>
                          <a:spcPts val="0"/>
                        </a:spcBef>
                        <a:spcAft>
                          <a:spcPts val="0"/>
                        </a:spcAft>
                      </a:pPr>
                      <a:r>
                        <a:rPr lang="en-US" sz="1800" kern="0" dirty="0">
                          <a:effectLst/>
                          <a:latin typeface="+mn-lt"/>
                        </a:rPr>
                        <a:t>(26.15)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(0.26)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(24.98)</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(0.25)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(25.55)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(0.27)</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839928574"/>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extLst>
                  <a:ext uri="{0D108BD9-81ED-4DB2-BD59-A6C34878D82A}">
                    <a16:rowId xmlns="" xmlns:a16="http://schemas.microsoft.com/office/drawing/2014/main" val="2529878795"/>
                  </a:ext>
                </a:extLst>
              </a:tr>
              <a:tr h="298504">
                <a:tc>
                  <a:txBody>
                    <a:bodyPr/>
                    <a:lstStyle/>
                    <a:p>
                      <a:pPr marL="0" marR="0" algn="l">
                        <a:spcBef>
                          <a:spcPts val="0"/>
                        </a:spcBef>
                        <a:spcAft>
                          <a:spcPts val="0"/>
                        </a:spcAft>
                      </a:pPr>
                      <a:r>
                        <a:rPr lang="en-US" sz="1800" kern="0" dirty="0">
                          <a:effectLst/>
                        </a:rPr>
                        <a:t>Observations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95</a:t>
                      </a: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38600809"/>
                  </a:ext>
                </a:extLst>
              </a:tr>
            </a:tbl>
          </a:graphicData>
        </a:graphic>
      </p:graphicFrame>
      <p:sp>
        <p:nvSpPr>
          <p:cNvPr id="3" name="Rectangle 2"/>
          <p:cNvSpPr/>
          <p:nvPr/>
        </p:nvSpPr>
        <p:spPr>
          <a:xfrm>
            <a:off x="1325433" y="202308"/>
            <a:ext cx="9384603" cy="707886"/>
          </a:xfrm>
          <a:prstGeom prst="rect">
            <a:avLst/>
          </a:prstGeom>
        </p:spPr>
        <p:txBody>
          <a:bodyPr wrap="square">
            <a:spAutoFit/>
          </a:bodyPr>
          <a:lstStyle/>
          <a:p>
            <a:pPr algn="ctr"/>
            <a:r>
              <a:rPr lang="en-US" sz="4000" dirty="0"/>
              <a:t>Heckman Selection </a:t>
            </a:r>
            <a:r>
              <a:rPr lang="en-US" sz="4000" dirty="0" smtClean="0"/>
              <a:t>Model</a:t>
            </a:r>
            <a:endParaRPr lang="en-US" sz="4000" dirty="0"/>
          </a:p>
        </p:txBody>
      </p:sp>
      <p:sp>
        <p:nvSpPr>
          <p:cNvPr id="6" name="Rectangle 5"/>
          <p:cNvSpPr/>
          <p:nvPr/>
        </p:nvSpPr>
        <p:spPr>
          <a:xfrm>
            <a:off x="897467" y="6452687"/>
            <a:ext cx="10240537" cy="307777"/>
          </a:xfrm>
          <a:prstGeom prst="rect">
            <a:avLst/>
          </a:prstGeom>
        </p:spPr>
        <p:txBody>
          <a:bodyPr wrap="square">
            <a:spAutoFit/>
          </a:bodyPr>
          <a:lstStyle/>
          <a:p>
            <a:pPr lvl="0" defTabSz="914400" eaLnBrk="0" fontAlgn="base" hangingPunct="0">
              <a:spcBef>
                <a:spcPct val="0"/>
              </a:spcBef>
              <a:spcAft>
                <a:spcPct val="0"/>
              </a:spcAft>
            </a:pPr>
            <a:r>
              <a:rPr lang="en-US" altLang="zh-CN" sz="1400" dirty="0">
                <a:latin typeface="Arial" panose="020B0604020202020204" pitchFamily="34" charset="0"/>
                <a:ea typeface="SimSun" panose="02010600030101010101" pitchFamily="2" charset="-122"/>
                <a:cs typeface="Arial" panose="020B0604020202020204" pitchFamily="34" charset="0"/>
              </a:rPr>
              <a:t>Robust standard errors in parentheses. *** p&lt;0.01, ** p&lt;0.05, * p&lt;0.1, +p&lt;0.11. Time FE included. </a:t>
            </a:r>
            <a:endParaRPr lang="en-US" altLang="zh-CN" sz="3200" dirty="0">
              <a:latin typeface="Arial" panose="020B0604020202020204" pitchFamily="34" charset="0"/>
            </a:endParaRPr>
          </a:p>
        </p:txBody>
      </p:sp>
      <p:sp>
        <p:nvSpPr>
          <p:cNvPr id="5" name="Rectangle 4"/>
          <p:cNvSpPr/>
          <p:nvPr/>
        </p:nvSpPr>
        <p:spPr>
          <a:xfrm>
            <a:off x="2103973" y="1954899"/>
            <a:ext cx="10283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75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28134" y="1066294"/>
          <a:ext cx="11379201" cy="5073811"/>
        </p:xfrm>
        <a:graphic>
          <a:graphicData uri="http://schemas.openxmlformats.org/drawingml/2006/table">
            <a:tbl>
              <a:tblPr firstRow="1" firstCol="1" bandRow="1">
                <a:tableStyleId>{5C22544A-7EE6-4342-B048-85BDC9FD1C3A}</a:tableStyleId>
              </a:tblPr>
              <a:tblGrid>
                <a:gridCol w="1787211">
                  <a:extLst>
                    <a:ext uri="{9D8B030D-6E8A-4147-A177-3AD203B41FA5}">
                      <a16:colId xmlns="" xmlns:a16="http://schemas.microsoft.com/office/drawing/2014/main" val="1719141506"/>
                    </a:ext>
                  </a:extLst>
                </a:gridCol>
                <a:gridCol w="1090317">
                  <a:extLst>
                    <a:ext uri="{9D8B030D-6E8A-4147-A177-3AD203B41FA5}">
                      <a16:colId xmlns="" xmlns:a16="http://schemas.microsoft.com/office/drawing/2014/main" val="3820376016"/>
                    </a:ext>
                  </a:extLst>
                </a:gridCol>
                <a:gridCol w="1173006">
                  <a:extLst>
                    <a:ext uri="{9D8B030D-6E8A-4147-A177-3AD203B41FA5}">
                      <a16:colId xmlns="" xmlns:a16="http://schemas.microsoft.com/office/drawing/2014/main" val="1088709707"/>
                    </a:ext>
                  </a:extLst>
                </a:gridCol>
                <a:gridCol w="1173006">
                  <a:extLst>
                    <a:ext uri="{9D8B030D-6E8A-4147-A177-3AD203B41FA5}">
                      <a16:colId xmlns="" xmlns:a16="http://schemas.microsoft.com/office/drawing/2014/main" val="1905166985"/>
                    </a:ext>
                  </a:extLst>
                </a:gridCol>
                <a:gridCol w="1269883">
                  <a:extLst>
                    <a:ext uri="{9D8B030D-6E8A-4147-A177-3AD203B41FA5}">
                      <a16:colId xmlns="" xmlns:a16="http://schemas.microsoft.com/office/drawing/2014/main" val="3807693096"/>
                    </a:ext>
                  </a:extLst>
                </a:gridCol>
                <a:gridCol w="1173006">
                  <a:extLst>
                    <a:ext uri="{9D8B030D-6E8A-4147-A177-3AD203B41FA5}">
                      <a16:colId xmlns="" xmlns:a16="http://schemas.microsoft.com/office/drawing/2014/main" val="417965002"/>
                    </a:ext>
                  </a:extLst>
                </a:gridCol>
                <a:gridCol w="1269883">
                  <a:extLst>
                    <a:ext uri="{9D8B030D-6E8A-4147-A177-3AD203B41FA5}">
                      <a16:colId xmlns="" xmlns:a16="http://schemas.microsoft.com/office/drawing/2014/main" val="497291638"/>
                    </a:ext>
                  </a:extLst>
                </a:gridCol>
                <a:gridCol w="1173006">
                  <a:extLst>
                    <a:ext uri="{9D8B030D-6E8A-4147-A177-3AD203B41FA5}">
                      <a16:colId xmlns="" xmlns:a16="http://schemas.microsoft.com/office/drawing/2014/main" val="1489289917"/>
                    </a:ext>
                  </a:extLst>
                </a:gridCol>
                <a:gridCol w="1269883">
                  <a:extLst>
                    <a:ext uri="{9D8B030D-6E8A-4147-A177-3AD203B41FA5}">
                      <a16:colId xmlns="" xmlns:a16="http://schemas.microsoft.com/office/drawing/2014/main" val="1813746250"/>
                    </a:ext>
                  </a:extLst>
                </a:gridCol>
              </a:tblGrid>
              <a:tr h="346115">
                <a:tc>
                  <a:txBody>
                    <a:bodyPr/>
                    <a:lstStyle/>
                    <a:p>
                      <a:pPr marL="0" marR="0" algn="l">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rPr>
                        <a:t>(1)</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(2)</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(3)</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(4)</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(5)</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(6)</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(7)</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(8)</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4225848860"/>
                  </a:ext>
                </a:extLst>
              </a:tr>
              <a:tr h="268654">
                <a:tc>
                  <a:txBody>
                    <a:bodyPr/>
                    <a:lstStyle/>
                    <a:p>
                      <a:pPr marL="0" marR="0" algn="l">
                        <a:spcBef>
                          <a:spcPts val="0"/>
                        </a:spcBef>
                        <a:spcAft>
                          <a:spcPts val="0"/>
                        </a:spcAft>
                      </a:pPr>
                      <a:r>
                        <a:rPr lang="en-US" sz="1800" kern="0">
                          <a:effectLst/>
                        </a:rPr>
                        <a:t>VARIABLES</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0" dirty="0">
                          <a:effectLst/>
                          <a:latin typeface="+mn-lt"/>
                          <a:ea typeface="+mn-ea"/>
                          <a:cs typeface="+mn-cs"/>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Saving</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Selection</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Saving</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Selection</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598491235"/>
                  </a:ext>
                </a:extLst>
              </a:tr>
              <a:tr h="298504">
                <a:tc>
                  <a:txBody>
                    <a:bodyPr/>
                    <a:lstStyle/>
                    <a:p>
                      <a:pPr marL="0" marR="0" algn="l">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rPr>
                        <a:t> </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rPr>
                        <a:t> </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726206259"/>
                  </a:ext>
                </a:extLst>
              </a:tr>
              <a:tr h="298504">
                <a:tc>
                  <a:txBody>
                    <a:bodyPr/>
                    <a:lstStyle/>
                    <a:p>
                      <a:pPr marL="0" marR="0" algn="l">
                        <a:spcBef>
                          <a:spcPts val="0"/>
                        </a:spcBef>
                        <a:spcAft>
                          <a:spcPts val="0"/>
                        </a:spcAft>
                      </a:pPr>
                      <a:r>
                        <a:rPr lang="en-US" sz="1800" kern="100" dirty="0">
                          <a:effectLst/>
                          <a:latin typeface="Calibri" panose="020F0502020204030204" pitchFamily="34" charset="0"/>
                          <a:ea typeface="SimSun" panose="02010600030101010101" pitchFamily="2" charset="-122"/>
                          <a:cs typeface="Times New Roman" panose="02020603050405020304" pitchFamily="18" charset="0"/>
                        </a:rPr>
                        <a:t>ED</a:t>
                      </a: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9.82**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34236884"/>
                  </a:ext>
                </a:extLst>
              </a:tr>
              <a:tr h="298504">
                <a:tc>
                  <a:txBody>
                    <a:bodyPr/>
                    <a:lstStyle/>
                    <a:p>
                      <a:pPr marL="0" marR="0" algn="l">
                        <a:spcBef>
                          <a:spcPts val="0"/>
                        </a:spcBef>
                        <a:spcAft>
                          <a:spcPts val="0"/>
                        </a:spcAft>
                      </a:pP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(4.17)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dirty="0">
                          <a:effectLst/>
                          <a:latin typeface="+mn-lt"/>
                        </a:rPr>
                        <a:t>(0.05)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096753396"/>
                  </a:ext>
                </a:extLst>
              </a:tr>
              <a:tr h="298504">
                <a:tc>
                  <a:txBody>
                    <a:bodyPr/>
                    <a:lstStyle/>
                    <a:p>
                      <a:pPr marL="0" marR="0" algn="l">
                        <a:spcBef>
                          <a:spcPts val="0"/>
                        </a:spcBef>
                        <a:spcAft>
                          <a:spcPts val="0"/>
                        </a:spcAft>
                      </a:pPr>
                      <a:r>
                        <a:rPr lang="en-US" sz="1800" kern="0">
                          <a:effectLst/>
                        </a:rPr>
                        <a:t>Ideal savings</a:t>
                      </a:r>
                      <a:endParaRPr lang="en-US" sz="18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3.50</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10.90**</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-0.02</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590303143"/>
                  </a:ext>
                </a:extLst>
              </a:tr>
              <a:tr h="298504">
                <a:tc>
                  <a:txBody>
                    <a:bodyPr/>
                    <a:lstStyle/>
                    <a:p>
                      <a:endParaRPr lang="en-US" sz="18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dirty="0">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(2.57)</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(4.39)</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812903139"/>
                  </a:ext>
                </a:extLst>
              </a:tr>
              <a:tr h="298504">
                <a:tc>
                  <a:txBody>
                    <a:bodyPr/>
                    <a:lstStyle/>
                    <a:p>
                      <a:pPr marL="0" marR="0" algn="l">
                        <a:spcBef>
                          <a:spcPts val="0"/>
                        </a:spcBef>
                        <a:spcAft>
                          <a:spcPts val="0"/>
                        </a:spcAft>
                      </a:pPr>
                      <a:r>
                        <a:rPr lang="en-US" sz="1800" kern="0" dirty="0">
                          <a:effectLst/>
                        </a:rPr>
                        <a:t>Predicted </a:t>
                      </a:r>
                      <a:r>
                        <a:rPr lang="en-US" sz="1800" kern="0" dirty="0" smtClean="0">
                          <a:effectLst/>
                        </a:rPr>
                        <a:t>savings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a:latin typeface="+mn-lt"/>
                      </a:endParaRPr>
                    </a:p>
                  </a:txBody>
                  <a:tcPr marL="68580" marR="68580" marT="0" marB="0"/>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-0.08</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-8.86**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1409200288"/>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dirty="0">
                        <a:latin typeface="+mn-lt"/>
                      </a:endParaRPr>
                    </a:p>
                  </a:txBody>
                  <a:tcPr marL="68580" marR="68580" marT="0" marB="0"/>
                </a:tc>
                <a:tc>
                  <a:txBody>
                    <a:bodyPr/>
                    <a:lstStyle/>
                    <a:p>
                      <a:endParaRPr lang="en-US" sz="1800" kern="100" dirty="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(2.56)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(0.02)</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(4.31)</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(0.05)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656983511"/>
                  </a:ext>
                </a:extLst>
              </a:tr>
              <a:tr h="298504">
                <a:tc>
                  <a:txBody>
                    <a:bodyPr/>
                    <a:lstStyle/>
                    <a:p>
                      <a:pPr marL="0" marR="0" algn="l">
                        <a:spcBef>
                          <a:spcPts val="0"/>
                        </a:spcBef>
                        <a:spcAft>
                          <a:spcPts val="0"/>
                        </a:spcAft>
                      </a:pPr>
                      <a:r>
                        <a:rPr lang="en-US" sz="1800" kern="0" dirty="0">
                          <a:effectLst/>
                        </a:rPr>
                        <a:t>Income</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0.56***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0.56***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extLst>
                  <a:ext uri="{0D108BD9-81ED-4DB2-BD59-A6C34878D82A}">
                    <a16:rowId xmlns="" xmlns:a16="http://schemas.microsoft.com/office/drawing/2014/main" val="1458010059"/>
                  </a:ext>
                </a:extLst>
              </a:tr>
              <a:tr h="298504">
                <a:tc>
                  <a:txBody>
                    <a:bodyPr/>
                    <a:lstStyle/>
                    <a:p>
                      <a:endParaRPr lang="en-US" sz="18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rPr>
                        <a:t>(0.03)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(0.03)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(0.03)</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extLst>
                  <a:ext uri="{0D108BD9-81ED-4DB2-BD59-A6C34878D82A}">
                    <a16:rowId xmlns="" xmlns:a16="http://schemas.microsoft.com/office/drawing/2014/main" val="1392908545"/>
                  </a:ext>
                </a:extLst>
              </a:tr>
              <a:tr h="298504">
                <a:tc>
                  <a:txBody>
                    <a:bodyPr/>
                    <a:lstStyle/>
                    <a:p>
                      <a:pPr marL="0" marR="0" algn="l">
                        <a:spcBef>
                          <a:spcPts val="0"/>
                        </a:spcBef>
                        <a:spcAft>
                          <a:spcPts val="0"/>
                        </a:spcAft>
                      </a:pPr>
                      <a:r>
                        <a:rPr lang="en-US" sz="1800" kern="0" dirty="0">
                          <a:effectLst/>
                        </a:rPr>
                        <a:t>Summer 2009</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1800" kern="100" dirty="0">
                        <a:effectLst/>
                        <a:latin typeface="+mn-lt"/>
                      </a:endParaRPr>
                    </a:p>
                  </a:txBody>
                  <a:tcPr marL="68580" marR="68580" marT="0" marB="0" anchor="b"/>
                </a:tc>
                <a:tc>
                  <a:txBody>
                    <a:bodyPr/>
                    <a:lstStyle/>
                    <a:p>
                      <a:r>
                        <a:rPr lang="en-US" sz="1800" kern="100" dirty="0">
                          <a:effectLst/>
                          <a:latin typeface="+mn-lt"/>
                        </a:rPr>
                        <a:t>-1.63***</a:t>
                      </a: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-1.72***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-1.72***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-1.69***</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145528717"/>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kern="100" dirty="0">
                        <a:effectLst/>
                        <a:latin typeface="+mn-lt"/>
                      </a:endParaRPr>
                    </a:p>
                  </a:txBody>
                  <a:tcPr marL="68580" marR="68580" marT="0" marB="0" anchor="b"/>
                </a:tc>
                <a:tc>
                  <a:txBody>
                    <a:bodyPr/>
                    <a:lstStyle/>
                    <a:p>
                      <a:r>
                        <a:rPr lang="en-US" sz="1800" kern="100" dirty="0">
                          <a:effectLst/>
                          <a:latin typeface="+mn-lt"/>
                        </a:rPr>
                        <a:t>(0.34)</a:t>
                      </a: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(0.36)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pPr marL="0" marR="0" algn="ctr">
                        <a:spcBef>
                          <a:spcPts val="0"/>
                        </a:spcBef>
                        <a:spcAft>
                          <a:spcPts val="0"/>
                        </a:spcAft>
                      </a:pPr>
                      <a:r>
                        <a:rPr lang="en-US" sz="1800" kern="0" dirty="0">
                          <a:effectLst/>
                          <a:latin typeface="+mn-lt"/>
                        </a:rPr>
                        <a:t>(0.35)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pPr marL="0" marR="0" algn="ctr">
                        <a:spcBef>
                          <a:spcPts val="0"/>
                        </a:spcBef>
                        <a:spcAft>
                          <a:spcPts val="0"/>
                        </a:spcAft>
                      </a:pPr>
                      <a:r>
                        <a:rPr lang="en-US" sz="1800" kern="0">
                          <a:effectLst/>
                          <a:latin typeface="+mn-lt"/>
                        </a:rPr>
                        <a:t>(0.36)</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881947014"/>
                  </a:ext>
                </a:extLst>
              </a:tr>
              <a:tr h="268654">
                <a:tc>
                  <a:txBody>
                    <a:bodyPr/>
                    <a:lstStyle/>
                    <a:p>
                      <a:pPr marL="0" marR="0" algn="l">
                        <a:spcBef>
                          <a:spcPts val="0"/>
                        </a:spcBef>
                        <a:spcAft>
                          <a:spcPts val="0"/>
                        </a:spcAft>
                      </a:pPr>
                      <a:r>
                        <a:rPr lang="en-US" sz="1800" kern="0" dirty="0">
                          <a:effectLst/>
                        </a:rPr>
                        <a:t>Constant</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34.77</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 1.31</a:t>
                      </a:r>
                    </a:p>
                  </a:txBody>
                  <a:tcPr marL="68580" marR="68580" marT="0" marB="0" anchor="b"/>
                </a:tc>
                <a:tc>
                  <a:txBody>
                    <a:bodyPr/>
                    <a:lstStyle/>
                    <a:p>
                      <a:pPr marL="0" marR="0" algn="ctr">
                        <a:spcBef>
                          <a:spcPts val="0"/>
                        </a:spcBef>
                        <a:spcAft>
                          <a:spcPts val="0"/>
                        </a:spcAft>
                      </a:pPr>
                      <a:r>
                        <a:rPr lang="en-US" sz="1800" kern="0" dirty="0">
                          <a:effectLst/>
                          <a:latin typeface="+mn-lt"/>
                        </a:rPr>
                        <a:t>18.53</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1.22***</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43.14*</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1.21***</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20.98</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1.24***</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3902661195"/>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(18.73)</a:t>
                      </a: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(0.23)</a:t>
                      </a:r>
                    </a:p>
                  </a:txBody>
                  <a:tcPr marL="68580" marR="68580" marT="0" marB="0" anchor="b"/>
                </a:tc>
                <a:tc>
                  <a:txBody>
                    <a:bodyPr/>
                    <a:lstStyle/>
                    <a:p>
                      <a:pPr marL="0" marR="0" algn="ctr">
                        <a:spcBef>
                          <a:spcPts val="0"/>
                        </a:spcBef>
                        <a:spcAft>
                          <a:spcPts val="0"/>
                        </a:spcAft>
                      </a:pPr>
                      <a:r>
                        <a:rPr lang="en-US" sz="1800" kern="0" dirty="0">
                          <a:effectLst/>
                          <a:latin typeface="+mn-lt"/>
                        </a:rPr>
                        <a:t>(26.15)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(0.26)</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(24.98)</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(0.25)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(25.55)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(0.27)</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839928574"/>
                  </a:ext>
                </a:extLst>
              </a:tr>
              <a:tr h="298504">
                <a:tc>
                  <a:txBody>
                    <a:bodyPr/>
                    <a:lstStyle/>
                    <a:p>
                      <a:endParaRPr lang="en-US" sz="18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tc>
                  <a:txBody>
                    <a:bodyPr/>
                    <a:lstStyle/>
                    <a:p>
                      <a:endParaRPr lang="en-US" sz="1800" kern="100" dirty="0">
                        <a:effectLst/>
                        <a:latin typeface="+mn-lt"/>
                      </a:endParaRPr>
                    </a:p>
                  </a:txBody>
                  <a:tcPr marL="68580" marR="68580" marT="0" marB="0" anchor="b"/>
                </a:tc>
                <a:extLst>
                  <a:ext uri="{0D108BD9-81ED-4DB2-BD59-A6C34878D82A}">
                    <a16:rowId xmlns="" xmlns:a16="http://schemas.microsoft.com/office/drawing/2014/main" val="2529878795"/>
                  </a:ext>
                </a:extLst>
              </a:tr>
              <a:tr h="298504">
                <a:tc>
                  <a:txBody>
                    <a:bodyPr/>
                    <a:lstStyle/>
                    <a:p>
                      <a:pPr marL="0" marR="0" algn="l">
                        <a:spcBef>
                          <a:spcPts val="0"/>
                        </a:spcBef>
                        <a:spcAft>
                          <a:spcPts val="0"/>
                        </a:spcAft>
                      </a:pPr>
                      <a:r>
                        <a:rPr lang="en-US" sz="1800" kern="0" dirty="0">
                          <a:effectLst/>
                        </a:rPr>
                        <a:t>Observations</a:t>
                      </a:r>
                      <a:endParaRPr lang="en-US" sz="18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ctr">
                        <a:spcBef>
                          <a:spcPts val="0"/>
                        </a:spcBef>
                        <a:spcAft>
                          <a:spcPts val="0"/>
                        </a:spcAft>
                      </a:pP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dirty="0">
                          <a:effectLst/>
                          <a:latin typeface="+mn-lt"/>
                          <a:ea typeface="SimSun" panose="02010600030101010101" pitchFamily="2" charset="-122"/>
                          <a:cs typeface="Times New Roman" panose="02020603050405020304" pitchFamily="18" charset="0"/>
                        </a:rPr>
                        <a:t>95</a:t>
                      </a: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a:effectLst/>
                          <a:latin typeface="+mn-lt"/>
                        </a:rPr>
                        <a:t>95</a:t>
                      </a:r>
                      <a:endParaRPr lang="en-US" sz="1800" kern="10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0" dirty="0">
                          <a:effectLst/>
                          <a:latin typeface="+mn-lt"/>
                        </a:rPr>
                        <a:t>95</a:t>
                      </a:r>
                      <a:endParaRPr lang="en-US" sz="1800" kern="100" dirty="0">
                        <a:effectLst/>
                        <a:latin typeface="+mn-lt"/>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38600809"/>
                  </a:ext>
                </a:extLst>
              </a:tr>
            </a:tbl>
          </a:graphicData>
        </a:graphic>
      </p:graphicFrame>
      <p:sp>
        <p:nvSpPr>
          <p:cNvPr id="3" name="Rectangle 2"/>
          <p:cNvSpPr/>
          <p:nvPr/>
        </p:nvSpPr>
        <p:spPr>
          <a:xfrm>
            <a:off x="1325433" y="202308"/>
            <a:ext cx="9384603" cy="707886"/>
          </a:xfrm>
          <a:prstGeom prst="rect">
            <a:avLst/>
          </a:prstGeom>
        </p:spPr>
        <p:txBody>
          <a:bodyPr wrap="square">
            <a:spAutoFit/>
          </a:bodyPr>
          <a:lstStyle/>
          <a:p>
            <a:pPr algn="ctr"/>
            <a:r>
              <a:rPr lang="en-US" sz="4000" dirty="0"/>
              <a:t>Heckman Selection </a:t>
            </a:r>
            <a:r>
              <a:rPr lang="en-US" sz="4000" dirty="0" smtClean="0"/>
              <a:t>Model</a:t>
            </a:r>
            <a:endParaRPr lang="en-US" sz="4000" dirty="0"/>
          </a:p>
        </p:txBody>
      </p:sp>
      <p:sp>
        <p:nvSpPr>
          <p:cNvPr id="6" name="Rectangle 5"/>
          <p:cNvSpPr/>
          <p:nvPr/>
        </p:nvSpPr>
        <p:spPr>
          <a:xfrm>
            <a:off x="897467" y="6452687"/>
            <a:ext cx="10240537" cy="307777"/>
          </a:xfrm>
          <a:prstGeom prst="rect">
            <a:avLst/>
          </a:prstGeom>
        </p:spPr>
        <p:txBody>
          <a:bodyPr wrap="square">
            <a:spAutoFit/>
          </a:bodyPr>
          <a:lstStyle/>
          <a:p>
            <a:pPr lvl="0" defTabSz="914400" eaLnBrk="0" fontAlgn="base" hangingPunct="0">
              <a:spcBef>
                <a:spcPct val="0"/>
              </a:spcBef>
              <a:spcAft>
                <a:spcPct val="0"/>
              </a:spcAft>
            </a:pPr>
            <a:r>
              <a:rPr lang="en-US" altLang="zh-CN" sz="1400" dirty="0">
                <a:latin typeface="Arial" panose="020B0604020202020204" pitchFamily="34" charset="0"/>
                <a:ea typeface="SimSun" panose="02010600030101010101" pitchFamily="2" charset="-122"/>
                <a:cs typeface="Arial" panose="020B0604020202020204" pitchFamily="34" charset="0"/>
              </a:rPr>
              <a:t>Robust standard errors in parentheses. *** p&lt;0.01, ** p&lt;0.05, * p&lt;0.1, +p&lt;0.11. Time FE included. </a:t>
            </a:r>
            <a:endParaRPr lang="en-US" altLang="zh-CN" sz="3200" dirty="0">
              <a:latin typeface="Arial" panose="020B0604020202020204" pitchFamily="34" charset="0"/>
            </a:endParaRPr>
          </a:p>
        </p:txBody>
      </p:sp>
      <p:sp>
        <p:nvSpPr>
          <p:cNvPr id="5" name="Rectangle 4"/>
          <p:cNvSpPr/>
          <p:nvPr/>
        </p:nvSpPr>
        <p:spPr>
          <a:xfrm>
            <a:off x="4486226" y="2568509"/>
            <a:ext cx="10283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852436" y="3129983"/>
            <a:ext cx="10283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9350994" y="2569716"/>
            <a:ext cx="10283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350993" y="3170165"/>
            <a:ext cx="1028333" cy="287867"/>
          </a:xfrm>
          <a:prstGeom prst="rect">
            <a:avLst/>
          </a:prstGeom>
          <a:gradFill>
            <a:gsLst>
              <a:gs pos="100000">
                <a:srgbClr val="FFFF00">
                  <a:alpha val="34000"/>
                </a:srgb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3695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Survey </a:t>
            </a:r>
            <a:r>
              <a:rPr lang="en-US" dirty="0"/>
              <a:t>m</a:t>
            </a:r>
            <a:r>
              <a:rPr lang="en-US" dirty="0" smtClean="0"/>
              <a:t>easures of self-control:</a:t>
            </a:r>
            <a:br>
              <a:rPr lang="en-US" dirty="0" smtClean="0"/>
            </a:br>
            <a:r>
              <a:rPr lang="en-US" dirty="0" smtClean="0"/>
              <a:t>How informative are they?</a:t>
            </a:r>
            <a:endParaRPr lang="en-US" dirty="0"/>
          </a:p>
        </p:txBody>
      </p:sp>
      <p:sp>
        <p:nvSpPr>
          <p:cNvPr id="3" name="Content Placeholder 2"/>
          <p:cNvSpPr>
            <a:spLocks noGrp="1"/>
          </p:cNvSpPr>
          <p:nvPr>
            <p:ph idx="1"/>
          </p:nvPr>
        </p:nvSpPr>
        <p:spPr>
          <a:xfrm>
            <a:off x="780501" y="1574347"/>
            <a:ext cx="10403968" cy="4828878"/>
          </a:xfrm>
        </p:spPr>
        <p:txBody>
          <a:bodyPr>
            <a:normAutofit/>
          </a:bodyPr>
          <a:lstStyle/>
          <a:p>
            <a:r>
              <a:rPr lang="en-US" sz="2400" dirty="0"/>
              <a:t>Self-control, the ability to follow one’s ideal plan </a:t>
            </a:r>
            <a:r>
              <a:rPr lang="en-US" sz="2400" dirty="0" err="1" smtClean="0"/>
              <a:t>depite</a:t>
            </a:r>
            <a:r>
              <a:rPr lang="en-US" sz="2400" dirty="0" smtClean="0"/>
              <a:t> of </a:t>
            </a:r>
            <a:r>
              <a:rPr lang="en-US" sz="2400" dirty="0"/>
              <a:t>temptations, is a central concept in behavioral science </a:t>
            </a:r>
            <a:r>
              <a:rPr lang="en-US" sz="2400" dirty="0" smtClean="0"/>
              <a:t>(</a:t>
            </a:r>
            <a:r>
              <a:rPr lang="en-US" sz="2400" dirty="0" err="1" smtClean="0"/>
              <a:t>Laibson</a:t>
            </a:r>
            <a:r>
              <a:rPr lang="en-US" sz="2400" dirty="0" smtClean="0"/>
              <a:t> </a:t>
            </a:r>
            <a:r>
              <a:rPr lang="en-US" sz="2400" dirty="0"/>
              <a:t>(1997), Gul and </a:t>
            </a:r>
            <a:r>
              <a:rPr lang="en-US" sz="2400" dirty="0" err="1"/>
              <a:t>Pesendorfer</a:t>
            </a:r>
            <a:r>
              <a:rPr lang="en-US" sz="2400" dirty="0"/>
              <a:t> (2001)).</a:t>
            </a:r>
          </a:p>
          <a:p>
            <a:pPr lvl="1"/>
            <a:r>
              <a:rPr lang="en-US" sz="2000" dirty="0"/>
              <a:t>Important in financial decision making (Bryan et al. 2010</a:t>
            </a:r>
            <a:r>
              <a:rPr lang="en-US" sz="2000" dirty="0" smtClean="0"/>
              <a:t>)</a:t>
            </a:r>
          </a:p>
          <a:p>
            <a:r>
              <a:rPr lang="en-US" sz="2400" dirty="0" smtClean="0"/>
              <a:t>Measuring self-control accurately is crucial</a:t>
            </a:r>
          </a:p>
          <a:p>
            <a:pPr lvl="1"/>
            <a:r>
              <a:rPr lang="en-US" sz="2000" dirty="0" smtClean="0"/>
              <a:t>Incentivized </a:t>
            </a:r>
            <a:r>
              <a:rPr lang="en-US" sz="2000" dirty="0"/>
              <a:t>experiments</a:t>
            </a:r>
          </a:p>
          <a:p>
            <a:pPr lvl="1"/>
            <a:r>
              <a:rPr lang="en-US" sz="2000" dirty="0" smtClean="0"/>
              <a:t>Surveys</a:t>
            </a:r>
          </a:p>
          <a:p>
            <a:pPr marL="0" indent="0">
              <a:buNone/>
            </a:pPr>
            <a:endParaRPr lang="en-US" sz="2400" dirty="0"/>
          </a:p>
        </p:txBody>
      </p:sp>
    </p:spTree>
    <p:extLst>
      <p:ext uri="{BB962C8B-B14F-4D97-AF65-F5344CB8AC3E}">
        <p14:creationId xmlns:p14="http://schemas.microsoft.com/office/powerpoint/2010/main" val="2471843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164"/>
            <a:ext cx="10972800" cy="1143000"/>
          </a:xfrm>
        </p:spPr>
        <p:txBody>
          <a:bodyPr>
            <a:normAutofit/>
          </a:bodyPr>
          <a:lstStyle/>
          <a:p>
            <a:r>
              <a:rPr lang="en-US" dirty="0" smtClean="0"/>
              <a:t>Heterogeneity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088575"/>
              </p:ext>
            </p:extLst>
          </p:nvPr>
        </p:nvGraphicFramePr>
        <p:xfrm>
          <a:off x="1219428" y="1625600"/>
          <a:ext cx="8957733" cy="4910667"/>
        </p:xfrm>
        <a:graphic>
          <a:graphicData uri="http://schemas.openxmlformats.org/drawingml/2006/table">
            <a:tbl>
              <a:tblPr firstRow="1" firstCol="1" bandRow="1">
                <a:tableStyleId>{5C22544A-7EE6-4342-B048-85BDC9FD1C3A}</a:tableStyleId>
              </a:tblPr>
              <a:tblGrid>
                <a:gridCol w="5943915">
                  <a:extLst>
                    <a:ext uri="{9D8B030D-6E8A-4147-A177-3AD203B41FA5}">
                      <a16:colId xmlns="" xmlns:a16="http://schemas.microsoft.com/office/drawing/2014/main" val="2637165796"/>
                    </a:ext>
                  </a:extLst>
                </a:gridCol>
                <a:gridCol w="1004606">
                  <a:extLst>
                    <a:ext uri="{9D8B030D-6E8A-4147-A177-3AD203B41FA5}">
                      <a16:colId xmlns="" xmlns:a16="http://schemas.microsoft.com/office/drawing/2014/main" val="3899748881"/>
                    </a:ext>
                  </a:extLst>
                </a:gridCol>
                <a:gridCol w="1004606">
                  <a:extLst>
                    <a:ext uri="{9D8B030D-6E8A-4147-A177-3AD203B41FA5}">
                      <a16:colId xmlns="" xmlns:a16="http://schemas.microsoft.com/office/drawing/2014/main" val="764999824"/>
                    </a:ext>
                  </a:extLst>
                </a:gridCol>
                <a:gridCol w="1004606">
                  <a:extLst>
                    <a:ext uri="{9D8B030D-6E8A-4147-A177-3AD203B41FA5}">
                      <a16:colId xmlns="" xmlns:a16="http://schemas.microsoft.com/office/drawing/2014/main" val="1251363982"/>
                    </a:ext>
                  </a:extLst>
                </a:gridCol>
              </a:tblGrid>
              <a:tr h="598785">
                <a:tc>
                  <a:txBody>
                    <a:bodyPr/>
                    <a:lstStyle/>
                    <a:p>
                      <a:pPr marL="0" marR="0" algn="ctr">
                        <a:spcBef>
                          <a:spcPts val="0"/>
                        </a:spcBef>
                        <a:spcAft>
                          <a:spcPts val="0"/>
                        </a:spcAft>
                      </a:pPr>
                      <a:r>
                        <a:rPr lang="en-US" sz="2000" kern="0" dirty="0">
                          <a:effectLst/>
                        </a:rPr>
                        <a:t>Effect of $100 of ED on additional savings ($)</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a:effectLst/>
                        </a:rPr>
                        <a:t>Coef.</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a:effectLst/>
                        </a:rPr>
                        <a:t>Std. Err.</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P&gt;z</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779948594"/>
                  </a:ext>
                </a:extLst>
              </a:tr>
              <a:tr h="362010">
                <a:tc>
                  <a:txBody>
                    <a:bodyPr/>
                    <a:lstStyle/>
                    <a:p>
                      <a:pPr marL="0" marR="0" algn="l">
                        <a:spcBef>
                          <a:spcPts val="0"/>
                        </a:spcBef>
                        <a:spcAft>
                          <a:spcPts val="0"/>
                        </a:spcAft>
                      </a:pPr>
                      <a:r>
                        <a:rPr lang="en-US" sz="2000" kern="0" dirty="0">
                          <a:effectLst/>
                        </a:rPr>
                        <a:t> </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pPr marL="0" marR="0" algn="l">
                        <a:spcBef>
                          <a:spcPts val="0"/>
                        </a:spcBef>
                        <a:spcAft>
                          <a:spcPts val="0"/>
                        </a:spcAft>
                      </a:pPr>
                      <a:r>
                        <a:rPr lang="en-US" sz="2000" kern="0">
                          <a:effectLst/>
                        </a:rPr>
                        <a:t> </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kern="0">
                          <a:effectLst/>
                        </a:rPr>
                        <a:t> </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kern="0">
                          <a:effectLst/>
                        </a:rPr>
                        <a:t> </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 xmlns:a16="http://schemas.microsoft.com/office/drawing/2014/main" val="2945205787"/>
                  </a:ext>
                </a:extLst>
              </a:tr>
              <a:tr h="376178">
                <a:tc>
                  <a:txBody>
                    <a:bodyPr/>
                    <a:lstStyle/>
                    <a:p>
                      <a:pPr marL="0" marR="0" algn="l">
                        <a:spcBef>
                          <a:spcPts val="0"/>
                        </a:spcBef>
                        <a:spcAft>
                          <a:spcPts val="0"/>
                        </a:spcAft>
                      </a:pPr>
                      <a:r>
                        <a:rPr lang="en-US" sz="2000" kern="0" dirty="0">
                          <a:effectLst/>
                        </a:rPr>
                        <a:t>Panel A:</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2000" kern="100">
                        <a:effectLst/>
                        <a:latin typeface="Calibri" panose="020F0502020204030204" pitchFamily="34" charset="0"/>
                      </a:endParaRPr>
                    </a:p>
                  </a:txBody>
                  <a:tcPr marL="68580" marR="68580" marT="0" marB="0" anchor="b"/>
                </a:tc>
                <a:tc>
                  <a:txBody>
                    <a:bodyPr/>
                    <a:lstStyle/>
                    <a:p>
                      <a:endParaRPr lang="en-US" sz="2000" kern="100">
                        <a:effectLst/>
                        <a:latin typeface="Calibri" panose="020F0502020204030204" pitchFamily="34" charset="0"/>
                      </a:endParaRPr>
                    </a:p>
                  </a:txBody>
                  <a:tcPr marL="68580" marR="68580" marT="0" marB="0" anchor="b"/>
                </a:tc>
                <a:tc>
                  <a:txBody>
                    <a:bodyPr/>
                    <a:lstStyle/>
                    <a:p>
                      <a:endParaRPr lang="en-US" sz="2000" kern="100">
                        <a:effectLst/>
                        <a:latin typeface="Calibri" panose="020F0502020204030204" pitchFamily="34" charset="0"/>
                      </a:endParaRPr>
                    </a:p>
                  </a:txBody>
                  <a:tcPr marL="68580" marR="68580" marT="0" marB="0" anchor="b"/>
                </a:tc>
                <a:extLst>
                  <a:ext uri="{0D108BD9-81ED-4DB2-BD59-A6C34878D82A}">
                    <a16:rowId xmlns="" xmlns:a16="http://schemas.microsoft.com/office/drawing/2014/main" val="1520507619"/>
                  </a:ext>
                </a:extLst>
              </a:tr>
              <a:tr h="313482">
                <a:tc>
                  <a:txBody>
                    <a:bodyPr/>
                    <a:lstStyle/>
                    <a:p>
                      <a:pPr marL="0" marR="0" algn="ctr">
                        <a:spcBef>
                          <a:spcPts val="0"/>
                        </a:spcBef>
                        <a:spcAft>
                          <a:spcPts val="0"/>
                        </a:spcAft>
                      </a:pPr>
                      <a:r>
                        <a:rPr lang="en-US" sz="2000" kern="0" dirty="0">
                          <a:effectLst/>
                        </a:rPr>
                        <a:t>Not homeless due to addiction</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dirty="0">
                          <a:effectLst/>
                        </a:rPr>
                        <a:t>4.16</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a:effectLst/>
                        </a:rPr>
                        <a:t>9.2</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a:effectLst/>
                        </a:rPr>
                        <a:t>0.65</a:t>
                      </a:r>
                      <a:endParaRPr lang="en-US" sz="2000" kern="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308475539"/>
                  </a:ext>
                </a:extLst>
              </a:tr>
              <a:tr h="313482">
                <a:tc>
                  <a:txBody>
                    <a:bodyPr/>
                    <a:lstStyle/>
                    <a:p>
                      <a:pPr marL="0" marR="0" algn="ctr">
                        <a:spcBef>
                          <a:spcPts val="0"/>
                        </a:spcBef>
                        <a:spcAft>
                          <a:spcPts val="0"/>
                        </a:spcAft>
                      </a:pPr>
                      <a:r>
                        <a:rPr lang="en-US" sz="2000" kern="0" dirty="0">
                          <a:effectLst/>
                        </a:rPr>
                        <a:t>Homeless due to addiction</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dirty="0">
                          <a:effectLst/>
                        </a:rPr>
                        <a:t>11.3</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4.68</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0.02</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2002565931"/>
                  </a:ext>
                </a:extLst>
              </a:tr>
              <a:tr h="376178">
                <a:tc>
                  <a:txBody>
                    <a:bodyPr/>
                    <a:lstStyle/>
                    <a:p>
                      <a:endParaRPr lang="en-US" sz="2000" kern="100" dirty="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a:effectLst/>
                        <a:latin typeface="Calibri" panose="020F0502020204030204" pitchFamily="34" charset="0"/>
                      </a:endParaRPr>
                    </a:p>
                  </a:txBody>
                  <a:tcPr marL="68580" marR="68580" marT="0" marB="0" anchor="b"/>
                </a:tc>
                <a:extLst>
                  <a:ext uri="{0D108BD9-81ED-4DB2-BD59-A6C34878D82A}">
                    <a16:rowId xmlns="" xmlns:a16="http://schemas.microsoft.com/office/drawing/2014/main" val="2141218851"/>
                  </a:ext>
                </a:extLst>
              </a:tr>
              <a:tr h="376178">
                <a:tc>
                  <a:txBody>
                    <a:bodyPr/>
                    <a:lstStyle/>
                    <a:p>
                      <a:pPr marL="0" marR="0" algn="l">
                        <a:spcBef>
                          <a:spcPts val="0"/>
                        </a:spcBef>
                        <a:spcAft>
                          <a:spcPts val="0"/>
                        </a:spcAft>
                      </a:pPr>
                      <a:r>
                        <a:rPr lang="en-US" sz="2000" kern="0" dirty="0">
                          <a:effectLst/>
                        </a:rPr>
                        <a:t>Panel B: </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solidFill>
                      <a:schemeClr val="tx2">
                        <a:lumMod val="60000"/>
                        <a:lumOff val="40000"/>
                      </a:schemeClr>
                    </a:solidFill>
                  </a:tcPr>
                </a:tc>
                <a:tc>
                  <a:txBody>
                    <a:bodyPr/>
                    <a:lstStyle/>
                    <a:p>
                      <a:endParaRPr lang="en-US" sz="2000" kern="10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extLst>
                  <a:ext uri="{0D108BD9-81ED-4DB2-BD59-A6C34878D82A}">
                    <a16:rowId xmlns="" xmlns:a16="http://schemas.microsoft.com/office/drawing/2014/main" val="519552336"/>
                  </a:ext>
                </a:extLst>
              </a:tr>
              <a:tr h="313482">
                <a:tc>
                  <a:txBody>
                    <a:bodyPr/>
                    <a:lstStyle/>
                    <a:p>
                      <a:pPr marL="0" marR="0" algn="ctr">
                        <a:spcBef>
                          <a:spcPts val="0"/>
                        </a:spcBef>
                        <a:spcAft>
                          <a:spcPts val="0"/>
                        </a:spcAft>
                      </a:pPr>
                      <a:r>
                        <a:rPr lang="en-US" sz="2000" kern="0" dirty="0">
                          <a:effectLst/>
                          <a:latin typeface="+mn-lt"/>
                          <a:ea typeface="+mn-ea"/>
                          <a:cs typeface="+mn-cs"/>
                        </a:rPr>
                        <a:t>Did</a:t>
                      </a:r>
                      <a:r>
                        <a:rPr lang="en-US" sz="2000" kern="0" baseline="0" dirty="0">
                          <a:effectLst/>
                          <a:latin typeface="+mn-lt"/>
                          <a:ea typeface="+mn-ea"/>
                          <a:cs typeface="+mn-cs"/>
                        </a:rPr>
                        <a:t> not drop out of high school</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dirty="0">
                          <a:effectLst/>
                        </a:rPr>
                        <a:t>9.39</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5.82</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0.11</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1472329115"/>
                  </a:ext>
                </a:extLst>
              </a:tr>
              <a:tr h="313482">
                <a:tc>
                  <a:txBody>
                    <a:bodyPr/>
                    <a:lstStyle/>
                    <a:p>
                      <a:pPr marL="0" marR="0" algn="ctr">
                        <a:spcBef>
                          <a:spcPts val="0"/>
                        </a:spcBef>
                        <a:spcAft>
                          <a:spcPts val="0"/>
                        </a:spcAft>
                      </a:pPr>
                      <a:r>
                        <a:rPr lang="en-US" sz="2000" kern="0" dirty="0">
                          <a:effectLst/>
                        </a:rPr>
                        <a:t>Dropped</a:t>
                      </a:r>
                      <a:r>
                        <a:rPr lang="en-US" sz="2000" kern="0" baseline="0" dirty="0">
                          <a:effectLst/>
                        </a:rPr>
                        <a:t> out of high school</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000" kern="0" dirty="0">
                          <a:effectLst/>
                        </a:rPr>
                        <a:t>11.49</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5.99</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kern="0" dirty="0">
                          <a:effectLst/>
                        </a:rPr>
                        <a:t>0.06</a:t>
                      </a:r>
                      <a:endParaRPr lang="en-US" sz="2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 xmlns:a16="http://schemas.microsoft.com/office/drawing/2014/main" val="1259116016"/>
                  </a:ext>
                </a:extLst>
              </a:tr>
              <a:tr h="313482">
                <a:tc>
                  <a:txBody>
                    <a:bodyPr/>
                    <a:lstStyle/>
                    <a:p>
                      <a:endParaRPr lang="en-US" sz="20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extLst>
                  <a:ext uri="{0D108BD9-81ED-4DB2-BD59-A6C34878D82A}">
                    <a16:rowId xmlns="" xmlns:a16="http://schemas.microsoft.com/office/drawing/2014/main" val="2953191140"/>
                  </a:ext>
                </a:extLst>
              </a:tr>
              <a:tr h="313482">
                <a:tc>
                  <a:txBody>
                    <a:bodyPr/>
                    <a:lstStyle/>
                    <a:p>
                      <a:r>
                        <a:rPr lang="en-US" sz="2000" kern="100" dirty="0">
                          <a:effectLst/>
                          <a:latin typeface="Calibri" panose="020F0502020204030204" pitchFamily="34" charset="0"/>
                        </a:rPr>
                        <a:t>Panel C:</a:t>
                      </a:r>
                    </a:p>
                  </a:txBody>
                  <a:tcPr marL="68580" marR="68580" marT="0" marB="0" anchor="b">
                    <a:solidFill>
                      <a:schemeClr val="tx2">
                        <a:lumMod val="60000"/>
                        <a:lumOff val="40000"/>
                      </a:schemeClr>
                    </a:solidFill>
                  </a:tcPr>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extLst>
                  <a:ext uri="{0D108BD9-81ED-4DB2-BD59-A6C34878D82A}">
                    <a16:rowId xmlns="" xmlns:a16="http://schemas.microsoft.com/office/drawing/2014/main" val="2249480669"/>
                  </a:ext>
                </a:extLst>
              </a:tr>
              <a:tr h="313482">
                <a:tc>
                  <a:txBody>
                    <a:bodyPr/>
                    <a:lstStyle/>
                    <a:p>
                      <a:pPr algn="ctr"/>
                      <a:r>
                        <a:rPr lang="en-US" sz="2000" kern="100" dirty="0">
                          <a:effectLst/>
                          <a:latin typeface="Calibri" panose="020F0502020204030204" pitchFamily="34" charset="0"/>
                        </a:rPr>
                        <a:t>Not homeless due to incarceration</a:t>
                      </a:r>
                    </a:p>
                  </a:txBody>
                  <a:tcPr marL="68580" marR="68580" marT="0" marB="0" anchor="b">
                    <a:solidFill>
                      <a:schemeClr val="tx2">
                        <a:lumMod val="60000"/>
                        <a:lumOff val="40000"/>
                      </a:schemeClr>
                    </a:solidFill>
                  </a:tcPr>
                </a:tc>
                <a:tc>
                  <a:txBody>
                    <a:bodyPr/>
                    <a:lstStyle/>
                    <a:p>
                      <a:pPr algn="ctr"/>
                      <a:r>
                        <a:rPr lang="en-US" sz="2000" kern="100" dirty="0">
                          <a:effectLst/>
                          <a:latin typeface="+mn-lt"/>
                        </a:rPr>
                        <a:t>5.09</a:t>
                      </a:r>
                    </a:p>
                  </a:txBody>
                  <a:tcPr marL="68580" marR="68580" marT="0" marB="0" anchor="b"/>
                </a:tc>
                <a:tc>
                  <a:txBody>
                    <a:bodyPr/>
                    <a:lstStyle/>
                    <a:p>
                      <a:pPr algn="ctr"/>
                      <a:r>
                        <a:rPr lang="en-US" sz="2000" kern="100" dirty="0">
                          <a:effectLst/>
                          <a:latin typeface="+mn-lt"/>
                        </a:rPr>
                        <a:t>3.41</a:t>
                      </a:r>
                    </a:p>
                  </a:txBody>
                  <a:tcPr marL="68580" marR="68580" marT="0" marB="0" anchor="b"/>
                </a:tc>
                <a:tc>
                  <a:txBody>
                    <a:bodyPr/>
                    <a:lstStyle/>
                    <a:p>
                      <a:pPr algn="ctr"/>
                      <a:r>
                        <a:rPr lang="en-US" sz="2000" kern="100" dirty="0">
                          <a:effectLst/>
                          <a:latin typeface="+mn-lt"/>
                        </a:rPr>
                        <a:t>0.14</a:t>
                      </a:r>
                    </a:p>
                  </a:txBody>
                  <a:tcPr marL="68580" marR="68580" marT="0" marB="0" anchor="b"/>
                </a:tc>
                <a:extLst>
                  <a:ext uri="{0D108BD9-81ED-4DB2-BD59-A6C34878D82A}">
                    <a16:rowId xmlns="" xmlns:a16="http://schemas.microsoft.com/office/drawing/2014/main" val="1404834096"/>
                  </a:ext>
                </a:extLst>
              </a:tr>
              <a:tr h="313482">
                <a:tc>
                  <a:txBody>
                    <a:bodyPr/>
                    <a:lstStyle/>
                    <a:p>
                      <a:pPr algn="ctr"/>
                      <a:r>
                        <a:rPr lang="en-US" sz="2000" kern="100" dirty="0">
                          <a:effectLst/>
                          <a:latin typeface="Calibri" panose="020F0502020204030204" pitchFamily="34" charset="0"/>
                        </a:rPr>
                        <a:t>Homeless due to incarceration</a:t>
                      </a:r>
                    </a:p>
                  </a:txBody>
                  <a:tcPr marL="68580" marR="68580" marT="0" marB="0" anchor="b">
                    <a:solidFill>
                      <a:schemeClr val="tx2">
                        <a:lumMod val="60000"/>
                        <a:lumOff val="40000"/>
                      </a:schemeClr>
                    </a:solidFill>
                  </a:tcPr>
                </a:tc>
                <a:tc>
                  <a:txBody>
                    <a:bodyPr/>
                    <a:lstStyle/>
                    <a:p>
                      <a:pPr algn="ctr"/>
                      <a:r>
                        <a:rPr lang="en-US" sz="2000" kern="100" dirty="0">
                          <a:effectLst/>
                          <a:latin typeface="+mn-lt"/>
                        </a:rPr>
                        <a:t>18.89</a:t>
                      </a:r>
                    </a:p>
                  </a:txBody>
                  <a:tcPr marL="68580" marR="68580" marT="0" marB="0" anchor="b"/>
                </a:tc>
                <a:tc>
                  <a:txBody>
                    <a:bodyPr/>
                    <a:lstStyle/>
                    <a:p>
                      <a:pPr algn="ctr"/>
                      <a:r>
                        <a:rPr lang="en-US" sz="2000" kern="100" dirty="0">
                          <a:effectLst/>
                          <a:latin typeface="+mn-lt"/>
                        </a:rPr>
                        <a:t>10.01</a:t>
                      </a:r>
                    </a:p>
                  </a:txBody>
                  <a:tcPr marL="68580" marR="68580" marT="0" marB="0" anchor="b"/>
                </a:tc>
                <a:tc>
                  <a:txBody>
                    <a:bodyPr/>
                    <a:lstStyle/>
                    <a:p>
                      <a:pPr algn="ctr"/>
                      <a:r>
                        <a:rPr lang="en-US" sz="2000" kern="100" dirty="0">
                          <a:effectLst/>
                          <a:latin typeface="+mn-lt"/>
                        </a:rPr>
                        <a:t>0.07</a:t>
                      </a:r>
                    </a:p>
                  </a:txBody>
                  <a:tcPr marL="68580" marR="68580" marT="0" marB="0" anchor="b"/>
                </a:tc>
                <a:extLst>
                  <a:ext uri="{0D108BD9-81ED-4DB2-BD59-A6C34878D82A}">
                    <a16:rowId xmlns="" xmlns:a16="http://schemas.microsoft.com/office/drawing/2014/main" val="2104029537"/>
                  </a:ext>
                </a:extLst>
              </a:tr>
              <a:tr h="313482">
                <a:tc>
                  <a:txBody>
                    <a:bodyPr/>
                    <a:lstStyle/>
                    <a:p>
                      <a:endParaRPr lang="en-US" sz="2000" kern="100">
                        <a:effectLst/>
                        <a:latin typeface="Calibri" panose="020F0502020204030204" pitchFamily="34" charset="0"/>
                      </a:endParaRPr>
                    </a:p>
                  </a:txBody>
                  <a:tcPr marL="68580" marR="68580" marT="0" marB="0" anchor="b">
                    <a:solidFill>
                      <a:schemeClr val="tx2">
                        <a:lumMod val="60000"/>
                        <a:lumOff val="40000"/>
                      </a:schemeClr>
                    </a:solidFill>
                  </a:tcPr>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tc>
                  <a:txBody>
                    <a:bodyPr/>
                    <a:lstStyle/>
                    <a:p>
                      <a:endParaRPr lang="en-US" sz="2000" kern="100" dirty="0">
                        <a:effectLst/>
                        <a:latin typeface="Calibri" panose="020F0502020204030204" pitchFamily="34" charset="0"/>
                      </a:endParaRPr>
                    </a:p>
                  </a:txBody>
                  <a:tcPr marL="68580" marR="68580" marT="0" marB="0" anchor="b"/>
                </a:tc>
                <a:extLst>
                  <a:ext uri="{0D108BD9-81ED-4DB2-BD59-A6C34878D82A}">
                    <a16:rowId xmlns="" xmlns:a16="http://schemas.microsoft.com/office/drawing/2014/main" val="2579859825"/>
                  </a:ext>
                </a:extLst>
              </a:tr>
            </a:tbl>
          </a:graphicData>
        </a:graphic>
      </p:graphicFrame>
    </p:spTree>
    <p:extLst>
      <p:ext uri="{BB962C8B-B14F-4D97-AF65-F5344CB8AC3E}">
        <p14:creationId xmlns:p14="http://schemas.microsoft.com/office/powerpoint/2010/main" val="271858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61495"/>
          </a:xfrm>
        </p:spPr>
        <p:txBody>
          <a:bodyPr/>
          <a:lstStyle/>
          <a:p>
            <a:r>
              <a:rPr lang="en-US" dirty="0"/>
              <a:t>Conclusion</a:t>
            </a:r>
          </a:p>
        </p:txBody>
      </p:sp>
      <p:sp>
        <p:nvSpPr>
          <p:cNvPr id="3" name="Content Placeholder 2"/>
          <p:cNvSpPr>
            <a:spLocks noGrp="1"/>
          </p:cNvSpPr>
          <p:nvPr>
            <p:ph idx="1"/>
          </p:nvPr>
        </p:nvSpPr>
        <p:spPr>
          <a:xfrm>
            <a:off x="609600" y="1355834"/>
            <a:ext cx="10972800" cy="5502166"/>
          </a:xfrm>
        </p:spPr>
        <p:txBody>
          <a:bodyPr>
            <a:normAutofit/>
          </a:bodyPr>
          <a:lstStyle/>
          <a:p>
            <a:r>
              <a:rPr lang="en-US" dirty="0" smtClean="0"/>
              <a:t>Positive correlation </a:t>
            </a:r>
            <a:r>
              <a:rPr lang="en-US" dirty="0"/>
              <a:t>between </a:t>
            </a:r>
            <a:r>
              <a:rPr lang="en-US" dirty="0" smtClean="0"/>
              <a:t>a survey measure of self-control and </a:t>
            </a:r>
            <a:r>
              <a:rPr lang="en-US" dirty="0"/>
              <a:t>savings in a homeless shelter with lockbox</a:t>
            </a:r>
            <a:r>
              <a:rPr lang="en-US" dirty="0" smtClean="0"/>
              <a:t>.</a:t>
            </a:r>
          </a:p>
          <a:p>
            <a:r>
              <a:rPr lang="en-US" dirty="0" smtClean="0"/>
              <a:t>The correlation is stronger among those who have worse self-control problem</a:t>
            </a:r>
            <a:endParaRPr lang="en-US" dirty="0"/>
          </a:p>
          <a:p>
            <a:r>
              <a:rPr lang="en-US" dirty="0"/>
              <a:t>This suggest that </a:t>
            </a:r>
            <a:r>
              <a:rPr lang="en-US" dirty="0" smtClean="0"/>
              <a:t>the survey might be capturing awareness in addition to self-control</a:t>
            </a:r>
          </a:p>
          <a:p>
            <a:r>
              <a:rPr lang="en-US" dirty="0" smtClean="0"/>
              <a:t>We </a:t>
            </a:r>
            <a:r>
              <a:rPr lang="en-US" dirty="0"/>
              <a:t>suggest more tests of self-control </a:t>
            </a:r>
            <a:r>
              <a:rPr lang="en-US" dirty="0" smtClean="0"/>
              <a:t>surveys </a:t>
            </a:r>
            <a:r>
              <a:rPr lang="en-US" dirty="0"/>
              <a:t>among non-standard </a:t>
            </a:r>
            <a:r>
              <a:rPr lang="en-US" dirty="0" smtClean="0"/>
              <a:t>populations</a:t>
            </a:r>
          </a:p>
        </p:txBody>
      </p:sp>
    </p:spTree>
    <p:extLst>
      <p:ext uri="{BB962C8B-B14F-4D97-AF65-F5344CB8AC3E}">
        <p14:creationId xmlns:p14="http://schemas.microsoft.com/office/powerpoint/2010/main" val="1430198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423228" cy="1143000"/>
          </a:xfrm>
        </p:spPr>
        <p:txBody>
          <a:bodyPr>
            <a:noAutofit/>
          </a:bodyPr>
          <a:lstStyle/>
          <a:p>
            <a:r>
              <a:rPr lang="en-US" sz="4000" dirty="0" smtClean="0"/>
              <a:t>Survey measures of self-control:</a:t>
            </a:r>
            <a:br>
              <a:rPr lang="en-US" sz="4000" dirty="0" smtClean="0"/>
            </a:br>
            <a:r>
              <a:rPr lang="en-US" sz="4000" dirty="0" smtClean="0"/>
              <a:t>Are they measuring awareness in addition to self-control?</a:t>
            </a:r>
            <a:endParaRPr lang="en-US" sz="4000" dirty="0"/>
          </a:p>
        </p:txBody>
      </p:sp>
      <p:sp>
        <p:nvSpPr>
          <p:cNvPr id="3" name="Content Placeholder 2"/>
          <p:cNvSpPr>
            <a:spLocks noGrp="1"/>
          </p:cNvSpPr>
          <p:nvPr>
            <p:ph idx="1"/>
          </p:nvPr>
        </p:nvSpPr>
        <p:spPr>
          <a:xfrm>
            <a:off x="780501" y="1929816"/>
            <a:ext cx="10952320" cy="4092612"/>
          </a:xfrm>
        </p:spPr>
        <p:txBody>
          <a:bodyPr>
            <a:normAutofit lnSpcReduction="10000"/>
          </a:bodyPr>
          <a:lstStyle/>
          <a:p>
            <a:r>
              <a:rPr lang="en-US" dirty="0" smtClean="0"/>
              <a:t>Self </a:t>
            </a:r>
            <a:r>
              <a:rPr lang="en-US" dirty="0"/>
              <a:t>Control Scale (</a:t>
            </a:r>
            <a:r>
              <a:rPr lang="en-US" dirty="0" smtClean="0"/>
              <a:t>Tangney</a:t>
            </a:r>
            <a:r>
              <a:rPr lang="en-US" dirty="0"/>
              <a:t>, et al. 2004</a:t>
            </a:r>
            <a:r>
              <a:rPr lang="en-US" dirty="0" smtClean="0"/>
              <a:t>)</a:t>
            </a:r>
          </a:p>
          <a:p>
            <a:pPr lvl="1"/>
            <a:r>
              <a:rPr lang="en-US" dirty="0"/>
              <a:t>“I’m good at resisting temptation</a:t>
            </a:r>
            <a:r>
              <a:rPr lang="en-US" dirty="0" smtClean="0"/>
              <a:t>”</a:t>
            </a:r>
          </a:p>
          <a:p>
            <a:r>
              <a:rPr lang="en-US" dirty="0" smtClean="0"/>
              <a:t>Expected Deviation (</a:t>
            </a:r>
            <a:r>
              <a:rPr lang="en-US" dirty="0" err="1" smtClean="0"/>
              <a:t>Ameriks</a:t>
            </a:r>
            <a:r>
              <a:rPr lang="en-US" dirty="0" smtClean="0"/>
              <a:t> et al 2007)</a:t>
            </a:r>
          </a:p>
          <a:p>
            <a:pPr lvl="1"/>
            <a:r>
              <a:rPr lang="en-US" dirty="0" smtClean="0"/>
              <a:t>Ideal behavior: “How </a:t>
            </a:r>
            <a:r>
              <a:rPr lang="en-US" dirty="0"/>
              <a:t>much would you ideally like to </a:t>
            </a:r>
            <a:r>
              <a:rPr lang="en-US" dirty="0" smtClean="0"/>
              <a:t>save?”</a:t>
            </a:r>
          </a:p>
          <a:p>
            <a:pPr lvl="1"/>
            <a:r>
              <a:rPr lang="en-US" dirty="0" smtClean="0"/>
              <a:t>Predicted behavior: “How </a:t>
            </a:r>
            <a:r>
              <a:rPr lang="en-US" dirty="0"/>
              <a:t>much do you think you would </a:t>
            </a:r>
            <a:r>
              <a:rPr lang="en-US" dirty="0" smtClean="0"/>
              <a:t>save if </a:t>
            </a:r>
            <a:r>
              <a:rPr lang="en-US" dirty="0"/>
              <a:t>you were to give </a:t>
            </a:r>
            <a:r>
              <a:rPr lang="en-US" dirty="0" smtClean="0"/>
              <a:t>into </a:t>
            </a:r>
            <a:r>
              <a:rPr lang="en-US" dirty="0"/>
              <a:t>your </a:t>
            </a:r>
            <a:r>
              <a:rPr lang="en-US" dirty="0" smtClean="0"/>
              <a:t>temptation?”</a:t>
            </a:r>
          </a:p>
          <a:p>
            <a:pPr lvl="1"/>
            <a:r>
              <a:rPr lang="en-US" dirty="0" smtClean="0"/>
              <a:t>Ideal=$100, Predicted=$99</a:t>
            </a:r>
            <a:endParaRPr lang="en-US" dirty="0"/>
          </a:p>
          <a:p>
            <a:pPr lvl="1"/>
            <a:r>
              <a:rPr lang="en-US" dirty="0" smtClean="0"/>
              <a:t>Expected Deviation (ED)=$1</a:t>
            </a:r>
          </a:p>
          <a:p>
            <a:pPr marL="0" indent="0">
              <a:buNone/>
            </a:pPr>
            <a:endParaRPr lang="en-US" dirty="0" smtClean="0"/>
          </a:p>
          <a:p>
            <a:pPr marL="457200" lvl="1" indent="0">
              <a:buNone/>
            </a:pPr>
            <a:endParaRPr lang="en-US" sz="2000" dirty="0"/>
          </a:p>
          <a:p>
            <a:endParaRPr lang="en-US" dirty="0"/>
          </a:p>
        </p:txBody>
      </p:sp>
    </p:spTree>
    <p:extLst>
      <p:ext uri="{BB962C8B-B14F-4D97-AF65-F5344CB8AC3E}">
        <p14:creationId xmlns:p14="http://schemas.microsoft.com/office/powerpoint/2010/main" val="2482842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1871434" cy="1143000"/>
          </a:xfrm>
        </p:spPr>
        <p:txBody>
          <a:bodyPr>
            <a:normAutofit fontScale="90000"/>
          </a:bodyPr>
          <a:lstStyle/>
          <a:p>
            <a:r>
              <a:rPr lang="en-US" dirty="0" smtClean="0"/>
              <a:t>We investigate a specific survey measure of self-control: Expected Deviation (ED)</a:t>
            </a:r>
            <a:endParaRPr lang="en-US" dirty="0"/>
          </a:p>
        </p:txBody>
      </p:sp>
      <p:sp>
        <p:nvSpPr>
          <p:cNvPr id="3" name="Content Placeholder 2"/>
          <p:cNvSpPr>
            <a:spLocks noGrp="1"/>
          </p:cNvSpPr>
          <p:nvPr>
            <p:ph idx="1"/>
          </p:nvPr>
        </p:nvSpPr>
        <p:spPr>
          <a:xfrm>
            <a:off x="609600" y="1600204"/>
            <a:ext cx="10972800" cy="5115905"/>
          </a:xfrm>
        </p:spPr>
        <p:txBody>
          <a:bodyPr>
            <a:normAutofit/>
          </a:bodyPr>
          <a:lstStyle/>
          <a:p>
            <a:r>
              <a:rPr lang="en-US" sz="2400" dirty="0" smtClean="0"/>
              <a:t>Expected Deviation (ED)= ideal behavior-predicted behavior</a:t>
            </a:r>
          </a:p>
          <a:p>
            <a:r>
              <a:rPr lang="en-US" sz="2400" dirty="0"/>
              <a:t>Evidence on </a:t>
            </a:r>
            <a:r>
              <a:rPr lang="en-US" sz="2400" dirty="0" smtClean="0"/>
              <a:t>ED so </a:t>
            </a:r>
            <a:r>
              <a:rPr lang="en-US" sz="2400" dirty="0"/>
              <a:t>far:</a:t>
            </a:r>
          </a:p>
          <a:p>
            <a:pPr lvl="1"/>
            <a:r>
              <a:rPr lang="en-US" sz="2000" dirty="0" smtClean="0"/>
              <a:t>ED is negatively correlated with desirable outcome (such as savings)</a:t>
            </a:r>
          </a:p>
          <a:p>
            <a:pPr lvl="1"/>
            <a:r>
              <a:rPr lang="en-US" sz="2000" dirty="0"/>
              <a:t>This is consistent with this survey measure capturing </a:t>
            </a:r>
            <a:r>
              <a:rPr lang="en-US" sz="2000" dirty="0" smtClean="0"/>
              <a:t>self-control problem</a:t>
            </a:r>
          </a:p>
          <a:p>
            <a:r>
              <a:rPr lang="en-US" sz="2400" dirty="0" smtClean="0">
                <a:sym typeface="Wingdings"/>
              </a:rPr>
              <a:t>What if ED captures awareness of self-control as well? </a:t>
            </a:r>
          </a:p>
          <a:p>
            <a:r>
              <a:rPr lang="en-US" sz="2400" dirty="0" smtClean="0"/>
              <a:t>Theoretically explore how</a:t>
            </a:r>
          </a:p>
          <a:p>
            <a:pPr lvl="1"/>
            <a:r>
              <a:rPr lang="en-US" sz="2000" dirty="0" smtClean="0"/>
              <a:t>Expected Deviation (ED) and savings change with self-control and awareness</a:t>
            </a:r>
          </a:p>
          <a:p>
            <a:pPr lvl="1"/>
            <a:r>
              <a:rPr lang="en-US" sz="2000" dirty="0" smtClean="0"/>
              <a:t>Correlation between ED and savings depends on the study population</a:t>
            </a:r>
          </a:p>
          <a:p>
            <a:r>
              <a:rPr lang="en-US" sz="2400" dirty="0" smtClean="0"/>
              <a:t>Empirically explore a setting where awareness is likely to matter</a:t>
            </a:r>
          </a:p>
          <a:p>
            <a:pPr lvl="1"/>
            <a:r>
              <a:rPr lang="en-US" sz="2000" dirty="0" smtClean="0"/>
              <a:t>The commitment savings of homeless shelter residents</a:t>
            </a:r>
          </a:p>
          <a:p>
            <a:pPr lvl="1"/>
            <a:r>
              <a:rPr lang="en-US" sz="2000" dirty="0" smtClean="0"/>
              <a:t>ED is </a:t>
            </a:r>
            <a:r>
              <a:rPr lang="en-US" sz="2000" dirty="0"/>
              <a:t>positively correlated with </a:t>
            </a:r>
            <a:r>
              <a:rPr lang="en-US" sz="2000" dirty="0" smtClean="0"/>
              <a:t>savings </a:t>
            </a:r>
          </a:p>
          <a:p>
            <a:pPr lvl="2"/>
            <a:r>
              <a:rPr lang="en-US" sz="1600" dirty="0" smtClean="0"/>
              <a:t>Not consistent with the idea that ED captures self-control alone</a:t>
            </a:r>
          </a:p>
          <a:p>
            <a:pPr lvl="2"/>
            <a:r>
              <a:rPr lang="en-US" sz="1600" dirty="0" smtClean="0"/>
              <a:t>But, meaningful if ED captures awareness in addition to self-control</a:t>
            </a:r>
            <a:endParaRPr lang="en-US" sz="1200" dirty="0"/>
          </a:p>
        </p:txBody>
      </p:sp>
    </p:spTree>
    <p:extLst>
      <p:ext uri="{BB962C8B-B14F-4D97-AF65-F5344CB8AC3E}">
        <p14:creationId xmlns:p14="http://schemas.microsoft.com/office/powerpoint/2010/main" val="1831876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Self-control and </a:t>
            </a:r>
            <a:r>
              <a:rPr lang="en-US" dirty="0"/>
              <a:t>A</a:t>
            </a:r>
            <a:r>
              <a:rPr lang="en-US" dirty="0" smtClean="0"/>
              <a:t>wareness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3467" y="1521427"/>
                <a:ext cx="11113103" cy="4845505"/>
              </a:xfrm>
            </p:spPr>
            <p:txBody>
              <a:bodyPr>
                <a:normAutofit/>
              </a:bodyPr>
              <a:lstStyle/>
              <a:p>
                <a:r>
                  <a:rPr lang="en-US" dirty="0" smtClean="0"/>
                  <a:t>We use well-known </a:t>
                </a:r>
                <a14:m>
                  <m:oMath xmlns:m="http://schemas.openxmlformats.org/officeDocument/2006/math">
                    <m:r>
                      <a:rPr lang="en-US" i="1">
                        <a:latin typeface="Cambria Math"/>
                        <a:ea typeface="Cambria Math"/>
                      </a:rPr>
                      <m:t>𝛽</m:t>
                    </m:r>
                  </m:oMath>
                </a14:m>
                <a:r>
                  <a:rPr lang="en-US" dirty="0" smtClean="0"/>
                  <a:t>-</a:t>
                </a:r>
                <a:r>
                  <a:rPr lang="el-GR" dirty="0" smtClean="0"/>
                  <a:t>δ</a:t>
                </a:r>
                <a:r>
                  <a:rPr lang="en-US" dirty="0" smtClean="0"/>
                  <a:t> model (</a:t>
                </a:r>
                <a:r>
                  <a:rPr lang="en-US" dirty="0" err="1" smtClean="0"/>
                  <a:t>Laibson</a:t>
                </a:r>
                <a:r>
                  <a:rPr lang="en-US" dirty="0" smtClean="0"/>
                  <a:t> (1997), </a:t>
                </a:r>
                <a:r>
                  <a:rPr lang="en-US" dirty="0" err="1" smtClean="0"/>
                  <a:t>O’Donoghue</a:t>
                </a:r>
                <a:r>
                  <a:rPr lang="en-US" dirty="0" smtClean="0"/>
                  <a:t> </a:t>
                </a:r>
                <a:r>
                  <a:rPr lang="en-US" dirty="0"/>
                  <a:t>&amp; Rabin (2001, 2003</a:t>
                </a:r>
                <a:r>
                  <a:rPr lang="en-US" dirty="0" smtClean="0"/>
                  <a:t>))</a:t>
                </a:r>
              </a:p>
              <a:p>
                <a:pPr lvl="1"/>
                <a:r>
                  <a:rPr lang="en-US" dirty="0" smtClean="0"/>
                  <a:t>Actual: </a:t>
                </a:r>
                <a14:m>
                  <m:oMath xmlns:m="http://schemas.openxmlformats.org/officeDocument/2006/math">
                    <m:d>
                      <m:dPr>
                        <m:begChr m:val="{"/>
                        <m:endChr m:val="}"/>
                        <m:ctrlPr>
                          <a:rPr lang="en-US" i="1">
                            <a:latin typeface="Cambria Math"/>
                            <a:ea typeface="Cambria Math"/>
                          </a:rPr>
                        </m:ctrlPr>
                      </m:dPr>
                      <m:e>
                        <m:r>
                          <a:rPr lang="en-US">
                            <a:latin typeface="Cambria Math"/>
                            <a:ea typeface="Cambria Math"/>
                          </a:rPr>
                          <m:t>1, </m:t>
                        </m:r>
                        <m:r>
                          <a:rPr lang="en-US" i="1">
                            <a:latin typeface="Cambria Math"/>
                            <a:ea typeface="Cambria Math"/>
                          </a:rPr>
                          <m:t>𝛽𝛿</m:t>
                        </m:r>
                        <m:r>
                          <a:rPr lang="en-US" i="1">
                            <a:latin typeface="Cambria Math"/>
                            <a:ea typeface="Cambria Math"/>
                          </a:rPr>
                          <m:t>, </m:t>
                        </m:r>
                        <m:r>
                          <a:rPr lang="en-US" i="1">
                            <a:latin typeface="Cambria Math"/>
                            <a:ea typeface="Cambria Math"/>
                          </a:rPr>
                          <m:t>𝛽</m:t>
                        </m:r>
                        <m:sSup>
                          <m:sSupPr>
                            <m:ctrlPr>
                              <a:rPr lang="en-US" i="1">
                                <a:latin typeface="Cambria Math"/>
                                <a:ea typeface="Cambria Math"/>
                              </a:rPr>
                            </m:ctrlPr>
                          </m:sSupPr>
                          <m:e>
                            <m:r>
                              <a:rPr lang="en-US" i="1">
                                <a:latin typeface="Cambria Math"/>
                                <a:ea typeface="Cambria Math"/>
                              </a:rPr>
                              <m:t>𝛿</m:t>
                            </m:r>
                          </m:e>
                          <m:sup>
                            <m:r>
                              <a:rPr lang="en-US" i="1">
                                <a:latin typeface="Cambria Math"/>
                                <a:ea typeface="Cambria Math"/>
                              </a:rPr>
                              <m:t>2</m:t>
                            </m:r>
                          </m:sup>
                        </m:sSup>
                        <m:r>
                          <a:rPr lang="en-US" i="1">
                            <a:latin typeface="Cambria Math"/>
                            <a:ea typeface="Cambria Math"/>
                          </a:rPr>
                          <m:t>, …</m:t>
                        </m:r>
                      </m:e>
                    </m:d>
                  </m:oMath>
                </a14:m>
                <a:endParaRPr lang="en-US" dirty="0" smtClean="0">
                  <a:ea typeface="Cambria Math"/>
                </a:endParaRPr>
              </a:p>
              <a:p>
                <a:pPr lvl="1"/>
                <a:r>
                  <a:rPr lang="en-US" dirty="0" smtClean="0"/>
                  <a:t>Believes: </a:t>
                </a:r>
                <a14:m>
                  <m:oMath xmlns:m="http://schemas.openxmlformats.org/officeDocument/2006/math">
                    <m:d>
                      <m:dPr>
                        <m:begChr m:val="{"/>
                        <m:endChr m:val="}"/>
                        <m:ctrlPr>
                          <a:rPr lang="en-US" b="0" i="1" smtClean="0">
                            <a:latin typeface="Cambria Math"/>
                            <a:ea typeface="Cambria Math"/>
                          </a:rPr>
                        </m:ctrlPr>
                      </m:dPr>
                      <m:e>
                        <m:r>
                          <a:rPr lang="en-US" b="0" i="0" smtClean="0">
                            <a:latin typeface="Cambria Math"/>
                            <a:ea typeface="Cambria Math"/>
                          </a:rPr>
                          <m:t>1, </m:t>
                        </m:r>
                        <m:sSup>
                          <m:sSupPr>
                            <m:ctrlPr>
                              <a:rPr lang="en-US" b="0" i="1" smtClean="0">
                                <a:latin typeface="Cambria Math"/>
                                <a:ea typeface="Cambria Math"/>
                              </a:rPr>
                            </m:ctrlPr>
                          </m:sSupPr>
                          <m:e>
                            <m:r>
                              <a:rPr lang="en-US" i="1" smtClean="0">
                                <a:latin typeface="Cambria Math"/>
                                <a:ea typeface="Cambria Math"/>
                              </a:rPr>
                              <m:t>𝛽</m:t>
                            </m:r>
                          </m:e>
                          <m:sup>
                            <m:r>
                              <a:rPr lang="en-US" b="0" i="1" smtClean="0">
                                <a:latin typeface="Cambria Math"/>
                                <a:ea typeface="Cambria Math"/>
                              </a:rPr>
                              <m:t>′</m:t>
                            </m:r>
                          </m:sup>
                        </m:sSup>
                        <m:r>
                          <a:rPr lang="en-US" i="1" smtClean="0">
                            <a:latin typeface="Cambria Math"/>
                            <a:ea typeface="Cambria Math"/>
                          </a:rPr>
                          <m:t>𝛿</m:t>
                        </m:r>
                        <m:r>
                          <a:rPr lang="en-US" b="0" i="1" smtClean="0">
                            <a:latin typeface="Cambria Math"/>
                            <a:ea typeface="Cambria Math"/>
                          </a:rPr>
                          <m:t>, </m:t>
                        </m:r>
                        <m:sSup>
                          <m:sSupPr>
                            <m:ctrlPr>
                              <a:rPr lang="en-US" b="0" i="1" smtClean="0">
                                <a:latin typeface="Cambria Math"/>
                                <a:ea typeface="Cambria Math"/>
                              </a:rPr>
                            </m:ctrlPr>
                          </m:sSupPr>
                          <m:e>
                            <m:r>
                              <a:rPr lang="en-US" b="0" i="1" smtClean="0">
                                <a:latin typeface="Cambria Math"/>
                                <a:ea typeface="Cambria Math"/>
                              </a:rPr>
                              <m:t>𝛽</m:t>
                            </m:r>
                          </m:e>
                          <m:sup>
                            <m:r>
                              <a:rPr lang="en-US" b="0" i="1" smtClean="0">
                                <a:latin typeface="Cambria Math"/>
                                <a:ea typeface="Cambria Math"/>
                              </a:rPr>
                              <m:t>′</m:t>
                            </m:r>
                          </m:sup>
                        </m:sSup>
                        <m:sSup>
                          <m:sSupPr>
                            <m:ctrlPr>
                              <a:rPr lang="en-US" i="1">
                                <a:latin typeface="Cambria Math"/>
                                <a:ea typeface="Cambria Math"/>
                              </a:rPr>
                            </m:ctrlPr>
                          </m:sSupPr>
                          <m:e>
                            <m:r>
                              <a:rPr lang="en-US" i="1">
                                <a:latin typeface="Cambria Math"/>
                                <a:ea typeface="Cambria Math"/>
                              </a:rPr>
                              <m:t>𝛿</m:t>
                            </m:r>
                          </m:e>
                          <m:sup>
                            <m:r>
                              <a:rPr lang="en-US" i="1">
                                <a:latin typeface="Cambria Math"/>
                                <a:ea typeface="Cambria Math"/>
                              </a:rPr>
                              <m:t>2</m:t>
                            </m:r>
                          </m:sup>
                        </m:sSup>
                        <m:r>
                          <a:rPr lang="en-US" b="0" i="1" smtClean="0">
                            <a:latin typeface="Cambria Math"/>
                            <a:ea typeface="Cambria Math"/>
                          </a:rPr>
                          <m:t>, …</m:t>
                        </m:r>
                      </m:e>
                    </m:d>
                    <m:r>
                      <a:rPr lang="en-US" b="0" i="1" smtClean="0">
                        <a:latin typeface="Cambria Math"/>
                        <a:ea typeface="Cambria Math"/>
                      </a:rPr>
                      <m:t> </m:t>
                    </m:r>
                    <m:r>
                      <a:rPr lang="en-US" b="0" i="1" smtClean="0">
                        <a:latin typeface="Cambria Math"/>
                        <a:ea typeface="Cambria Math"/>
                      </a:rPr>
                      <m:t>𝑤𝑖𝑡h</m:t>
                    </m:r>
                    <m:r>
                      <a:rPr lang="en-US" b="0" i="1" smtClean="0">
                        <a:latin typeface="Cambria Math"/>
                        <a:ea typeface="Cambria Math"/>
                      </a:rPr>
                      <m:t> </m:t>
                    </m:r>
                    <m:r>
                      <a:rPr lang="en-US" smtClean="0">
                        <a:latin typeface="Cambria Math" panose="02040503050406030204" pitchFamily="18" charset="0"/>
                      </a:rPr>
                      <m:t>0</m:t>
                    </m:r>
                    <m:r>
                      <a:rPr lang="en-US" i="1">
                        <a:latin typeface="Cambria Math" panose="02040503050406030204" pitchFamily="18" charset="0"/>
                      </a:rPr>
                      <m:t>≤</m:t>
                    </m:r>
                    <m:r>
                      <a:rPr lang="en-US" i="1">
                        <a:latin typeface="Cambria Math" panose="02040503050406030204" pitchFamily="18" charset="0"/>
                      </a:rPr>
                      <m:t>𝛽</m:t>
                    </m:r>
                    <m:r>
                      <a:rPr lang="en-US" i="1">
                        <a:latin typeface="Cambria Math" panose="02040503050406030204" pitchFamily="18" charset="0"/>
                      </a:rPr>
                      <m:t>≤</m:t>
                    </m:r>
                    <m:r>
                      <a:rPr lang="en-US" i="1">
                        <a:latin typeface="Cambria Math" panose="02040503050406030204" pitchFamily="18" charset="0"/>
                      </a:rPr>
                      <m:t>𝛽</m:t>
                    </m:r>
                    <m:r>
                      <a:rPr lang="en-US" i="1">
                        <a:latin typeface="Cambria Math" panose="02040503050406030204" pitchFamily="18" charset="0"/>
                      </a:rPr>
                      <m:t>′≤1</m:t>
                    </m:r>
                  </m:oMath>
                </a14:m>
                <a:r>
                  <a:rPr lang="en-US" dirty="0"/>
                  <a:t> </a:t>
                </a:r>
                <a:endParaRPr lang="en-US" dirty="0" smtClean="0"/>
              </a:p>
              <a:p>
                <a:r>
                  <a:rPr lang="en-US" dirty="0" smtClean="0"/>
                  <a:t>We introduce a parameter for awareness of self-control (</a:t>
                </a:r>
                <a14:m>
                  <m:oMath xmlns:m="http://schemas.openxmlformats.org/officeDocument/2006/math">
                    <m:r>
                      <a:rPr lang="en-US" i="1">
                        <a:latin typeface="Cambria Math" panose="02040503050406030204" pitchFamily="18" charset="0"/>
                      </a:rPr>
                      <m:t>𝛼</m:t>
                    </m:r>
                  </m:oMath>
                </a14:m>
                <a:r>
                  <a:rPr lang="en-US" dirty="0" smtClean="0"/>
                  <a:t>)</a:t>
                </a:r>
              </a:p>
              <a:p>
                <a:pPr lvl="1"/>
                <a:r>
                  <a:rPr lang="en-US" dirty="0" smtClean="0"/>
                  <a:t>By reparametrizing </a:t>
                </a:r>
                <a14:m>
                  <m:oMath xmlns:m="http://schemas.openxmlformats.org/officeDocument/2006/math">
                    <m:sSup>
                      <m:sSupPr>
                        <m:ctrlPr>
                          <a:rPr lang="en-US" i="1">
                            <a:latin typeface="Cambria Math"/>
                          </a:rPr>
                        </m:ctrlPr>
                      </m:sSupPr>
                      <m:e>
                        <m:r>
                          <a:rPr lang="en-US" i="1">
                            <a:latin typeface="Cambria Math" panose="02040503050406030204" pitchFamily="18" charset="0"/>
                          </a:rPr>
                          <m:t>𝛽</m:t>
                        </m:r>
                      </m:e>
                      <m:sup>
                        <m:r>
                          <a:rPr lang="en-US" i="1">
                            <a:latin typeface="Cambria Math" panose="02040503050406030204" pitchFamily="18" charset="0"/>
                          </a:rPr>
                          <m:t>′</m:t>
                        </m:r>
                      </m:sup>
                    </m:sSup>
                    <m:r>
                      <a:rPr lang="en-US" i="1">
                        <a:latin typeface="Cambria Math" panose="02040503050406030204" pitchFamily="18" charset="0"/>
                      </a:rPr>
                      <m:t>=1−</m:t>
                    </m:r>
                    <m:r>
                      <a:rPr lang="en-US" i="1">
                        <a:latin typeface="Cambria Math" panose="02040503050406030204" pitchFamily="18" charset="0"/>
                      </a:rPr>
                      <m:t>𝛼</m:t>
                    </m:r>
                    <m:d>
                      <m:dPr>
                        <m:ctrlPr>
                          <a:rPr lang="en-US" i="1">
                            <a:latin typeface="Cambria Math"/>
                          </a:rPr>
                        </m:ctrlPr>
                      </m:dPr>
                      <m:e>
                        <m:r>
                          <a:rPr lang="en-US" i="1">
                            <a:latin typeface="Cambria Math" panose="02040503050406030204" pitchFamily="18" charset="0"/>
                          </a:rPr>
                          <m:t>1−</m:t>
                        </m:r>
                        <m:r>
                          <a:rPr lang="en-US" i="1">
                            <a:latin typeface="Cambria Math" panose="02040503050406030204" pitchFamily="18" charset="0"/>
                          </a:rPr>
                          <m:t>𝛽</m:t>
                        </m:r>
                      </m:e>
                    </m:d>
                    <m:r>
                      <a:rPr lang="en-US" i="1">
                        <a:latin typeface="Cambria Math" panose="02040503050406030204" pitchFamily="18" charset="0"/>
                      </a:rPr>
                      <m:t> </m:t>
                    </m:r>
                    <m:r>
                      <a:rPr lang="en-US" i="1">
                        <a:latin typeface="Cambria Math" panose="02040503050406030204" pitchFamily="18" charset="0"/>
                      </a:rPr>
                      <m:t>𝑤𝑖𝑡h</m:t>
                    </m:r>
                    <m:r>
                      <a:rPr lang="en-US" i="1">
                        <a:latin typeface="Cambria Math" panose="02040503050406030204" pitchFamily="18" charset="0"/>
                      </a:rPr>
                      <m:t> 0≤</m:t>
                    </m:r>
                    <m:r>
                      <a:rPr lang="en-US" i="1">
                        <a:latin typeface="Cambria Math" panose="02040503050406030204" pitchFamily="18" charset="0"/>
                      </a:rPr>
                      <m:t>𝛼</m:t>
                    </m:r>
                    <m:r>
                      <a:rPr lang="en-US" i="1">
                        <a:latin typeface="Cambria Math" panose="02040503050406030204" pitchFamily="18" charset="0"/>
                      </a:rPr>
                      <m:t>≤1</m:t>
                    </m:r>
                  </m:oMath>
                </a14:m>
                <a:endParaRPr lang="en-US" dirty="0" smtClean="0"/>
              </a:p>
              <a:p>
                <a:pPr lvl="1"/>
                <a:r>
                  <a:rPr lang="en-US" dirty="0" smtClean="0"/>
                  <a:t>Awareness of self-control (</a:t>
                </a:r>
                <a14:m>
                  <m:oMath xmlns:m="http://schemas.openxmlformats.org/officeDocument/2006/math">
                    <m:r>
                      <a:rPr lang="en-US" i="1">
                        <a:latin typeface="Cambria Math" panose="02040503050406030204" pitchFamily="18" charset="0"/>
                      </a:rPr>
                      <m:t>𝛼</m:t>
                    </m:r>
                  </m:oMath>
                </a14:m>
                <a:r>
                  <a:rPr lang="en-US" dirty="0" smtClean="0"/>
                  <a:t>): captures the accuracy of one’s perception of self-control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3467" y="1521427"/>
                <a:ext cx="11113103" cy="4845505"/>
              </a:xfrm>
              <a:blipFill rotWithShape="1">
                <a:blip r:embed="rId3"/>
                <a:stretch>
                  <a:fillRect l="-1262" t="-1511"/>
                </a:stretch>
              </a:blipFill>
            </p:spPr>
            <p:txBody>
              <a:bodyPr/>
              <a:lstStyle/>
              <a:p>
                <a:r>
                  <a:rPr lang="en-US">
                    <a:noFill/>
                  </a:rPr>
                  <a:t> </a:t>
                </a:r>
              </a:p>
            </p:txBody>
          </p:sp>
        </mc:Fallback>
      </mc:AlternateContent>
    </p:spTree>
    <p:extLst>
      <p:ext uri="{BB962C8B-B14F-4D97-AF65-F5344CB8AC3E}">
        <p14:creationId xmlns:p14="http://schemas.microsoft.com/office/powerpoint/2010/main" val="158475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Expected Deviation (ED)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21734" y="1896533"/>
                <a:ext cx="6807200" cy="2737779"/>
              </a:xfrm>
            </p:spPr>
            <p:txBody>
              <a:bodyPr>
                <a:normAutofit/>
              </a:bodyPr>
              <a:lstStyle/>
              <a:p>
                <a:r>
                  <a:rPr lang="en-US" sz="2400" dirty="0" smtClean="0"/>
                  <a:t>ED=Ideal saving-Predicted saving</a:t>
                </a:r>
              </a:p>
              <a:p>
                <a:pPr lvl="1"/>
                <a14:m>
                  <m:oMath xmlns:m="http://schemas.openxmlformats.org/officeDocument/2006/math">
                    <m:r>
                      <a:rPr lang="en-US" sz="2000">
                        <a:latin typeface="Cambria Math"/>
                      </a:rPr>
                      <m:t> </m:t>
                    </m:r>
                    <m:f>
                      <m:fPr>
                        <m:ctrlPr>
                          <a:rPr lang="en-US" sz="2000" i="1">
                            <a:latin typeface="Cambria Math"/>
                          </a:rPr>
                        </m:ctrlPr>
                      </m:fPr>
                      <m:num>
                        <m:r>
                          <a:rPr lang="en-US" sz="2000" i="1">
                            <a:latin typeface="Cambria Math" panose="02040503050406030204" pitchFamily="18" charset="0"/>
                          </a:rPr>
                          <m:t>𝜕</m:t>
                        </m:r>
                        <m:d>
                          <m:dPr>
                            <m:ctrlPr>
                              <a:rPr lang="en-US" sz="2000" i="1">
                                <a:latin typeface="Cambria Math"/>
                              </a:rPr>
                            </m:ctrlPr>
                          </m:dPr>
                          <m:e>
                            <m:r>
                              <a:rPr lang="en-US" sz="2000" i="1">
                                <a:latin typeface="Cambria Math" panose="02040503050406030204" pitchFamily="18" charset="0"/>
                              </a:rPr>
                              <m:t>𝐸𝐷</m:t>
                            </m:r>
                          </m:e>
                        </m:d>
                      </m:num>
                      <m:den>
                        <m:r>
                          <a:rPr lang="en-US" sz="2000" i="1">
                            <a:latin typeface="Cambria Math" panose="02040503050406030204" pitchFamily="18" charset="0"/>
                          </a:rPr>
                          <m:t>𝜕𝛽</m:t>
                        </m:r>
                      </m:den>
                    </m:f>
                    <m:r>
                      <a:rPr lang="en-US" sz="2000" i="1">
                        <a:latin typeface="Cambria Math" panose="02040503050406030204" pitchFamily="18" charset="0"/>
                      </a:rPr>
                      <m:t>&lt;0</m:t>
                    </m:r>
                  </m:oMath>
                </a14:m>
                <a:endParaRPr lang="en-US" sz="2000" dirty="0" smtClean="0"/>
              </a:p>
              <a:p>
                <a:pPr lvl="1"/>
                <a14:m>
                  <m:oMath xmlns:m="http://schemas.openxmlformats.org/officeDocument/2006/math">
                    <m:r>
                      <a:rPr lang="en-US" sz="2000" i="1">
                        <a:latin typeface="Cambria Math"/>
                      </a:rPr>
                      <m:t> </m:t>
                    </m:r>
                    <m:f>
                      <m:fPr>
                        <m:ctrlPr>
                          <a:rPr lang="en-US" sz="2000" i="1">
                            <a:latin typeface="Cambria Math"/>
                          </a:rPr>
                        </m:ctrlPr>
                      </m:fPr>
                      <m:num>
                        <m:r>
                          <a:rPr lang="en-US" sz="2000" i="1">
                            <a:latin typeface="Cambria Math" panose="02040503050406030204" pitchFamily="18" charset="0"/>
                          </a:rPr>
                          <m:t>𝜕</m:t>
                        </m:r>
                        <m:d>
                          <m:dPr>
                            <m:ctrlPr>
                              <a:rPr lang="en-US" sz="2000" i="1">
                                <a:latin typeface="Cambria Math"/>
                              </a:rPr>
                            </m:ctrlPr>
                          </m:dPr>
                          <m:e>
                            <m:r>
                              <a:rPr lang="en-US" sz="2000" i="1">
                                <a:latin typeface="Cambria Math" panose="02040503050406030204" pitchFamily="18" charset="0"/>
                              </a:rPr>
                              <m:t>𝐸𝐷</m:t>
                            </m:r>
                          </m:e>
                        </m:d>
                      </m:num>
                      <m:den>
                        <m:r>
                          <a:rPr lang="en-US" sz="2000" i="1">
                            <a:latin typeface="Cambria Math" panose="02040503050406030204" pitchFamily="18" charset="0"/>
                          </a:rPr>
                          <m:t>𝜕𝛼</m:t>
                        </m:r>
                      </m:den>
                    </m:f>
                    <m:r>
                      <a:rPr lang="en-US" sz="2000" i="1">
                        <a:latin typeface="Cambria Math" panose="02040503050406030204" pitchFamily="18" charset="0"/>
                      </a:rPr>
                      <m:t>&gt;0</m:t>
                    </m:r>
                  </m:oMath>
                </a14:m>
                <a:endParaRPr lang="en-US" sz="2000" dirty="0"/>
              </a:p>
              <a:p>
                <a:pPr lvl="1"/>
                <a14:m>
                  <m:oMath xmlns:m="http://schemas.openxmlformats.org/officeDocument/2006/math">
                    <m:f>
                      <m:fPr>
                        <m:ctrlPr>
                          <a:rPr lang="en-US" sz="2000" i="1">
                            <a:latin typeface="Cambria Math"/>
                          </a:rPr>
                        </m:ctrlPr>
                      </m:fPr>
                      <m:num>
                        <m:r>
                          <a:rPr lang="en-US" sz="2000" i="1">
                            <a:latin typeface="Cambria Math" panose="02040503050406030204" pitchFamily="18" charset="0"/>
                          </a:rPr>
                          <m:t>𝜕</m:t>
                        </m:r>
                      </m:num>
                      <m:den>
                        <m:r>
                          <a:rPr lang="en-US" sz="2000" i="1">
                            <a:latin typeface="Cambria Math" panose="02040503050406030204" pitchFamily="18" charset="0"/>
                          </a:rPr>
                          <m:t>𝜕𝛽</m:t>
                        </m:r>
                      </m:den>
                    </m:f>
                    <m:d>
                      <m:dPr>
                        <m:ctrlPr>
                          <a:rPr lang="en-US" sz="2000" i="1">
                            <a:latin typeface="Cambria Math"/>
                          </a:rPr>
                        </m:ctrlPr>
                      </m:dPr>
                      <m:e>
                        <m:f>
                          <m:fPr>
                            <m:ctrlPr>
                              <a:rPr lang="en-US" sz="2000" i="1">
                                <a:latin typeface="Cambria Math"/>
                              </a:rPr>
                            </m:ctrlPr>
                          </m:fPr>
                          <m:num>
                            <m:r>
                              <a:rPr lang="en-US" sz="2000" i="1">
                                <a:latin typeface="Cambria Math" panose="02040503050406030204" pitchFamily="18" charset="0"/>
                              </a:rPr>
                              <m:t>𝜕</m:t>
                            </m:r>
                            <m:r>
                              <a:rPr lang="en-US" sz="2000" i="1">
                                <a:latin typeface="Cambria Math" panose="02040503050406030204" pitchFamily="18" charset="0"/>
                              </a:rPr>
                              <m:t>𝐸𝐷</m:t>
                            </m:r>
                          </m:num>
                          <m:den>
                            <m:r>
                              <a:rPr lang="en-US" sz="2000" i="1">
                                <a:latin typeface="Cambria Math" panose="02040503050406030204" pitchFamily="18" charset="0"/>
                              </a:rPr>
                              <m:t>𝜕𝛼</m:t>
                            </m:r>
                          </m:den>
                        </m:f>
                      </m:e>
                    </m:d>
                    <m:r>
                      <a:rPr lang="en-US" sz="2000" i="1">
                        <a:latin typeface="Cambria Math" panose="02040503050406030204" pitchFamily="18" charset="0"/>
                      </a:rPr>
                      <m:t>&lt;0 </m:t>
                    </m:r>
                  </m:oMath>
                </a14:m>
                <a:endParaRPr lang="en-US" sz="2000" dirty="0"/>
              </a:p>
              <a:p>
                <a:pPr lvl="1"/>
                <a:endParaRPr lang="en-US" sz="20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21734" y="1896533"/>
                <a:ext cx="6807200" cy="2737779"/>
              </a:xfrm>
              <a:blipFill rotWithShape="1">
                <a:blip r:embed="rId3"/>
                <a:stretch>
                  <a:fillRect l="-1254" t="-1782"/>
                </a:stretch>
              </a:blipFill>
            </p:spPr>
            <p:txBody>
              <a:bodyPr/>
              <a:lstStyle/>
              <a:p>
                <a:r>
                  <a:rPr lang="en-US">
                    <a:noFill/>
                  </a:rPr>
                  <a:t> </a:t>
                </a:r>
              </a:p>
            </p:txBody>
          </p:sp>
        </mc:Fallback>
      </mc:AlternateContent>
      <p:pic>
        <p:nvPicPr>
          <p:cNvPr id="11" name="Picture 10"/>
          <p:cNvPicPr/>
          <p:nvPr/>
        </p:nvPicPr>
        <p:blipFill rotWithShape="1">
          <a:blip r:embed="rId4">
            <a:extLst>
              <a:ext uri="{28A0092B-C50C-407E-A947-70E740481C1C}">
                <a14:useLocalDpi xmlns:a14="http://schemas.microsoft.com/office/drawing/2010/main" val="0"/>
              </a:ext>
            </a:extLst>
          </a:blip>
          <a:srcRect l="16003" t="1202" r="18263" b="1284"/>
          <a:stretch/>
        </p:blipFill>
        <p:spPr>
          <a:xfrm>
            <a:off x="6824134" y="1535803"/>
            <a:ext cx="4148100" cy="3740258"/>
          </a:xfrm>
          <a:prstGeom prst="rect">
            <a:avLst/>
          </a:prstGeom>
        </p:spPr>
      </p:pic>
      <p:sp>
        <p:nvSpPr>
          <p:cNvPr id="9" name="Arrow: Down 8"/>
          <p:cNvSpPr/>
          <p:nvPr/>
        </p:nvSpPr>
        <p:spPr>
          <a:xfrm rot="21398327">
            <a:off x="9834789" y="2122541"/>
            <a:ext cx="802177" cy="484277"/>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p:cNvSpPr/>
          <p:nvPr/>
        </p:nvSpPr>
        <p:spPr>
          <a:xfrm rot="16200000">
            <a:off x="7571131" y="3999937"/>
            <a:ext cx="624052" cy="644697"/>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p:cNvSpPr/>
          <p:nvPr/>
        </p:nvSpPr>
        <p:spPr>
          <a:xfrm rot="16200000">
            <a:off x="7735789" y="3103209"/>
            <a:ext cx="317069" cy="622377"/>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84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dirty="0" smtClean="0"/>
              <a:t>Savings without available commitment device 	</a:t>
            </a:r>
            <a:endParaRPr lang="en-US" dirty="0"/>
          </a:p>
        </p:txBody>
      </p:sp>
      <p:pic>
        <p:nvPicPr>
          <p:cNvPr id="5" name="Picture 4"/>
          <p:cNvPicPr/>
          <p:nvPr/>
        </p:nvPicPr>
        <p:blipFill rotWithShape="1">
          <a:blip r:embed="rId3">
            <a:extLst>
              <a:ext uri="{28A0092B-C50C-407E-A947-70E740481C1C}">
                <a14:useLocalDpi xmlns:a14="http://schemas.microsoft.com/office/drawing/2010/main" val="0"/>
              </a:ext>
            </a:extLst>
          </a:blip>
          <a:srcRect l="9973" t="2414" r="24293" b="2551"/>
          <a:stretch/>
        </p:blipFill>
        <p:spPr>
          <a:xfrm>
            <a:off x="7254514" y="1710265"/>
            <a:ext cx="4192420" cy="3505201"/>
          </a:xfrm>
          <a:prstGeom prst="rect">
            <a:avLst/>
          </a:prstGeom>
        </p:spPr>
      </p:pic>
      <p:sp>
        <p:nvSpPr>
          <p:cNvPr id="9" name="Arrow: Down 8"/>
          <p:cNvSpPr/>
          <p:nvPr/>
        </p:nvSpPr>
        <p:spPr>
          <a:xfrm rot="10800000">
            <a:off x="10234004" y="3848815"/>
            <a:ext cx="697985" cy="448658"/>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Content Placeholder 2"/>
              <p:cNvSpPr txBox="1">
                <a:spLocks/>
              </p:cNvSpPr>
              <p:nvPr/>
            </p:nvSpPr>
            <p:spPr>
              <a:xfrm>
                <a:off x="694265" y="1710266"/>
                <a:ext cx="5587999" cy="255645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latin typeface="Cambria Math"/>
                  </a:rPr>
                  <a:t>Savings without commitment, </a:t>
                </a:r>
                <a14:m>
                  <m:oMath xmlns:m="http://schemas.openxmlformats.org/officeDocument/2006/math">
                    <m:sSup>
                      <m:sSupPr>
                        <m:ctrlPr>
                          <a:rPr lang="en-US" sz="2400" i="1">
                            <a:latin typeface="Cambria Math"/>
                          </a:rPr>
                        </m:ctrlPr>
                      </m:sSupPr>
                      <m:e>
                        <m:r>
                          <a:rPr lang="en-US" sz="2400" i="1">
                            <a:latin typeface="Cambria Math" panose="02040503050406030204" pitchFamily="18" charset="0"/>
                          </a:rPr>
                          <m:t>𝑠</m:t>
                        </m:r>
                      </m:e>
                      <m:sup>
                        <m:r>
                          <a:rPr lang="en-US" sz="2400" i="1">
                            <a:latin typeface="Cambria Math" panose="02040503050406030204" pitchFamily="18" charset="0"/>
                          </a:rPr>
                          <m:t>𝑡</m:t>
                        </m:r>
                      </m:sup>
                    </m:sSup>
                  </m:oMath>
                </a14:m>
                <a:r>
                  <a:rPr lang="en-US" sz="2400" i="1" dirty="0" smtClean="0">
                    <a:latin typeface="Cambria Math"/>
                  </a:rPr>
                  <a:t> </a:t>
                </a:r>
              </a:p>
              <a:p>
                <a:pPr lvl="1"/>
                <a14:m>
                  <m:oMath xmlns:m="http://schemas.openxmlformats.org/officeDocument/2006/math">
                    <m:f>
                      <m:fPr>
                        <m:ctrlPr>
                          <a:rPr lang="en-US" sz="2000" i="1" smtClean="0">
                            <a:latin typeface="Cambria Math"/>
                          </a:rPr>
                        </m:ctrlPr>
                      </m:fPr>
                      <m:num>
                        <m:r>
                          <a:rPr lang="en-US" sz="2000" i="1">
                            <a:latin typeface="Cambria Math" panose="02040503050406030204" pitchFamily="18" charset="0"/>
                          </a:rPr>
                          <m:t>𝜕</m:t>
                        </m:r>
                        <m:d>
                          <m:dPr>
                            <m:ctrlPr>
                              <a:rPr lang="en-US" sz="2000" i="1">
                                <a:latin typeface="Cambria Math"/>
                              </a:rPr>
                            </m:ctrlPr>
                          </m:dPr>
                          <m:e>
                            <m:sSup>
                              <m:sSupPr>
                                <m:ctrlPr>
                                  <a:rPr lang="en-US" sz="2000" i="1">
                                    <a:latin typeface="Cambria Math"/>
                                  </a:rPr>
                                </m:ctrlPr>
                              </m:sSupPr>
                              <m:e>
                                <m:r>
                                  <a:rPr lang="en-US" sz="2000" i="1">
                                    <a:latin typeface="Cambria Math" panose="02040503050406030204" pitchFamily="18" charset="0"/>
                                  </a:rPr>
                                  <m:t>𝑠</m:t>
                                </m:r>
                              </m:e>
                              <m:sup>
                                <m:r>
                                  <a:rPr lang="en-US" sz="2000" i="1">
                                    <a:latin typeface="Cambria Math" panose="02040503050406030204" pitchFamily="18" charset="0"/>
                                  </a:rPr>
                                  <m:t>𝑡</m:t>
                                </m:r>
                              </m:sup>
                            </m:sSup>
                          </m:e>
                        </m:d>
                      </m:num>
                      <m:den>
                        <m:r>
                          <a:rPr lang="en-US" sz="2000" i="1">
                            <a:latin typeface="Cambria Math" panose="02040503050406030204" pitchFamily="18" charset="0"/>
                          </a:rPr>
                          <m:t>𝜕𝛽</m:t>
                        </m:r>
                      </m:den>
                    </m:f>
                    <m:r>
                      <a:rPr lang="en-US" sz="2000" i="1">
                        <a:latin typeface="Cambria Math" panose="02040503050406030204" pitchFamily="18" charset="0"/>
                      </a:rPr>
                      <m:t>&gt;0</m:t>
                    </m:r>
                  </m:oMath>
                </a14:m>
                <a:endParaRPr lang="en-US" sz="2000" i="1" dirty="0" smtClean="0">
                  <a:latin typeface="Cambria Math" panose="02040503050406030204" pitchFamily="18" charset="0"/>
                </a:endParaRPr>
              </a:p>
              <a:p>
                <a:pPr lvl="1"/>
                <a14:m>
                  <m:oMath xmlns:m="http://schemas.openxmlformats.org/officeDocument/2006/math">
                    <m:f>
                      <m:fPr>
                        <m:ctrlPr>
                          <a:rPr lang="en-US" sz="2000" i="1">
                            <a:latin typeface="Cambria Math"/>
                          </a:rPr>
                        </m:ctrlPr>
                      </m:fPr>
                      <m:num>
                        <m:r>
                          <a:rPr lang="en-US" sz="2000" i="1">
                            <a:latin typeface="Cambria Math" panose="02040503050406030204" pitchFamily="18" charset="0"/>
                          </a:rPr>
                          <m:t>𝜕</m:t>
                        </m:r>
                        <m:d>
                          <m:dPr>
                            <m:ctrlPr>
                              <a:rPr lang="en-US" sz="2000" i="1">
                                <a:latin typeface="Cambria Math"/>
                              </a:rPr>
                            </m:ctrlPr>
                          </m:dPr>
                          <m:e>
                            <m:sSup>
                              <m:sSupPr>
                                <m:ctrlPr>
                                  <a:rPr lang="en-US" sz="2000" i="1">
                                    <a:latin typeface="Cambria Math"/>
                                  </a:rPr>
                                </m:ctrlPr>
                              </m:sSupPr>
                              <m:e>
                                <m:r>
                                  <a:rPr lang="en-US" sz="2000" i="1">
                                    <a:latin typeface="Cambria Math" panose="02040503050406030204" pitchFamily="18" charset="0"/>
                                  </a:rPr>
                                  <m:t>𝑠</m:t>
                                </m:r>
                              </m:e>
                              <m:sup>
                                <m:r>
                                  <a:rPr lang="en-US" sz="2000" i="1">
                                    <a:latin typeface="Cambria Math" panose="02040503050406030204" pitchFamily="18" charset="0"/>
                                  </a:rPr>
                                  <m:t>𝑡</m:t>
                                </m:r>
                              </m:sup>
                            </m:sSup>
                          </m:e>
                        </m:d>
                      </m:num>
                      <m:den>
                        <m:r>
                          <a:rPr lang="en-US" sz="2000" i="1">
                            <a:latin typeface="Cambria Math" panose="02040503050406030204" pitchFamily="18" charset="0"/>
                          </a:rPr>
                          <m:t>𝜕𝛼</m:t>
                        </m:r>
                      </m:den>
                    </m:f>
                    <m:r>
                      <a:rPr lang="en-US" sz="2000" i="1">
                        <a:latin typeface="Cambria Math" panose="02040503050406030204" pitchFamily="18" charset="0"/>
                      </a:rPr>
                      <m:t>=0</m:t>
                    </m:r>
                  </m:oMath>
                </a14:m>
                <a:endParaRPr lang="en-US" sz="2000" i="1" dirty="0" smtClean="0">
                  <a:latin typeface="Cambria Math" panose="02040503050406030204" pitchFamily="18" charset="0"/>
                </a:endParaRPr>
              </a:p>
            </p:txBody>
          </p:sp>
        </mc:Choice>
        <mc:Fallback xmlns="">
          <p:sp>
            <p:nvSpPr>
              <p:cNvPr id="10" name="Content Placeholder 2"/>
              <p:cNvSpPr txBox="1">
                <a:spLocks noRot="1" noChangeAspect="1" noMove="1" noResize="1" noEditPoints="1" noAdjustHandles="1" noChangeArrowheads="1" noChangeShapeType="1" noTextEdit="1"/>
              </p:cNvSpPr>
              <p:nvPr/>
            </p:nvSpPr>
            <p:spPr>
              <a:xfrm>
                <a:off x="694265" y="1710266"/>
                <a:ext cx="5587999" cy="2556457"/>
              </a:xfrm>
              <a:prstGeom prst="rect">
                <a:avLst/>
              </a:prstGeom>
              <a:blipFill rotWithShape="1">
                <a:blip r:embed="rId5"/>
                <a:stretch>
                  <a:fillRect l="-1527" t="-1909"/>
                </a:stretch>
              </a:blipFill>
            </p:spPr>
            <p:txBody>
              <a:bodyPr/>
              <a:lstStyle/>
              <a:p>
                <a:r>
                  <a:rPr lang="en-US">
                    <a:noFill/>
                  </a:rPr>
                  <a:t> </a:t>
                </a:r>
              </a:p>
            </p:txBody>
          </p:sp>
        </mc:Fallback>
      </mc:AlternateContent>
    </p:spTree>
    <p:extLst>
      <p:ext uri="{BB962C8B-B14F-4D97-AF65-F5344CB8AC3E}">
        <p14:creationId xmlns:p14="http://schemas.microsoft.com/office/powerpoint/2010/main" val="3531088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7764" y="736984"/>
            <a:ext cx="5866080" cy="2639126"/>
            <a:chOff x="77764" y="736984"/>
            <a:chExt cx="5866080" cy="2639126"/>
          </a:xfrm>
        </p:grpSpPr>
        <p:pic>
          <p:nvPicPr>
            <p:cNvPr id="4" name="Picture 3"/>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77764" y="736984"/>
              <a:ext cx="2951003" cy="2639126"/>
            </a:xfrm>
            <a:prstGeom prst="rect">
              <a:avLst/>
            </a:prstGeom>
          </p:spPr>
        </p:pic>
        <p:pic>
          <p:nvPicPr>
            <p:cNvPr id="5" name="Picture 4"/>
            <p:cNvPicPr/>
            <p:nvPr/>
          </p:nvPicPr>
          <p:blipFill rotWithShape="1">
            <a:blip r:embed="rId4">
              <a:extLst>
                <a:ext uri="{28A0092B-C50C-407E-A947-70E740481C1C}">
                  <a14:useLocalDpi xmlns:a14="http://schemas.microsoft.com/office/drawing/2010/main" val="0"/>
                </a:ext>
              </a:extLst>
            </a:blip>
            <a:srcRect l="9973" t="2414" r="24293" b="2551"/>
            <a:stretch/>
          </p:blipFill>
          <p:spPr>
            <a:xfrm>
              <a:off x="3170657" y="779108"/>
              <a:ext cx="2773187" cy="2572029"/>
            </a:xfrm>
            <a:prstGeom prst="rect">
              <a:avLst/>
            </a:prstGeom>
          </p:spPr>
        </p:pic>
        <p:sp>
          <p:nvSpPr>
            <p:cNvPr id="6" name="Oval 5"/>
            <p:cNvSpPr/>
            <p:nvPr/>
          </p:nvSpPr>
          <p:spPr>
            <a:xfrm>
              <a:off x="1723581" y="1120887"/>
              <a:ext cx="986517" cy="1956105"/>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30899" y="1104222"/>
              <a:ext cx="986517" cy="1956105"/>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p:cNvSpPr/>
            <p:nvPr/>
          </p:nvSpPr>
          <p:spPr>
            <a:xfrm rot="21398327">
              <a:off x="2024669" y="2302294"/>
              <a:ext cx="519704" cy="393901"/>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22"/>
            <p:cNvSpPr/>
            <p:nvPr/>
          </p:nvSpPr>
          <p:spPr>
            <a:xfrm rot="10800000">
              <a:off x="4864305" y="2317191"/>
              <a:ext cx="519704" cy="393901"/>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1"/>
          <p:cNvSpPr>
            <a:spLocks noGrp="1"/>
          </p:cNvSpPr>
          <p:nvPr>
            <p:ph type="title"/>
          </p:nvPr>
        </p:nvSpPr>
        <p:spPr>
          <a:xfrm>
            <a:off x="77765" y="-238236"/>
            <a:ext cx="6099973" cy="860479"/>
          </a:xfrm>
        </p:spPr>
        <p:txBody>
          <a:bodyPr>
            <a:normAutofit/>
          </a:bodyPr>
          <a:lstStyle/>
          <a:p>
            <a:r>
              <a:rPr lang="en-US" sz="2000" dirty="0" smtClean="0"/>
              <a:t>A high awareness population varying in self-control</a:t>
            </a:r>
            <a:endParaRPr lang="en-US" sz="2000" dirty="0"/>
          </a:p>
        </p:txBody>
      </p:sp>
      <p:grpSp>
        <p:nvGrpSpPr>
          <p:cNvPr id="11" name="Group 10"/>
          <p:cNvGrpSpPr/>
          <p:nvPr/>
        </p:nvGrpSpPr>
        <p:grpSpPr>
          <a:xfrm>
            <a:off x="77765" y="4214263"/>
            <a:ext cx="5866080" cy="2639126"/>
            <a:chOff x="77765" y="4214263"/>
            <a:chExt cx="5866080" cy="2639126"/>
          </a:xfrm>
        </p:grpSpPr>
        <p:pic>
          <p:nvPicPr>
            <p:cNvPr id="13" name="Picture 12"/>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77765" y="4214263"/>
              <a:ext cx="2951003" cy="2639126"/>
            </a:xfrm>
            <a:prstGeom prst="rect">
              <a:avLst/>
            </a:prstGeom>
          </p:spPr>
        </p:pic>
        <p:pic>
          <p:nvPicPr>
            <p:cNvPr id="14" name="Picture 13"/>
            <p:cNvPicPr/>
            <p:nvPr/>
          </p:nvPicPr>
          <p:blipFill rotWithShape="1">
            <a:blip r:embed="rId4">
              <a:extLst>
                <a:ext uri="{28A0092B-C50C-407E-A947-70E740481C1C}">
                  <a14:useLocalDpi xmlns:a14="http://schemas.microsoft.com/office/drawing/2010/main" val="0"/>
                </a:ext>
              </a:extLst>
            </a:blip>
            <a:srcRect l="9973" t="2414" r="24293" b="2551"/>
            <a:stretch/>
          </p:blipFill>
          <p:spPr>
            <a:xfrm>
              <a:off x="3170658" y="4256387"/>
              <a:ext cx="2773187" cy="2572029"/>
            </a:xfrm>
            <a:prstGeom prst="rect">
              <a:avLst/>
            </a:prstGeom>
          </p:spPr>
        </p:pic>
        <p:sp>
          <p:nvSpPr>
            <p:cNvPr id="27" name="Oval 26"/>
            <p:cNvSpPr/>
            <p:nvPr/>
          </p:nvSpPr>
          <p:spPr>
            <a:xfrm>
              <a:off x="520147" y="4571808"/>
              <a:ext cx="986517" cy="1956105"/>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7465" y="4555143"/>
              <a:ext cx="986517" cy="1956105"/>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Down 21"/>
            <p:cNvSpPr/>
            <p:nvPr/>
          </p:nvSpPr>
          <p:spPr>
            <a:xfrm rot="21398327">
              <a:off x="821459" y="5760832"/>
              <a:ext cx="259852" cy="393901"/>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2"/>
            <p:cNvSpPr/>
            <p:nvPr/>
          </p:nvSpPr>
          <p:spPr>
            <a:xfrm rot="10800000">
              <a:off x="3660871" y="5768112"/>
              <a:ext cx="519704" cy="393901"/>
            </a:xfrm>
            <a:prstGeom prst="downArrow">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Content Placeholder 2"/>
          <p:cNvSpPr>
            <a:spLocks noGrp="1"/>
          </p:cNvSpPr>
          <p:nvPr>
            <p:ph idx="1"/>
          </p:nvPr>
        </p:nvSpPr>
        <p:spPr>
          <a:xfrm>
            <a:off x="458109" y="278114"/>
            <a:ext cx="5141315" cy="500994"/>
          </a:xfrm>
        </p:spPr>
        <p:txBody>
          <a:bodyPr>
            <a:normAutofit/>
          </a:bodyPr>
          <a:lstStyle/>
          <a:p>
            <a:pPr marL="0" indent="0" algn="ctr">
              <a:buNone/>
            </a:pPr>
            <a:r>
              <a:rPr lang="en-US" sz="2000" u="sng" dirty="0" smtClean="0"/>
              <a:t>Strong negative correlation</a:t>
            </a:r>
            <a:endParaRPr lang="en-US" sz="2400" dirty="0"/>
          </a:p>
        </p:txBody>
      </p:sp>
      <p:sp>
        <p:nvSpPr>
          <p:cNvPr id="32" name="Title 1"/>
          <p:cNvSpPr txBox="1">
            <a:spLocks/>
          </p:cNvSpPr>
          <p:nvPr/>
        </p:nvSpPr>
        <p:spPr>
          <a:xfrm>
            <a:off x="77764" y="3321158"/>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low awareness population varying in self-control</a:t>
            </a:r>
            <a:endParaRPr lang="en-US" sz="2000" dirty="0"/>
          </a:p>
        </p:txBody>
      </p:sp>
      <p:sp>
        <p:nvSpPr>
          <p:cNvPr id="33" name="Content Placeholder 2"/>
          <p:cNvSpPr txBox="1">
            <a:spLocks/>
          </p:cNvSpPr>
          <p:nvPr/>
        </p:nvSpPr>
        <p:spPr>
          <a:xfrm>
            <a:off x="458108" y="3837508"/>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smtClean="0"/>
              <a:t>Weak negative correlation</a:t>
            </a:r>
            <a:endParaRPr lang="en-US" sz="2400" dirty="0"/>
          </a:p>
        </p:txBody>
      </p:sp>
      <p:sp>
        <p:nvSpPr>
          <p:cNvPr id="36" name="Title 1"/>
          <p:cNvSpPr txBox="1">
            <a:spLocks/>
          </p:cNvSpPr>
          <p:nvPr/>
        </p:nvSpPr>
        <p:spPr>
          <a:xfrm>
            <a:off x="6078753" y="-226499"/>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high self-control population varying in awareness</a:t>
            </a:r>
            <a:endParaRPr lang="en-US" sz="2000" dirty="0"/>
          </a:p>
        </p:txBody>
      </p:sp>
      <p:sp>
        <p:nvSpPr>
          <p:cNvPr id="37" name="Content Placeholder 2"/>
          <p:cNvSpPr txBox="1">
            <a:spLocks/>
          </p:cNvSpPr>
          <p:nvPr/>
        </p:nvSpPr>
        <p:spPr>
          <a:xfrm>
            <a:off x="6459097" y="289851"/>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smtClean="0"/>
              <a:t>No correlation</a:t>
            </a:r>
            <a:endParaRPr lang="en-US" sz="2400" dirty="0"/>
          </a:p>
        </p:txBody>
      </p:sp>
      <p:sp>
        <p:nvSpPr>
          <p:cNvPr id="40" name="Title 1"/>
          <p:cNvSpPr txBox="1">
            <a:spLocks/>
          </p:cNvSpPr>
          <p:nvPr/>
        </p:nvSpPr>
        <p:spPr>
          <a:xfrm>
            <a:off x="6078752" y="3285222"/>
            <a:ext cx="6099973" cy="86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A low self-control population varying in awareness</a:t>
            </a:r>
            <a:endParaRPr lang="en-US" sz="2000" dirty="0"/>
          </a:p>
        </p:txBody>
      </p:sp>
      <p:sp>
        <p:nvSpPr>
          <p:cNvPr id="41" name="Content Placeholder 2"/>
          <p:cNvSpPr txBox="1">
            <a:spLocks/>
          </p:cNvSpPr>
          <p:nvPr/>
        </p:nvSpPr>
        <p:spPr>
          <a:xfrm>
            <a:off x="6459096" y="3801572"/>
            <a:ext cx="5141315" cy="500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u="sng" dirty="0" smtClean="0"/>
              <a:t>No correlation</a:t>
            </a:r>
            <a:endParaRPr lang="en-US" sz="2400" dirty="0"/>
          </a:p>
        </p:txBody>
      </p:sp>
      <p:grpSp>
        <p:nvGrpSpPr>
          <p:cNvPr id="48" name="Group 47"/>
          <p:cNvGrpSpPr/>
          <p:nvPr/>
        </p:nvGrpSpPr>
        <p:grpSpPr>
          <a:xfrm>
            <a:off x="6177737" y="779376"/>
            <a:ext cx="5866080" cy="2639126"/>
            <a:chOff x="6177737" y="779376"/>
            <a:chExt cx="5866080" cy="2639126"/>
          </a:xfrm>
        </p:grpSpPr>
        <p:pic>
          <p:nvPicPr>
            <p:cNvPr id="15" name="Picture 14"/>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6177737" y="779376"/>
              <a:ext cx="2951003" cy="2639126"/>
            </a:xfrm>
            <a:prstGeom prst="rect">
              <a:avLst/>
            </a:prstGeom>
          </p:spPr>
        </p:pic>
        <p:pic>
          <p:nvPicPr>
            <p:cNvPr id="16" name="Picture 15"/>
            <p:cNvPicPr/>
            <p:nvPr/>
          </p:nvPicPr>
          <p:blipFill rotWithShape="1">
            <a:blip r:embed="rId4">
              <a:extLst>
                <a:ext uri="{28A0092B-C50C-407E-A947-70E740481C1C}">
                  <a14:useLocalDpi xmlns:a14="http://schemas.microsoft.com/office/drawing/2010/main" val="0"/>
                </a:ext>
              </a:extLst>
            </a:blip>
            <a:srcRect l="9973" t="2414" r="24293" b="2551"/>
            <a:stretch/>
          </p:blipFill>
          <p:spPr>
            <a:xfrm>
              <a:off x="9270630" y="821500"/>
              <a:ext cx="2773187" cy="2572029"/>
            </a:xfrm>
            <a:prstGeom prst="rect">
              <a:avLst/>
            </a:prstGeom>
          </p:spPr>
        </p:pic>
        <p:sp>
          <p:nvSpPr>
            <p:cNvPr id="42" name="Oval 41"/>
            <p:cNvSpPr/>
            <p:nvPr/>
          </p:nvSpPr>
          <p:spPr>
            <a:xfrm rot="5400000">
              <a:off x="7563206" y="1050895"/>
              <a:ext cx="654249" cy="1814364"/>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rot="5400000">
              <a:off x="10318587" y="1040081"/>
              <a:ext cx="675557" cy="1814364"/>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Down 21"/>
            <p:cNvSpPr/>
            <p:nvPr/>
          </p:nvSpPr>
          <p:spPr>
            <a:xfrm rot="16200000">
              <a:off x="7803829" y="1778928"/>
              <a:ext cx="174715" cy="350855"/>
            </a:xfrm>
            <a:prstGeom prst="downArrow">
              <a:avLst/>
            </a:prstGeom>
            <a:solidFill>
              <a:schemeClr val="accent3"/>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6177737" y="4189290"/>
            <a:ext cx="5866080" cy="2639126"/>
            <a:chOff x="6177737" y="4189290"/>
            <a:chExt cx="5866080" cy="2639126"/>
          </a:xfrm>
        </p:grpSpPr>
        <p:pic>
          <p:nvPicPr>
            <p:cNvPr id="38" name="Picture 37"/>
            <p:cNvPicPr/>
            <p:nvPr/>
          </p:nvPicPr>
          <p:blipFill rotWithShape="1">
            <a:blip r:embed="rId3">
              <a:extLst>
                <a:ext uri="{28A0092B-C50C-407E-A947-70E740481C1C}">
                  <a14:useLocalDpi xmlns:a14="http://schemas.microsoft.com/office/drawing/2010/main" val="0"/>
                </a:ext>
              </a:extLst>
            </a:blip>
            <a:srcRect l="16003" t="1202" r="18263" b="1284"/>
            <a:stretch/>
          </p:blipFill>
          <p:spPr>
            <a:xfrm>
              <a:off x="6177737" y="4189290"/>
              <a:ext cx="2951003" cy="2639126"/>
            </a:xfrm>
            <a:prstGeom prst="rect">
              <a:avLst/>
            </a:prstGeom>
          </p:spPr>
        </p:pic>
        <p:pic>
          <p:nvPicPr>
            <p:cNvPr id="39" name="Picture 38"/>
            <p:cNvPicPr/>
            <p:nvPr/>
          </p:nvPicPr>
          <p:blipFill rotWithShape="1">
            <a:blip r:embed="rId4">
              <a:extLst>
                <a:ext uri="{28A0092B-C50C-407E-A947-70E740481C1C}">
                  <a14:useLocalDpi xmlns:a14="http://schemas.microsoft.com/office/drawing/2010/main" val="0"/>
                </a:ext>
              </a:extLst>
            </a:blip>
            <a:srcRect l="9973" t="2414" r="24293" b="2551"/>
            <a:stretch/>
          </p:blipFill>
          <p:spPr>
            <a:xfrm>
              <a:off x="9270630" y="4231414"/>
              <a:ext cx="2773187" cy="2572029"/>
            </a:xfrm>
            <a:prstGeom prst="rect">
              <a:avLst/>
            </a:prstGeom>
          </p:spPr>
        </p:pic>
        <p:sp>
          <p:nvSpPr>
            <p:cNvPr id="45" name="Oval 44"/>
            <p:cNvSpPr/>
            <p:nvPr/>
          </p:nvSpPr>
          <p:spPr>
            <a:xfrm rot="5400000">
              <a:off x="7352999" y="5068695"/>
              <a:ext cx="654249" cy="1814364"/>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rot="5400000">
              <a:off x="10355451" y="5057882"/>
              <a:ext cx="675557" cy="1814364"/>
            </a:xfrm>
            <a:prstGeom prst="ellipse">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Arrow: Down 21"/>
            <p:cNvSpPr/>
            <p:nvPr/>
          </p:nvSpPr>
          <p:spPr>
            <a:xfrm rot="16200000">
              <a:off x="7471958" y="5833188"/>
              <a:ext cx="418045" cy="350853"/>
            </a:xfrm>
            <a:prstGeom prst="downArrow">
              <a:avLst/>
            </a:prstGeom>
            <a:solidFill>
              <a:schemeClr val="accent3"/>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3505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1" grpId="0" build="p"/>
      <p:bldP spid="32" grpId="0"/>
      <p:bldP spid="33" grpId="0"/>
      <p:bldP spid="36" grpId="0"/>
      <p:bldP spid="37" grpId="0"/>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Commitment Devices</a:t>
            </a:r>
            <a:endParaRPr lang="en-US" dirty="0"/>
          </a:p>
        </p:txBody>
      </p:sp>
      <p:sp>
        <p:nvSpPr>
          <p:cNvPr id="3" name="Content Placeholder 2"/>
          <p:cNvSpPr>
            <a:spLocks noGrp="1"/>
          </p:cNvSpPr>
          <p:nvPr>
            <p:ph idx="1"/>
          </p:nvPr>
        </p:nvSpPr>
        <p:spPr>
          <a:xfrm>
            <a:off x="609600" y="1600205"/>
            <a:ext cx="10972800" cy="3618181"/>
          </a:xfrm>
        </p:spPr>
        <p:txBody>
          <a:bodyPr>
            <a:normAutofit/>
          </a:bodyPr>
          <a:lstStyle/>
          <a:p>
            <a:r>
              <a:rPr lang="en-US" sz="2400" dirty="0" smtClean="0"/>
              <a:t>We model Withdrawal-side </a:t>
            </a:r>
            <a:r>
              <a:rPr lang="en-US" sz="2400" dirty="0"/>
              <a:t>commitments (e.g. 529 education account, the SEED commitment savings account (Ashraf et al. (2006b),  physical lockboxes (</a:t>
            </a:r>
            <a:r>
              <a:rPr lang="en-US" sz="2400" dirty="0" err="1"/>
              <a:t>Shipton</a:t>
            </a:r>
            <a:r>
              <a:rPr lang="en-US" sz="2400" dirty="0"/>
              <a:t>, 1992</a:t>
            </a:r>
            <a:r>
              <a:rPr lang="en-US" sz="2400" dirty="0" smtClean="0"/>
              <a:t>))</a:t>
            </a:r>
          </a:p>
          <a:p>
            <a:pPr lvl="1"/>
            <a:r>
              <a:rPr lang="en-US" sz="2000" dirty="0" smtClean="0"/>
              <a:t>Restrict the withdrawal</a:t>
            </a:r>
          </a:p>
          <a:p>
            <a:pPr lvl="1"/>
            <a:r>
              <a:rPr lang="en-US" sz="2000" dirty="0" smtClean="0"/>
              <a:t>Requires an initial costly effort (</a:t>
            </a:r>
            <a:r>
              <a:rPr lang="en-US" sz="2000" dirty="0"/>
              <a:t>E.g. get a friend to walk me to the lockbox everyday after work to deposit money</a:t>
            </a:r>
            <a:r>
              <a:rPr lang="en-US" sz="2000" dirty="0" smtClean="0"/>
              <a:t>)</a:t>
            </a:r>
          </a:p>
          <a:p>
            <a:r>
              <a:rPr lang="en-US" sz="2400" dirty="0" smtClean="0"/>
              <a:t>People spend this effort only if they think that it is needed</a:t>
            </a:r>
          </a:p>
          <a:p>
            <a:pPr marL="457200" lvl="1" indent="0">
              <a:buNone/>
            </a:pPr>
            <a:endParaRPr lang="en-US" sz="2000" dirty="0" smtClean="0"/>
          </a:p>
        </p:txBody>
      </p:sp>
    </p:spTree>
    <p:extLst>
      <p:ext uri="{BB962C8B-B14F-4D97-AF65-F5344CB8AC3E}">
        <p14:creationId xmlns:p14="http://schemas.microsoft.com/office/powerpoint/2010/main" val="352498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7140</TotalTime>
  <Words>5245</Words>
  <Application>Microsoft Office PowerPoint</Application>
  <PresentationFormat>Custom</PresentationFormat>
  <Paragraphs>1030</Paragraphs>
  <Slides>21</Slides>
  <Notes>21</Notes>
  <HiddenSlides>2</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Awareness of Low Self-Control:  Theory and Evidence from a Homeless Shelter </vt:lpstr>
      <vt:lpstr>Survey measures of self-control: How informative are they?</vt:lpstr>
      <vt:lpstr>Survey measures of self-control: Are they measuring awareness in addition to self-control?</vt:lpstr>
      <vt:lpstr>We investigate a specific survey measure of self-control: Expected Deviation (ED)</vt:lpstr>
      <vt:lpstr>Self-control and Awareness</vt:lpstr>
      <vt:lpstr>Expected Deviation (ED)</vt:lpstr>
      <vt:lpstr>Savings without available commitment device  </vt:lpstr>
      <vt:lpstr>A high awareness population varying in self-control</vt:lpstr>
      <vt:lpstr>Commitment Devices</vt:lpstr>
      <vt:lpstr>Savings with commitment</vt:lpstr>
      <vt:lpstr>A high awareness population varying in self-control</vt:lpstr>
      <vt:lpstr>Setting: Homeless shelter</vt:lpstr>
      <vt:lpstr>Setting: Homeless shelter</vt:lpstr>
      <vt:lpstr>PowerPoint Presentation</vt:lpstr>
      <vt:lpstr>PowerPoint Presentation</vt:lpstr>
      <vt:lpstr>The effect of ED  </vt:lpstr>
      <vt:lpstr>PowerPoint Presentation</vt:lpstr>
      <vt:lpstr>PowerPoint Presentation</vt:lpstr>
      <vt:lpstr>PowerPoint Presentation</vt:lpstr>
      <vt:lpstr>Heterogeneity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of Low Self-Control: Theory and Evidence from a Homeless Shelter</dc:title>
  <dc:creator>seralinardi</dc:creator>
  <cp:lastModifiedBy>Cho, Worthy (CFPB)</cp:lastModifiedBy>
  <cp:revision>400</cp:revision>
  <cp:lastPrinted>2016-08-03T18:54:40Z</cp:lastPrinted>
  <dcterms:created xsi:type="dcterms:W3CDTF">2016-08-01T21:34:56Z</dcterms:created>
  <dcterms:modified xsi:type="dcterms:W3CDTF">2016-12-16T05:32:02Z</dcterms:modified>
</cp:coreProperties>
</file>