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3" r:id="rId1"/>
  </p:sldMasterIdLst>
  <p:notesMasterIdLst>
    <p:notesMasterId r:id="rId27"/>
  </p:notesMasterIdLst>
  <p:handoutMasterIdLst>
    <p:handoutMasterId r:id="rId28"/>
  </p:handoutMasterIdLst>
  <p:sldIdLst>
    <p:sldId id="446" r:id="rId2"/>
    <p:sldId id="615" r:id="rId3"/>
    <p:sldId id="673" r:id="rId4"/>
    <p:sldId id="674" r:id="rId5"/>
    <p:sldId id="612" r:id="rId6"/>
    <p:sldId id="618" r:id="rId7"/>
    <p:sldId id="622" r:id="rId8"/>
    <p:sldId id="662" r:id="rId9"/>
    <p:sldId id="631" r:id="rId10"/>
    <p:sldId id="642" r:id="rId11"/>
    <p:sldId id="668" r:id="rId12"/>
    <p:sldId id="669" r:id="rId13"/>
    <p:sldId id="670" r:id="rId14"/>
    <p:sldId id="671" r:id="rId15"/>
    <p:sldId id="672" r:id="rId16"/>
    <p:sldId id="655" r:id="rId17"/>
    <p:sldId id="646" r:id="rId18"/>
    <p:sldId id="675" r:id="rId19"/>
    <p:sldId id="676" r:id="rId20"/>
    <p:sldId id="659" r:id="rId21"/>
    <p:sldId id="664" r:id="rId22"/>
    <p:sldId id="657" r:id="rId23"/>
    <p:sldId id="665" r:id="rId24"/>
    <p:sldId id="614" r:id="rId25"/>
    <p:sldId id="660" r:id="rId26"/>
  </p:sldIdLst>
  <p:sldSz cx="9144000" cy="6858000" type="screen4x3"/>
  <p:notesSz cx="6858000" cy="9144000"/>
  <p:custDataLst>
    <p:tags r:id="rId2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8" autoAdjust="0"/>
    <p:restoredTop sz="94580" autoAdjust="0"/>
  </p:normalViewPr>
  <p:slideViewPr>
    <p:cSldViewPr>
      <p:cViewPr>
        <p:scale>
          <a:sx n="94" d="100"/>
          <a:sy n="94" d="100"/>
        </p:scale>
        <p:origin x="-882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98" d="100"/>
          <a:sy n="98" d="100"/>
        </p:scale>
        <p:origin x="-3648" y="-11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92F83-558D-4874-B13A-74BD68513BE6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619925-6E96-4902-B033-21CA7907FF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98700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134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4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4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134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8A471F3F-867F-4A86-8646-9B67DA9D4D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7144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AutoShape 2"/>
          <p:cNvSpPr>
            <a:spLocks noChangeArrowheads="1"/>
          </p:cNvSpPr>
          <p:nvPr/>
        </p:nvSpPr>
        <p:spPr bwMode="white">
          <a:xfrm>
            <a:off x="327025" y="488950"/>
            <a:ext cx="8435975" cy="4768850"/>
          </a:xfrm>
          <a:prstGeom prst="roundRect">
            <a:avLst>
              <a:gd name="adj" fmla="val 731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pitchFamily="18" charset="0"/>
            </a:endParaRPr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857250"/>
            <a:ext cx="7772400" cy="2266950"/>
          </a:xfrm>
        </p:spPr>
        <p:txBody>
          <a:bodyPr anchor="ctr" anchorCtr="1"/>
          <a:lstStyle>
            <a:lvl1pPr algn="ctr">
              <a:defRPr sz="4800" b="0">
                <a:latin typeface="cmr10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70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763713" y="3536950"/>
            <a:ext cx="5410200" cy="19050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23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17093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F8C69F85-1EA9-3E42-B4E6-DE7F9445A9B3}" type="datetime1">
              <a:rPr lang="en-US" smtClean="0"/>
              <a:t>12/14/2016</a:t>
            </a:fld>
            <a:endParaRPr lang="en-US"/>
          </a:p>
        </p:txBody>
      </p:sp>
      <p:sp>
        <p:nvSpPr>
          <p:cNvPr id="217094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352800" y="6391275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Stango et al., Proliferation to Parsimony</a:t>
            </a:r>
          </a:p>
        </p:txBody>
      </p:sp>
      <p:sp>
        <p:nvSpPr>
          <p:cNvPr id="217095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391275"/>
            <a:ext cx="1600200" cy="457200"/>
          </a:xfrm>
        </p:spPr>
        <p:txBody>
          <a:bodyPr/>
          <a:lstStyle>
            <a:lvl1pPr>
              <a:defRPr/>
            </a:lvl1pPr>
          </a:lstStyle>
          <a:p>
            <a:fld id="{4D227BE9-35D6-47FC-AB6C-DD28A2E1F0D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17096" name="AutoShape 8"/>
          <p:cNvSpPr>
            <a:spLocks noChangeArrowheads="1"/>
          </p:cNvSpPr>
          <p:nvPr/>
        </p:nvSpPr>
        <p:spPr bwMode="auto">
          <a:xfrm>
            <a:off x="168275" y="228600"/>
            <a:ext cx="8823325" cy="6096000"/>
          </a:xfrm>
          <a:prstGeom prst="roundRect">
            <a:avLst>
              <a:gd name="adj" fmla="val 11046"/>
            </a:avLst>
          </a:prstGeom>
          <a:noFill/>
          <a:ln w="50800">
            <a:solidFill>
              <a:srgbClr val="20414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C018B6-51D2-5E42-BED2-C1CC3D66F0B0}" type="datetime1">
              <a:rPr lang="en-US" smtClean="0"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Stango et al., Proliferation to Parsimony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30896F-015B-4E08-9C68-5B563F88AC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296863"/>
            <a:ext cx="1924050" cy="59404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96863"/>
            <a:ext cx="5619750" cy="59404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CD02D5-35FA-A34B-B7DA-6212D4139F14}" type="datetime1">
              <a:rPr lang="en-US" smtClean="0"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Stango et al., Proliferation to Parsimony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E66ED8-AD02-4863-AA2D-90F27EFC2B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4120C7-5DA0-CE4C-9B0A-099295FE7E15}" type="datetime1">
              <a:rPr lang="en-US" smtClean="0"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Stango et al., Proliferation to Parsimony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1E25F8-DE5B-4FA4-AC33-B45A58691A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B73009-1FC7-C741-99FB-7C2A569BB558}" type="datetime1">
              <a:rPr lang="en-US" smtClean="0"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Stango et al., Proliferation to Parsimony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DB9322-DA0E-4E59-9E20-51C6293A93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449388"/>
            <a:ext cx="3771900" cy="4787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449388"/>
            <a:ext cx="3771900" cy="4787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44B1B1-CF61-C04D-809D-52729C730F19}" type="datetime1">
              <a:rPr lang="en-US" smtClean="0"/>
              <a:t>12/14/2016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Stango et al., Proliferation to Parsimony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C009C0-8875-4B3C-B293-1A23B2DE12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49D459-737B-F848-8D1B-FF54B2A0CF2B}" type="datetime1">
              <a:rPr lang="en-US" smtClean="0"/>
              <a:t>12/14/2016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Stango et al., Proliferation to Parsimony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BD9E4D-4B2B-4D33-9EF6-B89728D192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FD35BE-B3C9-1946-AF81-852DBF6C63ED}" type="datetime1">
              <a:rPr lang="en-US" smtClean="0"/>
              <a:t>12/14/2016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Stango et al., Proliferation to Parsimony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41571-6E00-4B0D-B1BF-3716B9E864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F185ED-6ADA-C64D-8045-7C1A808A1AFC}" type="datetime1">
              <a:rPr lang="en-US" smtClean="0"/>
              <a:t>12/14/2016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Stango et al., Proliferation to Parsimony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1B12AB-EB34-4771-BB5C-25425877BC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DBD058-8591-FC40-ACE4-09B92AE227EA}" type="datetime1">
              <a:rPr lang="en-US" smtClean="0"/>
              <a:t>12/14/2016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Stango et al., Proliferation to Parsimony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AA539A-B47D-4B8F-AF91-B5B0388641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DCAC9F-BED4-524B-88FE-A763F106E379}" type="datetime1">
              <a:rPr lang="en-US" smtClean="0"/>
              <a:t>12/14/2016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Stango et al., Proliferation to Parsimony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AA7EA-6BDA-4F5B-B6A6-64C37DD487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296863"/>
            <a:ext cx="769620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449388"/>
            <a:ext cx="7696200" cy="478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60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391275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j-lt"/>
              </a:defRPr>
            </a:lvl1pPr>
          </a:lstStyle>
          <a:p>
            <a:fld id="{C76BEC6C-A4F0-FD44-9686-A0A748630056}" type="datetime1">
              <a:rPr lang="en-US" smtClean="0"/>
              <a:t>12/14/2016</a:t>
            </a:fld>
            <a:endParaRPr lang="en-US"/>
          </a:p>
        </p:txBody>
      </p:sp>
      <p:sp>
        <p:nvSpPr>
          <p:cNvPr id="2160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3975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j-lt"/>
              </a:defRPr>
            </a:lvl1pPr>
          </a:lstStyle>
          <a:p>
            <a:r>
              <a:rPr lang="en-US"/>
              <a:t>Stango et al., Proliferation to Parsimony</a:t>
            </a:r>
          </a:p>
        </p:txBody>
      </p:sp>
      <p:sp>
        <p:nvSpPr>
          <p:cNvPr id="2160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4008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j-lt"/>
              </a:defRPr>
            </a:lvl1pPr>
          </a:lstStyle>
          <a:p>
            <a:fld id="{2027FCAE-5812-482A-B82D-C9343A92173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16071" name="AutoShape 7"/>
          <p:cNvSpPr>
            <a:spLocks noChangeArrowheads="1"/>
          </p:cNvSpPr>
          <p:nvPr/>
        </p:nvSpPr>
        <p:spPr bwMode="auto">
          <a:xfrm>
            <a:off x="168275" y="228600"/>
            <a:ext cx="8823325" cy="6096000"/>
          </a:xfrm>
          <a:prstGeom prst="roundRect">
            <a:avLst>
              <a:gd name="adj" fmla="val 11046"/>
            </a:avLst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pitchFamily="18" charset="0"/>
            </a:endParaRPr>
          </a:p>
        </p:txBody>
      </p:sp>
      <p:sp>
        <p:nvSpPr>
          <p:cNvPr id="216072" name="Line 8"/>
          <p:cNvSpPr>
            <a:spLocks noChangeShapeType="1"/>
          </p:cNvSpPr>
          <p:nvPr/>
        </p:nvSpPr>
        <p:spPr bwMode="auto">
          <a:xfrm>
            <a:off x="762000" y="1233488"/>
            <a:ext cx="76962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hf sldNum="0" hdr="0"/>
  <p:txStyles>
    <p:titleStyle>
      <a:lvl1pPr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5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50000"/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5000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3581400"/>
          </a:xfrm>
        </p:spPr>
        <p:txBody>
          <a:bodyPr/>
          <a:lstStyle/>
          <a:p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dirty="0">
                <a:latin typeface="Garamond"/>
                <a:cs typeface="Garamond"/>
              </a:rPr>
              <a:t>The Quest for Parsimony in Behavioral Economics:</a:t>
            </a:r>
            <a:br>
              <a:rPr lang="en-US" sz="2800" dirty="0">
                <a:latin typeface="Garamond"/>
                <a:cs typeface="Garamond"/>
              </a:rPr>
            </a:br>
            <a:r>
              <a:rPr lang="en-US" sz="2800" dirty="0">
                <a:latin typeface="Garamond"/>
                <a:cs typeface="Garamond"/>
              </a:rPr>
              <a:t>New Methods and Evidence on Three Fronts</a:t>
            </a:r>
            <a:br>
              <a:rPr lang="en-US" sz="2800" dirty="0">
                <a:latin typeface="Garamond"/>
                <a:cs typeface="Garamond"/>
              </a:rPr>
            </a:br>
            <a:r>
              <a:rPr lang="en-US" sz="2800" dirty="0">
                <a:latin typeface="Garamond"/>
                <a:cs typeface="Garamond"/>
              </a:rPr>
              <a:t/>
            </a:r>
            <a:br>
              <a:rPr lang="en-US" sz="2800" dirty="0">
                <a:latin typeface="Garamond"/>
                <a:cs typeface="Garamond"/>
              </a:rPr>
            </a:br>
            <a:r>
              <a:rPr lang="en-US" sz="2000" dirty="0">
                <a:latin typeface="Garamond"/>
                <a:cs typeface="Garamond"/>
              </a:rPr>
              <a:t>CFPB Research Conference</a:t>
            </a:r>
            <a:br>
              <a:rPr lang="en-US" sz="2000" dirty="0">
                <a:latin typeface="Garamond"/>
                <a:cs typeface="Garamond"/>
              </a:rPr>
            </a:br>
            <a:r>
              <a:rPr lang="en-US" sz="2000" dirty="0">
                <a:latin typeface="Garamond"/>
                <a:cs typeface="Garamond"/>
              </a:rPr>
              <a:t>December 2016</a:t>
            </a:r>
            <a:br>
              <a:rPr lang="en-US" sz="2000" dirty="0">
                <a:latin typeface="Garamond"/>
                <a:cs typeface="Garamond"/>
              </a:rPr>
            </a:br>
            <a:r>
              <a:rPr lang="en-US" sz="2000" dirty="0">
                <a:latin typeface="Garamond"/>
                <a:cs typeface="Garamond"/>
              </a:rPr>
              <a:t/>
            </a:r>
            <a:br>
              <a:rPr lang="en-US" sz="2000" dirty="0">
                <a:latin typeface="Garamond"/>
                <a:cs typeface="Garamond"/>
              </a:rPr>
            </a:br>
            <a:endParaRPr lang="en-US" sz="2000" i="0" dirty="0">
              <a:latin typeface="Garamond"/>
              <a:cs typeface="Garamond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43400" y="4419600"/>
            <a:ext cx="4191000" cy="1600200"/>
          </a:xfrm>
        </p:spPr>
        <p:txBody>
          <a:bodyPr/>
          <a:lstStyle/>
          <a:p>
            <a:pPr algn="r"/>
            <a:endParaRPr lang="en-US" sz="2000" dirty="0"/>
          </a:p>
          <a:p>
            <a:pPr algn="r"/>
            <a:r>
              <a:rPr lang="en-US" sz="2000" dirty="0">
                <a:latin typeface="Garamond"/>
                <a:cs typeface="Garamond"/>
              </a:rPr>
              <a:t>Victor Stango, UC Davis GSM</a:t>
            </a:r>
          </a:p>
          <a:p>
            <a:pPr algn="r"/>
            <a:r>
              <a:rPr lang="en-US" sz="2000" dirty="0">
                <a:latin typeface="Garamond"/>
                <a:cs typeface="Garamond"/>
              </a:rPr>
              <a:t>Joanne </a:t>
            </a:r>
            <a:r>
              <a:rPr lang="en-US" sz="2000" dirty="0" err="1">
                <a:latin typeface="Garamond"/>
                <a:cs typeface="Garamond"/>
              </a:rPr>
              <a:t>Yoong</a:t>
            </a:r>
            <a:r>
              <a:rPr lang="en-US" sz="2000" dirty="0">
                <a:latin typeface="Garamond"/>
                <a:cs typeface="Garamond"/>
              </a:rPr>
              <a:t>, NU Singapore</a:t>
            </a:r>
          </a:p>
          <a:p>
            <a:pPr algn="r"/>
            <a:r>
              <a:rPr lang="en-US" sz="2000" b="1" dirty="0">
                <a:latin typeface="Garamond"/>
                <a:cs typeface="Garamond"/>
              </a:rPr>
              <a:t>Jonathan </a:t>
            </a:r>
            <a:r>
              <a:rPr lang="en-US" sz="2000" b="1" dirty="0" err="1">
                <a:latin typeface="Garamond"/>
                <a:cs typeface="Garamond"/>
              </a:rPr>
              <a:t>Zinman</a:t>
            </a:r>
            <a:r>
              <a:rPr lang="en-US" sz="2000" b="1" dirty="0">
                <a:latin typeface="Garamond"/>
                <a:cs typeface="Garamond"/>
              </a:rPr>
              <a:t>, Dartmouth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0" dirty="0">
                <a:latin typeface="Cmr10"/>
                <a:cs typeface="Cmr10"/>
              </a:rPr>
              <a:t>Summary Statistics: B-counts and -tiles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ABFBA-5FD4-1344-82E3-DCF7327796AD}" type="datetime1">
              <a:rPr lang="en-US" smtClean="0"/>
              <a:t>12/14/2016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Stango et al., Proliferation to Parsimony</a:t>
            </a: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496" b="-2769"/>
          <a:stretch/>
        </p:blipFill>
        <p:spPr>
          <a:xfrm>
            <a:off x="685800" y="1295400"/>
            <a:ext cx="7772400" cy="5178867"/>
          </a:xfrm>
        </p:spPr>
      </p:pic>
    </p:spTree>
    <p:extLst>
      <p:ext uri="{BB962C8B-B14F-4D97-AF65-F5344CB8AC3E}">
        <p14:creationId xmlns:p14="http://schemas.microsoft.com/office/powerpoint/2010/main" val="33728821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0" dirty="0" smtClean="0">
                <a:latin typeface="Cmr10"/>
                <a:cs typeface="Cmr10"/>
              </a:rPr>
              <a:t/>
            </a:r>
            <a:br>
              <a:rPr lang="en-US" sz="3600" b="0" dirty="0" smtClean="0">
                <a:latin typeface="Cmr10"/>
                <a:cs typeface="Cmr10"/>
              </a:rPr>
            </a:br>
            <a:r>
              <a:rPr lang="en-US" sz="3600" b="0" dirty="0">
                <a:latin typeface="Cmr10"/>
                <a:cs typeface="Cmr10"/>
              </a:rPr>
              <a:t/>
            </a:r>
            <a:br>
              <a:rPr lang="en-US" sz="3600" b="0" dirty="0">
                <a:latin typeface="Cmr10"/>
                <a:cs typeface="Cmr10"/>
              </a:rPr>
            </a:br>
            <a:r>
              <a:rPr lang="en-US" sz="3200" b="0" dirty="0" smtClean="0">
                <a:latin typeface="Cmr10"/>
                <a:cs typeface="Cmr10"/>
              </a:rPr>
              <a:t/>
            </a:r>
            <a:br>
              <a:rPr lang="en-US" sz="3200" b="0" dirty="0" smtClean="0">
                <a:latin typeface="Cmr10"/>
                <a:cs typeface="Cmr10"/>
              </a:rPr>
            </a:br>
            <a:r>
              <a:rPr lang="en-US" sz="3200" b="0" dirty="0" smtClean="0">
                <a:latin typeface="Cmr10"/>
                <a:cs typeface="Cmr10"/>
              </a:rPr>
              <a:t>Linking B-factors and –stats to Outcomes</a:t>
            </a:r>
            <a:endParaRPr lang="en-US" sz="3200" b="0" dirty="0">
              <a:latin typeface="Cmr10"/>
              <a:cs typeface="Cmr1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48656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smtClean="0">
                <a:latin typeface="Garamond"/>
                <a:cs typeface="Garamond"/>
              </a:rPr>
              <a:t>Key component of our survey parsimony and sufficient statistic parsimony tests are cross-section regressions of form:</a:t>
            </a:r>
          </a:p>
          <a:p>
            <a:pPr marL="0" indent="0">
              <a:buNone/>
            </a:pPr>
            <a:endParaRPr lang="en-US" sz="2400" dirty="0" smtClean="0">
              <a:latin typeface="Garamond"/>
              <a:cs typeface="Garamond"/>
            </a:endParaRPr>
          </a:p>
          <a:p>
            <a:endParaRPr lang="en-US" sz="2400" dirty="0">
              <a:latin typeface="Garamond"/>
              <a:cs typeface="Garamond"/>
            </a:endParaRPr>
          </a:p>
          <a:p>
            <a:r>
              <a:rPr lang="en-US" sz="2000" i="1" dirty="0" smtClean="0">
                <a:latin typeface="Garamond"/>
                <a:cs typeface="Garamond"/>
              </a:rPr>
              <a:t>Outcome</a:t>
            </a:r>
            <a:r>
              <a:rPr lang="en-US" sz="2000" dirty="0" smtClean="0">
                <a:latin typeface="Garamond"/>
                <a:cs typeface="Garamond"/>
              </a:rPr>
              <a:t>, in this paper, is index of 9 indicators of financial condition</a:t>
            </a:r>
          </a:p>
          <a:p>
            <a:r>
              <a:rPr lang="en-US" sz="2000" i="1" dirty="0" err="1" smtClean="0">
                <a:latin typeface="Garamond"/>
                <a:cs typeface="Garamond"/>
              </a:rPr>
              <a:t>i</a:t>
            </a:r>
            <a:r>
              <a:rPr lang="en-US" sz="2000" i="1" dirty="0" smtClean="0">
                <a:latin typeface="Garamond"/>
                <a:cs typeface="Garamond"/>
              </a:rPr>
              <a:t> </a:t>
            </a:r>
            <a:r>
              <a:rPr lang="en-US" sz="2000" dirty="0" smtClean="0">
                <a:latin typeface="Garamond"/>
                <a:cs typeface="Garamond"/>
              </a:rPr>
              <a:t>indexes individuals (one </a:t>
            </a:r>
            <a:r>
              <a:rPr lang="en-US" sz="2000" dirty="0" err="1" smtClean="0">
                <a:latin typeface="Garamond"/>
                <a:cs typeface="Garamond"/>
              </a:rPr>
              <a:t>obs</a:t>
            </a:r>
            <a:r>
              <a:rPr lang="en-US" sz="2000" dirty="0" smtClean="0">
                <a:latin typeface="Garamond"/>
                <a:cs typeface="Garamond"/>
              </a:rPr>
              <a:t> per person)</a:t>
            </a:r>
          </a:p>
          <a:p>
            <a:r>
              <a:rPr lang="en-US" sz="2000" i="1" dirty="0" err="1" smtClean="0">
                <a:latin typeface="Garamond"/>
                <a:cs typeface="Garamond"/>
              </a:rPr>
              <a:t>Bfactor</a:t>
            </a:r>
            <a:r>
              <a:rPr lang="en-US" sz="2000" i="1" dirty="0" smtClean="0">
                <a:latin typeface="Garamond"/>
                <a:cs typeface="Garamond"/>
              </a:rPr>
              <a:t> </a:t>
            </a:r>
            <a:r>
              <a:rPr lang="en-US" sz="2000" dirty="0" smtClean="0">
                <a:latin typeface="Garamond"/>
                <a:cs typeface="Garamond"/>
              </a:rPr>
              <a:t>is</a:t>
            </a:r>
            <a:r>
              <a:rPr lang="en-US" sz="2000" i="1" dirty="0" smtClean="0">
                <a:latin typeface="Garamond"/>
                <a:cs typeface="Garamond"/>
              </a:rPr>
              <a:t> </a:t>
            </a:r>
            <a:r>
              <a:rPr lang="en-US" sz="2000" dirty="0" smtClean="0">
                <a:latin typeface="Garamond"/>
                <a:cs typeface="Garamond"/>
              </a:rPr>
              <a:t>a measure of single B-factor, (with a vector of all other B-factors), or one or more of our behavioral summary statistics (B-count or B-tile)</a:t>
            </a:r>
          </a:p>
          <a:p>
            <a:r>
              <a:rPr lang="en-US" sz="2000" i="1" dirty="0" err="1" smtClean="0">
                <a:latin typeface="Garamond"/>
                <a:cs typeface="Garamond"/>
              </a:rPr>
              <a:t>Bmiss</a:t>
            </a:r>
            <a:r>
              <a:rPr lang="en-US" sz="2000" i="1" dirty="0" smtClean="0">
                <a:latin typeface="Garamond"/>
                <a:cs typeface="Garamond"/>
              </a:rPr>
              <a:t> </a:t>
            </a:r>
            <a:r>
              <a:rPr lang="en-US" sz="2000" dirty="0" smtClean="0">
                <a:latin typeface="Garamond"/>
                <a:cs typeface="Garamond"/>
              </a:rPr>
              <a:t>is</a:t>
            </a:r>
            <a:r>
              <a:rPr lang="en-US" sz="2000" i="1" dirty="0" smtClean="0">
                <a:latin typeface="Garamond"/>
                <a:cs typeface="Garamond"/>
              </a:rPr>
              <a:t> </a:t>
            </a:r>
            <a:r>
              <a:rPr lang="en-US" sz="2000" dirty="0" smtClean="0">
                <a:latin typeface="Garamond"/>
                <a:cs typeface="Garamond"/>
              </a:rPr>
              <a:t>the count of B-factors for which we are missing data</a:t>
            </a:r>
          </a:p>
          <a:p>
            <a:r>
              <a:rPr lang="en-US" sz="2000" i="1" dirty="0" smtClean="0">
                <a:latin typeface="Garamond"/>
                <a:cs typeface="Garamond"/>
              </a:rPr>
              <a:t>X</a:t>
            </a:r>
            <a:r>
              <a:rPr lang="en-US" sz="2000" dirty="0" smtClean="0">
                <a:latin typeface="Garamond"/>
                <a:cs typeface="Garamond"/>
              </a:rPr>
              <a:t> is vector of control variables for demographics (including income, education, state, etc.), other classical inputs including various measures of cognitive skills and classical preferences, measures of survey effort…</a:t>
            </a:r>
            <a:endParaRPr lang="en-US" sz="2000" dirty="0">
              <a:latin typeface="Garamond"/>
              <a:cs typeface="Garamond"/>
            </a:endParaRPr>
          </a:p>
          <a:p>
            <a:pPr lvl="1"/>
            <a:endParaRPr lang="en-US" sz="2000" dirty="0">
              <a:latin typeface="Garamond"/>
              <a:cs typeface="Garamond"/>
            </a:endParaRPr>
          </a:p>
          <a:p>
            <a:pPr lvl="1"/>
            <a:endParaRPr lang="en-US" sz="2000" dirty="0">
              <a:latin typeface="Garamond"/>
              <a:cs typeface="Garamond"/>
            </a:endParaRPr>
          </a:p>
          <a:p>
            <a:pPr lvl="1"/>
            <a:endParaRPr lang="en-US" sz="2000" dirty="0">
              <a:latin typeface="Garamond"/>
              <a:cs typeface="Garamond"/>
            </a:endParaRPr>
          </a:p>
          <a:p>
            <a:pPr marL="0" indent="0">
              <a:buNone/>
            </a:pPr>
            <a:endParaRPr lang="en-US" sz="2000" dirty="0">
              <a:latin typeface="Garamond"/>
              <a:cs typeface="Garamond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1A0BF-7700-8141-9FE6-FE4C649D91C3}" type="datetime1">
              <a:rPr lang="en-US" smtClean="0"/>
              <a:t>12/14/2016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Stango et al., Proliferation to Parsimony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782692"/>
              </p:ext>
            </p:extLst>
          </p:nvPr>
        </p:nvGraphicFramePr>
        <p:xfrm>
          <a:off x="762000" y="2286000"/>
          <a:ext cx="6689725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" name="Equation" r:id="rId3" imgW="2819400" imgH="215900" progId="Equation.3">
                  <p:embed/>
                </p:oleObj>
              </mc:Choice>
              <mc:Fallback>
                <p:oleObj name="Equation" r:id="rId3" imgW="28194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2000" y="2286000"/>
                        <a:ext cx="6689725" cy="512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54604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0" dirty="0">
                <a:latin typeface="Cmr10"/>
                <a:cs typeface="Cmr10"/>
              </a:rPr>
              <a:t>Outcome(s): Financial Condition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486568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Garamond"/>
                <a:cs typeface="Garamond"/>
              </a:rPr>
              <a:t>Elicited in our survey instrument, nine components, each 0/1:</a:t>
            </a:r>
          </a:p>
          <a:p>
            <a:pPr lvl="1"/>
            <a:r>
              <a:rPr lang="en-US" sz="2000" dirty="0">
                <a:latin typeface="Garamond"/>
                <a:cs typeface="Garamond"/>
              </a:rPr>
              <a:t>Positive net worth</a:t>
            </a:r>
          </a:p>
          <a:p>
            <a:pPr lvl="1"/>
            <a:r>
              <a:rPr lang="en-US" sz="2000" dirty="0">
                <a:latin typeface="Garamond"/>
                <a:cs typeface="Garamond"/>
              </a:rPr>
              <a:t>Positive retirement assets</a:t>
            </a:r>
          </a:p>
          <a:p>
            <a:pPr lvl="1"/>
            <a:r>
              <a:rPr lang="en-US" sz="2000" dirty="0">
                <a:latin typeface="Garamond"/>
                <a:cs typeface="Garamond"/>
              </a:rPr>
              <a:t>Owning stocks</a:t>
            </a:r>
          </a:p>
          <a:p>
            <a:pPr lvl="1"/>
            <a:r>
              <a:rPr lang="en-US" sz="2000" dirty="0">
                <a:latin typeface="Garamond"/>
                <a:cs typeface="Garamond"/>
              </a:rPr>
              <a:t>Spending less than income in the last 12 months</a:t>
            </a:r>
          </a:p>
          <a:p>
            <a:pPr lvl="1"/>
            <a:r>
              <a:rPr lang="en-US" sz="2000" dirty="0">
                <a:latin typeface="Garamond"/>
                <a:cs typeface="Garamond"/>
              </a:rPr>
              <a:t>Financial satisfaction (above the median in our data)</a:t>
            </a:r>
          </a:p>
          <a:p>
            <a:pPr lvl="1"/>
            <a:r>
              <a:rPr lang="en-US" sz="2000" dirty="0">
                <a:latin typeface="Garamond"/>
                <a:cs typeface="Garamond"/>
              </a:rPr>
              <a:t>Self-assessing retirement savings as “adequate” or better</a:t>
            </a:r>
          </a:p>
          <a:p>
            <a:pPr lvl="1"/>
            <a:r>
              <a:rPr lang="en-US" sz="2000" dirty="0">
                <a:latin typeface="Garamond"/>
                <a:cs typeface="Garamond"/>
              </a:rPr>
              <a:t>Self-assessing non-retirement savings as “adequate” or better</a:t>
            </a:r>
          </a:p>
          <a:p>
            <a:pPr lvl="1"/>
            <a:r>
              <a:rPr lang="en-US" sz="2000" dirty="0">
                <a:latin typeface="Garamond"/>
                <a:cs typeface="Garamond"/>
              </a:rPr>
              <a:t>Not experiencing severe financial distress in the last 12 months</a:t>
            </a:r>
          </a:p>
          <a:p>
            <a:pPr lvl="1"/>
            <a:r>
              <a:rPr lang="en-US" sz="2000" dirty="0">
                <a:latin typeface="Garamond"/>
                <a:cs typeface="Garamond"/>
              </a:rPr>
              <a:t>Having self-assessed financial stress below the sample median</a:t>
            </a:r>
          </a:p>
          <a:p>
            <a:pPr lvl="1"/>
            <a:endParaRPr lang="en-US" sz="2000" dirty="0">
              <a:latin typeface="Garamond"/>
              <a:cs typeface="Garamond"/>
            </a:endParaRPr>
          </a:p>
          <a:p>
            <a:r>
              <a:rPr lang="en-US" sz="2400" dirty="0">
                <a:latin typeface="Garamond"/>
                <a:cs typeface="Garamond"/>
              </a:rPr>
              <a:t>In primary model, use average of these at the level of the individual (mean=0.43)</a:t>
            </a:r>
          </a:p>
          <a:p>
            <a:pPr lvl="1"/>
            <a:endParaRPr lang="en-US" sz="2800" dirty="0">
              <a:latin typeface="Garamond"/>
              <a:cs typeface="Garamond"/>
            </a:endParaRPr>
          </a:p>
          <a:p>
            <a:endParaRPr lang="en-US" sz="2000" dirty="0">
              <a:latin typeface="Garamond"/>
              <a:cs typeface="Garamond"/>
            </a:endParaRPr>
          </a:p>
          <a:p>
            <a:pPr lvl="1"/>
            <a:endParaRPr lang="en-US" sz="2000" dirty="0">
              <a:latin typeface="Garamond"/>
              <a:cs typeface="Garamond"/>
            </a:endParaRPr>
          </a:p>
          <a:p>
            <a:pPr marL="0" indent="0">
              <a:buNone/>
            </a:pPr>
            <a:endParaRPr lang="en-US" sz="2000" dirty="0">
              <a:latin typeface="Garamond"/>
              <a:cs typeface="Garamond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AC5CE-7321-6840-8009-6251846B5267}" type="datetime1">
              <a:rPr lang="en-US" smtClean="0"/>
              <a:t>12/14/2016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Stango et al., Proliferation to Parsimony</a:t>
            </a:r>
          </a:p>
        </p:txBody>
      </p:sp>
    </p:spTree>
    <p:extLst>
      <p:ext uri="{BB962C8B-B14F-4D97-AF65-F5344CB8AC3E}">
        <p14:creationId xmlns:p14="http://schemas.microsoft.com/office/powerpoint/2010/main" val="16583944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0" dirty="0">
                <a:latin typeface="Cmr10"/>
                <a:cs typeface="Cmr10"/>
              </a:rPr>
              <a:t>Other Covariates: Demographics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486568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Garamond"/>
                <a:cs typeface="Garamond"/>
              </a:rPr>
              <a:t>Collected as a matter of course by ALP:</a:t>
            </a:r>
          </a:p>
          <a:p>
            <a:pPr lvl="1"/>
            <a:r>
              <a:rPr lang="en-US" sz="2000" dirty="0">
                <a:latin typeface="Garamond"/>
                <a:cs typeface="Garamond"/>
              </a:rPr>
              <a:t>Age</a:t>
            </a:r>
          </a:p>
          <a:p>
            <a:pPr lvl="1"/>
            <a:r>
              <a:rPr lang="en-US" sz="2000" dirty="0">
                <a:latin typeface="Garamond"/>
                <a:cs typeface="Garamond"/>
              </a:rPr>
              <a:t>Education</a:t>
            </a:r>
          </a:p>
          <a:p>
            <a:pPr lvl="1"/>
            <a:r>
              <a:rPr lang="en-US" sz="2000" dirty="0">
                <a:latin typeface="Garamond"/>
                <a:cs typeface="Garamond"/>
              </a:rPr>
              <a:t>Income</a:t>
            </a:r>
          </a:p>
          <a:p>
            <a:pPr lvl="1"/>
            <a:r>
              <a:rPr lang="en-US" sz="2000" dirty="0">
                <a:latin typeface="Garamond"/>
                <a:cs typeface="Garamond"/>
              </a:rPr>
              <a:t>Gender</a:t>
            </a:r>
          </a:p>
          <a:p>
            <a:pPr lvl="1"/>
            <a:r>
              <a:rPr lang="en-US" sz="2000" dirty="0">
                <a:latin typeface="Garamond"/>
                <a:cs typeface="Garamond"/>
              </a:rPr>
              <a:t>Household size</a:t>
            </a:r>
          </a:p>
          <a:p>
            <a:pPr lvl="1"/>
            <a:r>
              <a:rPr lang="en-US" sz="2000" dirty="0">
                <a:latin typeface="Garamond"/>
                <a:cs typeface="Garamond"/>
              </a:rPr>
              <a:t>Employment</a:t>
            </a:r>
          </a:p>
          <a:p>
            <a:pPr lvl="1"/>
            <a:r>
              <a:rPr lang="en-US" sz="2000" dirty="0">
                <a:latin typeface="Garamond"/>
                <a:cs typeface="Garamond"/>
              </a:rPr>
              <a:t>Race/ethnicity</a:t>
            </a:r>
          </a:p>
          <a:p>
            <a:pPr lvl="1"/>
            <a:r>
              <a:rPr lang="en-US" sz="2000" dirty="0">
                <a:latin typeface="Garamond"/>
                <a:cs typeface="Garamond"/>
              </a:rPr>
              <a:t>State of residence (FEs)</a:t>
            </a:r>
          </a:p>
          <a:p>
            <a:pPr lvl="1"/>
            <a:endParaRPr lang="en-US" sz="2000" dirty="0">
              <a:latin typeface="Garamond"/>
              <a:cs typeface="Garamond"/>
            </a:endParaRPr>
          </a:p>
          <a:p>
            <a:r>
              <a:rPr lang="en-US" sz="2400" dirty="0">
                <a:latin typeface="Garamond"/>
                <a:cs typeface="Garamond"/>
              </a:rPr>
              <a:t>We include these as categorical, for flexibility</a:t>
            </a:r>
          </a:p>
          <a:p>
            <a:pPr lvl="1"/>
            <a:r>
              <a:rPr lang="en-US" sz="2000" dirty="0">
                <a:latin typeface="Garamond"/>
                <a:cs typeface="Garamond"/>
              </a:rPr>
              <a:t>Have also used interactions</a:t>
            </a:r>
          </a:p>
          <a:p>
            <a:pPr lvl="1"/>
            <a:endParaRPr lang="en-US" sz="2800" dirty="0">
              <a:latin typeface="Garamond"/>
              <a:cs typeface="Garamond"/>
            </a:endParaRPr>
          </a:p>
          <a:p>
            <a:endParaRPr lang="en-US" sz="2000" dirty="0">
              <a:latin typeface="Garamond"/>
              <a:cs typeface="Garamond"/>
            </a:endParaRPr>
          </a:p>
          <a:p>
            <a:pPr lvl="1"/>
            <a:endParaRPr lang="en-US" sz="2000" dirty="0">
              <a:latin typeface="Garamond"/>
              <a:cs typeface="Garamond"/>
            </a:endParaRPr>
          </a:p>
          <a:p>
            <a:pPr marL="0" indent="0">
              <a:buNone/>
            </a:pPr>
            <a:endParaRPr lang="en-US" sz="2000" dirty="0">
              <a:latin typeface="Garamond"/>
              <a:cs typeface="Garamond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776A3-707E-0843-B411-26E116042FF7}" type="datetime1">
              <a:rPr lang="en-US" smtClean="0"/>
              <a:t>12/14/2016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Stango et al., Proliferation to Parsimony</a:t>
            </a:r>
          </a:p>
        </p:txBody>
      </p:sp>
    </p:spTree>
    <p:extLst>
      <p:ext uri="{BB962C8B-B14F-4D97-AF65-F5344CB8AC3E}">
        <p14:creationId xmlns:p14="http://schemas.microsoft.com/office/powerpoint/2010/main" val="35408682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0" dirty="0">
                <a:latin typeface="Cmr10"/>
                <a:cs typeface="Cmr10"/>
              </a:rPr>
              <a:t>Still More Covariates: </a:t>
            </a:r>
            <a:br>
              <a:rPr lang="en-US" sz="3200" b="0" dirty="0">
                <a:latin typeface="Cmr10"/>
                <a:cs typeface="Cmr10"/>
              </a:rPr>
            </a:br>
            <a:r>
              <a:rPr lang="en-US" sz="3200" b="0" dirty="0">
                <a:latin typeface="Cmr10"/>
                <a:cs typeface="Cmr10"/>
              </a:rPr>
              <a:t>Other Classical Inputs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486568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Garamond"/>
                <a:cs typeface="Garamond"/>
              </a:rPr>
              <a:t>Risk aversion: Several measures, both inferred and self-assessed</a:t>
            </a:r>
          </a:p>
          <a:p>
            <a:endParaRPr lang="en-US" sz="2400" dirty="0">
              <a:latin typeface="Garamond"/>
              <a:cs typeface="Garamond"/>
            </a:endParaRPr>
          </a:p>
          <a:p>
            <a:r>
              <a:rPr lang="en-US" sz="2400" dirty="0">
                <a:latin typeface="Garamond"/>
                <a:cs typeface="Garamond"/>
              </a:rPr>
              <a:t>Patience: Savings rate from the discounting questions</a:t>
            </a:r>
          </a:p>
          <a:p>
            <a:endParaRPr lang="en-US" sz="2400" dirty="0">
              <a:latin typeface="Garamond"/>
              <a:cs typeface="Garamond"/>
            </a:endParaRPr>
          </a:p>
          <a:p>
            <a:r>
              <a:rPr lang="en-US" sz="2400" dirty="0">
                <a:latin typeface="Garamond"/>
                <a:cs typeface="Garamond"/>
              </a:rPr>
              <a:t>Cognitive skills: 4 short tests/quizzes</a:t>
            </a:r>
          </a:p>
          <a:p>
            <a:pPr lvl="1"/>
            <a:r>
              <a:rPr lang="en-US" sz="2000" dirty="0">
                <a:latin typeface="Garamond"/>
                <a:cs typeface="Garamond"/>
              </a:rPr>
              <a:t>Fluid intelligence (number series)</a:t>
            </a:r>
          </a:p>
          <a:p>
            <a:pPr lvl="1"/>
            <a:r>
              <a:rPr lang="en-US" sz="2000" dirty="0">
                <a:latin typeface="Garamond"/>
                <a:cs typeface="Garamond"/>
              </a:rPr>
              <a:t>Executive function (</a:t>
            </a:r>
            <a:r>
              <a:rPr lang="en-US" sz="2000" dirty="0" err="1">
                <a:latin typeface="Garamond"/>
                <a:cs typeface="Garamond"/>
              </a:rPr>
              <a:t>Stroop</a:t>
            </a:r>
            <a:r>
              <a:rPr lang="en-US" sz="2000" dirty="0">
                <a:latin typeface="Garamond"/>
                <a:cs typeface="Garamond"/>
              </a:rPr>
              <a:t>)</a:t>
            </a:r>
          </a:p>
          <a:p>
            <a:pPr lvl="1"/>
            <a:r>
              <a:rPr lang="en-US" sz="2000" dirty="0">
                <a:latin typeface="Garamond"/>
                <a:cs typeface="Garamond"/>
              </a:rPr>
              <a:t>Numeracy (from Banks et al)</a:t>
            </a:r>
          </a:p>
          <a:p>
            <a:pPr lvl="1"/>
            <a:r>
              <a:rPr lang="en-US" sz="2000" dirty="0">
                <a:latin typeface="Garamond"/>
                <a:cs typeface="Garamond"/>
              </a:rPr>
              <a:t>Financial knowledge/literacy (</a:t>
            </a:r>
            <a:r>
              <a:rPr lang="en-US" sz="2000" dirty="0" err="1">
                <a:latin typeface="Garamond"/>
                <a:cs typeface="Garamond"/>
              </a:rPr>
              <a:t>Lusardi</a:t>
            </a:r>
            <a:r>
              <a:rPr lang="en-US" sz="2000" dirty="0">
                <a:latin typeface="Garamond"/>
                <a:cs typeface="Garamond"/>
              </a:rPr>
              <a:t>-Mitchell “Big 3”)</a:t>
            </a:r>
          </a:p>
          <a:p>
            <a:pPr lvl="1"/>
            <a:endParaRPr lang="en-US" sz="2000" dirty="0">
              <a:latin typeface="Garamond"/>
              <a:cs typeface="Garamond"/>
            </a:endParaRPr>
          </a:p>
          <a:p>
            <a:r>
              <a:rPr lang="en-US" sz="2400" dirty="0">
                <a:latin typeface="Garamond"/>
                <a:cs typeface="Garamond"/>
              </a:rPr>
              <a:t>In some empirics, use summary measure of “cognitive ability”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EE14D-9BC1-9E4A-9562-23A08FDAA4B0}" type="datetime1">
              <a:rPr lang="en-US" smtClean="0"/>
              <a:t>12/14/2016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Stango et al., Proliferation to Parsimony</a:t>
            </a:r>
          </a:p>
        </p:txBody>
      </p:sp>
    </p:spTree>
    <p:extLst>
      <p:ext uri="{BB962C8B-B14F-4D97-AF65-F5344CB8AC3E}">
        <p14:creationId xmlns:p14="http://schemas.microsoft.com/office/powerpoint/2010/main" val="41734369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0" dirty="0">
                <a:latin typeface="Cmr10"/>
                <a:cs typeface="Cmr10"/>
              </a:rPr>
              <a:t>Still More Covariates: Survey Effort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486568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Garamond"/>
                <a:cs typeface="Garamond"/>
              </a:rPr>
              <a:t>We measure time spent on each survey question, “click to click”</a:t>
            </a:r>
          </a:p>
          <a:p>
            <a:endParaRPr lang="en-US" sz="2400" dirty="0">
              <a:latin typeface="Garamond"/>
              <a:cs typeface="Garamond"/>
            </a:endParaRPr>
          </a:p>
          <a:p>
            <a:r>
              <a:rPr lang="en-US" sz="2400" dirty="0">
                <a:latin typeface="Garamond"/>
                <a:cs typeface="Garamond"/>
              </a:rPr>
              <a:t>Calculate total time spent on each set of b-factor question</a:t>
            </a:r>
          </a:p>
          <a:p>
            <a:endParaRPr lang="en-US" sz="2400" dirty="0">
              <a:latin typeface="Garamond"/>
              <a:cs typeface="Garamond"/>
            </a:endParaRPr>
          </a:p>
          <a:p>
            <a:r>
              <a:rPr lang="en-US" sz="2400" dirty="0">
                <a:latin typeface="Garamond"/>
                <a:cs typeface="Garamond"/>
              </a:rPr>
              <a:t>Include </a:t>
            </a:r>
            <a:r>
              <a:rPr lang="en-US" sz="2400" dirty="0" err="1">
                <a:latin typeface="Garamond"/>
                <a:cs typeface="Garamond"/>
              </a:rPr>
              <a:t>decile</a:t>
            </a:r>
            <a:r>
              <a:rPr lang="en-US" sz="2400" dirty="0">
                <a:latin typeface="Garamond"/>
                <a:cs typeface="Garamond"/>
              </a:rPr>
              <a:t> indicators as controls for survey effort</a:t>
            </a:r>
          </a:p>
          <a:p>
            <a:endParaRPr lang="en-US" sz="2400" dirty="0">
              <a:latin typeface="Garamond"/>
              <a:cs typeface="Garamond"/>
            </a:endParaRPr>
          </a:p>
          <a:p>
            <a:r>
              <a:rPr lang="en-US" sz="2400" dirty="0">
                <a:latin typeface="Garamond"/>
                <a:cs typeface="Garamond"/>
              </a:rPr>
              <a:t>Empirical patterns:</a:t>
            </a:r>
          </a:p>
          <a:p>
            <a:pPr lvl="1"/>
            <a:r>
              <a:rPr lang="en-US" sz="2000" dirty="0">
                <a:latin typeface="Garamond"/>
                <a:cs typeface="Garamond"/>
              </a:rPr>
              <a:t>Survey time is highly correlated with “missing”</a:t>
            </a:r>
          </a:p>
          <a:p>
            <a:pPr lvl="1"/>
            <a:r>
              <a:rPr lang="en-US" sz="2000" dirty="0">
                <a:latin typeface="Garamond"/>
                <a:cs typeface="Garamond"/>
              </a:rPr>
              <a:t>Conditional on non-missing, prevalence of some factors falls with time spent</a:t>
            </a:r>
          </a:p>
          <a:p>
            <a:pPr lvl="1"/>
            <a:r>
              <a:rPr lang="en-US" sz="2000" dirty="0">
                <a:latin typeface="Garamond"/>
                <a:cs typeface="Garamond"/>
              </a:rPr>
              <a:t>Survey time is essentially uncorrelated with things like age, income, education</a:t>
            </a:r>
          </a:p>
          <a:p>
            <a:pPr lvl="1"/>
            <a:endParaRPr lang="en-US" sz="2000" dirty="0">
              <a:latin typeface="Garamond"/>
              <a:cs typeface="Garamond"/>
            </a:endParaRPr>
          </a:p>
          <a:p>
            <a:endParaRPr lang="en-US" sz="2400" dirty="0">
              <a:latin typeface="Garamond"/>
              <a:cs typeface="Garamond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2DA6-8DB2-D045-8814-422507EB5336}" type="datetime1">
              <a:rPr lang="en-US" smtClean="0"/>
              <a:t>12/14/2016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Stango et al., Proliferation to Parsimony</a:t>
            </a:r>
          </a:p>
        </p:txBody>
      </p:sp>
    </p:spTree>
    <p:extLst>
      <p:ext uri="{BB962C8B-B14F-4D97-AF65-F5344CB8AC3E}">
        <p14:creationId xmlns:p14="http://schemas.microsoft.com/office/powerpoint/2010/main" val="12974433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0" dirty="0">
                <a:latin typeface="Cmr10"/>
                <a:cs typeface="Cmr10"/>
              </a:rPr>
              <a:t>Survey </a:t>
            </a:r>
            <a:r>
              <a:rPr lang="en-US" sz="3200" b="0" dirty="0" smtClean="0">
                <a:latin typeface="Cmr10"/>
                <a:cs typeface="Cmr10"/>
              </a:rPr>
              <a:t>Parsimony? Results encouraging</a:t>
            </a:r>
            <a:endParaRPr lang="en-US" sz="3200" b="0" dirty="0">
              <a:latin typeface="Cmr10"/>
              <a:cs typeface="Cmr1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48656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>
                <a:latin typeface="Garamond"/>
                <a:cs typeface="Garamond"/>
              </a:rPr>
              <a:t>Prevalence and distributions match up well with prior work</a:t>
            </a:r>
          </a:p>
          <a:p>
            <a:endParaRPr lang="en-US" sz="2400" dirty="0">
              <a:latin typeface="Garamond"/>
              <a:cs typeface="Garamond"/>
            </a:endParaRPr>
          </a:p>
          <a:p>
            <a:pPr marL="0" indent="0">
              <a:buNone/>
            </a:pPr>
            <a:r>
              <a:rPr lang="en-US" sz="2400" b="1" dirty="0">
                <a:latin typeface="Garamond"/>
                <a:cs typeface="Garamond"/>
              </a:rPr>
              <a:t>High response rate, good data </a:t>
            </a:r>
            <a:r>
              <a:rPr lang="en-US" sz="2400" b="1" dirty="0" smtClean="0">
                <a:latin typeface="Garamond"/>
                <a:cs typeface="Garamond"/>
              </a:rPr>
              <a:t>quality per standard checks</a:t>
            </a:r>
            <a:endParaRPr lang="en-US" sz="2400" b="1" dirty="0">
              <a:latin typeface="Garamond"/>
              <a:cs typeface="Garamond"/>
            </a:endParaRPr>
          </a:p>
          <a:p>
            <a:pPr marL="0" indent="0">
              <a:buNone/>
            </a:pPr>
            <a:endParaRPr lang="en-US" sz="2400" dirty="0">
              <a:latin typeface="Garamond"/>
              <a:cs typeface="Garamond"/>
            </a:endParaRPr>
          </a:p>
          <a:p>
            <a:pPr marL="0" indent="0">
              <a:buNone/>
            </a:pPr>
            <a:r>
              <a:rPr lang="en-US" sz="2400" b="1" dirty="0">
                <a:latin typeface="Garamond"/>
                <a:cs typeface="Garamond"/>
              </a:rPr>
              <a:t>B-factors tend to be quite distinct from demographics and other classical decision inputs, in terms of fit</a:t>
            </a:r>
          </a:p>
          <a:p>
            <a:pPr marL="0" indent="0">
              <a:buNone/>
            </a:pPr>
            <a:endParaRPr lang="en-US" sz="2400" dirty="0">
              <a:latin typeface="Garamond"/>
              <a:cs typeface="Garamond"/>
            </a:endParaRPr>
          </a:p>
          <a:p>
            <a:pPr marL="0" indent="0">
              <a:buNone/>
            </a:pPr>
            <a:r>
              <a:rPr lang="en-US" sz="2400" b="1" dirty="0">
                <a:latin typeface="Garamond"/>
                <a:cs typeface="Garamond"/>
              </a:rPr>
              <a:t>B-factors </a:t>
            </a:r>
            <a:r>
              <a:rPr lang="en-US" sz="2400" b="1" dirty="0" smtClean="0">
                <a:latin typeface="Garamond"/>
                <a:cs typeface="Garamond"/>
              </a:rPr>
              <a:t>conditionally correlate with </a:t>
            </a:r>
            <a:r>
              <a:rPr lang="en-US" sz="2400" b="1" dirty="0">
                <a:latin typeface="Garamond"/>
                <a:cs typeface="Garamond"/>
              </a:rPr>
              <a:t>financial condition</a:t>
            </a:r>
          </a:p>
          <a:p>
            <a:r>
              <a:rPr lang="en-US" sz="2000" dirty="0">
                <a:latin typeface="Garamond"/>
                <a:cs typeface="Garamond"/>
              </a:rPr>
              <a:t>5 of 16 coefficients on “standard” </a:t>
            </a:r>
            <a:r>
              <a:rPr lang="en-US" sz="2000" dirty="0" smtClean="0">
                <a:latin typeface="Garamond"/>
                <a:cs typeface="Garamond"/>
              </a:rPr>
              <a:t>biases negative </a:t>
            </a:r>
            <a:r>
              <a:rPr lang="en-US" sz="2000" dirty="0">
                <a:latin typeface="Garamond"/>
                <a:cs typeface="Garamond"/>
              </a:rPr>
              <a:t>&amp; stat sig</a:t>
            </a:r>
          </a:p>
          <a:p>
            <a:r>
              <a:rPr lang="en-US" sz="2000" dirty="0">
                <a:latin typeface="Garamond"/>
                <a:cs typeface="Garamond"/>
              </a:rPr>
              <a:t>15 of 16 coefficients on standard </a:t>
            </a:r>
            <a:r>
              <a:rPr lang="en-US" sz="2000" dirty="0" smtClean="0">
                <a:latin typeface="Garamond"/>
                <a:cs typeface="Garamond"/>
              </a:rPr>
              <a:t>biases negative</a:t>
            </a:r>
          </a:p>
          <a:p>
            <a:r>
              <a:rPr lang="en-US" sz="2000" dirty="0" smtClean="0">
                <a:latin typeface="Garamond"/>
                <a:cs typeface="Garamond"/>
              </a:rPr>
              <a:t>No strong pattern on “non-standard” biases</a:t>
            </a:r>
            <a:endParaRPr lang="en-US" sz="2000" dirty="0">
              <a:latin typeface="Garamond"/>
              <a:cs typeface="Garamond"/>
            </a:endParaRPr>
          </a:p>
          <a:p>
            <a:pPr marL="0" indent="0">
              <a:buNone/>
            </a:pPr>
            <a:endParaRPr lang="en-US" sz="2000" dirty="0">
              <a:latin typeface="Garamond"/>
              <a:cs typeface="Garamond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2DA6-8DB2-D045-8814-422507EB5336}" type="datetime1">
              <a:rPr lang="en-US" smtClean="0"/>
              <a:t>12/14/2016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Stango et al., Proliferation to Parsimony</a:t>
            </a:r>
          </a:p>
        </p:txBody>
      </p:sp>
    </p:spTree>
    <p:extLst>
      <p:ext uri="{BB962C8B-B14F-4D97-AF65-F5344CB8AC3E}">
        <p14:creationId xmlns:p14="http://schemas.microsoft.com/office/powerpoint/2010/main" val="32602680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0" dirty="0">
                <a:latin typeface="Cmr10"/>
                <a:cs typeface="Cmr10"/>
              </a:rPr>
              <a:t>Summary </a:t>
            </a:r>
            <a:r>
              <a:rPr lang="en-US" sz="3200" b="0" dirty="0" smtClean="0">
                <a:latin typeface="Cmr10"/>
                <a:cs typeface="Cmr10"/>
              </a:rPr>
              <a:t>Statistic </a:t>
            </a:r>
            <a:r>
              <a:rPr lang="en-US" sz="3200" b="0" dirty="0">
                <a:latin typeface="Cmr10"/>
                <a:cs typeface="Cmr10"/>
              </a:rPr>
              <a:t>Parsimony? </a:t>
            </a:r>
            <a:r>
              <a:rPr lang="en-US" sz="3200" b="0" dirty="0" smtClean="0">
                <a:latin typeface="Cmr10"/>
                <a:cs typeface="Cmr10"/>
              </a:rPr>
              <a:t/>
            </a:r>
            <a:br>
              <a:rPr lang="en-US" sz="3200" b="0" dirty="0" smtClean="0">
                <a:latin typeface="Cmr10"/>
                <a:cs typeface="Cmr10"/>
              </a:rPr>
            </a:br>
            <a:r>
              <a:rPr lang="en-US" sz="3200" b="0" dirty="0" smtClean="0">
                <a:latin typeface="Cmr10"/>
                <a:cs typeface="Cmr10"/>
              </a:rPr>
              <a:t>Encouraging conditional correlations</a:t>
            </a:r>
            <a:endParaRPr lang="en-US" sz="3200" b="0" dirty="0">
              <a:latin typeface="Cmr10"/>
              <a:cs typeface="Cmr1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48656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>
                <a:latin typeface="Garamond"/>
                <a:cs typeface="Garamond"/>
              </a:rPr>
              <a:t>B-counts &amp;</a:t>
            </a:r>
            <a:r>
              <a:rPr lang="en-US" sz="2400" b="1" dirty="0" smtClean="0">
                <a:latin typeface="Garamond"/>
                <a:cs typeface="Garamond"/>
              </a:rPr>
              <a:t> </a:t>
            </a:r>
            <a:r>
              <a:rPr lang="en-US" sz="2400" b="1" dirty="0">
                <a:latin typeface="Garamond"/>
                <a:cs typeface="Garamond"/>
              </a:rPr>
              <a:t>B-tiles </a:t>
            </a:r>
            <a:r>
              <a:rPr lang="en-US" sz="2400" b="1" dirty="0" smtClean="0">
                <a:latin typeface="Garamond"/>
                <a:cs typeface="Garamond"/>
              </a:rPr>
              <a:t>strongly conditional correlate with outcomes</a:t>
            </a:r>
          </a:p>
          <a:p>
            <a:r>
              <a:rPr lang="en-US" sz="2000" dirty="0">
                <a:latin typeface="Garamond"/>
                <a:cs typeface="Garamond"/>
              </a:rPr>
              <a:t>Driven by standard B-factor biases, not by non-standard ones</a:t>
            </a:r>
          </a:p>
          <a:p>
            <a:r>
              <a:rPr lang="en-US" sz="2000" dirty="0" smtClean="0">
                <a:latin typeface="Garamond"/>
                <a:cs typeface="Garamond"/>
              </a:rPr>
              <a:t>1 SD increase in B-count &lt;-&gt; 15% decrease in financial condition</a:t>
            </a:r>
          </a:p>
          <a:p>
            <a:r>
              <a:rPr lang="en-US" sz="2000" dirty="0" smtClean="0">
                <a:latin typeface="Garamond"/>
                <a:cs typeface="Garamond"/>
              </a:rPr>
              <a:t>Magnitude comparable to financial literacy measure, education, gender, age</a:t>
            </a:r>
          </a:p>
          <a:p>
            <a:r>
              <a:rPr lang="en-US" sz="2000" dirty="0" smtClean="0">
                <a:latin typeface="Garamond"/>
                <a:cs typeface="Garamond"/>
              </a:rPr>
              <a:t>Larger/more robust than coefficients on other classical inputs: patience, risk, fluid intelligence</a:t>
            </a:r>
          </a:p>
          <a:p>
            <a:pPr marL="0" indent="0">
              <a:buNone/>
            </a:pPr>
            <a:endParaRPr lang="en-US" sz="2000" dirty="0" smtClean="0">
              <a:latin typeface="Garamond"/>
              <a:cs typeface="Garamond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2C583-4D09-3346-B933-E608F4E7E62C}" type="datetime1">
              <a:rPr lang="en-US" smtClean="0"/>
              <a:t>12/14/2016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Stango et al., Proliferation to Parsimony</a:t>
            </a:r>
          </a:p>
        </p:txBody>
      </p:sp>
    </p:spTree>
    <p:extLst>
      <p:ext uri="{BB962C8B-B14F-4D97-AF65-F5344CB8AC3E}">
        <p14:creationId xmlns:p14="http://schemas.microsoft.com/office/powerpoint/2010/main" val="314674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0" dirty="0">
                <a:latin typeface="Cmr10"/>
                <a:cs typeface="Cmr10"/>
              </a:rPr>
              <a:t>Summary </a:t>
            </a:r>
            <a:r>
              <a:rPr lang="en-US" sz="3200" b="0" dirty="0" smtClean="0">
                <a:latin typeface="Cmr10"/>
                <a:cs typeface="Cmr10"/>
              </a:rPr>
              <a:t>Statistic </a:t>
            </a:r>
            <a:r>
              <a:rPr lang="en-US" sz="3200" b="0" dirty="0">
                <a:latin typeface="Cmr10"/>
                <a:cs typeface="Cmr10"/>
              </a:rPr>
              <a:t>Parsimony? </a:t>
            </a:r>
            <a:r>
              <a:rPr lang="en-US" sz="3200" b="0" dirty="0" smtClean="0">
                <a:latin typeface="Cmr10"/>
                <a:cs typeface="Cmr10"/>
              </a:rPr>
              <a:t/>
            </a:r>
            <a:br>
              <a:rPr lang="en-US" sz="3200" b="0" dirty="0" smtClean="0">
                <a:latin typeface="Cmr10"/>
                <a:cs typeface="Cmr10"/>
              </a:rPr>
            </a:br>
            <a:r>
              <a:rPr lang="en-US" sz="3200" b="0" dirty="0" smtClean="0">
                <a:latin typeface="Cmr10"/>
                <a:cs typeface="Cmr10"/>
              </a:rPr>
              <a:t>Encouraging R-</a:t>
            </a:r>
            <a:r>
              <a:rPr lang="en-US" sz="3200" b="0" dirty="0" err="1" smtClean="0">
                <a:latin typeface="Cmr10"/>
                <a:cs typeface="Cmr10"/>
              </a:rPr>
              <a:t>squareds</a:t>
            </a:r>
            <a:endParaRPr lang="en-US" sz="3200" b="0" dirty="0">
              <a:latin typeface="Cmr10"/>
              <a:cs typeface="Cmr1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48656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>
                <a:latin typeface="Garamond"/>
                <a:cs typeface="Garamond"/>
              </a:rPr>
              <a:t>B-counts &amp;</a:t>
            </a:r>
            <a:r>
              <a:rPr lang="en-US" sz="2400" b="1" dirty="0" smtClean="0">
                <a:latin typeface="Garamond"/>
                <a:cs typeface="Garamond"/>
              </a:rPr>
              <a:t> </a:t>
            </a:r>
            <a:r>
              <a:rPr lang="en-US" sz="2400" b="1" dirty="0">
                <a:latin typeface="Garamond"/>
                <a:cs typeface="Garamond"/>
              </a:rPr>
              <a:t>B-tiles </a:t>
            </a:r>
            <a:r>
              <a:rPr lang="en-US" sz="2400" b="1" dirty="0" smtClean="0">
                <a:latin typeface="Garamond"/>
                <a:cs typeface="Garamond"/>
              </a:rPr>
              <a:t>help fit outcomes </a:t>
            </a:r>
          </a:p>
          <a:p>
            <a:r>
              <a:rPr lang="en-US" sz="2400" dirty="0" smtClean="0">
                <a:latin typeface="Garamond"/>
                <a:cs typeface="Garamond"/>
              </a:rPr>
              <a:t>R-squared of 0.11 on their own</a:t>
            </a:r>
          </a:p>
          <a:p>
            <a:pPr marL="0" indent="0">
              <a:buNone/>
            </a:pPr>
            <a:endParaRPr lang="en-US" sz="2400" b="1" dirty="0">
              <a:latin typeface="Garamond"/>
              <a:cs typeface="Garamond"/>
            </a:endParaRPr>
          </a:p>
          <a:p>
            <a:pPr marL="0" indent="0">
              <a:buNone/>
            </a:pPr>
            <a:r>
              <a:rPr lang="en-US" sz="2400" b="1" dirty="0" smtClean="0">
                <a:latin typeface="Garamond"/>
                <a:cs typeface="Garamond"/>
              </a:rPr>
              <a:t>Comps</a:t>
            </a:r>
          </a:p>
          <a:p>
            <a:r>
              <a:rPr lang="en-US" sz="2400" dirty="0" smtClean="0">
                <a:latin typeface="Garamond"/>
                <a:cs typeface="Garamond"/>
              </a:rPr>
              <a:t>Cognitive skills measures: 0.12</a:t>
            </a:r>
          </a:p>
          <a:p>
            <a:r>
              <a:rPr lang="en-US" sz="2400" dirty="0" smtClean="0">
                <a:latin typeface="Garamond"/>
                <a:cs typeface="Garamond"/>
              </a:rPr>
              <a:t>Income: 0.29</a:t>
            </a:r>
          </a:p>
          <a:p>
            <a:r>
              <a:rPr lang="en-US" sz="2400" dirty="0" smtClean="0">
                <a:latin typeface="Garamond"/>
                <a:cs typeface="Garamond"/>
              </a:rPr>
              <a:t>Non-income demographics: 0.22</a:t>
            </a:r>
          </a:p>
          <a:p>
            <a:r>
              <a:rPr lang="en-US" sz="2400" dirty="0" smtClean="0">
                <a:latin typeface="Garamond"/>
                <a:cs typeface="Garamond"/>
              </a:rPr>
              <a:t>Time spent on survey: 0.00</a:t>
            </a:r>
          </a:p>
          <a:p>
            <a:r>
              <a:rPr lang="en-US" sz="2400" dirty="0" smtClean="0">
                <a:latin typeface="Garamond"/>
                <a:cs typeface="Garamond"/>
              </a:rPr>
              <a:t>Classical measures of risk attitudes and patience: 0.00</a:t>
            </a:r>
          </a:p>
          <a:p>
            <a:pPr marL="0" indent="0">
              <a:buNone/>
            </a:pPr>
            <a:endParaRPr lang="en-US" sz="2000" dirty="0">
              <a:latin typeface="Garamond"/>
              <a:cs typeface="Garamond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2C583-4D09-3346-B933-E608F4E7E62C}" type="datetime1">
              <a:rPr lang="en-US" smtClean="0"/>
              <a:t>12/14/2016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Stango et al., Proliferation to Parsimony</a:t>
            </a:r>
          </a:p>
        </p:txBody>
      </p:sp>
    </p:spTree>
    <p:extLst>
      <p:ext uri="{BB962C8B-B14F-4D97-AF65-F5344CB8AC3E}">
        <p14:creationId xmlns:p14="http://schemas.microsoft.com/office/powerpoint/2010/main" val="1507481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0" dirty="0">
                <a:latin typeface="Cmr10"/>
                <a:cs typeface="Cmr10"/>
              </a:rPr>
              <a:t>Summary </a:t>
            </a:r>
            <a:r>
              <a:rPr lang="en-US" sz="3200" b="0" dirty="0" smtClean="0">
                <a:latin typeface="Cmr10"/>
                <a:cs typeface="Cmr10"/>
              </a:rPr>
              <a:t>Statistic Parsimony?</a:t>
            </a:r>
            <a:br>
              <a:rPr lang="en-US" sz="3200" b="0" dirty="0" smtClean="0">
                <a:latin typeface="Cmr10"/>
                <a:cs typeface="Cmr10"/>
              </a:rPr>
            </a:br>
            <a:r>
              <a:rPr lang="en-US" sz="3200" b="0" dirty="0" smtClean="0">
                <a:latin typeface="Cmr10"/>
                <a:cs typeface="Cmr10"/>
              </a:rPr>
              <a:t>Encouraging robustness</a:t>
            </a:r>
            <a:endParaRPr lang="en-US" sz="3200" b="0" dirty="0">
              <a:latin typeface="Cmr10"/>
              <a:cs typeface="Cmr1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48656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smtClean="0">
                <a:latin typeface="Garamond"/>
                <a:cs typeface="Garamond"/>
              </a:rPr>
              <a:t>Some key robustness checks</a:t>
            </a:r>
            <a:endParaRPr lang="en-US" sz="2400" b="1" dirty="0">
              <a:latin typeface="Garamond"/>
              <a:cs typeface="Garamond"/>
            </a:endParaRPr>
          </a:p>
          <a:p>
            <a:r>
              <a:rPr lang="en-US" sz="2000" dirty="0" smtClean="0">
                <a:latin typeface="Garamond"/>
                <a:cs typeface="Garamond"/>
              </a:rPr>
              <a:t>Omit cognitive skills (a la </a:t>
            </a:r>
            <a:r>
              <a:rPr lang="en-US" sz="2000" dirty="0" err="1" smtClean="0">
                <a:latin typeface="Garamond"/>
                <a:cs typeface="Garamond"/>
              </a:rPr>
              <a:t>Altonji</a:t>
            </a:r>
            <a:r>
              <a:rPr lang="en-US" sz="2000" dirty="0" smtClean="0">
                <a:latin typeface="Garamond"/>
                <a:cs typeface="Garamond"/>
              </a:rPr>
              <a:t> et al)</a:t>
            </a:r>
            <a:endParaRPr lang="en-US" sz="2000" dirty="0">
              <a:latin typeface="Garamond"/>
              <a:cs typeface="Garamond"/>
            </a:endParaRPr>
          </a:p>
          <a:p>
            <a:r>
              <a:rPr lang="en-US" sz="2000" dirty="0">
                <a:latin typeface="Garamond"/>
                <a:cs typeface="Garamond"/>
              </a:rPr>
              <a:t>Math vs. non-math factors</a:t>
            </a:r>
          </a:p>
          <a:p>
            <a:r>
              <a:rPr lang="en-US" sz="2000" dirty="0">
                <a:latin typeface="Garamond"/>
                <a:cs typeface="Garamond"/>
              </a:rPr>
              <a:t>“Hard” vs. “soft” outcomes</a:t>
            </a:r>
          </a:p>
          <a:p>
            <a:r>
              <a:rPr lang="en-US" sz="2000" dirty="0">
                <a:latin typeface="Garamond"/>
                <a:cs typeface="Garamond"/>
              </a:rPr>
              <a:t>Splits by decile of time </a:t>
            </a:r>
            <a:r>
              <a:rPr lang="en-US" sz="2000" dirty="0" smtClean="0">
                <a:latin typeface="Garamond"/>
                <a:cs typeface="Garamond"/>
              </a:rPr>
              <a:t>spent on survey </a:t>
            </a:r>
            <a:r>
              <a:rPr lang="en-US" sz="2000" dirty="0">
                <a:latin typeface="Garamond"/>
                <a:cs typeface="Garamond"/>
              </a:rPr>
              <a:t>(survey effort)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2C583-4D09-3346-B933-E608F4E7E62C}" type="datetime1">
              <a:rPr lang="en-US" smtClean="0"/>
              <a:t>12/14/2016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Stango et al., Proliferation to Parsimony</a:t>
            </a:r>
          </a:p>
        </p:txBody>
      </p:sp>
    </p:spTree>
    <p:extLst>
      <p:ext uri="{BB962C8B-B14F-4D97-AF65-F5344CB8AC3E}">
        <p14:creationId xmlns:p14="http://schemas.microsoft.com/office/powerpoint/2010/main" val="3497075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96863"/>
            <a:ext cx="7696200" cy="693738"/>
          </a:xfrm>
        </p:spPr>
        <p:txBody>
          <a:bodyPr/>
          <a:lstStyle/>
          <a:p>
            <a:r>
              <a:rPr lang="en-US" sz="3200" b="0" dirty="0" smtClean="0">
                <a:latin typeface="Cmr10"/>
                <a:cs typeface="Cmr10"/>
              </a:rPr>
              <a:t>Behavioral </a:t>
            </a:r>
            <a:r>
              <a:rPr lang="en-US" sz="3200" b="0" dirty="0">
                <a:latin typeface="Cmr10"/>
                <a:cs typeface="Cmr10"/>
              </a:rPr>
              <a:t>Economics &amp; its Successes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95400"/>
            <a:ext cx="7696200" cy="49418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>
                <a:latin typeface="Garamond"/>
                <a:cs typeface="Garamond"/>
              </a:rPr>
              <a:t>We now know that insights from psychology can improve on classical economic models of </a:t>
            </a:r>
            <a:r>
              <a:rPr lang="en-US" sz="2400" b="1" dirty="0" smtClean="0">
                <a:latin typeface="Garamond"/>
                <a:cs typeface="Garamond"/>
              </a:rPr>
              <a:t>decision-making</a:t>
            </a:r>
            <a:endParaRPr lang="en-US" sz="2400" b="1" dirty="0">
              <a:latin typeface="Garamond"/>
              <a:cs typeface="Garamond"/>
            </a:endParaRPr>
          </a:p>
          <a:p>
            <a:pPr lvl="1"/>
            <a:r>
              <a:rPr lang="en-US" sz="2000" u="sng" dirty="0">
                <a:latin typeface="Garamond"/>
                <a:cs typeface="Garamond"/>
              </a:rPr>
              <a:t>Preferences:</a:t>
            </a:r>
            <a:r>
              <a:rPr lang="en-US" sz="2000" dirty="0">
                <a:latin typeface="Garamond"/>
                <a:cs typeface="Garamond"/>
              </a:rPr>
              <a:t> present-bias, loss aversion, preferences over certainty/ambiguity, choice (in)consistency</a:t>
            </a:r>
          </a:p>
          <a:p>
            <a:pPr lvl="1"/>
            <a:r>
              <a:rPr lang="en-US" sz="2000" u="sng" dirty="0">
                <a:latin typeface="Garamond"/>
                <a:cs typeface="Garamond"/>
              </a:rPr>
              <a:t>Beliefs:</a:t>
            </a:r>
            <a:r>
              <a:rPr lang="en-US" sz="2000" dirty="0">
                <a:latin typeface="Garamond"/>
                <a:cs typeface="Garamond"/>
              </a:rPr>
              <a:t> overconfidence, gambler’s fallacies, non-belief in law of large numbers</a:t>
            </a:r>
          </a:p>
          <a:p>
            <a:pPr lvl="1"/>
            <a:r>
              <a:rPr lang="en-US" sz="2000" u="sng" dirty="0">
                <a:latin typeface="Garamond"/>
                <a:cs typeface="Garamond"/>
              </a:rPr>
              <a:t>Problem-solving limitations</a:t>
            </a:r>
            <a:r>
              <a:rPr lang="en-US" sz="2000" dirty="0">
                <a:latin typeface="Garamond"/>
                <a:cs typeface="Garamond"/>
              </a:rPr>
              <a:t>: exponential growth bias, narrow-bracketing, limited attention/memory</a:t>
            </a:r>
          </a:p>
          <a:p>
            <a:pPr marL="0" indent="0">
              <a:buNone/>
            </a:pPr>
            <a:endParaRPr lang="en-US" sz="2400" dirty="0">
              <a:latin typeface="Garamond"/>
              <a:cs typeface="Garamond"/>
            </a:endParaRPr>
          </a:p>
          <a:p>
            <a:pPr marL="0" indent="0">
              <a:buNone/>
            </a:pPr>
            <a:r>
              <a:rPr lang="en-US" sz="2400" b="1" dirty="0">
                <a:latin typeface="Garamond"/>
                <a:cs typeface="Garamond"/>
              </a:rPr>
              <a:t>Big, growing impact on practice and policy</a:t>
            </a:r>
            <a:endParaRPr lang="en-US" sz="2000" b="1" dirty="0">
              <a:latin typeface="Garamond"/>
              <a:cs typeface="Garamond"/>
            </a:endParaRPr>
          </a:p>
          <a:p>
            <a:pPr lvl="1"/>
            <a:endParaRPr lang="en-US" sz="2000" dirty="0">
              <a:latin typeface="Garamond"/>
              <a:cs typeface="Garamond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D1FF-3672-674B-97F1-CE192FCC4020}" type="datetime1">
              <a:rPr lang="en-US" smtClean="0"/>
              <a:t>12/14/2016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Stango et al., Proliferation to Parsimony</a:t>
            </a:r>
          </a:p>
        </p:txBody>
      </p:sp>
    </p:spTree>
    <p:extLst>
      <p:ext uri="{BB962C8B-B14F-4D97-AF65-F5344CB8AC3E}">
        <p14:creationId xmlns:p14="http://schemas.microsoft.com/office/powerpoint/2010/main" val="274031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185ED-6ADA-C64D-8045-7C1A808A1AFC}" type="datetime1">
              <a:rPr lang="en-US" smtClean="0"/>
              <a:t>12/14/2016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Stango et al., Proliferation to Parsimony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8100" y="165100"/>
            <a:ext cx="6515100" cy="651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4909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0" dirty="0">
                <a:latin typeface="Cmr10"/>
                <a:cs typeface="Cmr10"/>
              </a:rPr>
              <a:t>Common Factor </a:t>
            </a:r>
            <a:r>
              <a:rPr lang="en-US" sz="3200" b="0" dirty="0" smtClean="0">
                <a:latin typeface="Cmr10"/>
                <a:cs typeface="Cmr10"/>
              </a:rPr>
              <a:t>Parsimony: Methods</a:t>
            </a:r>
            <a:endParaRPr lang="en-US" sz="3200" b="0" dirty="0">
              <a:latin typeface="Cmr10"/>
              <a:cs typeface="Cmr1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48656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Garamond"/>
                <a:cs typeface="Garamond"/>
              </a:rPr>
              <a:t>Step 1: examine within-individual correlations between B-factors</a:t>
            </a:r>
          </a:p>
          <a:p>
            <a:endParaRPr lang="en-US" sz="2400" dirty="0">
              <a:latin typeface="Garamond"/>
              <a:cs typeface="Garamond"/>
            </a:endParaRPr>
          </a:p>
          <a:p>
            <a:pPr marL="0" indent="0">
              <a:buNone/>
            </a:pPr>
            <a:r>
              <a:rPr lang="en-US" sz="2400" dirty="0">
                <a:latin typeface="Garamond"/>
                <a:cs typeface="Garamond"/>
              </a:rPr>
              <a:t>Step 2: exploratory factor analysis to identify number of common factors</a:t>
            </a:r>
          </a:p>
          <a:p>
            <a:endParaRPr lang="en-US" sz="2400" dirty="0">
              <a:latin typeface="Garamond"/>
              <a:cs typeface="Garamond"/>
            </a:endParaRPr>
          </a:p>
          <a:p>
            <a:pPr marL="0" indent="0">
              <a:buNone/>
            </a:pPr>
            <a:r>
              <a:rPr lang="en-US" sz="2400" dirty="0">
                <a:latin typeface="Garamond"/>
                <a:cs typeface="Garamond"/>
              </a:rPr>
              <a:t>Step 3: confirmatory factor analysis using factors from Step 2, using Structural Equation Modeling (SEM)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2C583-4D09-3346-B933-E608F4E7E62C}" type="datetime1">
              <a:rPr lang="en-US" smtClean="0"/>
              <a:t>12/14/2016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Stango et al., Proliferation to Parsimony</a:t>
            </a:r>
          </a:p>
        </p:txBody>
      </p:sp>
    </p:spTree>
    <p:extLst>
      <p:ext uri="{BB962C8B-B14F-4D97-AF65-F5344CB8AC3E}">
        <p14:creationId xmlns:p14="http://schemas.microsoft.com/office/powerpoint/2010/main" val="1010787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185ED-6ADA-C64D-8045-7C1A808A1AFC}" type="datetime1">
              <a:rPr lang="en-US" smtClean="0"/>
              <a:t>12/14/2016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Stango et al., Proliferation to Parsimony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74" y="497929"/>
            <a:ext cx="8915425" cy="544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2092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0" dirty="0">
                <a:latin typeface="Cmr10"/>
                <a:cs typeface="Cmr10"/>
              </a:rPr>
              <a:t>Common Factor </a:t>
            </a:r>
            <a:r>
              <a:rPr lang="en-US" sz="3600" b="0" dirty="0" smtClean="0">
                <a:latin typeface="Cmr10"/>
                <a:cs typeface="Cmr10"/>
              </a:rPr>
              <a:t>Parsimony: Results</a:t>
            </a:r>
            <a:endParaRPr lang="en-US" sz="3600" b="0" dirty="0">
              <a:latin typeface="Cmr10"/>
              <a:cs typeface="Cmr1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599"/>
            <a:ext cx="8229600" cy="50196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smtClean="0">
                <a:latin typeface="Garamond"/>
                <a:cs typeface="Garamond"/>
              </a:rPr>
              <a:t>B-factors </a:t>
            </a:r>
            <a:r>
              <a:rPr lang="en-US" sz="2400" b="1" i="1" dirty="0" smtClean="0">
                <a:latin typeface="Garamond"/>
                <a:cs typeface="Garamond"/>
              </a:rPr>
              <a:t>are</a:t>
            </a:r>
            <a:r>
              <a:rPr lang="en-US" sz="2400" b="1" dirty="0" smtClean="0">
                <a:latin typeface="Garamond"/>
                <a:cs typeface="Garamond"/>
              </a:rPr>
              <a:t> positively correlated within individual, but</a:t>
            </a:r>
          </a:p>
          <a:p>
            <a:r>
              <a:rPr lang="en-US" sz="2000" dirty="0">
                <a:latin typeface="Garamond"/>
                <a:cs typeface="Garamond"/>
              </a:rPr>
              <a:t>N</a:t>
            </a:r>
            <a:r>
              <a:rPr lang="en-US" sz="2000" dirty="0" smtClean="0">
                <a:latin typeface="Garamond"/>
                <a:cs typeface="Garamond"/>
              </a:rPr>
              <a:t>ot always (even between intuitively/theoretically linked factors)</a:t>
            </a:r>
          </a:p>
          <a:p>
            <a:r>
              <a:rPr lang="en-US" sz="2000" dirty="0" smtClean="0">
                <a:latin typeface="Garamond"/>
                <a:cs typeface="Garamond"/>
              </a:rPr>
              <a:t>Magnitudes modest for most part</a:t>
            </a:r>
            <a:endParaRPr lang="en-US" sz="2000" dirty="0">
              <a:latin typeface="Garamond"/>
              <a:cs typeface="Garamond"/>
            </a:endParaRPr>
          </a:p>
          <a:p>
            <a:endParaRPr lang="en-US" sz="2400" dirty="0">
              <a:latin typeface="Garamond"/>
              <a:cs typeface="Garamond"/>
            </a:endParaRPr>
          </a:p>
          <a:p>
            <a:pPr marL="0" indent="0">
              <a:buNone/>
            </a:pPr>
            <a:r>
              <a:rPr lang="en-US" sz="2400" b="1" dirty="0">
                <a:latin typeface="Garamond"/>
                <a:cs typeface="Garamond"/>
              </a:rPr>
              <a:t>Evidence of a common </a:t>
            </a:r>
            <a:r>
              <a:rPr lang="en-US" sz="2400" b="1" dirty="0" smtClean="0">
                <a:latin typeface="Garamond"/>
                <a:cs typeface="Garamond"/>
              </a:rPr>
              <a:t>factor (or at most 3), but</a:t>
            </a:r>
          </a:p>
          <a:p>
            <a:r>
              <a:rPr lang="en-US" sz="2000" dirty="0" smtClean="0">
                <a:latin typeface="Garamond"/>
                <a:cs typeface="Garamond"/>
              </a:rPr>
              <a:t>Common factor </a:t>
            </a:r>
            <a:r>
              <a:rPr lang="en-US" sz="2000" dirty="0">
                <a:latin typeface="Garamond"/>
                <a:cs typeface="Garamond"/>
              </a:rPr>
              <a:t>does not </a:t>
            </a:r>
            <a:r>
              <a:rPr lang="en-US" sz="2000" dirty="0" smtClean="0">
                <a:latin typeface="Garamond"/>
                <a:cs typeface="Garamond"/>
              </a:rPr>
              <a:t>correlate with </a:t>
            </a:r>
            <a:r>
              <a:rPr lang="en-US" sz="2000" dirty="0">
                <a:latin typeface="Garamond"/>
                <a:cs typeface="Garamond"/>
              </a:rPr>
              <a:t>outcomes conditional on other covariates </a:t>
            </a:r>
            <a:r>
              <a:rPr lang="en-US" sz="2000" dirty="0" smtClean="0">
                <a:latin typeface="Garamond"/>
                <a:cs typeface="Garamond"/>
              </a:rPr>
              <a:t>(in contrast to the </a:t>
            </a:r>
            <a:r>
              <a:rPr lang="en-US" sz="2000" dirty="0">
                <a:latin typeface="Garamond"/>
                <a:cs typeface="Garamond"/>
              </a:rPr>
              <a:t>B-count and B-tile</a:t>
            </a:r>
            <a:r>
              <a:rPr lang="en-US" sz="2000" dirty="0" smtClean="0">
                <a:latin typeface="Garamond"/>
                <a:cs typeface="Garamond"/>
              </a:rPr>
              <a:t>)</a:t>
            </a:r>
          </a:p>
          <a:p>
            <a:r>
              <a:rPr lang="en-US" sz="2000" dirty="0" smtClean="0">
                <a:latin typeface="Garamond"/>
                <a:cs typeface="Garamond"/>
              </a:rPr>
              <a:t>Common factor instead seems to pick up what’s already captured by cognitive skills measures (again in contrast to our B-stats)</a:t>
            </a:r>
            <a:endParaRPr lang="en-US" sz="2000" dirty="0">
              <a:latin typeface="Garamond"/>
              <a:cs typeface="Garamond"/>
            </a:endParaRPr>
          </a:p>
          <a:p>
            <a:endParaRPr lang="en-US" sz="2400" dirty="0">
              <a:latin typeface="Garamond"/>
              <a:cs typeface="Garamond"/>
            </a:endParaRPr>
          </a:p>
          <a:p>
            <a:pPr marL="0" indent="0">
              <a:buNone/>
            </a:pPr>
            <a:r>
              <a:rPr lang="en-US" sz="2400" b="1" dirty="0" smtClean="0">
                <a:latin typeface="Garamond"/>
                <a:cs typeface="Garamond"/>
              </a:rPr>
              <a:t>=&gt; B-factors are distinct decision inputs, </a:t>
            </a:r>
            <a:r>
              <a:rPr lang="en-US" sz="2400" b="1" dirty="0">
                <a:latin typeface="Garamond"/>
                <a:cs typeface="Garamond"/>
              </a:rPr>
              <a:t>rather </a:t>
            </a:r>
            <a:r>
              <a:rPr lang="en-US" sz="2400" b="1" dirty="0" smtClean="0">
                <a:latin typeface="Garamond"/>
                <a:cs typeface="Garamond"/>
              </a:rPr>
              <a:t>than </a:t>
            </a:r>
            <a:r>
              <a:rPr lang="en-US" sz="2400" b="1" dirty="0">
                <a:latin typeface="Garamond"/>
                <a:cs typeface="Garamond"/>
              </a:rPr>
              <a:t>different manifestations of one or a few latent constructs</a:t>
            </a:r>
          </a:p>
          <a:p>
            <a:r>
              <a:rPr lang="en-US" sz="2000" dirty="0" smtClean="0">
                <a:latin typeface="Garamond"/>
                <a:cs typeface="Garamond"/>
              </a:rPr>
              <a:t>B-stats capture cumulative influence, </a:t>
            </a:r>
            <a:r>
              <a:rPr lang="en-US" sz="2000" dirty="0">
                <a:latin typeface="Garamond"/>
                <a:cs typeface="Garamond"/>
              </a:rPr>
              <a:t>not a measurement error correction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2C583-4D09-3346-B933-E608F4E7E62C}" type="datetime1">
              <a:rPr lang="en-US" smtClean="0"/>
              <a:t>12/14/2016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Stango et al., Proliferation to Parsimony</a:t>
            </a:r>
          </a:p>
        </p:txBody>
      </p:sp>
    </p:spTree>
    <p:extLst>
      <p:ext uri="{BB962C8B-B14F-4D97-AF65-F5344CB8AC3E}">
        <p14:creationId xmlns:p14="http://schemas.microsoft.com/office/powerpoint/2010/main" val="275536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0" dirty="0" smtClean="0">
                <a:latin typeface="Cmr10"/>
                <a:cs typeface="Cmr10"/>
              </a:rPr>
              <a:t>Summary of key findings</a:t>
            </a:r>
            <a:endParaRPr lang="en-US" sz="3600" b="0" dirty="0">
              <a:latin typeface="Cmr10"/>
              <a:cs typeface="Cmr1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95400"/>
            <a:ext cx="7696200" cy="50292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600" b="1" dirty="0" smtClean="0">
                <a:latin typeface="Garamond"/>
                <a:cs typeface="Garamond"/>
              </a:rPr>
              <a:t>Survey </a:t>
            </a:r>
            <a:r>
              <a:rPr lang="en-US" sz="2600" b="1" dirty="0">
                <a:latin typeface="Garamond"/>
                <a:cs typeface="Garamond"/>
              </a:rPr>
              <a:t>parsimony? </a:t>
            </a:r>
            <a:r>
              <a:rPr lang="en-US" sz="2600" b="1" dirty="0" smtClean="0">
                <a:latin typeface="Garamond"/>
                <a:cs typeface="Garamond"/>
              </a:rPr>
              <a:t>Yes.</a:t>
            </a:r>
            <a:endParaRPr lang="en-US" sz="2600" b="1" dirty="0">
              <a:latin typeface="Garamond"/>
              <a:cs typeface="Garamond"/>
            </a:endParaRPr>
          </a:p>
          <a:p>
            <a:r>
              <a:rPr lang="en-US" sz="2200" dirty="0">
                <a:latin typeface="Garamond"/>
                <a:cs typeface="Garamond"/>
              </a:rPr>
              <a:t>Our lower-cost, lighter-touch elicitations yield informative measures of B-factors, of comparable quality to prior work</a:t>
            </a:r>
          </a:p>
          <a:p>
            <a:pPr lvl="1"/>
            <a:endParaRPr lang="en-US" sz="2200" dirty="0">
              <a:latin typeface="Garamond"/>
              <a:cs typeface="Garamond"/>
            </a:endParaRPr>
          </a:p>
          <a:p>
            <a:pPr marL="0" indent="0">
              <a:buNone/>
            </a:pPr>
            <a:r>
              <a:rPr lang="en-US" sz="2600" b="1" dirty="0">
                <a:latin typeface="Garamond"/>
                <a:cs typeface="Garamond"/>
              </a:rPr>
              <a:t>Summary statistic parsimony? Yes.</a:t>
            </a:r>
          </a:p>
          <a:p>
            <a:r>
              <a:rPr lang="en-US" sz="2200" dirty="0">
                <a:latin typeface="Garamond"/>
                <a:cs typeface="Garamond"/>
              </a:rPr>
              <a:t>Two new summary measures of behavioral tendencies (the “B-count” and “B-tile”) are strongly and robustly negatively correlated with a multi-dimensional metric of financial </a:t>
            </a:r>
            <a:r>
              <a:rPr lang="en-US" sz="2200" dirty="0" smtClean="0">
                <a:latin typeface="Garamond"/>
                <a:cs typeface="Garamond"/>
              </a:rPr>
              <a:t>condition</a:t>
            </a:r>
            <a:endParaRPr lang="en-US" sz="2200" dirty="0">
              <a:latin typeface="Garamond"/>
              <a:cs typeface="Garamond"/>
            </a:endParaRPr>
          </a:p>
          <a:p>
            <a:pPr marL="0" indent="0">
              <a:buNone/>
            </a:pPr>
            <a:endParaRPr lang="en-US" sz="2200" dirty="0">
              <a:latin typeface="Garamond"/>
              <a:cs typeface="Garamond"/>
            </a:endParaRPr>
          </a:p>
          <a:p>
            <a:pPr marL="0" indent="0">
              <a:buNone/>
            </a:pPr>
            <a:r>
              <a:rPr lang="en-US" sz="2600" b="1" dirty="0">
                <a:latin typeface="Garamond"/>
                <a:cs typeface="Garamond"/>
              </a:rPr>
              <a:t>Common factor parsimony? </a:t>
            </a:r>
            <a:r>
              <a:rPr lang="en-US" sz="2600" b="1" dirty="0" smtClean="0">
                <a:latin typeface="Garamond"/>
                <a:cs typeface="Garamond"/>
              </a:rPr>
              <a:t>Limited.</a:t>
            </a:r>
            <a:endParaRPr lang="en-US" sz="2600" b="1" dirty="0">
              <a:latin typeface="Garamond"/>
              <a:cs typeface="Garamond"/>
            </a:endParaRPr>
          </a:p>
          <a:p>
            <a:r>
              <a:rPr lang="en-US" sz="2600" dirty="0">
                <a:latin typeface="Garamond"/>
                <a:cs typeface="Garamond"/>
              </a:rPr>
              <a:t>B-factors </a:t>
            </a:r>
            <a:r>
              <a:rPr lang="en-US" sz="2600" dirty="0" smtClean="0">
                <a:latin typeface="Garamond"/>
                <a:cs typeface="Garamond"/>
              </a:rPr>
              <a:t>are (weakly) </a:t>
            </a:r>
            <a:r>
              <a:rPr lang="en-US" sz="2600" dirty="0">
                <a:latin typeface="Garamond"/>
                <a:cs typeface="Garamond"/>
              </a:rPr>
              <a:t>correlated with each other within-person</a:t>
            </a:r>
          </a:p>
          <a:p>
            <a:r>
              <a:rPr lang="en-US" sz="2600" dirty="0" smtClean="0">
                <a:latin typeface="Garamond"/>
                <a:cs typeface="Garamond"/>
              </a:rPr>
              <a:t>But unable </a:t>
            </a:r>
            <a:r>
              <a:rPr lang="en-US" sz="2600" dirty="0">
                <a:latin typeface="Garamond"/>
                <a:cs typeface="Garamond"/>
              </a:rPr>
              <a:t>to identify a lower-dimensional common factor that usefully </a:t>
            </a:r>
            <a:r>
              <a:rPr lang="en-US" sz="2600" dirty="0" smtClean="0">
                <a:latin typeface="Garamond"/>
                <a:cs typeface="Garamond"/>
              </a:rPr>
              <a:t>correlates with </a:t>
            </a:r>
            <a:r>
              <a:rPr lang="en-US" sz="2600" dirty="0">
                <a:latin typeface="Garamond"/>
                <a:cs typeface="Garamond"/>
              </a:rPr>
              <a:t>financial </a:t>
            </a:r>
            <a:r>
              <a:rPr lang="en-US" sz="2600" dirty="0" smtClean="0">
                <a:latin typeface="Garamond"/>
                <a:cs typeface="Garamond"/>
              </a:rPr>
              <a:t>condition</a:t>
            </a:r>
            <a:endParaRPr lang="en-US" sz="2600" dirty="0">
              <a:latin typeface="Garamond"/>
              <a:cs typeface="Garamond"/>
            </a:endParaRPr>
          </a:p>
          <a:p>
            <a:r>
              <a:rPr lang="en-US" sz="2600" dirty="0" smtClean="0">
                <a:latin typeface="Garamond"/>
                <a:cs typeface="Garamond"/>
              </a:rPr>
              <a:t>B-factors </a:t>
            </a:r>
            <a:r>
              <a:rPr lang="en-US" sz="2600" dirty="0">
                <a:latin typeface="Garamond"/>
                <a:cs typeface="Garamond"/>
              </a:rPr>
              <a:t>are relatively distinct decision inputs, as opposed to “different parts of the elephant</a:t>
            </a:r>
            <a:r>
              <a:rPr lang="en-US" sz="2600" dirty="0" smtClean="0">
                <a:latin typeface="Garamond"/>
                <a:cs typeface="Garamond"/>
              </a:rPr>
              <a:t>”</a:t>
            </a:r>
          </a:p>
          <a:p>
            <a:pPr lvl="1"/>
            <a:r>
              <a:rPr lang="en-US" sz="2200" dirty="0" smtClean="0">
                <a:latin typeface="Garamond"/>
                <a:cs typeface="Garamond"/>
              </a:rPr>
              <a:t>At least with respect to the outcomes we’ve tested so far…</a:t>
            </a:r>
          </a:p>
          <a:p>
            <a:endParaRPr lang="en-US" sz="2600" dirty="0">
              <a:latin typeface="Garamond"/>
              <a:cs typeface="Garamond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D562D-3FF0-D848-B737-2DE0E32059DF}" type="datetime1">
              <a:rPr lang="en-US" smtClean="0"/>
              <a:t>12/14/2016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Stango et al., Proliferation to Parsimony</a:t>
            </a:r>
          </a:p>
        </p:txBody>
      </p:sp>
    </p:spTree>
    <p:extLst>
      <p:ext uri="{BB962C8B-B14F-4D97-AF65-F5344CB8AC3E}">
        <p14:creationId xmlns:p14="http://schemas.microsoft.com/office/powerpoint/2010/main" val="35332190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0" dirty="0">
                <a:latin typeface="Cmr10"/>
                <a:cs typeface="Cmr10"/>
              </a:rPr>
              <a:t>What it means, focusing on good news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48656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i="1" dirty="0">
                <a:latin typeface="Garamond"/>
                <a:cs typeface="Garamond"/>
              </a:rPr>
              <a:t>Measuring</a:t>
            </a:r>
            <a:r>
              <a:rPr lang="en-US" sz="2400" dirty="0">
                <a:latin typeface="Garamond"/>
                <a:cs typeface="Garamond"/>
              </a:rPr>
              <a:t> behavioral inputs: new, cheaper methods</a:t>
            </a:r>
            <a:endParaRPr lang="en-US" sz="2000" dirty="0">
              <a:latin typeface="Garamond"/>
              <a:cs typeface="Garamond"/>
            </a:endParaRPr>
          </a:p>
          <a:p>
            <a:pPr marL="0" indent="0">
              <a:buNone/>
            </a:pPr>
            <a:endParaRPr lang="en-US" sz="2000" dirty="0">
              <a:latin typeface="Garamond"/>
              <a:cs typeface="Garamond"/>
            </a:endParaRPr>
          </a:p>
          <a:p>
            <a:pPr marL="0" indent="0">
              <a:buNone/>
            </a:pPr>
            <a:r>
              <a:rPr lang="en-US" sz="2400" i="1" dirty="0">
                <a:latin typeface="Garamond"/>
                <a:cs typeface="Garamond"/>
              </a:rPr>
              <a:t>Modeling</a:t>
            </a:r>
            <a:r>
              <a:rPr lang="en-US" sz="2400" dirty="0">
                <a:latin typeface="Garamond"/>
                <a:cs typeface="Garamond"/>
              </a:rPr>
              <a:t> implications of behavioral factors. </a:t>
            </a:r>
          </a:p>
          <a:p>
            <a:r>
              <a:rPr lang="en-US" sz="2400" b="1" dirty="0">
                <a:latin typeface="Garamond"/>
                <a:cs typeface="Garamond"/>
              </a:rPr>
              <a:t>Our results supports the two leading current approaches</a:t>
            </a:r>
          </a:p>
          <a:p>
            <a:pPr lvl="1"/>
            <a:r>
              <a:rPr lang="en-US" sz="2000" dirty="0">
                <a:latin typeface="Garamond"/>
                <a:cs typeface="Garamond"/>
              </a:rPr>
              <a:t>Considering B-factors in relative isolation</a:t>
            </a:r>
          </a:p>
          <a:p>
            <a:pPr lvl="1"/>
            <a:r>
              <a:rPr lang="en-US" sz="2000" dirty="0">
                <a:latin typeface="Garamond"/>
                <a:cs typeface="Garamond"/>
              </a:rPr>
              <a:t>Summarizing them using reduced-form statistics</a:t>
            </a:r>
          </a:p>
          <a:p>
            <a:r>
              <a:rPr lang="en-US" sz="2400" b="1" dirty="0">
                <a:latin typeface="Garamond"/>
                <a:cs typeface="Garamond"/>
              </a:rPr>
              <a:t>O</a:t>
            </a:r>
            <a:r>
              <a:rPr lang="en-US" sz="2400" b="1" dirty="0" smtClean="0">
                <a:latin typeface="Garamond"/>
                <a:cs typeface="Garamond"/>
              </a:rPr>
              <a:t>ur </a:t>
            </a:r>
            <a:r>
              <a:rPr lang="en-US" sz="2400" b="1" dirty="0">
                <a:latin typeface="Garamond"/>
                <a:cs typeface="Garamond"/>
              </a:rPr>
              <a:t>methods provide new data, tools for building them out</a:t>
            </a:r>
          </a:p>
          <a:p>
            <a:pPr marL="0" indent="0">
              <a:buNone/>
            </a:pPr>
            <a:endParaRPr lang="en-US" sz="2400" dirty="0">
              <a:latin typeface="Garamond"/>
              <a:cs typeface="Garamond"/>
            </a:endParaRPr>
          </a:p>
          <a:p>
            <a:pPr marL="0" indent="0">
              <a:buNone/>
            </a:pPr>
            <a:r>
              <a:rPr lang="en-US" sz="2400" i="1" dirty="0">
                <a:latin typeface="Garamond"/>
                <a:cs typeface="Garamond"/>
              </a:rPr>
              <a:t>Applying</a:t>
            </a:r>
            <a:r>
              <a:rPr lang="en-US" sz="2400" dirty="0">
                <a:latin typeface="Garamond"/>
                <a:cs typeface="Garamond"/>
              </a:rPr>
              <a:t> behavioral economics. Can use our elicitations, B-stats for:</a:t>
            </a:r>
          </a:p>
          <a:p>
            <a:r>
              <a:rPr lang="en-US" sz="2400" dirty="0">
                <a:latin typeface="Garamond"/>
                <a:cs typeface="Garamond"/>
              </a:rPr>
              <a:t>Targeting (e.g., typing)</a:t>
            </a:r>
          </a:p>
          <a:p>
            <a:r>
              <a:rPr lang="en-US" sz="2400" dirty="0">
                <a:latin typeface="Garamond"/>
                <a:cs typeface="Garamond"/>
              </a:rPr>
              <a:t>Policy/welfare analysis</a:t>
            </a:r>
          </a:p>
          <a:p>
            <a:pPr marL="457200" lvl="1" indent="0">
              <a:buNone/>
            </a:pPr>
            <a:endParaRPr lang="en-US" sz="2000" dirty="0">
              <a:latin typeface="Garamond"/>
              <a:cs typeface="Garamond"/>
            </a:endParaRPr>
          </a:p>
          <a:p>
            <a:pPr lvl="1"/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2C583-4D09-3346-B933-E608F4E7E62C}" type="datetime1">
              <a:rPr lang="en-US" smtClean="0"/>
              <a:t>12/14/2016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Stango et al., Proliferation to Parsimony</a:t>
            </a:r>
          </a:p>
        </p:txBody>
      </p:sp>
    </p:spTree>
    <p:extLst>
      <p:ext uri="{BB962C8B-B14F-4D97-AF65-F5344CB8AC3E}">
        <p14:creationId xmlns:p14="http://schemas.microsoft.com/office/powerpoint/2010/main" val="3910721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96862"/>
            <a:ext cx="7696200" cy="1074737"/>
          </a:xfrm>
        </p:spPr>
        <p:txBody>
          <a:bodyPr/>
          <a:lstStyle/>
          <a:p>
            <a:r>
              <a:rPr lang="en-US" sz="3600" b="0" dirty="0">
                <a:latin typeface="Cmr10"/>
                <a:cs typeface="Cmr10"/>
              </a:rPr>
              <a:t>Behavioral Economics and its </a:t>
            </a:r>
            <a:br>
              <a:rPr lang="en-US" sz="3600" b="0" dirty="0">
                <a:latin typeface="Cmr10"/>
                <a:cs typeface="Cmr10"/>
              </a:rPr>
            </a:br>
            <a:r>
              <a:rPr lang="en-US" sz="3600" b="0" dirty="0">
                <a:latin typeface="Cmr10"/>
                <a:cs typeface="Cmr10"/>
              </a:rPr>
              <a:t>Proliferation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599"/>
            <a:ext cx="7696200" cy="50196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>
                <a:latin typeface="Garamond"/>
                <a:cs typeface="Garamond"/>
              </a:rPr>
              <a:t>Mismatch between what’s known and what’s needed</a:t>
            </a:r>
            <a:r>
              <a:rPr lang="en-US" sz="2400" dirty="0">
                <a:latin typeface="Garamond"/>
                <a:cs typeface="Garamond"/>
              </a:rPr>
              <a:t>, for optimal treatment design and welfare analysis</a:t>
            </a:r>
          </a:p>
          <a:p>
            <a:pPr marL="0" indent="0">
              <a:buNone/>
            </a:pPr>
            <a:endParaRPr lang="en-US" sz="1800" i="1" dirty="0">
              <a:latin typeface="Garamond"/>
              <a:cs typeface="Garamond"/>
            </a:endParaRPr>
          </a:p>
          <a:p>
            <a:pPr marL="0" indent="0">
              <a:buNone/>
            </a:pPr>
            <a:r>
              <a:rPr lang="en-US" sz="2400" b="1" i="1" dirty="0">
                <a:latin typeface="Garamond"/>
                <a:cs typeface="Garamond"/>
              </a:rPr>
              <a:t>Proliferation problem. </a:t>
            </a:r>
            <a:r>
              <a:rPr lang="en-US" sz="2400" b="1" dirty="0">
                <a:latin typeface="Garamond"/>
                <a:cs typeface="Garamond"/>
              </a:rPr>
              <a:t>Manifold potentially behavioral </a:t>
            </a:r>
            <a:r>
              <a:rPr lang="en-US" sz="2400" b="1" dirty="0" smtClean="0">
                <a:latin typeface="Garamond"/>
                <a:cs typeface="Garamond"/>
              </a:rPr>
              <a:t>factors (“B-factors”)</a:t>
            </a:r>
            <a:endParaRPr lang="en-US" sz="2400" b="1" dirty="0">
              <a:latin typeface="Garamond"/>
              <a:cs typeface="Garamond"/>
            </a:endParaRPr>
          </a:p>
          <a:p>
            <a:pPr lvl="1"/>
            <a:r>
              <a:rPr lang="en-US" sz="2000" dirty="0">
                <a:latin typeface="Garamond"/>
                <a:cs typeface="Garamond"/>
              </a:rPr>
              <a:t>Often observationally equivalent effects on choices/outcomes</a:t>
            </a:r>
          </a:p>
          <a:p>
            <a:pPr lvl="1"/>
            <a:r>
              <a:rPr lang="en-US" sz="2000" dirty="0">
                <a:latin typeface="Garamond"/>
                <a:cs typeface="Garamond"/>
              </a:rPr>
              <a:t>But with different welfare implications</a:t>
            </a:r>
          </a:p>
          <a:p>
            <a:pPr lvl="1"/>
            <a:r>
              <a:rPr lang="en-US" sz="2000" dirty="0">
                <a:latin typeface="Garamond"/>
                <a:cs typeface="Garamond"/>
              </a:rPr>
              <a:t>Little sense of which are most prevalent and/or important</a:t>
            </a:r>
          </a:p>
          <a:p>
            <a:pPr lvl="1"/>
            <a:r>
              <a:rPr lang="en-US" sz="2000" dirty="0">
                <a:latin typeface="Garamond"/>
                <a:cs typeface="Garamond"/>
              </a:rPr>
              <a:t>Little sense of how they fit together at the level of the individual</a:t>
            </a:r>
          </a:p>
          <a:p>
            <a:pPr lvl="1"/>
            <a:r>
              <a:rPr lang="en-US" sz="2000" dirty="0">
                <a:latin typeface="Garamond"/>
                <a:cs typeface="Garamond"/>
              </a:rPr>
              <a:t>Little sense of whether/how they collectively impact– or even correlate with– choices/outcomes in financial and other domains</a:t>
            </a:r>
          </a:p>
          <a:p>
            <a:pPr marL="0" indent="0">
              <a:buNone/>
            </a:pPr>
            <a:endParaRPr lang="en-US" sz="1800" dirty="0" smtClean="0">
              <a:latin typeface="Garamond"/>
              <a:cs typeface="Garamond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D1FF-3672-674B-97F1-CE192FCC4020}" type="datetime1">
              <a:rPr lang="en-US" smtClean="0"/>
              <a:t>12/14/2016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Stango et al., Proliferation to Parsimony</a:t>
            </a:r>
          </a:p>
        </p:txBody>
      </p:sp>
    </p:spTree>
    <p:extLst>
      <p:ext uri="{BB962C8B-B14F-4D97-AF65-F5344CB8AC3E}">
        <p14:creationId xmlns:p14="http://schemas.microsoft.com/office/powerpoint/2010/main" val="247726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96862"/>
            <a:ext cx="7696200" cy="1074737"/>
          </a:xfrm>
        </p:spPr>
        <p:txBody>
          <a:bodyPr/>
          <a:lstStyle/>
          <a:p>
            <a:r>
              <a:rPr lang="en-US" sz="3600" b="0" dirty="0">
                <a:latin typeface="Cmr10"/>
                <a:cs typeface="Cmr10"/>
              </a:rPr>
              <a:t>Behavioral Economics and its </a:t>
            </a:r>
            <a:br>
              <a:rPr lang="en-US" sz="3600" b="0" dirty="0">
                <a:latin typeface="Cmr10"/>
                <a:cs typeface="Cmr10"/>
              </a:rPr>
            </a:br>
            <a:r>
              <a:rPr lang="en-US" sz="3600" b="0" dirty="0">
                <a:latin typeface="Cmr10"/>
                <a:cs typeface="Cmr10"/>
              </a:rPr>
              <a:t>Proliferation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599"/>
            <a:ext cx="7696200" cy="50196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smtClean="0">
                <a:latin typeface="Garamond"/>
                <a:cs typeface="Garamond"/>
              </a:rPr>
              <a:t>We’ve been here before in research on consumer decision making, decades ago</a:t>
            </a:r>
          </a:p>
          <a:p>
            <a:r>
              <a:rPr lang="en-US" sz="2400" dirty="0">
                <a:latin typeface="Garamond"/>
                <a:cs typeface="Garamond"/>
              </a:rPr>
              <a:t>C</a:t>
            </a:r>
            <a:r>
              <a:rPr lang="en-US" sz="2400" dirty="0" smtClean="0">
                <a:latin typeface="Garamond"/>
                <a:cs typeface="Garamond"/>
              </a:rPr>
              <a:t>ognitive skills (intelligences -&gt; intelligence)</a:t>
            </a:r>
          </a:p>
          <a:p>
            <a:r>
              <a:rPr lang="en-US" sz="2400" dirty="0" smtClean="0">
                <a:latin typeface="Garamond"/>
                <a:cs typeface="Garamond"/>
              </a:rPr>
              <a:t>Non-cognitive skills (personality psychology)</a:t>
            </a:r>
          </a:p>
          <a:p>
            <a:pPr marL="0" indent="0">
              <a:buNone/>
            </a:pPr>
            <a:endParaRPr lang="en-US" sz="2400" dirty="0">
              <a:latin typeface="Garamond"/>
              <a:cs typeface="Garamond"/>
            </a:endParaRPr>
          </a:p>
          <a:p>
            <a:pPr marL="0" indent="0">
              <a:buNone/>
            </a:pPr>
            <a:r>
              <a:rPr lang="en-US" sz="2400" b="1" dirty="0" smtClean="0">
                <a:latin typeface="Garamond"/>
                <a:cs typeface="Garamond"/>
              </a:rPr>
              <a:t>(How) can we achieve parsimony in behavioral economics?</a:t>
            </a:r>
            <a:endParaRPr lang="en-US" sz="2400" b="1" dirty="0">
              <a:latin typeface="Garamond"/>
              <a:cs typeface="Garamond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D1FF-3672-674B-97F1-CE192FCC4020}" type="datetime1">
              <a:rPr lang="en-US" smtClean="0"/>
              <a:t>12/14/2016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Stango et al., Proliferation to Parsimony</a:t>
            </a:r>
          </a:p>
        </p:txBody>
      </p:sp>
    </p:spTree>
    <p:extLst>
      <p:ext uri="{BB962C8B-B14F-4D97-AF65-F5344CB8AC3E}">
        <p14:creationId xmlns:p14="http://schemas.microsoft.com/office/powerpoint/2010/main" val="171436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0" dirty="0" smtClean="0">
                <a:latin typeface="Cmr10"/>
                <a:cs typeface="Cmr10"/>
              </a:rPr>
              <a:t>Quest for Parsimony: 3 Approaches</a:t>
            </a:r>
            <a:endParaRPr lang="en-US" sz="3600" b="0" dirty="0">
              <a:latin typeface="Cmr10"/>
              <a:cs typeface="Cmr1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600" b="1" dirty="0">
                <a:latin typeface="Garamond"/>
                <a:cs typeface="Garamond"/>
              </a:rPr>
              <a:t>“Survey parsimony</a:t>
            </a:r>
            <a:r>
              <a:rPr lang="en-US" sz="2600" b="1" dirty="0" smtClean="0">
                <a:latin typeface="Garamond"/>
                <a:cs typeface="Garamond"/>
              </a:rPr>
              <a:t>”</a:t>
            </a:r>
            <a:endParaRPr lang="en-US" sz="2600" b="1" dirty="0">
              <a:latin typeface="Garamond"/>
              <a:cs typeface="Garamond"/>
            </a:endParaRPr>
          </a:p>
          <a:p>
            <a:r>
              <a:rPr lang="en-US" sz="2600" dirty="0">
                <a:latin typeface="Garamond"/>
                <a:cs typeface="Garamond"/>
              </a:rPr>
              <a:t>Can one usefully elicit a </a:t>
            </a:r>
            <a:r>
              <a:rPr lang="en-US" sz="2600" dirty="0" smtClean="0">
                <a:latin typeface="Garamond"/>
                <a:cs typeface="Garamond"/>
              </a:rPr>
              <a:t>rich </a:t>
            </a:r>
            <a:r>
              <a:rPr lang="en-US" sz="2600" dirty="0">
                <a:latin typeface="Garamond"/>
                <a:cs typeface="Garamond"/>
              </a:rPr>
              <a:t>suite of behavioral factors (“B-factors) from a large representative sample at low(-</a:t>
            </a:r>
            <a:r>
              <a:rPr lang="en-US" sz="2600" dirty="0" err="1">
                <a:latin typeface="Garamond"/>
                <a:cs typeface="Garamond"/>
              </a:rPr>
              <a:t>er</a:t>
            </a:r>
            <a:r>
              <a:rPr lang="en-US" sz="2600" dirty="0">
                <a:latin typeface="Garamond"/>
                <a:cs typeface="Garamond"/>
              </a:rPr>
              <a:t>) cost?</a:t>
            </a:r>
          </a:p>
          <a:p>
            <a:endParaRPr lang="en-US" sz="2400" dirty="0">
              <a:latin typeface="Garamond"/>
              <a:cs typeface="Garamond"/>
            </a:endParaRPr>
          </a:p>
          <a:p>
            <a:pPr marL="0" indent="0">
              <a:buNone/>
            </a:pPr>
            <a:r>
              <a:rPr lang="en-US" sz="2600" b="1" dirty="0">
                <a:latin typeface="Garamond"/>
                <a:cs typeface="Garamond"/>
              </a:rPr>
              <a:t>“Summary Statistic Parsimony</a:t>
            </a:r>
            <a:r>
              <a:rPr lang="en-US" sz="2600" b="1" dirty="0" smtClean="0">
                <a:latin typeface="Garamond"/>
                <a:cs typeface="Garamond"/>
              </a:rPr>
              <a:t>”: “B-stats”</a:t>
            </a:r>
            <a:endParaRPr lang="en-US" sz="2600" b="1" dirty="0">
              <a:latin typeface="Garamond"/>
              <a:cs typeface="Garamond"/>
            </a:endParaRPr>
          </a:p>
          <a:p>
            <a:r>
              <a:rPr lang="en-US" sz="2600" i="1" dirty="0">
                <a:latin typeface="Garamond"/>
                <a:cs typeface="Garamond"/>
              </a:rPr>
              <a:t>Across </a:t>
            </a:r>
            <a:r>
              <a:rPr lang="en-US" sz="2600" i="1" dirty="0" smtClean="0">
                <a:latin typeface="Garamond"/>
                <a:cs typeface="Garamond"/>
              </a:rPr>
              <a:t>B-factors, within-person… </a:t>
            </a:r>
          </a:p>
          <a:p>
            <a:r>
              <a:rPr lang="en-US" sz="2600" dirty="0">
                <a:latin typeface="Garamond"/>
                <a:cs typeface="Garamond"/>
              </a:rPr>
              <a:t>I</a:t>
            </a:r>
            <a:r>
              <a:rPr lang="en-US" sz="2600" dirty="0" smtClean="0">
                <a:latin typeface="Garamond"/>
                <a:cs typeface="Garamond"/>
              </a:rPr>
              <a:t>s </a:t>
            </a:r>
            <a:r>
              <a:rPr lang="en-US" sz="2600" dirty="0">
                <a:latin typeface="Garamond"/>
                <a:cs typeface="Garamond"/>
              </a:rPr>
              <a:t>a summary/cumulative measure of “being behavioral” empirically relevant for </a:t>
            </a:r>
            <a:r>
              <a:rPr lang="en-US" sz="2600" dirty="0" smtClean="0">
                <a:latin typeface="Garamond"/>
                <a:cs typeface="Garamond"/>
              </a:rPr>
              <a:t>outcomes (e.g., financial condition)? </a:t>
            </a:r>
            <a:endParaRPr lang="en-US" sz="2600" dirty="0">
              <a:latin typeface="Garamond"/>
              <a:cs typeface="Garamond"/>
            </a:endParaRPr>
          </a:p>
          <a:p>
            <a:r>
              <a:rPr lang="en-US" sz="2600" dirty="0">
                <a:latin typeface="Garamond"/>
                <a:cs typeface="Garamond"/>
              </a:rPr>
              <a:t>Do different </a:t>
            </a:r>
            <a:r>
              <a:rPr lang="en-US" sz="2600" dirty="0" smtClean="0">
                <a:latin typeface="Garamond"/>
                <a:cs typeface="Garamond"/>
              </a:rPr>
              <a:t>B-factors </a:t>
            </a:r>
            <a:r>
              <a:rPr lang="en-US" sz="2600" dirty="0">
                <a:latin typeface="Garamond"/>
                <a:cs typeface="Garamond"/>
              </a:rPr>
              <a:t>have </a:t>
            </a:r>
            <a:r>
              <a:rPr lang="en-US" sz="2600" dirty="0" smtClean="0">
                <a:latin typeface="Garamond"/>
                <a:cs typeface="Garamond"/>
              </a:rPr>
              <a:t>reinforce or counteract each other?</a:t>
            </a:r>
            <a:endParaRPr lang="en-US" sz="2600" dirty="0">
              <a:latin typeface="Garamond"/>
              <a:cs typeface="Garamond"/>
            </a:endParaRPr>
          </a:p>
          <a:p>
            <a:endParaRPr lang="en-US" dirty="0">
              <a:latin typeface="Garamond"/>
              <a:cs typeface="Garamond"/>
            </a:endParaRPr>
          </a:p>
          <a:p>
            <a:pPr marL="0" indent="0">
              <a:buNone/>
            </a:pPr>
            <a:r>
              <a:rPr lang="en-US" sz="2600" b="1" dirty="0">
                <a:latin typeface="Garamond"/>
                <a:cs typeface="Garamond"/>
              </a:rPr>
              <a:t>“Common factor parsimony</a:t>
            </a:r>
            <a:r>
              <a:rPr lang="en-US" sz="2600" b="1" dirty="0" smtClean="0">
                <a:latin typeface="Garamond"/>
                <a:cs typeface="Garamond"/>
              </a:rPr>
              <a:t>”</a:t>
            </a:r>
            <a:endParaRPr lang="en-US" sz="2600" b="1" dirty="0">
              <a:latin typeface="Garamond"/>
              <a:cs typeface="Garamond"/>
            </a:endParaRPr>
          </a:p>
          <a:p>
            <a:r>
              <a:rPr lang="en-US" sz="2600" dirty="0">
                <a:latin typeface="Garamond"/>
                <a:cs typeface="Garamond"/>
              </a:rPr>
              <a:t>Are B-factors tied to each other (correlated), within-person?</a:t>
            </a:r>
          </a:p>
          <a:p>
            <a:r>
              <a:rPr lang="en-US" sz="2600" dirty="0">
                <a:latin typeface="Garamond"/>
                <a:cs typeface="Garamond"/>
              </a:rPr>
              <a:t>If so, do they derive from an underlying and lower-dimensional “behavioral common factor” that </a:t>
            </a:r>
            <a:r>
              <a:rPr lang="en-US" sz="2600" dirty="0" smtClean="0">
                <a:latin typeface="Garamond"/>
                <a:cs typeface="Garamond"/>
              </a:rPr>
              <a:t>links </a:t>
            </a:r>
            <a:r>
              <a:rPr lang="en-US" sz="2600" dirty="0">
                <a:latin typeface="Garamond"/>
                <a:cs typeface="Garamond"/>
              </a:rPr>
              <a:t>B-factors and outcomes?</a:t>
            </a:r>
          </a:p>
          <a:p>
            <a:pPr lvl="1"/>
            <a:endParaRPr lang="en-US" sz="2000" dirty="0">
              <a:latin typeface="Garamond"/>
              <a:cs typeface="Garamond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D31E1-E47E-EA4C-9FFB-D9AB8E37FEB1}" type="datetime1">
              <a:rPr lang="en-US" smtClean="0"/>
              <a:t>12/14/2016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Stango et al., Proliferation to Parsimony</a:t>
            </a:r>
          </a:p>
        </p:txBody>
      </p:sp>
    </p:spTree>
    <p:extLst>
      <p:ext uri="{BB962C8B-B14F-4D97-AF65-F5344CB8AC3E}">
        <p14:creationId xmlns:p14="http://schemas.microsoft.com/office/powerpoint/2010/main" val="483526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0" dirty="0" smtClean="0">
                <a:latin typeface="Cmr10"/>
                <a:cs typeface="Cmr10"/>
              </a:rPr>
              <a:t>Planning the Quest:</a:t>
            </a:r>
            <a:br>
              <a:rPr lang="en-US" sz="3200" b="0" dirty="0" smtClean="0">
                <a:latin typeface="Cmr10"/>
                <a:cs typeface="Cmr10"/>
              </a:rPr>
            </a:br>
            <a:r>
              <a:rPr lang="en-US" sz="3200" b="0" dirty="0" smtClean="0">
                <a:latin typeface="Cmr10"/>
                <a:cs typeface="Cmr10"/>
              </a:rPr>
              <a:t>Our </a:t>
            </a:r>
            <a:r>
              <a:rPr lang="en-US" sz="3200" b="0" dirty="0">
                <a:latin typeface="Cmr10"/>
                <a:cs typeface="Cmr10"/>
              </a:rPr>
              <a:t>Research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400" b="1" dirty="0">
                <a:latin typeface="Garamond"/>
                <a:cs typeface="Garamond"/>
              </a:rPr>
              <a:t>Step 1: </a:t>
            </a:r>
            <a:r>
              <a:rPr lang="en-US" sz="2400" b="1" dirty="0" smtClean="0">
                <a:latin typeface="Garamond"/>
                <a:cs typeface="Garamond"/>
              </a:rPr>
              <a:t>adapt/abbreviate </a:t>
            </a:r>
            <a:r>
              <a:rPr lang="en-US" sz="2400" b="1" dirty="0">
                <a:latin typeface="Garamond"/>
                <a:cs typeface="Garamond"/>
              </a:rPr>
              <a:t>recent and high-profile </a:t>
            </a:r>
            <a:r>
              <a:rPr lang="en-US" sz="2400" b="1" dirty="0" smtClean="0">
                <a:latin typeface="Garamond"/>
                <a:cs typeface="Garamond"/>
              </a:rPr>
              <a:t>direct elicitation </a:t>
            </a:r>
            <a:r>
              <a:rPr lang="en-US" sz="2400" b="1" dirty="0">
                <a:latin typeface="Garamond"/>
                <a:cs typeface="Garamond"/>
              </a:rPr>
              <a:t>techniques for each of a broad “suite” of behavioral factors. </a:t>
            </a:r>
            <a:endParaRPr lang="en-US" sz="2400" b="1" dirty="0" smtClean="0">
              <a:latin typeface="Garamond"/>
              <a:cs typeface="Garamond"/>
            </a:endParaRPr>
          </a:p>
          <a:p>
            <a:r>
              <a:rPr lang="en-US" sz="2300" dirty="0" smtClean="0">
                <a:latin typeface="Garamond"/>
                <a:cs typeface="Garamond"/>
              </a:rPr>
              <a:t>Present-biased </a:t>
            </a:r>
            <a:r>
              <a:rPr lang="en-US" sz="2300" dirty="0">
                <a:latin typeface="Garamond"/>
                <a:cs typeface="Garamond"/>
              </a:rPr>
              <a:t>discounting, deviations from GARP, loss aversion, gambler’s fallacy, limited attention, exponential growth bias, etc</a:t>
            </a:r>
            <a:r>
              <a:rPr lang="en-US" sz="2300" dirty="0" smtClean="0">
                <a:latin typeface="Garamond"/>
                <a:cs typeface="Garamond"/>
              </a:rPr>
              <a:t>.</a:t>
            </a:r>
          </a:p>
          <a:p>
            <a:r>
              <a:rPr lang="en-US" sz="2300" dirty="0" smtClean="0">
                <a:latin typeface="Garamond"/>
                <a:cs typeface="Garamond"/>
              </a:rPr>
              <a:t>17 in all</a:t>
            </a:r>
            <a:endParaRPr lang="en-US" sz="2300" dirty="0">
              <a:latin typeface="Garamond"/>
              <a:cs typeface="Garamond"/>
            </a:endParaRPr>
          </a:p>
          <a:p>
            <a:endParaRPr lang="en-US" sz="2400" dirty="0">
              <a:latin typeface="Garamond"/>
              <a:cs typeface="Garamond"/>
            </a:endParaRPr>
          </a:p>
          <a:p>
            <a:pPr marL="0" indent="0">
              <a:buNone/>
            </a:pPr>
            <a:r>
              <a:rPr lang="en-US" sz="2400" b="1" dirty="0">
                <a:latin typeface="Garamond"/>
                <a:cs typeface="Garamond"/>
              </a:rPr>
              <a:t>Step 2: administer in nationally representative survey </a:t>
            </a:r>
            <a:r>
              <a:rPr lang="en-US" sz="2400" b="1" dirty="0" smtClean="0">
                <a:latin typeface="Garamond"/>
                <a:cs typeface="Garamond"/>
              </a:rPr>
              <a:t>panel</a:t>
            </a:r>
            <a:endParaRPr lang="en-US" sz="2400" b="1" dirty="0">
              <a:latin typeface="Garamond"/>
              <a:cs typeface="Garamond"/>
            </a:endParaRPr>
          </a:p>
          <a:p>
            <a:endParaRPr lang="en-US" sz="2400" dirty="0">
              <a:latin typeface="Garamond"/>
              <a:cs typeface="Garamond"/>
            </a:endParaRPr>
          </a:p>
          <a:p>
            <a:pPr marL="0" indent="0">
              <a:buNone/>
            </a:pPr>
            <a:r>
              <a:rPr lang="en-US" sz="2400" b="1" dirty="0">
                <a:latin typeface="Garamond"/>
                <a:cs typeface="Garamond"/>
              </a:rPr>
              <a:t>Step 3: combine </a:t>
            </a:r>
            <a:r>
              <a:rPr lang="en-US" sz="2400" b="1" dirty="0" smtClean="0">
                <a:latin typeface="Garamond"/>
                <a:cs typeface="Garamond"/>
              </a:rPr>
              <a:t>B-factor data with </a:t>
            </a:r>
            <a:r>
              <a:rPr lang="en-US" sz="2400" b="1" dirty="0">
                <a:latin typeface="Garamond"/>
                <a:cs typeface="Garamond"/>
              </a:rPr>
              <a:t>rich data </a:t>
            </a:r>
            <a:r>
              <a:rPr lang="en-US" sz="2400" b="1" dirty="0" smtClean="0">
                <a:latin typeface="Garamond"/>
                <a:cs typeface="Garamond"/>
              </a:rPr>
              <a:t>on </a:t>
            </a:r>
            <a:r>
              <a:rPr lang="en-US" sz="2400" b="1" dirty="0">
                <a:latin typeface="Garamond"/>
                <a:cs typeface="Garamond"/>
              </a:rPr>
              <a:t>controls, outcomes</a:t>
            </a:r>
          </a:p>
          <a:p>
            <a:r>
              <a:rPr lang="en-US" sz="2300" dirty="0" smtClean="0">
                <a:latin typeface="Garamond"/>
                <a:cs typeface="Garamond"/>
              </a:rPr>
              <a:t>Demographics, numeracy</a:t>
            </a:r>
            <a:r>
              <a:rPr lang="en-US" sz="2300" dirty="0">
                <a:latin typeface="Garamond"/>
                <a:cs typeface="Garamond"/>
              </a:rPr>
              <a:t>, attention, risk aversion, patience, cognitive ability, survey effort =&gt; financial </a:t>
            </a:r>
            <a:r>
              <a:rPr lang="en-US" sz="2300" dirty="0" smtClean="0">
                <a:latin typeface="Garamond"/>
                <a:cs typeface="Garamond"/>
              </a:rPr>
              <a:t>condition</a:t>
            </a:r>
            <a:endParaRPr lang="en-US" sz="2300" dirty="0">
              <a:latin typeface="Garamond"/>
              <a:cs typeface="Garamond"/>
            </a:endParaRPr>
          </a:p>
          <a:p>
            <a:endParaRPr lang="en-US" sz="2400" dirty="0">
              <a:latin typeface="Garamond"/>
              <a:cs typeface="Garamond"/>
            </a:endParaRPr>
          </a:p>
          <a:p>
            <a:pPr marL="0" indent="0">
              <a:buNone/>
            </a:pPr>
            <a:r>
              <a:rPr lang="en-US" sz="2400" b="1" dirty="0">
                <a:latin typeface="Garamond"/>
                <a:cs typeface="Garamond"/>
              </a:rPr>
              <a:t>Step 4</a:t>
            </a:r>
            <a:r>
              <a:rPr lang="en-US" sz="2400" b="1" dirty="0" smtClean="0">
                <a:latin typeface="Garamond"/>
                <a:cs typeface="Garamond"/>
              </a:rPr>
              <a:t>: use data to implement tests/explorations of the three approaches to parsimony</a:t>
            </a:r>
          </a:p>
          <a:p>
            <a:r>
              <a:rPr lang="en-US" sz="2300" dirty="0" smtClean="0">
                <a:latin typeface="Garamond"/>
                <a:cs typeface="Garamond"/>
              </a:rPr>
              <a:t>Survey parsimony</a:t>
            </a:r>
          </a:p>
          <a:p>
            <a:r>
              <a:rPr lang="en-US" sz="2300" dirty="0">
                <a:latin typeface="Garamond"/>
                <a:cs typeface="Garamond"/>
              </a:rPr>
              <a:t>S</a:t>
            </a:r>
            <a:r>
              <a:rPr lang="en-US" sz="2300" dirty="0" smtClean="0">
                <a:latin typeface="Garamond"/>
                <a:cs typeface="Garamond"/>
              </a:rPr>
              <a:t>ummary statistic parsimony</a:t>
            </a:r>
          </a:p>
          <a:p>
            <a:r>
              <a:rPr lang="en-US" sz="2300" dirty="0">
                <a:latin typeface="Garamond"/>
                <a:cs typeface="Garamond"/>
              </a:rPr>
              <a:t>C</a:t>
            </a:r>
            <a:r>
              <a:rPr lang="en-US" sz="2300" dirty="0" smtClean="0">
                <a:latin typeface="Garamond"/>
                <a:cs typeface="Garamond"/>
              </a:rPr>
              <a:t>ommon factor parsimony</a:t>
            </a:r>
            <a:endParaRPr lang="en-US" sz="2300" dirty="0">
              <a:latin typeface="Garamond"/>
              <a:cs typeface="Garamond"/>
            </a:endParaRPr>
          </a:p>
          <a:p>
            <a:pPr lvl="1"/>
            <a:endParaRPr lang="en-US" sz="1600" dirty="0">
              <a:latin typeface="Garamond"/>
              <a:cs typeface="Garamond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C6F8-D655-E947-A6B9-0B7A47809B9B}" type="datetime1">
              <a:rPr lang="en-US" smtClean="0"/>
              <a:t>12/14/2016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Stango et al., Proliferation to Parsimony</a:t>
            </a:r>
          </a:p>
        </p:txBody>
      </p:sp>
    </p:spTree>
    <p:extLst>
      <p:ext uri="{BB962C8B-B14F-4D97-AF65-F5344CB8AC3E}">
        <p14:creationId xmlns:p14="http://schemas.microsoft.com/office/powerpoint/2010/main" val="4055997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0" dirty="0">
                <a:latin typeface="Cmr10"/>
                <a:cs typeface="Cmr10"/>
              </a:rPr>
              <a:t>Sample and Elicitation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latin typeface="Garamond"/>
                <a:cs typeface="Garamond"/>
              </a:rPr>
              <a:t>RAND </a:t>
            </a:r>
            <a:r>
              <a:rPr lang="en-US" sz="2400" b="1" dirty="0">
                <a:latin typeface="Garamond"/>
                <a:cs typeface="Garamond"/>
              </a:rPr>
              <a:t>American Life Panel</a:t>
            </a:r>
          </a:p>
          <a:p>
            <a:r>
              <a:rPr lang="en-US" sz="2200" dirty="0">
                <a:latin typeface="Garamond"/>
                <a:cs typeface="Garamond"/>
              </a:rPr>
              <a:t>Takes great pains to obtain nationally representative sample</a:t>
            </a:r>
          </a:p>
          <a:p>
            <a:r>
              <a:rPr lang="en-US" sz="2200" dirty="0">
                <a:latin typeface="Garamond"/>
                <a:cs typeface="Garamond"/>
              </a:rPr>
              <a:t>Online surveying</a:t>
            </a:r>
          </a:p>
          <a:p>
            <a:r>
              <a:rPr lang="en-US" sz="2200" dirty="0">
                <a:latin typeface="Garamond"/>
                <a:cs typeface="Garamond"/>
              </a:rPr>
              <a:t>Hundreds of modules on various topics</a:t>
            </a:r>
          </a:p>
          <a:p>
            <a:pPr marL="0" indent="0">
              <a:buNone/>
            </a:pPr>
            <a:endParaRPr lang="en-US" sz="2400" dirty="0">
              <a:latin typeface="Garamond"/>
              <a:cs typeface="Garamond"/>
            </a:endParaRPr>
          </a:p>
          <a:p>
            <a:pPr marL="0" indent="0">
              <a:buNone/>
            </a:pPr>
            <a:r>
              <a:rPr lang="en-US" sz="2400" b="1" dirty="0" smtClean="0">
                <a:latin typeface="Garamond"/>
                <a:cs typeface="Garamond"/>
              </a:rPr>
              <a:t>Our modules</a:t>
            </a:r>
            <a:endParaRPr lang="en-US" sz="2400" b="1" dirty="0">
              <a:latin typeface="Garamond"/>
              <a:cs typeface="Garamond"/>
            </a:endParaRPr>
          </a:p>
          <a:p>
            <a:r>
              <a:rPr lang="en-US" sz="2200" dirty="0">
                <a:latin typeface="Garamond"/>
                <a:cs typeface="Garamond"/>
              </a:rPr>
              <a:t>Per RAND’s advice, divided our elicitations and other questions into two 30-minute </a:t>
            </a:r>
            <a:r>
              <a:rPr lang="en-US" sz="2200" dirty="0" smtClean="0">
                <a:latin typeface="Garamond"/>
                <a:cs typeface="Garamond"/>
              </a:rPr>
              <a:t>modules</a:t>
            </a:r>
            <a:endParaRPr lang="en-US" sz="2200" dirty="0">
              <a:latin typeface="Garamond"/>
              <a:cs typeface="Garamond"/>
            </a:endParaRPr>
          </a:p>
          <a:p>
            <a:r>
              <a:rPr lang="en-US" sz="2200" dirty="0" err="1" smtClean="0">
                <a:latin typeface="Garamond"/>
                <a:cs typeface="Garamond"/>
              </a:rPr>
              <a:t>Unincentivized</a:t>
            </a:r>
            <a:r>
              <a:rPr lang="en-US" sz="2200" dirty="0" smtClean="0">
                <a:latin typeface="Garamond"/>
                <a:cs typeface="Garamond"/>
              </a:rPr>
              <a:t> tasks </a:t>
            </a:r>
            <a:r>
              <a:rPr lang="en-US" sz="2200" i="1" dirty="0" smtClean="0">
                <a:latin typeface="Garamond"/>
                <a:cs typeface="Garamond"/>
              </a:rPr>
              <a:t>on the margin</a:t>
            </a:r>
            <a:r>
              <a:rPr lang="en-US" sz="2200" dirty="0" smtClean="0">
                <a:latin typeface="Garamond"/>
                <a:cs typeface="Garamond"/>
              </a:rPr>
              <a:t>, with one exception</a:t>
            </a:r>
          </a:p>
          <a:p>
            <a:r>
              <a:rPr lang="en-US" sz="2200" dirty="0" smtClean="0">
                <a:latin typeface="Garamond"/>
                <a:cs typeface="Garamond"/>
              </a:rPr>
              <a:t>1,400 working age adults respond to both modules</a:t>
            </a:r>
            <a:endParaRPr lang="en-US" sz="2000" dirty="0">
              <a:latin typeface="Garamond"/>
              <a:cs typeface="Garamond"/>
            </a:endParaRPr>
          </a:p>
          <a:p>
            <a:r>
              <a:rPr lang="en-US" sz="2000" dirty="0">
                <a:latin typeface="Garamond"/>
                <a:cs typeface="Garamond"/>
              </a:rPr>
              <a:t>High response </a:t>
            </a:r>
            <a:r>
              <a:rPr lang="en-US" sz="2000" dirty="0" smtClean="0">
                <a:latin typeface="Garamond"/>
                <a:cs typeface="Garamond"/>
              </a:rPr>
              <a:t>rates, </a:t>
            </a:r>
            <a:r>
              <a:rPr lang="en-US" sz="2000" dirty="0">
                <a:latin typeface="Garamond"/>
                <a:cs typeface="Garamond"/>
              </a:rPr>
              <a:t>few missing responses to questions </a:t>
            </a:r>
          </a:p>
          <a:p>
            <a:endParaRPr lang="en-US" sz="2000" dirty="0">
              <a:latin typeface="Garamond"/>
              <a:cs typeface="Garamond"/>
            </a:endParaRP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endParaRPr lang="en-US" sz="2000" dirty="0">
              <a:latin typeface="Garamond"/>
              <a:cs typeface="Garamond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BC7EF-AEDE-6543-90A5-CD63C8CEF4B9}" type="datetime1">
              <a:rPr lang="en-US" smtClean="0"/>
              <a:t>12/14/2016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Stango et al., Proliferation to Parsimony</a:t>
            </a:r>
          </a:p>
        </p:txBody>
      </p:sp>
    </p:spTree>
    <p:extLst>
      <p:ext uri="{BB962C8B-B14F-4D97-AF65-F5344CB8AC3E}">
        <p14:creationId xmlns:p14="http://schemas.microsoft.com/office/powerpoint/2010/main" val="3020129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0" dirty="0" smtClean="0">
                <a:latin typeface="Cmr10"/>
                <a:cs typeface="Cmr10"/>
              </a:rPr>
              <a:t>Measuring &amp; Summarizing</a:t>
            </a:r>
            <a:br>
              <a:rPr lang="en-US" sz="3200" b="0" dirty="0" smtClean="0">
                <a:latin typeface="Cmr10"/>
                <a:cs typeface="Cmr10"/>
              </a:rPr>
            </a:br>
            <a:r>
              <a:rPr lang="en-US" sz="3200" b="0" dirty="0" smtClean="0">
                <a:latin typeface="Cmr10"/>
                <a:cs typeface="Cmr10"/>
              </a:rPr>
              <a:t>Behavioral Factors</a:t>
            </a:r>
            <a:endParaRPr lang="en-US" sz="3200" b="0" dirty="0">
              <a:latin typeface="Cmr10"/>
              <a:cs typeface="Cmr1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48656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smtClean="0">
                <a:latin typeface="Garamond"/>
                <a:cs typeface="Garamond"/>
              </a:rPr>
              <a:t>1/0 indicators of deviations from neoclassical norm</a:t>
            </a:r>
          </a:p>
          <a:p>
            <a:r>
              <a:rPr lang="en-US" sz="2400" dirty="0" smtClean="0">
                <a:latin typeface="Garamond"/>
                <a:cs typeface="Garamond"/>
              </a:rPr>
              <a:t>1/0 measure for each B-factor</a:t>
            </a:r>
          </a:p>
          <a:p>
            <a:r>
              <a:rPr lang="en-US" sz="2400" dirty="0" smtClean="0">
                <a:latin typeface="Garamond"/>
                <a:cs typeface="Garamond"/>
              </a:rPr>
              <a:t>Some B-factors bi-directional: “standard” v. “non-standard” biases (e.g., present- vs. future-bias; over- v. under-confidence)</a:t>
            </a:r>
          </a:p>
          <a:p>
            <a:r>
              <a:rPr lang="en-US" sz="2400" dirty="0" smtClean="0">
                <a:latin typeface="Garamond"/>
                <a:cs typeface="Garamond"/>
              </a:rPr>
              <a:t>Aggregate across B-factors, within-individual=== </a:t>
            </a:r>
            <a:r>
              <a:rPr lang="en-US" sz="2400" b="1" dirty="0" smtClean="0">
                <a:latin typeface="Garamond"/>
                <a:cs typeface="Garamond"/>
              </a:rPr>
              <a:t>“B-count”</a:t>
            </a:r>
          </a:p>
          <a:p>
            <a:pPr marL="0" indent="0">
              <a:buNone/>
            </a:pPr>
            <a:endParaRPr lang="en-US" sz="2400" dirty="0" smtClean="0">
              <a:latin typeface="Garamond"/>
              <a:cs typeface="Garamond"/>
            </a:endParaRPr>
          </a:p>
          <a:p>
            <a:pPr marL="0" indent="0">
              <a:buNone/>
            </a:pPr>
            <a:r>
              <a:rPr lang="en-US" sz="2400" b="1" dirty="0" smtClean="0">
                <a:latin typeface="Garamond"/>
                <a:cs typeface="Garamond"/>
              </a:rPr>
              <a:t>Percentile of deviation from neoclassical norm</a:t>
            </a:r>
            <a:endParaRPr lang="en-US" sz="2400" b="1" dirty="0">
              <a:latin typeface="Garamond"/>
              <a:cs typeface="Garamond"/>
            </a:endParaRPr>
          </a:p>
          <a:p>
            <a:r>
              <a:rPr lang="en-US" sz="2400" dirty="0">
                <a:latin typeface="Garamond"/>
                <a:cs typeface="Garamond"/>
              </a:rPr>
              <a:t>P</a:t>
            </a:r>
            <a:r>
              <a:rPr lang="en-US" sz="2400" dirty="0" smtClean="0">
                <a:latin typeface="Garamond"/>
                <a:cs typeface="Garamond"/>
              </a:rPr>
              <a:t>ercentile units for each B-factor</a:t>
            </a:r>
          </a:p>
          <a:p>
            <a:r>
              <a:rPr lang="en-US" sz="2400" dirty="0" smtClean="0">
                <a:latin typeface="Garamond"/>
                <a:cs typeface="Garamond"/>
              </a:rPr>
              <a:t>Rescale &amp; aggregate across these, within-individual===</a:t>
            </a:r>
            <a:r>
              <a:rPr lang="en-US" sz="2400" b="1" dirty="0" smtClean="0">
                <a:latin typeface="Garamond"/>
                <a:cs typeface="Garamond"/>
              </a:rPr>
              <a:t>“B-tile”</a:t>
            </a:r>
          </a:p>
          <a:p>
            <a:r>
              <a:rPr lang="en-US" sz="2400" dirty="0" smtClean="0">
                <a:latin typeface="Garamond"/>
                <a:cs typeface="Garamond"/>
              </a:rPr>
              <a:t>(Absolute deviations are interesting too, and this is doable in our data if one imposes additional assumptions)</a:t>
            </a:r>
            <a:endParaRPr lang="en-US" sz="2400" dirty="0">
              <a:latin typeface="Garamond"/>
              <a:cs typeface="Garamond"/>
            </a:endParaRPr>
          </a:p>
          <a:p>
            <a:pPr marL="0" indent="0">
              <a:buNone/>
            </a:pPr>
            <a:endParaRPr lang="en-US" sz="2400" dirty="0">
              <a:latin typeface="Garamond"/>
              <a:cs typeface="Garamond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9A7B4-0B88-A04F-9B6E-A4AB90F68D31}" type="datetime1">
              <a:rPr lang="en-US" smtClean="0"/>
              <a:t>12/14/2016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Stango et al., Proliferation to Parsimony</a:t>
            </a:r>
          </a:p>
        </p:txBody>
      </p:sp>
    </p:spTree>
    <p:extLst>
      <p:ext uri="{BB962C8B-B14F-4D97-AF65-F5344CB8AC3E}">
        <p14:creationId xmlns:p14="http://schemas.microsoft.com/office/powerpoint/2010/main" val="754410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58CBB-0667-F742-A035-7D237AC793E8}" type="datetime1">
              <a:rPr lang="en-US" smtClean="0"/>
              <a:t>12/14/2016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Stango et al., Proliferation to Parsimony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0"/>
            <a:ext cx="81433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48086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ORDWRAP" val="0"/>
  <p:tag name="DEFAULTWIDTH" val="348"/>
  <p:tag name="DEFAULTHEIGHT" val="250"/>
</p:tagLst>
</file>

<file path=ppt/theme/theme1.xml><?xml version="1.0" encoding="utf-8"?>
<a:theme xmlns:a="http://schemas.openxmlformats.org/drawingml/2006/main" name="Studio_seminars">
  <a:themeElements>
    <a:clrScheme name="Studio_seminars 1">
      <a:dk1>
        <a:srgbClr val="000000"/>
      </a:dk1>
      <a:lt1>
        <a:srgbClr val="FFFFFF"/>
      </a:lt1>
      <a:dk2>
        <a:srgbClr val="336666"/>
      </a:dk2>
      <a:lt2>
        <a:srgbClr val="CCCC99"/>
      </a:lt2>
      <a:accent1>
        <a:srgbClr val="97CDCC"/>
      </a:accent1>
      <a:accent2>
        <a:srgbClr val="D6E0E0"/>
      </a:accent2>
      <a:accent3>
        <a:srgbClr val="FFFFFF"/>
      </a:accent3>
      <a:accent4>
        <a:srgbClr val="000000"/>
      </a:accent4>
      <a:accent5>
        <a:srgbClr val="C9E3E2"/>
      </a:accent5>
      <a:accent6>
        <a:srgbClr val="C2CBCB"/>
      </a:accent6>
      <a:hlink>
        <a:srgbClr val="99CC00"/>
      </a:hlink>
      <a:folHlink>
        <a:srgbClr val="336666"/>
      </a:folHlink>
    </a:clrScheme>
    <a:fontScheme name="Studio_seminars">
      <a:majorFont>
        <a:latin typeface="Garamond"/>
        <a:ea typeface=""/>
        <a:cs typeface=""/>
      </a:majorFont>
      <a:minorFont>
        <a:latin typeface="cmr10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udio_seminars 1">
        <a:dk1>
          <a:srgbClr val="000000"/>
        </a:dk1>
        <a:lt1>
          <a:srgbClr val="FFFFFF"/>
        </a:lt1>
        <a:dk2>
          <a:srgbClr val="336666"/>
        </a:dk2>
        <a:lt2>
          <a:srgbClr val="CCCC99"/>
        </a:lt2>
        <a:accent1>
          <a:srgbClr val="97CDCC"/>
        </a:accent1>
        <a:accent2>
          <a:srgbClr val="D6E0E0"/>
        </a:accent2>
        <a:accent3>
          <a:srgbClr val="FFFFFF"/>
        </a:accent3>
        <a:accent4>
          <a:srgbClr val="000000"/>
        </a:accent4>
        <a:accent5>
          <a:srgbClr val="C9E3E2"/>
        </a:accent5>
        <a:accent6>
          <a:srgbClr val="C2CBCB"/>
        </a:accent6>
        <a:hlink>
          <a:srgbClr val="99CC00"/>
        </a:hlink>
        <a:folHlink>
          <a:srgbClr val="33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_seminars 2">
        <a:dk1>
          <a:srgbClr val="000000"/>
        </a:dk1>
        <a:lt1>
          <a:srgbClr val="FFFFFF"/>
        </a:lt1>
        <a:dk2>
          <a:srgbClr val="3732A0"/>
        </a:dk2>
        <a:lt2>
          <a:srgbClr val="666699"/>
        </a:lt2>
        <a:accent1>
          <a:srgbClr val="CCCCFF"/>
        </a:accent1>
        <a:accent2>
          <a:srgbClr val="009999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8A8A"/>
        </a:accent6>
        <a:hlink>
          <a:srgbClr val="3366CC"/>
        </a:hlink>
        <a:folHlink>
          <a:srgbClr val="9094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_seminars 3">
        <a:dk1>
          <a:srgbClr val="000000"/>
        </a:dk1>
        <a:lt1>
          <a:srgbClr val="FFFFFF"/>
        </a:lt1>
        <a:dk2>
          <a:srgbClr val="CD0505"/>
        </a:dk2>
        <a:lt2>
          <a:srgbClr val="5F5F5F"/>
        </a:lt2>
        <a:accent1>
          <a:srgbClr val="D2D5DE"/>
        </a:accent1>
        <a:accent2>
          <a:srgbClr val="D55757"/>
        </a:accent2>
        <a:accent3>
          <a:srgbClr val="FFFFFF"/>
        </a:accent3>
        <a:accent4>
          <a:srgbClr val="000000"/>
        </a:accent4>
        <a:accent5>
          <a:srgbClr val="E5E7EC"/>
        </a:accent5>
        <a:accent6>
          <a:srgbClr val="C14E4E"/>
        </a:accent6>
        <a:hlink>
          <a:srgbClr val="F42D1E"/>
        </a:hlink>
        <a:folHlink>
          <a:srgbClr val="7C84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_seminars 4">
        <a:dk1>
          <a:srgbClr val="000000"/>
        </a:dk1>
        <a:lt1>
          <a:srgbClr val="FFFFFF"/>
        </a:lt1>
        <a:dk2>
          <a:srgbClr val="551A07"/>
        </a:dk2>
        <a:lt2>
          <a:srgbClr val="CC3300"/>
        </a:lt2>
        <a:accent1>
          <a:srgbClr val="F4B400"/>
        </a:accent1>
        <a:accent2>
          <a:srgbClr val="993300"/>
        </a:accent2>
        <a:accent3>
          <a:srgbClr val="FFFFFF"/>
        </a:accent3>
        <a:accent4>
          <a:srgbClr val="000000"/>
        </a:accent4>
        <a:accent5>
          <a:srgbClr val="F8D6AA"/>
        </a:accent5>
        <a:accent6>
          <a:srgbClr val="8A2D00"/>
        </a:accent6>
        <a:hlink>
          <a:srgbClr val="FF33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_seminars 5">
        <a:dk1>
          <a:srgbClr val="000000"/>
        </a:dk1>
        <a:lt1>
          <a:srgbClr val="FFFFFF"/>
        </a:lt1>
        <a:dk2>
          <a:srgbClr val="FF0000"/>
        </a:dk2>
        <a:lt2>
          <a:srgbClr val="FFCC00"/>
        </a:lt2>
        <a:accent1>
          <a:srgbClr val="66CC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008A00"/>
        </a:accent6>
        <a:hlink>
          <a:srgbClr val="FF3300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_seminars 6">
        <a:dk1>
          <a:srgbClr val="666633"/>
        </a:dk1>
        <a:lt1>
          <a:srgbClr val="FFFFFF"/>
        </a:lt1>
        <a:dk2>
          <a:srgbClr val="000000"/>
        </a:dk2>
        <a:lt2>
          <a:srgbClr val="CC3300"/>
        </a:lt2>
        <a:accent1>
          <a:srgbClr val="8080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C0C0AA"/>
        </a:accent5>
        <a:accent6>
          <a:srgbClr val="E78A00"/>
        </a:accent6>
        <a:hlink>
          <a:srgbClr val="CC6600"/>
        </a:hlink>
        <a:folHlink>
          <a:srgbClr val="434B1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_seminars 7">
        <a:dk1>
          <a:srgbClr val="766997"/>
        </a:dk1>
        <a:lt1>
          <a:srgbClr val="FFFFFF"/>
        </a:lt1>
        <a:dk2>
          <a:srgbClr val="530901"/>
        </a:dk2>
        <a:lt2>
          <a:srgbClr val="FFFFFF"/>
        </a:lt2>
        <a:accent1>
          <a:srgbClr val="FF3300"/>
        </a:accent1>
        <a:accent2>
          <a:srgbClr val="CC6600"/>
        </a:accent2>
        <a:accent3>
          <a:srgbClr val="B3AAAA"/>
        </a:accent3>
        <a:accent4>
          <a:srgbClr val="DADADA"/>
        </a:accent4>
        <a:accent5>
          <a:srgbClr val="FFADAA"/>
        </a:accent5>
        <a:accent6>
          <a:srgbClr val="B95C00"/>
        </a:accent6>
        <a:hlink>
          <a:srgbClr val="FF990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_seminars 8">
        <a:dk1>
          <a:srgbClr val="666699"/>
        </a:dk1>
        <a:lt1>
          <a:srgbClr val="FFFFFF"/>
        </a:lt1>
        <a:dk2>
          <a:srgbClr val="4C004C"/>
        </a:dk2>
        <a:lt2>
          <a:srgbClr val="FFFFFF"/>
        </a:lt2>
        <a:accent1>
          <a:srgbClr val="0099CC"/>
        </a:accent1>
        <a:accent2>
          <a:srgbClr val="993366"/>
        </a:accent2>
        <a:accent3>
          <a:srgbClr val="B2AAB2"/>
        </a:accent3>
        <a:accent4>
          <a:srgbClr val="DADADA"/>
        </a:accent4>
        <a:accent5>
          <a:srgbClr val="AACAE2"/>
        </a:accent5>
        <a:accent6>
          <a:srgbClr val="8A2D5C"/>
        </a:accent6>
        <a:hlink>
          <a:srgbClr val="99CC00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_seminars 9">
        <a:dk1>
          <a:srgbClr val="565682"/>
        </a:dk1>
        <a:lt1>
          <a:srgbClr val="FFFFFF"/>
        </a:lt1>
        <a:dk2>
          <a:srgbClr val="1E1551"/>
        </a:dk2>
        <a:lt2>
          <a:srgbClr val="CCFFFF"/>
        </a:lt2>
        <a:accent1>
          <a:srgbClr val="33CCCC"/>
        </a:accent1>
        <a:accent2>
          <a:srgbClr val="009999"/>
        </a:accent2>
        <a:accent3>
          <a:srgbClr val="ABAAB3"/>
        </a:accent3>
        <a:accent4>
          <a:srgbClr val="DADADA"/>
        </a:accent4>
        <a:accent5>
          <a:srgbClr val="ADE2E2"/>
        </a:accent5>
        <a:accent6>
          <a:srgbClr val="008A8A"/>
        </a:accent6>
        <a:hlink>
          <a:srgbClr val="FF9900"/>
        </a:hlink>
        <a:folHlink>
          <a:srgbClr val="00598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_seminars 10">
        <a:dk1>
          <a:srgbClr val="CCCC99"/>
        </a:dk1>
        <a:lt1>
          <a:srgbClr val="FFFFFF"/>
        </a:lt1>
        <a:dk2>
          <a:srgbClr val="2E5D5C"/>
        </a:dk2>
        <a:lt2>
          <a:srgbClr val="FFFFFF"/>
        </a:lt2>
        <a:accent1>
          <a:srgbClr val="0099CC"/>
        </a:accent1>
        <a:accent2>
          <a:srgbClr val="D6E0E0"/>
        </a:accent2>
        <a:accent3>
          <a:srgbClr val="ADB6B5"/>
        </a:accent3>
        <a:accent4>
          <a:srgbClr val="DADADA"/>
        </a:accent4>
        <a:accent5>
          <a:srgbClr val="AACAE2"/>
        </a:accent5>
        <a:accent6>
          <a:srgbClr val="C2CBCB"/>
        </a:accent6>
        <a:hlink>
          <a:srgbClr val="CCCC99"/>
        </a:hlink>
        <a:folHlink>
          <a:srgbClr val="428A8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21784</TotalTime>
  <Words>1752</Words>
  <Application>Microsoft Office PowerPoint</Application>
  <PresentationFormat>On-screen Show (4:3)</PresentationFormat>
  <Paragraphs>263</Paragraphs>
  <Slides>25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Studio_seminars</vt:lpstr>
      <vt:lpstr>Equation</vt:lpstr>
      <vt:lpstr>   The Quest for Parsimony in Behavioral Economics: New Methods and Evidence on Three Fronts  CFPB Research Conference December 2016  </vt:lpstr>
      <vt:lpstr>Behavioral Economics &amp; its Successes</vt:lpstr>
      <vt:lpstr>Behavioral Economics and its  Proliferation Problems</vt:lpstr>
      <vt:lpstr>Behavioral Economics and its  Proliferation Problems</vt:lpstr>
      <vt:lpstr>Quest for Parsimony: 3 Approaches</vt:lpstr>
      <vt:lpstr>Planning the Quest: Our Research Design</vt:lpstr>
      <vt:lpstr>Sample and Elicitation</vt:lpstr>
      <vt:lpstr>Measuring &amp; Summarizing Behavioral Factors</vt:lpstr>
      <vt:lpstr>PowerPoint Presentation</vt:lpstr>
      <vt:lpstr>Summary Statistics: B-counts and -tiles</vt:lpstr>
      <vt:lpstr>   Linking B-factors and –stats to Outcomes</vt:lpstr>
      <vt:lpstr>Outcome(s): Financial Condition</vt:lpstr>
      <vt:lpstr>Other Covariates: Demographics</vt:lpstr>
      <vt:lpstr>Still More Covariates:  Other Classical Inputs</vt:lpstr>
      <vt:lpstr>Still More Covariates: Survey Effort</vt:lpstr>
      <vt:lpstr>Survey Parsimony? Results encouraging</vt:lpstr>
      <vt:lpstr>Summary Statistic Parsimony?  Encouraging conditional correlations</vt:lpstr>
      <vt:lpstr>Summary Statistic Parsimony?  Encouraging R-squareds</vt:lpstr>
      <vt:lpstr>Summary Statistic Parsimony? Encouraging robustness</vt:lpstr>
      <vt:lpstr>PowerPoint Presentation</vt:lpstr>
      <vt:lpstr>Common Factor Parsimony: Methods</vt:lpstr>
      <vt:lpstr>PowerPoint Presentation</vt:lpstr>
      <vt:lpstr>Common Factor Parsimony: Results</vt:lpstr>
      <vt:lpstr>Summary of key findings</vt:lpstr>
      <vt:lpstr>What it means, focusing on good news</vt:lpstr>
    </vt:vector>
  </TitlesOfParts>
  <Company>UC Davis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ATMs</dc:title>
  <dc:creator>Christopher Knittel</dc:creator>
  <cp:lastModifiedBy>Cho, Worthy (CFPB)</cp:lastModifiedBy>
  <cp:revision>507</cp:revision>
  <dcterms:created xsi:type="dcterms:W3CDTF">2011-09-15T15:43:47Z</dcterms:created>
  <dcterms:modified xsi:type="dcterms:W3CDTF">2016-12-14T22:28:05Z</dcterms:modified>
</cp:coreProperties>
</file>