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0"/>
  </p:notesMasterIdLst>
  <p:sldIdLst>
    <p:sldId id="276" r:id="rId2"/>
    <p:sldId id="275" r:id="rId3"/>
    <p:sldId id="318" r:id="rId4"/>
    <p:sldId id="277" r:id="rId5"/>
    <p:sldId id="278" r:id="rId6"/>
    <p:sldId id="285" r:id="rId7"/>
    <p:sldId id="279" r:id="rId8"/>
    <p:sldId id="280" r:id="rId9"/>
    <p:sldId id="281" r:id="rId10"/>
    <p:sldId id="286" r:id="rId11"/>
    <p:sldId id="282" r:id="rId12"/>
    <p:sldId id="283" r:id="rId13"/>
    <p:sldId id="284" r:id="rId14"/>
    <p:sldId id="287" r:id="rId15"/>
    <p:sldId id="288" r:id="rId16"/>
    <p:sldId id="289" r:id="rId17"/>
    <p:sldId id="290" r:id="rId18"/>
    <p:sldId id="291" r:id="rId19"/>
    <p:sldId id="292" r:id="rId20"/>
    <p:sldId id="293" r:id="rId21"/>
    <p:sldId id="294" r:id="rId22"/>
    <p:sldId id="295" r:id="rId23"/>
    <p:sldId id="296" r:id="rId24"/>
    <p:sldId id="297" r:id="rId25"/>
    <p:sldId id="298" r:id="rId26"/>
    <p:sldId id="299" r:id="rId27"/>
    <p:sldId id="271" r:id="rId28"/>
    <p:sldId id="300" r:id="rId29"/>
    <p:sldId id="301" r:id="rId30"/>
    <p:sldId id="302" r:id="rId31"/>
    <p:sldId id="303" r:id="rId32"/>
    <p:sldId id="304" r:id="rId33"/>
    <p:sldId id="312" r:id="rId34"/>
    <p:sldId id="311" r:id="rId35"/>
    <p:sldId id="314" r:id="rId36"/>
    <p:sldId id="313" r:id="rId37"/>
    <p:sldId id="306" r:id="rId38"/>
    <p:sldId id="307" r:id="rId39"/>
    <p:sldId id="309" r:id="rId40"/>
    <p:sldId id="310" r:id="rId41"/>
    <p:sldId id="308" r:id="rId42"/>
    <p:sldId id="316" r:id="rId43"/>
    <p:sldId id="317" r:id="rId44"/>
    <p:sldId id="322" r:id="rId45"/>
    <p:sldId id="324" r:id="rId46"/>
    <p:sldId id="320" r:id="rId47"/>
    <p:sldId id="323" r:id="rId48"/>
    <p:sldId id="326"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6" d="100"/>
          <a:sy n="76" d="100"/>
        </p:scale>
        <p:origin x="-1194"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tx>
            <c:strRef>
              <c:f>Sheet1!$B$1</c:f>
              <c:strCache>
                <c:ptCount val="1"/>
                <c:pt idx="0">
                  <c:v>Poor Hand-to-Mouth</c:v>
                </c:pt>
              </c:strCache>
            </c:strRef>
          </c:tx>
          <c:invertIfNegative val="0"/>
          <c:dLbls>
            <c:numFmt formatCode="0%" sourceLinked="0"/>
            <c:showLegendKey val="0"/>
            <c:showVal val="1"/>
            <c:showCatName val="0"/>
            <c:showSerName val="0"/>
            <c:showPercent val="0"/>
            <c:showBubbleSize val="0"/>
            <c:showLeaderLines val="0"/>
          </c:dLbls>
          <c:cat>
            <c:strRef>
              <c:f>Sheet1!$A$2:$A$9</c:f>
              <c:strCache>
                <c:ptCount val="8"/>
                <c:pt idx="0">
                  <c:v>US</c:v>
                </c:pt>
                <c:pt idx="1">
                  <c:v>CA</c:v>
                </c:pt>
                <c:pt idx="2">
                  <c:v>AU</c:v>
                </c:pt>
                <c:pt idx="3">
                  <c:v>UK</c:v>
                </c:pt>
                <c:pt idx="4">
                  <c:v>DE</c:v>
                </c:pt>
                <c:pt idx="5">
                  <c:v>FR</c:v>
                </c:pt>
                <c:pt idx="6">
                  <c:v>IT</c:v>
                </c:pt>
                <c:pt idx="7">
                  <c:v>ES</c:v>
                </c:pt>
              </c:strCache>
            </c:strRef>
          </c:cat>
          <c:val>
            <c:numRef>
              <c:f>Sheet1!$B$2:$B$9</c:f>
              <c:numCache>
                <c:formatCode>General</c:formatCode>
                <c:ptCount val="8"/>
                <c:pt idx="0">
                  <c:v>0.13800000000000001</c:v>
                </c:pt>
                <c:pt idx="1">
                  <c:v>0.121</c:v>
                </c:pt>
                <c:pt idx="2">
                  <c:v>2.7E-2</c:v>
                </c:pt>
                <c:pt idx="3">
                  <c:v>0.10299999999999999</c:v>
                </c:pt>
                <c:pt idx="4">
                  <c:v>7.3999999999999996E-2</c:v>
                </c:pt>
                <c:pt idx="5">
                  <c:v>3.2000000000000001E-2</c:v>
                </c:pt>
                <c:pt idx="6">
                  <c:v>8.3000000000000004E-2</c:v>
                </c:pt>
                <c:pt idx="7">
                  <c:v>4.3999999999999997E-2</c:v>
                </c:pt>
              </c:numCache>
            </c:numRef>
          </c:val>
        </c:ser>
        <c:ser>
          <c:idx val="1"/>
          <c:order val="1"/>
          <c:tx>
            <c:strRef>
              <c:f>Sheet1!$C$1</c:f>
              <c:strCache>
                <c:ptCount val="1"/>
                <c:pt idx="0">
                  <c:v>Wealthy Hand-to-Mouth</c:v>
                </c:pt>
              </c:strCache>
            </c:strRef>
          </c:tx>
          <c:invertIfNegative val="0"/>
          <c:dLbls>
            <c:numFmt formatCode="0%" sourceLinked="0"/>
            <c:showLegendKey val="0"/>
            <c:showVal val="1"/>
            <c:showCatName val="0"/>
            <c:showSerName val="0"/>
            <c:showPercent val="0"/>
            <c:showBubbleSize val="0"/>
            <c:showLeaderLines val="0"/>
          </c:dLbls>
          <c:cat>
            <c:strRef>
              <c:f>Sheet1!$A$2:$A$9</c:f>
              <c:strCache>
                <c:ptCount val="8"/>
                <c:pt idx="0">
                  <c:v>US</c:v>
                </c:pt>
                <c:pt idx="1">
                  <c:v>CA</c:v>
                </c:pt>
                <c:pt idx="2">
                  <c:v>AU</c:v>
                </c:pt>
                <c:pt idx="3">
                  <c:v>UK</c:v>
                </c:pt>
                <c:pt idx="4">
                  <c:v>DE</c:v>
                </c:pt>
                <c:pt idx="5">
                  <c:v>FR</c:v>
                </c:pt>
                <c:pt idx="6">
                  <c:v>IT</c:v>
                </c:pt>
                <c:pt idx="7">
                  <c:v>ES</c:v>
                </c:pt>
              </c:strCache>
            </c:strRef>
          </c:cat>
          <c:val>
            <c:numRef>
              <c:f>Sheet1!$C$2:$C$9</c:f>
              <c:numCache>
                <c:formatCode>General</c:formatCode>
                <c:ptCount val="8"/>
                <c:pt idx="0">
                  <c:v>0.20200000000000001</c:v>
                </c:pt>
                <c:pt idx="1">
                  <c:v>0.182</c:v>
                </c:pt>
                <c:pt idx="2">
                  <c:v>0.16500000000000001</c:v>
                </c:pt>
                <c:pt idx="3">
                  <c:v>0.23200000000000001</c:v>
                </c:pt>
                <c:pt idx="4">
                  <c:v>0.248</c:v>
                </c:pt>
                <c:pt idx="5">
                  <c:v>0.17299999999999999</c:v>
                </c:pt>
                <c:pt idx="6">
                  <c:v>0.155</c:v>
                </c:pt>
                <c:pt idx="7">
                  <c:v>0.152</c:v>
                </c:pt>
              </c:numCache>
            </c:numRef>
          </c:val>
        </c:ser>
        <c:dLbls>
          <c:showLegendKey val="0"/>
          <c:showVal val="0"/>
          <c:showCatName val="0"/>
          <c:showSerName val="0"/>
          <c:showPercent val="0"/>
          <c:showBubbleSize val="0"/>
        </c:dLbls>
        <c:gapWidth val="50"/>
        <c:overlap val="100"/>
        <c:axId val="159585408"/>
        <c:axId val="159586944"/>
      </c:barChart>
      <c:catAx>
        <c:axId val="159585408"/>
        <c:scaling>
          <c:orientation val="minMax"/>
        </c:scaling>
        <c:delete val="0"/>
        <c:axPos val="b"/>
        <c:majorTickMark val="out"/>
        <c:minorTickMark val="none"/>
        <c:tickLblPos val="nextTo"/>
        <c:crossAx val="159586944"/>
        <c:crosses val="autoZero"/>
        <c:auto val="1"/>
        <c:lblAlgn val="ctr"/>
        <c:lblOffset val="100"/>
        <c:noMultiLvlLbl val="0"/>
      </c:catAx>
      <c:valAx>
        <c:axId val="159586944"/>
        <c:scaling>
          <c:orientation val="minMax"/>
        </c:scaling>
        <c:delete val="0"/>
        <c:axPos val="l"/>
        <c:majorGridlines/>
        <c:numFmt formatCode="0%" sourceLinked="0"/>
        <c:majorTickMark val="out"/>
        <c:minorTickMark val="none"/>
        <c:tickLblPos val="nextTo"/>
        <c:crossAx val="159585408"/>
        <c:crosses val="autoZero"/>
        <c:crossBetween val="between"/>
      </c:valAx>
    </c:plotArea>
    <c:legend>
      <c:legendPos val="r"/>
      <c:layout>
        <c:manualLayout>
          <c:xMode val="edge"/>
          <c:yMode val="edge"/>
          <c:x val="0.66373623236672397"/>
          <c:y val="4.2264324099707803E-2"/>
          <c:w val="0.31209458334324502"/>
          <c:h val="0.20768935217361501"/>
        </c:manualLayout>
      </c:layout>
      <c:overlay val="1"/>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t>Studen</a:t>
            </a:r>
            <a:r>
              <a:rPr lang="en-US" baseline="0" dirty="0" smtClean="0"/>
              <a:t>t Loan Default Rate</a:t>
            </a:r>
            <a:endParaRPr lang="en-US" dirty="0"/>
          </a:p>
        </c:rich>
      </c:tx>
      <c:overlay val="0"/>
    </c:title>
    <c:autoTitleDeleted val="0"/>
    <c:plotArea>
      <c:layout/>
      <c:barChart>
        <c:barDir val="col"/>
        <c:grouping val="clustered"/>
        <c:varyColors val="0"/>
        <c:ser>
          <c:idx val="0"/>
          <c:order val="0"/>
          <c:tx>
            <c:strRef>
              <c:f>Sheet1!$B$1</c:f>
              <c:strCache>
                <c:ptCount val="1"/>
                <c:pt idx="0">
                  <c:v>Traditional Borrowers</c:v>
                </c:pt>
              </c:strCache>
            </c:strRef>
          </c:tx>
          <c:invertIfNegative val="0"/>
          <c:dLbls>
            <c:numFmt formatCode="0%" sourceLinked="0"/>
            <c:showLegendKey val="0"/>
            <c:showVal val="1"/>
            <c:showCatName val="0"/>
            <c:showSerName val="0"/>
            <c:showPercent val="0"/>
            <c:showBubbleSize val="0"/>
            <c:showLeaderLines val="0"/>
          </c:dLbls>
          <c:cat>
            <c:numRef>
              <c:f>Sheet1!$A$2:$A$3</c:f>
              <c:numCache>
                <c:formatCode>General</c:formatCode>
                <c:ptCount val="2"/>
                <c:pt idx="0">
                  <c:v>2000</c:v>
                </c:pt>
                <c:pt idx="1">
                  <c:v>2011</c:v>
                </c:pt>
              </c:numCache>
            </c:numRef>
          </c:cat>
          <c:val>
            <c:numRef>
              <c:f>Sheet1!$B$2:$B$3</c:f>
              <c:numCache>
                <c:formatCode>0.00%</c:formatCode>
                <c:ptCount val="2"/>
                <c:pt idx="0">
                  <c:v>8.5999999999999993E-2</c:v>
                </c:pt>
                <c:pt idx="1">
                  <c:v>0.125</c:v>
                </c:pt>
              </c:numCache>
            </c:numRef>
          </c:val>
        </c:ser>
        <c:ser>
          <c:idx val="1"/>
          <c:order val="1"/>
          <c:tx>
            <c:strRef>
              <c:f>Sheet1!$C$1</c:f>
              <c:strCache>
                <c:ptCount val="1"/>
                <c:pt idx="0">
                  <c:v>Non-traditional Borrowers</c:v>
                </c:pt>
              </c:strCache>
            </c:strRef>
          </c:tx>
          <c:invertIfNegative val="0"/>
          <c:dLbls>
            <c:numFmt formatCode="0%" sourceLinked="0"/>
            <c:showLegendKey val="0"/>
            <c:showVal val="1"/>
            <c:showCatName val="0"/>
            <c:showSerName val="0"/>
            <c:showPercent val="0"/>
            <c:showBubbleSize val="0"/>
            <c:showLeaderLines val="0"/>
          </c:dLbls>
          <c:cat>
            <c:numRef>
              <c:f>Sheet1!$A$2:$A$3</c:f>
              <c:numCache>
                <c:formatCode>General</c:formatCode>
                <c:ptCount val="2"/>
                <c:pt idx="0">
                  <c:v>2000</c:v>
                </c:pt>
                <c:pt idx="1">
                  <c:v>2011</c:v>
                </c:pt>
              </c:numCache>
            </c:numRef>
          </c:cat>
          <c:val>
            <c:numRef>
              <c:f>Sheet1!$C$2:$C$3</c:f>
              <c:numCache>
                <c:formatCode>0.00%</c:formatCode>
                <c:ptCount val="2"/>
                <c:pt idx="0">
                  <c:v>0.219</c:v>
                </c:pt>
                <c:pt idx="1">
                  <c:v>0.318</c:v>
                </c:pt>
              </c:numCache>
            </c:numRef>
          </c:val>
        </c:ser>
        <c:dLbls>
          <c:showLegendKey val="0"/>
          <c:showVal val="0"/>
          <c:showCatName val="0"/>
          <c:showSerName val="0"/>
          <c:showPercent val="0"/>
          <c:showBubbleSize val="0"/>
        </c:dLbls>
        <c:gapWidth val="50"/>
        <c:axId val="219926528"/>
        <c:axId val="219928064"/>
      </c:barChart>
      <c:catAx>
        <c:axId val="219926528"/>
        <c:scaling>
          <c:orientation val="minMax"/>
        </c:scaling>
        <c:delete val="0"/>
        <c:axPos val="b"/>
        <c:numFmt formatCode="General" sourceLinked="1"/>
        <c:majorTickMark val="out"/>
        <c:minorTickMark val="none"/>
        <c:tickLblPos val="nextTo"/>
        <c:crossAx val="219928064"/>
        <c:crosses val="autoZero"/>
        <c:auto val="1"/>
        <c:lblAlgn val="ctr"/>
        <c:lblOffset val="100"/>
        <c:noMultiLvlLbl val="0"/>
      </c:catAx>
      <c:valAx>
        <c:axId val="219928064"/>
        <c:scaling>
          <c:orientation val="minMax"/>
        </c:scaling>
        <c:delete val="0"/>
        <c:axPos val="l"/>
        <c:majorGridlines/>
        <c:numFmt formatCode="0%" sourceLinked="0"/>
        <c:majorTickMark val="out"/>
        <c:minorTickMark val="none"/>
        <c:tickLblPos val="nextTo"/>
        <c:crossAx val="219926528"/>
        <c:crosses val="autoZero"/>
        <c:crossBetween val="between"/>
      </c:valAx>
    </c:plotArea>
    <c:legend>
      <c:legendPos val="b"/>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Sheet1!$B$1</c:f>
              <c:strCache>
                <c:ptCount val="1"/>
                <c:pt idx="0">
                  <c:v>Sales</c:v>
                </c:pt>
              </c:strCache>
            </c:strRef>
          </c:tx>
          <c:dPt>
            <c:idx val="4"/>
            <c:bubble3D val="0"/>
            <c:spPr>
              <a:solidFill>
                <a:schemeClr val="accent6"/>
              </a:solidFill>
            </c:spPr>
          </c:dPt>
          <c:dLbls>
            <c:txPr>
              <a:bodyPr/>
              <a:lstStyle/>
              <a:p>
                <a:pPr>
                  <a:defRPr sz="1400"/>
                </a:pPr>
                <a:endParaRPr lang="en-US"/>
              </a:p>
            </c:txPr>
            <c:showLegendKey val="0"/>
            <c:showVal val="1"/>
            <c:showCatName val="0"/>
            <c:showSerName val="0"/>
            <c:showPercent val="0"/>
            <c:showBubbleSize val="0"/>
            <c:showLeaderLines val="1"/>
          </c:dLbls>
          <c:cat>
            <c:strRef>
              <c:f>Sheet1!$A$2:$A$6</c:f>
              <c:strCache>
                <c:ptCount val="5"/>
                <c:pt idx="0">
                  <c:v>School type</c:v>
                </c:pt>
                <c:pt idx="1">
                  <c:v>Demographics</c:v>
                </c:pt>
                <c:pt idx="2">
                  <c:v>Educational outcomes</c:v>
                </c:pt>
                <c:pt idx="3">
                  <c:v>Labor market conditions</c:v>
                </c:pt>
                <c:pt idx="4">
                  <c:v>Unexplained</c:v>
                </c:pt>
              </c:strCache>
            </c:strRef>
          </c:cat>
          <c:val>
            <c:numRef>
              <c:f>Sheet1!$B$2:$B$6</c:f>
              <c:numCache>
                <c:formatCode>0%</c:formatCode>
                <c:ptCount val="5"/>
                <c:pt idx="0">
                  <c:v>0.11</c:v>
                </c:pt>
                <c:pt idx="1">
                  <c:v>0.09</c:v>
                </c:pt>
                <c:pt idx="2">
                  <c:v>0.1</c:v>
                </c:pt>
                <c:pt idx="3">
                  <c:v>0.23</c:v>
                </c:pt>
                <c:pt idx="4">
                  <c:v>0.47</c:v>
                </c:pt>
              </c:numCache>
            </c:numRef>
          </c:val>
        </c:ser>
        <c:dLbls>
          <c:showLegendKey val="0"/>
          <c:showVal val="0"/>
          <c:showCatName val="0"/>
          <c:showSerName val="0"/>
          <c:showPercent val="0"/>
          <c:showBubbleSize val="0"/>
          <c:showLeaderLines val="1"/>
        </c:dLbls>
        <c:firstSliceAng val="323"/>
      </c:pieChart>
    </c:plotArea>
    <c:legend>
      <c:legendPos val="b"/>
      <c:layout>
        <c:manualLayout>
          <c:xMode val="edge"/>
          <c:yMode val="edge"/>
          <c:x val="0"/>
          <c:y val="0.76804739213197604"/>
          <c:w val="0.99828381122170995"/>
          <c:h val="0.20889794669032399"/>
        </c:manualLayout>
      </c:layout>
      <c:overlay val="0"/>
      <c:txPr>
        <a:bodyPr/>
        <a:lstStyle/>
        <a:p>
          <a:pPr>
            <a:defRPr sz="13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t>Impact</a:t>
            </a:r>
            <a:r>
              <a:rPr lang="en-US" baseline="0" dirty="0" smtClean="0"/>
              <a:t> of Personal Financial Management Course on Financial Outcomes</a:t>
            </a:r>
            <a:endParaRPr lang="en-US" dirty="0"/>
          </a:p>
        </c:rich>
      </c:tx>
      <c:overlay val="0"/>
    </c:title>
    <c:autoTitleDeleted val="0"/>
    <c:plotArea>
      <c:layout/>
      <c:barChart>
        <c:barDir val="col"/>
        <c:grouping val="clustered"/>
        <c:varyColors val="0"/>
        <c:ser>
          <c:idx val="0"/>
          <c:order val="0"/>
          <c:tx>
            <c:strRef>
              <c:f>Sheet1!$B$1</c:f>
              <c:strCache>
                <c:ptCount val="1"/>
                <c:pt idx="0">
                  <c:v>Series 1</c:v>
                </c:pt>
              </c:strCache>
            </c:strRef>
          </c:tx>
          <c:spPr>
            <a:solidFill>
              <a:schemeClr val="accent2"/>
            </a:solidFill>
          </c:spPr>
          <c:invertIfNegative val="0"/>
          <c:dLbls>
            <c:numFmt formatCode="0.0%" sourceLinked="0"/>
            <c:dLblPos val="inBase"/>
            <c:showLegendKey val="0"/>
            <c:showVal val="1"/>
            <c:showCatName val="0"/>
            <c:showSerName val="0"/>
            <c:showPercent val="0"/>
            <c:showBubbleSize val="0"/>
            <c:showLeaderLines val="0"/>
          </c:dLbls>
          <c:cat>
            <c:strRef>
              <c:f>Sheet1!$A$2:$A$5</c:f>
              <c:strCache>
                <c:ptCount val="4"/>
                <c:pt idx="0">
                  <c:v>Any debt</c:v>
                </c:pt>
                <c:pt idx="1">
                  <c:v>Any delinquent balances</c:v>
                </c:pt>
                <c:pt idx="2">
                  <c:v>Any adverse legal action</c:v>
                </c:pt>
                <c:pt idx="3">
                  <c:v>Retirement plan participation</c:v>
                </c:pt>
              </c:strCache>
            </c:strRef>
          </c:cat>
          <c:val>
            <c:numRef>
              <c:f>Sheet1!$B$2:$B$5</c:f>
              <c:numCache>
                <c:formatCode>0.00%</c:formatCode>
                <c:ptCount val="4"/>
                <c:pt idx="0">
                  <c:v>-6.3E-2</c:v>
                </c:pt>
                <c:pt idx="1">
                  <c:v>-3.1E-2</c:v>
                </c:pt>
                <c:pt idx="2">
                  <c:v>-1.2E-2</c:v>
                </c:pt>
                <c:pt idx="3">
                  <c:v>0.15</c:v>
                </c:pt>
              </c:numCache>
            </c:numRef>
          </c:val>
        </c:ser>
        <c:dLbls>
          <c:showLegendKey val="0"/>
          <c:showVal val="0"/>
          <c:showCatName val="0"/>
          <c:showSerName val="0"/>
          <c:showPercent val="0"/>
          <c:showBubbleSize val="0"/>
        </c:dLbls>
        <c:gapWidth val="150"/>
        <c:axId val="256131072"/>
        <c:axId val="256132608"/>
      </c:barChart>
      <c:catAx>
        <c:axId val="256131072"/>
        <c:scaling>
          <c:orientation val="minMax"/>
        </c:scaling>
        <c:delete val="0"/>
        <c:axPos val="b"/>
        <c:majorTickMark val="out"/>
        <c:minorTickMark val="none"/>
        <c:tickLblPos val="nextTo"/>
        <c:crossAx val="256132608"/>
        <c:crosses val="autoZero"/>
        <c:auto val="1"/>
        <c:lblAlgn val="ctr"/>
        <c:lblOffset val="1000"/>
        <c:noMultiLvlLbl val="0"/>
      </c:catAx>
      <c:valAx>
        <c:axId val="256132608"/>
        <c:scaling>
          <c:orientation val="minMax"/>
        </c:scaling>
        <c:delete val="0"/>
        <c:axPos val="l"/>
        <c:majorGridlines/>
        <c:numFmt formatCode="0%" sourceLinked="0"/>
        <c:majorTickMark val="out"/>
        <c:minorTickMark val="none"/>
        <c:tickLblPos val="nextTo"/>
        <c:crossAx val="25613107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0.03878</cdr:x>
      <cdr:y>0.63319</cdr:y>
    </cdr:from>
    <cdr:to>
      <cdr:x>0.97432</cdr:x>
      <cdr:y>0.82411</cdr:y>
    </cdr:to>
    <cdr:sp macro="" textlink="">
      <cdr:nvSpPr>
        <cdr:cNvPr id="2" name="TextBox 1"/>
        <cdr:cNvSpPr txBox="1"/>
      </cdr:nvSpPr>
      <cdr:spPr>
        <a:xfrm xmlns:a="http://schemas.openxmlformats.org/drawingml/2006/main">
          <a:off x="156632" y="3032654"/>
          <a:ext cx="3778249"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1600" dirty="0" smtClean="0"/>
            <a:t>Factors Explaining the Increase in </a:t>
          </a:r>
        </a:p>
        <a:p xmlns:a="http://schemas.openxmlformats.org/drawingml/2006/main">
          <a:pPr algn="ctr"/>
          <a:r>
            <a:rPr lang="en-US" sz="1600" dirty="0" smtClean="0"/>
            <a:t>Student Loan Default Rates</a:t>
          </a:r>
          <a:endParaRPr lang="en-US" sz="16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FC3EBB-31CB-7C40-875A-7744E1D80E9E}" type="datetimeFigureOut">
              <a:rPr lang="en-US" smtClean="0"/>
              <a:t>12/16/2016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16BDC7-1A18-1E48-82E8-B5EEF5978EE6}" type="slidenum">
              <a:rPr lang="en-US" smtClean="0"/>
              <a:t>‹#›</a:t>
            </a:fld>
            <a:endParaRPr lang="en-US"/>
          </a:p>
        </p:txBody>
      </p:sp>
    </p:spTree>
    <p:extLst>
      <p:ext uri="{BB962C8B-B14F-4D97-AF65-F5344CB8AC3E}">
        <p14:creationId xmlns:p14="http://schemas.microsoft.com/office/powerpoint/2010/main" val="6408020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16BDC7-1A18-1E48-82E8-B5EEF5978EE6}" type="slidenum">
              <a:rPr lang="en-US" smtClean="0"/>
              <a:t>42</a:t>
            </a:fld>
            <a:endParaRPr lang="en-US"/>
          </a:p>
        </p:txBody>
      </p:sp>
    </p:spTree>
    <p:extLst>
      <p:ext uri="{BB962C8B-B14F-4D97-AF65-F5344CB8AC3E}">
        <p14:creationId xmlns:p14="http://schemas.microsoft.com/office/powerpoint/2010/main" val="709100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16BDC7-1A18-1E48-82E8-B5EEF5978EE6}" type="slidenum">
              <a:rPr lang="en-US" smtClean="0"/>
              <a:t>43</a:t>
            </a:fld>
            <a:endParaRPr lang="en-US"/>
          </a:p>
        </p:txBody>
      </p:sp>
    </p:spTree>
    <p:extLst>
      <p:ext uri="{BB962C8B-B14F-4D97-AF65-F5344CB8AC3E}">
        <p14:creationId xmlns:p14="http://schemas.microsoft.com/office/powerpoint/2010/main" val="709100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620D9D05-7B64-41DD-94EF-E4B1867CCD2F}" type="datetimeFigureOut">
              <a:rPr lang="en-US" smtClean="0"/>
              <a:pPr/>
              <a:t>12/16/2016</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1F96A1B4-F50E-4342-A9A1-BE61C51E354C}" type="slidenum">
              <a:rPr lang="en-US" smtClean="0"/>
              <a:pPr/>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0D9D05-7B64-41DD-94EF-E4B1867CCD2F}" type="datetimeFigureOut">
              <a:rPr lang="en-US" smtClean="0"/>
              <a:pPr/>
              <a:t>12/16/2016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6A1B4-F50E-4342-A9A1-BE61C51E35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0D9D05-7B64-41DD-94EF-E4B1867CCD2F}" type="datetimeFigureOut">
              <a:rPr lang="en-US" smtClean="0"/>
              <a:pPr/>
              <a:t>12/16/2016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1F96A1B4-F50E-4342-A9A1-BE61C51E35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0D9D05-7B64-41DD-94EF-E4B1867CCD2F}" type="datetimeFigureOut">
              <a:rPr lang="en-US" smtClean="0"/>
              <a:pPr/>
              <a:t>12/16/2016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6A1B4-F50E-4342-A9A1-BE61C51E354C}"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620D9D05-7B64-41DD-94EF-E4B1867CCD2F}" type="datetimeFigureOut">
              <a:rPr lang="en-US" smtClean="0"/>
              <a:pPr/>
              <a:t>12/16/2016</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1F96A1B4-F50E-4342-A9A1-BE61C51E354C}" type="slidenum">
              <a:rPr lang="en-US" smtClean="0"/>
              <a:pPr/>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0D9D05-7B64-41DD-94EF-E4B1867CCD2F}" type="datetimeFigureOut">
              <a:rPr lang="en-US" smtClean="0"/>
              <a:pPr/>
              <a:t>12/16/2016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6A1B4-F50E-4342-A9A1-BE61C51E354C}"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0D9D05-7B64-41DD-94EF-E4B1867CCD2F}" type="datetimeFigureOut">
              <a:rPr lang="en-US" smtClean="0"/>
              <a:pPr/>
              <a:t>12/16/2016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96A1B4-F50E-4342-A9A1-BE61C51E354C}"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20D9D05-7B64-41DD-94EF-E4B1867CCD2F}" type="datetimeFigureOut">
              <a:rPr lang="en-US" smtClean="0"/>
              <a:pPr/>
              <a:t>12/16/2016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96A1B4-F50E-4342-A9A1-BE61C51E354C}" type="slidenum">
              <a:rPr lang="en-US" smtClean="0"/>
              <a:pPr/>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20D9D05-7B64-41DD-94EF-E4B1867CCD2F}" type="datetimeFigureOut">
              <a:rPr lang="en-US" smtClean="0"/>
              <a:pPr/>
              <a:t>12/16/2016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96A1B4-F50E-4342-A9A1-BE61C51E35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0D9D05-7B64-41DD-94EF-E4B1867CCD2F}" type="datetimeFigureOut">
              <a:rPr lang="en-US" smtClean="0"/>
              <a:pPr/>
              <a:t>12/16/2016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1F96A1B4-F50E-4342-A9A1-BE61C51E354C}" type="slidenum">
              <a:rPr lang="en-US" smtClean="0"/>
              <a:pPr/>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0D9D05-7B64-41DD-94EF-E4B1867CCD2F}" type="datetimeFigureOut">
              <a:rPr lang="en-US" smtClean="0"/>
              <a:pPr/>
              <a:t>12/16/2016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6A1B4-F50E-4342-A9A1-BE61C51E354C}" type="slidenum">
              <a:rPr lang="en-US" smtClean="0"/>
              <a:pPr/>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620D9D05-7B64-41DD-94EF-E4B1867CCD2F}" type="datetimeFigureOut">
              <a:rPr lang="en-US" smtClean="0"/>
              <a:pPr/>
              <a:t>12/16/2016</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1F96A1B4-F50E-4342-A9A1-BE61C51E354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1524000"/>
            <a:ext cx="1981200" cy="3693583"/>
          </a:xfrm>
        </p:spPr>
        <p:txBody>
          <a:bodyPr>
            <a:normAutofit/>
          </a:bodyPr>
          <a:lstStyle/>
          <a:p>
            <a:endParaRPr lang="en-US" sz="2000" dirty="0" smtClean="0"/>
          </a:p>
          <a:p>
            <a:r>
              <a:rPr lang="en-US" sz="2000" dirty="0" smtClean="0"/>
              <a:t>Brigitte </a:t>
            </a:r>
            <a:endParaRPr lang="en-US" sz="2000" dirty="0"/>
          </a:p>
          <a:p>
            <a:r>
              <a:rPr lang="en-US" sz="2000" dirty="0"/>
              <a:t>Madrian</a:t>
            </a:r>
          </a:p>
          <a:p>
            <a:endParaRPr lang="en-US" sz="1600" dirty="0"/>
          </a:p>
          <a:p>
            <a:r>
              <a:rPr lang="en-US" sz="2000" dirty="0"/>
              <a:t>Harvard </a:t>
            </a:r>
          </a:p>
          <a:p>
            <a:r>
              <a:rPr lang="en-US" sz="2000" dirty="0"/>
              <a:t>Kennedy </a:t>
            </a:r>
          </a:p>
          <a:p>
            <a:r>
              <a:rPr lang="en-US" sz="2000" dirty="0"/>
              <a:t>School</a:t>
            </a:r>
          </a:p>
          <a:p>
            <a:endParaRPr lang="en-US" dirty="0"/>
          </a:p>
          <a:p>
            <a:r>
              <a:rPr lang="en-US" dirty="0" smtClean="0"/>
              <a:t>December 16, </a:t>
            </a:r>
            <a:r>
              <a:rPr lang="en-US" dirty="0"/>
              <a:t>2016</a:t>
            </a:r>
          </a:p>
          <a:p>
            <a:endParaRPr lang="en-US" dirty="0"/>
          </a:p>
        </p:txBody>
      </p:sp>
      <p:sp>
        <p:nvSpPr>
          <p:cNvPr id="4" name="Title 3"/>
          <p:cNvSpPr>
            <a:spLocks noGrp="1"/>
          </p:cNvSpPr>
          <p:nvPr>
            <p:ph type="title"/>
          </p:nvPr>
        </p:nvSpPr>
        <p:spPr/>
        <p:txBody>
          <a:bodyPr/>
          <a:lstStyle/>
          <a:p>
            <a:r>
              <a:rPr lang="en-US" sz="3600" dirty="0" smtClean="0"/>
              <a:t/>
            </a:r>
            <a:br>
              <a:rPr lang="en-US" sz="3600" dirty="0" smtClean="0"/>
            </a:br>
            <a:r>
              <a:rPr lang="en-US" sz="3600" dirty="0"/>
              <a:t/>
            </a:r>
            <a:br>
              <a:rPr lang="en-US" sz="3600" dirty="0"/>
            </a:br>
            <a:r>
              <a:rPr lang="en-US" sz="3600" dirty="0" smtClean="0"/>
              <a:t>Data, Data, Data:</a:t>
            </a:r>
            <a:r>
              <a:rPr lang="en-US" sz="3600" dirty="0"/>
              <a:t/>
            </a:r>
            <a:br>
              <a:rPr lang="en-US" sz="3600" dirty="0"/>
            </a:br>
            <a:r>
              <a:rPr lang="en-US" sz="1600" dirty="0"/>
              <a:t/>
            </a:r>
            <a:br>
              <a:rPr lang="en-US" sz="1600" dirty="0"/>
            </a:br>
            <a:r>
              <a:rPr lang="en-US" sz="3600" dirty="0" smtClean="0"/>
              <a:t>The Past and Future of Research on Consumer Finance</a:t>
            </a:r>
            <a:br>
              <a:rPr lang="en-US" sz="3600" dirty="0" smtClean="0"/>
            </a:br>
            <a:r>
              <a:rPr lang="en-US" sz="3600" dirty="0" smtClean="0"/>
              <a:t/>
            </a:r>
            <a:br>
              <a:rPr lang="en-US" sz="3600" dirty="0" smtClean="0"/>
            </a:br>
            <a:r>
              <a:rPr lang="en-US" sz="2400" dirty="0" smtClean="0"/>
              <a:t>2016 CFPB Research Conference</a:t>
            </a:r>
            <a:r>
              <a:rPr lang="en-US" sz="2400" dirty="0"/>
              <a:t/>
            </a:r>
            <a:br>
              <a:rPr lang="en-US" sz="2400" dirty="0"/>
            </a:br>
            <a:r>
              <a:rPr lang="en-US" sz="3600" dirty="0" smtClean="0"/>
              <a:t> </a:t>
            </a:r>
            <a:endParaRPr lang="en-US" sz="1600" dirty="0"/>
          </a:p>
        </p:txBody>
      </p:sp>
    </p:spTree>
    <p:extLst>
      <p:ext uri="{BB962C8B-B14F-4D97-AF65-F5344CB8AC3E}">
        <p14:creationId xmlns:p14="http://schemas.microsoft.com/office/powerpoint/2010/main" val="36852939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Administrative Data</a:t>
            </a:r>
            <a:endParaRPr lang="en-US" dirty="0"/>
          </a:p>
        </p:txBody>
      </p:sp>
    </p:spTree>
    <p:extLst>
      <p:ext uri="{BB962C8B-B14F-4D97-AF65-F5344CB8AC3E}">
        <p14:creationId xmlns:p14="http://schemas.microsoft.com/office/powerpoint/2010/main" val="2261304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p:txBody>
          <a:bodyPr>
            <a:normAutofit fontScale="85000" lnSpcReduction="20000"/>
          </a:bodyPr>
          <a:lstStyle/>
          <a:p>
            <a:pPr>
              <a:lnSpc>
                <a:spcPct val="120000"/>
              </a:lnSpc>
            </a:pPr>
            <a:r>
              <a:rPr lang="en-US" dirty="0" smtClean="0"/>
              <a:t>Data system used to administer U.S. federal student loan programs</a:t>
            </a:r>
          </a:p>
          <a:p>
            <a:pPr lvl="1">
              <a:lnSpc>
                <a:spcPct val="120000"/>
              </a:lnSpc>
            </a:pPr>
            <a:r>
              <a:rPr lang="en-US" dirty="0" smtClean="0"/>
              <a:t> FAFSA loan application data (from 1995)</a:t>
            </a:r>
          </a:p>
          <a:p>
            <a:pPr lvl="1">
              <a:lnSpc>
                <a:spcPct val="120000"/>
              </a:lnSpc>
            </a:pPr>
            <a:r>
              <a:rPr lang="en-US" dirty="0" smtClean="0"/>
              <a:t>Loan data over time (from 1969)</a:t>
            </a:r>
          </a:p>
          <a:p>
            <a:pPr>
              <a:lnSpc>
                <a:spcPct val="120000"/>
              </a:lnSpc>
            </a:pPr>
            <a:r>
              <a:rPr lang="en-US" dirty="0" smtClean="0"/>
              <a:t>Panel data—follows borrowers over time</a:t>
            </a:r>
          </a:p>
          <a:p>
            <a:pPr>
              <a:lnSpc>
                <a:spcPct val="120000"/>
              </a:lnSpc>
            </a:pPr>
            <a:r>
              <a:rPr lang="en-US" dirty="0" smtClean="0"/>
              <a:t>4% random sample of of borrowers</a:t>
            </a:r>
          </a:p>
          <a:p>
            <a:pPr lvl="1">
              <a:lnSpc>
                <a:spcPct val="120000"/>
              </a:lnSpc>
            </a:pPr>
            <a:endParaRPr lang="en-US" dirty="0"/>
          </a:p>
        </p:txBody>
      </p:sp>
      <p:sp>
        <p:nvSpPr>
          <p:cNvPr id="4" name="Title 3"/>
          <p:cNvSpPr>
            <a:spLocks noGrp="1"/>
          </p:cNvSpPr>
          <p:nvPr>
            <p:ph type="title"/>
          </p:nvPr>
        </p:nvSpPr>
        <p:spPr/>
        <p:txBody>
          <a:bodyPr/>
          <a:lstStyle/>
          <a:p>
            <a:r>
              <a:rPr lang="en-US" dirty="0" smtClean="0"/>
              <a:t>The National Student Loan Data System (NSLDS)</a:t>
            </a:r>
            <a:endParaRPr lang="en-US" dirty="0"/>
          </a:p>
        </p:txBody>
      </p:sp>
      <p:pic>
        <p:nvPicPr>
          <p:cNvPr id="3" name="Content Placeholder 2" descr="Screen Shot 2016-12-16 at 1.31.32 AM.png"/>
          <p:cNvPicPr>
            <a:picLocks noGrp="1" noChangeAspect="1"/>
          </p:cNvPicPr>
          <p:nvPr>
            <p:ph sz="half" idx="1"/>
          </p:nvPr>
        </p:nvPicPr>
        <p:blipFill rotWithShape="1">
          <a:blip r:embed="rId2" cstate="email">
            <a:extLst>
              <a:ext uri="{28A0092B-C50C-407E-A947-70E740481C1C}">
                <a14:useLocalDpi xmlns:a14="http://schemas.microsoft.com/office/drawing/2010/main" val="0"/>
              </a:ext>
            </a:extLst>
          </a:blip>
          <a:srcRect l="1369" t="21027" r="49099" b="34069"/>
          <a:stretch/>
        </p:blipFill>
        <p:spPr>
          <a:xfrm>
            <a:off x="391542" y="2762245"/>
            <a:ext cx="4076285" cy="2309637"/>
          </a:xfrm>
        </p:spPr>
      </p:pic>
    </p:spTree>
    <p:extLst>
      <p:ext uri="{BB962C8B-B14F-4D97-AF65-F5344CB8AC3E}">
        <p14:creationId xmlns:p14="http://schemas.microsoft.com/office/powerpoint/2010/main" val="2737980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0999" y="1719070"/>
            <a:ext cx="8407893" cy="4916679"/>
          </a:xfrm>
        </p:spPr>
        <p:txBody>
          <a:bodyPr>
            <a:normAutofit/>
          </a:bodyPr>
          <a:lstStyle/>
          <a:p>
            <a:pPr>
              <a:lnSpc>
                <a:spcPct val="120000"/>
              </a:lnSpc>
            </a:pPr>
            <a:r>
              <a:rPr lang="en-US" dirty="0" smtClean="0"/>
              <a:t>Looney and </a:t>
            </a:r>
            <a:r>
              <a:rPr lang="en-US" dirty="0" err="1" smtClean="0"/>
              <a:t>Yannelis</a:t>
            </a:r>
            <a:r>
              <a:rPr lang="en-US" dirty="0" smtClean="0"/>
              <a:t> (2015) “A Crisis in Student Loans? How Changes in the Characteristics of Borrowers and the Institutions They Attended Contributed to Rising Loan Defaults”</a:t>
            </a:r>
          </a:p>
          <a:p>
            <a:pPr>
              <a:lnSpc>
                <a:spcPct val="120000"/>
              </a:lnSpc>
            </a:pPr>
            <a:r>
              <a:rPr lang="en-US" dirty="0" smtClean="0"/>
              <a:t>NSLDS data merged with de-identified tax records</a:t>
            </a:r>
          </a:p>
          <a:p>
            <a:pPr>
              <a:lnSpc>
                <a:spcPct val="120000"/>
              </a:lnSpc>
            </a:pPr>
            <a:r>
              <a:rPr lang="en-US" dirty="0" smtClean="0"/>
              <a:t>Student loan default is concentrated among</a:t>
            </a:r>
          </a:p>
          <a:p>
            <a:pPr lvl="1">
              <a:lnSpc>
                <a:spcPct val="120000"/>
              </a:lnSpc>
            </a:pPr>
            <a:r>
              <a:rPr lang="en-US" dirty="0" smtClean="0"/>
              <a:t>Students attending for-profit schools</a:t>
            </a:r>
          </a:p>
          <a:p>
            <a:pPr lvl="1">
              <a:lnSpc>
                <a:spcPct val="120000"/>
              </a:lnSpc>
            </a:pPr>
            <a:r>
              <a:rPr lang="en-US" dirty="0" smtClean="0"/>
              <a:t>Students in non-degree, certificate and/or two-year programs</a:t>
            </a:r>
          </a:p>
          <a:p>
            <a:pPr lvl="1">
              <a:lnSpc>
                <a:spcPct val="120000"/>
              </a:lnSpc>
            </a:pPr>
            <a:r>
              <a:rPr lang="en-US" dirty="0" smtClean="0"/>
              <a:t>Students attending non-selective schools</a:t>
            </a:r>
          </a:p>
          <a:p>
            <a:pPr lvl="1">
              <a:lnSpc>
                <a:spcPct val="120000"/>
              </a:lnSpc>
            </a:pPr>
            <a:r>
              <a:rPr lang="en-US" dirty="0" smtClean="0"/>
              <a:t>Non-traditional students</a:t>
            </a:r>
          </a:p>
          <a:p>
            <a:pPr>
              <a:lnSpc>
                <a:spcPct val="120000"/>
              </a:lnSpc>
            </a:pPr>
            <a:r>
              <a:rPr lang="en-US" dirty="0" smtClean="0"/>
              <a:t>Much of the rise in the student loan default rate results from changes in the composition of student loan borrowers </a:t>
            </a:r>
            <a:endParaRPr lang="en-US" dirty="0"/>
          </a:p>
        </p:txBody>
      </p:sp>
      <p:sp>
        <p:nvSpPr>
          <p:cNvPr id="4" name="Title 3"/>
          <p:cNvSpPr>
            <a:spLocks noGrp="1"/>
          </p:cNvSpPr>
          <p:nvPr>
            <p:ph type="title"/>
          </p:nvPr>
        </p:nvSpPr>
        <p:spPr/>
        <p:txBody>
          <a:bodyPr/>
          <a:lstStyle/>
          <a:p>
            <a:r>
              <a:rPr lang="en-US" dirty="0" smtClean="0"/>
              <a:t>Representative Research </a:t>
            </a:r>
            <a:br>
              <a:rPr lang="en-US" dirty="0" smtClean="0"/>
            </a:br>
            <a:r>
              <a:rPr lang="en-US" dirty="0" smtClean="0"/>
              <a:t>Using the NSLDS Data</a:t>
            </a:r>
            <a:endParaRPr lang="en-US" dirty="0"/>
          </a:p>
        </p:txBody>
      </p:sp>
    </p:spTree>
    <p:extLst>
      <p:ext uri="{BB962C8B-B14F-4D97-AF65-F5344CB8AC3E}">
        <p14:creationId xmlns:p14="http://schemas.microsoft.com/office/powerpoint/2010/main" val="83837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Representative Research </a:t>
            </a:r>
            <a:br>
              <a:rPr lang="en-US" dirty="0" smtClean="0"/>
            </a:br>
            <a:r>
              <a:rPr lang="en-US" dirty="0" smtClean="0"/>
              <a:t>Using the NSLDS Data</a:t>
            </a:r>
            <a:endParaRPr lang="en-US" dirty="0"/>
          </a:p>
        </p:txBody>
      </p:sp>
      <p:graphicFrame>
        <p:nvGraphicFramePr>
          <p:cNvPr id="9" name="Content Placeholder 8"/>
          <p:cNvGraphicFramePr>
            <a:graphicFrameLocks noGrp="1"/>
          </p:cNvGraphicFramePr>
          <p:nvPr>
            <p:ph sz="half" idx="1"/>
            <p:extLst>
              <p:ext uri="{D42A27DB-BD31-4B8C-83A1-F6EECF244321}">
                <p14:modId xmlns:p14="http://schemas.microsoft.com/office/powerpoint/2010/main" val="3274621416"/>
              </p:ext>
            </p:extLst>
          </p:nvPr>
        </p:nvGraphicFramePr>
        <p:xfrm>
          <a:off x="457200" y="1719263"/>
          <a:ext cx="4038600" cy="478948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1227241188"/>
              </p:ext>
            </p:extLst>
          </p:nvPr>
        </p:nvGraphicFramePr>
        <p:xfrm>
          <a:off x="4648200" y="1719262"/>
          <a:ext cx="4038600" cy="478948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93973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graphicEl>
                                              <a:chart seriesIdx="0" categoryIdx="0" bldStep="ptInSeries"/>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graphicEl>
                                              <a:chart seriesIdx="0" categoryIdx="1" bldStep="ptInSeries"/>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graphicEl>
                                              <a:chart seriesIdx="1" categoryIdx="0" bldStep="ptInSeries"/>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graphicEl>
                                              <a:chart seriesIdx="1" categoryIdx="1" bldStep="ptInSeries"/>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graphicEl>
                                              <a:chart seriesIdx="-3" categoryIdx="-3" bldStep="gridLegend"/>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graphicEl>
                                              <a:chart seriesIdx="-4" categoryIdx="0" bldStep="category"/>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graphicEl>
                                              <a:chart seriesIdx="-4" categoryIdx="1" bldStep="category"/>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graphicEl>
                                              <a:chart seriesIdx="-4" categoryIdx="2" bldStep="category"/>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graphicEl>
                                              <a:chart seriesIdx="-4" categoryIdx="3" bldStep="category"/>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graphicEl>
                                              <a:chart seriesIdx="-4" categoryIdx="4"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Chart bld="seriesEl"/>
        </p:bldSub>
      </p:bldGraphic>
      <p:bldGraphic spid="8" grpId="0">
        <p:bldSub>
          <a:bldChart bld="category"/>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4648200" y="1719072"/>
            <a:ext cx="4038600" cy="4726178"/>
          </a:xfrm>
        </p:spPr>
        <p:txBody>
          <a:bodyPr>
            <a:normAutofit fontScale="85000" lnSpcReduction="20000"/>
          </a:bodyPr>
          <a:lstStyle/>
          <a:p>
            <a:pPr>
              <a:lnSpc>
                <a:spcPct val="110000"/>
              </a:lnSpc>
            </a:pPr>
            <a:r>
              <a:rPr lang="en-US" dirty="0" smtClean="0"/>
              <a:t>Data on the universe of broker-dealers and their registered representatives</a:t>
            </a:r>
          </a:p>
          <a:p>
            <a:pPr lvl="1">
              <a:lnSpc>
                <a:spcPct val="110000"/>
              </a:lnSpc>
            </a:pPr>
            <a:r>
              <a:rPr lang="en-US" dirty="0"/>
              <a:t>Registration, employment and residential history</a:t>
            </a:r>
          </a:p>
          <a:p>
            <a:pPr lvl="1">
              <a:lnSpc>
                <a:spcPct val="110000"/>
              </a:lnSpc>
            </a:pPr>
            <a:r>
              <a:rPr lang="en-US" dirty="0"/>
              <a:t>Criminal activity (misdemeanors and felonies)</a:t>
            </a:r>
          </a:p>
          <a:p>
            <a:pPr lvl="1">
              <a:lnSpc>
                <a:spcPct val="110000"/>
              </a:lnSpc>
            </a:pPr>
            <a:r>
              <a:rPr lang="en-US" dirty="0"/>
              <a:t>Civil litigation</a:t>
            </a:r>
          </a:p>
          <a:p>
            <a:pPr lvl="1">
              <a:lnSpc>
                <a:spcPct val="110000"/>
              </a:lnSpc>
            </a:pPr>
            <a:r>
              <a:rPr lang="en-US" dirty="0"/>
              <a:t>Past regulatory actions by other regulators</a:t>
            </a:r>
          </a:p>
          <a:p>
            <a:pPr lvl="1">
              <a:lnSpc>
                <a:spcPct val="110000"/>
              </a:lnSpc>
            </a:pPr>
            <a:r>
              <a:rPr lang="en-US" dirty="0"/>
              <a:t>Financial disclosures (past bankruptcy, etc.</a:t>
            </a:r>
            <a:r>
              <a:rPr lang="en-US" dirty="0" smtClean="0"/>
              <a:t>)</a:t>
            </a:r>
            <a:endParaRPr lang="en-US" dirty="0"/>
          </a:p>
        </p:txBody>
      </p:sp>
      <p:sp>
        <p:nvSpPr>
          <p:cNvPr id="4" name="Title 3"/>
          <p:cNvSpPr>
            <a:spLocks noGrp="1"/>
          </p:cNvSpPr>
          <p:nvPr>
            <p:ph type="title"/>
          </p:nvPr>
        </p:nvSpPr>
        <p:spPr/>
        <p:txBody>
          <a:bodyPr/>
          <a:lstStyle/>
          <a:p>
            <a:r>
              <a:rPr lang="en-US" dirty="0" smtClean="0"/>
              <a:t>FINRA Broker-Check Data</a:t>
            </a:r>
            <a:endParaRPr lang="en-US" dirty="0"/>
          </a:p>
        </p:txBody>
      </p:sp>
      <p:pic>
        <p:nvPicPr>
          <p:cNvPr id="8" name="Content Placeholder 7"/>
          <p:cNvPicPr>
            <a:picLocks noGrp="1" noChangeAspect="1"/>
          </p:cNvPicPr>
          <p:nvPr>
            <p:ph sz="half" idx="1"/>
          </p:nvPr>
        </p:nvPicPr>
        <p:blipFill>
          <a:blip r:embed="rId2"/>
          <a:srcRect t="-155093" b="-155093"/>
          <a:stretch>
            <a:fillRect/>
          </a:stretch>
        </p:blipFill>
        <p:spPr/>
      </p:pic>
    </p:spTree>
    <p:extLst>
      <p:ext uri="{BB962C8B-B14F-4D97-AF65-F5344CB8AC3E}">
        <p14:creationId xmlns:p14="http://schemas.microsoft.com/office/powerpoint/2010/main" val="14046922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0999" y="1719070"/>
            <a:ext cx="8407893" cy="4916679"/>
          </a:xfrm>
        </p:spPr>
        <p:txBody>
          <a:bodyPr>
            <a:normAutofit/>
          </a:bodyPr>
          <a:lstStyle/>
          <a:p>
            <a:pPr>
              <a:lnSpc>
                <a:spcPct val="120000"/>
              </a:lnSpc>
            </a:pPr>
            <a:r>
              <a:rPr lang="en-US" dirty="0" smtClean="0"/>
              <a:t>Egan, </a:t>
            </a:r>
            <a:r>
              <a:rPr lang="en-US" dirty="0" err="1" smtClean="0"/>
              <a:t>Matvos</a:t>
            </a:r>
            <a:r>
              <a:rPr lang="en-US" dirty="0"/>
              <a:t> </a:t>
            </a:r>
            <a:r>
              <a:rPr lang="en-US" dirty="0" smtClean="0"/>
              <a:t>and </a:t>
            </a:r>
            <a:r>
              <a:rPr lang="en-US" dirty="0" err="1" smtClean="0"/>
              <a:t>Seru</a:t>
            </a:r>
            <a:r>
              <a:rPr lang="en-US" dirty="0" smtClean="0"/>
              <a:t> (2016) “The Market for Financial Advisor Misconduct”</a:t>
            </a:r>
          </a:p>
          <a:p>
            <a:pPr>
              <a:lnSpc>
                <a:spcPct val="120000"/>
              </a:lnSpc>
            </a:pPr>
            <a:r>
              <a:rPr lang="en-US" dirty="0" smtClean="0"/>
              <a:t>Examines the prevalence and consequences of broker misconduct</a:t>
            </a:r>
          </a:p>
          <a:p>
            <a:pPr lvl="1">
              <a:lnSpc>
                <a:spcPct val="120000"/>
              </a:lnSpc>
            </a:pPr>
            <a:r>
              <a:rPr lang="en-US" dirty="0" smtClean="0"/>
              <a:t>7% of brokers have a disclosure event</a:t>
            </a:r>
          </a:p>
          <a:p>
            <a:pPr lvl="1">
              <a:lnSpc>
                <a:spcPct val="120000"/>
              </a:lnSpc>
            </a:pPr>
            <a:r>
              <a:rPr lang="en-US" dirty="0" smtClean="0"/>
              <a:t>Significant variation across firms in the rates of broker misconduct</a:t>
            </a:r>
          </a:p>
          <a:p>
            <a:pPr lvl="1">
              <a:lnSpc>
                <a:spcPct val="120000"/>
              </a:lnSpc>
            </a:pPr>
            <a:r>
              <a:rPr lang="en-US" dirty="0" smtClean="0"/>
              <a:t>About half of brokers lose their job after an incidence of misconduct</a:t>
            </a:r>
          </a:p>
          <a:p>
            <a:pPr lvl="1">
              <a:lnSpc>
                <a:spcPct val="120000"/>
              </a:lnSpc>
            </a:pPr>
            <a:r>
              <a:rPr lang="en-US" dirty="0" smtClean="0"/>
              <a:t>Of those who lose their jobs following misconduct</a:t>
            </a:r>
          </a:p>
          <a:p>
            <a:pPr lvl="2">
              <a:lnSpc>
                <a:spcPct val="120000"/>
              </a:lnSpc>
            </a:pPr>
            <a:r>
              <a:rPr lang="en-US" dirty="0" smtClean="0"/>
              <a:t>Less then half reemployed in the industry within a year</a:t>
            </a:r>
          </a:p>
          <a:p>
            <a:pPr lvl="2">
              <a:lnSpc>
                <a:spcPct val="120000"/>
              </a:lnSpc>
            </a:pPr>
            <a:r>
              <a:rPr lang="en-US" dirty="0" smtClean="0"/>
              <a:t>Those who are reemployed move to less reputable firms with lower compensation</a:t>
            </a:r>
          </a:p>
          <a:p>
            <a:pPr lvl="1">
              <a:lnSpc>
                <a:spcPct val="120000"/>
              </a:lnSpc>
            </a:pPr>
            <a:r>
              <a:rPr lang="en-US" dirty="0" smtClean="0"/>
              <a:t>Misconduct rates are higher in counties with lower education levels, a larger elderly population, and higher incomes</a:t>
            </a:r>
          </a:p>
          <a:p>
            <a:pPr lvl="1">
              <a:lnSpc>
                <a:spcPct val="120000"/>
              </a:lnSpc>
            </a:pPr>
            <a:endParaRPr lang="en-US" dirty="0" smtClean="0"/>
          </a:p>
        </p:txBody>
      </p:sp>
      <p:sp>
        <p:nvSpPr>
          <p:cNvPr id="4" name="Title 3"/>
          <p:cNvSpPr>
            <a:spLocks noGrp="1"/>
          </p:cNvSpPr>
          <p:nvPr>
            <p:ph type="title"/>
          </p:nvPr>
        </p:nvSpPr>
        <p:spPr/>
        <p:txBody>
          <a:bodyPr/>
          <a:lstStyle/>
          <a:p>
            <a:r>
              <a:rPr lang="en-US" dirty="0" smtClean="0"/>
              <a:t>Representative Research </a:t>
            </a:r>
            <a:br>
              <a:rPr lang="en-US" dirty="0" smtClean="0"/>
            </a:br>
            <a:r>
              <a:rPr lang="en-US" dirty="0" smtClean="0"/>
              <a:t>Using Broker-Check Data</a:t>
            </a:r>
            <a:endParaRPr lang="en-US" dirty="0"/>
          </a:p>
        </p:txBody>
      </p:sp>
    </p:spTree>
    <p:extLst>
      <p:ext uri="{BB962C8B-B14F-4D97-AF65-F5344CB8AC3E}">
        <p14:creationId xmlns:p14="http://schemas.microsoft.com/office/powerpoint/2010/main" val="663820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10919" b="-10919"/>
          <a:stretch>
            <a:fillRect/>
          </a:stretch>
        </p:blipFill>
        <p:spPr>
          <a:xfrm>
            <a:off x="380999" y="2068310"/>
            <a:ext cx="8407893" cy="4407408"/>
          </a:xfrm>
        </p:spPr>
      </p:pic>
      <p:sp>
        <p:nvSpPr>
          <p:cNvPr id="5" name="Title 3"/>
          <p:cNvSpPr>
            <a:spLocks noGrp="1"/>
          </p:cNvSpPr>
          <p:nvPr>
            <p:ph type="title"/>
          </p:nvPr>
        </p:nvSpPr>
        <p:spPr/>
        <p:txBody>
          <a:bodyPr/>
          <a:lstStyle/>
          <a:p>
            <a:r>
              <a:rPr lang="en-US" dirty="0" smtClean="0"/>
              <a:t>Representative Research </a:t>
            </a:r>
            <a:br>
              <a:rPr lang="en-US" dirty="0" smtClean="0"/>
            </a:br>
            <a:r>
              <a:rPr lang="en-US" dirty="0" smtClean="0"/>
              <a:t>Using Broker-Check Data</a:t>
            </a:r>
            <a:endParaRPr lang="en-US" dirty="0"/>
          </a:p>
        </p:txBody>
      </p:sp>
      <p:sp>
        <p:nvSpPr>
          <p:cNvPr id="6" name="TextBox 5"/>
          <p:cNvSpPr txBox="1"/>
          <p:nvPr/>
        </p:nvSpPr>
        <p:spPr>
          <a:xfrm>
            <a:off x="560917" y="1883837"/>
            <a:ext cx="8257702" cy="430887"/>
          </a:xfrm>
          <a:prstGeom prst="rect">
            <a:avLst/>
          </a:prstGeom>
          <a:noFill/>
        </p:spPr>
        <p:txBody>
          <a:bodyPr wrap="none" rtlCol="0">
            <a:spAutoFit/>
          </a:bodyPr>
          <a:lstStyle/>
          <a:p>
            <a:r>
              <a:rPr lang="en-US" sz="2200" dirty="0" smtClean="0"/>
              <a:t>Percentage of Brokers Disciplined for Misconduct by County (2015)</a:t>
            </a:r>
            <a:endParaRPr lang="en-US" sz="2200" dirty="0"/>
          </a:p>
        </p:txBody>
      </p:sp>
    </p:spTree>
    <p:extLst>
      <p:ext uri="{BB962C8B-B14F-4D97-AF65-F5344CB8AC3E}">
        <p14:creationId xmlns:p14="http://schemas.microsoft.com/office/powerpoint/2010/main" val="3293520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Credit Bureau Data</a:t>
            </a:r>
            <a:endParaRPr lang="en-US" dirty="0"/>
          </a:p>
        </p:txBody>
      </p:sp>
    </p:spTree>
    <p:extLst>
      <p:ext uri="{BB962C8B-B14F-4D97-AF65-F5344CB8AC3E}">
        <p14:creationId xmlns:p14="http://schemas.microsoft.com/office/powerpoint/2010/main" val="33396276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srcRect t="-4810" b="-4810"/>
          <a:stretch>
            <a:fillRect/>
          </a:stretch>
        </p:blipFill>
        <p:spPr/>
      </p:pic>
      <p:sp>
        <p:nvSpPr>
          <p:cNvPr id="6" name="Content Placeholder 5"/>
          <p:cNvSpPr>
            <a:spLocks noGrp="1"/>
          </p:cNvSpPr>
          <p:nvPr>
            <p:ph sz="half" idx="2"/>
          </p:nvPr>
        </p:nvSpPr>
        <p:spPr/>
        <p:txBody>
          <a:bodyPr>
            <a:normAutofit fontScale="92500"/>
          </a:bodyPr>
          <a:lstStyle/>
          <a:p>
            <a:r>
              <a:rPr lang="en-US" dirty="0" smtClean="0"/>
              <a:t>5% nationally representative sample of all individuals with a credit record and SSN</a:t>
            </a:r>
          </a:p>
          <a:p>
            <a:pPr lvl="1"/>
            <a:r>
              <a:rPr lang="en-US" dirty="0" smtClean="0"/>
              <a:t>Starts in 1999</a:t>
            </a:r>
          </a:p>
          <a:p>
            <a:pPr lvl="1"/>
            <a:r>
              <a:rPr lang="en-US" dirty="0" smtClean="0"/>
              <a:t>Quarterly panel</a:t>
            </a:r>
          </a:p>
          <a:p>
            <a:pPr lvl="1"/>
            <a:r>
              <a:rPr lang="en-US" dirty="0" smtClean="0"/>
              <a:t>New entrants to parallel population </a:t>
            </a:r>
          </a:p>
          <a:p>
            <a:pPr lvl="1"/>
            <a:r>
              <a:rPr lang="en-US" dirty="0" smtClean="0"/>
              <a:t>Credit bureau credit report data</a:t>
            </a:r>
            <a:endParaRPr lang="en-US" dirty="0"/>
          </a:p>
        </p:txBody>
      </p:sp>
      <p:sp>
        <p:nvSpPr>
          <p:cNvPr id="4" name="Title 3"/>
          <p:cNvSpPr>
            <a:spLocks noGrp="1"/>
          </p:cNvSpPr>
          <p:nvPr>
            <p:ph type="title"/>
          </p:nvPr>
        </p:nvSpPr>
        <p:spPr/>
        <p:txBody>
          <a:bodyPr/>
          <a:lstStyle/>
          <a:p>
            <a:r>
              <a:rPr lang="en-US" dirty="0" smtClean="0"/>
              <a:t>Federal Reserve Bank of New York Consumer Credit Panel</a:t>
            </a:r>
            <a:endParaRPr lang="en-US" dirty="0"/>
          </a:p>
        </p:txBody>
      </p:sp>
    </p:spTree>
    <p:extLst>
      <p:ext uri="{BB962C8B-B14F-4D97-AF65-F5344CB8AC3E}">
        <p14:creationId xmlns:p14="http://schemas.microsoft.com/office/powerpoint/2010/main" val="29370269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err="1" smtClean="0"/>
              <a:t>Bhutta</a:t>
            </a:r>
            <a:r>
              <a:rPr lang="en-US" dirty="0" smtClean="0"/>
              <a:t> and Keys (2016) “Interest Rates and Equity Extraction During the Housing Boom”</a:t>
            </a:r>
          </a:p>
          <a:p>
            <a:r>
              <a:rPr lang="en-US" dirty="0" smtClean="0"/>
              <a:t>Estimates the impact of declining interest rates on home equity extraction and on subsequent delinquency</a:t>
            </a:r>
          </a:p>
          <a:p>
            <a:pPr lvl="1"/>
            <a:r>
              <a:rPr lang="en-US" dirty="0" smtClean="0"/>
              <a:t>A 100 basis point interest rate decline </a:t>
            </a:r>
            <a:r>
              <a:rPr lang="en-US" dirty="0" smtClean="0">
                <a:sym typeface="Wingdings"/>
              </a:rPr>
              <a:t> 25% increase in the likelihood of home equity extraction</a:t>
            </a:r>
          </a:p>
          <a:p>
            <a:pPr lvl="1"/>
            <a:r>
              <a:rPr lang="en-US" dirty="0" smtClean="0"/>
              <a:t>This effect is even larger in counties that have experienced substantial house price growth</a:t>
            </a:r>
          </a:p>
          <a:p>
            <a:pPr lvl="1"/>
            <a:r>
              <a:rPr lang="en-US" dirty="0" smtClean="0"/>
              <a:t>Home equity extraction is associated with a subsequent increase in mortgage default over the next four years for all time periods, but particularly for those who extract home equity at the height of the housing market in 2006</a:t>
            </a:r>
          </a:p>
          <a:p>
            <a:endParaRPr lang="en-US" dirty="0" smtClean="0"/>
          </a:p>
          <a:p>
            <a:endParaRPr lang="en-US" dirty="0"/>
          </a:p>
        </p:txBody>
      </p:sp>
      <p:sp>
        <p:nvSpPr>
          <p:cNvPr id="4" name="Title 3"/>
          <p:cNvSpPr>
            <a:spLocks noGrp="1"/>
          </p:cNvSpPr>
          <p:nvPr>
            <p:ph type="title"/>
          </p:nvPr>
        </p:nvSpPr>
        <p:spPr/>
        <p:txBody>
          <a:bodyPr/>
          <a:lstStyle/>
          <a:p>
            <a:r>
              <a:rPr lang="en-US" dirty="0" smtClean="0"/>
              <a:t>Representative Research Using the FRBNY CCP</a:t>
            </a:r>
            <a:endParaRPr lang="en-US" dirty="0"/>
          </a:p>
        </p:txBody>
      </p:sp>
    </p:spTree>
    <p:extLst>
      <p:ext uri="{BB962C8B-B14F-4D97-AF65-F5344CB8AC3E}">
        <p14:creationId xmlns:p14="http://schemas.microsoft.com/office/powerpoint/2010/main" val="2940623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srcRect l="4179" r="4179"/>
          <a:stretch>
            <a:fillRect/>
          </a:stretch>
        </p:blipFill>
        <p:spPr>
          <a:xfrm>
            <a:off x="457200" y="1941315"/>
            <a:ext cx="4038600" cy="4407408"/>
          </a:xfrm>
        </p:spPr>
      </p:pic>
      <p:sp>
        <p:nvSpPr>
          <p:cNvPr id="6" name="Content Placeholder 5"/>
          <p:cNvSpPr>
            <a:spLocks noGrp="1"/>
          </p:cNvSpPr>
          <p:nvPr>
            <p:ph sz="half" idx="2"/>
          </p:nvPr>
        </p:nvSpPr>
        <p:spPr/>
        <p:txBody>
          <a:bodyPr/>
          <a:lstStyle/>
          <a:p>
            <a:pPr marL="45720" indent="0">
              <a:buNone/>
            </a:pPr>
            <a:endParaRPr lang="en-US" dirty="0" smtClean="0"/>
          </a:p>
          <a:p>
            <a:pPr marL="45720" indent="0">
              <a:buNone/>
            </a:pPr>
            <a:endParaRPr lang="en-US" dirty="0" smtClean="0"/>
          </a:p>
          <a:p>
            <a:pPr marL="45720" indent="0">
              <a:buNone/>
            </a:pPr>
            <a:r>
              <a:rPr lang="en-US" dirty="0" smtClean="0"/>
              <a:t>“Data, Data, Data,” he cried impatiently.</a:t>
            </a:r>
          </a:p>
          <a:p>
            <a:pPr marL="45720" indent="0">
              <a:buNone/>
            </a:pPr>
            <a:r>
              <a:rPr lang="en-US" dirty="0" smtClean="0"/>
              <a:t>“I can’t make bricks without clay.”</a:t>
            </a:r>
          </a:p>
          <a:p>
            <a:pPr marL="45720" indent="0">
              <a:buNone/>
            </a:pPr>
            <a:r>
              <a:rPr lang="en-US" dirty="0" smtClean="0"/>
              <a:t>	</a:t>
            </a:r>
            <a:r>
              <a:rPr lang="en-US" sz="2400" dirty="0" smtClean="0"/>
              <a:t>--Sherlock Holmes</a:t>
            </a:r>
            <a:endParaRPr lang="en-US" sz="2400" dirty="0"/>
          </a:p>
        </p:txBody>
      </p:sp>
      <p:sp>
        <p:nvSpPr>
          <p:cNvPr id="4" name="Title 3"/>
          <p:cNvSpPr>
            <a:spLocks noGrp="1"/>
          </p:cNvSpPr>
          <p:nvPr>
            <p:ph type="title"/>
          </p:nvPr>
        </p:nvSpPr>
        <p:spPr/>
        <p:txBody>
          <a:bodyPr/>
          <a:lstStyle/>
          <a:p>
            <a:r>
              <a:rPr lang="en-US" dirty="0" smtClean="0"/>
              <a:t>The Empiricist’s Mantra</a:t>
            </a:r>
            <a:endParaRPr lang="en-US" dirty="0"/>
          </a:p>
        </p:txBody>
      </p:sp>
    </p:spTree>
    <p:extLst>
      <p:ext uri="{BB962C8B-B14F-4D97-AF65-F5344CB8AC3E}">
        <p14:creationId xmlns:p14="http://schemas.microsoft.com/office/powerpoint/2010/main" val="38052927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2"/>
          <a:srcRect l="-8808" r="-8808"/>
          <a:stretch>
            <a:fillRect/>
          </a:stretch>
        </p:blipFill>
        <p:spPr>
          <a:xfrm>
            <a:off x="619809" y="2401297"/>
            <a:ext cx="7867141" cy="4123944"/>
          </a:xfrm>
        </p:spPr>
      </p:pic>
      <p:sp>
        <p:nvSpPr>
          <p:cNvPr id="4" name="Title 3"/>
          <p:cNvSpPr>
            <a:spLocks noGrp="1"/>
          </p:cNvSpPr>
          <p:nvPr>
            <p:ph type="title"/>
          </p:nvPr>
        </p:nvSpPr>
        <p:spPr/>
        <p:txBody>
          <a:bodyPr/>
          <a:lstStyle/>
          <a:p>
            <a:r>
              <a:rPr lang="en-US" dirty="0" smtClean="0"/>
              <a:t>Representative Research Using the FRBNY CCP</a:t>
            </a:r>
            <a:endParaRPr lang="en-US" dirty="0"/>
          </a:p>
        </p:txBody>
      </p:sp>
      <p:sp>
        <p:nvSpPr>
          <p:cNvPr id="11" name="TextBox 10"/>
          <p:cNvSpPr txBox="1"/>
          <p:nvPr/>
        </p:nvSpPr>
        <p:spPr>
          <a:xfrm>
            <a:off x="560917" y="1670266"/>
            <a:ext cx="7981772" cy="707886"/>
          </a:xfrm>
          <a:prstGeom prst="rect">
            <a:avLst/>
          </a:prstGeom>
          <a:noFill/>
        </p:spPr>
        <p:txBody>
          <a:bodyPr wrap="none" rtlCol="0">
            <a:spAutoFit/>
          </a:bodyPr>
          <a:lstStyle/>
          <a:p>
            <a:pPr algn="ctr"/>
            <a:r>
              <a:rPr lang="en-US" sz="2000" dirty="0" smtClean="0"/>
              <a:t>Estimates of the Effect of Extracting Equity on Subsequent Delinquency </a:t>
            </a:r>
          </a:p>
          <a:p>
            <a:pPr algn="ctr"/>
            <a:r>
              <a:rPr lang="en-US" sz="2000" dirty="0" smtClean="0"/>
              <a:t>(by year of potential extraction)</a:t>
            </a:r>
            <a:endParaRPr lang="en-US" sz="2000" dirty="0"/>
          </a:p>
        </p:txBody>
      </p:sp>
    </p:spTree>
    <p:extLst>
      <p:ext uri="{BB962C8B-B14F-4D97-AF65-F5344CB8AC3E}">
        <p14:creationId xmlns:p14="http://schemas.microsoft.com/office/powerpoint/2010/main" val="36620106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Credit Bureau + Administrative Data</a:t>
            </a:r>
            <a:endParaRPr lang="en-US" dirty="0"/>
          </a:p>
        </p:txBody>
      </p:sp>
    </p:spTree>
    <p:extLst>
      <p:ext uri="{BB962C8B-B14F-4D97-AF65-F5344CB8AC3E}">
        <p14:creationId xmlns:p14="http://schemas.microsoft.com/office/powerpoint/2010/main" val="4269953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half" idx="1"/>
          </p:nvPr>
        </p:nvPicPr>
        <p:blipFill rotWithShape="1">
          <a:blip r:embed="rId2"/>
          <a:srcRect l="15980" r="4374"/>
          <a:stretch/>
        </p:blipFill>
        <p:spPr>
          <a:xfrm>
            <a:off x="418892" y="1885431"/>
            <a:ext cx="3192379" cy="4590288"/>
          </a:xfrm>
        </p:spPr>
      </p:pic>
      <p:sp>
        <p:nvSpPr>
          <p:cNvPr id="9" name="Content Placeholder 8"/>
          <p:cNvSpPr>
            <a:spLocks noGrp="1"/>
          </p:cNvSpPr>
          <p:nvPr>
            <p:ph sz="half" idx="2"/>
          </p:nvPr>
        </p:nvSpPr>
        <p:spPr>
          <a:xfrm>
            <a:off x="3890211" y="1885431"/>
            <a:ext cx="4872049" cy="4590288"/>
          </a:xfrm>
        </p:spPr>
        <p:txBody>
          <a:bodyPr>
            <a:normAutofit fontScale="77500" lnSpcReduction="20000"/>
          </a:bodyPr>
          <a:lstStyle/>
          <a:p>
            <a:pPr>
              <a:lnSpc>
                <a:spcPct val="120000"/>
              </a:lnSpc>
            </a:pPr>
            <a:r>
              <a:rPr lang="en-US" dirty="0" err="1" smtClean="0"/>
              <a:t>Skimmyhorn</a:t>
            </a:r>
            <a:r>
              <a:rPr lang="en-US" dirty="0" smtClean="0"/>
              <a:t> (2016) “Assessing Financial Education: Evidence from Boot Camp”</a:t>
            </a:r>
          </a:p>
          <a:p>
            <a:pPr>
              <a:lnSpc>
                <a:spcPct val="120000"/>
              </a:lnSpc>
            </a:pPr>
            <a:r>
              <a:rPr lang="en-US" dirty="0" smtClean="0"/>
              <a:t>Examines mandatory </a:t>
            </a:r>
            <a:r>
              <a:rPr lang="en-US" dirty="0"/>
              <a:t>8 hr. personal finance course after basic training rolled out 2003-08</a:t>
            </a:r>
          </a:p>
          <a:p>
            <a:pPr lvl="1">
              <a:lnSpc>
                <a:spcPct val="120000"/>
              </a:lnSpc>
            </a:pPr>
            <a:r>
              <a:rPr lang="en-US" dirty="0"/>
              <a:t>2 hours on retirement </a:t>
            </a:r>
            <a:r>
              <a:rPr lang="en-US" dirty="0" smtClean="0"/>
              <a:t>saving</a:t>
            </a:r>
          </a:p>
          <a:p>
            <a:pPr lvl="1">
              <a:lnSpc>
                <a:spcPct val="120000"/>
              </a:lnSpc>
            </a:pPr>
            <a:r>
              <a:rPr lang="en-US" dirty="0" smtClean="0"/>
              <a:t>1 hour on consumer credit</a:t>
            </a:r>
          </a:p>
          <a:p>
            <a:pPr>
              <a:lnSpc>
                <a:spcPct val="120000"/>
              </a:lnSpc>
            </a:pPr>
            <a:r>
              <a:rPr lang="en-US" dirty="0" smtClean="0"/>
              <a:t>Data</a:t>
            </a:r>
          </a:p>
          <a:p>
            <a:pPr lvl="1">
              <a:lnSpc>
                <a:spcPct val="120000"/>
              </a:lnSpc>
            </a:pPr>
            <a:r>
              <a:rPr lang="en-US" dirty="0" smtClean="0"/>
              <a:t>Army payroll data</a:t>
            </a:r>
          </a:p>
          <a:p>
            <a:pPr lvl="1">
              <a:lnSpc>
                <a:spcPct val="120000"/>
              </a:lnSpc>
            </a:pPr>
            <a:r>
              <a:rPr lang="en-US" dirty="0" smtClean="0"/>
              <a:t>Merged to credit bureau data</a:t>
            </a:r>
            <a:endParaRPr lang="en-US" dirty="0"/>
          </a:p>
          <a:p>
            <a:pPr>
              <a:lnSpc>
                <a:spcPct val="120000"/>
              </a:lnSpc>
            </a:pPr>
            <a:endParaRPr lang="en-US" dirty="0"/>
          </a:p>
        </p:txBody>
      </p:sp>
      <p:sp>
        <p:nvSpPr>
          <p:cNvPr id="2" name="Title 1"/>
          <p:cNvSpPr>
            <a:spLocks noGrp="1"/>
          </p:cNvSpPr>
          <p:nvPr>
            <p:ph type="title"/>
          </p:nvPr>
        </p:nvSpPr>
        <p:spPr/>
        <p:txBody>
          <a:bodyPr>
            <a:normAutofit fontScale="90000"/>
          </a:bodyPr>
          <a:lstStyle/>
          <a:p>
            <a:r>
              <a:rPr lang="en-US" dirty="0" smtClean="0"/>
              <a:t>Army Payroll Data Merged with </a:t>
            </a:r>
            <a:br>
              <a:rPr lang="en-US" dirty="0" smtClean="0"/>
            </a:br>
            <a:r>
              <a:rPr lang="en-US" dirty="0" smtClean="0"/>
              <a:t>Credit Bureau Data</a:t>
            </a:r>
            <a:endParaRPr lang="en-US" dirty="0"/>
          </a:p>
        </p:txBody>
      </p:sp>
    </p:spTree>
    <p:extLst>
      <p:ext uri="{BB962C8B-B14F-4D97-AF65-F5344CB8AC3E}">
        <p14:creationId xmlns:p14="http://schemas.microsoft.com/office/powerpoint/2010/main" val="2507217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fld id="{6E2D2B3B-882E-40F3-A32F-6DD516915044}" type="slidenum">
              <a:rPr lang="en-US" smtClean="0"/>
              <a:pPr/>
              <a:t>23</a:t>
            </a:fld>
            <a:endParaRPr lang="en-US"/>
          </a:p>
        </p:txBody>
      </p:sp>
      <p:sp>
        <p:nvSpPr>
          <p:cNvPr id="2" name="Title 1"/>
          <p:cNvSpPr>
            <a:spLocks noGrp="1"/>
          </p:cNvSpPr>
          <p:nvPr>
            <p:ph type="title"/>
          </p:nvPr>
        </p:nvSpPr>
        <p:spPr/>
        <p:txBody>
          <a:bodyPr>
            <a:noAutofit/>
          </a:bodyPr>
          <a:lstStyle/>
          <a:p>
            <a:r>
              <a:rPr lang="en-US" dirty="0"/>
              <a:t>Army Payroll Data Merged with </a:t>
            </a:r>
            <a:br>
              <a:rPr lang="en-US" dirty="0"/>
            </a:br>
            <a:r>
              <a:rPr lang="en-US" dirty="0"/>
              <a:t>Credit Bureau Data</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86666575"/>
              </p:ext>
            </p:extLst>
          </p:nvPr>
        </p:nvGraphicFramePr>
        <p:xfrm>
          <a:off x="381000" y="1719263"/>
          <a:ext cx="8407400" cy="44069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183043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Keys, </a:t>
            </a:r>
            <a:r>
              <a:rPr lang="en-US" dirty="0" err="1" smtClean="0"/>
              <a:t>Piskorski</a:t>
            </a:r>
            <a:r>
              <a:rPr lang="en-US" dirty="0" smtClean="0"/>
              <a:t>, </a:t>
            </a:r>
            <a:r>
              <a:rPr lang="en-US" dirty="0" err="1" smtClean="0"/>
              <a:t>Seru</a:t>
            </a:r>
            <a:r>
              <a:rPr lang="en-US" dirty="0" smtClean="0"/>
              <a:t> and Yao (2014) “Mortgage Rates, Household Balance Sheets and the Real Economy”</a:t>
            </a:r>
          </a:p>
          <a:p>
            <a:r>
              <a:rPr lang="en-US" dirty="0" smtClean="0"/>
              <a:t>Exploit variation in the timing of interest rate resets for ARM mortgages</a:t>
            </a:r>
          </a:p>
          <a:p>
            <a:r>
              <a:rPr lang="en-US" dirty="0" smtClean="0"/>
              <a:t> Reduction in mortgage payments due to rate resets </a:t>
            </a:r>
            <a:r>
              <a:rPr lang="en-US" dirty="0" smtClean="0">
                <a:sym typeface="Wingdings"/>
              </a:rPr>
              <a:t></a:t>
            </a:r>
          </a:p>
          <a:p>
            <a:pPr lvl="1"/>
            <a:r>
              <a:rPr lang="en-US" dirty="0" smtClean="0">
                <a:sym typeface="Wingdings"/>
              </a:rPr>
              <a:t>Decline in mortgage defaults</a:t>
            </a:r>
          </a:p>
          <a:p>
            <a:pPr lvl="1"/>
            <a:r>
              <a:rPr lang="en-US" dirty="0" smtClean="0">
                <a:sym typeface="Wingdings"/>
              </a:rPr>
              <a:t>Increase in financing of durable goods purchases</a:t>
            </a:r>
          </a:p>
          <a:p>
            <a:pPr lvl="1"/>
            <a:r>
              <a:rPr lang="en-US" dirty="0" smtClean="0"/>
              <a:t>Improved household credit standing</a:t>
            </a:r>
          </a:p>
          <a:p>
            <a:r>
              <a:rPr lang="en-US" dirty="0" smtClean="0"/>
              <a:t>Low wealth households are particularly responsive</a:t>
            </a:r>
          </a:p>
          <a:p>
            <a:r>
              <a:rPr lang="en-US" dirty="0" smtClean="0"/>
              <a:t>Regions more exposed to mortgage rate declines had a quicker economic recovery from the Great Recession</a:t>
            </a:r>
            <a:endParaRPr lang="en-US" dirty="0"/>
          </a:p>
        </p:txBody>
      </p:sp>
      <p:sp>
        <p:nvSpPr>
          <p:cNvPr id="3" name="Title 2"/>
          <p:cNvSpPr>
            <a:spLocks noGrp="1"/>
          </p:cNvSpPr>
          <p:nvPr>
            <p:ph type="title"/>
          </p:nvPr>
        </p:nvSpPr>
        <p:spPr/>
        <p:txBody>
          <a:bodyPr/>
          <a:lstStyle/>
          <a:p>
            <a:r>
              <a:rPr lang="en-US" sz="2800" dirty="0" smtClean="0"/>
              <a:t>Secondary Market Securitized Mortgage Data Merged with Credit Bureau Data </a:t>
            </a:r>
            <a:endParaRPr lang="en-US" sz="2800" dirty="0"/>
          </a:p>
        </p:txBody>
      </p:sp>
    </p:spTree>
    <p:extLst>
      <p:ext uri="{BB962C8B-B14F-4D97-AF65-F5344CB8AC3E}">
        <p14:creationId xmlns:p14="http://schemas.microsoft.com/office/powerpoint/2010/main" val="1524963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Credit Card Data</a:t>
            </a:r>
            <a:endParaRPr lang="en-US" dirty="0"/>
          </a:p>
        </p:txBody>
      </p:sp>
    </p:spTree>
    <p:extLst>
      <p:ext uri="{BB962C8B-B14F-4D97-AF65-F5344CB8AC3E}">
        <p14:creationId xmlns:p14="http://schemas.microsoft.com/office/powerpoint/2010/main" val="22620942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srcRect t="-4566" b="-4566"/>
          <a:stretch>
            <a:fillRect/>
          </a:stretch>
        </p:blipFill>
        <p:spPr/>
      </p:pic>
      <p:sp>
        <p:nvSpPr>
          <p:cNvPr id="6" name="Content Placeholder 5"/>
          <p:cNvSpPr>
            <a:spLocks noGrp="1"/>
          </p:cNvSpPr>
          <p:nvPr>
            <p:ph sz="half" idx="2"/>
          </p:nvPr>
        </p:nvSpPr>
        <p:spPr/>
        <p:txBody>
          <a:bodyPr>
            <a:normAutofit fontScale="92500"/>
          </a:bodyPr>
          <a:lstStyle/>
          <a:p>
            <a:r>
              <a:rPr lang="en-US" dirty="0" smtClean="0"/>
              <a:t>Credit card account level data on</a:t>
            </a:r>
          </a:p>
          <a:p>
            <a:pPr lvl="1"/>
            <a:r>
              <a:rPr lang="en-US" dirty="0" smtClean="0"/>
              <a:t>Utilization</a:t>
            </a:r>
          </a:p>
          <a:p>
            <a:pPr lvl="1"/>
            <a:r>
              <a:rPr lang="en-US" dirty="0" smtClean="0"/>
              <a:t>Contract characteristics</a:t>
            </a:r>
          </a:p>
          <a:p>
            <a:pPr lvl="1"/>
            <a:r>
              <a:rPr lang="en-US" dirty="0" smtClean="0"/>
              <a:t>Interest/fees</a:t>
            </a:r>
          </a:p>
          <a:p>
            <a:pPr lvl="1"/>
            <a:r>
              <a:rPr lang="en-US" dirty="0" smtClean="0"/>
              <a:t>Performance</a:t>
            </a:r>
          </a:p>
          <a:p>
            <a:r>
              <a:rPr lang="en-US" dirty="0" smtClean="0"/>
              <a:t>Reported to the OCC monthly starting in 2008 for the largest banks</a:t>
            </a:r>
            <a:endParaRPr lang="en-US" dirty="0"/>
          </a:p>
        </p:txBody>
      </p:sp>
      <p:sp>
        <p:nvSpPr>
          <p:cNvPr id="4" name="Title 3"/>
          <p:cNvSpPr>
            <a:spLocks noGrp="1"/>
          </p:cNvSpPr>
          <p:nvPr>
            <p:ph type="title"/>
          </p:nvPr>
        </p:nvSpPr>
        <p:spPr/>
        <p:txBody>
          <a:bodyPr/>
          <a:lstStyle/>
          <a:p>
            <a:r>
              <a:rPr lang="en-US" dirty="0" smtClean="0"/>
              <a:t>Office of the Comptroller of the Currency Credit Card Metrics Data</a:t>
            </a:r>
            <a:endParaRPr lang="en-US" dirty="0"/>
          </a:p>
        </p:txBody>
      </p:sp>
    </p:spTree>
    <p:extLst>
      <p:ext uri="{BB962C8B-B14F-4D97-AF65-F5344CB8AC3E}">
        <p14:creationId xmlns:p14="http://schemas.microsoft.com/office/powerpoint/2010/main" val="17081492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err="1" smtClean="0"/>
              <a:t>Agarwal</a:t>
            </a:r>
            <a:r>
              <a:rPr lang="en-US" dirty="0" smtClean="0"/>
              <a:t>, </a:t>
            </a:r>
            <a:r>
              <a:rPr lang="en-US" dirty="0" err="1" smtClean="0"/>
              <a:t>Chomsisngphet</a:t>
            </a:r>
            <a:r>
              <a:rPr lang="en-US" dirty="0" smtClean="0"/>
              <a:t>, Mahoney and </a:t>
            </a:r>
            <a:r>
              <a:rPr lang="en-US" dirty="0" err="1" smtClean="0"/>
              <a:t>Stroebel</a:t>
            </a:r>
            <a:r>
              <a:rPr lang="en-US" dirty="0" smtClean="0"/>
              <a:t> (2014)</a:t>
            </a:r>
          </a:p>
          <a:p>
            <a:r>
              <a:rPr lang="en-US" dirty="0" smtClean="0"/>
              <a:t>Estimates the effect of the CARD act on consumer credit outcomes</a:t>
            </a:r>
          </a:p>
          <a:p>
            <a:r>
              <a:rPr lang="en-US" dirty="0" smtClean="0"/>
              <a:t>Empirical Approach: compare consumer (affected) vs. small business cards (unaffected) before vs. after reform</a:t>
            </a:r>
          </a:p>
          <a:p>
            <a:r>
              <a:rPr lang="en-US" dirty="0" smtClean="0"/>
              <a:t>Findings</a:t>
            </a:r>
          </a:p>
          <a:p>
            <a:pPr lvl="1"/>
            <a:r>
              <a:rPr lang="en-US" dirty="0" smtClean="0"/>
              <a:t>Lower borrowing costs through reduced fees</a:t>
            </a:r>
          </a:p>
          <a:p>
            <a:pPr lvl="2"/>
            <a:r>
              <a:rPr lang="en-US" dirty="0" smtClean="0"/>
              <a:t>Late fees</a:t>
            </a:r>
          </a:p>
          <a:p>
            <a:pPr lvl="2"/>
            <a:r>
              <a:rPr lang="en-US" dirty="0" smtClean="0"/>
              <a:t>Total fees</a:t>
            </a:r>
          </a:p>
          <a:p>
            <a:pPr lvl="2"/>
            <a:r>
              <a:rPr lang="en-US" dirty="0" smtClean="0"/>
              <a:t>Biggest effects for low FICO consumers who pay these fees</a:t>
            </a:r>
          </a:p>
          <a:p>
            <a:pPr lvl="1"/>
            <a:r>
              <a:rPr lang="en-US" dirty="0" smtClean="0"/>
              <a:t>No offsetting increase in interest charges</a:t>
            </a:r>
          </a:p>
          <a:p>
            <a:pPr lvl="1"/>
            <a:r>
              <a:rPr lang="en-US" dirty="0" smtClean="0"/>
              <a:t>No offsetting reduction in credit volume</a:t>
            </a:r>
          </a:p>
          <a:p>
            <a:pPr lvl="1"/>
            <a:r>
              <a:rPr lang="en-US" dirty="0" smtClean="0"/>
              <a:t>Small effect of new disclosure requirements</a:t>
            </a:r>
            <a:endParaRPr lang="en-US" dirty="0"/>
          </a:p>
        </p:txBody>
      </p:sp>
      <p:sp>
        <p:nvSpPr>
          <p:cNvPr id="2" name="Slide Number Placeholder 1"/>
          <p:cNvSpPr>
            <a:spLocks noGrp="1"/>
          </p:cNvSpPr>
          <p:nvPr>
            <p:ph type="sldNum" sz="quarter" idx="12"/>
          </p:nvPr>
        </p:nvSpPr>
        <p:spPr/>
        <p:txBody>
          <a:bodyPr>
            <a:normAutofit/>
          </a:bodyPr>
          <a:lstStyle/>
          <a:p>
            <a:pPr>
              <a:defRPr/>
            </a:pPr>
            <a:fld id="{86766EB0-A9DD-4077-9148-16AAA24175D7}" type="slidenum">
              <a:rPr lang="en-US" smtClean="0"/>
              <a:pPr>
                <a:defRPr/>
              </a:pPr>
              <a:t>27</a:t>
            </a:fld>
            <a:endParaRPr lang="en-US"/>
          </a:p>
        </p:txBody>
      </p:sp>
      <p:sp>
        <p:nvSpPr>
          <p:cNvPr id="5" name="Title 3"/>
          <p:cNvSpPr>
            <a:spLocks noGrp="1"/>
          </p:cNvSpPr>
          <p:nvPr>
            <p:ph type="title"/>
          </p:nvPr>
        </p:nvSpPr>
        <p:spPr/>
        <p:txBody>
          <a:bodyPr/>
          <a:lstStyle/>
          <a:p>
            <a:r>
              <a:rPr lang="en-US" dirty="0" smtClean="0"/>
              <a:t>Representative Research Using the OCC Credit Card Metrics Data</a:t>
            </a:r>
            <a:endParaRPr lang="en-US" dirty="0"/>
          </a:p>
        </p:txBody>
      </p:sp>
    </p:spTree>
    <p:extLst>
      <p:ext uri="{BB962C8B-B14F-4D97-AF65-F5344CB8AC3E}">
        <p14:creationId xmlns:p14="http://schemas.microsoft.com/office/powerpoint/2010/main" val="4006859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12249" r="-12249"/>
          <a:stretch>
            <a:fillRect/>
          </a:stretch>
        </p:blipFill>
        <p:spPr>
          <a:xfrm>
            <a:off x="380999" y="1930731"/>
            <a:ext cx="8407893" cy="4407408"/>
          </a:xfrm>
        </p:spPr>
      </p:pic>
      <p:sp>
        <p:nvSpPr>
          <p:cNvPr id="5" name="Title 3"/>
          <p:cNvSpPr>
            <a:spLocks noGrp="1"/>
          </p:cNvSpPr>
          <p:nvPr>
            <p:ph type="title"/>
          </p:nvPr>
        </p:nvSpPr>
        <p:spPr/>
        <p:txBody>
          <a:bodyPr/>
          <a:lstStyle/>
          <a:p>
            <a:r>
              <a:rPr lang="en-US" dirty="0" smtClean="0"/>
              <a:t>Representative Research Using the OCC Credit Card Metrics Data</a:t>
            </a:r>
            <a:endParaRPr lang="en-US" dirty="0"/>
          </a:p>
        </p:txBody>
      </p:sp>
    </p:spTree>
    <p:extLst>
      <p:ext uri="{BB962C8B-B14F-4D97-AF65-F5344CB8AC3E}">
        <p14:creationId xmlns:p14="http://schemas.microsoft.com/office/powerpoint/2010/main" val="15585698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Payday Loan Data</a:t>
            </a:r>
            <a:endParaRPr lang="en-US" dirty="0"/>
          </a:p>
        </p:txBody>
      </p:sp>
    </p:spTree>
    <p:extLst>
      <p:ext uri="{BB962C8B-B14F-4D97-AF65-F5344CB8AC3E}">
        <p14:creationId xmlns:p14="http://schemas.microsoft.com/office/powerpoint/2010/main" val="345421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2"/>
          <a:srcRect l="62549" t="-3695" r="-18072" b="3695"/>
          <a:stretch/>
        </p:blipFill>
        <p:spPr>
          <a:xfrm>
            <a:off x="1606542" y="1937005"/>
            <a:ext cx="8629743" cy="4407408"/>
          </a:xfrm>
        </p:spPr>
      </p:pic>
      <p:sp>
        <p:nvSpPr>
          <p:cNvPr id="8" name="Title 7"/>
          <p:cNvSpPr>
            <a:spLocks noGrp="1"/>
          </p:cNvSpPr>
          <p:nvPr>
            <p:ph type="title"/>
          </p:nvPr>
        </p:nvSpPr>
        <p:spPr/>
        <p:txBody>
          <a:bodyPr/>
          <a:lstStyle/>
          <a:p>
            <a:r>
              <a:rPr lang="en-US" dirty="0" smtClean="0"/>
              <a:t>Back in the Old Days….</a:t>
            </a:r>
            <a:endParaRPr lang="en-US" dirty="0"/>
          </a:p>
        </p:txBody>
      </p:sp>
    </p:spTree>
    <p:extLst>
      <p:ext uri="{BB962C8B-B14F-4D97-AF65-F5344CB8AC3E}">
        <p14:creationId xmlns:p14="http://schemas.microsoft.com/office/powerpoint/2010/main" val="4149282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p:txBody>
          <a:bodyPr>
            <a:normAutofit fontScale="92500" lnSpcReduction="10000"/>
          </a:bodyPr>
          <a:lstStyle/>
          <a:p>
            <a:r>
              <a:rPr lang="en-US" dirty="0" smtClean="0"/>
              <a:t>Loan level data from several large payday lenders</a:t>
            </a:r>
          </a:p>
          <a:p>
            <a:pPr lvl="1"/>
            <a:r>
              <a:rPr lang="en-US" dirty="0" smtClean="0"/>
              <a:t>Loan characteristics</a:t>
            </a:r>
          </a:p>
          <a:p>
            <a:pPr lvl="1"/>
            <a:r>
              <a:rPr lang="en-US" dirty="0" smtClean="0"/>
              <a:t>Loan repayment</a:t>
            </a:r>
          </a:p>
          <a:p>
            <a:pPr lvl="1"/>
            <a:r>
              <a:rPr lang="en-US" dirty="0" smtClean="0"/>
              <a:t>Income amounts and source</a:t>
            </a:r>
          </a:p>
          <a:p>
            <a:r>
              <a:rPr lang="en-US" dirty="0" smtClean="0"/>
              <a:t>All loans for each lender over a 12-month period between 2010 and 2012</a:t>
            </a:r>
            <a:endParaRPr lang="en-US" dirty="0"/>
          </a:p>
        </p:txBody>
      </p:sp>
      <p:sp>
        <p:nvSpPr>
          <p:cNvPr id="4" name="Title 3"/>
          <p:cNvSpPr>
            <a:spLocks noGrp="1"/>
          </p:cNvSpPr>
          <p:nvPr>
            <p:ph type="title"/>
          </p:nvPr>
        </p:nvSpPr>
        <p:spPr/>
        <p:txBody>
          <a:bodyPr/>
          <a:lstStyle/>
          <a:p>
            <a:r>
              <a:rPr lang="en-US" dirty="0" smtClean="0"/>
              <a:t>CFPB Payday Lending Data </a:t>
            </a:r>
            <a:endParaRPr lang="en-US" dirty="0"/>
          </a:p>
        </p:txBody>
      </p:sp>
      <p:pic>
        <p:nvPicPr>
          <p:cNvPr id="3" name="Content Placeholder 2"/>
          <p:cNvPicPr>
            <a:picLocks noGrp="1" noChangeAspect="1"/>
          </p:cNvPicPr>
          <p:nvPr>
            <p:ph sz="half" idx="1"/>
          </p:nvPr>
        </p:nvPicPr>
        <p:blipFill>
          <a:blip r:embed="rId2"/>
          <a:srcRect t="-30590" b="-30590"/>
          <a:stretch>
            <a:fillRect/>
          </a:stretch>
        </p:blipFill>
        <p:spPr/>
      </p:pic>
    </p:spTree>
    <p:extLst>
      <p:ext uri="{BB962C8B-B14F-4D97-AF65-F5344CB8AC3E}">
        <p14:creationId xmlns:p14="http://schemas.microsoft.com/office/powerpoint/2010/main" val="5911072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smtClean="0"/>
              <a:t>Leary and Wang (2016) “Liquidity Constraints and Budget Mistakes: Evidence from Social Security Recipients”</a:t>
            </a:r>
          </a:p>
          <a:p>
            <a:r>
              <a:rPr lang="en-US" dirty="0" smtClean="0"/>
              <a:t>Examines the impact of income timing on payday loan utilization for Social Security recipients</a:t>
            </a:r>
          </a:p>
          <a:p>
            <a:r>
              <a:rPr lang="en-US" dirty="0" smtClean="0"/>
              <a:t>Findings</a:t>
            </a:r>
          </a:p>
          <a:p>
            <a:pPr lvl="1"/>
            <a:r>
              <a:rPr lang="en-US" dirty="0" smtClean="0"/>
              <a:t>Borrowing is </a:t>
            </a:r>
            <a:r>
              <a:rPr lang="en-US" dirty="0" err="1" smtClean="0"/>
              <a:t>procyclical</a:t>
            </a:r>
            <a:r>
              <a:rPr lang="en-US" dirty="0" smtClean="0"/>
              <a:t> with liquidity</a:t>
            </a:r>
          </a:p>
          <a:p>
            <a:pPr lvl="1"/>
            <a:r>
              <a:rPr lang="en-US" dirty="0" smtClean="0"/>
              <a:t>Borrowing is much higher over 5-week pay periods vs. 4-week pay periods</a:t>
            </a:r>
          </a:p>
          <a:p>
            <a:pPr lvl="1"/>
            <a:r>
              <a:rPr lang="en-US" dirty="0" smtClean="0"/>
              <a:t>Borrowing is lower for recipients paid on the fourth Wednesday of the month vs. the third Wednesday of the month</a:t>
            </a:r>
          </a:p>
          <a:p>
            <a:r>
              <a:rPr lang="en-US" dirty="0" smtClean="0"/>
              <a:t>Overall: 15% of payday loan volume results from failures to adjust to predictable variation in income</a:t>
            </a:r>
          </a:p>
        </p:txBody>
      </p:sp>
      <p:sp>
        <p:nvSpPr>
          <p:cNvPr id="2" name="Slide Number Placeholder 1"/>
          <p:cNvSpPr>
            <a:spLocks noGrp="1"/>
          </p:cNvSpPr>
          <p:nvPr>
            <p:ph type="sldNum" sz="quarter" idx="12"/>
          </p:nvPr>
        </p:nvSpPr>
        <p:spPr/>
        <p:txBody>
          <a:bodyPr>
            <a:normAutofit/>
          </a:bodyPr>
          <a:lstStyle/>
          <a:p>
            <a:pPr>
              <a:defRPr/>
            </a:pPr>
            <a:fld id="{86766EB0-A9DD-4077-9148-16AAA24175D7}" type="slidenum">
              <a:rPr lang="en-US" smtClean="0"/>
              <a:pPr>
                <a:defRPr/>
              </a:pPr>
              <a:t>31</a:t>
            </a:fld>
            <a:endParaRPr lang="en-US"/>
          </a:p>
        </p:txBody>
      </p:sp>
      <p:sp>
        <p:nvSpPr>
          <p:cNvPr id="5" name="Title 3"/>
          <p:cNvSpPr>
            <a:spLocks noGrp="1"/>
          </p:cNvSpPr>
          <p:nvPr>
            <p:ph type="title"/>
          </p:nvPr>
        </p:nvSpPr>
        <p:spPr/>
        <p:txBody>
          <a:bodyPr/>
          <a:lstStyle/>
          <a:p>
            <a:r>
              <a:rPr lang="en-US" dirty="0" smtClean="0"/>
              <a:t>Representative Research Using the CFPB Payday Lending Data</a:t>
            </a:r>
            <a:endParaRPr lang="en-US" dirty="0"/>
          </a:p>
        </p:txBody>
      </p:sp>
    </p:spTree>
    <p:extLst>
      <p:ext uri="{BB962C8B-B14F-4D97-AF65-F5344CB8AC3E}">
        <p14:creationId xmlns:p14="http://schemas.microsoft.com/office/powerpoint/2010/main" val="274839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a:bodyPr>
          <a:lstStyle/>
          <a:p>
            <a:pPr>
              <a:defRPr/>
            </a:pPr>
            <a:fld id="{86766EB0-A9DD-4077-9148-16AAA24175D7}" type="slidenum">
              <a:rPr lang="en-US" smtClean="0"/>
              <a:pPr>
                <a:defRPr/>
              </a:pPr>
              <a:t>32</a:t>
            </a:fld>
            <a:endParaRPr lang="en-US"/>
          </a:p>
        </p:txBody>
      </p:sp>
      <p:sp>
        <p:nvSpPr>
          <p:cNvPr id="5" name="Title 3"/>
          <p:cNvSpPr>
            <a:spLocks noGrp="1"/>
          </p:cNvSpPr>
          <p:nvPr>
            <p:ph type="title"/>
          </p:nvPr>
        </p:nvSpPr>
        <p:spPr/>
        <p:txBody>
          <a:bodyPr/>
          <a:lstStyle/>
          <a:p>
            <a:r>
              <a:rPr lang="en-US" dirty="0" smtClean="0"/>
              <a:t>Representative Research Using the CFPB Payday Lending Data</a:t>
            </a:r>
            <a:endParaRPr lang="en-US" dirty="0"/>
          </a:p>
        </p:txBody>
      </p:sp>
      <p:pic>
        <p:nvPicPr>
          <p:cNvPr id="6" name="Content Placeholder 5"/>
          <p:cNvPicPr>
            <a:picLocks noGrp="1" noChangeAspect="1"/>
          </p:cNvPicPr>
          <p:nvPr>
            <p:ph idx="1"/>
          </p:nvPr>
        </p:nvPicPr>
        <p:blipFill>
          <a:blip r:embed="rId2"/>
          <a:srcRect l="-18494" r="-18494"/>
          <a:stretch>
            <a:fillRect/>
          </a:stretch>
        </p:blipFill>
        <p:spPr>
          <a:xfrm>
            <a:off x="380999" y="2195306"/>
            <a:ext cx="8407893" cy="4407408"/>
          </a:xfrm>
        </p:spPr>
      </p:pic>
      <p:sp>
        <p:nvSpPr>
          <p:cNvPr id="7" name="TextBox 6"/>
          <p:cNvSpPr txBox="1"/>
          <p:nvPr/>
        </p:nvSpPr>
        <p:spPr>
          <a:xfrm>
            <a:off x="659729" y="1670266"/>
            <a:ext cx="7784152" cy="400110"/>
          </a:xfrm>
          <a:prstGeom prst="rect">
            <a:avLst/>
          </a:prstGeom>
          <a:noFill/>
        </p:spPr>
        <p:txBody>
          <a:bodyPr wrap="none" rtlCol="0">
            <a:spAutoFit/>
          </a:bodyPr>
          <a:lstStyle/>
          <a:p>
            <a:pPr algn="ctr"/>
            <a:r>
              <a:rPr lang="en-US" sz="2000" dirty="0" smtClean="0"/>
              <a:t>Distribution of Loan Volume over the Month by Payment Receipt Date</a:t>
            </a:r>
          </a:p>
        </p:txBody>
      </p:sp>
    </p:spTree>
    <p:extLst>
      <p:ext uri="{BB962C8B-B14F-4D97-AF65-F5344CB8AC3E}">
        <p14:creationId xmlns:p14="http://schemas.microsoft.com/office/powerpoint/2010/main" val="29454244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Personal Finance Aggregator Data</a:t>
            </a:r>
            <a:endParaRPr lang="en-US" dirty="0"/>
          </a:p>
        </p:txBody>
      </p:sp>
    </p:spTree>
    <p:extLst>
      <p:ext uri="{BB962C8B-B14F-4D97-AF65-F5344CB8AC3E}">
        <p14:creationId xmlns:p14="http://schemas.microsoft.com/office/powerpoint/2010/main" val="34760466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p:txBody>
          <a:bodyPr>
            <a:normAutofit fontScale="92500" lnSpcReduction="20000"/>
          </a:bodyPr>
          <a:lstStyle/>
          <a:p>
            <a:r>
              <a:rPr lang="en-US" dirty="0" smtClean="0"/>
              <a:t>On-line service that connects accounts so that users can see summarized information from all accounts at once </a:t>
            </a:r>
          </a:p>
          <a:p>
            <a:r>
              <a:rPr lang="en-US" dirty="0" smtClean="0"/>
              <a:t>Account balances and transactions for bank, investment, and credit accounts</a:t>
            </a:r>
          </a:p>
          <a:p>
            <a:r>
              <a:rPr lang="en-US" dirty="0" smtClean="0"/>
              <a:t>Millions of active users, billions of transactions</a:t>
            </a:r>
            <a:endParaRPr lang="en-US" dirty="0"/>
          </a:p>
        </p:txBody>
      </p:sp>
      <p:sp>
        <p:nvSpPr>
          <p:cNvPr id="4" name="Title 3"/>
          <p:cNvSpPr>
            <a:spLocks noGrp="1"/>
          </p:cNvSpPr>
          <p:nvPr>
            <p:ph type="title"/>
          </p:nvPr>
        </p:nvSpPr>
        <p:spPr/>
        <p:txBody>
          <a:bodyPr/>
          <a:lstStyle/>
          <a:p>
            <a:r>
              <a:rPr lang="en-US" dirty="0" smtClean="0"/>
              <a:t>Personal Finance Aggregator Data </a:t>
            </a:r>
            <a:endParaRPr lang="en-US" dirty="0"/>
          </a:p>
        </p:txBody>
      </p:sp>
      <p:pic>
        <p:nvPicPr>
          <p:cNvPr id="3" name="Content Placeholder 2"/>
          <p:cNvPicPr>
            <a:picLocks noGrp="1" noChangeAspect="1"/>
          </p:cNvPicPr>
          <p:nvPr>
            <p:ph sz="half" idx="1"/>
          </p:nvPr>
        </p:nvPicPr>
        <p:blipFill>
          <a:blip r:embed="rId2"/>
          <a:srcRect t="-18788" b="-18788"/>
          <a:stretch>
            <a:fillRect/>
          </a:stretch>
        </p:blipFill>
        <p:spPr/>
      </p:pic>
    </p:spTree>
    <p:extLst>
      <p:ext uri="{BB962C8B-B14F-4D97-AF65-F5344CB8AC3E}">
        <p14:creationId xmlns:p14="http://schemas.microsoft.com/office/powerpoint/2010/main" val="11828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a:bodyPr>
          <a:lstStyle/>
          <a:p>
            <a:pPr>
              <a:defRPr/>
            </a:pPr>
            <a:fld id="{86766EB0-A9DD-4077-9148-16AAA24175D7}" type="slidenum">
              <a:rPr lang="en-US" smtClean="0"/>
              <a:pPr>
                <a:defRPr/>
              </a:pPr>
              <a:t>35</a:t>
            </a:fld>
            <a:endParaRPr lang="en-US"/>
          </a:p>
        </p:txBody>
      </p:sp>
      <p:sp>
        <p:nvSpPr>
          <p:cNvPr id="5" name="Title 3"/>
          <p:cNvSpPr>
            <a:spLocks noGrp="1"/>
          </p:cNvSpPr>
          <p:nvPr>
            <p:ph type="title"/>
          </p:nvPr>
        </p:nvSpPr>
        <p:spPr/>
        <p:txBody>
          <a:bodyPr/>
          <a:lstStyle/>
          <a:p>
            <a:r>
              <a:rPr lang="en-US" dirty="0" smtClean="0"/>
              <a:t>Representative Research Using Personal Finance Aggregator Data</a:t>
            </a:r>
            <a:endParaRPr lang="en-US" dirty="0"/>
          </a:p>
        </p:txBody>
      </p:sp>
      <p:pic>
        <p:nvPicPr>
          <p:cNvPr id="6" name="Content Placeholder 5"/>
          <p:cNvPicPr>
            <a:picLocks noGrp="1" noChangeAspect="1"/>
          </p:cNvPicPr>
          <p:nvPr>
            <p:ph idx="1"/>
          </p:nvPr>
        </p:nvPicPr>
        <p:blipFill rotWithShape="1">
          <a:blip r:embed="rId2"/>
          <a:srcRect l="-1770" r="-1483"/>
          <a:stretch/>
        </p:blipFill>
        <p:spPr>
          <a:xfrm>
            <a:off x="137619" y="1740237"/>
            <a:ext cx="6815667" cy="4847590"/>
          </a:xfrm>
        </p:spPr>
      </p:pic>
      <p:sp>
        <p:nvSpPr>
          <p:cNvPr id="7" name="TextBox 6"/>
          <p:cNvSpPr txBox="1"/>
          <p:nvPr/>
        </p:nvSpPr>
        <p:spPr>
          <a:xfrm>
            <a:off x="6953287" y="3262717"/>
            <a:ext cx="1864360" cy="1754327"/>
          </a:xfrm>
          <a:prstGeom prst="rect">
            <a:avLst/>
          </a:prstGeom>
          <a:noFill/>
        </p:spPr>
        <p:txBody>
          <a:bodyPr wrap="square" rtlCol="0">
            <a:spAutoFit/>
          </a:bodyPr>
          <a:lstStyle/>
          <a:p>
            <a:r>
              <a:rPr lang="en-US" dirty="0" smtClean="0"/>
              <a:t>Comparison of user-derived spending and census retail data by spending category</a:t>
            </a:r>
            <a:endParaRPr lang="en-US" dirty="0"/>
          </a:p>
        </p:txBody>
      </p:sp>
    </p:spTree>
    <p:extLst>
      <p:ext uri="{BB962C8B-B14F-4D97-AF65-F5344CB8AC3E}">
        <p14:creationId xmlns:p14="http://schemas.microsoft.com/office/powerpoint/2010/main" val="30254214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smtClean="0"/>
              <a:t>Baker (2016) “Debt and the Consumption Response to Household Income Shocks”</a:t>
            </a:r>
          </a:p>
          <a:p>
            <a:r>
              <a:rPr lang="en-US" dirty="0" smtClean="0"/>
              <a:t>Examines the consumption responses to household income shocks</a:t>
            </a:r>
          </a:p>
          <a:p>
            <a:r>
              <a:rPr lang="en-US" dirty="0" smtClean="0"/>
              <a:t>Findings</a:t>
            </a:r>
          </a:p>
          <a:p>
            <a:pPr lvl="1"/>
            <a:r>
              <a:rPr lang="en-US" dirty="0" smtClean="0"/>
              <a:t>A one standard deviation increase in the debt-to-asset ratio </a:t>
            </a:r>
            <a:r>
              <a:rPr lang="en-US" dirty="0" smtClean="0">
                <a:sym typeface="Wingdings"/>
              </a:rPr>
              <a:t> 25% increase in the elasticity of consumption </a:t>
            </a:r>
            <a:r>
              <a:rPr lang="en-US" dirty="0" err="1" smtClean="0">
                <a:sym typeface="Wingdings"/>
              </a:rPr>
              <a:t>w.r.t</a:t>
            </a:r>
            <a:r>
              <a:rPr lang="en-US" dirty="0" smtClean="0">
                <a:sym typeface="Wingdings"/>
              </a:rPr>
              <a:t>. income</a:t>
            </a:r>
          </a:p>
          <a:p>
            <a:pPr lvl="1"/>
            <a:r>
              <a:rPr lang="en-US" dirty="0" smtClean="0">
                <a:sym typeface="Wingdings"/>
              </a:rPr>
              <a:t>Higher leverage at the start of the Great Recession  20% higher decline in consumption than would have occurred with household the household leverage levels of the 1980s</a:t>
            </a:r>
            <a:endParaRPr lang="en-US" dirty="0" smtClean="0"/>
          </a:p>
        </p:txBody>
      </p:sp>
      <p:sp>
        <p:nvSpPr>
          <p:cNvPr id="2" name="Slide Number Placeholder 1"/>
          <p:cNvSpPr>
            <a:spLocks noGrp="1"/>
          </p:cNvSpPr>
          <p:nvPr>
            <p:ph type="sldNum" sz="quarter" idx="12"/>
          </p:nvPr>
        </p:nvSpPr>
        <p:spPr/>
        <p:txBody>
          <a:bodyPr>
            <a:normAutofit/>
          </a:bodyPr>
          <a:lstStyle/>
          <a:p>
            <a:pPr>
              <a:defRPr/>
            </a:pPr>
            <a:fld id="{86766EB0-A9DD-4077-9148-16AAA24175D7}" type="slidenum">
              <a:rPr lang="en-US" smtClean="0"/>
              <a:pPr>
                <a:defRPr/>
              </a:pPr>
              <a:t>36</a:t>
            </a:fld>
            <a:endParaRPr lang="en-US"/>
          </a:p>
        </p:txBody>
      </p:sp>
      <p:sp>
        <p:nvSpPr>
          <p:cNvPr id="5" name="Title 3"/>
          <p:cNvSpPr>
            <a:spLocks noGrp="1"/>
          </p:cNvSpPr>
          <p:nvPr>
            <p:ph type="title"/>
          </p:nvPr>
        </p:nvSpPr>
        <p:spPr/>
        <p:txBody>
          <a:bodyPr/>
          <a:lstStyle/>
          <a:p>
            <a:r>
              <a:rPr lang="en-US" dirty="0" smtClean="0"/>
              <a:t>Representative Research Using Personal Finance Aggregator Data</a:t>
            </a:r>
            <a:endParaRPr lang="en-US" dirty="0"/>
          </a:p>
        </p:txBody>
      </p:sp>
    </p:spTree>
    <p:extLst>
      <p:ext uri="{BB962C8B-B14F-4D97-AF65-F5344CB8AC3E}">
        <p14:creationId xmlns:p14="http://schemas.microsoft.com/office/powerpoint/2010/main" val="125624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Facebook Data</a:t>
            </a:r>
            <a:endParaRPr lang="en-US" dirty="0"/>
          </a:p>
        </p:txBody>
      </p:sp>
    </p:spTree>
    <p:extLst>
      <p:ext uri="{BB962C8B-B14F-4D97-AF65-F5344CB8AC3E}">
        <p14:creationId xmlns:p14="http://schemas.microsoft.com/office/powerpoint/2010/main" val="9135618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p:txBody>
          <a:bodyPr>
            <a:normAutofit/>
          </a:bodyPr>
          <a:lstStyle/>
          <a:p>
            <a:r>
              <a:rPr lang="en-US" dirty="0" smtClean="0"/>
              <a:t>De-identified </a:t>
            </a:r>
            <a:r>
              <a:rPr lang="en-US" dirty="0"/>
              <a:t>F</a:t>
            </a:r>
            <a:r>
              <a:rPr lang="en-US" dirty="0" smtClean="0"/>
              <a:t>acebook user data</a:t>
            </a:r>
          </a:p>
          <a:p>
            <a:pPr lvl="1"/>
            <a:r>
              <a:rPr lang="en-US" dirty="0" smtClean="0"/>
              <a:t>Demographics, including geography</a:t>
            </a:r>
          </a:p>
          <a:p>
            <a:pPr lvl="1"/>
            <a:r>
              <a:rPr lang="en-US" dirty="0" smtClean="0"/>
              <a:t>Facebook friends</a:t>
            </a:r>
          </a:p>
          <a:p>
            <a:r>
              <a:rPr lang="en-US" dirty="0" smtClean="0"/>
              <a:t>Can merge with aggregated external data (e.g., by geography)</a:t>
            </a:r>
            <a:endParaRPr lang="en-US" dirty="0"/>
          </a:p>
        </p:txBody>
      </p:sp>
      <p:sp>
        <p:nvSpPr>
          <p:cNvPr id="4" name="Title 3"/>
          <p:cNvSpPr>
            <a:spLocks noGrp="1"/>
          </p:cNvSpPr>
          <p:nvPr>
            <p:ph type="title"/>
          </p:nvPr>
        </p:nvSpPr>
        <p:spPr/>
        <p:txBody>
          <a:bodyPr/>
          <a:lstStyle/>
          <a:p>
            <a:r>
              <a:rPr lang="en-US" dirty="0" smtClean="0"/>
              <a:t>Facebook Social Network Data </a:t>
            </a:r>
            <a:endParaRPr lang="en-US" dirty="0"/>
          </a:p>
        </p:txBody>
      </p:sp>
      <p:pic>
        <p:nvPicPr>
          <p:cNvPr id="5" name="Content Placeholder 4"/>
          <p:cNvPicPr>
            <a:picLocks noGrp="1" noChangeAspect="1"/>
          </p:cNvPicPr>
          <p:nvPr>
            <p:ph sz="half" idx="1"/>
          </p:nvPr>
        </p:nvPicPr>
        <p:blipFill>
          <a:blip r:embed="rId2"/>
          <a:srcRect t="-4566" b="-4566"/>
          <a:stretch>
            <a:fillRect/>
          </a:stretch>
        </p:blipFill>
        <p:spPr/>
      </p:pic>
    </p:spTree>
    <p:extLst>
      <p:ext uri="{BB962C8B-B14F-4D97-AF65-F5344CB8AC3E}">
        <p14:creationId xmlns:p14="http://schemas.microsoft.com/office/powerpoint/2010/main" val="36568196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srcRect t="-7214" b="-7214"/>
          <a:stretch>
            <a:fillRect/>
          </a:stretch>
        </p:blipFill>
        <p:spPr>
          <a:xfrm>
            <a:off x="391582" y="2121225"/>
            <a:ext cx="8407893" cy="4407408"/>
          </a:xfrm>
        </p:spPr>
      </p:pic>
      <p:sp>
        <p:nvSpPr>
          <p:cNvPr id="5" name="Title 4"/>
          <p:cNvSpPr>
            <a:spLocks noGrp="1"/>
          </p:cNvSpPr>
          <p:nvPr>
            <p:ph type="title"/>
          </p:nvPr>
        </p:nvSpPr>
        <p:spPr/>
        <p:txBody>
          <a:bodyPr/>
          <a:lstStyle/>
          <a:p>
            <a:r>
              <a:rPr lang="en-US" dirty="0" smtClean="0"/>
              <a:t>Facebook Social Network Data</a:t>
            </a:r>
            <a:endParaRPr lang="en-US" dirty="0"/>
          </a:p>
        </p:txBody>
      </p:sp>
      <p:sp>
        <p:nvSpPr>
          <p:cNvPr id="8" name="TextBox 7"/>
          <p:cNvSpPr txBox="1"/>
          <p:nvPr/>
        </p:nvSpPr>
        <p:spPr>
          <a:xfrm>
            <a:off x="503266" y="1881926"/>
            <a:ext cx="8097088" cy="430887"/>
          </a:xfrm>
          <a:prstGeom prst="rect">
            <a:avLst/>
          </a:prstGeom>
          <a:noFill/>
        </p:spPr>
        <p:txBody>
          <a:bodyPr wrap="none" rtlCol="0">
            <a:spAutoFit/>
          </a:bodyPr>
          <a:lstStyle/>
          <a:p>
            <a:pPr algn="ctr"/>
            <a:r>
              <a:rPr lang="en-US" sz="2200" dirty="0" smtClean="0"/>
              <a:t>Geographical Distribution of Friends for Residents of Laramie, WY </a:t>
            </a:r>
          </a:p>
        </p:txBody>
      </p:sp>
    </p:spTree>
    <p:extLst>
      <p:ext uri="{BB962C8B-B14F-4D97-AF65-F5344CB8AC3E}">
        <p14:creationId xmlns:p14="http://schemas.microsoft.com/office/powerpoint/2010/main" val="3529461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Last Five Years…</a:t>
            </a:r>
            <a:endParaRPr lang="en-US" dirty="0"/>
          </a:p>
        </p:txBody>
      </p:sp>
      <p:cxnSp>
        <p:nvCxnSpPr>
          <p:cNvPr id="9" name="Straight Arrow Connector 8"/>
          <p:cNvCxnSpPr/>
          <p:nvPr/>
        </p:nvCxnSpPr>
        <p:spPr>
          <a:xfrm>
            <a:off x="1432863" y="4373694"/>
            <a:ext cx="6849520" cy="0"/>
          </a:xfrm>
          <a:prstGeom prst="straightConnector1">
            <a:avLst/>
          </a:prstGeom>
          <a:ln w="457200" cmpd="sng">
            <a:headEnd type="oval"/>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846692" y="5340949"/>
            <a:ext cx="1256098" cy="646331"/>
          </a:xfrm>
          <a:prstGeom prst="rect">
            <a:avLst/>
          </a:prstGeom>
          <a:noFill/>
        </p:spPr>
        <p:txBody>
          <a:bodyPr wrap="none" rtlCol="0">
            <a:spAutoFit/>
          </a:bodyPr>
          <a:lstStyle/>
          <a:p>
            <a:r>
              <a:rPr lang="en-US" sz="3600" b="1" dirty="0" smtClean="0"/>
              <a:t>2011</a:t>
            </a:r>
            <a:endParaRPr lang="en-US" sz="3600" b="1" dirty="0"/>
          </a:p>
        </p:txBody>
      </p:sp>
      <p:pic>
        <p:nvPicPr>
          <p:cNvPr id="14" name="Picture 13"/>
          <p:cNvPicPr>
            <a:picLocks noChangeAspect="1"/>
          </p:cNvPicPr>
          <p:nvPr/>
        </p:nvPicPr>
        <p:blipFill rotWithShape="1">
          <a:blip r:embed="rId2"/>
          <a:srcRect t="18685" r="-2663" b="19936"/>
          <a:stretch/>
        </p:blipFill>
        <p:spPr>
          <a:xfrm>
            <a:off x="380999" y="2149417"/>
            <a:ext cx="3494243" cy="1465502"/>
          </a:xfrm>
          <a:prstGeom prst="rect">
            <a:avLst/>
          </a:prstGeom>
        </p:spPr>
      </p:pic>
      <p:sp>
        <p:nvSpPr>
          <p:cNvPr id="15" name="TextBox 14"/>
          <p:cNvSpPr txBox="1"/>
          <p:nvPr/>
        </p:nvSpPr>
        <p:spPr>
          <a:xfrm>
            <a:off x="6915079" y="5384801"/>
            <a:ext cx="1249561" cy="646331"/>
          </a:xfrm>
          <a:prstGeom prst="rect">
            <a:avLst/>
          </a:prstGeom>
          <a:noFill/>
        </p:spPr>
        <p:txBody>
          <a:bodyPr wrap="none" rtlCol="0">
            <a:spAutoFit/>
          </a:bodyPr>
          <a:lstStyle/>
          <a:p>
            <a:r>
              <a:rPr lang="en-US" sz="3600" b="1" dirty="0" smtClean="0"/>
              <a:t>2016</a:t>
            </a:r>
            <a:endParaRPr lang="en-US" sz="3600" b="1" dirty="0"/>
          </a:p>
        </p:txBody>
      </p:sp>
    </p:spTree>
    <p:extLst>
      <p:ext uri="{BB962C8B-B14F-4D97-AF65-F5344CB8AC3E}">
        <p14:creationId xmlns:p14="http://schemas.microsoft.com/office/powerpoint/2010/main" val="38675117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Facebook Social Network Data</a:t>
            </a:r>
            <a:endParaRPr lang="en-US" dirty="0"/>
          </a:p>
        </p:txBody>
      </p:sp>
      <p:pic>
        <p:nvPicPr>
          <p:cNvPr id="3" name="Content Placeholder 2"/>
          <p:cNvPicPr>
            <a:picLocks noGrp="1" noChangeAspect="1"/>
          </p:cNvPicPr>
          <p:nvPr>
            <p:ph idx="1"/>
          </p:nvPr>
        </p:nvPicPr>
        <p:blipFill>
          <a:blip r:embed="rId2"/>
          <a:srcRect t="-8517" b="-8517"/>
          <a:stretch>
            <a:fillRect/>
          </a:stretch>
        </p:blipFill>
        <p:spPr>
          <a:xfrm>
            <a:off x="380999" y="2078893"/>
            <a:ext cx="8407893" cy="4407408"/>
          </a:xfrm>
        </p:spPr>
      </p:pic>
      <p:sp>
        <p:nvSpPr>
          <p:cNvPr id="6" name="TextBox 5"/>
          <p:cNvSpPr txBox="1"/>
          <p:nvPr/>
        </p:nvSpPr>
        <p:spPr>
          <a:xfrm>
            <a:off x="1995105" y="1818428"/>
            <a:ext cx="5113399" cy="400110"/>
          </a:xfrm>
          <a:prstGeom prst="rect">
            <a:avLst/>
          </a:prstGeom>
          <a:noFill/>
        </p:spPr>
        <p:txBody>
          <a:bodyPr wrap="none" rtlCol="0">
            <a:spAutoFit/>
          </a:bodyPr>
          <a:lstStyle/>
          <a:p>
            <a:pPr algn="ctr"/>
            <a:r>
              <a:rPr lang="en-US" sz="2000" dirty="0" smtClean="0"/>
              <a:t>Share of Friends within 100 Miles (by county)</a:t>
            </a:r>
          </a:p>
        </p:txBody>
      </p:sp>
    </p:spTree>
    <p:extLst>
      <p:ext uri="{BB962C8B-B14F-4D97-AF65-F5344CB8AC3E}">
        <p14:creationId xmlns:p14="http://schemas.microsoft.com/office/powerpoint/2010/main" val="30293607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smtClean="0"/>
              <a:t>Bailey, Cao, </a:t>
            </a:r>
            <a:r>
              <a:rPr lang="en-US" dirty="0" err="1" smtClean="0"/>
              <a:t>Kuchler</a:t>
            </a:r>
            <a:r>
              <a:rPr lang="en-US" dirty="0" smtClean="0"/>
              <a:t> and </a:t>
            </a:r>
            <a:r>
              <a:rPr lang="en-US" dirty="0" err="1" smtClean="0"/>
              <a:t>Stroebel</a:t>
            </a:r>
            <a:r>
              <a:rPr lang="en-US" dirty="0" smtClean="0"/>
              <a:t> (2016) “Social Networks and Housing Markets”</a:t>
            </a:r>
          </a:p>
          <a:p>
            <a:r>
              <a:rPr lang="en-US" dirty="0" smtClean="0"/>
              <a:t>Examines the impact of social networks on housing market outcomes</a:t>
            </a:r>
          </a:p>
          <a:p>
            <a:r>
              <a:rPr lang="en-US" dirty="0" smtClean="0"/>
              <a:t>Findings: </a:t>
            </a:r>
          </a:p>
          <a:p>
            <a:pPr lvl="1"/>
            <a:r>
              <a:rPr lang="en-US" dirty="0" smtClean="0"/>
              <a:t>Individuals whose Facebook friends experience larger house price increases in the previous 24-months</a:t>
            </a:r>
          </a:p>
          <a:p>
            <a:pPr lvl="2"/>
            <a:r>
              <a:rPr lang="en-US" dirty="0" smtClean="0"/>
              <a:t>Are more likely to transition from renting to owning</a:t>
            </a:r>
          </a:p>
          <a:p>
            <a:pPr lvl="2"/>
            <a:r>
              <a:rPr lang="en-US" dirty="0" smtClean="0"/>
              <a:t>Buy a larger house</a:t>
            </a:r>
          </a:p>
          <a:p>
            <a:pPr lvl="2"/>
            <a:r>
              <a:rPr lang="en-US" dirty="0" smtClean="0"/>
              <a:t>Pay more for their house</a:t>
            </a:r>
          </a:p>
          <a:p>
            <a:pPr lvl="2"/>
            <a:r>
              <a:rPr lang="en-US" dirty="0" smtClean="0"/>
              <a:t>Make a larger down payment</a:t>
            </a:r>
          </a:p>
          <a:p>
            <a:pPr lvl="1"/>
            <a:r>
              <a:rPr lang="en-US" dirty="0" smtClean="0"/>
              <a:t>The aggregated effect of these individual-level responses is large enough to impact county-level house prices and trading volume</a:t>
            </a:r>
          </a:p>
        </p:txBody>
      </p:sp>
      <p:sp>
        <p:nvSpPr>
          <p:cNvPr id="2" name="Slide Number Placeholder 1"/>
          <p:cNvSpPr>
            <a:spLocks noGrp="1"/>
          </p:cNvSpPr>
          <p:nvPr>
            <p:ph type="sldNum" sz="quarter" idx="12"/>
          </p:nvPr>
        </p:nvSpPr>
        <p:spPr/>
        <p:txBody>
          <a:bodyPr>
            <a:normAutofit/>
          </a:bodyPr>
          <a:lstStyle/>
          <a:p>
            <a:pPr>
              <a:defRPr/>
            </a:pPr>
            <a:fld id="{86766EB0-A9DD-4077-9148-16AAA24175D7}" type="slidenum">
              <a:rPr lang="en-US" smtClean="0"/>
              <a:pPr>
                <a:defRPr/>
              </a:pPr>
              <a:t>41</a:t>
            </a:fld>
            <a:endParaRPr lang="en-US"/>
          </a:p>
        </p:txBody>
      </p:sp>
      <p:sp>
        <p:nvSpPr>
          <p:cNvPr id="5" name="Title 3"/>
          <p:cNvSpPr>
            <a:spLocks noGrp="1"/>
          </p:cNvSpPr>
          <p:nvPr>
            <p:ph type="title"/>
          </p:nvPr>
        </p:nvSpPr>
        <p:spPr/>
        <p:txBody>
          <a:bodyPr/>
          <a:lstStyle/>
          <a:p>
            <a:r>
              <a:rPr lang="en-US" dirty="0" smtClean="0"/>
              <a:t>Representative Research Using Facebook Social Network Data</a:t>
            </a:r>
            <a:endParaRPr lang="en-US" dirty="0"/>
          </a:p>
        </p:txBody>
      </p:sp>
    </p:spTree>
    <p:extLst>
      <p:ext uri="{BB962C8B-B14F-4D97-AF65-F5344CB8AC3E}">
        <p14:creationId xmlns:p14="http://schemas.microsoft.com/office/powerpoint/2010/main" val="381394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Last Five Years…</a:t>
            </a:r>
            <a:endParaRPr lang="en-US" dirty="0"/>
          </a:p>
        </p:txBody>
      </p:sp>
      <p:cxnSp>
        <p:nvCxnSpPr>
          <p:cNvPr id="9" name="Straight Arrow Connector 8"/>
          <p:cNvCxnSpPr/>
          <p:nvPr/>
        </p:nvCxnSpPr>
        <p:spPr>
          <a:xfrm>
            <a:off x="1432863" y="4373694"/>
            <a:ext cx="4038069" cy="0"/>
          </a:xfrm>
          <a:prstGeom prst="straightConnector1">
            <a:avLst/>
          </a:prstGeom>
          <a:ln w="457200" cmpd="sng">
            <a:headEnd type="oval"/>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846692" y="5340949"/>
            <a:ext cx="1256098" cy="646331"/>
          </a:xfrm>
          <a:prstGeom prst="rect">
            <a:avLst/>
          </a:prstGeom>
          <a:noFill/>
        </p:spPr>
        <p:txBody>
          <a:bodyPr wrap="none" rtlCol="0">
            <a:spAutoFit/>
          </a:bodyPr>
          <a:lstStyle/>
          <a:p>
            <a:r>
              <a:rPr lang="en-US" sz="3600" b="1" dirty="0" smtClean="0"/>
              <a:t>2011</a:t>
            </a:r>
            <a:endParaRPr lang="en-US" sz="3600" b="1" dirty="0"/>
          </a:p>
        </p:txBody>
      </p:sp>
      <p:pic>
        <p:nvPicPr>
          <p:cNvPr id="14" name="Picture 13"/>
          <p:cNvPicPr>
            <a:picLocks noChangeAspect="1"/>
          </p:cNvPicPr>
          <p:nvPr/>
        </p:nvPicPr>
        <p:blipFill rotWithShape="1">
          <a:blip r:embed="rId3"/>
          <a:srcRect t="18685" r="-2663" b="19936"/>
          <a:stretch/>
        </p:blipFill>
        <p:spPr>
          <a:xfrm>
            <a:off x="380999" y="2149417"/>
            <a:ext cx="3494243" cy="1465502"/>
          </a:xfrm>
          <a:prstGeom prst="rect">
            <a:avLst/>
          </a:prstGeom>
        </p:spPr>
      </p:pic>
      <p:sp>
        <p:nvSpPr>
          <p:cNvPr id="15" name="TextBox 14"/>
          <p:cNvSpPr txBox="1"/>
          <p:nvPr/>
        </p:nvSpPr>
        <p:spPr>
          <a:xfrm>
            <a:off x="3886534" y="5384801"/>
            <a:ext cx="1249561" cy="646331"/>
          </a:xfrm>
          <a:prstGeom prst="rect">
            <a:avLst/>
          </a:prstGeom>
          <a:noFill/>
        </p:spPr>
        <p:txBody>
          <a:bodyPr wrap="none" rtlCol="0">
            <a:spAutoFit/>
          </a:bodyPr>
          <a:lstStyle/>
          <a:p>
            <a:r>
              <a:rPr lang="en-US" sz="3600" b="1" dirty="0" smtClean="0"/>
              <a:t>2016</a:t>
            </a:r>
            <a:endParaRPr lang="en-US" sz="3600" b="1" dirty="0"/>
          </a:p>
        </p:txBody>
      </p:sp>
    </p:spTree>
    <p:extLst>
      <p:ext uri="{BB962C8B-B14F-4D97-AF65-F5344CB8AC3E}">
        <p14:creationId xmlns:p14="http://schemas.microsoft.com/office/powerpoint/2010/main" val="12852219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Next Five Years?</a:t>
            </a:r>
            <a:endParaRPr lang="en-US" dirty="0"/>
          </a:p>
        </p:txBody>
      </p:sp>
      <p:cxnSp>
        <p:nvCxnSpPr>
          <p:cNvPr id="9" name="Straight Arrow Connector 8"/>
          <p:cNvCxnSpPr/>
          <p:nvPr/>
        </p:nvCxnSpPr>
        <p:spPr>
          <a:xfrm>
            <a:off x="1432863" y="4373694"/>
            <a:ext cx="6849520" cy="0"/>
          </a:xfrm>
          <a:prstGeom prst="straightConnector1">
            <a:avLst/>
          </a:prstGeom>
          <a:ln w="457200" cmpd="sng">
            <a:headEnd type="oval"/>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846692" y="5340949"/>
            <a:ext cx="1256098" cy="646331"/>
          </a:xfrm>
          <a:prstGeom prst="rect">
            <a:avLst/>
          </a:prstGeom>
          <a:noFill/>
        </p:spPr>
        <p:txBody>
          <a:bodyPr wrap="none" rtlCol="0">
            <a:spAutoFit/>
          </a:bodyPr>
          <a:lstStyle/>
          <a:p>
            <a:r>
              <a:rPr lang="en-US" sz="3600" b="1" dirty="0" smtClean="0"/>
              <a:t>2011</a:t>
            </a:r>
            <a:endParaRPr lang="en-US" sz="3600" b="1" dirty="0"/>
          </a:p>
        </p:txBody>
      </p:sp>
      <p:pic>
        <p:nvPicPr>
          <p:cNvPr id="14" name="Picture 13"/>
          <p:cNvPicPr>
            <a:picLocks noChangeAspect="1"/>
          </p:cNvPicPr>
          <p:nvPr/>
        </p:nvPicPr>
        <p:blipFill rotWithShape="1">
          <a:blip r:embed="rId3"/>
          <a:srcRect t="18685" r="-2663" b="19936"/>
          <a:stretch/>
        </p:blipFill>
        <p:spPr>
          <a:xfrm>
            <a:off x="380999" y="2149417"/>
            <a:ext cx="3494243" cy="1465502"/>
          </a:xfrm>
          <a:prstGeom prst="rect">
            <a:avLst/>
          </a:prstGeom>
        </p:spPr>
      </p:pic>
      <p:sp>
        <p:nvSpPr>
          <p:cNvPr id="15" name="TextBox 14"/>
          <p:cNvSpPr txBox="1"/>
          <p:nvPr/>
        </p:nvSpPr>
        <p:spPr>
          <a:xfrm>
            <a:off x="3886534" y="5384801"/>
            <a:ext cx="1249561" cy="646331"/>
          </a:xfrm>
          <a:prstGeom prst="rect">
            <a:avLst/>
          </a:prstGeom>
          <a:noFill/>
        </p:spPr>
        <p:txBody>
          <a:bodyPr wrap="none" rtlCol="0">
            <a:spAutoFit/>
          </a:bodyPr>
          <a:lstStyle/>
          <a:p>
            <a:r>
              <a:rPr lang="en-US" sz="3600" b="1" dirty="0" smtClean="0"/>
              <a:t>2016</a:t>
            </a:r>
            <a:endParaRPr lang="en-US" sz="3600" b="1" dirty="0"/>
          </a:p>
        </p:txBody>
      </p:sp>
      <p:sp>
        <p:nvSpPr>
          <p:cNvPr id="8" name="TextBox 7"/>
          <p:cNvSpPr txBox="1"/>
          <p:nvPr/>
        </p:nvSpPr>
        <p:spPr>
          <a:xfrm>
            <a:off x="6915516" y="5384801"/>
            <a:ext cx="1261884" cy="646331"/>
          </a:xfrm>
          <a:prstGeom prst="rect">
            <a:avLst/>
          </a:prstGeom>
          <a:noFill/>
        </p:spPr>
        <p:txBody>
          <a:bodyPr wrap="none" rtlCol="0">
            <a:spAutoFit/>
          </a:bodyPr>
          <a:lstStyle/>
          <a:p>
            <a:r>
              <a:rPr lang="en-US" sz="3600" b="1" dirty="0" smtClean="0"/>
              <a:t>2021</a:t>
            </a:r>
            <a:endParaRPr lang="en-US" sz="3600" b="1" dirty="0"/>
          </a:p>
        </p:txBody>
      </p:sp>
    </p:spTree>
    <p:extLst>
      <p:ext uri="{BB962C8B-B14F-4D97-AF65-F5344CB8AC3E}">
        <p14:creationId xmlns:p14="http://schemas.microsoft.com/office/powerpoint/2010/main" val="176532798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Data!</a:t>
            </a:r>
            <a:endParaRPr lang="en-US" dirty="0"/>
          </a:p>
        </p:txBody>
      </p:sp>
      <p:pic>
        <p:nvPicPr>
          <p:cNvPr id="9" name="Content Placeholder 4"/>
          <p:cNvPicPr>
            <a:picLocks noChangeAspect="1"/>
          </p:cNvPicPr>
          <p:nvPr/>
        </p:nvPicPr>
        <p:blipFill rotWithShape="1">
          <a:blip r:embed="rId2"/>
          <a:srcRect l="7427" t="-2417" r="3826" b="-2417"/>
          <a:stretch/>
        </p:blipFill>
        <p:spPr>
          <a:xfrm>
            <a:off x="305015" y="5503603"/>
            <a:ext cx="1792068" cy="1058457"/>
          </a:xfrm>
          <a:prstGeom prst="rect">
            <a:avLst/>
          </a:prstGeom>
        </p:spPr>
      </p:pic>
      <p:pic>
        <p:nvPicPr>
          <p:cNvPr id="10" name="Content Placeholder 4"/>
          <p:cNvPicPr>
            <a:picLocks noChangeAspect="1"/>
          </p:cNvPicPr>
          <p:nvPr/>
        </p:nvPicPr>
        <p:blipFill rotWithShape="1">
          <a:blip r:embed="rId2"/>
          <a:srcRect l="7427" t="-2417" r="3826" b="-2417"/>
          <a:stretch/>
        </p:blipFill>
        <p:spPr>
          <a:xfrm>
            <a:off x="1065297" y="5083342"/>
            <a:ext cx="2150482" cy="1270148"/>
          </a:xfrm>
          <a:prstGeom prst="rect">
            <a:avLst/>
          </a:prstGeom>
        </p:spPr>
      </p:pic>
      <p:pic>
        <p:nvPicPr>
          <p:cNvPr id="11" name="Content Placeholder 4"/>
          <p:cNvPicPr>
            <a:picLocks noChangeAspect="1"/>
          </p:cNvPicPr>
          <p:nvPr/>
        </p:nvPicPr>
        <p:blipFill rotWithShape="1">
          <a:blip r:embed="rId2"/>
          <a:srcRect l="7427" t="-2417" r="3826" b="-2417"/>
          <a:stretch/>
        </p:blipFill>
        <p:spPr>
          <a:xfrm>
            <a:off x="1868998" y="4600668"/>
            <a:ext cx="2508895" cy="1481839"/>
          </a:xfrm>
          <a:prstGeom prst="rect">
            <a:avLst/>
          </a:prstGeom>
        </p:spPr>
      </p:pic>
      <p:pic>
        <p:nvPicPr>
          <p:cNvPr id="12" name="Content Placeholder 4"/>
          <p:cNvPicPr>
            <a:picLocks noChangeAspect="1"/>
          </p:cNvPicPr>
          <p:nvPr/>
        </p:nvPicPr>
        <p:blipFill rotWithShape="1">
          <a:blip r:embed="rId2"/>
          <a:srcRect l="7427" t="-2417" r="3826" b="-2417"/>
          <a:stretch/>
        </p:blipFill>
        <p:spPr>
          <a:xfrm>
            <a:off x="2900655" y="4101734"/>
            <a:ext cx="2867309" cy="1693530"/>
          </a:xfrm>
          <a:prstGeom prst="rect">
            <a:avLst/>
          </a:prstGeom>
        </p:spPr>
      </p:pic>
      <p:pic>
        <p:nvPicPr>
          <p:cNvPr id="13" name="Content Placeholder 4"/>
          <p:cNvPicPr>
            <a:picLocks noChangeAspect="1"/>
          </p:cNvPicPr>
          <p:nvPr/>
        </p:nvPicPr>
        <p:blipFill rotWithShape="1">
          <a:blip r:embed="rId2"/>
          <a:srcRect l="7427" t="-2417" r="3826" b="-2417"/>
          <a:stretch/>
        </p:blipFill>
        <p:spPr>
          <a:xfrm>
            <a:off x="3563240" y="3420523"/>
            <a:ext cx="3225722" cy="1905222"/>
          </a:xfrm>
          <a:prstGeom prst="rect">
            <a:avLst/>
          </a:prstGeom>
        </p:spPr>
      </p:pic>
      <p:pic>
        <p:nvPicPr>
          <p:cNvPr id="14" name="Content Placeholder 4"/>
          <p:cNvPicPr>
            <a:picLocks noChangeAspect="1"/>
          </p:cNvPicPr>
          <p:nvPr/>
        </p:nvPicPr>
        <p:blipFill rotWithShape="1">
          <a:blip r:embed="rId2"/>
          <a:srcRect l="7427" t="-2417" r="3826" b="-2417"/>
          <a:stretch/>
        </p:blipFill>
        <p:spPr>
          <a:xfrm>
            <a:off x="4138986" y="2739290"/>
            <a:ext cx="3584136" cy="2116913"/>
          </a:xfrm>
          <a:prstGeom prst="rect">
            <a:avLst/>
          </a:prstGeom>
        </p:spPr>
      </p:pic>
      <p:pic>
        <p:nvPicPr>
          <p:cNvPr id="15" name="Content Placeholder 4"/>
          <p:cNvPicPr>
            <a:picLocks noChangeAspect="1"/>
          </p:cNvPicPr>
          <p:nvPr/>
        </p:nvPicPr>
        <p:blipFill rotWithShape="1">
          <a:blip r:embed="rId2"/>
          <a:srcRect l="7427" t="-2417" r="3826" b="-2417"/>
          <a:stretch/>
        </p:blipFill>
        <p:spPr>
          <a:xfrm>
            <a:off x="4540984" y="1751855"/>
            <a:ext cx="4300963" cy="2540296"/>
          </a:xfrm>
          <a:prstGeom prst="rect">
            <a:avLst/>
          </a:prstGeom>
        </p:spPr>
      </p:pic>
    </p:spTree>
    <p:extLst>
      <p:ext uri="{BB962C8B-B14F-4D97-AF65-F5344CB8AC3E}">
        <p14:creationId xmlns:p14="http://schemas.microsoft.com/office/powerpoint/2010/main" val="4161883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Data Holy Grail</a:t>
            </a:r>
            <a:endParaRPr lang="en-US" dirty="0"/>
          </a:p>
        </p:txBody>
      </p:sp>
      <p:sp>
        <p:nvSpPr>
          <p:cNvPr id="11" name="Oval 10"/>
          <p:cNvSpPr/>
          <p:nvPr/>
        </p:nvSpPr>
        <p:spPr>
          <a:xfrm>
            <a:off x="3727218" y="2534953"/>
            <a:ext cx="3330799" cy="3330601"/>
          </a:xfrm>
          <a:prstGeom prst="ellipse">
            <a:avLst/>
          </a:prstGeom>
          <a:solidFill>
            <a:srgbClr val="660066">
              <a:alpha val="50000"/>
            </a:srgbClr>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071444" y="2534953"/>
            <a:ext cx="3330799" cy="3330601"/>
          </a:xfrm>
          <a:prstGeom prst="ellipse">
            <a:avLst/>
          </a:prstGeom>
          <a:solidFill>
            <a:schemeClr val="accent3">
              <a:alpha val="50000"/>
            </a:schemeClr>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182096" y="3970774"/>
            <a:ext cx="1774845" cy="461665"/>
          </a:xfrm>
          <a:prstGeom prst="rect">
            <a:avLst/>
          </a:prstGeom>
          <a:noFill/>
        </p:spPr>
        <p:txBody>
          <a:bodyPr wrap="none" rtlCol="0">
            <a:spAutoFit/>
          </a:bodyPr>
          <a:lstStyle/>
          <a:p>
            <a:pPr algn="ctr"/>
            <a:r>
              <a:rPr lang="en-US" sz="2400" b="1" dirty="0" smtClean="0"/>
              <a:t>Survey Data</a:t>
            </a:r>
          </a:p>
        </p:txBody>
      </p:sp>
      <p:sp>
        <p:nvSpPr>
          <p:cNvPr id="17" name="TextBox 16"/>
          <p:cNvSpPr txBox="1"/>
          <p:nvPr/>
        </p:nvSpPr>
        <p:spPr>
          <a:xfrm>
            <a:off x="5920013" y="2009084"/>
            <a:ext cx="2109672" cy="830997"/>
          </a:xfrm>
          <a:prstGeom prst="rect">
            <a:avLst/>
          </a:prstGeom>
          <a:noFill/>
        </p:spPr>
        <p:txBody>
          <a:bodyPr wrap="none" rtlCol="0">
            <a:spAutoFit/>
          </a:bodyPr>
          <a:lstStyle/>
          <a:p>
            <a:pPr algn="ctr"/>
            <a:r>
              <a:rPr lang="en-US" sz="2400" b="1" dirty="0" smtClean="0"/>
              <a:t>Administrative</a:t>
            </a:r>
          </a:p>
          <a:p>
            <a:pPr algn="ctr"/>
            <a:r>
              <a:rPr lang="en-US" sz="2400" b="1" dirty="0" smtClean="0"/>
              <a:t>Data</a:t>
            </a:r>
          </a:p>
        </p:txBody>
      </p:sp>
      <p:sp>
        <p:nvSpPr>
          <p:cNvPr id="14" name="Oval 13"/>
          <p:cNvSpPr/>
          <p:nvPr/>
        </p:nvSpPr>
        <p:spPr>
          <a:xfrm>
            <a:off x="2956941" y="1699497"/>
            <a:ext cx="3330799" cy="3330601"/>
          </a:xfrm>
          <a:prstGeom prst="ellipse">
            <a:avLst/>
          </a:prstGeom>
          <a:solidFill>
            <a:schemeClr val="accent4">
              <a:alpha val="50000"/>
            </a:schemeClr>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2924376" y="3263120"/>
            <a:ext cx="3330799" cy="3330601"/>
          </a:xfrm>
          <a:prstGeom prst="ellipse">
            <a:avLst/>
          </a:prstGeom>
          <a:solidFill>
            <a:schemeClr val="accent6">
              <a:alpha val="50000"/>
            </a:schemeClr>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3622934" y="1745798"/>
            <a:ext cx="1800493" cy="830997"/>
          </a:xfrm>
          <a:prstGeom prst="rect">
            <a:avLst/>
          </a:prstGeom>
          <a:noFill/>
        </p:spPr>
        <p:txBody>
          <a:bodyPr wrap="none" rtlCol="0">
            <a:spAutoFit/>
          </a:bodyPr>
          <a:lstStyle/>
          <a:p>
            <a:pPr algn="ctr"/>
            <a:r>
              <a:rPr lang="en-US" sz="2400" b="1" dirty="0" smtClean="0"/>
              <a:t>From</a:t>
            </a:r>
          </a:p>
          <a:p>
            <a:pPr algn="ctr"/>
            <a:r>
              <a:rPr lang="en-US" sz="2400" b="1" dirty="0" smtClean="0"/>
              <a:t>Government</a:t>
            </a:r>
          </a:p>
        </p:txBody>
      </p:sp>
      <p:sp>
        <p:nvSpPr>
          <p:cNvPr id="20" name="TextBox 19"/>
          <p:cNvSpPr txBox="1"/>
          <p:nvPr/>
        </p:nvSpPr>
        <p:spPr>
          <a:xfrm>
            <a:off x="6142105" y="3741282"/>
            <a:ext cx="928459" cy="830997"/>
          </a:xfrm>
          <a:prstGeom prst="rect">
            <a:avLst/>
          </a:prstGeom>
          <a:noFill/>
        </p:spPr>
        <p:txBody>
          <a:bodyPr wrap="none" rtlCol="0">
            <a:spAutoFit/>
          </a:bodyPr>
          <a:lstStyle/>
          <a:p>
            <a:pPr algn="ctr"/>
            <a:r>
              <a:rPr lang="en-US" sz="2400" b="1" dirty="0" smtClean="0"/>
              <a:t>From</a:t>
            </a:r>
          </a:p>
          <a:p>
            <a:pPr algn="ctr"/>
            <a:r>
              <a:rPr lang="en-US" sz="2400" b="1" dirty="0" smtClean="0"/>
              <a:t>Firms</a:t>
            </a:r>
          </a:p>
        </p:txBody>
      </p:sp>
      <p:sp>
        <p:nvSpPr>
          <p:cNvPr id="21" name="TextBox 20"/>
          <p:cNvSpPr txBox="1"/>
          <p:nvPr/>
        </p:nvSpPr>
        <p:spPr>
          <a:xfrm>
            <a:off x="3582642" y="5869769"/>
            <a:ext cx="1791175" cy="461665"/>
          </a:xfrm>
          <a:prstGeom prst="rect">
            <a:avLst/>
          </a:prstGeom>
          <a:noFill/>
        </p:spPr>
        <p:txBody>
          <a:bodyPr wrap="none" rtlCol="0">
            <a:spAutoFit/>
          </a:bodyPr>
          <a:lstStyle/>
          <a:p>
            <a:pPr algn="ctr"/>
            <a:r>
              <a:rPr lang="en-US" sz="2400" b="1" dirty="0" smtClean="0"/>
              <a:t>Market data</a:t>
            </a:r>
          </a:p>
        </p:txBody>
      </p:sp>
    </p:spTree>
    <p:extLst>
      <p:ext uri="{BB962C8B-B14F-4D97-AF65-F5344CB8AC3E}">
        <p14:creationId xmlns:p14="http://schemas.microsoft.com/office/powerpoint/2010/main" val="4177852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Data Holy Grail</a:t>
            </a:r>
            <a:endParaRPr lang="en-US" dirty="0"/>
          </a:p>
        </p:txBody>
      </p:sp>
      <p:sp>
        <p:nvSpPr>
          <p:cNvPr id="4" name="Oval 3"/>
          <p:cNvSpPr/>
          <p:nvPr/>
        </p:nvSpPr>
        <p:spPr>
          <a:xfrm>
            <a:off x="4014662" y="3229251"/>
            <a:ext cx="3330799" cy="3330601"/>
          </a:xfrm>
          <a:prstGeom prst="ellipse">
            <a:avLst/>
          </a:prstGeom>
          <a:solidFill>
            <a:srgbClr val="660066">
              <a:alpha val="50000"/>
            </a:srgbClr>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1662829" y="3240107"/>
            <a:ext cx="3330799" cy="3330601"/>
          </a:xfrm>
          <a:prstGeom prst="ellipse">
            <a:avLst/>
          </a:prstGeom>
          <a:solidFill>
            <a:schemeClr val="accent6">
              <a:alpha val="50000"/>
            </a:schemeClr>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3976882" y="1829313"/>
            <a:ext cx="3330799" cy="3330601"/>
          </a:xfrm>
          <a:prstGeom prst="ellipse">
            <a:avLst/>
          </a:prstGeom>
          <a:solidFill>
            <a:schemeClr val="accent4">
              <a:alpha val="50000"/>
            </a:schemeClr>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679324" y="1829313"/>
            <a:ext cx="3330799" cy="3330601"/>
          </a:xfrm>
          <a:prstGeom prst="ellipse">
            <a:avLst/>
          </a:prstGeom>
          <a:solidFill>
            <a:schemeClr val="accent3">
              <a:alpha val="50000"/>
            </a:schemeClr>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620005" y="2510126"/>
            <a:ext cx="1061158" cy="461665"/>
          </a:xfrm>
          <a:prstGeom prst="rect">
            <a:avLst/>
          </a:prstGeom>
          <a:noFill/>
        </p:spPr>
        <p:txBody>
          <a:bodyPr wrap="none" rtlCol="0">
            <a:spAutoFit/>
          </a:bodyPr>
          <a:lstStyle/>
          <a:p>
            <a:pPr algn="ctr"/>
            <a:r>
              <a:rPr lang="en-US" sz="2400" b="1" dirty="0"/>
              <a:t>A</a:t>
            </a:r>
            <a:r>
              <a:rPr lang="en-US" sz="2400" b="1" dirty="0" smtClean="0"/>
              <a:t>ssets</a:t>
            </a:r>
          </a:p>
        </p:txBody>
      </p:sp>
      <p:sp>
        <p:nvSpPr>
          <p:cNvPr id="16" name="TextBox 15"/>
          <p:cNvSpPr txBox="1"/>
          <p:nvPr/>
        </p:nvSpPr>
        <p:spPr>
          <a:xfrm>
            <a:off x="2714232" y="5399393"/>
            <a:ext cx="966931" cy="461665"/>
          </a:xfrm>
          <a:prstGeom prst="rect">
            <a:avLst/>
          </a:prstGeom>
          <a:noFill/>
        </p:spPr>
        <p:txBody>
          <a:bodyPr wrap="none" rtlCol="0">
            <a:spAutoFit/>
          </a:bodyPr>
          <a:lstStyle/>
          <a:p>
            <a:pPr algn="ctr"/>
            <a:r>
              <a:rPr lang="en-US" sz="2400" b="1" dirty="0"/>
              <a:t>C</a:t>
            </a:r>
            <a:r>
              <a:rPr lang="en-US" sz="2400" b="1" dirty="0" smtClean="0"/>
              <a:t>redit</a:t>
            </a:r>
          </a:p>
        </p:txBody>
      </p:sp>
      <p:sp>
        <p:nvSpPr>
          <p:cNvPr id="17" name="TextBox 16"/>
          <p:cNvSpPr txBox="1"/>
          <p:nvPr/>
        </p:nvSpPr>
        <p:spPr>
          <a:xfrm>
            <a:off x="5274509" y="2434137"/>
            <a:ext cx="1472278" cy="461665"/>
          </a:xfrm>
          <a:prstGeom prst="rect">
            <a:avLst/>
          </a:prstGeom>
          <a:noFill/>
        </p:spPr>
        <p:txBody>
          <a:bodyPr wrap="none" rtlCol="0">
            <a:spAutoFit/>
          </a:bodyPr>
          <a:lstStyle/>
          <a:p>
            <a:pPr algn="ctr"/>
            <a:r>
              <a:rPr lang="en-US" sz="2400" b="1" dirty="0" smtClean="0"/>
              <a:t>insurance</a:t>
            </a:r>
          </a:p>
        </p:txBody>
      </p:sp>
      <p:sp>
        <p:nvSpPr>
          <p:cNvPr id="18" name="TextBox 17"/>
          <p:cNvSpPr txBox="1"/>
          <p:nvPr/>
        </p:nvSpPr>
        <p:spPr>
          <a:xfrm>
            <a:off x="5129011" y="5399393"/>
            <a:ext cx="1851789" cy="461665"/>
          </a:xfrm>
          <a:prstGeom prst="rect">
            <a:avLst/>
          </a:prstGeom>
          <a:noFill/>
        </p:spPr>
        <p:txBody>
          <a:bodyPr wrap="none" rtlCol="0">
            <a:spAutoFit/>
          </a:bodyPr>
          <a:lstStyle/>
          <a:p>
            <a:pPr algn="ctr"/>
            <a:r>
              <a:rPr lang="en-US" sz="2400" b="1" dirty="0" smtClean="0"/>
              <a:t>Transactions</a:t>
            </a:r>
          </a:p>
        </p:txBody>
      </p:sp>
    </p:spTree>
    <p:extLst>
      <p:ext uri="{BB962C8B-B14F-4D97-AF65-F5344CB8AC3E}">
        <p14:creationId xmlns:p14="http://schemas.microsoft.com/office/powerpoint/2010/main" val="18505091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1719071"/>
            <a:ext cx="8407893" cy="4815976"/>
          </a:xfrm>
        </p:spPr>
        <p:txBody>
          <a:bodyPr>
            <a:normAutofit fontScale="92500" lnSpcReduction="10000"/>
          </a:bodyPr>
          <a:lstStyle/>
          <a:p>
            <a:r>
              <a:rPr lang="en-US" dirty="0" smtClean="0"/>
              <a:t>Relationships will become more important</a:t>
            </a:r>
          </a:p>
          <a:p>
            <a:pPr lvl="1"/>
            <a:r>
              <a:rPr lang="en-US" dirty="0" smtClean="0"/>
              <a:t>With potential collaborators</a:t>
            </a:r>
          </a:p>
          <a:p>
            <a:pPr lvl="1"/>
            <a:r>
              <a:rPr lang="en-US" dirty="0" smtClean="0"/>
              <a:t>With potential data providers</a:t>
            </a:r>
          </a:p>
          <a:p>
            <a:r>
              <a:rPr lang="en-US" dirty="0" smtClean="0"/>
              <a:t>Collaborations will become more important and more complicated</a:t>
            </a:r>
          </a:p>
          <a:p>
            <a:pPr lvl="1"/>
            <a:r>
              <a:rPr lang="en-US" dirty="0" smtClean="0"/>
              <a:t>Larger coauthor networks</a:t>
            </a:r>
          </a:p>
          <a:p>
            <a:pPr lvl="1"/>
            <a:r>
              <a:rPr lang="en-US" dirty="0" smtClean="0"/>
              <a:t>How to divvy up credit/coauthor ordering</a:t>
            </a:r>
          </a:p>
          <a:p>
            <a:r>
              <a:rPr lang="en-US" dirty="0" smtClean="0"/>
              <a:t>Bigger data</a:t>
            </a:r>
          </a:p>
          <a:p>
            <a:pPr lvl="1"/>
            <a:r>
              <a:rPr lang="en-US" dirty="0" smtClean="0"/>
              <a:t>Data storage/management</a:t>
            </a:r>
          </a:p>
          <a:p>
            <a:pPr lvl="1"/>
            <a:r>
              <a:rPr lang="en-US" dirty="0" smtClean="0"/>
              <a:t>Empirical methods</a:t>
            </a:r>
          </a:p>
          <a:p>
            <a:r>
              <a:rPr lang="en-US" dirty="0" smtClean="0"/>
              <a:t>More frequent data, potentially in real time</a:t>
            </a:r>
          </a:p>
          <a:p>
            <a:pPr lvl="1"/>
            <a:r>
              <a:rPr lang="en-US" dirty="0" err="1" smtClean="0"/>
              <a:t>Replicability</a:t>
            </a:r>
            <a:endParaRPr lang="en-US" dirty="0" smtClean="0"/>
          </a:p>
          <a:p>
            <a:r>
              <a:rPr lang="en-US" dirty="0" smtClean="0"/>
              <a:t>More extensive data</a:t>
            </a:r>
          </a:p>
          <a:p>
            <a:pPr lvl="1"/>
            <a:r>
              <a:rPr lang="en-US" dirty="0" smtClean="0"/>
              <a:t>Privacy considerations</a:t>
            </a:r>
          </a:p>
          <a:p>
            <a:pPr lvl="1"/>
            <a:r>
              <a:rPr lang="en-US" dirty="0" smtClean="0"/>
              <a:t>Data access</a:t>
            </a:r>
          </a:p>
          <a:p>
            <a:pPr lvl="1"/>
            <a:r>
              <a:rPr lang="en-US" dirty="0" smtClean="0"/>
              <a:t>Data muddying</a:t>
            </a:r>
          </a:p>
          <a:p>
            <a:pPr lvl="1"/>
            <a:endParaRPr lang="en-US" dirty="0"/>
          </a:p>
        </p:txBody>
      </p:sp>
      <p:sp>
        <p:nvSpPr>
          <p:cNvPr id="2" name="Title 1"/>
          <p:cNvSpPr>
            <a:spLocks noGrp="1"/>
          </p:cNvSpPr>
          <p:nvPr>
            <p:ph type="title"/>
          </p:nvPr>
        </p:nvSpPr>
        <p:spPr/>
        <p:txBody>
          <a:bodyPr/>
          <a:lstStyle/>
          <a:p>
            <a:r>
              <a:rPr lang="en-US" dirty="0" smtClean="0"/>
              <a:t>How Will Household Finance Research Change?</a:t>
            </a:r>
            <a:endParaRPr lang="en-US" dirty="0"/>
          </a:p>
        </p:txBody>
      </p:sp>
    </p:spTree>
    <p:extLst>
      <p:ext uri="{BB962C8B-B14F-4D97-AF65-F5344CB8AC3E}">
        <p14:creationId xmlns:p14="http://schemas.microsoft.com/office/powerpoint/2010/main" val="188141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p:txBody>
          <a:bodyPr>
            <a:normAutofit/>
          </a:bodyPr>
          <a:lstStyle/>
          <a:p>
            <a:pPr marL="45720" indent="0">
              <a:buNone/>
            </a:pPr>
            <a:endParaRPr lang="en-US" sz="3200" dirty="0" smtClean="0"/>
          </a:p>
          <a:p>
            <a:pPr marL="45720" indent="0">
              <a:buNone/>
            </a:pPr>
            <a:endParaRPr lang="en-US" sz="3200" dirty="0"/>
          </a:p>
          <a:p>
            <a:pPr marL="45720" indent="0">
              <a:buNone/>
            </a:pPr>
            <a:r>
              <a:rPr lang="en-US" sz="3200" dirty="0" smtClean="0"/>
              <a:t>Be careful what you wish for…</a:t>
            </a:r>
          </a:p>
          <a:p>
            <a:pPr marL="45720" indent="0">
              <a:buNone/>
            </a:pPr>
            <a:r>
              <a:rPr lang="en-US" sz="3200" dirty="0"/>
              <a:t>b</a:t>
            </a:r>
            <a:r>
              <a:rPr lang="en-US" sz="3200" dirty="0" smtClean="0"/>
              <a:t>ecause you just might get it!</a:t>
            </a:r>
            <a:endParaRPr lang="en-US" sz="3200" dirty="0"/>
          </a:p>
        </p:txBody>
      </p:sp>
      <p:sp>
        <p:nvSpPr>
          <p:cNvPr id="4" name="Title 3"/>
          <p:cNvSpPr>
            <a:spLocks noGrp="1"/>
          </p:cNvSpPr>
          <p:nvPr>
            <p:ph type="title"/>
          </p:nvPr>
        </p:nvSpPr>
        <p:spPr/>
        <p:txBody>
          <a:bodyPr/>
          <a:lstStyle/>
          <a:p>
            <a:r>
              <a:rPr lang="en-US" dirty="0" smtClean="0"/>
              <a:t>A final Caution</a:t>
            </a:r>
            <a:endParaRPr lang="en-US" dirty="0"/>
          </a:p>
        </p:txBody>
      </p:sp>
      <p:pic>
        <p:nvPicPr>
          <p:cNvPr id="8" name="Content Placeholder 7"/>
          <p:cNvPicPr>
            <a:picLocks noGrp="1" noChangeAspect="1"/>
          </p:cNvPicPr>
          <p:nvPr>
            <p:ph sz="half" idx="2"/>
          </p:nvPr>
        </p:nvPicPr>
        <p:blipFill>
          <a:blip r:embed="rId2"/>
          <a:srcRect t="-57436" b="-57436"/>
          <a:stretch>
            <a:fillRect/>
          </a:stretch>
        </p:blipFill>
        <p:spPr>
          <a:prstGeom prst="rect">
            <a:avLst/>
          </a:prstGeom>
        </p:spPr>
      </p:pic>
    </p:spTree>
    <p:extLst>
      <p:ext uri="{BB962C8B-B14F-4D97-AF65-F5344CB8AC3E}">
        <p14:creationId xmlns:p14="http://schemas.microsoft.com/office/powerpoint/2010/main" val="288811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l="7427" t="-2417" r="3826" b="-2417"/>
          <a:stretch/>
        </p:blipFill>
        <p:spPr>
          <a:xfrm>
            <a:off x="804340" y="1920340"/>
            <a:ext cx="7461250" cy="4406900"/>
          </a:xfrm>
        </p:spPr>
      </p:pic>
      <p:sp>
        <p:nvSpPr>
          <p:cNvPr id="3" name="Title 2"/>
          <p:cNvSpPr>
            <a:spLocks noGrp="1"/>
          </p:cNvSpPr>
          <p:nvPr>
            <p:ph type="title"/>
          </p:nvPr>
        </p:nvSpPr>
        <p:spPr/>
        <p:txBody>
          <a:bodyPr/>
          <a:lstStyle/>
          <a:p>
            <a:r>
              <a:rPr lang="en-US" dirty="0" smtClean="0"/>
              <a:t>…A Data Explosion!</a:t>
            </a:r>
            <a:endParaRPr lang="en-US" dirty="0"/>
          </a:p>
        </p:txBody>
      </p:sp>
    </p:spTree>
    <p:extLst>
      <p:ext uri="{BB962C8B-B14F-4D97-AF65-F5344CB8AC3E}">
        <p14:creationId xmlns:p14="http://schemas.microsoft.com/office/powerpoint/2010/main" val="7726906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Survey Data</a:t>
            </a:r>
            <a:endParaRPr lang="en-US" dirty="0"/>
          </a:p>
        </p:txBody>
      </p:sp>
    </p:spTree>
    <p:extLst>
      <p:ext uri="{BB962C8B-B14F-4D97-AF65-F5344CB8AC3E}">
        <p14:creationId xmlns:p14="http://schemas.microsoft.com/office/powerpoint/2010/main" val="17858261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p:txBody>
          <a:bodyPr>
            <a:normAutofit fontScale="70000" lnSpcReduction="20000"/>
          </a:bodyPr>
          <a:lstStyle/>
          <a:p>
            <a:pPr>
              <a:lnSpc>
                <a:spcPct val="120000"/>
              </a:lnSpc>
            </a:pPr>
            <a:r>
              <a:rPr lang="en-US" dirty="0" smtClean="0"/>
              <a:t>SCF-like household survey in several (15) Eurozone countries</a:t>
            </a:r>
          </a:p>
          <a:p>
            <a:pPr>
              <a:lnSpc>
                <a:spcPct val="120000"/>
              </a:lnSpc>
            </a:pPr>
            <a:r>
              <a:rPr lang="en-US" dirty="0" smtClean="0"/>
              <a:t>First fielded in 2010/2011; data available starting in 2013</a:t>
            </a:r>
          </a:p>
          <a:p>
            <a:pPr>
              <a:lnSpc>
                <a:spcPct val="120000"/>
              </a:lnSpc>
            </a:pPr>
            <a:r>
              <a:rPr lang="en-US" dirty="0" smtClean="0"/>
              <a:t>Standardized questions</a:t>
            </a:r>
          </a:p>
          <a:p>
            <a:pPr lvl="1">
              <a:lnSpc>
                <a:spcPct val="120000"/>
              </a:lnSpc>
            </a:pPr>
            <a:r>
              <a:rPr lang="en-US" dirty="0" smtClean="0"/>
              <a:t>Household questions on assets, liabilities, saving and consumption</a:t>
            </a:r>
          </a:p>
          <a:p>
            <a:pPr lvl="1">
              <a:lnSpc>
                <a:spcPct val="120000"/>
              </a:lnSpc>
            </a:pPr>
            <a:r>
              <a:rPr lang="en-US" dirty="0" smtClean="0"/>
              <a:t>Individual questions on demographics, employment, and income</a:t>
            </a:r>
            <a:endParaRPr lang="en-US" dirty="0"/>
          </a:p>
        </p:txBody>
      </p:sp>
      <p:sp>
        <p:nvSpPr>
          <p:cNvPr id="4" name="Title 3"/>
          <p:cNvSpPr>
            <a:spLocks noGrp="1"/>
          </p:cNvSpPr>
          <p:nvPr>
            <p:ph type="title"/>
          </p:nvPr>
        </p:nvSpPr>
        <p:spPr/>
        <p:txBody>
          <a:bodyPr/>
          <a:lstStyle/>
          <a:p>
            <a:r>
              <a:rPr lang="en-US" dirty="0" smtClean="0"/>
              <a:t>The European Household Finance  and Consumption Survey (HFCS)</a:t>
            </a:r>
            <a:endParaRPr lang="en-US" dirty="0"/>
          </a:p>
        </p:txBody>
      </p:sp>
      <p:pic>
        <p:nvPicPr>
          <p:cNvPr id="9" name="Content Placeholder 8"/>
          <p:cNvPicPr>
            <a:picLocks noGrp="1" noChangeAspect="1"/>
          </p:cNvPicPr>
          <p:nvPr>
            <p:ph sz="half" idx="1"/>
          </p:nvPr>
        </p:nvPicPr>
        <p:blipFill>
          <a:blip r:embed="rId2"/>
          <a:srcRect t="-35250" b="-35250"/>
          <a:stretch>
            <a:fillRect/>
          </a:stretch>
        </p:blipFill>
        <p:spPr>
          <a:xfrm>
            <a:off x="457200" y="1719263"/>
            <a:ext cx="4038600" cy="4406900"/>
          </a:xfrm>
        </p:spPr>
      </p:pic>
    </p:spTree>
    <p:extLst>
      <p:ext uri="{BB962C8B-B14F-4D97-AF65-F5344CB8AC3E}">
        <p14:creationId xmlns:p14="http://schemas.microsoft.com/office/powerpoint/2010/main" val="2107887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0999" y="1719070"/>
            <a:ext cx="8407893" cy="4916679"/>
          </a:xfrm>
        </p:spPr>
        <p:txBody>
          <a:bodyPr>
            <a:normAutofit fontScale="85000" lnSpcReduction="10000"/>
          </a:bodyPr>
          <a:lstStyle/>
          <a:p>
            <a:pPr>
              <a:lnSpc>
                <a:spcPct val="120000"/>
              </a:lnSpc>
            </a:pPr>
            <a:r>
              <a:rPr lang="en-US" dirty="0" smtClean="0"/>
              <a:t>Kaplan, </a:t>
            </a:r>
            <a:r>
              <a:rPr lang="en-US" dirty="0" err="1" smtClean="0"/>
              <a:t>Violante</a:t>
            </a:r>
            <a:r>
              <a:rPr lang="en-US" dirty="0" smtClean="0"/>
              <a:t> and Weidner (2014) “The Wealthy Hand to Mouth”</a:t>
            </a:r>
          </a:p>
          <a:p>
            <a:pPr>
              <a:lnSpc>
                <a:spcPct val="120000"/>
              </a:lnSpc>
            </a:pPr>
            <a:r>
              <a:rPr lang="en-US" dirty="0" smtClean="0"/>
              <a:t>Examines the prevalence of </a:t>
            </a:r>
            <a:r>
              <a:rPr lang="en-US" b="1" i="1" dirty="0" smtClean="0"/>
              <a:t>hand-to-mouth</a:t>
            </a:r>
            <a:r>
              <a:rPr lang="en-US" dirty="0" smtClean="0"/>
              <a:t> consumers who consume all of their disposable income each pay period</a:t>
            </a:r>
          </a:p>
          <a:p>
            <a:pPr lvl="1">
              <a:lnSpc>
                <a:spcPct val="120000"/>
              </a:lnSpc>
            </a:pPr>
            <a:r>
              <a:rPr lang="en-US" dirty="0" smtClean="0"/>
              <a:t>High MPC out of transitory income</a:t>
            </a:r>
          </a:p>
          <a:p>
            <a:pPr lvl="1">
              <a:lnSpc>
                <a:spcPct val="120000"/>
              </a:lnSpc>
            </a:pPr>
            <a:r>
              <a:rPr lang="en-US" dirty="0" smtClean="0"/>
              <a:t>Poor hand to mouth consumers (P-</a:t>
            </a:r>
            <a:r>
              <a:rPr lang="en-US" dirty="0" err="1" smtClean="0"/>
              <a:t>HtM</a:t>
            </a:r>
            <a:r>
              <a:rPr lang="en-US" dirty="0" smtClean="0"/>
              <a:t>), no liquid or illiquid wealth</a:t>
            </a:r>
          </a:p>
          <a:p>
            <a:pPr lvl="1">
              <a:lnSpc>
                <a:spcPct val="120000"/>
              </a:lnSpc>
            </a:pPr>
            <a:r>
              <a:rPr lang="en-US" dirty="0" smtClean="0"/>
              <a:t>Wealthy hand to mouth consumers (W-</a:t>
            </a:r>
            <a:r>
              <a:rPr lang="en-US" dirty="0" err="1" smtClean="0"/>
              <a:t>HtM</a:t>
            </a:r>
            <a:r>
              <a:rPr lang="en-US" dirty="0" smtClean="0"/>
              <a:t>), no liquid wealth, but do hold illiquid wealth</a:t>
            </a:r>
          </a:p>
          <a:p>
            <a:pPr>
              <a:lnSpc>
                <a:spcPct val="120000"/>
              </a:lnSpc>
            </a:pPr>
            <a:r>
              <a:rPr lang="en-US" dirty="0" smtClean="0"/>
              <a:t>In the U.S., roughly one-third of households are </a:t>
            </a:r>
            <a:r>
              <a:rPr lang="en-US" dirty="0" err="1" smtClean="0"/>
              <a:t>HtM</a:t>
            </a:r>
            <a:endParaRPr lang="en-US" dirty="0" smtClean="0"/>
          </a:p>
          <a:p>
            <a:pPr lvl="1">
              <a:lnSpc>
                <a:spcPct val="120000"/>
              </a:lnSpc>
            </a:pPr>
            <a:r>
              <a:rPr lang="en-US" dirty="0"/>
              <a:t>O</a:t>
            </a:r>
            <a:r>
              <a:rPr lang="en-US" dirty="0" smtClean="0"/>
              <a:t>ne-third of these are P-</a:t>
            </a:r>
            <a:r>
              <a:rPr lang="en-US" dirty="0" err="1" smtClean="0"/>
              <a:t>HtM</a:t>
            </a:r>
            <a:r>
              <a:rPr lang="en-US" dirty="0" smtClean="0"/>
              <a:t> (one-ninth overall)</a:t>
            </a:r>
          </a:p>
          <a:p>
            <a:pPr lvl="1">
              <a:lnSpc>
                <a:spcPct val="120000"/>
              </a:lnSpc>
            </a:pPr>
            <a:r>
              <a:rPr lang="en-US" dirty="0" smtClean="0"/>
              <a:t>Two-thirds of these are W-</a:t>
            </a:r>
            <a:r>
              <a:rPr lang="en-US" dirty="0" err="1" smtClean="0"/>
              <a:t>HtM</a:t>
            </a:r>
            <a:r>
              <a:rPr lang="en-US" dirty="0" smtClean="0"/>
              <a:t> (two-ninths overall)</a:t>
            </a:r>
          </a:p>
          <a:p>
            <a:pPr>
              <a:lnSpc>
                <a:spcPct val="120000"/>
              </a:lnSpc>
            </a:pPr>
            <a:r>
              <a:rPr lang="en-US" dirty="0" smtClean="0"/>
              <a:t>Share of W-</a:t>
            </a:r>
            <a:r>
              <a:rPr lang="en-US" dirty="0" err="1" smtClean="0"/>
              <a:t>HtM</a:t>
            </a:r>
            <a:r>
              <a:rPr lang="en-US" dirty="0" smtClean="0"/>
              <a:t> households &gt; share of P-</a:t>
            </a:r>
            <a:r>
              <a:rPr lang="en-US" dirty="0" err="1" smtClean="0"/>
              <a:t>HtM</a:t>
            </a:r>
            <a:r>
              <a:rPr lang="en-US" dirty="0" smtClean="0"/>
              <a:t> households in all eight comparison countries</a:t>
            </a:r>
          </a:p>
          <a:p>
            <a:pPr>
              <a:lnSpc>
                <a:spcPct val="120000"/>
              </a:lnSpc>
            </a:pPr>
            <a:r>
              <a:rPr lang="en-US" dirty="0" smtClean="0"/>
              <a:t>W-</a:t>
            </a:r>
            <a:r>
              <a:rPr lang="en-US" dirty="0" err="1" smtClean="0"/>
              <a:t>HtM</a:t>
            </a:r>
            <a:r>
              <a:rPr lang="en-US" dirty="0" smtClean="0"/>
              <a:t> share some characteristics with P-</a:t>
            </a:r>
            <a:r>
              <a:rPr lang="en-US" dirty="0" err="1" smtClean="0"/>
              <a:t>HtM</a:t>
            </a:r>
            <a:r>
              <a:rPr lang="en-US" dirty="0" smtClean="0"/>
              <a:t>, but not others </a:t>
            </a:r>
            <a:r>
              <a:rPr lang="en-US" dirty="0" smtClean="0">
                <a:sym typeface="Wingdings"/>
              </a:rPr>
              <a:t> models that don’t account for this group separately “provide misguided intuition about the effects of fiscal policy”</a:t>
            </a:r>
            <a:endParaRPr lang="en-US" dirty="0" smtClean="0"/>
          </a:p>
          <a:p>
            <a:pPr lvl="1">
              <a:lnSpc>
                <a:spcPct val="120000"/>
              </a:lnSpc>
            </a:pPr>
            <a:endParaRPr lang="en-US" dirty="0" smtClean="0"/>
          </a:p>
          <a:p>
            <a:pPr>
              <a:lnSpc>
                <a:spcPct val="120000"/>
              </a:lnSpc>
            </a:pPr>
            <a:endParaRPr lang="en-US" dirty="0"/>
          </a:p>
        </p:txBody>
      </p:sp>
      <p:sp>
        <p:nvSpPr>
          <p:cNvPr id="4" name="Title 3"/>
          <p:cNvSpPr>
            <a:spLocks noGrp="1"/>
          </p:cNvSpPr>
          <p:nvPr>
            <p:ph type="title"/>
          </p:nvPr>
        </p:nvSpPr>
        <p:spPr/>
        <p:txBody>
          <a:bodyPr/>
          <a:lstStyle/>
          <a:p>
            <a:r>
              <a:rPr lang="en-US" dirty="0" smtClean="0"/>
              <a:t>Representative Research </a:t>
            </a:r>
            <a:br>
              <a:rPr lang="en-US" dirty="0" smtClean="0"/>
            </a:br>
            <a:r>
              <a:rPr lang="en-US" dirty="0" smtClean="0"/>
              <a:t>Using the HFCS Data</a:t>
            </a:r>
            <a:endParaRPr lang="en-US" dirty="0"/>
          </a:p>
        </p:txBody>
      </p:sp>
    </p:spTree>
    <p:extLst>
      <p:ext uri="{BB962C8B-B14F-4D97-AF65-F5344CB8AC3E}">
        <p14:creationId xmlns:p14="http://schemas.microsoft.com/office/powerpoint/2010/main" val="3824561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477894488"/>
              </p:ext>
            </p:extLst>
          </p:nvPr>
        </p:nvGraphicFramePr>
        <p:xfrm>
          <a:off x="381000" y="1719263"/>
          <a:ext cx="8407400" cy="4916487"/>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p:txBody>
          <a:bodyPr/>
          <a:lstStyle/>
          <a:p>
            <a:r>
              <a:rPr lang="en-US" dirty="0" smtClean="0"/>
              <a:t>Representative Research </a:t>
            </a:r>
            <a:br>
              <a:rPr lang="en-US" dirty="0" smtClean="0"/>
            </a:br>
            <a:r>
              <a:rPr lang="en-US" dirty="0" smtClean="0"/>
              <a:t>Using the HFCS Data</a:t>
            </a:r>
            <a:endParaRPr lang="en-US" dirty="0"/>
          </a:p>
        </p:txBody>
      </p:sp>
    </p:spTree>
    <p:extLst>
      <p:ext uri="{BB962C8B-B14F-4D97-AF65-F5344CB8AC3E}">
        <p14:creationId xmlns:p14="http://schemas.microsoft.com/office/powerpoint/2010/main" val="313762059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638</TotalTime>
  <Words>1596</Words>
  <Application>Microsoft Office PowerPoint</Application>
  <PresentationFormat>On-screen Show (4:3)</PresentationFormat>
  <Paragraphs>238</Paragraphs>
  <Slides>48</Slides>
  <Notes>2</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Grid</vt:lpstr>
      <vt:lpstr>  Data, Data, Data:  The Past and Future of Research on Consumer Finance  2016 CFPB Research Conference  </vt:lpstr>
      <vt:lpstr>The Empiricist’s Mantra</vt:lpstr>
      <vt:lpstr>Back in the Old Days….</vt:lpstr>
      <vt:lpstr>The Last Five Years…</vt:lpstr>
      <vt:lpstr>…A Data Explosion!</vt:lpstr>
      <vt:lpstr>Survey Data</vt:lpstr>
      <vt:lpstr>The European Household Finance  and Consumption Survey (HFCS)</vt:lpstr>
      <vt:lpstr>Representative Research  Using the HFCS Data</vt:lpstr>
      <vt:lpstr>Representative Research  Using the HFCS Data</vt:lpstr>
      <vt:lpstr>Administrative Data</vt:lpstr>
      <vt:lpstr>The National Student Loan Data System (NSLDS)</vt:lpstr>
      <vt:lpstr>Representative Research  Using the NSLDS Data</vt:lpstr>
      <vt:lpstr>Representative Research  Using the NSLDS Data</vt:lpstr>
      <vt:lpstr>FINRA Broker-Check Data</vt:lpstr>
      <vt:lpstr>Representative Research  Using Broker-Check Data</vt:lpstr>
      <vt:lpstr>Representative Research  Using Broker-Check Data</vt:lpstr>
      <vt:lpstr>Credit Bureau Data</vt:lpstr>
      <vt:lpstr>Federal Reserve Bank of New York Consumer Credit Panel</vt:lpstr>
      <vt:lpstr>Representative Research Using the FRBNY CCP</vt:lpstr>
      <vt:lpstr>Representative Research Using the FRBNY CCP</vt:lpstr>
      <vt:lpstr>Credit Bureau + Administrative Data</vt:lpstr>
      <vt:lpstr>Army Payroll Data Merged with  Credit Bureau Data</vt:lpstr>
      <vt:lpstr>Army Payroll Data Merged with  Credit Bureau Data</vt:lpstr>
      <vt:lpstr>Secondary Market Securitized Mortgage Data Merged with Credit Bureau Data </vt:lpstr>
      <vt:lpstr>Credit Card Data</vt:lpstr>
      <vt:lpstr>Office of the Comptroller of the Currency Credit Card Metrics Data</vt:lpstr>
      <vt:lpstr>Representative Research Using the OCC Credit Card Metrics Data</vt:lpstr>
      <vt:lpstr>Representative Research Using the OCC Credit Card Metrics Data</vt:lpstr>
      <vt:lpstr>Payday Loan Data</vt:lpstr>
      <vt:lpstr>CFPB Payday Lending Data </vt:lpstr>
      <vt:lpstr>Representative Research Using the CFPB Payday Lending Data</vt:lpstr>
      <vt:lpstr>Representative Research Using the CFPB Payday Lending Data</vt:lpstr>
      <vt:lpstr>Personal Finance Aggregator Data</vt:lpstr>
      <vt:lpstr>Personal Finance Aggregator Data </vt:lpstr>
      <vt:lpstr>Representative Research Using Personal Finance Aggregator Data</vt:lpstr>
      <vt:lpstr>Representative Research Using Personal Finance Aggregator Data</vt:lpstr>
      <vt:lpstr>Facebook Data</vt:lpstr>
      <vt:lpstr>Facebook Social Network Data </vt:lpstr>
      <vt:lpstr>Facebook Social Network Data</vt:lpstr>
      <vt:lpstr>Facebook Social Network Data</vt:lpstr>
      <vt:lpstr>Representative Research Using Facebook Social Network Data</vt:lpstr>
      <vt:lpstr>The Last Five Years…</vt:lpstr>
      <vt:lpstr>The Next Five Years?</vt:lpstr>
      <vt:lpstr>More Data!</vt:lpstr>
      <vt:lpstr>The Data Holy Grail</vt:lpstr>
      <vt:lpstr>The Data Holy Grail</vt:lpstr>
      <vt:lpstr>How Will Household Finance Research Change?</vt:lpstr>
      <vt:lpstr>A final Caution</vt:lpstr>
    </vt:vector>
  </TitlesOfParts>
  <Company>Harvard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Brigitte Madrian</dc:creator>
  <cp:lastModifiedBy>Cho, Worthy (CFPB)</cp:lastModifiedBy>
  <cp:revision>56</cp:revision>
  <dcterms:created xsi:type="dcterms:W3CDTF">2016-12-16T01:21:23Z</dcterms:created>
  <dcterms:modified xsi:type="dcterms:W3CDTF">2016-12-16T12:30:37Z</dcterms:modified>
</cp:coreProperties>
</file>