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1"/>
  </p:notesMasterIdLst>
  <p:handoutMasterIdLst>
    <p:handoutMasterId r:id="rId222"/>
  </p:handoutMasterIdLst>
  <p:sldIdLst>
    <p:sldId id="892" r:id="rId2"/>
    <p:sldId id="889" r:id="rId3"/>
    <p:sldId id="687" r:id="rId4"/>
    <p:sldId id="688" r:id="rId5"/>
    <p:sldId id="689" r:id="rId6"/>
    <p:sldId id="690" r:id="rId7"/>
    <p:sldId id="691" r:id="rId8"/>
    <p:sldId id="692" r:id="rId9"/>
    <p:sldId id="693" r:id="rId10"/>
    <p:sldId id="694" r:id="rId11"/>
    <p:sldId id="748" r:id="rId12"/>
    <p:sldId id="868" r:id="rId13"/>
    <p:sldId id="674" r:id="rId14"/>
    <p:sldId id="675" r:id="rId15"/>
    <p:sldId id="719" r:id="rId16"/>
    <p:sldId id="723" r:id="rId17"/>
    <p:sldId id="700" r:id="rId18"/>
    <p:sldId id="681" r:id="rId19"/>
    <p:sldId id="885" r:id="rId20"/>
    <p:sldId id="1037" r:id="rId21"/>
    <p:sldId id="683" r:id="rId22"/>
    <p:sldId id="684" r:id="rId23"/>
    <p:sldId id="869" r:id="rId24"/>
    <p:sldId id="870" r:id="rId25"/>
    <p:sldId id="292" r:id="rId26"/>
    <p:sldId id="412" r:id="rId27"/>
    <p:sldId id="727" r:id="rId28"/>
    <p:sldId id="413" r:id="rId29"/>
    <p:sldId id="728" r:id="rId30"/>
    <p:sldId id="729" r:id="rId31"/>
    <p:sldId id="893" r:id="rId32"/>
    <p:sldId id="894" r:id="rId33"/>
    <p:sldId id="725" r:id="rId34"/>
    <p:sldId id="749" r:id="rId35"/>
    <p:sldId id="750" r:id="rId36"/>
    <p:sldId id="759" r:id="rId37"/>
    <p:sldId id="655" r:id="rId38"/>
    <p:sldId id="631" r:id="rId39"/>
    <p:sldId id="752" r:id="rId40"/>
    <p:sldId id="634" r:id="rId41"/>
    <p:sldId id="635" r:id="rId42"/>
    <p:sldId id="637" r:id="rId43"/>
    <p:sldId id="636" r:id="rId44"/>
    <p:sldId id="753" r:id="rId45"/>
    <p:sldId id="754" r:id="rId46"/>
    <p:sldId id="755" r:id="rId47"/>
    <p:sldId id="756" r:id="rId48"/>
    <p:sldId id="757" r:id="rId49"/>
    <p:sldId id="758" r:id="rId50"/>
    <p:sldId id="302" r:id="rId51"/>
    <p:sldId id="867" r:id="rId52"/>
    <p:sldId id="304" r:id="rId53"/>
    <p:sldId id="484" r:id="rId54"/>
    <p:sldId id="485" r:id="rId55"/>
    <p:sldId id="704" r:id="rId56"/>
    <p:sldId id="309" r:id="rId57"/>
    <p:sldId id="502" r:id="rId58"/>
    <p:sldId id="504" r:id="rId59"/>
    <p:sldId id="505" r:id="rId60"/>
    <p:sldId id="705" r:id="rId61"/>
    <p:sldId id="507" r:id="rId62"/>
    <p:sldId id="706" r:id="rId63"/>
    <p:sldId id="707" r:id="rId64"/>
    <p:sldId id="509" r:id="rId65"/>
    <p:sldId id="510" r:id="rId66"/>
    <p:sldId id="511" r:id="rId67"/>
    <p:sldId id="512" r:id="rId68"/>
    <p:sldId id="850" r:id="rId69"/>
    <p:sldId id="854" r:id="rId70"/>
    <p:sldId id="563" r:id="rId71"/>
    <p:sldId id="564" r:id="rId72"/>
    <p:sldId id="566" r:id="rId73"/>
    <p:sldId id="568" r:id="rId74"/>
    <p:sldId id="570" r:id="rId75"/>
    <p:sldId id="571" r:id="rId76"/>
    <p:sldId id="572" r:id="rId77"/>
    <p:sldId id="573" r:id="rId78"/>
    <p:sldId id="895" r:id="rId79"/>
    <p:sldId id="896" r:id="rId80"/>
    <p:sldId id="897" r:id="rId81"/>
    <p:sldId id="898" r:id="rId82"/>
    <p:sldId id="899" r:id="rId83"/>
    <p:sldId id="900" r:id="rId84"/>
    <p:sldId id="901" r:id="rId85"/>
    <p:sldId id="902" r:id="rId86"/>
    <p:sldId id="903" r:id="rId87"/>
    <p:sldId id="904" r:id="rId88"/>
    <p:sldId id="905" r:id="rId89"/>
    <p:sldId id="906" r:id="rId90"/>
    <p:sldId id="907" r:id="rId91"/>
    <p:sldId id="908" r:id="rId92"/>
    <p:sldId id="909" r:id="rId93"/>
    <p:sldId id="910" r:id="rId94"/>
    <p:sldId id="911" r:id="rId95"/>
    <p:sldId id="912" r:id="rId96"/>
    <p:sldId id="913" r:id="rId97"/>
    <p:sldId id="914" r:id="rId98"/>
    <p:sldId id="915" r:id="rId99"/>
    <p:sldId id="916" r:id="rId100"/>
    <p:sldId id="917" r:id="rId101"/>
    <p:sldId id="918" r:id="rId102"/>
    <p:sldId id="919" r:id="rId103"/>
    <p:sldId id="920" r:id="rId104"/>
    <p:sldId id="921" r:id="rId105"/>
    <p:sldId id="922" r:id="rId106"/>
    <p:sldId id="923" r:id="rId107"/>
    <p:sldId id="924" r:id="rId108"/>
    <p:sldId id="925" r:id="rId109"/>
    <p:sldId id="926" r:id="rId110"/>
    <p:sldId id="927" r:id="rId111"/>
    <p:sldId id="928" r:id="rId112"/>
    <p:sldId id="929" r:id="rId113"/>
    <p:sldId id="930" r:id="rId114"/>
    <p:sldId id="931" r:id="rId115"/>
    <p:sldId id="932" r:id="rId116"/>
    <p:sldId id="933" r:id="rId117"/>
    <p:sldId id="934" r:id="rId118"/>
    <p:sldId id="935" r:id="rId119"/>
    <p:sldId id="936" r:id="rId120"/>
    <p:sldId id="937" r:id="rId121"/>
    <p:sldId id="938" r:id="rId122"/>
    <p:sldId id="939" r:id="rId123"/>
    <p:sldId id="940" r:id="rId124"/>
    <p:sldId id="941" r:id="rId125"/>
    <p:sldId id="942" r:id="rId126"/>
    <p:sldId id="943" r:id="rId127"/>
    <p:sldId id="944" r:id="rId128"/>
    <p:sldId id="945" r:id="rId129"/>
    <p:sldId id="946" r:id="rId130"/>
    <p:sldId id="947" r:id="rId131"/>
    <p:sldId id="948" r:id="rId132"/>
    <p:sldId id="949" r:id="rId133"/>
    <p:sldId id="950" r:id="rId134"/>
    <p:sldId id="951" r:id="rId135"/>
    <p:sldId id="952" r:id="rId136"/>
    <p:sldId id="953" r:id="rId137"/>
    <p:sldId id="954" r:id="rId138"/>
    <p:sldId id="955" r:id="rId139"/>
    <p:sldId id="956" r:id="rId140"/>
    <p:sldId id="957" r:id="rId141"/>
    <p:sldId id="958" r:id="rId142"/>
    <p:sldId id="959" r:id="rId143"/>
    <p:sldId id="960" r:id="rId144"/>
    <p:sldId id="961" r:id="rId145"/>
    <p:sldId id="962" r:id="rId146"/>
    <p:sldId id="963" r:id="rId147"/>
    <p:sldId id="964" r:id="rId148"/>
    <p:sldId id="965" r:id="rId149"/>
    <p:sldId id="966" r:id="rId150"/>
    <p:sldId id="967" r:id="rId151"/>
    <p:sldId id="968" r:id="rId152"/>
    <p:sldId id="969" r:id="rId153"/>
    <p:sldId id="970" r:id="rId154"/>
    <p:sldId id="971" r:id="rId155"/>
    <p:sldId id="972" r:id="rId156"/>
    <p:sldId id="973" r:id="rId157"/>
    <p:sldId id="974" r:id="rId158"/>
    <p:sldId id="975" r:id="rId159"/>
    <p:sldId id="976" r:id="rId160"/>
    <p:sldId id="977" r:id="rId161"/>
    <p:sldId id="978" r:id="rId162"/>
    <p:sldId id="979" r:id="rId163"/>
    <p:sldId id="980" r:id="rId164"/>
    <p:sldId id="981" r:id="rId165"/>
    <p:sldId id="982" r:id="rId166"/>
    <p:sldId id="983" r:id="rId167"/>
    <p:sldId id="984" r:id="rId168"/>
    <p:sldId id="985" r:id="rId169"/>
    <p:sldId id="986" r:id="rId170"/>
    <p:sldId id="987" r:id="rId171"/>
    <p:sldId id="988" r:id="rId172"/>
    <p:sldId id="989" r:id="rId173"/>
    <p:sldId id="990" r:id="rId174"/>
    <p:sldId id="991" r:id="rId175"/>
    <p:sldId id="992" r:id="rId176"/>
    <p:sldId id="993" r:id="rId177"/>
    <p:sldId id="994" r:id="rId178"/>
    <p:sldId id="995" r:id="rId179"/>
    <p:sldId id="996" r:id="rId180"/>
    <p:sldId id="997" r:id="rId181"/>
    <p:sldId id="998" r:id="rId182"/>
    <p:sldId id="999" r:id="rId183"/>
    <p:sldId id="1000" r:id="rId184"/>
    <p:sldId id="1001" r:id="rId185"/>
    <p:sldId id="1002" r:id="rId186"/>
    <p:sldId id="1003" r:id="rId187"/>
    <p:sldId id="1004" r:id="rId188"/>
    <p:sldId id="1005" r:id="rId189"/>
    <p:sldId id="1006" r:id="rId190"/>
    <p:sldId id="1007" r:id="rId191"/>
    <p:sldId id="1008" r:id="rId192"/>
    <p:sldId id="1009" r:id="rId193"/>
    <p:sldId id="1010" r:id="rId194"/>
    <p:sldId id="1011" r:id="rId195"/>
    <p:sldId id="1012" r:id="rId196"/>
    <p:sldId id="1013" r:id="rId197"/>
    <p:sldId id="1014" r:id="rId198"/>
    <p:sldId id="1015" r:id="rId199"/>
    <p:sldId id="1016" r:id="rId200"/>
    <p:sldId id="1017" r:id="rId201"/>
    <p:sldId id="1018" r:id="rId202"/>
    <p:sldId id="1019" r:id="rId203"/>
    <p:sldId id="1020" r:id="rId204"/>
    <p:sldId id="1021" r:id="rId205"/>
    <p:sldId id="1022" r:id="rId206"/>
    <p:sldId id="1023" r:id="rId207"/>
    <p:sldId id="1024" r:id="rId208"/>
    <p:sldId id="1025" r:id="rId209"/>
    <p:sldId id="1026" r:id="rId210"/>
    <p:sldId id="1027" r:id="rId211"/>
    <p:sldId id="1028" r:id="rId212"/>
    <p:sldId id="1029" r:id="rId213"/>
    <p:sldId id="1030" r:id="rId214"/>
    <p:sldId id="1031" r:id="rId215"/>
    <p:sldId id="1032" r:id="rId216"/>
    <p:sldId id="1033" r:id="rId217"/>
    <p:sldId id="1034" r:id="rId218"/>
    <p:sldId id="1035" r:id="rId219"/>
    <p:sldId id="1036" r:id="rId220"/>
  </p:sldIdLst>
  <p:sldSz cx="9144000" cy="6858000" type="screen4x3"/>
  <p:notesSz cx="7315200" cy="9601200"/>
  <p:defaultTextStyle>
    <a:defPPr>
      <a:defRPr lang="en-US"/>
    </a:defPPr>
    <a:lvl1pPr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Georgia" panose="02040502050405020303"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Georgia" panose="02040502050405020303" pitchFamily="18"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orient="horz" pos="2571">
          <p15:clr>
            <a:srgbClr val="A4A3A4"/>
          </p15:clr>
        </p15:guide>
        <p15:guide id="3" pos="415">
          <p15:clr>
            <a:srgbClr val="A4A3A4"/>
          </p15:clr>
        </p15:guide>
        <p15:guide id="4" pos="1784">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er, Benjamin" initials="MB" lastIdx="24" clrIdx="0">
    <p:extLst/>
  </p:cmAuthor>
  <p:cmAuthor id="2" name="Brown, Desmond (CFPB)" initials="BD(" lastIdx="14" clrIdx="1"/>
  <p:cmAuthor id="3" name="Yuliya Rzad" initials="YR" lastIdx="14" clrIdx="2"/>
  <p:cmAuthor id="4" name="Anfune, Lissan (Detailee)(CFPB)" initials="AL" lastIdx="1" clrIdx="3"/>
  <p:cmAuthor id="5" name="Dickenson, Denise" initials="DD" lastIdx="3" clrIdx="4"/>
  <p:cmAuthor id="6" name="Brandlee, Kelsie (CFPB)" initials="KB" lastIdx="3" clrIdx="5"/>
  <p:cmAuthor id="7" name="Dolci, Richard (Contractor)(CFPB)" initials="DR(" lastIdx="2" clrIdx="6"/>
  <p:cmAuthor id="8" name="Bennett, Richard (CFPB)" initials="RB" lastIdx="11" clrIdx="7"/>
  <p:cmAuthor id="9" name="Coates, Laura" initials="LC" lastIdx="1" clrIdx="8"/>
  <p:cmAuthor id="10" name="Patel, Karuna (CFPB)" initials="KP" lastIdx="1" clrIdx="9"/>
  <p:cmAuthor id="11" name="Blatnik, Edward (CFPB)" initials="EJWB" lastIdx="1" clrIdx="10"/>
  <p:cmAuthor id="12" name="Marta Pineda" initials="MP" lastIdx="2" clrIdx="11"/>
  <p:cmAuthor id="13" name="Victor Sanz Salort" initials="VSS" lastIdx="1" clrIdx="12">
    <p:extLst/>
  </p:cmAuthor>
  <p:cmAuthor id="14" name="Victor Sanz Salort" initials="VSS [2]" lastIdx="1" clrIdx="1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636"/>
    <a:srgbClr val="101820"/>
    <a:srgbClr val="3B3C3E"/>
    <a:srgbClr val="000000"/>
    <a:srgbClr val="2CB34A"/>
    <a:srgbClr val="75787B"/>
    <a:srgbClr val="E3E3E4"/>
    <a:srgbClr val="DBEDD4"/>
    <a:srgbClr val="F1F1F1"/>
    <a:srgbClr val="DEF1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02" autoAdjust="0"/>
    <p:restoredTop sz="78719" autoAdjust="0"/>
  </p:normalViewPr>
  <p:slideViewPr>
    <p:cSldViewPr snapToGrid="0" snapToObjects="1">
      <p:cViewPr>
        <p:scale>
          <a:sx n="122" d="100"/>
          <a:sy n="122" d="100"/>
        </p:scale>
        <p:origin x="-1290" y="72"/>
      </p:cViewPr>
      <p:guideLst>
        <p:guide orient="horz" pos="2160"/>
        <p:guide orient="horz" pos="2571"/>
        <p:guide pos="415"/>
        <p:guide pos="1784"/>
      </p:guideLst>
    </p:cSldViewPr>
  </p:slideViewPr>
  <p:outlineViewPr>
    <p:cViewPr>
      <p:scale>
        <a:sx n="33" d="100"/>
        <a:sy n="33" d="100"/>
      </p:scale>
      <p:origin x="0" y="0"/>
    </p:cViewPr>
  </p:outlineViewPr>
  <p:notesTextViewPr>
    <p:cViewPr>
      <p:scale>
        <a:sx n="110" d="100"/>
        <a:sy n="110" d="100"/>
      </p:scale>
      <p:origin x="0" y="672"/>
    </p:cViewPr>
  </p:notesTextViewPr>
  <p:sorterViewPr>
    <p:cViewPr>
      <p:scale>
        <a:sx n="167" d="100"/>
        <a:sy n="167" d="100"/>
      </p:scale>
      <p:origin x="0" y="6384"/>
    </p:cViewPr>
  </p:sorterViewPr>
  <p:notesViewPr>
    <p:cSldViewPr snapToGrid="0" snapToObjects="1">
      <p:cViewPr>
        <p:scale>
          <a:sx n="90" d="100"/>
          <a:sy n="90" d="100"/>
        </p:scale>
        <p:origin x="279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commentAuthors" Target="commentAuthors.xml"/><Relationship Id="rId228"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notesMaster" Target="notesMasters/notes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s-MX" sz="1800" b="0" i="0">
              <a:latin typeface="Arial"/>
            </a:rPr>
            <a:t>Habilidad y confianza para utilizar el conocimiento</a:t>
          </a:r>
          <a:endParaRPr lang="es-MX" sz="1800" b="0" i="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a:p>
      </dgm:t>
    </dgm:pt>
    <dgm:pt modelId="{7E982CCF-0D9F-422E-BA76-87E46A480F43}">
      <dgm:prSet phldrT="[Text]" custT="1"/>
      <dgm:spPr>
        <a:solidFill>
          <a:srgbClr val="3B8636"/>
        </a:solidFill>
      </dgm:spPr>
      <dgm:t>
        <a:bodyPr/>
        <a:lstStyle/>
        <a:p>
          <a:pPr>
            <a:lnSpc>
              <a:spcPct val="120000"/>
            </a:lnSpc>
          </a:pPr>
          <a:r>
            <a:rPr lang="es-MX" sz="1800" b="0" dirty="0">
              <a:latin typeface="Arial"/>
            </a:rPr>
            <a:t>Empoderamiento</a:t>
          </a:r>
          <a:r>
            <a:rPr lang="es-MX" sz="1400" b="0" dirty="0">
              <a:latin typeface="Arial"/>
            </a:rPr>
            <a:t> </a:t>
          </a:r>
          <a:r>
            <a:rPr lang="es-MX" sz="1800" b="0" dirty="0">
              <a:latin typeface="Arial"/>
            </a:rPr>
            <a:t>financiero</a:t>
          </a:r>
          <a:endParaRPr lang="es-MX" sz="1800" b="0" dirty="0">
            <a:latin typeface="Arial"/>
            <a:cs typeface="Arial"/>
          </a:endParaRPr>
        </a:p>
      </dgm:t>
      <dgm:extLst>
        <a:ext uri="{E40237B7-FDA0-4F09-8148-C483321AD2D9}">
          <dgm14:cNvPr xmlns:dgm14="http://schemas.microsoft.com/office/drawing/2010/diagram" id="0" name="" descr="Los conocimientos financieros básicos más la destreza y la confianza para utilizar dichos conocimientos son equivalentes al empoderamiento financiero"/>
        </a:ext>
      </dgm:extLs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s-MX" sz="1800" b="0">
              <a:latin typeface="Arial"/>
            </a:rPr>
            <a:t>Alfabetiza-</a:t>
          </a:r>
        </a:p>
        <a:p>
          <a:r>
            <a:rPr lang="es-MX" sz="1800" b="0">
              <a:latin typeface="Arial"/>
            </a:rPr>
            <a:t>ción financiera</a:t>
          </a:r>
          <a:endParaRPr lang="es-MX" sz="1800" b="0">
            <a:latin typeface="Arial"/>
            <a:cs typeface="Arial"/>
          </a:endParaRPr>
        </a:p>
      </dgm:t>
    </dgm:pt>
    <dgm:pt modelId="{C9BDD3D1-92DA-4EDE-950A-F45F74F58271}" type="sibTrans" cxnId="{6B03500C-9C2D-420D-907B-8A059FB7825D}">
      <dgm:prSet/>
      <dgm:spPr>
        <a:solidFill>
          <a:schemeClr val="bg1"/>
        </a:solidFill>
      </dgm:spPr>
      <dgm:t>
        <a:bodyPr/>
        <a:lstStyle/>
        <a:p>
          <a:endParaRPr lang="en-US"/>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custScaleX="133660" custScaleY="139299" custLinFactNeighborX="-929" custLinFactNeighborY="-620">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ScaleX="146562" custScaleY="136123" custLinFactX="-13240" custLinFactNeighborX="-100000" custLinFactNeighborY="2127">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3504" custLinFactNeighborX="-100000" custLinFactNeighborY="-37488"/>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ScaleX="142435" custScaleY="151590" custLinFactX="-16934" custLinFactNeighborX="-100000">
        <dgm:presLayoutVars>
          <dgm:bulletEnabled val="1"/>
        </dgm:presLayoutVars>
      </dgm:prSet>
      <dgm:spPr/>
      <dgm:t>
        <a:bodyPr/>
        <a:lstStyle/>
        <a:p>
          <a:endParaRPr lang="en-US"/>
        </a:p>
      </dgm:t>
    </dgm:pt>
  </dgm:ptLst>
  <dgm:cxnLst>
    <dgm:cxn modelId="{DB8EC31C-385D-9B4B-AF45-F4DB67A6366F}" type="presOf" srcId="{C9BDD3D1-92DA-4EDE-950A-F45F74F58271}" destId="{97FDB00C-7DB5-4FA5-B450-CF8F1E49E9DF}" srcOrd="0" destOrd="0" presId="urn:microsoft.com/office/officeart/2005/8/layout/equation1"/>
    <dgm:cxn modelId="{19358E68-E6AA-40DF-987D-831BF9A3F328}" srcId="{CE998C12-2FBB-4F7A-9F9B-EDF3C00DB4D3}" destId="{254A14C6-A6AF-4F92-9292-FD028AF3737C}" srcOrd="1" destOrd="0" parTransId="{DA18F270-5594-47DB-A9EF-5BFFCE95FE07}" sibTransId="{856EB86D-8BF4-4C0F-9863-03A550FDAF7A}"/>
    <dgm:cxn modelId="{9A1C0A7B-1B18-9249-860B-D6D79308666A}" type="presOf" srcId="{CE998C12-2FBB-4F7A-9F9B-EDF3C00DB4D3}" destId="{167278C8-35B2-4BE6-8A20-66FA69C28141}" srcOrd="0" destOrd="0" presId="urn:microsoft.com/office/officeart/2005/8/layout/equation1"/>
    <dgm:cxn modelId="{D046B458-5E6B-A44E-8D09-DDF2BAC22F21}" type="presOf" srcId="{856EB86D-8BF4-4C0F-9863-03A550FDAF7A}" destId="{64F09F2D-5368-4221-8664-42515F353403}" srcOrd="0" destOrd="0" presId="urn:microsoft.com/office/officeart/2005/8/layout/equation1"/>
    <dgm:cxn modelId="{41D3AD33-FDB8-2345-91D1-7A2B7C2FDB09}" type="presOf" srcId="{32055F16-AECB-4F4C-9D01-0C2E44AB53B7}" destId="{B038EE9B-D981-40FB-B786-A1BE11114661}" srcOrd="0" destOrd="0" presId="urn:microsoft.com/office/officeart/2005/8/layout/equation1"/>
    <dgm:cxn modelId="{78075742-8BB9-9D41-9F3F-5D2B8EB1917F}" type="presOf" srcId="{7E982CCF-0D9F-422E-BA76-87E46A480F43}" destId="{B3010C1D-96BF-46E2-800E-EAFF056355B7}" srcOrd="0" destOrd="0" presId="urn:microsoft.com/office/officeart/2005/8/layout/equation1"/>
    <dgm:cxn modelId="{35E94B6C-183F-1C4E-B720-FE74263641DA}" type="presOf" srcId="{254A14C6-A6AF-4F92-9292-FD028AF3737C}" destId="{DFB04FFC-DE9B-4269-877C-AC906D56C9DE}"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023AA6AE-6AF3-C14C-A9D8-72AC2C720615}" type="presParOf" srcId="{167278C8-35B2-4BE6-8A20-66FA69C28141}" destId="{B038EE9B-D981-40FB-B786-A1BE11114661}" srcOrd="0" destOrd="0" presId="urn:microsoft.com/office/officeart/2005/8/layout/equation1"/>
    <dgm:cxn modelId="{7B65582F-3461-3D47-A23B-4F5FDA3585B0}" type="presParOf" srcId="{167278C8-35B2-4BE6-8A20-66FA69C28141}" destId="{92074FD1-F1B7-43F8-B629-A6834B99BE13}" srcOrd="1" destOrd="0" presId="urn:microsoft.com/office/officeart/2005/8/layout/equation1"/>
    <dgm:cxn modelId="{0BEF89F8-A1A8-C444-8AF1-A9FE8965110B}" type="presParOf" srcId="{167278C8-35B2-4BE6-8A20-66FA69C28141}" destId="{97FDB00C-7DB5-4FA5-B450-CF8F1E49E9DF}" srcOrd="2" destOrd="0" presId="urn:microsoft.com/office/officeart/2005/8/layout/equation1"/>
    <dgm:cxn modelId="{61CDE91A-0093-E34F-839D-86B04D4B99D2}" type="presParOf" srcId="{167278C8-35B2-4BE6-8A20-66FA69C28141}" destId="{85A720C8-D645-48D1-BFFD-325E54302795}" srcOrd="3" destOrd="0" presId="urn:microsoft.com/office/officeart/2005/8/layout/equation1"/>
    <dgm:cxn modelId="{0A7179BC-8C78-D443-BE03-D10D464DCE4B}" type="presParOf" srcId="{167278C8-35B2-4BE6-8A20-66FA69C28141}" destId="{DFB04FFC-DE9B-4269-877C-AC906D56C9DE}" srcOrd="4" destOrd="0" presId="urn:microsoft.com/office/officeart/2005/8/layout/equation1"/>
    <dgm:cxn modelId="{524BCE1B-78B9-6247-BAF2-F66F12546251}" type="presParOf" srcId="{167278C8-35B2-4BE6-8A20-66FA69C28141}" destId="{2A8B21D4-A3DB-412A-BD7E-84666062188D}" srcOrd="5" destOrd="0" presId="urn:microsoft.com/office/officeart/2005/8/layout/equation1"/>
    <dgm:cxn modelId="{1755B09A-7692-A84A-BC64-1D03899D6D61}" type="presParOf" srcId="{167278C8-35B2-4BE6-8A20-66FA69C28141}" destId="{64F09F2D-5368-4221-8664-42515F353403}" srcOrd="6" destOrd="0" presId="urn:microsoft.com/office/officeart/2005/8/layout/equation1"/>
    <dgm:cxn modelId="{B128FFD7-0265-D241-8690-CD4E063E9C5C}" type="presParOf" srcId="{167278C8-35B2-4BE6-8A20-66FA69C28141}" destId="{3247F51A-645C-4AEC-9263-EC8B8CFA3489}" srcOrd="7" destOrd="0" presId="urn:microsoft.com/office/officeart/2005/8/layout/equation1"/>
    <dgm:cxn modelId="{100C2A14-47FF-B04C-93C8-17B520F34C19}"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EFD798-8C5A-DE47-9D28-0DB16F594833}" type="doc">
      <dgm:prSet loTypeId="urn:microsoft.com/office/officeart/2009/3/layout/StepUpProcess" loCatId="" qsTypeId="urn:microsoft.com/office/officeart/2005/8/quickstyle/simple4" qsCatId="simple" csTypeId="urn:microsoft.com/office/officeart/2005/8/colors/accent1_3" csCatId="accent1" phldr="1"/>
      <dgm:spPr/>
      <dgm:t>
        <a:bodyPr/>
        <a:lstStyle/>
        <a:p>
          <a:endParaRPr lang="en-US"/>
        </a:p>
      </dgm:t>
    </dgm:pt>
    <dgm:pt modelId="{5853A475-751E-FE41-B521-6E949931CCFC}">
      <dgm:prSet phldrT="[Text]" custT="1"/>
      <dgm:spPr/>
      <dgm:t>
        <a:bodyPr/>
        <a:lstStyle/>
        <a:p>
          <a:r>
            <a:rPr lang="en-US" sz="1400" b="1" dirty="0"/>
            <a:t>El </a:t>
          </a:r>
          <a:r>
            <a:rPr lang="en-US" sz="1400" b="1" dirty="0" err="1"/>
            <a:t>prestatario</a:t>
          </a:r>
          <a:r>
            <a:rPr lang="en-US" sz="1400" b="1" dirty="0"/>
            <a:t> </a:t>
          </a:r>
          <a:r>
            <a:rPr lang="en-US" sz="1400" b="1" dirty="0" err="1"/>
            <a:t>visita</a:t>
          </a:r>
          <a:r>
            <a:rPr lang="en-US" sz="1400" b="1" dirty="0"/>
            <a:t> a un </a:t>
          </a:r>
          <a:r>
            <a:rPr lang="en-US" sz="1400" b="1" dirty="0" err="1"/>
            <a:t>prestamista</a:t>
          </a:r>
          <a:r>
            <a:rPr lang="en-US" sz="1400" b="1" dirty="0"/>
            <a:t> de </a:t>
          </a:r>
          <a:r>
            <a:rPr lang="en-US" sz="1400" b="1" dirty="0" err="1"/>
            <a:t>día</a:t>
          </a:r>
          <a:r>
            <a:rPr lang="en-US" sz="1400" b="1" dirty="0"/>
            <a:t> de </a:t>
          </a:r>
          <a:r>
            <a:rPr lang="en-US" sz="1400" b="1" dirty="0" err="1"/>
            <a:t>pago</a:t>
          </a:r>
          <a:r>
            <a:rPr lang="en-US" sz="1400" b="1" dirty="0"/>
            <a:t>.</a:t>
          </a:r>
          <a:endParaRPr lang="es-MX" sz="1400" b="1" dirty="0"/>
        </a:p>
      </dgm:t>
    </dgm:pt>
    <dgm:pt modelId="{2BF2C5BE-7232-E04C-9E11-17B388751AFB}" type="parTrans" cxnId="{74715B61-E53A-F643-AF4A-05498B7A4894}">
      <dgm:prSet/>
      <dgm:spPr/>
      <dgm:t>
        <a:bodyPr/>
        <a:lstStyle/>
        <a:p>
          <a:endParaRPr lang="en-US"/>
        </a:p>
      </dgm:t>
    </dgm:pt>
    <dgm:pt modelId="{44E9EDDC-52FC-0C4E-BA9D-F697C639FB8C}" type="sibTrans" cxnId="{74715B61-E53A-F643-AF4A-05498B7A4894}">
      <dgm:prSet/>
      <dgm:spPr/>
      <dgm:t>
        <a:bodyPr/>
        <a:lstStyle/>
        <a:p>
          <a:endParaRPr lang="en-US"/>
        </a:p>
      </dgm:t>
    </dgm:pt>
    <dgm:pt modelId="{EC049E6C-E62D-7C42-8EC8-99E73B522F41}">
      <dgm:prSet phldrT="[Text]" custT="1"/>
      <dgm:spPr/>
      <dgm:t>
        <a:bodyPr/>
        <a:lstStyle/>
        <a:p>
          <a:r>
            <a:rPr lang="en-US" sz="1400" b="1"/>
            <a:t>El prestatario obtiene el préstamo.</a:t>
          </a:r>
          <a:endParaRPr lang="es-MX" sz="1400" b="1"/>
        </a:p>
      </dgm:t>
    </dgm:pt>
    <dgm:pt modelId="{0C59C368-0BB1-DC45-A66B-887AD6D450CB}" type="parTrans" cxnId="{319359D9-87DB-D94F-A72F-53022D45F695}">
      <dgm:prSet/>
      <dgm:spPr/>
      <dgm:t>
        <a:bodyPr/>
        <a:lstStyle/>
        <a:p>
          <a:endParaRPr lang="en-US"/>
        </a:p>
      </dgm:t>
    </dgm:pt>
    <dgm:pt modelId="{A02E4F8F-1D1D-9243-8F9B-16133E19458C}" type="sibTrans" cxnId="{319359D9-87DB-D94F-A72F-53022D45F695}">
      <dgm:prSet/>
      <dgm:spPr/>
      <dgm:t>
        <a:bodyPr/>
        <a:lstStyle/>
        <a:p>
          <a:endParaRPr lang="en-US"/>
        </a:p>
      </dgm:t>
    </dgm:pt>
    <dgm:pt modelId="{C8FDBE17-210C-5F41-B444-C4403877926E}">
      <dgm:prSet phldrT="[Text]" custT="1"/>
      <dgm:spPr/>
      <dgm:t>
        <a:bodyPr/>
        <a:lstStyle/>
        <a:p>
          <a:r>
            <a:rPr lang="en-US" sz="1400" b="1"/>
            <a:t>El prestatario entrega al prestamista un cheque posfechado a 14 días.</a:t>
          </a:r>
          <a:endParaRPr lang="es-MX" sz="1400" b="1"/>
        </a:p>
      </dgm:t>
    </dgm:pt>
    <dgm:pt modelId="{F04C2E5D-1D66-DA4E-9C4F-E4EA696FD0A0}" type="parTrans" cxnId="{F78B5ED8-AE13-274C-8C71-D296508C5647}">
      <dgm:prSet/>
      <dgm:spPr/>
      <dgm:t>
        <a:bodyPr/>
        <a:lstStyle/>
        <a:p>
          <a:endParaRPr lang="en-US"/>
        </a:p>
      </dgm:t>
    </dgm:pt>
    <dgm:pt modelId="{6628528B-0B83-704C-B28F-FBD17B375744}" type="sibTrans" cxnId="{F78B5ED8-AE13-274C-8C71-D296508C5647}">
      <dgm:prSet/>
      <dgm:spPr/>
      <dgm:t>
        <a:bodyPr/>
        <a:lstStyle/>
        <a:p>
          <a:endParaRPr lang="en-US"/>
        </a:p>
      </dgm:t>
    </dgm:pt>
    <dgm:pt modelId="{6345111B-2F22-E245-A1A5-B008C73F67AE}">
      <dgm:prSet custT="1"/>
      <dgm:spPr/>
      <dgm:t>
        <a:bodyPr/>
        <a:lstStyle/>
        <a:p>
          <a:r>
            <a:rPr lang="en-US" sz="1400" b="1"/>
            <a:t>Si en 14 días el prestatario no tiene el dinero, el préstamo se renueva.</a:t>
          </a:r>
          <a:endParaRPr lang="es-MX" sz="1400" b="1"/>
        </a:p>
      </dgm:t>
    </dgm:pt>
    <dgm:pt modelId="{B3651C81-67FD-624D-B971-D8EA26B51E72}" type="parTrans" cxnId="{F0724976-56CA-D84C-A87C-CCFD0C23E9E4}">
      <dgm:prSet/>
      <dgm:spPr/>
      <dgm:t>
        <a:bodyPr/>
        <a:lstStyle/>
        <a:p>
          <a:endParaRPr lang="en-US"/>
        </a:p>
      </dgm:t>
    </dgm:pt>
    <dgm:pt modelId="{E3C189F9-E3FB-D043-9078-A9C0029C3225}" type="sibTrans" cxnId="{F0724976-56CA-D84C-A87C-CCFD0C23E9E4}">
      <dgm:prSet/>
      <dgm:spPr/>
      <dgm:t>
        <a:bodyPr/>
        <a:lstStyle/>
        <a:p>
          <a:endParaRPr lang="en-US"/>
        </a:p>
      </dgm:t>
    </dgm:pt>
    <dgm:pt modelId="{396F5A37-7D3B-9340-89CD-2B71FBD6C5CE}">
      <dgm:prSet/>
      <dgm:spPr/>
      <dgm:t>
        <a:bodyPr/>
        <a:lstStyle/>
        <a:p>
          <a:r>
            <a:rPr lang="en-US" b="1"/>
            <a:t>Cada 14 días, el prestatario debe pagar el préstamo o renovarlo.</a:t>
          </a:r>
          <a:endParaRPr lang="es-MX" b="1"/>
        </a:p>
      </dgm:t>
    </dgm:pt>
    <dgm:pt modelId="{942BC49A-8DC7-3549-8005-5B447F71C5F0}" type="parTrans" cxnId="{70D99805-8767-4D48-88F9-934098C32798}">
      <dgm:prSet/>
      <dgm:spPr/>
      <dgm:t>
        <a:bodyPr/>
        <a:lstStyle/>
        <a:p>
          <a:endParaRPr lang="en-US"/>
        </a:p>
      </dgm:t>
    </dgm:pt>
    <dgm:pt modelId="{D72F3381-70E9-8F4D-B4EB-91EDC5D1E4A3}" type="sibTrans" cxnId="{70D99805-8767-4D48-88F9-934098C32798}">
      <dgm:prSet/>
      <dgm:spPr/>
      <dgm:t>
        <a:bodyPr/>
        <a:lstStyle/>
        <a:p>
          <a:endParaRPr lang="en-US"/>
        </a:p>
      </dgm:t>
    </dgm:pt>
    <dgm:pt modelId="{9585B137-CF45-DE46-9BDC-8EE2245B531B}" type="pres">
      <dgm:prSet presAssocID="{48EFD798-8C5A-DE47-9D28-0DB16F594833}" presName="rootnode" presStyleCnt="0">
        <dgm:presLayoutVars>
          <dgm:chMax/>
          <dgm:chPref/>
          <dgm:dir/>
          <dgm:animLvl val="lvl"/>
        </dgm:presLayoutVars>
      </dgm:prSet>
      <dgm:spPr/>
      <dgm:t>
        <a:bodyPr/>
        <a:lstStyle/>
        <a:p>
          <a:endParaRPr lang="en-US"/>
        </a:p>
      </dgm:t>
    </dgm:pt>
    <dgm:pt modelId="{B37AE5B8-68EB-054A-A8CB-F5A66CC0844E}" type="pres">
      <dgm:prSet presAssocID="{5853A475-751E-FE41-B521-6E949931CCFC}" presName="composite" presStyleCnt="0"/>
      <dgm:spPr/>
    </dgm:pt>
    <dgm:pt modelId="{8ED0CC99-5F76-E746-994C-7C9D396BF90C}" type="pres">
      <dgm:prSet presAssocID="{5853A475-751E-FE41-B521-6E949931CCFC}" presName="LShape" presStyleLbl="alignNode1" presStyleIdx="0" presStyleCnt="9"/>
      <dgm:spPr/>
    </dgm:pt>
    <dgm:pt modelId="{37547783-523F-3E4B-ACD9-D1CBB53DFF6C}" type="pres">
      <dgm:prSet presAssocID="{5853A475-751E-FE41-B521-6E949931CCFC}" presName="ParentText" presStyleLbl="revTx" presStyleIdx="0" presStyleCnt="5">
        <dgm:presLayoutVars>
          <dgm:chMax val="0"/>
          <dgm:chPref val="0"/>
          <dgm:bulletEnabled val="1"/>
        </dgm:presLayoutVars>
      </dgm:prSet>
      <dgm:spPr/>
      <dgm:t>
        <a:bodyPr/>
        <a:lstStyle/>
        <a:p>
          <a:endParaRPr lang="en-US"/>
        </a:p>
      </dgm:t>
    </dgm:pt>
    <dgm:pt modelId="{150EDFD1-3AE3-C748-BFA9-BEC009F03780}" type="pres">
      <dgm:prSet presAssocID="{5853A475-751E-FE41-B521-6E949931CCFC}" presName="Triangle" presStyleLbl="alignNode1" presStyleIdx="1" presStyleCnt="9"/>
      <dgm:spPr/>
    </dgm:pt>
    <dgm:pt modelId="{23752DBC-0A0B-BA40-A06A-B497B9EDF20E}" type="pres">
      <dgm:prSet presAssocID="{44E9EDDC-52FC-0C4E-BA9D-F697C639FB8C}" presName="sibTrans" presStyleCnt="0"/>
      <dgm:spPr/>
    </dgm:pt>
    <dgm:pt modelId="{F68EF510-CF9C-8944-9684-885AFE307378}" type="pres">
      <dgm:prSet presAssocID="{44E9EDDC-52FC-0C4E-BA9D-F697C639FB8C}" presName="space" presStyleCnt="0"/>
      <dgm:spPr/>
    </dgm:pt>
    <dgm:pt modelId="{1FB8BB68-B18C-D048-9D65-DB57711ECFB6}" type="pres">
      <dgm:prSet presAssocID="{EC049E6C-E62D-7C42-8EC8-99E73B522F41}" presName="composite" presStyleCnt="0"/>
      <dgm:spPr/>
    </dgm:pt>
    <dgm:pt modelId="{82F61F28-17B3-E043-8F51-99A742197F95}" type="pres">
      <dgm:prSet presAssocID="{EC049E6C-E62D-7C42-8EC8-99E73B522F41}" presName="LShape" presStyleLbl="alignNode1" presStyleIdx="2" presStyleCnt="9"/>
      <dgm:spPr/>
    </dgm:pt>
    <dgm:pt modelId="{A0663A85-322F-6643-B794-F840F0D47D7D}" type="pres">
      <dgm:prSet presAssocID="{EC049E6C-E62D-7C42-8EC8-99E73B522F41}" presName="ParentText" presStyleLbl="revTx" presStyleIdx="1" presStyleCnt="5">
        <dgm:presLayoutVars>
          <dgm:chMax val="0"/>
          <dgm:chPref val="0"/>
          <dgm:bulletEnabled val="1"/>
        </dgm:presLayoutVars>
      </dgm:prSet>
      <dgm:spPr/>
      <dgm:t>
        <a:bodyPr/>
        <a:lstStyle/>
        <a:p>
          <a:endParaRPr lang="en-US"/>
        </a:p>
      </dgm:t>
    </dgm:pt>
    <dgm:pt modelId="{9D5C973D-5710-1549-8DBB-1038BEAD8CA8}" type="pres">
      <dgm:prSet presAssocID="{EC049E6C-E62D-7C42-8EC8-99E73B522F41}" presName="Triangle" presStyleLbl="alignNode1" presStyleIdx="3" presStyleCnt="9"/>
      <dgm:spPr/>
    </dgm:pt>
    <dgm:pt modelId="{87278141-14A9-2242-8999-E0E668628EEB}" type="pres">
      <dgm:prSet presAssocID="{A02E4F8F-1D1D-9243-8F9B-16133E19458C}" presName="sibTrans" presStyleCnt="0"/>
      <dgm:spPr/>
    </dgm:pt>
    <dgm:pt modelId="{52BD5D51-25B0-2845-B128-9F3B51BEA0B2}" type="pres">
      <dgm:prSet presAssocID="{A02E4F8F-1D1D-9243-8F9B-16133E19458C}" presName="space" presStyleCnt="0"/>
      <dgm:spPr/>
    </dgm:pt>
    <dgm:pt modelId="{F8781776-57F1-4749-87B2-C442EFD41563}" type="pres">
      <dgm:prSet presAssocID="{C8FDBE17-210C-5F41-B444-C4403877926E}" presName="composite" presStyleCnt="0"/>
      <dgm:spPr/>
    </dgm:pt>
    <dgm:pt modelId="{7441F7FD-C068-9240-903C-F678C1AC4788}" type="pres">
      <dgm:prSet presAssocID="{C8FDBE17-210C-5F41-B444-C4403877926E}" presName="LShape" presStyleLbl="alignNode1" presStyleIdx="4" presStyleCnt="9"/>
      <dgm:spPr/>
    </dgm:pt>
    <dgm:pt modelId="{A2EE22A7-F166-9544-AFAD-F5CE923D3E84}" type="pres">
      <dgm:prSet presAssocID="{C8FDBE17-210C-5F41-B444-C4403877926E}" presName="ParentText" presStyleLbl="revTx" presStyleIdx="2" presStyleCnt="5">
        <dgm:presLayoutVars>
          <dgm:chMax val="0"/>
          <dgm:chPref val="0"/>
          <dgm:bulletEnabled val="1"/>
        </dgm:presLayoutVars>
      </dgm:prSet>
      <dgm:spPr/>
      <dgm:t>
        <a:bodyPr/>
        <a:lstStyle/>
        <a:p>
          <a:endParaRPr lang="en-US"/>
        </a:p>
      </dgm:t>
    </dgm:pt>
    <dgm:pt modelId="{9EB32207-C456-734C-8C5A-F002B35A3146}" type="pres">
      <dgm:prSet presAssocID="{C8FDBE17-210C-5F41-B444-C4403877926E}" presName="Triangle" presStyleLbl="alignNode1" presStyleIdx="5" presStyleCnt="9"/>
      <dgm:spPr/>
    </dgm:pt>
    <dgm:pt modelId="{74C3209F-D089-3A4C-8789-E94D968FEBF6}" type="pres">
      <dgm:prSet presAssocID="{6628528B-0B83-704C-B28F-FBD17B375744}" presName="sibTrans" presStyleCnt="0"/>
      <dgm:spPr/>
    </dgm:pt>
    <dgm:pt modelId="{823F3EC9-39C5-CA4C-AB2B-9239DCDC6082}" type="pres">
      <dgm:prSet presAssocID="{6628528B-0B83-704C-B28F-FBD17B375744}" presName="space" presStyleCnt="0"/>
      <dgm:spPr/>
    </dgm:pt>
    <dgm:pt modelId="{3C5C2490-ED7B-4B47-9485-9985B4FA1B84}" type="pres">
      <dgm:prSet presAssocID="{6345111B-2F22-E245-A1A5-B008C73F67AE}" presName="composite" presStyleCnt="0"/>
      <dgm:spPr/>
    </dgm:pt>
    <dgm:pt modelId="{7C9642A7-31A3-F44B-A1F7-DA19703204F5}" type="pres">
      <dgm:prSet presAssocID="{6345111B-2F22-E245-A1A5-B008C73F67AE}" presName="LShape" presStyleLbl="alignNode1" presStyleIdx="6" presStyleCnt="9"/>
      <dgm:spPr/>
    </dgm:pt>
    <dgm:pt modelId="{CA5DA8DC-D525-1D44-A762-88E23FCB37EA}" type="pres">
      <dgm:prSet presAssocID="{6345111B-2F22-E245-A1A5-B008C73F67AE}" presName="ParentText" presStyleLbl="revTx" presStyleIdx="3" presStyleCnt="5" custScaleX="105355" custLinFactNeighborX="4211" custLinFactNeighborY="707">
        <dgm:presLayoutVars>
          <dgm:chMax val="0"/>
          <dgm:chPref val="0"/>
          <dgm:bulletEnabled val="1"/>
        </dgm:presLayoutVars>
      </dgm:prSet>
      <dgm:spPr/>
      <dgm:t>
        <a:bodyPr/>
        <a:lstStyle/>
        <a:p>
          <a:endParaRPr lang="en-US"/>
        </a:p>
      </dgm:t>
    </dgm:pt>
    <dgm:pt modelId="{FF33D684-BAC6-EE41-A242-B5EF804E8D3E}" type="pres">
      <dgm:prSet presAssocID="{6345111B-2F22-E245-A1A5-B008C73F67AE}" presName="Triangle" presStyleLbl="alignNode1" presStyleIdx="7" presStyleCnt="9"/>
      <dgm:spPr/>
    </dgm:pt>
    <dgm:pt modelId="{F0105DDD-E18D-0A43-823B-7939D336A3D7}" type="pres">
      <dgm:prSet presAssocID="{E3C189F9-E3FB-D043-9078-A9C0029C3225}" presName="sibTrans" presStyleCnt="0"/>
      <dgm:spPr/>
    </dgm:pt>
    <dgm:pt modelId="{C066CDBF-599F-4E47-9490-01DA324A98EA}" type="pres">
      <dgm:prSet presAssocID="{E3C189F9-E3FB-D043-9078-A9C0029C3225}" presName="space" presStyleCnt="0"/>
      <dgm:spPr/>
    </dgm:pt>
    <dgm:pt modelId="{5F5A9660-B814-5840-A85B-685E1EB79D20}" type="pres">
      <dgm:prSet presAssocID="{396F5A37-7D3B-9340-89CD-2B71FBD6C5CE}" presName="composite" presStyleCnt="0"/>
      <dgm:spPr/>
    </dgm:pt>
    <dgm:pt modelId="{BB3A6155-876D-F847-9FE7-84447F626A14}" type="pres">
      <dgm:prSet presAssocID="{396F5A37-7D3B-9340-89CD-2B71FBD6C5CE}" presName="LShape" presStyleLbl="alignNode1" presStyleIdx="8" presStyleCnt="9"/>
      <dgm:spPr/>
    </dgm:pt>
    <dgm:pt modelId="{9998B279-E7E2-EC48-9FF5-18206280362F}" type="pres">
      <dgm:prSet presAssocID="{396F5A37-7D3B-9340-89CD-2B71FBD6C5CE}" presName="ParentText" presStyleLbl="revTx" presStyleIdx="4" presStyleCnt="5">
        <dgm:presLayoutVars>
          <dgm:chMax val="0"/>
          <dgm:chPref val="0"/>
          <dgm:bulletEnabled val="1"/>
        </dgm:presLayoutVars>
      </dgm:prSet>
      <dgm:spPr/>
      <dgm:t>
        <a:bodyPr/>
        <a:lstStyle/>
        <a:p>
          <a:endParaRPr lang="en-US"/>
        </a:p>
      </dgm:t>
    </dgm:pt>
  </dgm:ptLst>
  <dgm:cxnLst>
    <dgm:cxn modelId="{CB9CBE6F-C21E-4C88-B655-6746F8C70BE5}" type="presOf" srcId="{C8FDBE17-210C-5F41-B444-C4403877926E}" destId="{A2EE22A7-F166-9544-AFAD-F5CE923D3E84}" srcOrd="0" destOrd="0" presId="urn:microsoft.com/office/officeart/2009/3/layout/StepUpProcess"/>
    <dgm:cxn modelId="{F78B5ED8-AE13-274C-8C71-D296508C5647}" srcId="{48EFD798-8C5A-DE47-9D28-0DB16F594833}" destId="{C8FDBE17-210C-5F41-B444-C4403877926E}" srcOrd="2" destOrd="0" parTransId="{F04C2E5D-1D66-DA4E-9C4F-E4EA696FD0A0}" sibTransId="{6628528B-0B83-704C-B28F-FBD17B375744}"/>
    <dgm:cxn modelId="{4078C205-F3B0-4213-A810-55CC4F4F5BFB}" type="presOf" srcId="{EC049E6C-E62D-7C42-8EC8-99E73B522F41}" destId="{A0663A85-322F-6643-B794-F840F0D47D7D}" srcOrd="0" destOrd="0" presId="urn:microsoft.com/office/officeart/2009/3/layout/StepUpProcess"/>
    <dgm:cxn modelId="{70D99805-8767-4D48-88F9-934098C32798}" srcId="{48EFD798-8C5A-DE47-9D28-0DB16F594833}" destId="{396F5A37-7D3B-9340-89CD-2B71FBD6C5CE}" srcOrd="4" destOrd="0" parTransId="{942BC49A-8DC7-3549-8005-5B447F71C5F0}" sibTransId="{D72F3381-70E9-8F4D-B4EB-91EDC5D1E4A3}"/>
    <dgm:cxn modelId="{74715B61-E53A-F643-AF4A-05498B7A4894}" srcId="{48EFD798-8C5A-DE47-9D28-0DB16F594833}" destId="{5853A475-751E-FE41-B521-6E949931CCFC}" srcOrd="0" destOrd="0" parTransId="{2BF2C5BE-7232-E04C-9E11-17B388751AFB}" sibTransId="{44E9EDDC-52FC-0C4E-BA9D-F697C639FB8C}"/>
    <dgm:cxn modelId="{B22E694A-81BD-4D24-A931-BC715D8BD57A}" type="presOf" srcId="{6345111B-2F22-E245-A1A5-B008C73F67AE}" destId="{CA5DA8DC-D525-1D44-A762-88E23FCB37EA}" srcOrd="0" destOrd="0" presId="urn:microsoft.com/office/officeart/2009/3/layout/StepUpProcess"/>
    <dgm:cxn modelId="{05AAFF94-7866-4321-9E68-32F01EEBB07C}" type="presOf" srcId="{5853A475-751E-FE41-B521-6E949931CCFC}" destId="{37547783-523F-3E4B-ACD9-D1CBB53DFF6C}" srcOrd="0" destOrd="0" presId="urn:microsoft.com/office/officeart/2009/3/layout/StepUpProcess"/>
    <dgm:cxn modelId="{BED336C1-7D67-4D70-97F9-A1382EC5FE82}" type="presOf" srcId="{48EFD798-8C5A-DE47-9D28-0DB16F594833}" destId="{9585B137-CF45-DE46-9BDC-8EE2245B531B}" srcOrd="0" destOrd="0" presId="urn:microsoft.com/office/officeart/2009/3/layout/StepUpProcess"/>
    <dgm:cxn modelId="{319359D9-87DB-D94F-A72F-53022D45F695}" srcId="{48EFD798-8C5A-DE47-9D28-0DB16F594833}" destId="{EC049E6C-E62D-7C42-8EC8-99E73B522F41}" srcOrd="1" destOrd="0" parTransId="{0C59C368-0BB1-DC45-A66B-887AD6D450CB}" sibTransId="{A02E4F8F-1D1D-9243-8F9B-16133E19458C}"/>
    <dgm:cxn modelId="{F0724976-56CA-D84C-A87C-CCFD0C23E9E4}" srcId="{48EFD798-8C5A-DE47-9D28-0DB16F594833}" destId="{6345111B-2F22-E245-A1A5-B008C73F67AE}" srcOrd="3" destOrd="0" parTransId="{B3651C81-67FD-624D-B971-D8EA26B51E72}" sibTransId="{E3C189F9-E3FB-D043-9078-A9C0029C3225}"/>
    <dgm:cxn modelId="{098AD959-9264-49AE-93F7-CCC12101B33C}" type="presOf" srcId="{396F5A37-7D3B-9340-89CD-2B71FBD6C5CE}" destId="{9998B279-E7E2-EC48-9FF5-18206280362F}" srcOrd="0" destOrd="0" presId="urn:microsoft.com/office/officeart/2009/3/layout/StepUpProcess"/>
    <dgm:cxn modelId="{F2313B85-8FA3-4EBB-A10E-ABC4785EDFCA}" type="presParOf" srcId="{9585B137-CF45-DE46-9BDC-8EE2245B531B}" destId="{B37AE5B8-68EB-054A-A8CB-F5A66CC0844E}" srcOrd="0" destOrd="0" presId="urn:microsoft.com/office/officeart/2009/3/layout/StepUpProcess"/>
    <dgm:cxn modelId="{EA9A6CF7-9774-4EE5-9AA6-21CB8E3BD761}" type="presParOf" srcId="{B37AE5B8-68EB-054A-A8CB-F5A66CC0844E}" destId="{8ED0CC99-5F76-E746-994C-7C9D396BF90C}" srcOrd="0" destOrd="0" presId="urn:microsoft.com/office/officeart/2009/3/layout/StepUpProcess"/>
    <dgm:cxn modelId="{CBD54404-FCDE-42CE-A643-BE68ECF68CEB}" type="presParOf" srcId="{B37AE5B8-68EB-054A-A8CB-F5A66CC0844E}" destId="{37547783-523F-3E4B-ACD9-D1CBB53DFF6C}" srcOrd="1" destOrd="0" presId="urn:microsoft.com/office/officeart/2009/3/layout/StepUpProcess"/>
    <dgm:cxn modelId="{CB07D2AB-655F-41D8-9126-0FF67A254361}" type="presParOf" srcId="{B37AE5B8-68EB-054A-A8CB-F5A66CC0844E}" destId="{150EDFD1-3AE3-C748-BFA9-BEC009F03780}" srcOrd="2" destOrd="0" presId="urn:microsoft.com/office/officeart/2009/3/layout/StepUpProcess"/>
    <dgm:cxn modelId="{E824B545-8417-4DEB-9190-48637F7A25E9}" type="presParOf" srcId="{9585B137-CF45-DE46-9BDC-8EE2245B531B}" destId="{23752DBC-0A0B-BA40-A06A-B497B9EDF20E}" srcOrd="1" destOrd="0" presId="urn:microsoft.com/office/officeart/2009/3/layout/StepUpProcess"/>
    <dgm:cxn modelId="{1431FCD8-E3F0-40E2-A748-466E5F577D25}" type="presParOf" srcId="{23752DBC-0A0B-BA40-A06A-B497B9EDF20E}" destId="{F68EF510-CF9C-8944-9684-885AFE307378}" srcOrd="0" destOrd="0" presId="urn:microsoft.com/office/officeart/2009/3/layout/StepUpProcess"/>
    <dgm:cxn modelId="{18017ABB-CAFA-41A6-A28A-C7921F00CFE3}" type="presParOf" srcId="{9585B137-CF45-DE46-9BDC-8EE2245B531B}" destId="{1FB8BB68-B18C-D048-9D65-DB57711ECFB6}" srcOrd="2" destOrd="0" presId="urn:microsoft.com/office/officeart/2009/3/layout/StepUpProcess"/>
    <dgm:cxn modelId="{AEE80087-9077-41CA-AE9E-5515A43F9544}" type="presParOf" srcId="{1FB8BB68-B18C-D048-9D65-DB57711ECFB6}" destId="{82F61F28-17B3-E043-8F51-99A742197F95}" srcOrd="0" destOrd="0" presId="urn:microsoft.com/office/officeart/2009/3/layout/StepUpProcess"/>
    <dgm:cxn modelId="{A1A65122-2C48-4B66-916E-EF9A8CA524BA}" type="presParOf" srcId="{1FB8BB68-B18C-D048-9D65-DB57711ECFB6}" destId="{A0663A85-322F-6643-B794-F840F0D47D7D}" srcOrd="1" destOrd="0" presId="urn:microsoft.com/office/officeart/2009/3/layout/StepUpProcess"/>
    <dgm:cxn modelId="{389FA1A6-6450-4E8B-B291-537DFEDBEA4C}" type="presParOf" srcId="{1FB8BB68-B18C-D048-9D65-DB57711ECFB6}" destId="{9D5C973D-5710-1549-8DBB-1038BEAD8CA8}" srcOrd="2" destOrd="0" presId="urn:microsoft.com/office/officeart/2009/3/layout/StepUpProcess"/>
    <dgm:cxn modelId="{DDDD7B21-A000-464E-B339-817C54C67052}" type="presParOf" srcId="{9585B137-CF45-DE46-9BDC-8EE2245B531B}" destId="{87278141-14A9-2242-8999-E0E668628EEB}" srcOrd="3" destOrd="0" presId="urn:microsoft.com/office/officeart/2009/3/layout/StepUpProcess"/>
    <dgm:cxn modelId="{915C22F9-51D7-466F-9B95-17D8FC91D4D0}" type="presParOf" srcId="{87278141-14A9-2242-8999-E0E668628EEB}" destId="{52BD5D51-25B0-2845-B128-9F3B51BEA0B2}" srcOrd="0" destOrd="0" presId="urn:microsoft.com/office/officeart/2009/3/layout/StepUpProcess"/>
    <dgm:cxn modelId="{FA104E3C-FA3C-4EFF-889D-8F42DC022AD1}" type="presParOf" srcId="{9585B137-CF45-DE46-9BDC-8EE2245B531B}" destId="{F8781776-57F1-4749-87B2-C442EFD41563}" srcOrd="4" destOrd="0" presId="urn:microsoft.com/office/officeart/2009/3/layout/StepUpProcess"/>
    <dgm:cxn modelId="{9C6B96BD-E94D-47B1-B0B1-7943B98C221B}" type="presParOf" srcId="{F8781776-57F1-4749-87B2-C442EFD41563}" destId="{7441F7FD-C068-9240-903C-F678C1AC4788}" srcOrd="0" destOrd="0" presId="urn:microsoft.com/office/officeart/2009/3/layout/StepUpProcess"/>
    <dgm:cxn modelId="{CA23571E-B133-4F9D-A3F1-745E9BDFAD1A}" type="presParOf" srcId="{F8781776-57F1-4749-87B2-C442EFD41563}" destId="{A2EE22A7-F166-9544-AFAD-F5CE923D3E84}" srcOrd="1" destOrd="0" presId="urn:microsoft.com/office/officeart/2009/3/layout/StepUpProcess"/>
    <dgm:cxn modelId="{13FA4FF8-324D-4AEA-B581-74B3BD761A96}" type="presParOf" srcId="{F8781776-57F1-4749-87B2-C442EFD41563}" destId="{9EB32207-C456-734C-8C5A-F002B35A3146}" srcOrd="2" destOrd="0" presId="urn:microsoft.com/office/officeart/2009/3/layout/StepUpProcess"/>
    <dgm:cxn modelId="{C76B1E1B-128B-44EF-BC67-EF8E4D8A60C4}" type="presParOf" srcId="{9585B137-CF45-DE46-9BDC-8EE2245B531B}" destId="{74C3209F-D089-3A4C-8789-E94D968FEBF6}" srcOrd="5" destOrd="0" presId="urn:microsoft.com/office/officeart/2009/3/layout/StepUpProcess"/>
    <dgm:cxn modelId="{DEB6305D-311D-4BB1-8097-B5C627510850}" type="presParOf" srcId="{74C3209F-D089-3A4C-8789-E94D968FEBF6}" destId="{823F3EC9-39C5-CA4C-AB2B-9239DCDC6082}" srcOrd="0" destOrd="0" presId="urn:microsoft.com/office/officeart/2009/3/layout/StepUpProcess"/>
    <dgm:cxn modelId="{AA6FFF7F-14A7-4170-9CA6-F11FA677A29D}" type="presParOf" srcId="{9585B137-CF45-DE46-9BDC-8EE2245B531B}" destId="{3C5C2490-ED7B-4B47-9485-9985B4FA1B84}" srcOrd="6" destOrd="0" presId="urn:microsoft.com/office/officeart/2009/3/layout/StepUpProcess"/>
    <dgm:cxn modelId="{3D7AED6C-91C8-4310-9F8F-2E33DE9E4C7C}" type="presParOf" srcId="{3C5C2490-ED7B-4B47-9485-9985B4FA1B84}" destId="{7C9642A7-31A3-F44B-A1F7-DA19703204F5}" srcOrd="0" destOrd="0" presId="urn:microsoft.com/office/officeart/2009/3/layout/StepUpProcess"/>
    <dgm:cxn modelId="{065A4D51-E096-4090-81ED-FD16BDECA202}" type="presParOf" srcId="{3C5C2490-ED7B-4B47-9485-9985B4FA1B84}" destId="{CA5DA8DC-D525-1D44-A762-88E23FCB37EA}" srcOrd="1" destOrd="0" presId="urn:microsoft.com/office/officeart/2009/3/layout/StepUpProcess"/>
    <dgm:cxn modelId="{AC2CA3E7-F56A-4FFA-A6AA-450C893AFD7A}" type="presParOf" srcId="{3C5C2490-ED7B-4B47-9485-9985B4FA1B84}" destId="{FF33D684-BAC6-EE41-A242-B5EF804E8D3E}" srcOrd="2" destOrd="0" presId="urn:microsoft.com/office/officeart/2009/3/layout/StepUpProcess"/>
    <dgm:cxn modelId="{7AC7811C-3225-4827-B176-71381CB25E4A}" type="presParOf" srcId="{9585B137-CF45-DE46-9BDC-8EE2245B531B}" destId="{F0105DDD-E18D-0A43-823B-7939D336A3D7}" srcOrd="7" destOrd="0" presId="urn:microsoft.com/office/officeart/2009/3/layout/StepUpProcess"/>
    <dgm:cxn modelId="{B752E92C-2B9E-4620-8A61-E1C81209486F}" type="presParOf" srcId="{F0105DDD-E18D-0A43-823B-7939D336A3D7}" destId="{C066CDBF-599F-4E47-9490-01DA324A98EA}" srcOrd="0" destOrd="0" presId="urn:microsoft.com/office/officeart/2009/3/layout/StepUpProcess"/>
    <dgm:cxn modelId="{6DB98B56-5133-496F-8581-4350B020B116}" type="presParOf" srcId="{9585B137-CF45-DE46-9BDC-8EE2245B531B}" destId="{5F5A9660-B814-5840-A85B-685E1EB79D20}" srcOrd="8" destOrd="0" presId="urn:microsoft.com/office/officeart/2009/3/layout/StepUpProcess"/>
    <dgm:cxn modelId="{54126265-62CE-4B82-A868-4E3EFCCDA9D0}" type="presParOf" srcId="{5F5A9660-B814-5840-A85B-685E1EB79D20}" destId="{BB3A6155-876D-F847-9FE7-84447F626A14}" srcOrd="0" destOrd="0" presId="urn:microsoft.com/office/officeart/2009/3/layout/StepUpProcess"/>
    <dgm:cxn modelId="{56CFA8E0-D754-424B-8CFC-19C1E49A9AB9}" type="presParOf" srcId="{5F5A9660-B814-5840-A85B-685E1EB79D20}" destId="{9998B279-E7E2-EC48-9FF5-18206280362F}"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D6F4BD-F404-4D46-9BEA-0623AAB44776}" type="doc">
      <dgm:prSet loTypeId="urn:microsoft.com/office/officeart/2005/8/layout/radial4" loCatId="" qsTypeId="urn:microsoft.com/office/officeart/2005/8/quickstyle/simple2" qsCatId="simple" csTypeId="urn:microsoft.com/office/officeart/2005/8/colors/accent0_1" csCatId="mainScheme" phldr="1"/>
      <dgm:spPr/>
      <dgm:t>
        <a:bodyPr/>
        <a:lstStyle/>
        <a:p>
          <a:endParaRPr lang="en-US"/>
        </a:p>
      </dgm:t>
    </dgm:pt>
    <dgm:pt modelId="{DB04DF2A-9BAF-D547-B79C-9F1D7014AEA5}">
      <dgm:prSet phldrT="[Text]" custT="1"/>
      <dgm:spPr/>
      <dgm:t>
        <a:bodyPr/>
        <a:lstStyle/>
        <a:p>
          <a:pPr algn="ctr"/>
          <a:r>
            <a:rPr lang="es-MX" sz="1600" b="1" noProof="0" dirty="0"/>
            <a:t>Miembros</a:t>
          </a:r>
          <a:r>
            <a:rPr lang="en-US" sz="1600" b="1" dirty="0"/>
            <a:t> de la </a:t>
          </a:r>
          <a:r>
            <a:rPr lang="en-US" sz="1600" b="1" dirty="0" err="1"/>
            <a:t>comunidad</a:t>
          </a:r>
          <a:endParaRPr lang="en-US" sz="1600" b="1" dirty="0"/>
        </a:p>
        <a:p>
          <a:pPr algn="l"/>
          <a:r>
            <a:rPr lang="en-US" sz="1200" dirty="0" err="1"/>
            <a:t>Aumentan</a:t>
          </a:r>
          <a:r>
            <a:rPr lang="en-US" sz="1200" dirty="0"/>
            <a:t> </a:t>
          </a:r>
          <a:r>
            <a:rPr lang="en-US" sz="1200" dirty="0" err="1"/>
            <a:t>sus</a:t>
          </a:r>
          <a:r>
            <a:rPr lang="en-US" sz="1200" dirty="0"/>
            <a:t> </a:t>
          </a:r>
          <a:r>
            <a:rPr lang="en-US" sz="1200" dirty="0" err="1"/>
            <a:t>conocimientos</a:t>
          </a:r>
          <a:r>
            <a:rPr lang="en-US" sz="1200" dirty="0"/>
            <a:t> y </a:t>
          </a:r>
          <a:r>
            <a:rPr lang="en-US" sz="1200" dirty="0" err="1"/>
            <a:t>habilidades</a:t>
          </a:r>
          <a:endParaRPr lang="en-US" sz="1200" dirty="0"/>
        </a:p>
        <a:p>
          <a:pPr algn="l"/>
          <a:r>
            <a:rPr lang="en-US" sz="1200" dirty="0" err="1"/>
            <a:t>Aumenta</a:t>
          </a:r>
          <a:r>
            <a:rPr lang="en-US" sz="1200" dirty="0"/>
            <a:t> la </a:t>
          </a:r>
          <a:r>
            <a:rPr lang="en-US" sz="1200" dirty="0" err="1"/>
            <a:t>confianza</a:t>
          </a:r>
          <a:r>
            <a:rPr lang="en-US" sz="1200" dirty="0"/>
            <a:t> para </a:t>
          </a:r>
          <a:r>
            <a:rPr lang="en-US" sz="1200" dirty="0" err="1"/>
            <a:t>tomar</a:t>
          </a:r>
          <a:r>
            <a:rPr lang="en-US" sz="1200" dirty="0"/>
            <a:t> </a:t>
          </a:r>
          <a:r>
            <a:rPr lang="en-US" sz="1200" dirty="0" err="1"/>
            <a:t>acciones</a:t>
          </a:r>
          <a:r>
            <a:rPr lang="en-US" sz="1200" dirty="0"/>
            <a:t>, </a:t>
          </a:r>
          <a:r>
            <a:rPr lang="en-US" sz="1200" dirty="0" err="1"/>
            <a:t>encontrar</a:t>
          </a:r>
          <a:r>
            <a:rPr lang="en-US" sz="1200" dirty="0"/>
            <a:t> </a:t>
          </a:r>
          <a:r>
            <a:rPr lang="en-US" sz="1200" dirty="0" err="1"/>
            <a:t>los</a:t>
          </a:r>
          <a:r>
            <a:rPr lang="en-US" sz="1200" dirty="0"/>
            <a:t> </a:t>
          </a:r>
          <a:r>
            <a:rPr lang="en-US" sz="1200" dirty="0" err="1"/>
            <a:t>productos</a:t>
          </a:r>
          <a:r>
            <a:rPr lang="en-US" sz="1200" dirty="0"/>
            <a:t> y </a:t>
          </a:r>
          <a:r>
            <a:rPr lang="en-US" sz="1200" dirty="0" err="1"/>
            <a:t>servicios</a:t>
          </a:r>
          <a:r>
            <a:rPr lang="en-US" sz="1200" dirty="0"/>
            <a:t> </a:t>
          </a:r>
          <a:r>
            <a:rPr lang="en-US" sz="1200" dirty="0" err="1"/>
            <a:t>correctos</a:t>
          </a:r>
          <a:r>
            <a:rPr lang="en-US" sz="1200" dirty="0"/>
            <a:t>, y </a:t>
          </a:r>
          <a:r>
            <a:rPr lang="en-US" sz="1200" dirty="0" err="1"/>
            <a:t>hacer</a:t>
          </a:r>
          <a:r>
            <a:rPr lang="en-US" sz="1200" dirty="0"/>
            <a:t> </a:t>
          </a:r>
          <a:r>
            <a:rPr lang="en-US" sz="1200" dirty="0" err="1"/>
            <a:t>cambios</a:t>
          </a:r>
          <a:r>
            <a:rPr lang="en-US" sz="1200" dirty="0"/>
            <a:t>.</a:t>
          </a:r>
        </a:p>
      </dgm:t>
      <dgm:extLst>
        <a:ext uri="{E40237B7-FDA0-4F09-8148-C483321AD2D9}">
          <dgm14:cNvPr xmlns:dgm14="http://schemas.microsoft.com/office/drawing/2010/diagram" id="0" name="" descr="Los miembros de la comunidad que aparecen en el cuarto cuadro se benefician de los tres tipos de actividades que acabamos de describir. Adquieren más conocimientos y habilidades. También incrementan su confianza para tomar acciones, para encontrar los productos y servicios correctos, y para hacer cambios."/>
        </a:ext>
      </dgm:extLst>
    </dgm:pt>
    <dgm:pt modelId="{D6275D1B-D198-BB4B-92F1-58D93985833A}" type="parTrans" cxnId="{AB5FB7EF-8A58-3E4F-B98C-002F83B3B315}">
      <dgm:prSet/>
      <dgm:spPr/>
      <dgm:t>
        <a:bodyPr/>
        <a:lstStyle/>
        <a:p>
          <a:endParaRPr lang="en-US"/>
        </a:p>
      </dgm:t>
    </dgm:pt>
    <dgm:pt modelId="{ECF46E6E-3241-A244-9D2D-1F48DD77318A}" type="sibTrans" cxnId="{AB5FB7EF-8A58-3E4F-B98C-002F83B3B315}">
      <dgm:prSet/>
      <dgm:spPr/>
      <dgm:t>
        <a:bodyPr/>
        <a:lstStyle/>
        <a:p>
          <a:endParaRPr lang="en-US"/>
        </a:p>
      </dgm:t>
    </dgm:pt>
    <dgm:pt modelId="{F727AED0-231F-8249-9922-55BFC29FA0CC}">
      <dgm:prSet phldrT="[Text]"/>
      <dgm:spPr/>
      <dgm:t>
        <a:bodyPr/>
        <a:lstStyle/>
        <a:p>
          <a:pPr algn="ctr"/>
          <a:r>
            <a:rPr lang="es-US" b="1" i="0" noProof="0" dirty="0"/>
            <a:t>Iniciativas de educación financiera </a:t>
          </a:r>
        </a:p>
        <a:p>
          <a:pPr algn="l"/>
          <a:r>
            <a:rPr lang="es-US" noProof="0" dirty="0"/>
            <a:t>Basadas en un plan de estudios </a:t>
          </a:r>
        </a:p>
        <a:p>
          <a:pPr algn="l"/>
          <a:r>
            <a:rPr lang="es-US" noProof="0" dirty="0"/>
            <a:t>Desarrollan los conocimientos y habilidades de manera coherente para miembros de la comunidad a la vez que trabajan juntos en grupos.</a:t>
          </a:r>
        </a:p>
        <a:p>
          <a:pPr algn="l"/>
          <a:r>
            <a:rPr lang="es-US" noProof="0" dirty="0"/>
            <a:t>Pueden adaptarse a audiencias específicas.</a:t>
          </a:r>
        </a:p>
      </dgm:t>
      <dgm:extLst>
        <a:ext uri="{E40237B7-FDA0-4F09-8148-C483321AD2D9}">
          <dgm14:cNvPr xmlns:dgm14="http://schemas.microsoft.com/office/drawing/2010/diagram" id="0" name="" descr="El primero de los tres cuadros representa los esfuerzos de la educación financiera. Los educadores financieros son los especialistas relacionados con estos esfuerzos. Dichos esfuerzos están basados en un plan de estudios. Ellos desarrollan conocimientos y habilidades de una manera coordinada para los miembros de la comunidad a la vez que trabajan juntos en grupos. Pueden adaptarse a audiencias específicas. "/>
        </a:ext>
      </dgm:extLst>
    </dgm:pt>
    <dgm:pt modelId="{1DADAC84-3F6D-734D-9687-98783646BBAC}" type="parTrans" cxnId="{E698AF29-5E5B-C946-8E3B-39F862A4721F}">
      <dgm:prSet/>
      <dgm:spPr/>
      <dgm:t>
        <a:bodyPr/>
        <a:lstStyle/>
        <a:p>
          <a:endParaRPr lang="en-US" dirty="0"/>
        </a:p>
      </dgm:t>
    </dgm:pt>
    <dgm:pt modelId="{D03F29EA-D478-6642-A456-8130987DD67F}" type="sibTrans" cxnId="{E698AF29-5E5B-C946-8E3B-39F862A4721F}">
      <dgm:prSet/>
      <dgm:spPr/>
      <dgm:t>
        <a:bodyPr/>
        <a:lstStyle/>
        <a:p>
          <a:endParaRPr lang="en-US"/>
        </a:p>
      </dgm:t>
    </dgm:pt>
    <dgm:pt modelId="{A6F62071-2850-BD45-A42A-5FA9862F6AFF}">
      <dgm:prSet phldrT="[Text]"/>
      <dgm:spPr/>
      <dgm:t>
        <a:bodyPr/>
        <a:lstStyle/>
        <a:p>
          <a:pPr algn="ctr"/>
          <a:r>
            <a:rPr lang="es-US" b="1" i="1" noProof="0" dirty="0"/>
            <a:t>Su dinero, sus metas</a:t>
          </a:r>
        </a:p>
        <a:p>
          <a:pPr algn="l"/>
          <a:r>
            <a:rPr lang="es-US" i="0" noProof="0" dirty="0"/>
            <a:t>Información y herramientas a las </a:t>
          </a:r>
          <a:r>
            <a:rPr lang="es-US" i="0" noProof="0" dirty="0" err="1"/>
            <a:t>quese</a:t>
          </a:r>
          <a:r>
            <a:rPr lang="es-US" i="0" noProof="0" dirty="0"/>
            <a:t> puede acceder según sea necesario según las </a:t>
          </a:r>
          <a:r>
            <a:rPr lang="es-US" i="0" u="sng" noProof="0" dirty="0"/>
            <a:t>metas</a:t>
          </a:r>
          <a:r>
            <a:rPr lang="es-US" i="0" noProof="0" dirty="0"/>
            <a:t> O </a:t>
          </a:r>
          <a:r>
            <a:rPr lang="es-US" i="0" u="sng" noProof="0" dirty="0"/>
            <a:t>desafíos</a:t>
          </a:r>
        </a:p>
        <a:p>
          <a:pPr algn="l"/>
          <a:r>
            <a:rPr lang="es-US" i="0" noProof="0" dirty="0"/>
            <a:t>Proporciona los siguientes pasos después de la formación(o pasos antes de la formación)</a:t>
          </a:r>
        </a:p>
        <a:p>
          <a:pPr algn="l"/>
          <a:r>
            <a:rPr lang="es-US" i="0" noProof="0" dirty="0"/>
            <a:t>De uno-a-uno, pero puede ser utilizado para entrenamientos adicionales.</a:t>
          </a:r>
        </a:p>
      </dgm:t>
      <dgm:extLst>
        <a:ext uri="{E40237B7-FDA0-4F09-8148-C483321AD2D9}">
          <dgm14:cNvPr xmlns:dgm14="http://schemas.microsoft.com/office/drawing/2010/diagram" id="0" name="" descr="El segundo de los tres cuadros representa Su dinero, sus metas, el cual es utilizado por proveedores de servicios, consejeros, y entrenadores directos con las personas a las que sirven. Su dinero, sus metas ofrece información y herramientas a las que se puede acceder según lo requieran las metas o desafíos. Proporciona los siguientes pasos después del entrenamiento (o antes del entrenamiento). Ha sido diseñado para trabajar de uno-a-uno, pero puede ser utilizado para entrenamiento adicional."/>
        </a:ext>
      </dgm:extLst>
    </dgm:pt>
    <dgm:pt modelId="{CE6B355A-7B82-7347-917E-5CB8A4EFEDA5}" type="parTrans" cxnId="{83AC288C-BFF2-4848-B52C-7BF3ED746824}">
      <dgm:prSet/>
      <dgm:spPr/>
      <dgm:t>
        <a:bodyPr/>
        <a:lstStyle/>
        <a:p>
          <a:endParaRPr lang="en-US" dirty="0"/>
        </a:p>
      </dgm:t>
    </dgm:pt>
    <dgm:pt modelId="{D7D73070-4AB5-FA47-9A13-928B711D6BAE}" type="sibTrans" cxnId="{83AC288C-BFF2-4848-B52C-7BF3ED746824}">
      <dgm:prSet/>
      <dgm:spPr/>
      <dgm:t>
        <a:bodyPr/>
        <a:lstStyle/>
        <a:p>
          <a:endParaRPr lang="en-US"/>
        </a:p>
      </dgm:t>
    </dgm:pt>
    <dgm:pt modelId="{5202FF2B-D91C-214F-A41C-92E3C0CE2485}">
      <dgm:prSet phldrT="[Text]" custT="1"/>
      <dgm:spPr/>
      <dgm:t>
        <a:bodyPr/>
        <a:lstStyle/>
        <a:p>
          <a:pPr algn="ctr"/>
          <a:r>
            <a:rPr lang="es-US" sz="1200" b="1" noProof="0" dirty="0"/>
            <a:t>Otros recursos y apoyo:</a:t>
          </a:r>
          <a:r>
            <a:rPr lang="es-US" sz="1200" noProof="0" dirty="0"/>
            <a:t> </a:t>
          </a:r>
        </a:p>
        <a:p>
          <a:pPr algn="l"/>
          <a:r>
            <a:rPr lang="es-US" sz="1200" noProof="0" dirty="0"/>
            <a:t>Educación para activos específicos y asistencia técnica</a:t>
          </a:r>
        </a:p>
        <a:p>
          <a:pPr algn="l"/>
          <a:r>
            <a:rPr lang="es-US" sz="1200" noProof="0" dirty="0"/>
            <a:t>Productos y servicios financieros apropiados</a:t>
          </a:r>
        </a:p>
      </dgm:t>
      <dgm:extLst>
        <a:ext uri="{E40237B7-FDA0-4F09-8148-C483321AD2D9}">
          <dgm14:cNvPr xmlns:dgm14="http://schemas.microsoft.com/office/drawing/2010/diagram" id="0" name="" descr="El tercero de los tres cuadros representa otros recursos y ayudas, incluyendo asistencia educativa y técnica específica a ciertos activos, y productos y servicios financieros adecuados."/>
        </a:ext>
      </dgm:extLst>
    </dgm:pt>
    <dgm:pt modelId="{576A86F5-A072-C640-B7A4-68F7E6A80D5B}" type="parTrans" cxnId="{26017546-DB7E-FE44-B167-1B3907AF49AE}">
      <dgm:prSet/>
      <dgm:spPr/>
      <dgm:t>
        <a:bodyPr/>
        <a:lstStyle/>
        <a:p>
          <a:endParaRPr lang="en-US" dirty="0"/>
        </a:p>
      </dgm:t>
    </dgm:pt>
    <dgm:pt modelId="{EEEF182E-05C5-FF42-967A-CA2308EDEFE0}" type="sibTrans" cxnId="{26017546-DB7E-FE44-B167-1B3907AF49AE}">
      <dgm:prSet/>
      <dgm:spPr/>
      <dgm:t>
        <a:bodyPr/>
        <a:lstStyle/>
        <a:p>
          <a:endParaRPr lang="en-US"/>
        </a:p>
      </dgm:t>
    </dgm:pt>
    <dgm:pt modelId="{DEB59468-08E3-E24A-A9BA-E79E210F65AD}" type="pres">
      <dgm:prSet presAssocID="{13D6F4BD-F404-4D46-9BEA-0623AAB44776}" presName="cycle" presStyleCnt="0">
        <dgm:presLayoutVars>
          <dgm:chMax val="1"/>
          <dgm:dir/>
          <dgm:animLvl val="ctr"/>
          <dgm:resizeHandles val="exact"/>
        </dgm:presLayoutVars>
      </dgm:prSet>
      <dgm:spPr/>
      <dgm:t>
        <a:bodyPr/>
        <a:lstStyle/>
        <a:p>
          <a:endParaRPr lang="en-US"/>
        </a:p>
      </dgm:t>
    </dgm:pt>
    <dgm:pt modelId="{7F79F52E-7815-6A4C-827E-8CC8F28A4C7D}" type="pres">
      <dgm:prSet presAssocID="{DB04DF2A-9BAF-D547-B79C-9F1D7014AEA5}" presName="centerShape" presStyleLbl="node0" presStyleIdx="0" presStyleCnt="1" custScaleX="114929" custScaleY="119678" custLinFactNeighborX="328"/>
      <dgm:spPr/>
      <dgm:t>
        <a:bodyPr/>
        <a:lstStyle/>
        <a:p>
          <a:endParaRPr lang="en-US"/>
        </a:p>
      </dgm:t>
    </dgm:pt>
    <dgm:pt modelId="{3CDF0AD9-5BB2-E347-B0C6-3739CEC92D82}" type="pres">
      <dgm:prSet presAssocID="{1DADAC84-3F6D-734D-9687-98783646BBAC}" presName="parTrans" presStyleLbl="bgSibTrans2D1" presStyleIdx="0" presStyleCnt="3"/>
      <dgm:spPr/>
      <dgm:t>
        <a:bodyPr/>
        <a:lstStyle/>
        <a:p>
          <a:endParaRPr lang="en-US"/>
        </a:p>
      </dgm:t>
    </dgm:pt>
    <dgm:pt modelId="{F85B1418-FB38-504D-A4F6-DBF125CF3500}" type="pres">
      <dgm:prSet presAssocID="{F727AED0-231F-8249-9922-55BFC29FA0CC}" presName="node" presStyleLbl="node1" presStyleIdx="0" presStyleCnt="3">
        <dgm:presLayoutVars>
          <dgm:bulletEnabled val="1"/>
        </dgm:presLayoutVars>
      </dgm:prSet>
      <dgm:spPr/>
      <dgm:t>
        <a:bodyPr/>
        <a:lstStyle/>
        <a:p>
          <a:endParaRPr lang="en-US"/>
        </a:p>
      </dgm:t>
    </dgm:pt>
    <dgm:pt modelId="{8D5AD50F-FFBC-864C-9051-8DFE02C8F903}" type="pres">
      <dgm:prSet presAssocID="{CE6B355A-7B82-7347-917E-5CB8A4EFEDA5}" presName="parTrans" presStyleLbl="bgSibTrans2D1" presStyleIdx="1" presStyleCnt="3"/>
      <dgm:spPr/>
      <dgm:t>
        <a:bodyPr/>
        <a:lstStyle/>
        <a:p>
          <a:endParaRPr lang="en-US"/>
        </a:p>
      </dgm:t>
    </dgm:pt>
    <dgm:pt modelId="{46379F5B-9250-834F-93BE-3C754878058C}" type="pres">
      <dgm:prSet presAssocID="{A6F62071-2850-BD45-A42A-5FA9862F6AFF}" presName="node" presStyleLbl="node1" presStyleIdx="1" presStyleCnt="3" custRadScaleRad="100070" custRadScaleInc="1853">
        <dgm:presLayoutVars>
          <dgm:bulletEnabled val="1"/>
        </dgm:presLayoutVars>
      </dgm:prSet>
      <dgm:spPr/>
      <dgm:t>
        <a:bodyPr/>
        <a:lstStyle/>
        <a:p>
          <a:endParaRPr lang="en-US"/>
        </a:p>
      </dgm:t>
    </dgm:pt>
    <dgm:pt modelId="{97C97D00-4C28-854A-99FD-FD3E79B78E5C}" type="pres">
      <dgm:prSet presAssocID="{576A86F5-A072-C640-B7A4-68F7E6A80D5B}" presName="parTrans" presStyleLbl="bgSibTrans2D1" presStyleIdx="2" presStyleCnt="3"/>
      <dgm:spPr/>
      <dgm:t>
        <a:bodyPr/>
        <a:lstStyle/>
        <a:p>
          <a:endParaRPr lang="en-US"/>
        </a:p>
      </dgm:t>
    </dgm:pt>
    <dgm:pt modelId="{EDAA1863-26BB-734D-B81C-26854538FB37}" type="pres">
      <dgm:prSet presAssocID="{5202FF2B-D91C-214F-A41C-92E3C0CE2485}" presName="node" presStyleLbl="node1" presStyleIdx="2" presStyleCnt="3" custRadScaleRad="100558" custRadScaleInc="371">
        <dgm:presLayoutVars>
          <dgm:bulletEnabled val="1"/>
        </dgm:presLayoutVars>
      </dgm:prSet>
      <dgm:spPr/>
      <dgm:t>
        <a:bodyPr/>
        <a:lstStyle/>
        <a:p>
          <a:endParaRPr lang="en-US"/>
        </a:p>
      </dgm:t>
    </dgm:pt>
  </dgm:ptLst>
  <dgm:cxnLst>
    <dgm:cxn modelId="{83AC288C-BFF2-4848-B52C-7BF3ED746824}" srcId="{DB04DF2A-9BAF-D547-B79C-9F1D7014AEA5}" destId="{A6F62071-2850-BD45-A42A-5FA9862F6AFF}" srcOrd="1" destOrd="0" parTransId="{CE6B355A-7B82-7347-917E-5CB8A4EFEDA5}" sibTransId="{D7D73070-4AB5-FA47-9A13-928B711D6BAE}"/>
    <dgm:cxn modelId="{C1709163-38CC-4A18-957D-FD7231EE51B3}" type="presOf" srcId="{CE6B355A-7B82-7347-917E-5CB8A4EFEDA5}" destId="{8D5AD50F-FFBC-864C-9051-8DFE02C8F903}" srcOrd="0" destOrd="0" presId="urn:microsoft.com/office/officeart/2005/8/layout/radial4"/>
    <dgm:cxn modelId="{BBC38700-3CFE-4574-8724-708FB322C3DC}" type="presOf" srcId="{13D6F4BD-F404-4D46-9BEA-0623AAB44776}" destId="{DEB59468-08E3-E24A-A9BA-E79E210F65AD}" srcOrd="0" destOrd="0" presId="urn:microsoft.com/office/officeart/2005/8/layout/radial4"/>
    <dgm:cxn modelId="{AB5FB7EF-8A58-3E4F-B98C-002F83B3B315}" srcId="{13D6F4BD-F404-4D46-9BEA-0623AAB44776}" destId="{DB04DF2A-9BAF-D547-B79C-9F1D7014AEA5}" srcOrd="0" destOrd="0" parTransId="{D6275D1B-D198-BB4B-92F1-58D93985833A}" sibTransId="{ECF46E6E-3241-A244-9D2D-1F48DD77318A}"/>
    <dgm:cxn modelId="{6C84B1B2-1473-444B-861E-094B2450A7A5}" type="presOf" srcId="{5202FF2B-D91C-214F-A41C-92E3C0CE2485}" destId="{EDAA1863-26BB-734D-B81C-26854538FB37}" srcOrd="0" destOrd="0" presId="urn:microsoft.com/office/officeart/2005/8/layout/radial4"/>
    <dgm:cxn modelId="{E698AF29-5E5B-C946-8E3B-39F862A4721F}" srcId="{DB04DF2A-9BAF-D547-B79C-9F1D7014AEA5}" destId="{F727AED0-231F-8249-9922-55BFC29FA0CC}" srcOrd="0" destOrd="0" parTransId="{1DADAC84-3F6D-734D-9687-98783646BBAC}" sibTransId="{D03F29EA-D478-6642-A456-8130987DD67F}"/>
    <dgm:cxn modelId="{26017546-DB7E-FE44-B167-1B3907AF49AE}" srcId="{DB04DF2A-9BAF-D547-B79C-9F1D7014AEA5}" destId="{5202FF2B-D91C-214F-A41C-92E3C0CE2485}" srcOrd="2" destOrd="0" parTransId="{576A86F5-A072-C640-B7A4-68F7E6A80D5B}" sibTransId="{EEEF182E-05C5-FF42-967A-CA2308EDEFE0}"/>
    <dgm:cxn modelId="{2F97EDAA-5F97-418A-8EBC-3AE63876E273}" type="presOf" srcId="{F727AED0-231F-8249-9922-55BFC29FA0CC}" destId="{F85B1418-FB38-504D-A4F6-DBF125CF3500}" srcOrd="0" destOrd="0" presId="urn:microsoft.com/office/officeart/2005/8/layout/radial4"/>
    <dgm:cxn modelId="{A8D15A74-D606-4998-9303-BB2A375A97DF}" type="presOf" srcId="{576A86F5-A072-C640-B7A4-68F7E6A80D5B}" destId="{97C97D00-4C28-854A-99FD-FD3E79B78E5C}" srcOrd="0" destOrd="0" presId="urn:microsoft.com/office/officeart/2005/8/layout/radial4"/>
    <dgm:cxn modelId="{3DB98D94-9612-43F0-B92E-F6DB31978557}" type="presOf" srcId="{1DADAC84-3F6D-734D-9687-98783646BBAC}" destId="{3CDF0AD9-5BB2-E347-B0C6-3739CEC92D82}" srcOrd="0" destOrd="0" presId="urn:microsoft.com/office/officeart/2005/8/layout/radial4"/>
    <dgm:cxn modelId="{574A674F-A4FB-4874-9F0D-96B1295EBFB1}" type="presOf" srcId="{A6F62071-2850-BD45-A42A-5FA9862F6AFF}" destId="{46379F5B-9250-834F-93BE-3C754878058C}" srcOrd="0" destOrd="0" presId="urn:microsoft.com/office/officeart/2005/8/layout/radial4"/>
    <dgm:cxn modelId="{0A4EA124-22B1-43B1-B6F0-03FE0903734F}" type="presOf" srcId="{DB04DF2A-9BAF-D547-B79C-9F1D7014AEA5}" destId="{7F79F52E-7815-6A4C-827E-8CC8F28A4C7D}" srcOrd="0" destOrd="0" presId="urn:microsoft.com/office/officeart/2005/8/layout/radial4"/>
    <dgm:cxn modelId="{003DD6E2-8126-4FB8-83DC-B41A0F85EE80}" type="presParOf" srcId="{DEB59468-08E3-E24A-A9BA-E79E210F65AD}" destId="{7F79F52E-7815-6A4C-827E-8CC8F28A4C7D}" srcOrd="0" destOrd="0" presId="urn:microsoft.com/office/officeart/2005/8/layout/radial4"/>
    <dgm:cxn modelId="{A61118D4-F560-46E3-BFD8-1DEAD5DA9DFE}" type="presParOf" srcId="{DEB59468-08E3-E24A-A9BA-E79E210F65AD}" destId="{3CDF0AD9-5BB2-E347-B0C6-3739CEC92D82}" srcOrd="1" destOrd="0" presId="urn:microsoft.com/office/officeart/2005/8/layout/radial4"/>
    <dgm:cxn modelId="{DA669BF3-E5B1-4B68-8405-5C6BA2DB8379}" type="presParOf" srcId="{DEB59468-08E3-E24A-A9BA-E79E210F65AD}" destId="{F85B1418-FB38-504D-A4F6-DBF125CF3500}" srcOrd="2" destOrd="0" presId="urn:microsoft.com/office/officeart/2005/8/layout/radial4"/>
    <dgm:cxn modelId="{7A355592-E469-4D69-B994-10CB4B6B3180}" type="presParOf" srcId="{DEB59468-08E3-E24A-A9BA-E79E210F65AD}" destId="{8D5AD50F-FFBC-864C-9051-8DFE02C8F903}" srcOrd="3" destOrd="0" presId="urn:microsoft.com/office/officeart/2005/8/layout/radial4"/>
    <dgm:cxn modelId="{72CF08F8-6F67-41F8-8AAE-E16186749459}" type="presParOf" srcId="{DEB59468-08E3-E24A-A9BA-E79E210F65AD}" destId="{46379F5B-9250-834F-93BE-3C754878058C}" srcOrd="4" destOrd="0" presId="urn:microsoft.com/office/officeart/2005/8/layout/radial4"/>
    <dgm:cxn modelId="{22249777-D64B-4CAD-8EE9-17983955B0A6}" type="presParOf" srcId="{DEB59468-08E3-E24A-A9BA-E79E210F65AD}" destId="{97C97D00-4C28-854A-99FD-FD3E79B78E5C}" srcOrd="5" destOrd="0" presId="urn:microsoft.com/office/officeart/2005/8/layout/radial4"/>
    <dgm:cxn modelId="{433CD5B6-C778-4740-B010-97C70A015A0B}" type="presParOf" srcId="{DEB59468-08E3-E24A-A9BA-E79E210F65AD}" destId="{EDAA1863-26BB-734D-B81C-26854538FB37}"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674141D-B7F6-5B4E-A8BB-9F2BAA9DA7BE}">
      <dgm:prSet phldrT="[Text]"/>
      <dgm:spPr>
        <a:noFill/>
        <a:ln w="12700" cmpd="sng">
          <a:solidFill>
            <a:srgbClr val="75787B"/>
          </a:solidFill>
        </a:ln>
      </dgm:spPr>
      <dgm:t>
        <a:bodyPr/>
        <a:lstStyle/>
        <a:p>
          <a:r>
            <a:rPr lang="es-MX" noProof="0">
              <a:solidFill>
                <a:srgbClr val="3B3C3E"/>
              </a:solidFill>
            </a:rPr>
            <a:t>Aumente</a:t>
          </a:r>
          <a:r>
            <a:rPr lang="en-US">
              <a:solidFill>
                <a:srgbClr val="3B3C3E"/>
              </a:solidFill>
            </a:rPr>
            <a:t> el </a:t>
          </a:r>
          <a:r>
            <a:rPr lang="es-MX" noProof="0">
              <a:solidFill>
                <a:srgbClr val="3B3C3E"/>
              </a:solidFill>
            </a:rPr>
            <a:t>nivel</a:t>
          </a:r>
          <a:r>
            <a:rPr lang="en-US">
              <a:solidFill>
                <a:srgbClr val="3B3C3E"/>
              </a:solidFill>
            </a:rPr>
            <a:t> de confianza con las herramientas</a:t>
          </a:r>
          <a:endParaRPr lang="es-MX">
            <a:solidFill>
              <a:srgbClr val="3B3C3E"/>
            </a:solidFill>
          </a:endParaRPr>
        </a:p>
      </dgm:t>
    </dgm:pt>
    <dgm:pt modelId="{99208181-65FE-2745-B4DE-EA3E950D7A71}" type="parTrans" cxnId="{A669E386-3E84-3B4F-B8CC-9D9709BA1E83}">
      <dgm:prSet/>
      <dgm:spPr/>
      <dgm:t>
        <a:bodyPr/>
        <a:lstStyle/>
        <a:p>
          <a:endParaRPr lang="en-US"/>
        </a:p>
      </dgm:t>
    </dgm:pt>
    <dgm:pt modelId="{7A31B659-C7D2-1A4C-A097-0CF9160E1E4B}" type="sibTrans" cxnId="{A669E386-3E84-3B4F-B8CC-9D9709BA1E83}">
      <dgm:prSet/>
      <dgm:spPr>
        <a:noFill/>
      </dgm:spPr>
      <dgm:t>
        <a:bodyPr/>
        <a:lstStyle/>
        <a:p>
          <a:endParaRPr lang="en-US"/>
        </a:p>
      </dgm:t>
    </dgm:pt>
    <dgm:pt modelId="{4A19161A-85CB-594A-A8D3-47DD2B91F5F9}">
      <dgm:prSet phldrT="[Text]"/>
      <dgm:spPr>
        <a:noFill/>
        <a:ln w="12700" cmpd="sng">
          <a:solidFill>
            <a:srgbClr val="75787B"/>
          </a:solidFill>
        </a:ln>
      </dgm:spPr>
      <dgm:t>
        <a:bodyPr/>
        <a:lstStyle/>
        <a:p>
          <a:r>
            <a:rPr lang="en-US">
              <a:solidFill>
                <a:srgbClr val="3B3C3E"/>
              </a:solidFill>
            </a:rPr>
            <a:t>Adopte la EF (</a:t>
          </a:r>
          <a:r>
            <a:rPr lang="en-US" err="1">
              <a:solidFill>
                <a:srgbClr val="3B3C3E"/>
              </a:solidFill>
            </a:rPr>
            <a:t>educación</a:t>
          </a:r>
          <a:r>
            <a:rPr lang="en-US">
              <a:solidFill>
                <a:srgbClr val="3B3C3E"/>
              </a:solidFill>
            </a:rPr>
            <a:t> financiera) en su trabajo</a:t>
          </a:r>
          <a:endParaRPr lang="es-MX">
            <a:solidFill>
              <a:srgbClr val="3B3C3E"/>
            </a:solidFill>
          </a:endParaRPr>
        </a:p>
      </dgm:t>
    </dgm:pt>
    <dgm:pt modelId="{0EA1CB86-44BF-0942-9C8B-83BE29369424}" type="parTrans" cxnId="{CF88434B-2748-D041-AF55-D4BCCD365FAC}">
      <dgm:prSet/>
      <dgm:spPr/>
      <dgm:t>
        <a:bodyPr/>
        <a:lstStyle/>
        <a:p>
          <a:endParaRPr lang="en-US"/>
        </a:p>
      </dgm:t>
    </dgm:pt>
    <dgm:pt modelId="{6BD5B367-145E-3C43-B828-1419AF86DAB7}" type="sibTrans" cxnId="{CF88434B-2748-D041-AF55-D4BCCD365FAC}">
      <dgm:prSet/>
      <dgm:spPr>
        <a:noFill/>
      </dgm:spPr>
      <dgm:t>
        <a:bodyPr/>
        <a:lstStyle/>
        <a:p>
          <a:endParaRPr lang="en-US"/>
        </a:p>
      </dgm:t>
    </dgm:pt>
    <dgm:pt modelId="{20E75F07-E2B5-C14D-BA02-64E9B55B11E8}">
      <dgm:prSet/>
      <dgm:spPr>
        <a:noFill/>
        <a:ln w="12700" cmpd="sng">
          <a:solidFill>
            <a:srgbClr val="75787B"/>
          </a:solidFill>
        </a:ln>
      </dgm:spPr>
      <dgm:t>
        <a:bodyPr/>
        <a:lstStyle/>
        <a:p>
          <a:r>
            <a:rPr lang="en-US">
              <a:solidFill>
                <a:srgbClr val="3B3C3E"/>
              </a:solidFill>
            </a:rPr>
            <a:t>Capture los productos y resultados </a:t>
          </a:r>
          <a:endParaRPr lang="es-MX">
            <a:solidFill>
              <a:srgbClr val="3B3C3E"/>
            </a:solidFill>
          </a:endParaRPr>
        </a:p>
      </dgm:t>
    </dgm:pt>
    <dgm:pt modelId="{EBA5A74A-A08B-DA47-BCD9-7CB563B49095}" type="parTrans" cxnId="{3B5A5276-2631-6A4B-A3B1-EA9F773E141D}">
      <dgm:prSet/>
      <dgm:spPr/>
      <dgm:t>
        <a:bodyPr/>
        <a:lstStyle/>
        <a:p>
          <a:endParaRPr lang="en-US"/>
        </a:p>
      </dgm:t>
    </dgm:pt>
    <dgm:pt modelId="{E395A835-1DA9-8B49-ADBD-91B3286ABD87}" type="sibTrans" cxnId="{3B5A5276-2631-6A4B-A3B1-EA9F773E141D}">
      <dgm:prSet/>
      <dgm:spPr/>
      <dgm:t>
        <a:bodyPr/>
        <a:lstStyle/>
        <a:p>
          <a:endParaRPr lang="en-US"/>
        </a:p>
      </dgm:t>
    </dgm:pt>
    <dgm:pt modelId="{EFDFF874-1353-1340-988A-930B8EA4834C}">
      <dgm:prSet phldrT="[Text]"/>
      <dgm:spPr>
        <a:noFill/>
        <a:ln w="12700" cmpd="sng">
          <a:solidFill>
            <a:srgbClr val="75787B"/>
          </a:solidFill>
        </a:ln>
      </dgm:spPr>
      <dgm:t>
        <a:bodyPr/>
        <a:lstStyle/>
        <a:p>
          <a:r>
            <a:rPr lang="en-US" dirty="0" err="1">
              <a:solidFill>
                <a:srgbClr val="3B3C3E"/>
              </a:solidFill>
            </a:rPr>
            <a:t>Aprenda</a:t>
          </a:r>
          <a:r>
            <a:rPr lang="en-US" dirty="0">
              <a:solidFill>
                <a:srgbClr val="3B3C3E"/>
              </a:solidFill>
            </a:rPr>
            <a:t> el </a:t>
          </a:r>
          <a:r>
            <a:rPr lang="en-US" dirty="0" err="1">
              <a:solidFill>
                <a:srgbClr val="3B3C3E"/>
              </a:solidFill>
            </a:rPr>
            <a:t>contenido</a:t>
          </a:r>
          <a:r>
            <a:rPr lang="en-US" dirty="0">
              <a:solidFill>
                <a:srgbClr val="3B3C3E"/>
              </a:solidFill>
            </a:rPr>
            <a:t> del </a:t>
          </a:r>
          <a:r>
            <a:rPr lang="en-US" dirty="0" err="1">
              <a:solidFill>
                <a:srgbClr val="3B3C3E"/>
              </a:solidFill>
            </a:rPr>
            <a:t>conjunto</a:t>
          </a:r>
          <a:r>
            <a:rPr lang="en-US" dirty="0">
              <a:solidFill>
                <a:srgbClr val="3B3C3E"/>
              </a:solidFill>
            </a:rPr>
            <a:t> de </a:t>
          </a:r>
          <a:r>
            <a:rPr lang="en-US" dirty="0" err="1">
              <a:solidFill>
                <a:srgbClr val="3B3C3E"/>
              </a:solidFill>
            </a:rPr>
            <a:t>herramientas</a:t>
          </a:r>
          <a:endParaRPr lang="es-MX" dirty="0">
            <a:solidFill>
              <a:srgbClr val="3B3C3E"/>
            </a:solidFill>
          </a:endParaRPr>
        </a:p>
      </dgm:t>
    </dgm:pt>
    <dgm:pt modelId="{5D9BA0DE-EDFD-DD4C-AC36-B2626492FE01}" type="sibTrans" cxnId="{897F1398-39CB-9845-BE7B-615F956A6121}">
      <dgm:prSet/>
      <dgm:spPr>
        <a:noFill/>
      </dgm:spPr>
      <dgm:t>
        <a:bodyPr/>
        <a:lstStyle/>
        <a:p>
          <a:endParaRPr lang="en-US"/>
        </a:p>
      </dgm:t>
    </dgm:pt>
    <dgm:pt modelId="{7DA6193C-3BC0-944F-907F-990D2B4D4431}" type="parTrans" cxnId="{897F1398-39CB-9845-BE7B-615F956A6121}">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D1436592-523C-43F6-A9A8-6B6739FF770B}" type="presOf" srcId="{5D9BA0DE-EDFD-DD4C-AC36-B2626492FE01}" destId="{BEFAD0B5-6393-4CF5-BF5D-42910E910CF9}" srcOrd="0" destOrd="0" presId="urn:microsoft.com/office/officeart/2005/8/layout/process1"/>
    <dgm:cxn modelId="{BCE3F13A-A4A5-43A1-A1C5-F998408DDBCD}" type="presOf" srcId="{6BD5B367-145E-3C43-B828-1419AF86DAB7}" destId="{6DF146CD-1572-4966-9624-6E62D99E0557}" srcOrd="0" destOrd="0" presId="urn:microsoft.com/office/officeart/2005/8/layout/process1"/>
    <dgm:cxn modelId="{28ACA43B-A611-4090-AB59-22C6FACBA1ED}" type="presOf" srcId="{7A31B659-C7D2-1A4C-A097-0CF9160E1E4B}" destId="{0C822C49-306E-484A-952A-51186426386E}" srcOrd="1"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57B13D27-3326-4B67-A0F6-673D7395CBFE}" type="presOf" srcId="{20E75F07-E2B5-C14D-BA02-64E9B55B11E8}" destId="{435A6E66-361A-48EF-AF4C-B73F04969556}" srcOrd="0" destOrd="0" presId="urn:microsoft.com/office/officeart/2005/8/layout/process1"/>
    <dgm:cxn modelId="{4455BE80-49E2-4107-A9C4-16665238F983}" type="presOf" srcId="{4A19161A-85CB-594A-A8D3-47DD2B91F5F9}" destId="{A894D692-4104-459C-8AAD-BBDDE8A95943}" srcOrd="0" destOrd="0" presId="urn:microsoft.com/office/officeart/2005/8/layout/process1"/>
    <dgm:cxn modelId="{C2C4ADBB-1345-4C17-A9CD-B462AD616C55}" type="presOf" srcId="{7A31B659-C7D2-1A4C-A097-0CF9160E1E4B}" destId="{E3E1AB67-3700-46A4-BF2E-AB7938774631}" srcOrd="0" destOrd="0" presId="urn:microsoft.com/office/officeart/2005/8/layout/process1"/>
    <dgm:cxn modelId="{A669E386-3E84-3B4F-B8CC-9D9709BA1E83}" srcId="{DA97222D-113E-194F-8B5F-1933EF53A445}" destId="{A674141D-B7F6-5B4E-A8BB-9F2BAA9DA7BE}" srcOrd="1" destOrd="0" parTransId="{99208181-65FE-2745-B4DE-EA3E950D7A71}" sibTransId="{7A31B659-C7D2-1A4C-A097-0CF9160E1E4B}"/>
    <dgm:cxn modelId="{86703DFF-88F8-4657-8CD5-C86935812670}" type="presOf" srcId="{6BD5B367-145E-3C43-B828-1419AF86DAB7}" destId="{5DAA6C11-5224-4765-BA7B-9C040FC60245}" srcOrd="1" destOrd="0" presId="urn:microsoft.com/office/officeart/2005/8/layout/process1"/>
    <dgm:cxn modelId="{E555D6BA-8EEB-4E1F-A07B-071B902932B4}" type="presOf" srcId="{A674141D-B7F6-5B4E-A8BB-9F2BAA9DA7BE}" destId="{27C3135E-6232-487A-AF22-706D50227F57}" srcOrd="0" destOrd="0" presId="urn:microsoft.com/office/officeart/2005/8/layout/process1"/>
    <dgm:cxn modelId="{4124BF64-4444-4E55-8FC7-1332ED7EE784}" type="presOf" srcId="{5D9BA0DE-EDFD-DD4C-AC36-B2626492FE01}" destId="{627A50F7-821A-4658-970D-B8C72AC8B838}" srcOrd="1" destOrd="0" presId="urn:microsoft.com/office/officeart/2005/8/layout/process1"/>
    <dgm:cxn modelId="{85AA8FB8-83A2-4C1C-9BC8-C8243B19A0CB}" type="presOf" srcId="{DA97222D-113E-194F-8B5F-1933EF53A445}" destId="{6BF4CB61-2C19-43D8-BC2D-FFB4038B3760}" srcOrd="0"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09EC52EA-8F75-43F3-9E98-4F856521C0B4}" type="presOf" srcId="{EFDFF874-1353-1340-988A-930B8EA4834C}" destId="{39229488-3188-4A33-8623-DC52E2830B12}" srcOrd="0"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9C74BA93-47DF-4830-99BB-5D01ECD6B0F7}" type="presParOf" srcId="{6BF4CB61-2C19-43D8-BC2D-FFB4038B3760}" destId="{39229488-3188-4A33-8623-DC52E2830B12}" srcOrd="0" destOrd="0" presId="urn:microsoft.com/office/officeart/2005/8/layout/process1"/>
    <dgm:cxn modelId="{418EB67F-7717-4A68-B7ED-2E7B09DE4C84}" type="presParOf" srcId="{6BF4CB61-2C19-43D8-BC2D-FFB4038B3760}" destId="{BEFAD0B5-6393-4CF5-BF5D-42910E910CF9}" srcOrd="1" destOrd="0" presId="urn:microsoft.com/office/officeart/2005/8/layout/process1"/>
    <dgm:cxn modelId="{774A0078-728E-4BE4-AE58-45D0978B4A09}" type="presParOf" srcId="{BEFAD0B5-6393-4CF5-BF5D-42910E910CF9}" destId="{627A50F7-821A-4658-970D-B8C72AC8B838}" srcOrd="0" destOrd="0" presId="urn:microsoft.com/office/officeart/2005/8/layout/process1"/>
    <dgm:cxn modelId="{559B91D2-B027-4F0D-B861-07121094850A}" type="presParOf" srcId="{6BF4CB61-2C19-43D8-BC2D-FFB4038B3760}" destId="{27C3135E-6232-487A-AF22-706D50227F57}" srcOrd="2" destOrd="0" presId="urn:microsoft.com/office/officeart/2005/8/layout/process1"/>
    <dgm:cxn modelId="{7172555B-CDAE-4E4E-BF55-99C35D0AB018}" type="presParOf" srcId="{6BF4CB61-2C19-43D8-BC2D-FFB4038B3760}" destId="{E3E1AB67-3700-46A4-BF2E-AB7938774631}" srcOrd="3" destOrd="0" presId="urn:microsoft.com/office/officeart/2005/8/layout/process1"/>
    <dgm:cxn modelId="{8C70340A-0B60-43DE-94E2-F398680639C6}" type="presParOf" srcId="{E3E1AB67-3700-46A4-BF2E-AB7938774631}" destId="{0C822C49-306E-484A-952A-51186426386E}" srcOrd="0" destOrd="0" presId="urn:microsoft.com/office/officeart/2005/8/layout/process1"/>
    <dgm:cxn modelId="{3D3E041E-B06B-4B43-818A-53478EA8D26F}" type="presParOf" srcId="{6BF4CB61-2C19-43D8-BC2D-FFB4038B3760}" destId="{A894D692-4104-459C-8AAD-BBDDE8A95943}" srcOrd="4" destOrd="0" presId="urn:microsoft.com/office/officeart/2005/8/layout/process1"/>
    <dgm:cxn modelId="{C3751FB4-EA18-4B9D-A5BF-2537806108D5}" type="presParOf" srcId="{6BF4CB61-2C19-43D8-BC2D-FFB4038B3760}" destId="{6DF146CD-1572-4966-9624-6E62D99E0557}" srcOrd="5" destOrd="0" presId="urn:microsoft.com/office/officeart/2005/8/layout/process1"/>
    <dgm:cxn modelId="{118F9AB6-9B95-40D5-8500-60E489CAE059}" type="presParOf" srcId="{6DF146CD-1572-4966-9624-6E62D99E0557}" destId="{5DAA6C11-5224-4765-BA7B-9C040FC60245}" srcOrd="0" destOrd="0" presId="urn:microsoft.com/office/officeart/2005/8/layout/process1"/>
    <dgm:cxn modelId="{C4274C21-1B27-4EA5-BFE1-087F033E9CF7}"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ADC827F-9AAC-7D44-A3B9-D103E6467A6F}" type="doc">
      <dgm:prSet loTypeId="urn:microsoft.com/office/officeart/2005/8/layout/hProcess9" loCatId="" qsTypeId="urn:microsoft.com/office/officeart/2005/8/quickstyle/simple4" qsCatId="simple" csTypeId="urn:microsoft.com/office/officeart/2005/8/colors/accent2_2" csCatId="accent2" phldr="1"/>
      <dgm:spPr/>
    </dgm:pt>
    <dgm:pt modelId="{1DFF881D-224D-8B42-A234-3F040AD3774B}">
      <dgm:prSet phldrT="[Text]"/>
      <dgm:spPr>
        <a:solidFill>
          <a:schemeClr val="bg1"/>
        </a:solidFill>
        <a:ln>
          <a:solidFill>
            <a:schemeClr val="tx1"/>
          </a:solidFill>
        </a:ln>
      </dgm:spPr>
      <dgm:t>
        <a:bodyPr/>
        <a:lstStyle/>
        <a:p>
          <a:r>
            <a:rPr lang="es-US" noProof="0" dirty="0">
              <a:solidFill>
                <a:schemeClr val="tx1"/>
              </a:solidFill>
            </a:rPr>
            <a:t>¿A quién está formando?</a:t>
          </a:r>
        </a:p>
        <a:p>
          <a:r>
            <a:rPr lang="es-US" noProof="0" dirty="0">
              <a:solidFill>
                <a:schemeClr val="tx1"/>
              </a:solidFill>
            </a:rPr>
            <a:t>¿Cómo usarán el conjunto de herramientas?</a:t>
          </a:r>
        </a:p>
      </dgm:t>
      <dgm:extLst>
        <a:ext uri="{E40237B7-FDA0-4F09-8148-C483321AD2D9}">
          <dgm14:cNvPr xmlns:dgm14="http://schemas.microsoft.com/office/drawing/2010/diagram" id="0" name="" descr="¿A quién está entrenando? ¿Cómo usarán el conjunto de herramientas? ¿Qué aportan al entrenamiento? ¿Qué es lo que más necesitan del entrenamiento? ¿Qué resultados desea alcanzar a través del entrenamiento? ¿Y a través de la integración del conjunto de herramientas? ¿Qué contenido del conjunto de herramientas es más importante para lograr estos resultados?"/>
        </a:ext>
      </dgm:extLst>
    </dgm:pt>
    <dgm:pt modelId="{8F7B0D58-0DC7-EB49-B762-871AE1DE80CE}" type="parTrans" cxnId="{4B2E2978-078A-FF44-8AF5-7B92E6411030}">
      <dgm:prSet/>
      <dgm:spPr/>
      <dgm:t>
        <a:bodyPr/>
        <a:lstStyle/>
        <a:p>
          <a:endParaRPr lang="en-US"/>
        </a:p>
      </dgm:t>
    </dgm:pt>
    <dgm:pt modelId="{9DACE996-8A86-2B44-A859-FAAB967D925F}" type="sibTrans" cxnId="{4B2E2978-078A-FF44-8AF5-7B92E6411030}">
      <dgm:prSet/>
      <dgm:spPr/>
      <dgm:t>
        <a:bodyPr/>
        <a:lstStyle/>
        <a:p>
          <a:endParaRPr lang="en-US"/>
        </a:p>
      </dgm:t>
    </dgm:pt>
    <dgm:pt modelId="{C2CB9C2B-FBDD-1C4B-814E-727609A46B61}">
      <dgm:prSet phldrT="[Text]"/>
      <dgm:spPr>
        <a:solidFill>
          <a:schemeClr val="bg1"/>
        </a:solidFill>
        <a:ln>
          <a:solidFill>
            <a:schemeClr val="tx1"/>
          </a:solidFill>
        </a:ln>
      </dgm:spPr>
      <dgm:t>
        <a:bodyPr/>
        <a:lstStyle/>
        <a:p>
          <a:endParaRPr lang="es-US" b="0" noProof="0">
            <a:solidFill>
              <a:schemeClr val="tx1"/>
            </a:solidFill>
          </a:endParaRPr>
        </a:p>
        <a:p>
          <a:r>
            <a:rPr lang="es-US" b="0" noProof="0">
              <a:solidFill>
                <a:schemeClr val="tx1"/>
              </a:solidFill>
            </a:rPr>
            <a:t>¿Qué aportan al curso? ¿Qué es lo que más necesitan del curso?</a:t>
          </a:r>
        </a:p>
      </dgm:t>
    </dgm:pt>
    <dgm:pt modelId="{9D1864AC-E45F-D848-A034-8C2DC0F12EE5}" type="parTrans" cxnId="{37022E5D-F4E7-CE45-9928-DDD6423B5108}">
      <dgm:prSet/>
      <dgm:spPr/>
      <dgm:t>
        <a:bodyPr/>
        <a:lstStyle/>
        <a:p>
          <a:endParaRPr lang="en-US"/>
        </a:p>
      </dgm:t>
    </dgm:pt>
    <dgm:pt modelId="{E8359B76-4D01-6C42-8F06-93DC3353C3B0}" type="sibTrans" cxnId="{37022E5D-F4E7-CE45-9928-DDD6423B5108}">
      <dgm:prSet/>
      <dgm:spPr/>
      <dgm:t>
        <a:bodyPr/>
        <a:lstStyle/>
        <a:p>
          <a:endParaRPr lang="en-US"/>
        </a:p>
      </dgm:t>
    </dgm:pt>
    <dgm:pt modelId="{41175BE0-8522-B94F-92D4-71F9B27F4793}">
      <dgm:prSet phldrT="[Text]"/>
      <dgm:spPr>
        <a:solidFill>
          <a:schemeClr val="bg1"/>
        </a:solidFill>
        <a:ln>
          <a:solidFill>
            <a:schemeClr val="tx1"/>
          </a:solidFill>
        </a:ln>
      </dgm:spPr>
      <dgm:t>
        <a:bodyPr/>
        <a:lstStyle/>
        <a:p>
          <a:endParaRPr lang="es-US" b="0" noProof="0">
            <a:solidFill>
              <a:schemeClr val="tx1"/>
            </a:solidFill>
          </a:endParaRPr>
        </a:p>
        <a:p>
          <a:r>
            <a:rPr lang="es-US" b="0" noProof="0">
              <a:solidFill>
                <a:schemeClr val="tx1"/>
              </a:solidFill>
            </a:rPr>
            <a:t>¿Qué resultados desea usted alcanzar a través del curso? ¿Y a través de la integración del conjunto de herramientas?</a:t>
          </a:r>
        </a:p>
      </dgm:t>
    </dgm:pt>
    <dgm:pt modelId="{E44CB3ED-82D8-D649-BFB8-5359BDBB32D4}" type="parTrans" cxnId="{B57795A8-9BCC-9447-BE0C-A0D3BDE37F54}">
      <dgm:prSet/>
      <dgm:spPr/>
      <dgm:t>
        <a:bodyPr/>
        <a:lstStyle/>
        <a:p>
          <a:endParaRPr lang="en-US"/>
        </a:p>
      </dgm:t>
    </dgm:pt>
    <dgm:pt modelId="{A02FE417-C6DC-AF47-967B-8DB4B9FB7043}" type="sibTrans" cxnId="{B57795A8-9BCC-9447-BE0C-A0D3BDE37F54}">
      <dgm:prSet/>
      <dgm:spPr/>
      <dgm:t>
        <a:bodyPr/>
        <a:lstStyle/>
        <a:p>
          <a:endParaRPr lang="en-US"/>
        </a:p>
      </dgm:t>
    </dgm:pt>
    <dgm:pt modelId="{7954E68B-5CD6-BC40-821C-D55D16E4EA15}">
      <dgm:prSet/>
      <dgm:spPr>
        <a:solidFill>
          <a:schemeClr val="bg1"/>
        </a:solidFill>
        <a:ln>
          <a:solidFill>
            <a:schemeClr val="tx1"/>
          </a:solidFill>
        </a:ln>
      </dgm:spPr>
      <dgm:t>
        <a:bodyPr/>
        <a:lstStyle/>
        <a:p>
          <a:r>
            <a:rPr lang="es-US" b="0" noProof="0">
              <a:solidFill>
                <a:schemeClr val="tx1"/>
              </a:solidFill>
            </a:rPr>
            <a:t>¿Qué contenido del conjunto de herramientas es más importante para lograr esos resultados?</a:t>
          </a:r>
        </a:p>
      </dgm:t>
    </dgm:pt>
    <dgm:pt modelId="{9025FD32-640B-9B44-A2FE-77D40168BAE7}" type="parTrans" cxnId="{FFE7F6F7-FD5F-1540-AEF7-5A5CD98304C3}">
      <dgm:prSet/>
      <dgm:spPr/>
      <dgm:t>
        <a:bodyPr/>
        <a:lstStyle/>
        <a:p>
          <a:endParaRPr lang="en-US"/>
        </a:p>
      </dgm:t>
    </dgm:pt>
    <dgm:pt modelId="{E2CECE43-C925-A244-BAAA-918E03896ACE}" type="sibTrans" cxnId="{FFE7F6F7-FD5F-1540-AEF7-5A5CD98304C3}">
      <dgm:prSet/>
      <dgm:spPr/>
      <dgm:t>
        <a:bodyPr/>
        <a:lstStyle/>
        <a:p>
          <a:endParaRPr lang="en-US"/>
        </a:p>
      </dgm:t>
    </dgm:pt>
    <dgm:pt modelId="{6C407516-5B84-2E43-BB20-0408D01D397D}" type="pres">
      <dgm:prSet presAssocID="{1ADC827F-9AAC-7D44-A3B9-D103E6467A6F}" presName="CompostProcess" presStyleCnt="0">
        <dgm:presLayoutVars>
          <dgm:dir/>
          <dgm:resizeHandles val="exact"/>
        </dgm:presLayoutVars>
      </dgm:prSet>
      <dgm:spPr/>
    </dgm:pt>
    <dgm:pt modelId="{87389784-31D1-6E4A-87D2-98CAE5ED08C0}" type="pres">
      <dgm:prSet presAssocID="{1ADC827F-9AAC-7D44-A3B9-D103E6467A6F}" presName="arrow" presStyleLbl="bgShp" presStyleIdx="0" presStyleCnt="1"/>
      <dgm:spPr/>
    </dgm:pt>
    <dgm:pt modelId="{B7BAFECE-5572-D94A-AF8A-984410229DDA}" type="pres">
      <dgm:prSet presAssocID="{1ADC827F-9AAC-7D44-A3B9-D103E6467A6F}" presName="linearProcess" presStyleCnt="0"/>
      <dgm:spPr/>
    </dgm:pt>
    <dgm:pt modelId="{002CB95D-96D9-7545-989E-CE9DA9255352}" type="pres">
      <dgm:prSet presAssocID="{1DFF881D-224D-8B42-A234-3F040AD3774B}" presName="textNode" presStyleLbl="node1" presStyleIdx="0" presStyleCnt="4">
        <dgm:presLayoutVars>
          <dgm:bulletEnabled val="1"/>
        </dgm:presLayoutVars>
      </dgm:prSet>
      <dgm:spPr/>
      <dgm:t>
        <a:bodyPr/>
        <a:lstStyle/>
        <a:p>
          <a:endParaRPr lang="en-US"/>
        </a:p>
      </dgm:t>
    </dgm:pt>
    <dgm:pt modelId="{EA37ADCE-B79B-8D4B-B52B-D764A550DF2E}" type="pres">
      <dgm:prSet presAssocID="{9DACE996-8A86-2B44-A859-FAAB967D925F}" presName="sibTrans" presStyleCnt="0"/>
      <dgm:spPr/>
    </dgm:pt>
    <dgm:pt modelId="{EBCAE8E8-7E50-8F47-8229-8FCB5DA72141}" type="pres">
      <dgm:prSet presAssocID="{C2CB9C2B-FBDD-1C4B-814E-727609A46B61}" presName="textNode" presStyleLbl="node1" presStyleIdx="1" presStyleCnt="4">
        <dgm:presLayoutVars>
          <dgm:bulletEnabled val="1"/>
        </dgm:presLayoutVars>
      </dgm:prSet>
      <dgm:spPr/>
      <dgm:t>
        <a:bodyPr/>
        <a:lstStyle/>
        <a:p>
          <a:endParaRPr lang="en-US"/>
        </a:p>
      </dgm:t>
    </dgm:pt>
    <dgm:pt modelId="{3CDED669-03A9-294A-B619-C71D41420393}" type="pres">
      <dgm:prSet presAssocID="{E8359B76-4D01-6C42-8F06-93DC3353C3B0}" presName="sibTrans" presStyleCnt="0"/>
      <dgm:spPr/>
    </dgm:pt>
    <dgm:pt modelId="{788D97C3-B232-774E-B350-484EA26CDBD4}" type="pres">
      <dgm:prSet presAssocID="{41175BE0-8522-B94F-92D4-71F9B27F4793}" presName="textNode" presStyleLbl="node1" presStyleIdx="2" presStyleCnt="4">
        <dgm:presLayoutVars>
          <dgm:bulletEnabled val="1"/>
        </dgm:presLayoutVars>
      </dgm:prSet>
      <dgm:spPr/>
      <dgm:t>
        <a:bodyPr/>
        <a:lstStyle/>
        <a:p>
          <a:endParaRPr lang="en-US"/>
        </a:p>
      </dgm:t>
    </dgm:pt>
    <dgm:pt modelId="{D0BB4952-27C7-5240-9B24-D242515958DF}" type="pres">
      <dgm:prSet presAssocID="{A02FE417-C6DC-AF47-967B-8DB4B9FB7043}" presName="sibTrans" presStyleCnt="0"/>
      <dgm:spPr/>
    </dgm:pt>
    <dgm:pt modelId="{13CE0D6A-BD50-5849-AF1A-8771F70C612A}" type="pres">
      <dgm:prSet presAssocID="{7954E68B-5CD6-BC40-821C-D55D16E4EA15}" presName="textNode" presStyleLbl="node1" presStyleIdx="3" presStyleCnt="4">
        <dgm:presLayoutVars>
          <dgm:bulletEnabled val="1"/>
        </dgm:presLayoutVars>
      </dgm:prSet>
      <dgm:spPr/>
      <dgm:t>
        <a:bodyPr/>
        <a:lstStyle/>
        <a:p>
          <a:endParaRPr lang="en-US"/>
        </a:p>
      </dgm:t>
    </dgm:pt>
  </dgm:ptLst>
  <dgm:cxnLst>
    <dgm:cxn modelId="{6B66F172-A292-451E-B349-04E10FBF0FEF}" type="presOf" srcId="{7954E68B-5CD6-BC40-821C-D55D16E4EA15}" destId="{13CE0D6A-BD50-5849-AF1A-8771F70C612A}" srcOrd="0" destOrd="0" presId="urn:microsoft.com/office/officeart/2005/8/layout/hProcess9"/>
    <dgm:cxn modelId="{D6F02234-D537-49BB-955D-AC6122A4CAC2}" type="presOf" srcId="{1ADC827F-9AAC-7D44-A3B9-D103E6467A6F}" destId="{6C407516-5B84-2E43-BB20-0408D01D397D}" srcOrd="0" destOrd="0" presId="urn:microsoft.com/office/officeart/2005/8/layout/hProcess9"/>
    <dgm:cxn modelId="{4B2E2978-078A-FF44-8AF5-7B92E6411030}" srcId="{1ADC827F-9AAC-7D44-A3B9-D103E6467A6F}" destId="{1DFF881D-224D-8B42-A234-3F040AD3774B}" srcOrd="0" destOrd="0" parTransId="{8F7B0D58-0DC7-EB49-B762-871AE1DE80CE}" sibTransId="{9DACE996-8A86-2B44-A859-FAAB967D925F}"/>
    <dgm:cxn modelId="{FFE7F6F7-FD5F-1540-AEF7-5A5CD98304C3}" srcId="{1ADC827F-9AAC-7D44-A3B9-D103E6467A6F}" destId="{7954E68B-5CD6-BC40-821C-D55D16E4EA15}" srcOrd="3" destOrd="0" parTransId="{9025FD32-640B-9B44-A2FE-77D40168BAE7}" sibTransId="{E2CECE43-C925-A244-BAAA-918E03896ACE}"/>
    <dgm:cxn modelId="{B57795A8-9BCC-9447-BE0C-A0D3BDE37F54}" srcId="{1ADC827F-9AAC-7D44-A3B9-D103E6467A6F}" destId="{41175BE0-8522-B94F-92D4-71F9B27F4793}" srcOrd="2" destOrd="0" parTransId="{E44CB3ED-82D8-D649-BFB8-5359BDBB32D4}" sibTransId="{A02FE417-C6DC-AF47-967B-8DB4B9FB7043}"/>
    <dgm:cxn modelId="{F694E7DD-774D-4BA7-800E-D5A8A5CB5D99}" type="presOf" srcId="{1DFF881D-224D-8B42-A234-3F040AD3774B}" destId="{002CB95D-96D9-7545-989E-CE9DA9255352}" srcOrd="0" destOrd="0" presId="urn:microsoft.com/office/officeart/2005/8/layout/hProcess9"/>
    <dgm:cxn modelId="{70C99C8B-1A8B-4706-B2A3-38EC242E0FB0}" type="presOf" srcId="{C2CB9C2B-FBDD-1C4B-814E-727609A46B61}" destId="{EBCAE8E8-7E50-8F47-8229-8FCB5DA72141}" srcOrd="0" destOrd="0" presId="urn:microsoft.com/office/officeart/2005/8/layout/hProcess9"/>
    <dgm:cxn modelId="{F016283C-39F0-4352-933F-45556B49132A}" type="presOf" srcId="{41175BE0-8522-B94F-92D4-71F9B27F4793}" destId="{788D97C3-B232-774E-B350-484EA26CDBD4}" srcOrd="0" destOrd="0" presId="urn:microsoft.com/office/officeart/2005/8/layout/hProcess9"/>
    <dgm:cxn modelId="{37022E5D-F4E7-CE45-9928-DDD6423B5108}" srcId="{1ADC827F-9AAC-7D44-A3B9-D103E6467A6F}" destId="{C2CB9C2B-FBDD-1C4B-814E-727609A46B61}" srcOrd="1" destOrd="0" parTransId="{9D1864AC-E45F-D848-A034-8C2DC0F12EE5}" sibTransId="{E8359B76-4D01-6C42-8F06-93DC3353C3B0}"/>
    <dgm:cxn modelId="{803E80BC-A6D6-4BA2-8B30-A2C8770C4AAE}" type="presParOf" srcId="{6C407516-5B84-2E43-BB20-0408D01D397D}" destId="{87389784-31D1-6E4A-87D2-98CAE5ED08C0}" srcOrd="0" destOrd="0" presId="urn:microsoft.com/office/officeart/2005/8/layout/hProcess9"/>
    <dgm:cxn modelId="{621F1F9D-C174-4E3D-9BC2-871A8B8C6E0E}" type="presParOf" srcId="{6C407516-5B84-2E43-BB20-0408D01D397D}" destId="{B7BAFECE-5572-D94A-AF8A-984410229DDA}" srcOrd="1" destOrd="0" presId="urn:microsoft.com/office/officeart/2005/8/layout/hProcess9"/>
    <dgm:cxn modelId="{D6DEB312-C4D6-46C4-8519-D9FB4EA9C60E}" type="presParOf" srcId="{B7BAFECE-5572-D94A-AF8A-984410229DDA}" destId="{002CB95D-96D9-7545-989E-CE9DA9255352}" srcOrd="0" destOrd="0" presId="urn:microsoft.com/office/officeart/2005/8/layout/hProcess9"/>
    <dgm:cxn modelId="{EFB57A49-CADC-4037-A5E6-1FC67F26D8FB}" type="presParOf" srcId="{B7BAFECE-5572-D94A-AF8A-984410229DDA}" destId="{EA37ADCE-B79B-8D4B-B52B-D764A550DF2E}" srcOrd="1" destOrd="0" presId="urn:microsoft.com/office/officeart/2005/8/layout/hProcess9"/>
    <dgm:cxn modelId="{65E6877C-7265-47E8-BF9D-CCD7232441A8}" type="presParOf" srcId="{B7BAFECE-5572-D94A-AF8A-984410229DDA}" destId="{EBCAE8E8-7E50-8F47-8229-8FCB5DA72141}" srcOrd="2" destOrd="0" presId="urn:microsoft.com/office/officeart/2005/8/layout/hProcess9"/>
    <dgm:cxn modelId="{F63BCDF6-2B5C-400E-BB6B-E5F60C864277}" type="presParOf" srcId="{B7BAFECE-5572-D94A-AF8A-984410229DDA}" destId="{3CDED669-03A9-294A-B619-C71D41420393}" srcOrd="3" destOrd="0" presId="urn:microsoft.com/office/officeart/2005/8/layout/hProcess9"/>
    <dgm:cxn modelId="{C5B85BAE-F6B5-4D6B-9363-258FEF107F47}" type="presParOf" srcId="{B7BAFECE-5572-D94A-AF8A-984410229DDA}" destId="{788D97C3-B232-774E-B350-484EA26CDBD4}" srcOrd="4" destOrd="0" presId="urn:microsoft.com/office/officeart/2005/8/layout/hProcess9"/>
    <dgm:cxn modelId="{E853D3F9-8000-4939-B63A-3B69A0986274}" type="presParOf" srcId="{B7BAFECE-5572-D94A-AF8A-984410229DDA}" destId="{D0BB4952-27C7-5240-9B24-D242515958DF}" srcOrd="5" destOrd="0" presId="urn:microsoft.com/office/officeart/2005/8/layout/hProcess9"/>
    <dgm:cxn modelId="{EC741101-6023-4749-B668-8AF4ADC3B30F}" type="presParOf" srcId="{B7BAFECE-5572-D94A-AF8A-984410229DDA}" destId="{13CE0D6A-BD50-5849-AF1A-8771F70C612A}"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s-MX" sz="1800" b="0" i="0">
              <a:latin typeface="Arial"/>
            </a:rPr>
            <a:t>Confianza</a:t>
          </a:r>
          <a:endParaRPr lang="es-MX" sz="1800" b="0" i="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a:p>
      </dgm:t>
    </dgm:pt>
    <dgm:pt modelId="{7E982CCF-0D9F-422E-BA76-87E46A480F43}">
      <dgm:prSet phldrT="[Text]" custT="1"/>
      <dgm:spPr>
        <a:solidFill>
          <a:srgbClr val="3B8636"/>
        </a:solidFill>
      </dgm:spPr>
      <dgm:t>
        <a:bodyPr/>
        <a:lstStyle/>
        <a:p>
          <a:pPr>
            <a:lnSpc>
              <a:spcPct val="120000"/>
            </a:lnSpc>
          </a:pPr>
          <a:r>
            <a:rPr lang="es-MX" sz="1400" b="0" dirty="0">
              <a:latin typeface="Arial"/>
            </a:rPr>
            <a:t>Oportunidades para brindar empoderamiento financiero</a:t>
          </a:r>
          <a:endParaRPr lang="es-MX" sz="1400" b="0" dirty="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s-MX" sz="1800" b="0" dirty="0">
              <a:latin typeface="Arial"/>
            </a:rPr>
            <a:t>Acceso </a:t>
          </a:r>
          <a:endParaRPr lang="es-MX" sz="1800" b="0" dirty="0">
            <a:latin typeface="Arial"/>
            <a:cs typeface="Arial"/>
          </a:endParaRPr>
        </a:p>
      </dgm:t>
      <dgm:extLst>
        <a:ext uri="{E40237B7-FDA0-4F09-8148-C483321AD2D9}">
          <dgm14:cNvPr xmlns:dgm14="http://schemas.microsoft.com/office/drawing/2010/diagram" id="0" name="" descr="Los conocimientos financieros básicos más la destreza y la confianza para utilizar dichos conocimientos equivalen al empoderamiento financiero"/>
        </a:ext>
      </dgm:extLst>
    </dgm:pt>
    <dgm:pt modelId="{C9BDD3D1-92DA-4EDE-950A-F45F74F58271}" type="sibTrans" cxnId="{6B03500C-9C2D-420D-907B-8A059FB7825D}">
      <dgm:prSet/>
      <dgm:spPr>
        <a:solidFill>
          <a:schemeClr val="bg1"/>
        </a:solidFill>
      </dgm:spPr>
      <dgm:t>
        <a:bodyPr/>
        <a:lstStyle/>
        <a:p>
          <a:endParaRPr lang="en-US"/>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0050"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ScaleX="124762"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9B159005-3E00-1D43-80E0-754527215EA1}" type="presOf" srcId="{CE998C12-2FBB-4F7A-9F9B-EDF3C00DB4D3}" destId="{167278C8-35B2-4BE6-8A20-66FA69C28141}" srcOrd="0" destOrd="0" presId="urn:microsoft.com/office/officeart/2005/8/layout/equation1"/>
    <dgm:cxn modelId="{AADB919C-FD23-174C-A414-E2C9BB8A2025}" type="presOf" srcId="{856EB86D-8BF4-4C0F-9863-03A550FDAF7A}" destId="{64F09F2D-5368-4221-8664-42515F353403}" srcOrd="0" destOrd="0" presId="urn:microsoft.com/office/officeart/2005/8/layout/equation1"/>
    <dgm:cxn modelId="{4768E57C-1CE7-A847-9448-1EF4ABF0259F}" type="presOf" srcId="{32055F16-AECB-4F4C-9D01-0C2E44AB53B7}" destId="{B038EE9B-D981-40FB-B786-A1BE11114661}" srcOrd="0" destOrd="0" presId="urn:microsoft.com/office/officeart/2005/8/layout/equation1"/>
    <dgm:cxn modelId="{A0EA7344-56FD-5549-AF21-7DC4B55BBAD2}" type="presOf" srcId="{C9BDD3D1-92DA-4EDE-950A-F45F74F58271}" destId="{97FDB00C-7DB5-4FA5-B450-CF8F1E49E9DF}" srcOrd="0" destOrd="0" presId="urn:microsoft.com/office/officeart/2005/8/layout/equation1"/>
    <dgm:cxn modelId="{8D91BB53-4B99-B749-B9B7-8D3A7A5ABE61}" type="presOf" srcId="{254A14C6-A6AF-4F92-9292-FD028AF3737C}" destId="{DFB04FFC-DE9B-4269-877C-AC906D56C9DE}"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218456D2-28A4-4746-8F4F-D382C3000778}" type="presOf" srcId="{7E982CCF-0D9F-422E-BA76-87E46A480F43}" destId="{B3010C1D-96BF-46E2-800E-EAFF056355B7}" srcOrd="0" destOrd="0" presId="urn:microsoft.com/office/officeart/2005/8/layout/equation1"/>
    <dgm:cxn modelId="{5B37F1CC-71B1-CD4D-B508-B4E3D5803F13}" type="presParOf" srcId="{167278C8-35B2-4BE6-8A20-66FA69C28141}" destId="{B038EE9B-D981-40FB-B786-A1BE11114661}" srcOrd="0" destOrd="0" presId="urn:microsoft.com/office/officeart/2005/8/layout/equation1"/>
    <dgm:cxn modelId="{A363E23E-1423-E743-A2BE-51770BBA0016}" type="presParOf" srcId="{167278C8-35B2-4BE6-8A20-66FA69C28141}" destId="{92074FD1-F1B7-43F8-B629-A6834B99BE13}" srcOrd="1" destOrd="0" presId="urn:microsoft.com/office/officeart/2005/8/layout/equation1"/>
    <dgm:cxn modelId="{C1D9FA8F-D3C6-034A-97E7-4FF071C8B880}" type="presParOf" srcId="{167278C8-35B2-4BE6-8A20-66FA69C28141}" destId="{97FDB00C-7DB5-4FA5-B450-CF8F1E49E9DF}" srcOrd="2" destOrd="0" presId="urn:microsoft.com/office/officeart/2005/8/layout/equation1"/>
    <dgm:cxn modelId="{EF3ABBCE-F88E-624C-9AD3-8D5801B24992}" type="presParOf" srcId="{167278C8-35B2-4BE6-8A20-66FA69C28141}" destId="{85A720C8-D645-48D1-BFFD-325E54302795}" srcOrd="3" destOrd="0" presId="urn:microsoft.com/office/officeart/2005/8/layout/equation1"/>
    <dgm:cxn modelId="{F8500299-AB61-EF44-BC87-B200798D7083}" type="presParOf" srcId="{167278C8-35B2-4BE6-8A20-66FA69C28141}" destId="{DFB04FFC-DE9B-4269-877C-AC906D56C9DE}" srcOrd="4" destOrd="0" presId="urn:microsoft.com/office/officeart/2005/8/layout/equation1"/>
    <dgm:cxn modelId="{902017B3-1448-E646-AC4B-BBE08040C2C2}" type="presParOf" srcId="{167278C8-35B2-4BE6-8A20-66FA69C28141}" destId="{2A8B21D4-A3DB-412A-BD7E-84666062188D}" srcOrd="5" destOrd="0" presId="urn:microsoft.com/office/officeart/2005/8/layout/equation1"/>
    <dgm:cxn modelId="{30175EDF-C813-B443-9AB9-F3E890886469}" type="presParOf" srcId="{167278C8-35B2-4BE6-8A20-66FA69C28141}" destId="{64F09F2D-5368-4221-8664-42515F353403}" srcOrd="6" destOrd="0" presId="urn:microsoft.com/office/officeart/2005/8/layout/equation1"/>
    <dgm:cxn modelId="{C9E76618-2ABA-3D40-BFB2-817CF07368EA}" type="presParOf" srcId="{167278C8-35B2-4BE6-8A20-66FA69C28141}" destId="{3247F51A-645C-4AEC-9263-EC8B8CFA3489}" srcOrd="7" destOrd="0" presId="urn:microsoft.com/office/officeart/2005/8/layout/equation1"/>
    <dgm:cxn modelId="{1BE90ACC-EF6C-4E49-A08C-798256FBC17C}"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0C673-9E80-4DE4-ABBE-AED052BB083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9E4388E7-C3E3-422A-8ACF-C077D8E07B70}">
      <dgm:prSet/>
      <dgm:spPr>
        <a:solidFill>
          <a:srgbClr val="2CB34A"/>
        </a:solidFill>
        <a:ln>
          <a:solidFill>
            <a:srgbClr val="2CB34A"/>
          </a:solidFill>
        </a:ln>
      </dgm:spPr>
      <dgm:t>
        <a:bodyPr/>
        <a:lstStyle/>
        <a:p>
          <a:r>
            <a:rPr lang="es-MX"/>
            <a:t>Introducción al conjunto de herramientas</a:t>
          </a:r>
        </a:p>
      </dgm:t>
    </dgm:pt>
    <dgm:pt modelId="{AF31EF43-8651-4C8F-800D-7098E1FF465A}" type="parTrans" cxnId="{49F835A8-FA11-4C87-A245-3E587FDA8C7B}">
      <dgm:prSet/>
      <dgm:spPr/>
      <dgm:t>
        <a:bodyPr/>
        <a:lstStyle/>
        <a:p>
          <a:endParaRPr lang="en-US"/>
        </a:p>
      </dgm:t>
    </dgm:pt>
    <dgm:pt modelId="{138493AF-358C-4531-AF2E-E4010FBEDB81}" type="sibTrans" cxnId="{49F835A8-FA11-4C87-A245-3E587FDA8C7B}">
      <dgm:prSet/>
      <dgm:spPr/>
      <dgm:t>
        <a:bodyPr/>
        <a:lstStyle/>
        <a:p>
          <a:endParaRPr lang="en-US"/>
        </a:p>
      </dgm:t>
    </dgm:pt>
    <dgm:pt modelId="{D461CDB3-4FE9-4670-A329-A7099EA98D5D}">
      <dgm:prSet/>
      <dgm:spPr>
        <a:solidFill>
          <a:srgbClr val="2CB34A"/>
        </a:solidFill>
        <a:ln>
          <a:solidFill>
            <a:srgbClr val="2CB34A"/>
          </a:solidFill>
        </a:ln>
      </dgm:spPr>
      <dgm:t>
        <a:bodyPr/>
        <a:lstStyle/>
        <a:p>
          <a:r>
            <a:rPr lang="es-MX"/>
            <a:t>Cómo iniciar la conversación sobre el dinero</a:t>
          </a:r>
        </a:p>
      </dgm:t>
    </dgm:pt>
    <dgm:pt modelId="{DC032A1C-C5B7-4657-8203-117EC69C663A}" type="parTrans" cxnId="{3FAE441F-E32F-4C2E-A050-346E02CC233A}">
      <dgm:prSet/>
      <dgm:spPr/>
      <dgm:t>
        <a:bodyPr/>
        <a:lstStyle/>
        <a:p>
          <a:endParaRPr lang="en-US"/>
        </a:p>
      </dgm:t>
    </dgm:pt>
    <dgm:pt modelId="{BAE98973-E850-422F-8BE9-DF7B8D7EC102}" type="sibTrans" cxnId="{3FAE441F-E32F-4C2E-A050-346E02CC233A}">
      <dgm:prSet/>
      <dgm:spPr/>
      <dgm:t>
        <a:bodyPr/>
        <a:lstStyle/>
        <a:p>
          <a:endParaRPr lang="en-US"/>
        </a:p>
      </dgm:t>
    </dgm:pt>
    <dgm:pt modelId="{E4F82559-998A-4F16-B83E-A6C0C3EAD66F}">
      <dgm:prSet/>
      <dgm:spPr>
        <a:solidFill>
          <a:srgbClr val="2CB34A"/>
        </a:solidFill>
        <a:ln>
          <a:solidFill>
            <a:srgbClr val="2CB34A"/>
          </a:solidFill>
        </a:ln>
      </dgm:spPr>
      <dgm:t>
        <a:bodyPr/>
        <a:lstStyle/>
        <a:p>
          <a:r>
            <a:rPr lang="es-MX"/>
            <a:t>Las emociones, los valores y la cultura</a:t>
          </a:r>
        </a:p>
      </dgm:t>
    </dgm:pt>
    <dgm:pt modelId="{53D711AE-CBE8-4FB3-8B19-F96D3C15F8A2}" type="parTrans" cxnId="{5BAA67A8-3839-4D23-9D33-BA35EDDE25CB}">
      <dgm:prSet/>
      <dgm:spPr/>
      <dgm:t>
        <a:bodyPr/>
        <a:lstStyle/>
        <a:p>
          <a:endParaRPr lang="en-US"/>
        </a:p>
      </dgm:t>
    </dgm:pt>
    <dgm:pt modelId="{4B5B6016-5EA7-4D37-95D7-2FD4F8EC45D1}" type="sibTrans" cxnId="{5BAA67A8-3839-4D23-9D33-BA35EDDE25CB}">
      <dgm:prSet/>
      <dgm:spPr/>
      <dgm:t>
        <a:bodyPr/>
        <a:lstStyle/>
        <a:p>
          <a:endParaRPr lang="en-US"/>
        </a:p>
      </dgm:t>
    </dgm:pt>
    <dgm:pt modelId="{47FED978-A224-492F-B726-B42D15DFE80F}">
      <dgm:prSet/>
      <dgm:spPr>
        <a:ln>
          <a:solidFill>
            <a:srgbClr val="2CB34A"/>
          </a:solidFill>
        </a:ln>
      </dgm:spPr>
      <dgm:t>
        <a:bodyPr/>
        <a:lstStyle/>
        <a:p>
          <a:r>
            <a:rPr lang="es-MX"/>
            <a:t>Mi panorama financiero</a:t>
          </a:r>
        </a:p>
      </dgm:t>
    </dgm:pt>
    <dgm:pt modelId="{BF3F646C-551D-4113-A49C-4B218C4866B2}" type="parTrans" cxnId="{4AD6B345-4681-49B0-83EF-B13EE5B77EEE}">
      <dgm:prSet/>
      <dgm:spPr>
        <a:ln>
          <a:solidFill>
            <a:srgbClr val="2CB34A"/>
          </a:solidFill>
        </a:ln>
      </dgm:spPr>
      <dgm:t>
        <a:bodyPr/>
        <a:lstStyle/>
        <a:p>
          <a:endParaRPr lang="en-US"/>
        </a:p>
      </dgm:t>
    </dgm:pt>
    <dgm:pt modelId="{899CEB1A-6C7E-4E7A-A472-0344DDC5C2D9}" type="sibTrans" cxnId="{4AD6B345-4681-49B0-83EF-B13EE5B77EEE}">
      <dgm:prSet/>
      <dgm:spPr/>
      <dgm:t>
        <a:bodyPr/>
        <a:lstStyle/>
        <a:p>
          <a:endParaRPr lang="en-US"/>
        </a:p>
      </dgm:t>
    </dgm:pt>
    <dgm:pt modelId="{3265BE09-8E2C-45D5-950A-D52C40968F71}">
      <dgm:prSet/>
      <dgm:spPr>
        <a:ln>
          <a:solidFill>
            <a:srgbClr val="2CB34A"/>
          </a:solidFill>
        </a:ln>
      </dgm:spPr>
      <dgm:t>
        <a:bodyPr/>
        <a:lstStyle/>
        <a:p>
          <a:r>
            <a:rPr lang="es-MX"/>
            <a:t>Lista de comprobación del empoderamiento financiero</a:t>
          </a:r>
        </a:p>
      </dgm:t>
    </dgm:pt>
    <dgm:pt modelId="{A13F39B8-0D73-4256-BE25-AEDA68582EF7}" type="parTrans" cxnId="{9E4EFE4B-27A6-43CB-8E71-DB16578E8DAB}">
      <dgm:prSet/>
      <dgm:spPr>
        <a:ln>
          <a:solidFill>
            <a:srgbClr val="2CB34A"/>
          </a:solidFill>
        </a:ln>
      </dgm:spPr>
      <dgm:t>
        <a:bodyPr/>
        <a:lstStyle/>
        <a:p>
          <a:endParaRPr lang="en-US"/>
        </a:p>
      </dgm:t>
    </dgm:pt>
    <dgm:pt modelId="{43AD58EE-D621-4C4D-9416-143484B8F0B7}" type="sibTrans" cxnId="{9E4EFE4B-27A6-43CB-8E71-DB16578E8DAB}">
      <dgm:prSet/>
      <dgm:spPr/>
      <dgm:t>
        <a:bodyPr/>
        <a:lstStyle/>
        <a:p>
          <a:endParaRPr lang="en-US"/>
        </a:p>
      </dgm:t>
    </dgm:pt>
    <dgm:pt modelId="{8E5BE6CF-39B6-45F6-852D-C9EE236089C5}">
      <dgm:prSet/>
      <dgm:spPr>
        <a:solidFill>
          <a:srgbClr val="2CB34A"/>
        </a:solidFill>
        <a:ln>
          <a:solidFill>
            <a:srgbClr val="2CB34A"/>
          </a:solidFill>
        </a:ln>
      </dgm:spPr>
      <dgm:t>
        <a:bodyPr/>
        <a:lstStyle/>
        <a:p>
          <a:r>
            <a:rPr lang="es-MX"/>
            <a:t>Cómo comprender la situación</a:t>
          </a:r>
        </a:p>
      </dgm:t>
    </dgm:pt>
    <dgm:pt modelId="{D0116A41-7C78-4BBB-B947-63B37AC77F07}" type="parTrans" cxnId="{7A7AC2F1-C12F-4360-AD52-6D3ED624996B}">
      <dgm:prSet/>
      <dgm:spPr/>
      <dgm:t>
        <a:bodyPr/>
        <a:lstStyle/>
        <a:p>
          <a:endParaRPr lang="en-US"/>
        </a:p>
      </dgm:t>
    </dgm:pt>
    <dgm:pt modelId="{D9462FE7-B81A-4B1C-8929-BF8519C689BD}" type="sibTrans" cxnId="{7A7AC2F1-C12F-4360-AD52-6D3ED624996B}">
      <dgm:prSet/>
      <dgm:spPr/>
      <dgm:t>
        <a:bodyPr/>
        <a:lstStyle/>
        <a:p>
          <a:endParaRPr lang="en-US"/>
        </a:p>
      </dgm:t>
    </dgm:pt>
    <dgm:pt modelId="{8F183EB6-9540-4AE6-9581-F0CA942EDBDB}">
      <dgm:prSet/>
      <dgm:spPr>
        <a:ln>
          <a:solidFill>
            <a:srgbClr val="2CB34A"/>
          </a:solidFill>
        </a:ln>
      </dgm:spPr>
      <dgm:t>
        <a:bodyPr/>
        <a:lstStyle/>
        <a:p>
          <a:r>
            <a:rPr lang="es-MX"/>
            <a:t>Las conversaciones de dinero más importantes</a:t>
          </a:r>
        </a:p>
      </dgm:t>
    </dgm:pt>
    <dgm:pt modelId="{2875E828-9D1A-477D-9A9B-63BF43E192AE}" type="parTrans" cxnId="{81BCC8BC-A120-4A96-B353-BBFB7587E220}">
      <dgm:prSet/>
      <dgm:spPr>
        <a:ln>
          <a:solidFill>
            <a:srgbClr val="2CB34A"/>
          </a:solidFill>
        </a:ln>
      </dgm:spPr>
      <dgm:t>
        <a:bodyPr/>
        <a:lstStyle/>
        <a:p>
          <a:endParaRPr lang="en-US"/>
        </a:p>
      </dgm:t>
    </dgm:pt>
    <dgm:pt modelId="{8EC3DF4B-86E0-4BA4-99C5-21C3EFC7E47B}" type="sibTrans" cxnId="{81BCC8BC-A120-4A96-B353-BBFB7587E220}">
      <dgm:prSet/>
      <dgm:spPr/>
      <dgm:t>
        <a:bodyPr/>
        <a:lstStyle/>
        <a:p>
          <a:endParaRPr lang="en-US"/>
        </a:p>
      </dgm:t>
    </dgm:pt>
    <dgm:pt modelId="{7D1FBF50-5F42-4E44-931C-DD89B4309FAD}">
      <dgm:prSet/>
      <dgm:spPr>
        <a:ln>
          <a:solidFill>
            <a:srgbClr val="2CB34A"/>
          </a:solidFill>
        </a:ln>
      </dgm:spPr>
      <dgm:t>
        <a:bodyPr/>
        <a:lstStyle/>
        <a:p>
          <a:r>
            <a:rPr lang="es-MX"/>
            <a:t>Auto-evaluación del empoderamiento financiero</a:t>
          </a:r>
        </a:p>
      </dgm:t>
    </dgm:pt>
    <dgm:pt modelId="{81080397-19E4-4FD2-B204-A6B5E5D8605F}" type="parTrans" cxnId="{14650BEC-6CDE-42BC-9F84-CD0A44DA80D5}">
      <dgm:prSet/>
      <dgm:spPr>
        <a:ln>
          <a:solidFill>
            <a:srgbClr val="2CB34A"/>
          </a:solidFill>
        </a:ln>
      </dgm:spPr>
      <dgm:t>
        <a:bodyPr/>
        <a:lstStyle/>
        <a:p>
          <a:endParaRPr lang="en-US"/>
        </a:p>
      </dgm:t>
    </dgm:pt>
    <dgm:pt modelId="{987BED39-EBF0-459F-B519-B446C7F1E48F}" type="sibTrans" cxnId="{14650BEC-6CDE-42BC-9F84-CD0A44DA80D5}">
      <dgm:prSet/>
      <dgm:spPr/>
      <dgm:t>
        <a:bodyPr/>
        <a:lstStyle/>
        <a:p>
          <a:endParaRPr lang="en-US"/>
        </a:p>
      </dgm:t>
    </dgm:pt>
    <dgm:pt modelId="{FB96E8CB-76DD-4696-9266-7F69E0E27E67}" type="pres">
      <dgm:prSet presAssocID="{CBF0C673-9E80-4DE4-ABBE-AED052BB083D}" presName="diagram" presStyleCnt="0">
        <dgm:presLayoutVars>
          <dgm:chPref val="1"/>
          <dgm:dir/>
          <dgm:animOne val="branch"/>
          <dgm:animLvl val="lvl"/>
          <dgm:resizeHandles/>
        </dgm:presLayoutVars>
      </dgm:prSet>
      <dgm:spPr/>
      <dgm:t>
        <a:bodyPr/>
        <a:lstStyle/>
        <a:p>
          <a:endParaRPr lang="en-US"/>
        </a:p>
      </dgm:t>
    </dgm:pt>
    <dgm:pt modelId="{67116BA9-207C-4E4D-AB45-91E1B26AF31F}" type="pres">
      <dgm:prSet presAssocID="{9E4388E7-C3E3-422A-8ACF-C077D8E07B70}" presName="root" presStyleCnt="0"/>
      <dgm:spPr/>
    </dgm:pt>
    <dgm:pt modelId="{5140B56F-B189-456D-92A5-9CD12353B880}" type="pres">
      <dgm:prSet presAssocID="{9E4388E7-C3E3-422A-8ACF-C077D8E07B70}" presName="rootComposite" presStyleCnt="0"/>
      <dgm:spPr/>
    </dgm:pt>
    <dgm:pt modelId="{A362BD7C-B124-439E-9069-8D867CF005F6}" type="pres">
      <dgm:prSet presAssocID="{9E4388E7-C3E3-422A-8ACF-C077D8E07B70}" presName="rootText" presStyleLbl="node1" presStyleIdx="0" presStyleCnt="4"/>
      <dgm:spPr/>
      <dgm:t>
        <a:bodyPr/>
        <a:lstStyle/>
        <a:p>
          <a:endParaRPr lang="en-US"/>
        </a:p>
      </dgm:t>
    </dgm:pt>
    <dgm:pt modelId="{956935F0-4E70-4566-8CDA-0CE5BA914B28}" type="pres">
      <dgm:prSet presAssocID="{9E4388E7-C3E3-422A-8ACF-C077D8E07B70}" presName="rootConnector" presStyleLbl="node1" presStyleIdx="0" presStyleCnt="4"/>
      <dgm:spPr/>
      <dgm:t>
        <a:bodyPr/>
        <a:lstStyle/>
        <a:p>
          <a:endParaRPr lang="en-US"/>
        </a:p>
      </dgm:t>
    </dgm:pt>
    <dgm:pt modelId="{5376BC6E-B206-4307-9F46-3068246311ED}" type="pres">
      <dgm:prSet presAssocID="{9E4388E7-C3E3-422A-8ACF-C077D8E07B70}" presName="childShape" presStyleCnt="0"/>
      <dgm:spPr/>
    </dgm:pt>
    <dgm:pt modelId="{137852D1-DEA5-4FF9-B7F9-EE9E082F0D2F}" type="pres">
      <dgm:prSet presAssocID="{A13F39B8-0D73-4256-BE25-AEDA68582EF7}" presName="Name13" presStyleLbl="parChTrans1D2" presStyleIdx="0" presStyleCnt="4"/>
      <dgm:spPr/>
      <dgm:t>
        <a:bodyPr/>
        <a:lstStyle/>
        <a:p>
          <a:endParaRPr lang="en-US"/>
        </a:p>
      </dgm:t>
    </dgm:pt>
    <dgm:pt modelId="{17E2FF4E-5458-4CA7-B0CE-AD25F75C93B4}" type="pres">
      <dgm:prSet presAssocID="{3265BE09-8E2C-45D5-950A-D52C40968F71}" presName="childText" presStyleLbl="bgAcc1" presStyleIdx="0" presStyleCnt="4">
        <dgm:presLayoutVars>
          <dgm:bulletEnabled val="1"/>
        </dgm:presLayoutVars>
      </dgm:prSet>
      <dgm:spPr/>
      <dgm:t>
        <a:bodyPr/>
        <a:lstStyle/>
        <a:p>
          <a:endParaRPr lang="en-US"/>
        </a:p>
      </dgm:t>
    </dgm:pt>
    <dgm:pt modelId="{A2771C62-1768-4514-BF71-5796683F4B82}" type="pres">
      <dgm:prSet presAssocID="{81080397-19E4-4FD2-B204-A6B5E5D8605F}" presName="Name13" presStyleLbl="parChTrans1D2" presStyleIdx="1" presStyleCnt="4"/>
      <dgm:spPr/>
      <dgm:t>
        <a:bodyPr/>
        <a:lstStyle/>
        <a:p>
          <a:endParaRPr lang="en-US"/>
        </a:p>
      </dgm:t>
    </dgm:pt>
    <dgm:pt modelId="{DF2E916D-AED0-4027-A52D-26341C164CF3}" type="pres">
      <dgm:prSet presAssocID="{7D1FBF50-5F42-4E44-931C-DD89B4309FAD}" presName="childText" presStyleLbl="bgAcc1" presStyleIdx="1" presStyleCnt="4">
        <dgm:presLayoutVars>
          <dgm:bulletEnabled val="1"/>
        </dgm:presLayoutVars>
      </dgm:prSet>
      <dgm:spPr/>
      <dgm:t>
        <a:bodyPr/>
        <a:lstStyle/>
        <a:p>
          <a:endParaRPr lang="en-US"/>
        </a:p>
      </dgm:t>
    </dgm:pt>
    <dgm:pt modelId="{09CF495D-C645-4C55-97FD-2139ADB3CA01}" type="pres">
      <dgm:prSet presAssocID="{8E5BE6CF-39B6-45F6-852D-C9EE236089C5}" presName="root" presStyleCnt="0"/>
      <dgm:spPr/>
    </dgm:pt>
    <dgm:pt modelId="{6D5F9021-49AF-45BE-AE00-3F2D6662E078}" type="pres">
      <dgm:prSet presAssocID="{8E5BE6CF-39B6-45F6-852D-C9EE236089C5}" presName="rootComposite" presStyleCnt="0"/>
      <dgm:spPr/>
    </dgm:pt>
    <dgm:pt modelId="{DD1681C1-DA03-4A8D-83F8-B579B9875780}" type="pres">
      <dgm:prSet presAssocID="{8E5BE6CF-39B6-45F6-852D-C9EE236089C5}" presName="rootText" presStyleLbl="node1" presStyleIdx="1" presStyleCnt="4"/>
      <dgm:spPr/>
      <dgm:t>
        <a:bodyPr/>
        <a:lstStyle/>
        <a:p>
          <a:endParaRPr lang="en-US"/>
        </a:p>
      </dgm:t>
    </dgm:pt>
    <dgm:pt modelId="{39E4EBFB-54CD-4907-BB74-62EB9778F113}" type="pres">
      <dgm:prSet presAssocID="{8E5BE6CF-39B6-45F6-852D-C9EE236089C5}" presName="rootConnector" presStyleLbl="node1" presStyleIdx="1" presStyleCnt="4"/>
      <dgm:spPr/>
      <dgm:t>
        <a:bodyPr/>
        <a:lstStyle/>
        <a:p>
          <a:endParaRPr lang="en-US"/>
        </a:p>
      </dgm:t>
    </dgm:pt>
    <dgm:pt modelId="{DAC79364-F5D4-4FE1-9E36-343D9AB9AF5E}" type="pres">
      <dgm:prSet presAssocID="{8E5BE6CF-39B6-45F6-852D-C9EE236089C5}" presName="childShape" presStyleCnt="0"/>
      <dgm:spPr/>
    </dgm:pt>
    <dgm:pt modelId="{5F214304-7828-40F6-A24F-DCAB7B500B1F}" type="pres">
      <dgm:prSet presAssocID="{BF3F646C-551D-4113-A49C-4B218C4866B2}" presName="Name13" presStyleLbl="parChTrans1D2" presStyleIdx="2" presStyleCnt="4"/>
      <dgm:spPr/>
      <dgm:t>
        <a:bodyPr/>
        <a:lstStyle/>
        <a:p>
          <a:endParaRPr lang="en-US"/>
        </a:p>
      </dgm:t>
    </dgm:pt>
    <dgm:pt modelId="{F64C69CD-F306-4044-9A9E-260FEED43E23}" type="pres">
      <dgm:prSet presAssocID="{47FED978-A224-492F-B726-B42D15DFE80F}" presName="childText" presStyleLbl="bgAcc1" presStyleIdx="2" presStyleCnt="4">
        <dgm:presLayoutVars>
          <dgm:bulletEnabled val="1"/>
        </dgm:presLayoutVars>
      </dgm:prSet>
      <dgm:spPr/>
      <dgm:t>
        <a:bodyPr/>
        <a:lstStyle/>
        <a:p>
          <a:endParaRPr lang="en-US"/>
        </a:p>
      </dgm:t>
    </dgm:pt>
    <dgm:pt modelId="{BAF03B5A-CDF2-4F21-B21D-3F90B2F64EB5}" type="pres">
      <dgm:prSet presAssocID="{D461CDB3-4FE9-4670-A329-A7099EA98D5D}" presName="root" presStyleCnt="0"/>
      <dgm:spPr/>
    </dgm:pt>
    <dgm:pt modelId="{EC7D862C-EE03-496B-8325-43CFB4DABCED}" type="pres">
      <dgm:prSet presAssocID="{D461CDB3-4FE9-4670-A329-A7099EA98D5D}" presName="rootComposite" presStyleCnt="0"/>
      <dgm:spPr/>
    </dgm:pt>
    <dgm:pt modelId="{54883022-EE0B-496F-9C7C-F08AD3DA18C5}" type="pres">
      <dgm:prSet presAssocID="{D461CDB3-4FE9-4670-A329-A7099EA98D5D}" presName="rootText" presStyleLbl="node1" presStyleIdx="2" presStyleCnt="4"/>
      <dgm:spPr/>
      <dgm:t>
        <a:bodyPr/>
        <a:lstStyle/>
        <a:p>
          <a:endParaRPr lang="en-US"/>
        </a:p>
      </dgm:t>
    </dgm:pt>
    <dgm:pt modelId="{75934C97-D8E6-4986-9FB5-D22F81D4B705}" type="pres">
      <dgm:prSet presAssocID="{D461CDB3-4FE9-4670-A329-A7099EA98D5D}" presName="rootConnector" presStyleLbl="node1" presStyleIdx="2" presStyleCnt="4"/>
      <dgm:spPr/>
      <dgm:t>
        <a:bodyPr/>
        <a:lstStyle/>
        <a:p>
          <a:endParaRPr lang="en-US"/>
        </a:p>
      </dgm:t>
    </dgm:pt>
    <dgm:pt modelId="{08F6CCC1-09CA-44D3-8DB6-32E5DF09DA2E}" type="pres">
      <dgm:prSet presAssocID="{D461CDB3-4FE9-4670-A329-A7099EA98D5D}" presName="childShape" presStyleCnt="0"/>
      <dgm:spPr/>
    </dgm:pt>
    <dgm:pt modelId="{210BBF9F-0CFE-48F1-BE02-B46C45E05F4C}" type="pres">
      <dgm:prSet presAssocID="{2875E828-9D1A-477D-9A9B-63BF43E192AE}" presName="Name13" presStyleLbl="parChTrans1D2" presStyleIdx="3" presStyleCnt="4"/>
      <dgm:spPr/>
      <dgm:t>
        <a:bodyPr/>
        <a:lstStyle/>
        <a:p>
          <a:endParaRPr lang="en-US"/>
        </a:p>
      </dgm:t>
    </dgm:pt>
    <dgm:pt modelId="{D2E165E2-56BB-4378-86B3-C21EF50F6BFA}" type="pres">
      <dgm:prSet presAssocID="{8F183EB6-9540-4AE6-9581-F0CA942EDBDB}" presName="childText" presStyleLbl="bgAcc1" presStyleIdx="3" presStyleCnt="4">
        <dgm:presLayoutVars>
          <dgm:bulletEnabled val="1"/>
        </dgm:presLayoutVars>
      </dgm:prSet>
      <dgm:spPr/>
      <dgm:t>
        <a:bodyPr/>
        <a:lstStyle/>
        <a:p>
          <a:endParaRPr lang="en-US"/>
        </a:p>
      </dgm:t>
    </dgm:pt>
    <dgm:pt modelId="{5150B6A0-5553-4022-92C5-88E97AF8F01F}" type="pres">
      <dgm:prSet presAssocID="{E4F82559-998A-4F16-B83E-A6C0C3EAD66F}" presName="root" presStyleCnt="0"/>
      <dgm:spPr/>
    </dgm:pt>
    <dgm:pt modelId="{49ED2AD7-41BA-4A52-8E79-7A13E7BE1B39}" type="pres">
      <dgm:prSet presAssocID="{E4F82559-998A-4F16-B83E-A6C0C3EAD66F}" presName="rootComposite" presStyleCnt="0"/>
      <dgm:spPr/>
    </dgm:pt>
    <dgm:pt modelId="{488A90F9-D69C-4FEE-B49D-A29A2BDAF63C}" type="pres">
      <dgm:prSet presAssocID="{E4F82559-998A-4F16-B83E-A6C0C3EAD66F}" presName="rootText" presStyleLbl="node1" presStyleIdx="3" presStyleCnt="4"/>
      <dgm:spPr/>
      <dgm:t>
        <a:bodyPr/>
        <a:lstStyle/>
        <a:p>
          <a:endParaRPr lang="en-US"/>
        </a:p>
      </dgm:t>
    </dgm:pt>
    <dgm:pt modelId="{5F749B89-5DE4-4F1F-8876-51AF0B96B78B}" type="pres">
      <dgm:prSet presAssocID="{E4F82559-998A-4F16-B83E-A6C0C3EAD66F}" presName="rootConnector" presStyleLbl="node1" presStyleIdx="3" presStyleCnt="4"/>
      <dgm:spPr/>
      <dgm:t>
        <a:bodyPr/>
        <a:lstStyle/>
        <a:p>
          <a:endParaRPr lang="en-US"/>
        </a:p>
      </dgm:t>
    </dgm:pt>
    <dgm:pt modelId="{A63F556A-3F0B-49B7-89F5-95BF21F096C6}" type="pres">
      <dgm:prSet presAssocID="{E4F82559-998A-4F16-B83E-A6C0C3EAD66F}" presName="childShape" presStyleCnt="0"/>
      <dgm:spPr/>
    </dgm:pt>
  </dgm:ptLst>
  <dgm:cxnLst>
    <dgm:cxn modelId="{913C4059-6F8B-440A-9825-41AEFD0A5248}" type="presOf" srcId="{D461CDB3-4FE9-4670-A329-A7099EA98D5D}" destId="{54883022-EE0B-496F-9C7C-F08AD3DA18C5}" srcOrd="0" destOrd="0" presId="urn:microsoft.com/office/officeart/2005/8/layout/hierarchy3"/>
    <dgm:cxn modelId="{C9C64B90-BE1A-4607-8465-4F9ABBFDDE0A}" type="presOf" srcId="{BF3F646C-551D-4113-A49C-4B218C4866B2}" destId="{5F214304-7828-40F6-A24F-DCAB7B500B1F}" srcOrd="0" destOrd="0" presId="urn:microsoft.com/office/officeart/2005/8/layout/hierarchy3"/>
    <dgm:cxn modelId="{26D9B792-EF7D-41FB-AA5E-B8BE1F222EBE}" type="presOf" srcId="{47FED978-A224-492F-B726-B42D15DFE80F}" destId="{F64C69CD-F306-4044-9A9E-260FEED43E23}" srcOrd="0" destOrd="0" presId="urn:microsoft.com/office/officeart/2005/8/layout/hierarchy3"/>
    <dgm:cxn modelId="{81BCC8BC-A120-4A96-B353-BBFB7587E220}" srcId="{D461CDB3-4FE9-4670-A329-A7099EA98D5D}" destId="{8F183EB6-9540-4AE6-9581-F0CA942EDBDB}" srcOrd="0" destOrd="0" parTransId="{2875E828-9D1A-477D-9A9B-63BF43E192AE}" sibTransId="{8EC3DF4B-86E0-4BA4-99C5-21C3EFC7E47B}"/>
    <dgm:cxn modelId="{44EEAB90-1651-4DA4-91FC-997872937EE4}" type="presOf" srcId="{E4F82559-998A-4F16-B83E-A6C0C3EAD66F}" destId="{5F749B89-5DE4-4F1F-8876-51AF0B96B78B}" srcOrd="1" destOrd="0" presId="urn:microsoft.com/office/officeart/2005/8/layout/hierarchy3"/>
    <dgm:cxn modelId="{07F37A61-84FE-4C3B-94C4-A852FDC94623}" type="presOf" srcId="{A13F39B8-0D73-4256-BE25-AEDA68582EF7}" destId="{137852D1-DEA5-4FF9-B7F9-EE9E082F0D2F}" srcOrd="0" destOrd="0" presId="urn:microsoft.com/office/officeart/2005/8/layout/hierarchy3"/>
    <dgm:cxn modelId="{9E4EFE4B-27A6-43CB-8E71-DB16578E8DAB}" srcId="{9E4388E7-C3E3-422A-8ACF-C077D8E07B70}" destId="{3265BE09-8E2C-45D5-950A-D52C40968F71}" srcOrd="0" destOrd="0" parTransId="{A13F39B8-0D73-4256-BE25-AEDA68582EF7}" sibTransId="{43AD58EE-D621-4C4D-9416-143484B8F0B7}"/>
    <dgm:cxn modelId="{5BAA67A8-3839-4D23-9D33-BA35EDDE25CB}" srcId="{CBF0C673-9E80-4DE4-ABBE-AED052BB083D}" destId="{E4F82559-998A-4F16-B83E-A6C0C3EAD66F}" srcOrd="3" destOrd="0" parTransId="{53D711AE-CBE8-4FB3-8B19-F96D3C15F8A2}" sibTransId="{4B5B6016-5EA7-4D37-95D7-2FD4F8EC45D1}"/>
    <dgm:cxn modelId="{33FCA9BF-AF91-42BD-B047-4F98D2DF240B}" type="presOf" srcId="{9E4388E7-C3E3-422A-8ACF-C077D8E07B70}" destId="{956935F0-4E70-4566-8CDA-0CE5BA914B28}" srcOrd="1" destOrd="0" presId="urn:microsoft.com/office/officeart/2005/8/layout/hierarchy3"/>
    <dgm:cxn modelId="{9628470C-92F7-4F9D-B302-9287B787A447}" type="presOf" srcId="{8E5BE6CF-39B6-45F6-852D-C9EE236089C5}" destId="{39E4EBFB-54CD-4907-BB74-62EB9778F113}" srcOrd="1" destOrd="0" presId="urn:microsoft.com/office/officeart/2005/8/layout/hierarchy3"/>
    <dgm:cxn modelId="{CBAB8847-33B0-473C-A291-81A94546B40C}" type="presOf" srcId="{81080397-19E4-4FD2-B204-A6B5E5D8605F}" destId="{A2771C62-1768-4514-BF71-5796683F4B82}" srcOrd="0" destOrd="0" presId="urn:microsoft.com/office/officeart/2005/8/layout/hierarchy3"/>
    <dgm:cxn modelId="{3FAE441F-E32F-4C2E-A050-346E02CC233A}" srcId="{CBF0C673-9E80-4DE4-ABBE-AED052BB083D}" destId="{D461CDB3-4FE9-4670-A329-A7099EA98D5D}" srcOrd="2" destOrd="0" parTransId="{DC032A1C-C5B7-4657-8203-117EC69C663A}" sibTransId="{BAE98973-E850-422F-8BE9-DF7B8D7EC102}"/>
    <dgm:cxn modelId="{49F835A8-FA11-4C87-A245-3E587FDA8C7B}" srcId="{CBF0C673-9E80-4DE4-ABBE-AED052BB083D}" destId="{9E4388E7-C3E3-422A-8ACF-C077D8E07B70}" srcOrd="0" destOrd="0" parTransId="{AF31EF43-8651-4C8F-800D-7098E1FF465A}" sibTransId="{138493AF-358C-4531-AF2E-E4010FBEDB81}"/>
    <dgm:cxn modelId="{8FDE4E99-1871-4F8F-AE21-FFC8313E36B9}" type="presOf" srcId="{8F183EB6-9540-4AE6-9581-F0CA942EDBDB}" destId="{D2E165E2-56BB-4378-86B3-C21EF50F6BFA}" srcOrd="0" destOrd="0" presId="urn:microsoft.com/office/officeart/2005/8/layout/hierarchy3"/>
    <dgm:cxn modelId="{14650BEC-6CDE-42BC-9F84-CD0A44DA80D5}" srcId="{9E4388E7-C3E3-422A-8ACF-C077D8E07B70}" destId="{7D1FBF50-5F42-4E44-931C-DD89B4309FAD}" srcOrd="1" destOrd="0" parTransId="{81080397-19E4-4FD2-B204-A6B5E5D8605F}" sibTransId="{987BED39-EBF0-459F-B519-B446C7F1E48F}"/>
    <dgm:cxn modelId="{7A7AC2F1-C12F-4360-AD52-6D3ED624996B}" srcId="{CBF0C673-9E80-4DE4-ABBE-AED052BB083D}" destId="{8E5BE6CF-39B6-45F6-852D-C9EE236089C5}" srcOrd="1" destOrd="0" parTransId="{D0116A41-7C78-4BBB-B947-63B37AC77F07}" sibTransId="{D9462FE7-B81A-4B1C-8929-BF8519C689BD}"/>
    <dgm:cxn modelId="{BA622C47-03A4-4697-B726-7003296AA86C}" type="presOf" srcId="{E4F82559-998A-4F16-B83E-A6C0C3EAD66F}" destId="{488A90F9-D69C-4FEE-B49D-A29A2BDAF63C}" srcOrd="0" destOrd="0" presId="urn:microsoft.com/office/officeart/2005/8/layout/hierarchy3"/>
    <dgm:cxn modelId="{BD4B272D-181F-45F1-B6B1-2E7BF623032D}" type="presOf" srcId="{7D1FBF50-5F42-4E44-931C-DD89B4309FAD}" destId="{DF2E916D-AED0-4027-A52D-26341C164CF3}" srcOrd="0" destOrd="0" presId="urn:microsoft.com/office/officeart/2005/8/layout/hierarchy3"/>
    <dgm:cxn modelId="{E96B1204-BA03-440A-BC58-B07D67B28CA4}" type="presOf" srcId="{D461CDB3-4FE9-4670-A329-A7099EA98D5D}" destId="{75934C97-D8E6-4986-9FB5-D22F81D4B705}" srcOrd="1" destOrd="0" presId="urn:microsoft.com/office/officeart/2005/8/layout/hierarchy3"/>
    <dgm:cxn modelId="{4AD6B345-4681-49B0-83EF-B13EE5B77EEE}" srcId="{8E5BE6CF-39B6-45F6-852D-C9EE236089C5}" destId="{47FED978-A224-492F-B726-B42D15DFE80F}" srcOrd="0" destOrd="0" parTransId="{BF3F646C-551D-4113-A49C-4B218C4866B2}" sibTransId="{899CEB1A-6C7E-4E7A-A472-0344DDC5C2D9}"/>
    <dgm:cxn modelId="{C3A9ED40-9B04-45D5-B0D3-CB3E9356639B}" type="presOf" srcId="{9E4388E7-C3E3-422A-8ACF-C077D8E07B70}" destId="{A362BD7C-B124-439E-9069-8D867CF005F6}" srcOrd="0" destOrd="0" presId="urn:microsoft.com/office/officeart/2005/8/layout/hierarchy3"/>
    <dgm:cxn modelId="{874B7380-15C1-45F6-B06E-D406B913C1A9}" type="presOf" srcId="{CBF0C673-9E80-4DE4-ABBE-AED052BB083D}" destId="{FB96E8CB-76DD-4696-9266-7F69E0E27E67}" srcOrd="0" destOrd="0" presId="urn:microsoft.com/office/officeart/2005/8/layout/hierarchy3"/>
    <dgm:cxn modelId="{6BD2E1F0-6F17-41EA-8785-E77AAA01CF90}" type="presOf" srcId="{2875E828-9D1A-477D-9A9B-63BF43E192AE}" destId="{210BBF9F-0CFE-48F1-BE02-B46C45E05F4C}" srcOrd="0" destOrd="0" presId="urn:microsoft.com/office/officeart/2005/8/layout/hierarchy3"/>
    <dgm:cxn modelId="{194D7D29-9109-47EA-93E1-BAED210173C1}" type="presOf" srcId="{8E5BE6CF-39B6-45F6-852D-C9EE236089C5}" destId="{DD1681C1-DA03-4A8D-83F8-B579B9875780}" srcOrd="0" destOrd="0" presId="urn:microsoft.com/office/officeart/2005/8/layout/hierarchy3"/>
    <dgm:cxn modelId="{8799BC1B-6C08-43B2-BD0D-027903DD014F}" type="presOf" srcId="{3265BE09-8E2C-45D5-950A-D52C40968F71}" destId="{17E2FF4E-5458-4CA7-B0CE-AD25F75C93B4}" srcOrd="0" destOrd="0" presId="urn:microsoft.com/office/officeart/2005/8/layout/hierarchy3"/>
    <dgm:cxn modelId="{A9B49A93-ED61-4770-ABB0-8898D2808449}" type="presParOf" srcId="{FB96E8CB-76DD-4696-9266-7F69E0E27E67}" destId="{67116BA9-207C-4E4D-AB45-91E1B26AF31F}" srcOrd="0" destOrd="0" presId="urn:microsoft.com/office/officeart/2005/8/layout/hierarchy3"/>
    <dgm:cxn modelId="{A0397650-9102-4C3B-A0F0-7029A2848814}" type="presParOf" srcId="{67116BA9-207C-4E4D-AB45-91E1B26AF31F}" destId="{5140B56F-B189-456D-92A5-9CD12353B880}" srcOrd="0" destOrd="0" presId="urn:microsoft.com/office/officeart/2005/8/layout/hierarchy3"/>
    <dgm:cxn modelId="{78C9B99D-BB05-48EA-9731-87920E057994}" type="presParOf" srcId="{5140B56F-B189-456D-92A5-9CD12353B880}" destId="{A362BD7C-B124-439E-9069-8D867CF005F6}" srcOrd="0" destOrd="0" presId="urn:microsoft.com/office/officeart/2005/8/layout/hierarchy3"/>
    <dgm:cxn modelId="{517D4D60-FCCF-4C50-9EB5-07089920274B}" type="presParOf" srcId="{5140B56F-B189-456D-92A5-9CD12353B880}" destId="{956935F0-4E70-4566-8CDA-0CE5BA914B28}" srcOrd="1" destOrd="0" presId="urn:microsoft.com/office/officeart/2005/8/layout/hierarchy3"/>
    <dgm:cxn modelId="{4229395C-451B-4CE3-AEEE-985232AF86DE}" type="presParOf" srcId="{67116BA9-207C-4E4D-AB45-91E1B26AF31F}" destId="{5376BC6E-B206-4307-9F46-3068246311ED}" srcOrd="1" destOrd="0" presId="urn:microsoft.com/office/officeart/2005/8/layout/hierarchy3"/>
    <dgm:cxn modelId="{48A63BC6-CF62-453F-9573-CDBA1DD75A06}" type="presParOf" srcId="{5376BC6E-B206-4307-9F46-3068246311ED}" destId="{137852D1-DEA5-4FF9-B7F9-EE9E082F0D2F}" srcOrd="0" destOrd="0" presId="urn:microsoft.com/office/officeart/2005/8/layout/hierarchy3"/>
    <dgm:cxn modelId="{27F36ABF-B118-4DF2-A5E4-53180AD2289D}" type="presParOf" srcId="{5376BC6E-B206-4307-9F46-3068246311ED}" destId="{17E2FF4E-5458-4CA7-B0CE-AD25F75C93B4}" srcOrd="1" destOrd="0" presId="urn:microsoft.com/office/officeart/2005/8/layout/hierarchy3"/>
    <dgm:cxn modelId="{1D6E76E5-7362-4248-B141-DFCCAD8BFEFB}" type="presParOf" srcId="{5376BC6E-B206-4307-9F46-3068246311ED}" destId="{A2771C62-1768-4514-BF71-5796683F4B82}" srcOrd="2" destOrd="0" presId="urn:microsoft.com/office/officeart/2005/8/layout/hierarchy3"/>
    <dgm:cxn modelId="{BFAFD50C-8708-4341-B644-041136F0945C}" type="presParOf" srcId="{5376BC6E-B206-4307-9F46-3068246311ED}" destId="{DF2E916D-AED0-4027-A52D-26341C164CF3}" srcOrd="3" destOrd="0" presId="urn:microsoft.com/office/officeart/2005/8/layout/hierarchy3"/>
    <dgm:cxn modelId="{203D2B49-A9C9-4BD5-83EF-6FB9A5BE6CF7}" type="presParOf" srcId="{FB96E8CB-76DD-4696-9266-7F69E0E27E67}" destId="{09CF495D-C645-4C55-97FD-2139ADB3CA01}" srcOrd="1" destOrd="0" presId="urn:microsoft.com/office/officeart/2005/8/layout/hierarchy3"/>
    <dgm:cxn modelId="{BCBACE3E-648C-4B83-8D38-7EFD7D3A8E2C}" type="presParOf" srcId="{09CF495D-C645-4C55-97FD-2139ADB3CA01}" destId="{6D5F9021-49AF-45BE-AE00-3F2D6662E078}" srcOrd="0" destOrd="0" presId="urn:microsoft.com/office/officeart/2005/8/layout/hierarchy3"/>
    <dgm:cxn modelId="{7868E1A9-02AF-4887-B040-DA3DD1197B73}" type="presParOf" srcId="{6D5F9021-49AF-45BE-AE00-3F2D6662E078}" destId="{DD1681C1-DA03-4A8D-83F8-B579B9875780}" srcOrd="0" destOrd="0" presId="urn:microsoft.com/office/officeart/2005/8/layout/hierarchy3"/>
    <dgm:cxn modelId="{B190A266-3974-4F97-834F-49741E5577D7}" type="presParOf" srcId="{6D5F9021-49AF-45BE-AE00-3F2D6662E078}" destId="{39E4EBFB-54CD-4907-BB74-62EB9778F113}" srcOrd="1" destOrd="0" presId="urn:microsoft.com/office/officeart/2005/8/layout/hierarchy3"/>
    <dgm:cxn modelId="{AC6F2480-73F8-49A2-976B-6BEBBB17FF6F}" type="presParOf" srcId="{09CF495D-C645-4C55-97FD-2139ADB3CA01}" destId="{DAC79364-F5D4-4FE1-9E36-343D9AB9AF5E}" srcOrd="1" destOrd="0" presId="urn:microsoft.com/office/officeart/2005/8/layout/hierarchy3"/>
    <dgm:cxn modelId="{7B41F78D-01D7-4989-88CC-8C11455C0C1B}" type="presParOf" srcId="{DAC79364-F5D4-4FE1-9E36-343D9AB9AF5E}" destId="{5F214304-7828-40F6-A24F-DCAB7B500B1F}" srcOrd="0" destOrd="0" presId="urn:microsoft.com/office/officeart/2005/8/layout/hierarchy3"/>
    <dgm:cxn modelId="{82C176BC-A9F4-4DB7-BDF0-336B4E35B819}" type="presParOf" srcId="{DAC79364-F5D4-4FE1-9E36-343D9AB9AF5E}" destId="{F64C69CD-F306-4044-9A9E-260FEED43E23}" srcOrd="1" destOrd="0" presId="urn:microsoft.com/office/officeart/2005/8/layout/hierarchy3"/>
    <dgm:cxn modelId="{C53E72C2-C7FC-4BA4-BF53-575BDB554195}" type="presParOf" srcId="{FB96E8CB-76DD-4696-9266-7F69E0E27E67}" destId="{BAF03B5A-CDF2-4F21-B21D-3F90B2F64EB5}" srcOrd="2" destOrd="0" presId="urn:microsoft.com/office/officeart/2005/8/layout/hierarchy3"/>
    <dgm:cxn modelId="{A07C05FE-3760-4570-8CC4-A72F07A1FA5E}" type="presParOf" srcId="{BAF03B5A-CDF2-4F21-B21D-3F90B2F64EB5}" destId="{EC7D862C-EE03-496B-8325-43CFB4DABCED}" srcOrd="0" destOrd="0" presId="urn:microsoft.com/office/officeart/2005/8/layout/hierarchy3"/>
    <dgm:cxn modelId="{CDBCF5EA-45A4-45C1-B8D0-76C67BC605CC}" type="presParOf" srcId="{EC7D862C-EE03-496B-8325-43CFB4DABCED}" destId="{54883022-EE0B-496F-9C7C-F08AD3DA18C5}" srcOrd="0" destOrd="0" presId="urn:microsoft.com/office/officeart/2005/8/layout/hierarchy3"/>
    <dgm:cxn modelId="{86771780-2A09-44A5-8B35-A909121A1F54}" type="presParOf" srcId="{EC7D862C-EE03-496B-8325-43CFB4DABCED}" destId="{75934C97-D8E6-4986-9FB5-D22F81D4B705}" srcOrd="1" destOrd="0" presId="urn:microsoft.com/office/officeart/2005/8/layout/hierarchy3"/>
    <dgm:cxn modelId="{1EA8BC61-D65D-4631-B9D3-C57B8556D224}" type="presParOf" srcId="{BAF03B5A-CDF2-4F21-B21D-3F90B2F64EB5}" destId="{08F6CCC1-09CA-44D3-8DB6-32E5DF09DA2E}" srcOrd="1" destOrd="0" presId="urn:microsoft.com/office/officeart/2005/8/layout/hierarchy3"/>
    <dgm:cxn modelId="{82FAC223-7ADD-4898-ABE6-F9235F76C4CA}" type="presParOf" srcId="{08F6CCC1-09CA-44D3-8DB6-32E5DF09DA2E}" destId="{210BBF9F-0CFE-48F1-BE02-B46C45E05F4C}" srcOrd="0" destOrd="0" presId="urn:microsoft.com/office/officeart/2005/8/layout/hierarchy3"/>
    <dgm:cxn modelId="{A7F1777C-2978-472A-9713-83E96DB1C274}" type="presParOf" srcId="{08F6CCC1-09CA-44D3-8DB6-32E5DF09DA2E}" destId="{D2E165E2-56BB-4378-86B3-C21EF50F6BFA}" srcOrd="1" destOrd="0" presId="urn:microsoft.com/office/officeart/2005/8/layout/hierarchy3"/>
    <dgm:cxn modelId="{B2457FA6-04FB-459A-B649-E9897895EE01}" type="presParOf" srcId="{FB96E8CB-76DD-4696-9266-7F69E0E27E67}" destId="{5150B6A0-5553-4022-92C5-88E97AF8F01F}" srcOrd="3" destOrd="0" presId="urn:microsoft.com/office/officeart/2005/8/layout/hierarchy3"/>
    <dgm:cxn modelId="{C2AB0919-4143-468D-B0D5-9FAC5D052197}" type="presParOf" srcId="{5150B6A0-5553-4022-92C5-88E97AF8F01F}" destId="{49ED2AD7-41BA-4A52-8E79-7A13E7BE1B39}" srcOrd="0" destOrd="0" presId="urn:microsoft.com/office/officeart/2005/8/layout/hierarchy3"/>
    <dgm:cxn modelId="{855D9364-D413-4B23-B857-E3EC5CF5FC00}" type="presParOf" srcId="{49ED2AD7-41BA-4A52-8E79-7A13E7BE1B39}" destId="{488A90F9-D69C-4FEE-B49D-A29A2BDAF63C}" srcOrd="0" destOrd="0" presId="urn:microsoft.com/office/officeart/2005/8/layout/hierarchy3"/>
    <dgm:cxn modelId="{0AC230F2-4087-4329-9795-619238A19BE4}" type="presParOf" srcId="{49ED2AD7-41BA-4A52-8E79-7A13E7BE1B39}" destId="{5F749B89-5DE4-4F1F-8876-51AF0B96B78B}" srcOrd="1" destOrd="0" presId="urn:microsoft.com/office/officeart/2005/8/layout/hierarchy3"/>
    <dgm:cxn modelId="{151002A7-9E5B-4861-A2CB-3A19F8243878}" type="presParOf" srcId="{5150B6A0-5553-4022-92C5-88E97AF8F01F}" destId="{A63F556A-3F0B-49B7-89F5-95BF21F096C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F0C673-9E80-4DE4-ABBE-AED052BB083D}" type="doc">
      <dgm:prSet loTypeId="urn:microsoft.com/office/officeart/2005/8/layout/hierarchy3" loCatId="list" qsTypeId="urn:microsoft.com/office/officeart/2005/8/quickstyle/simple1" qsCatId="simple" csTypeId="urn:microsoft.com/office/officeart/2005/8/colors/accent3_2" csCatId="accent3" phldr="1"/>
      <dgm:spPr/>
      <dgm:t>
        <a:bodyPr/>
        <a:lstStyle/>
        <a:p>
          <a:endParaRPr lang="en-US"/>
        </a:p>
      </dgm:t>
    </dgm:pt>
    <dgm:pt modelId="{FDC42288-7EE9-4CC7-A6A3-FC66F8E6998A}">
      <dgm:prSet/>
      <dgm:spPr>
        <a:solidFill>
          <a:srgbClr val="2CB34A"/>
        </a:solidFill>
        <a:ln>
          <a:solidFill>
            <a:srgbClr val="2CB34A"/>
          </a:solidFill>
        </a:ln>
      </dgm:spPr>
      <dgm:t>
        <a:bodyPr/>
        <a:lstStyle/>
        <a:p>
          <a:r>
            <a:rPr lang="es-MX"/>
            <a:t>Cómo llegar a fin de mes </a:t>
          </a:r>
        </a:p>
      </dgm:t>
    </dgm:pt>
    <dgm:pt modelId="{DC70A597-A9DD-4EDB-B14A-F85729F7B40F}" type="sibTrans" cxnId="{B8752130-20F1-4621-BD50-189C7BBB6426}">
      <dgm:prSet/>
      <dgm:spPr/>
      <dgm:t>
        <a:bodyPr/>
        <a:lstStyle/>
        <a:p>
          <a:endParaRPr lang="en-US"/>
        </a:p>
      </dgm:t>
    </dgm:pt>
    <dgm:pt modelId="{155D8116-6FBA-4F98-AC30-04A3D2A165FB}" type="parTrans" cxnId="{B8752130-20F1-4621-BD50-189C7BBB6426}">
      <dgm:prSet/>
      <dgm:spPr/>
      <dgm:t>
        <a:bodyPr/>
        <a:lstStyle/>
        <a:p>
          <a:endParaRPr lang="en-US"/>
        </a:p>
      </dgm:t>
    </dgm:pt>
    <dgm:pt modelId="{88718F79-2EFB-47BC-AC94-8E0BCE2CCFC0}">
      <dgm:prSet/>
      <dgm:spPr>
        <a:solidFill>
          <a:srgbClr val="2CB34A"/>
        </a:solidFill>
        <a:ln>
          <a:solidFill>
            <a:srgbClr val="2CB34A"/>
          </a:solidFill>
        </a:ln>
      </dgm:spPr>
      <dgm:t>
        <a:bodyPr/>
        <a:lstStyle/>
        <a:p>
          <a:r>
            <a:rPr lang="es-MX"/>
            <a:t>Cómo pagar las facturas y otros gastos</a:t>
          </a:r>
        </a:p>
      </dgm:t>
    </dgm:pt>
    <dgm:pt modelId="{E6CA9B4A-C245-465C-AA41-3B9AD7D8E453}" type="sibTrans" cxnId="{4138A28E-5ACC-4EB8-85E1-EDE583881B7D}">
      <dgm:prSet/>
      <dgm:spPr/>
      <dgm:t>
        <a:bodyPr/>
        <a:lstStyle/>
        <a:p>
          <a:endParaRPr lang="en-US"/>
        </a:p>
      </dgm:t>
    </dgm:pt>
    <dgm:pt modelId="{79D90574-B3D7-4793-ABF0-497028DC664B}" type="parTrans" cxnId="{4138A28E-5ACC-4EB8-85E1-EDE583881B7D}">
      <dgm:prSet/>
      <dgm:spPr/>
      <dgm:t>
        <a:bodyPr/>
        <a:lstStyle/>
        <a:p>
          <a:endParaRPr lang="en-US"/>
        </a:p>
      </dgm:t>
    </dgm:pt>
    <dgm:pt modelId="{A019EB32-8748-4321-9690-1B4556C79C7E}">
      <dgm:prSet/>
      <dgm:spPr>
        <a:solidFill>
          <a:srgbClr val="2CB34A"/>
        </a:solidFill>
        <a:ln>
          <a:solidFill>
            <a:srgbClr val="2CB34A"/>
          </a:solidFill>
        </a:ln>
      </dgm:spPr>
      <dgm:t>
        <a:bodyPr/>
        <a:lstStyle/>
        <a:p>
          <a:r>
            <a:rPr lang="es-MX"/>
            <a:t>El seguimiento y manejo de los ingresos y beneficios</a:t>
          </a:r>
        </a:p>
      </dgm:t>
    </dgm:pt>
    <dgm:pt modelId="{1DE22F52-05F2-4AAE-89B4-A632CE78A2EA}" type="sibTrans" cxnId="{8AA05482-9EA3-4971-92A0-ADED4E7080DF}">
      <dgm:prSet/>
      <dgm:spPr/>
      <dgm:t>
        <a:bodyPr/>
        <a:lstStyle/>
        <a:p>
          <a:endParaRPr lang="en-US"/>
        </a:p>
      </dgm:t>
    </dgm:pt>
    <dgm:pt modelId="{D75EEA3E-D3E3-4A0C-8924-B3FAAB8CCBF2}" type="parTrans" cxnId="{8AA05482-9EA3-4971-92A0-ADED4E7080DF}">
      <dgm:prSet/>
      <dgm:spPr/>
      <dgm:t>
        <a:bodyPr/>
        <a:lstStyle/>
        <a:p>
          <a:endParaRPr lang="en-US"/>
        </a:p>
      </dgm:t>
    </dgm:pt>
    <dgm:pt modelId="{7160541C-6DF5-4584-8B99-089D21371F8A}">
      <dgm:prSet/>
      <dgm:spPr>
        <a:solidFill>
          <a:srgbClr val="2CB34A"/>
        </a:solidFill>
        <a:ln>
          <a:solidFill>
            <a:srgbClr val="2CB34A"/>
          </a:solidFill>
        </a:ln>
      </dgm:spPr>
      <dgm:t>
        <a:bodyPr/>
        <a:lstStyle/>
        <a:p>
          <a:r>
            <a:rPr lang="es-MX"/>
            <a:t>Cómo ahorrar para las emergencias, las facturas y las metas</a:t>
          </a:r>
        </a:p>
      </dgm:t>
    </dgm:pt>
    <dgm:pt modelId="{5790258A-913E-48BF-B2AD-81806E821664}" type="sibTrans" cxnId="{723F55A6-6FA8-4794-BA52-83756323B09D}">
      <dgm:prSet/>
      <dgm:spPr/>
      <dgm:t>
        <a:bodyPr/>
        <a:lstStyle/>
        <a:p>
          <a:endParaRPr lang="en-US"/>
        </a:p>
      </dgm:t>
    </dgm:pt>
    <dgm:pt modelId="{7907D1C4-90B7-43E6-A402-8272FCD53557}" type="parTrans" cxnId="{723F55A6-6FA8-4794-BA52-83756323B09D}">
      <dgm:prSet/>
      <dgm:spPr/>
      <dgm:t>
        <a:bodyPr/>
        <a:lstStyle/>
        <a:p>
          <a:endParaRPr lang="en-US"/>
        </a:p>
      </dgm:t>
    </dgm:pt>
    <dgm:pt modelId="{7868B57B-673E-4A48-8CA7-D3CA47FF3B8E}">
      <dgm:prSet/>
      <dgm:spPr>
        <a:ln>
          <a:solidFill>
            <a:srgbClr val="2CB34A"/>
          </a:solidFill>
        </a:ln>
      </dgm:spPr>
      <dgm:t>
        <a:bodyPr/>
        <a:lstStyle/>
        <a:p>
          <a:r>
            <a:rPr lang="es-MX"/>
            <a:t>Cómo encontrar un lugar seguro para los ahorros</a:t>
          </a:r>
        </a:p>
      </dgm:t>
    </dgm:pt>
    <dgm:pt modelId="{45E4A851-EDD0-4BFB-A0C3-52CEB6474A9C}" type="parTrans" cxnId="{99CCFEC6-6165-4AAE-AC7B-224CE48FD5B7}">
      <dgm:prSet/>
      <dgm:spPr>
        <a:ln>
          <a:solidFill>
            <a:srgbClr val="2CB34A"/>
          </a:solidFill>
        </a:ln>
      </dgm:spPr>
      <dgm:t>
        <a:bodyPr/>
        <a:lstStyle/>
        <a:p>
          <a:endParaRPr lang="en-US"/>
        </a:p>
      </dgm:t>
    </dgm:pt>
    <dgm:pt modelId="{2D765259-D6AE-46B9-A14E-84051F2F5BEF}" type="sibTrans" cxnId="{99CCFEC6-6165-4AAE-AC7B-224CE48FD5B7}">
      <dgm:prSet/>
      <dgm:spPr/>
      <dgm:t>
        <a:bodyPr/>
        <a:lstStyle/>
        <a:p>
          <a:endParaRPr lang="en-US"/>
        </a:p>
      </dgm:t>
    </dgm:pt>
    <dgm:pt modelId="{D18CB911-C7B2-4802-BF37-D2646B6E6EF3}">
      <dgm:prSet/>
      <dgm:spPr>
        <a:ln>
          <a:solidFill>
            <a:srgbClr val="2CB34A"/>
          </a:solidFill>
        </a:ln>
      </dgm:spPr>
      <dgm:t>
        <a:bodyPr/>
        <a:lstStyle/>
        <a:p>
          <a:r>
            <a:rPr lang="es-MX"/>
            <a:t>Plan de ahorro</a:t>
          </a:r>
        </a:p>
      </dgm:t>
    </dgm:pt>
    <dgm:pt modelId="{DD720A11-8F47-49D2-B73D-8CA1CE22B196}" type="parTrans" cxnId="{942505D0-90DA-46FE-8DE4-701554F053B6}">
      <dgm:prSet/>
      <dgm:spPr>
        <a:ln>
          <a:solidFill>
            <a:srgbClr val="2CB34A"/>
          </a:solidFill>
        </a:ln>
      </dgm:spPr>
      <dgm:t>
        <a:bodyPr/>
        <a:lstStyle/>
        <a:p>
          <a:endParaRPr lang="en-US"/>
        </a:p>
      </dgm:t>
    </dgm:pt>
    <dgm:pt modelId="{B3194D9E-42AD-4501-9D5C-DAAAB368D967}" type="sibTrans" cxnId="{942505D0-90DA-46FE-8DE4-701554F053B6}">
      <dgm:prSet/>
      <dgm:spPr/>
      <dgm:t>
        <a:bodyPr/>
        <a:lstStyle/>
        <a:p>
          <a:endParaRPr lang="en-US"/>
        </a:p>
      </dgm:t>
    </dgm:pt>
    <dgm:pt modelId="{ED5261C6-1D5F-494A-B99E-DF4A2F9C2330}">
      <dgm:prSet/>
      <dgm:spPr>
        <a:ln>
          <a:solidFill>
            <a:srgbClr val="2CB34A"/>
          </a:solidFill>
        </a:ln>
      </dgm:spPr>
      <dgm:t>
        <a:bodyPr/>
        <a:lstStyle/>
        <a:p>
          <a:r>
            <a:rPr lang="es-MX"/>
            <a:t>Rastreador de ingresos y recursos</a:t>
          </a:r>
        </a:p>
      </dgm:t>
    </dgm:pt>
    <dgm:pt modelId="{F27B0353-E166-4A19-AB5F-F51CECBC7FB4}" type="parTrans" cxnId="{8E9C7CD1-403C-41D6-8F32-475E0A90311B}">
      <dgm:prSet/>
      <dgm:spPr>
        <a:ln>
          <a:solidFill>
            <a:srgbClr val="2CB34A"/>
          </a:solidFill>
        </a:ln>
      </dgm:spPr>
      <dgm:t>
        <a:bodyPr/>
        <a:lstStyle/>
        <a:p>
          <a:endParaRPr lang="en-US"/>
        </a:p>
      </dgm:t>
    </dgm:pt>
    <dgm:pt modelId="{AD8E69EE-D001-4AC1-BD10-18CBBE1BF56E}" type="sibTrans" cxnId="{8E9C7CD1-403C-41D6-8F32-475E0A90311B}">
      <dgm:prSet/>
      <dgm:spPr/>
      <dgm:t>
        <a:bodyPr/>
        <a:lstStyle/>
        <a:p>
          <a:endParaRPr lang="en-US"/>
        </a:p>
      </dgm:t>
    </dgm:pt>
    <dgm:pt modelId="{FFAD3163-A34D-4879-86E9-6D413B852304}">
      <dgm:prSet/>
      <dgm:spPr>
        <a:ln>
          <a:solidFill>
            <a:srgbClr val="2CB34A"/>
          </a:solidFill>
        </a:ln>
      </dgm:spPr>
      <dgm:t>
        <a:bodyPr/>
        <a:lstStyle/>
        <a:p>
          <a:r>
            <a:rPr lang="es-MX"/>
            <a:t>Maneras de recibir ingresos y beneficios</a:t>
          </a:r>
        </a:p>
      </dgm:t>
    </dgm:pt>
    <dgm:pt modelId="{26E13ACB-CD87-42A6-AC14-37AAC02EFF5B}" type="parTrans" cxnId="{F4209482-2562-4780-A290-9804CE066B34}">
      <dgm:prSet/>
      <dgm:spPr>
        <a:ln>
          <a:solidFill>
            <a:srgbClr val="2CB34A"/>
          </a:solidFill>
        </a:ln>
      </dgm:spPr>
      <dgm:t>
        <a:bodyPr/>
        <a:lstStyle/>
        <a:p>
          <a:endParaRPr lang="en-US"/>
        </a:p>
      </dgm:t>
    </dgm:pt>
    <dgm:pt modelId="{E5A016EF-C4CB-42A0-8A23-8EBD97BDA3FD}" type="sibTrans" cxnId="{F4209482-2562-4780-A290-9804CE066B34}">
      <dgm:prSet/>
      <dgm:spPr/>
      <dgm:t>
        <a:bodyPr/>
        <a:lstStyle/>
        <a:p>
          <a:endParaRPr lang="en-US"/>
        </a:p>
      </dgm:t>
    </dgm:pt>
    <dgm:pt modelId="{45BC813A-0A69-4ABA-A111-263AD0A28FEE}">
      <dgm:prSet/>
      <dgm:spPr>
        <a:ln>
          <a:solidFill>
            <a:srgbClr val="2CB34A"/>
          </a:solidFill>
        </a:ln>
      </dgm:spPr>
      <dgm:t>
        <a:bodyPr/>
        <a:lstStyle/>
        <a:p>
          <a:r>
            <a:rPr lang="es-MX"/>
            <a:t>Maneras de aumentar los ingresos y recursos</a:t>
          </a:r>
        </a:p>
      </dgm:t>
    </dgm:pt>
    <dgm:pt modelId="{1D232ABF-EBB9-4D7D-AC7D-493590C94385}" type="parTrans" cxnId="{D2436474-9EAC-450B-A23D-A2507233B67B}">
      <dgm:prSet/>
      <dgm:spPr>
        <a:ln>
          <a:solidFill>
            <a:srgbClr val="2CB34A"/>
          </a:solidFill>
        </a:ln>
      </dgm:spPr>
      <dgm:t>
        <a:bodyPr/>
        <a:lstStyle/>
        <a:p>
          <a:endParaRPr lang="en-US"/>
        </a:p>
      </dgm:t>
    </dgm:pt>
    <dgm:pt modelId="{3CC1704C-9214-4C19-8B5A-E891F7D0726D}" type="sibTrans" cxnId="{D2436474-9EAC-450B-A23D-A2507233B67B}">
      <dgm:prSet/>
      <dgm:spPr/>
      <dgm:t>
        <a:bodyPr/>
        <a:lstStyle/>
        <a:p>
          <a:endParaRPr lang="en-US"/>
        </a:p>
      </dgm:t>
    </dgm:pt>
    <dgm:pt modelId="{98369DCD-51C1-4EC5-B1CC-FDB6EBB5BED3}">
      <dgm:prSet/>
      <dgm:spPr>
        <a:ln>
          <a:solidFill>
            <a:srgbClr val="2CB34A"/>
          </a:solidFill>
        </a:ln>
      </dgm:spPr>
      <dgm:t>
        <a:bodyPr/>
        <a:lstStyle/>
        <a:p>
          <a:r>
            <a:rPr lang="es-MX"/>
            <a:t>Rastreador de gastos</a:t>
          </a:r>
        </a:p>
      </dgm:t>
    </dgm:pt>
    <dgm:pt modelId="{3D334461-6E2A-4D37-9B09-11C2A8A2DA06}" type="parTrans" cxnId="{FF9B4935-7C13-4F88-914A-A951EADAFD90}">
      <dgm:prSet/>
      <dgm:spPr>
        <a:ln>
          <a:solidFill>
            <a:srgbClr val="2CB34A"/>
          </a:solidFill>
        </a:ln>
      </dgm:spPr>
      <dgm:t>
        <a:bodyPr/>
        <a:lstStyle/>
        <a:p>
          <a:endParaRPr lang="en-US"/>
        </a:p>
      </dgm:t>
    </dgm:pt>
    <dgm:pt modelId="{064571D1-3E8D-410D-94F8-F3B1789F7FE2}" type="sibTrans" cxnId="{FF9B4935-7C13-4F88-914A-A951EADAFD90}">
      <dgm:prSet/>
      <dgm:spPr/>
      <dgm:t>
        <a:bodyPr/>
        <a:lstStyle/>
        <a:p>
          <a:endParaRPr lang="en-US"/>
        </a:p>
      </dgm:t>
    </dgm:pt>
    <dgm:pt modelId="{A46BFF0F-4766-4786-9E25-6576851EE67D}">
      <dgm:prSet/>
      <dgm:spPr>
        <a:ln>
          <a:solidFill>
            <a:srgbClr val="2CB34A"/>
          </a:solidFill>
        </a:ln>
      </dgm:spPr>
      <dgm:t>
        <a:bodyPr/>
        <a:lstStyle/>
        <a:p>
          <a:r>
            <a:rPr lang="es-MX"/>
            <a:t>Herramienta para establecer metas </a:t>
          </a:r>
        </a:p>
      </dgm:t>
    </dgm:pt>
    <dgm:pt modelId="{9E4388E7-C3E3-422A-8ACF-C077D8E07B70}">
      <dgm:prSet/>
      <dgm:spPr>
        <a:solidFill>
          <a:srgbClr val="2CB34A"/>
        </a:solidFill>
        <a:ln>
          <a:solidFill>
            <a:srgbClr val="2CB34A"/>
          </a:solidFill>
        </a:ln>
      </dgm:spPr>
      <dgm:t>
        <a:bodyPr/>
        <a:lstStyle/>
        <a:p>
          <a:r>
            <a:rPr lang="es-MX" dirty="0"/>
            <a:t>Cómo establecer metas y la planificación de las compras grandes </a:t>
          </a:r>
        </a:p>
      </dgm:t>
    </dgm:pt>
    <dgm:pt modelId="{138493AF-358C-4531-AF2E-E4010FBEDB81}" type="sibTrans" cxnId="{49F835A8-FA11-4C87-A245-3E587FDA8C7B}">
      <dgm:prSet/>
      <dgm:spPr/>
      <dgm:t>
        <a:bodyPr/>
        <a:lstStyle/>
        <a:p>
          <a:endParaRPr lang="en-US"/>
        </a:p>
      </dgm:t>
    </dgm:pt>
    <dgm:pt modelId="{AF31EF43-8651-4C8F-800D-7098E1FF465A}" type="parTrans" cxnId="{49F835A8-FA11-4C87-A245-3E587FDA8C7B}">
      <dgm:prSet/>
      <dgm:spPr/>
      <dgm:t>
        <a:bodyPr/>
        <a:lstStyle/>
        <a:p>
          <a:endParaRPr lang="en-US"/>
        </a:p>
      </dgm:t>
    </dgm:pt>
    <dgm:pt modelId="{A28405B4-E17E-43A7-A838-BA7362313731}" type="sibTrans" cxnId="{2468E0BA-9187-47EC-B19E-3D16BE547F1D}">
      <dgm:prSet/>
      <dgm:spPr/>
      <dgm:t>
        <a:bodyPr/>
        <a:lstStyle/>
        <a:p>
          <a:endParaRPr lang="en-US"/>
        </a:p>
      </dgm:t>
    </dgm:pt>
    <dgm:pt modelId="{E75E0E63-7BAF-4F0E-95A7-70E1E954BC31}" type="parTrans" cxnId="{2468E0BA-9187-47EC-B19E-3D16BE547F1D}">
      <dgm:prSet/>
      <dgm:spPr>
        <a:ln>
          <a:solidFill>
            <a:srgbClr val="2CB34A"/>
          </a:solidFill>
        </a:ln>
      </dgm:spPr>
      <dgm:t>
        <a:bodyPr/>
        <a:lstStyle/>
        <a:p>
          <a:endParaRPr lang="en-US"/>
        </a:p>
      </dgm:t>
    </dgm:pt>
    <dgm:pt modelId="{ABEB84A2-3841-4EA2-9CA1-5A11A5189117}">
      <dgm:prSet/>
      <dgm:spPr>
        <a:ln>
          <a:solidFill>
            <a:srgbClr val="2CB34A"/>
          </a:solidFill>
        </a:ln>
      </dgm:spPr>
      <dgm:t>
        <a:bodyPr/>
        <a:lstStyle/>
        <a:p>
          <a:r>
            <a:rPr lang="es-MX"/>
            <a:t>Calendario de cuentas</a:t>
          </a:r>
        </a:p>
      </dgm:t>
    </dgm:pt>
    <dgm:pt modelId="{0C2CAED9-7996-497B-A443-567AB0982661}" type="parTrans" cxnId="{39915967-4D24-4B6C-8FD6-A4469227D592}">
      <dgm:prSet/>
      <dgm:spPr>
        <a:ln>
          <a:solidFill>
            <a:srgbClr val="2CB34A"/>
          </a:solidFill>
        </a:ln>
      </dgm:spPr>
      <dgm:t>
        <a:bodyPr/>
        <a:lstStyle/>
        <a:p>
          <a:endParaRPr lang="en-US"/>
        </a:p>
      </dgm:t>
    </dgm:pt>
    <dgm:pt modelId="{94D034F0-E1C7-407F-83F6-AD3DE6705BF9}" type="sibTrans" cxnId="{39915967-4D24-4B6C-8FD6-A4469227D592}">
      <dgm:prSet/>
      <dgm:spPr/>
      <dgm:t>
        <a:bodyPr/>
        <a:lstStyle/>
        <a:p>
          <a:endParaRPr lang="en-US"/>
        </a:p>
      </dgm:t>
    </dgm:pt>
    <dgm:pt modelId="{5C73E14A-A370-4E6B-9AB2-511EF8B5E907}">
      <dgm:prSet/>
      <dgm:spPr>
        <a:ln>
          <a:solidFill>
            <a:srgbClr val="2CB34A"/>
          </a:solidFill>
        </a:ln>
      </dgm:spPr>
      <dgm:t>
        <a:bodyPr/>
        <a:lstStyle/>
        <a:p>
          <a:r>
            <a:rPr lang="es-MX"/>
            <a:t>Estrategias para reducir los gastos</a:t>
          </a:r>
        </a:p>
      </dgm:t>
    </dgm:pt>
    <dgm:pt modelId="{45130019-7B8A-4E24-B53D-30AB0E6E687E}" type="parTrans" cxnId="{337ACC18-8B12-4740-96DC-F84BC8C9653B}">
      <dgm:prSet/>
      <dgm:spPr>
        <a:ln>
          <a:solidFill>
            <a:srgbClr val="2CB34A"/>
          </a:solidFill>
        </a:ln>
      </dgm:spPr>
      <dgm:t>
        <a:bodyPr/>
        <a:lstStyle/>
        <a:p>
          <a:endParaRPr lang="en-US"/>
        </a:p>
      </dgm:t>
    </dgm:pt>
    <dgm:pt modelId="{163DE0FF-BFF2-4E2A-AE5C-67B1982D7E0F}" type="sibTrans" cxnId="{337ACC18-8B12-4740-96DC-F84BC8C9653B}">
      <dgm:prSet/>
      <dgm:spPr/>
      <dgm:t>
        <a:bodyPr/>
        <a:lstStyle/>
        <a:p>
          <a:endParaRPr lang="en-US"/>
        </a:p>
      </dgm:t>
    </dgm:pt>
    <dgm:pt modelId="{5CBEA5F0-6442-44A6-B4E7-C34B6D5BEBB0}">
      <dgm:prSet/>
      <dgm:spPr>
        <a:ln>
          <a:solidFill>
            <a:srgbClr val="2CB34A"/>
          </a:solidFill>
        </a:ln>
      </dgm:spPr>
      <dgm:t>
        <a:bodyPr/>
        <a:lstStyle/>
        <a:p>
          <a:r>
            <a:rPr lang="es-MX"/>
            <a:t>Cuando el dinero no alcanza: priorizar las cuentas y planificar el gasto</a:t>
          </a:r>
        </a:p>
      </dgm:t>
    </dgm:pt>
    <dgm:pt modelId="{9892A9FC-06BE-4DD3-8D25-25156DAAEBCB}" type="parTrans" cxnId="{4748AFDD-EAFA-49B9-95AB-0B0D593398E2}">
      <dgm:prSet/>
      <dgm:spPr>
        <a:ln>
          <a:solidFill>
            <a:srgbClr val="2CB34A"/>
          </a:solidFill>
        </a:ln>
      </dgm:spPr>
      <dgm:t>
        <a:bodyPr/>
        <a:lstStyle/>
        <a:p>
          <a:endParaRPr lang="en-US"/>
        </a:p>
      </dgm:t>
    </dgm:pt>
    <dgm:pt modelId="{34637225-8643-4B7F-89D1-EC1CD00F33C3}" type="sibTrans" cxnId="{4748AFDD-EAFA-49B9-95AB-0B0D593398E2}">
      <dgm:prSet/>
      <dgm:spPr/>
      <dgm:t>
        <a:bodyPr/>
        <a:lstStyle/>
        <a:p>
          <a:endParaRPr lang="en-US"/>
        </a:p>
      </dgm:t>
    </dgm:pt>
    <dgm:pt modelId="{3C28DE8B-48D8-4477-95F6-28D1D2E063A1}">
      <dgm:prSet/>
      <dgm:spPr>
        <a:ln>
          <a:solidFill>
            <a:srgbClr val="2CB34A"/>
          </a:solidFill>
        </a:ln>
      </dgm:spPr>
      <dgm:t>
        <a:bodyPr/>
        <a:lstStyle/>
        <a:p>
          <a:r>
            <a:rPr lang="es-MX"/>
            <a:t>Presupuesto de flujo de dinero</a:t>
          </a:r>
        </a:p>
      </dgm:t>
    </dgm:pt>
    <dgm:pt modelId="{858E1228-F7C3-44F4-B619-7E323596BFE8}" type="parTrans" cxnId="{557EB656-89F8-4888-AC9C-675F29976EBE}">
      <dgm:prSet/>
      <dgm:spPr>
        <a:ln>
          <a:solidFill>
            <a:srgbClr val="2CB34A"/>
          </a:solidFill>
        </a:ln>
      </dgm:spPr>
      <dgm:t>
        <a:bodyPr/>
        <a:lstStyle/>
        <a:p>
          <a:endParaRPr lang="en-US"/>
        </a:p>
      </dgm:t>
    </dgm:pt>
    <dgm:pt modelId="{FC201129-F662-4EBA-9097-7274EC22505B}" type="sibTrans" cxnId="{557EB656-89F8-4888-AC9C-675F29976EBE}">
      <dgm:prSet/>
      <dgm:spPr/>
      <dgm:t>
        <a:bodyPr/>
        <a:lstStyle/>
        <a:p>
          <a:endParaRPr lang="en-US"/>
        </a:p>
      </dgm:t>
    </dgm:pt>
    <dgm:pt modelId="{F6709DBD-3546-43E0-A1DD-6B724BEF0416}">
      <dgm:prSet/>
      <dgm:spPr>
        <a:ln>
          <a:solidFill>
            <a:srgbClr val="2CB34A"/>
          </a:solidFill>
        </a:ln>
      </dgm:spPr>
      <dgm:t>
        <a:bodyPr/>
        <a:lstStyle/>
        <a:p>
          <a:r>
            <a:rPr lang="es-MX"/>
            <a:t>Calendario de flujo de dinero</a:t>
          </a:r>
        </a:p>
      </dgm:t>
    </dgm:pt>
    <dgm:pt modelId="{72112006-7261-4E84-9175-1F9F039068A8}" type="parTrans" cxnId="{3DF535F3-4852-4FE7-861F-457DA15C5511}">
      <dgm:prSet/>
      <dgm:spPr>
        <a:ln>
          <a:solidFill>
            <a:srgbClr val="2CB34A"/>
          </a:solidFill>
        </a:ln>
      </dgm:spPr>
      <dgm:t>
        <a:bodyPr/>
        <a:lstStyle/>
        <a:p>
          <a:endParaRPr lang="en-US"/>
        </a:p>
      </dgm:t>
    </dgm:pt>
    <dgm:pt modelId="{39DB2BB6-2A58-499D-AD5B-4A87D5D3166D}" type="sibTrans" cxnId="{3DF535F3-4852-4FE7-861F-457DA15C5511}">
      <dgm:prSet/>
      <dgm:spPr/>
      <dgm:t>
        <a:bodyPr/>
        <a:lstStyle/>
        <a:p>
          <a:endParaRPr lang="en-US"/>
        </a:p>
      </dgm:t>
    </dgm:pt>
    <dgm:pt modelId="{3C2C2B0D-B43A-4A92-9EAC-C5F28FFFCBAC}">
      <dgm:prSet/>
      <dgm:spPr>
        <a:ln>
          <a:solidFill>
            <a:srgbClr val="2CB34A"/>
          </a:solidFill>
        </a:ln>
      </dgm:spPr>
      <dgm:t>
        <a:bodyPr/>
        <a:lstStyle/>
        <a:p>
          <a:r>
            <a:rPr lang="es-MX"/>
            <a:t>Cómo mejorar la lista de control de presupuesto del flujo de dinero</a:t>
          </a:r>
        </a:p>
      </dgm:t>
    </dgm:pt>
    <dgm:pt modelId="{AEE2E99C-92F6-46D6-9868-13C148D2216A}" type="parTrans" cxnId="{93ACEB21-0B9F-4E89-84D2-29A72CD3BBE9}">
      <dgm:prSet/>
      <dgm:spPr>
        <a:ln>
          <a:solidFill>
            <a:srgbClr val="2CB34A"/>
          </a:solidFill>
        </a:ln>
      </dgm:spPr>
      <dgm:t>
        <a:bodyPr/>
        <a:lstStyle/>
        <a:p>
          <a:endParaRPr lang="en-US"/>
        </a:p>
      </dgm:t>
    </dgm:pt>
    <dgm:pt modelId="{A1EB2A4A-CCFF-4623-8C11-D65B60446159}" type="sibTrans" cxnId="{93ACEB21-0B9F-4E89-84D2-29A72CD3BBE9}">
      <dgm:prSet/>
      <dgm:spPr/>
      <dgm:t>
        <a:bodyPr/>
        <a:lstStyle/>
        <a:p>
          <a:endParaRPr lang="en-US"/>
        </a:p>
      </dgm:t>
    </dgm:pt>
    <dgm:pt modelId="{FF447130-03D3-4829-9B74-4E4F1C974913}">
      <dgm:prSet/>
      <dgm:spPr>
        <a:ln>
          <a:solidFill>
            <a:srgbClr val="2CB34A"/>
          </a:solidFill>
        </a:ln>
      </dgm:spPr>
      <dgm:t>
        <a:bodyPr/>
        <a:lstStyle/>
        <a:p>
          <a:r>
            <a:rPr lang="es-MX"/>
            <a:t>Planificación de los acontecimientos de la vida y compras importantes</a:t>
          </a:r>
        </a:p>
      </dgm:t>
    </dgm:pt>
    <dgm:pt modelId="{92E6BC2D-A69B-4FFA-B971-485E8EC89D99}" type="parTrans" cxnId="{C26813B0-DA35-43D0-AF76-12817E705FAE}">
      <dgm:prSet/>
      <dgm:spPr>
        <a:ln>
          <a:solidFill>
            <a:srgbClr val="2CB34A"/>
          </a:solidFill>
        </a:ln>
      </dgm:spPr>
      <dgm:t>
        <a:bodyPr/>
        <a:lstStyle/>
        <a:p>
          <a:endParaRPr lang="en-US"/>
        </a:p>
      </dgm:t>
    </dgm:pt>
    <dgm:pt modelId="{BEFBFF1B-779E-46AB-9B3C-0A58CBF35D74}" type="sibTrans" cxnId="{C26813B0-DA35-43D0-AF76-12817E705FAE}">
      <dgm:prSet/>
      <dgm:spPr/>
      <dgm:t>
        <a:bodyPr/>
        <a:lstStyle/>
        <a:p>
          <a:endParaRPr lang="en-US"/>
        </a:p>
      </dgm:t>
    </dgm:pt>
    <dgm:pt modelId="{9D832E42-B10B-4DFB-BC95-9ADFFBDAD640}">
      <dgm:prSet/>
      <dgm:spPr>
        <a:ln>
          <a:solidFill>
            <a:srgbClr val="2CB34A"/>
          </a:solidFill>
        </a:ln>
      </dgm:spPr>
      <dgm:t>
        <a:bodyPr/>
        <a:lstStyle/>
        <a:p>
          <a:r>
            <a:rPr lang="es-MX"/>
            <a:t>Cómo comprar un auto</a:t>
          </a:r>
        </a:p>
      </dgm:t>
    </dgm:pt>
    <dgm:pt modelId="{FFA3C67E-4AFA-4B78-A8D3-D22548485B82}" type="parTrans" cxnId="{FD8DCAFD-F119-4AED-AC33-516631E8A4B6}">
      <dgm:prSet/>
      <dgm:spPr>
        <a:ln>
          <a:solidFill>
            <a:srgbClr val="2CB34A"/>
          </a:solidFill>
        </a:ln>
      </dgm:spPr>
      <dgm:t>
        <a:bodyPr/>
        <a:lstStyle/>
        <a:p>
          <a:endParaRPr lang="en-US"/>
        </a:p>
      </dgm:t>
    </dgm:pt>
    <dgm:pt modelId="{DE48AA85-0345-4BDE-911F-1B6CDC98B758}" type="sibTrans" cxnId="{FD8DCAFD-F119-4AED-AC33-516631E8A4B6}">
      <dgm:prSet/>
      <dgm:spPr/>
      <dgm:t>
        <a:bodyPr/>
        <a:lstStyle/>
        <a:p>
          <a:endParaRPr lang="en-US"/>
        </a:p>
      </dgm:t>
    </dgm:pt>
    <dgm:pt modelId="{F50798B4-30B2-41B7-85E2-B551AF81353C}">
      <dgm:prSet/>
      <dgm:spPr>
        <a:ln>
          <a:solidFill>
            <a:srgbClr val="2CB34A"/>
          </a:solidFill>
        </a:ln>
      </dgm:spPr>
      <dgm:t>
        <a:bodyPr/>
        <a:lstStyle/>
        <a:p>
          <a:r>
            <a:rPr lang="es-MX"/>
            <a:t>Ahorros y beneficios: Cómo entender los límites de activos</a:t>
          </a:r>
        </a:p>
      </dgm:t>
    </dgm:pt>
    <dgm:pt modelId="{75E4EA69-6EBB-4A27-B1D2-4FEBE36C3483}" type="parTrans" cxnId="{59C356ED-3C50-4B2F-A1E9-5D2AE8AF5077}">
      <dgm:prSet/>
      <dgm:spPr>
        <a:ln>
          <a:solidFill>
            <a:srgbClr val="2CB34A"/>
          </a:solidFill>
        </a:ln>
      </dgm:spPr>
      <dgm:t>
        <a:bodyPr/>
        <a:lstStyle/>
        <a:p>
          <a:endParaRPr lang="en-US"/>
        </a:p>
      </dgm:t>
    </dgm:pt>
    <dgm:pt modelId="{2F5EB0B2-B870-4294-BDC8-1819C4C88849}" type="sibTrans" cxnId="{59C356ED-3C50-4B2F-A1E9-5D2AE8AF5077}">
      <dgm:prSet/>
      <dgm:spPr/>
      <dgm:t>
        <a:bodyPr/>
        <a:lstStyle/>
        <a:p>
          <a:endParaRPr lang="en-US"/>
        </a:p>
      </dgm:t>
    </dgm:pt>
    <dgm:pt modelId="{21D531FD-5AE7-4855-9475-7EFAD08EC725}">
      <dgm:prSet/>
      <dgm:spPr>
        <a:ln>
          <a:solidFill>
            <a:srgbClr val="2CB34A"/>
          </a:solidFill>
        </a:ln>
      </dgm:spPr>
      <dgm:t>
        <a:bodyPr/>
        <a:lstStyle/>
        <a:p>
          <a:r>
            <a:rPr lang="es-MX"/>
            <a:t>Cómo aumentar sus ingresos a través de créditos fiscales</a:t>
          </a:r>
        </a:p>
      </dgm:t>
    </dgm:pt>
    <dgm:pt modelId="{3B709CE8-5F1C-4712-832A-03F98379545C}" type="parTrans" cxnId="{CCC8B702-D1C5-4799-8DBB-BD00084E42F2}">
      <dgm:prSet/>
      <dgm:spPr>
        <a:ln>
          <a:solidFill>
            <a:srgbClr val="2CB34A"/>
          </a:solidFill>
        </a:ln>
      </dgm:spPr>
      <dgm:t>
        <a:bodyPr/>
        <a:lstStyle/>
        <a:p>
          <a:endParaRPr lang="en-US"/>
        </a:p>
      </dgm:t>
    </dgm:pt>
    <dgm:pt modelId="{65A166B1-E716-4FF9-A7EA-8807C1DE0386}" type="sibTrans" cxnId="{CCC8B702-D1C5-4799-8DBB-BD00084E42F2}">
      <dgm:prSet/>
      <dgm:spPr/>
      <dgm:t>
        <a:bodyPr/>
        <a:lstStyle/>
        <a:p>
          <a:endParaRPr lang="en-US"/>
        </a:p>
      </dgm:t>
    </dgm:pt>
    <dgm:pt modelId="{35A62CE0-2412-4893-94EA-6A68A95F9BA8}">
      <dgm:prSet/>
      <dgm:spPr>
        <a:ln>
          <a:solidFill>
            <a:srgbClr val="2CB34A"/>
          </a:solidFill>
        </a:ln>
      </dgm:spPr>
      <dgm:t>
        <a:bodyPr/>
        <a:lstStyle/>
        <a:p>
          <a:r>
            <a:rPr lang="es-MX"/>
            <a:t>Maneras de pagar las facturas</a:t>
          </a:r>
        </a:p>
      </dgm:t>
    </dgm:pt>
    <dgm:pt modelId="{DD4AA4D4-6987-48D5-A0BC-A4520589BF3F}" type="parTrans" cxnId="{B81BFCA2-E796-413C-A25E-78757AC2CD7D}">
      <dgm:prSet/>
      <dgm:spPr>
        <a:ln>
          <a:solidFill>
            <a:srgbClr val="2CB34A"/>
          </a:solidFill>
        </a:ln>
      </dgm:spPr>
      <dgm:t>
        <a:bodyPr/>
        <a:lstStyle/>
        <a:p>
          <a:endParaRPr lang="en-US"/>
        </a:p>
      </dgm:t>
    </dgm:pt>
    <dgm:pt modelId="{73D464F4-EB12-4183-82C2-BA5C53D5109A}" type="sibTrans" cxnId="{B81BFCA2-E796-413C-A25E-78757AC2CD7D}">
      <dgm:prSet/>
      <dgm:spPr/>
      <dgm:t>
        <a:bodyPr/>
        <a:lstStyle/>
        <a:p>
          <a:endParaRPr lang="en-US"/>
        </a:p>
      </dgm:t>
    </dgm:pt>
    <dgm:pt modelId="{FB96E8CB-76DD-4696-9266-7F69E0E27E67}" type="pres">
      <dgm:prSet presAssocID="{CBF0C673-9E80-4DE4-ABBE-AED052BB083D}" presName="diagram" presStyleCnt="0">
        <dgm:presLayoutVars>
          <dgm:chPref val="1"/>
          <dgm:dir/>
          <dgm:animOne val="branch"/>
          <dgm:animLvl val="lvl"/>
          <dgm:resizeHandles/>
        </dgm:presLayoutVars>
      </dgm:prSet>
      <dgm:spPr/>
      <dgm:t>
        <a:bodyPr/>
        <a:lstStyle/>
        <a:p>
          <a:endParaRPr lang="en-US"/>
        </a:p>
      </dgm:t>
    </dgm:pt>
    <dgm:pt modelId="{67116BA9-207C-4E4D-AB45-91E1B26AF31F}" type="pres">
      <dgm:prSet presAssocID="{9E4388E7-C3E3-422A-8ACF-C077D8E07B70}" presName="root" presStyleCnt="0"/>
      <dgm:spPr/>
    </dgm:pt>
    <dgm:pt modelId="{5140B56F-B189-456D-92A5-9CD12353B880}" type="pres">
      <dgm:prSet presAssocID="{9E4388E7-C3E3-422A-8ACF-C077D8E07B70}" presName="rootComposite" presStyleCnt="0"/>
      <dgm:spPr/>
    </dgm:pt>
    <dgm:pt modelId="{A362BD7C-B124-439E-9069-8D867CF005F6}" type="pres">
      <dgm:prSet presAssocID="{9E4388E7-C3E3-422A-8ACF-C077D8E07B70}" presName="rootText" presStyleLbl="node1" presStyleIdx="0" presStyleCnt="5"/>
      <dgm:spPr/>
      <dgm:t>
        <a:bodyPr/>
        <a:lstStyle/>
        <a:p>
          <a:endParaRPr lang="en-US"/>
        </a:p>
      </dgm:t>
    </dgm:pt>
    <dgm:pt modelId="{956935F0-4E70-4566-8CDA-0CE5BA914B28}" type="pres">
      <dgm:prSet presAssocID="{9E4388E7-C3E3-422A-8ACF-C077D8E07B70}" presName="rootConnector" presStyleLbl="node1" presStyleIdx="0" presStyleCnt="5"/>
      <dgm:spPr/>
      <dgm:t>
        <a:bodyPr/>
        <a:lstStyle/>
        <a:p>
          <a:endParaRPr lang="en-US"/>
        </a:p>
      </dgm:t>
    </dgm:pt>
    <dgm:pt modelId="{5376BC6E-B206-4307-9F46-3068246311ED}" type="pres">
      <dgm:prSet presAssocID="{9E4388E7-C3E3-422A-8ACF-C077D8E07B70}" presName="childShape" presStyleCnt="0"/>
      <dgm:spPr/>
    </dgm:pt>
    <dgm:pt modelId="{D7278707-C972-4365-968B-1BE07D9BBE51}" type="pres">
      <dgm:prSet presAssocID="{E75E0E63-7BAF-4F0E-95A7-70E1E954BC31}" presName="Name13" presStyleLbl="parChTrans1D2" presStyleIdx="0" presStyleCnt="18"/>
      <dgm:spPr/>
      <dgm:t>
        <a:bodyPr/>
        <a:lstStyle/>
        <a:p>
          <a:endParaRPr lang="en-US"/>
        </a:p>
      </dgm:t>
    </dgm:pt>
    <dgm:pt modelId="{3340CE84-886B-4393-95E3-F324CF34E477}" type="pres">
      <dgm:prSet presAssocID="{A46BFF0F-4766-4786-9E25-6576851EE67D}" presName="childText" presStyleLbl="bgAcc1" presStyleIdx="0" presStyleCnt="18">
        <dgm:presLayoutVars>
          <dgm:bulletEnabled val="1"/>
        </dgm:presLayoutVars>
      </dgm:prSet>
      <dgm:spPr/>
      <dgm:t>
        <a:bodyPr/>
        <a:lstStyle/>
        <a:p>
          <a:endParaRPr lang="en-US"/>
        </a:p>
      </dgm:t>
    </dgm:pt>
    <dgm:pt modelId="{FCB6BBB5-461C-4C69-A051-B80FA12D0864}" type="pres">
      <dgm:prSet presAssocID="{92E6BC2D-A69B-4FFA-B971-485E8EC89D99}" presName="Name13" presStyleLbl="parChTrans1D2" presStyleIdx="1" presStyleCnt="18"/>
      <dgm:spPr/>
      <dgm:t>
        <a:bodyPr/>
        <a:lstStyle/>
        <a:p>
          <a:endParaRPr lang="en-US"/>
        </a:p>
      </dgm:t>
    </dgm:pt>
    <dgm:pt modelId="{CB679084-DCB7-46B5-B767-4333AB708283}" type="pres">
      <dgm:prSet presAssocID="{FF447130-03D3-4829-9B74-4E4F1C974913}" presName="childText" presStyleLbl="bgAcc1" presStyleIdx="1" presStyleCnt="18">
        <dgm:presLayoutVars>
          <dgm:bulletEnabled val="1"/>
        </dgm:presLayoutVars>
      </dgm:prSet>
      <dgm:spPr/>
      <dgm:t>
        <a:bodyPr/>
        <a:lstStyle/>
        <a:p>
          <a:endParaRPr lang="en-US"/>
        </a:p>
      </dgm:t>
    </dgm:pt>
    <dgm:pt modelId="{7C66A1EB-A1A6-4E7C-8C97-EDB836AB6786}" type="pres">
      <dgm:prSet presAssocID="{FFA3C67E-4AFA-4B78-A8D3-D22548485B82}" presName="Name13" presStyleLbl="parChTrans1D2" presStyleIdx="2" presStyleCnt="18"/>
      <dgm:spPr/>
      <dgm:t>
        <a:bodyPr/>
        <a:lstStyle/>
        <a:p>
          <a:endParaRPr lang="en-US"/>
        </a:p>
      </dgm:t>
    </dgm:pt>
    <dgm:pt modelId="{E745B1B6-7677-4526-9DA8-26E530139691}" type="pres">
      <dgm:prSet presAssocID="{9D832E42-B10B-4DFB-BC95-9ADFFBDAD640}" presName="childText" presStyleLbl="bgAcc1" presStyleIdx="2" presStyleCnt="18">
        <dgm:presLayoutVars>
          <dgm:bulletEnabled val="1"/>
        </dgm:presLayoutVars>
      </dgm:prSet>
      <dgm:spPr/>
      <dgm:t>
        <a:bodyPr/>
        <a:lstStyle/>
        <a:p>
          <a:endParaRPr lang="en-US"/>
        </a:p>
      </dgm:t>
    </dgm:pt>
    <dgm:pt modelId="{4E7F9210-9701-45E4-A2BE-8C1273884151}" type="pres">
      <dgm:prSet presAssocID="{7160541C-6DF5-4584-8B99-089D21371F8A}" presName="root" presStyleCnt="0"/>
      <dgm:spPr/>
    </dgm:pt>
    <dgm:pt modelId="{D003BDB3-1631-4606-A2A8-76457E69014C}" type="pres">
      <dgm:prSet presAssocID="{7160541C-6DF5-4584-8B99-089D21371F8A}" presName="rootComposite" presStyleCnt="0"/>
      <dgm:spPr/>
    </dgm:pt>
    <dgm:pt modelId="{B95660F6-07A3-45CB-837E-D9DC571A64DB}" type="pres">
      <dgm:prSet presAssocID="{7160541C-6DF5-4584-8B99-089D21371F8A}" presName="rootText" presStyleLbl="node1" presStyleIdx="1" presStyleCnt="5"/>
      <dgm:spPr/>
      <dgm:t>
        <a:bodyPr/>
        <a:lstStyle/>
        <a:p>
          <a:endParaRPr lang="en-US"/>
        </a:p>
      </dgm:t>
    </dgm:pt>
    <dgm:pt modelId="{71D0E9A6-CD5A-48C4-B900-87092139805A}" type="pres">
      <dgm:prSet presAssocID="{7160541C-6DF5-4584-8B99-089D21371F8A}" presName="rootConnector" presStyleLbl="node1" presStyleIdx="1" presStyleCnt="5"/>
      <dgm:spPr/>
      <dgm:t>
        <a:bodyPr/>
        <a:lstStyle/>
        <a:p>
          <a:endParaRPr lang="en-US"/>
        </a:p>
      </dgm:t>
    </dgm:pt>
    <dgm:pt modelId="{985955B9-AE14-4D84-A1C8-94EED7F7A127}" type="pres">
      <dgm:prSet presAssocID="{7160541C-6DF5-4584-8B99-089D21371F8A}" presName="childShape" presStyleCnt="0"/>
      <dgm:spPr/>
    </dgm:pt>
    <dgm:pt modelId="{293130D7-33BE-4A8D-9774-7044AE35F393}" type="pres">
      <dgm:prSet presAssocID="{DD720A11-8F47-49D2-B73D-8CA1CE22B196}" presName="Name13" presStyleLbl="parChTrans1D2" presStyleIdx="3" presStyleCnt="18"/>
      <dgm:spPr/>
      <dgm:t>
        <a:bodyPr/>
        <a:lstStyle/>
        <a:p>
          <a:endParaRPr lang="en-US"/>
        </a:p>
      </dgm:t>
    </dgm:pt>
    <dgm:pt modelId="{A19C11CB-7D26-449B-8C15-3B3D94C1B7BD}" type="pres">
      <dgm:prSet presAssocID="{D18CB911-C7B2-4802-BF37-D2646B6E6EF3}" presName="childText" presStyleLbl="bgAcc1" presStyleIdx="3" presStyleCnt="18">
        <dgm:presLayoutVars>
          <dgm:bulletEnabled val="1"/>
        </dgm:presLayoutVars>
      </dgm:prSet>
      <dgm:spPr/>
      <dgm:t>
        <a:bodyPr/>
        <a:lstStyle/>
        <a:p>
          <a:endParaRPr lang="en-US"/>
        </a:p>
      </dgm:t>
    </dgm:pt>
    <dgm:pt modelId="{60AFD3ED-17A2-456F-AFB2-AB72A9BE42D7}" type="pres">
      <dgm:prSet presAssocID="{75E4EA69-6EBB-4A27-B1D2-4FEBE36C3483}" presName="Name13" presStyleLbl="parChTrans1D2" presStyleIdx="4" presStyleCnt="18"/>
      <dgm:spPr/>
      <dgm:t>
        <a:bodyPr/>
        <a:lstStyle/>
        <a:p>
          <a:endParaRPr lang="en-US"/>
        </a:p>
      </dgm:t>
    </dgm:pt>
    <dgm:pt modelId="{12B26428-156A-4692-A802-3CAC63268B63}" type="pres">
      <dgm:prSet presAssocID="{F50798B4-30B2-41B7-85E2-B551AF81353C}" presName="childText" presStyleLbl="bgAcc1" presStyleIdx="4" presStyleCnt="18">
        <dgm:presLayoutVars>
          <dgm:bulletEnabled val="1"/>
        </dgm:presLayoutVars>
      </dgm:prSet>
      <dgm:spPr/>
      <dgm:t>
        <a:bodyPr/>
        <a:lstStyle/>
        <a:p>
          <a:endParaRPr lang="en-US"/>
        </a:p>
      </dgm:t>
    </dgm:pt>
    <dgm:pt modelId="{593F059E-A8B1-479E-8F12-B0E9B45FC174}" type="pres">
      <dgm:prSet presAssocID="{45E4A851-EDD0-4BFB-A0C3-52CEB6474A9C}" presName="Name13" presStyleLbl="parChTrans1D2" presStyleIdx="5" presStyleCnt="18"/>
      <dgm:spPr/>
      <dgm:t>
        <a:bodyPr/>
        <a:lstStyle/>
        <a:p>
          <a:endParaRPr lang="en-US"/>
        </a:p>
      </dgm:t>
    </dgm:pt>
    <dgm:pt modelId="{9357359A-9753-4649-A5D6-524D075B134F}" type="pres">
      <dgm:prSet presAssocID="{7868B57B-673E-4A48-8CA7-D3CA47FF3B8E}" presName="childText" presStyleLbl="bgAcc1" presStyleIdx="5" presStyleCnt="18">
        <dgm:presLayoutVars>
          <dgm:bulletEnabled val="1"/>
        </dgm:presLayoutVars>
      </dgm:prSet>
      <dgm:spPr/>
      <dgm:t>
        <a:bodyPr/>
        <a:lstStyle/>
        <a:p>
          <a:endParaRPr lang="en-US"/>
        </a:p>
      </dgm:t>
    </dgm:pt>
    <dgm:pt modelId="{BAA02571-DDE2-4328-8EB8-18B02C370854}" type="pres">
      <dgm:prSet presAssocID="{3B709CE8-5F1C-4712-832A-03F98379545C}" presName="Name13" presStyleLbl="parChTrans1D2" presStyleIdx="6" presStyleCnt="18"/>
      <dgm:spPr/>
      <dgm:t>
        <a:bodyPr/>
        <a:lstStyle/>
        <a:p>
          <a:endParaRPr lang="en-US"/>
        </a:p>
      </dgm:t>
    </dgm:pt>
    <dgm:pt modelId="{A7F6CBBE-BBAE-4397-B2A5-86841934E4D3}" type="pres">
      <dgm:prSet presAssocID="{21D531FD-5AE7-4855-9475-7EFAD08EC725}" presName="childText" presStyleLbl="bgAcc1" presStyleIdx="6" presStyleCnt="18">
        <dgm:presLayoutVars>
          <dgm:bulletEnabled val="1"/>
        </dgm:presLayoutVars>
      </dgm:prSet>
      <dgm:spPr/>
      <dgm:t>
        <a:bodyPr/>
        <a:lstStyle/>
        <a:p>
          <a:endParaRPr lang="en-US"/>
        </a:p>
      </dgm:t>
    </dgm:pt>
    <dgm:pt modelId="{3339E7CC-C775-47D7-8FC4-517054B85517}" type="pres">
      <dgm:prSet presAssocID="{A019EB32-8748-4321-9690-1B4556C79C7E}" presName="root" presStyleCnt="0"/>
      <dgm:spPr/>
    </dgm:pt>
    <dgm:pt modelId="{38A624EE-8B4F-4CEC-9002-A63D353A3E75}" type="pres">
      <dgm:prSet presAssocID="{A019EB32-8748-4321-9690-1B4556C79C7E}" presName="rootComposite" presStyleCnt="0"/>
      <dgm:spPr/>
    </dgm:pt>
    <dgm:pt modelId="{F7A6E3F9-1E70-4A69-A594-7EA7F47DC257}" type="pres">
      <dgm:prSet presAssocID="{A019EB32-8748-4321-9690-1B4556C79C7E}" presName="rootText" presStyleLbl="node1" presStyleIdx="2" presStyleCnt="5"/>
      <dgm:spPr/>
      <dgm:t>
        <a:bodyPr/>
        <a:lstStyle/>
        <a:p>
          <a:endParaRPr lang="en-US"/>
        </a:p>
      </dgm:t>
    </dgm:pt>
    <dgm:pt modelId="{74DB48E5-4731-428C-AFD0-B5D71236AAC0}" type="pres">
      <dgm:prSet presAssocID="{A019EB32-8748-4321-9690-1B4556C79C7E}" presName="rootConnector" presStyleLbl="node1" presStyleIdx="2" presStyleCnt="5"/>
      <dgm:spPr/>
      <dgm:t>
        <a:bodyPr/>
        <a:lstStyle/>
        <a:p>
          <a:endParaRPr lang="en-US"/>
        </a:p>
      </dgm:t>
    </dgm:pt>
    <dgm:pt modelId="{EE98A41E-29F0-4BA6-AF09-B6293769F658}" type="pres">
      <dgm:prSet presAssocID="{A019EB32-8748-4321-9690-1B4556C79C7E}" presName="childShape" presStyleCnt="0"/>
      <dgm:spPr/>
    </dgm:pt>
    <dgm:pt modelId="{0FCA1416-A82D-4E4F-8EC5-6D83410507A4}" type="pres">
      <dgm:prSet presAssocID="{F27B0353-E166-4A19-AB5F-F51CECBC7FB4}" presName="Name13" presStyleLbl="parChTrans1D2" presStyleIdx="7" presStyleCnt="18"/>
      <dgm:spPr/>
      <dgm:t>
        <a:bodyPr/>
        <a:lstStyle/>
        <a:p>
          <a:endParaRPr lang="en-US"/>
        </a:p>
      </dgm:t>
    </dgm:pt>
    <dgm:pt modelId="{D40C730A-F92E-4FAA-ACAE-DA58B7DF6693}" type="pres">
      <dgm:prSet presAssocID="{ED5261C6-1D5F-494A-B99E-DF4A2F9C2330}" presName="childText" presStyleLbl="bgAcc1" presStyleIdx="7" presStyleCnt="18">
        <dgm:presLayoutVars>
          <dgm:bulletEnabled val="1"/>
        </dgm:presLayoutVars>
      </dgm:prSet>
      <dgm:spPr/>
      <dgm:t>
        <a:bodyPr/>
        <a:lstStyle/>
        <a:p>
          <a:endParaRPr lang="en-US"/>
        </a:p>
      </dgm:t>
    </dgm:pt>
    <dgm:pt modelId="{A3269A59-6090-4284-BCE1-CB8BFBE1A048}" type="pres">
      <dgm:prSet presAssocID="{26E13ACB-CD87-42A6-AC14-37AAC02EFF5B}" presName="Name13" presStyleLbl="parChTrans1D2" presStyleIdx="8" presStyleCnt="18"/>
      <dgm:spPr/>
      <dgm:t>
        <a:bodyPr/>
        <a:lstStyle/>
        <a:p>
          <a:endParaRPr lang="en-US"/>
        </a:p>
      </dgm:t>
    </dgm:pt>
    <dgm:pt modelId="{D4F69B96-B3BF-4296-B609-94BDC6F40BAE}" type="pres">
      <dgm:prSet presAssocID="{FFAD3163-A34D-4879-86E9-6D413B852304}" presName="childText" presStyleLbl="bgAcc1" presStyleIdx="8" presStyleCnt="18">
        <dgm:presLayoutVars>
          <dgm:bulletEnabled val="1"/>
        </dgm:presLayoutVars>
      </dgm:prSet>
      <dgm:spPr/>
      <dgm:t>
        <a:bodyPr/>
        <a:lstStyle/>
        <a:p>
          <a:endParaRPr lang="en-US"/>
        </a:p>
      </dgm:t>
    </dgm:pt>
    <dgm:pt modelId="{7D4155CD-A968-4700-8F34-06ED55F4D3BF}" type="pres">
      <dgm:prSet presAssocID="{1D232ABF-EBB9-4D7D-AC7D-493590C94385}" presName="Name13" presStyleLbl="parChTrans1D2" presStyleIdx="9" presStyleCnt="18"/>
      <dgm:spPr/>
      <dgm:t>
        <a:bodyPr/>
        <a:lstStyle/>
        <a:p>
          <a:endParaRPr lang="en-US"/>
        </a:p>
      </dgm:t>
    </dgm:pt>
    <dgm:pt modelId="{AF786A86-9603-45EB-B8A6-6C9C3A7DF584}" type="pres">
      <dgm:prSet presAssocID="{45BC813A-0A69-4ABA-A111-263AD0A28FEE}" presName="childText" presStyleLbl="bgAcc1" presStyleIdx="9" presStyleCnt="18">
        <dgm:presLayoutVars>
          <dgm:bulletEnabled val="1"/>
        </dgm:presLayoutVars>
      </dgm:prSet>
      <dgm:spPr/>
      <dgm:t>
        <a:bodyPr/>
        <a:lstStyle/>
        <a:p>
          <a:endParaRPr lang="en-US"/>
        </a:p>
      </dgm:t>
    </dgm:pt>
    <dgm:pt modelId="{4E334CF8-8D6B-4D81-A972-B40FDBCAB93F}" type="pres">
      <dgm:prSet presAssocID="{88718F79-2EFB-47BC-AC94-8E0BCE2CCFC0}" presName="root" presStyleCnt="0"/>
      <dgm:spPr/>
    </dgm:pt>
    <dgm:pt modelId="{1DF407E9-99AF-4CD0-8201-854C42A5F719}" type="pres">
      <dgm:prSet presAssocID="{88718F79-2EFB-47BC-AC94-8E0BCE2CCFC0}" presName="rootComposite" presStyleCnt="0"/>
      <dgm:spPr/>
    </dgm:pt>
    <dgm:pt modelId="{9CEDB685-C4FB-4560-9C6F-601CEAF3EB96}" type="pres">
      <dgm:prSet presAssocID="{88718F79-2EFB-47BC-AC94-8E0BCE2CCFC0}" presName="rootText" presStyleLbl="node1" presStyleIdx="3" presStyleCnt="5"/>
      <dgm:spPr/>
      <dgm:t>
        <a:bodyPr/>
        <a:lstStyle/>
        <a:p>
          <a:endParaRPr lang="en-US"/>
        </a:p>
      </dgm:t>
    </dgm:pt>
    <dgm:pt modelId="{4EC7CE3B-1080-4C52-9C8A-033DE4E84D21}" type="pres">
      <dgm:prSet presAssocID="{88718F79-2EFB-47BC-AC94-8E0BCE2CCFC0}" presName="rootConnector" presStyleLbl="node1" presStyleIdx="3" presStyleCnt="5"/>
      <dgm:spPr/>
      <dgm:t>
        <a:bodyPr/>
        <a:lstStyle/>
        <a:p>
          <a:endParaRPr lang="en-US"/>
        </a:p>
      </dgm:t>
    </dgm:pt>
    <dgm:pt modelId="{34E9FBDF-919B-4BF2-A1D8-C5E58650575E}" type="pres">
      <dgm:prSet presAssocID="{88718F79-2EFB-47BC-AC94-8E0BCE2CCFC0}" presName="childShape" presStyleCnt="0"/>
      <dgm:spPr/>
    </dgm:pt>
    <dgm:pt modelId="{CCE1781B-07C0-4021-BE78-ED035466F5C0}" type="pres">
      <dgm:prSet presAssocID="{3D334461-6E2A-4D37-9B09-11C2A8A2DA06}" presName="Name13" presStyleLbl="parChTrans1D2" presStyleIdx="10" presStyleCnt="18"/>
      <dgm:spPr/>
      <dgm:t>
        <a:bodyPr/>
        <a:lstStyle/>
        <a:p>
          <a:endParaRPr lang="en-US"/>
        </a:p>
      </dgm:t>
    </dgm:pt>
    <dgm:pt modelId="{6BD8EF1D-637F-4AF4-A6B7-7BC55F1D5FDE}" type="pres">
      <dgm:prSet presAssocID="{98369DCD-51C1-4EC5-B1CC-FDB6EBB5BED3}" presName="childText" presStyleLbl="bgAcc1" presStyleIdx="10" presStyleCnt="18">
        <dgm:presLayoutVars>
          <dgm:bulletEnabled val="1"/>
        </dgm:presLayoutVars>
      </dgm:prSet>
      <dgm:spPr/>
      <dgm:t>
        <a:bodyPr/>
        <a:lstStyle/>
        <a:p>
          <a:endParaRPr lang="en-US"/>
        </a:p>
      </dgm:t>
    </dgm:pt>
    <dgm:pt modelId="{7C1F8D6B-8D83-4351-A29D-0F76AD7C8686}" type="pres">
      <dgm:prSet presAssocID="{0C2CAED9-7996-497B-A443-567AB0982661}" presName="Name13" presStyleLbl="parChTrans1D2" presStyleIdx="11" presStyleCnt="18"/>
      <dgm:spPr/>
      <dgm:t>
        <a:bodyPr/>
        <a:lstStyle/>
        <a:p>
          <a:endParaRPr lang="en-US"/>
        </a:p>
      </dgm:t>
    </dgm:pt>
    <dgm:pt modelId="{E5BD6F72-6178-4067-B680-718408E32128}" type="pres">
      <dgm:prSet presAssocID="{ABEB84A2-3841-4EA2-9CA1-5A11A5189117}" presName="childText" presStyleLbl="bgAcc1" presStyleIdx="11" presStyleCnt="18">
        <dgm:presLayoutVars>
          <dgm:bulletEnabled val="1"/>
        </dgm:presLayoutVars>
      </dgm:prSet>
      <dgm:spPr/>
      <dgm:t>
        <a:bodyPr/>
        <a:lstStyle/>
        <a:p>
          <a:endParaRPr lang="en-US"/>
        </a:p>
      </dgm:t>
    </dgm:pt>
    <dgm:pt modelId="{025AA25F-41D8-4BCE-BB10-E656A0957F66}" type="pres">
      <dgm:prSet presAssocID="{DD4AA4D4-6987-48D5-A0BC-A4520589BF3F}" presName="Name13" presStyleLbl="parChTrans1D2" presStyleIdx="12" presStyleCnt="18"/>
      <dgm:spPr/>
      <dgm:t>
        <a:bodyPr/>
        <a:lstStyle/>
        <a:p>
          <a:endParaRPr lang="en-US"/>
        </a:p>
      </dgm:t>
    </dgm:pt>
    <dgm:pt modelId="{0E264E87-3FBD-4566-A40A-C0B047704AD6}" type="pres">
      <dgm:prSet presAssocID="{35A62CE0-2412-4893-94EA-6A68A95F9BA8}" presName="childText" presStyleLbl="bgAcc1" presStyleIdx="12" presStyleCnt="18">
        <dgm:presLayoutVars>
          <dgm:bulletEnabled val="1"/>
        </dgm:presLayoutVars>
      </dgm:prSet>
      <dgm:spPr/>
      <dgm:t>
        <a:bodyPr/>
        <a:lstStyle/>
        <a:p>
          <a:endParaRPr lang="en-US"/>
        </a:p>
      </dgm:t>
    </dgm:pt>
    <dgm:pt modelId="{1E5C027E-275A-492C-BFBF-34212C36DA56}" type="pres">
      <dgm:prSet presAssocID="{45130019-7B8A-4E24-B53D-30AB0E6E687E}" presName="Name13" presStyleLbl="parChTrans1D2" presStyleIdx="13" presStyleCnt="18"/>
      <dgm:spPr/>
      <dgm:t>
        <a:bodyPr/>
        <a:lstStyle/>
        <a:p>
          <a:endParaRPr lang="en-US"/>
        </a:p>
      </dgm:t>
    </dgm:pt>
    <dgm:pt modelId="{1580BEBA-548A-4BF1-BF0C-B16E44FE81BB}" type="pres">
      <dgm:prSet presAssocID="{5C73E14A-A370-4E6B-9AB2-511EF8B5E907}" presName="childText" presStyleLbl="bgAcc1" presStyleIdx="13" presStyleCnt="18">
        <dgm:presLayoutVars>
          <dgm:bulletEnabled val="1"/>
        </dgm:presLayoutVars>
      </dgm:prSet>
      <dgm:spPr/>
      <dgm:t>
        <a:bodyPr/>
        <a:lstStyle/>
        <a:p>
          <a:endParaRPr lang="en-US"/>
        </a:p>
      </dgm:t>
    </dgm:pt>
    <dgm:pt modelId="{1292B9B9-71F0-49CE-995E-12B487DC8284}" type="pres">
      <dgm:prSet presAssocID="{9892A9FC-06BE-4DD3-8D25-25156DAAEBCB}" presName="Name13" presStyleLbl="parChTrans1D2" presStyleIdx="14" presStyleCnt="18"/>
      <dgm:spPr/>
      <dgm:t>
        <a:bodyPr/>
        <a:lstStyle/>
        <a:p>
          <a:endParaRPr lang="en-US"/>
        </a:p>
      </dgm:t>
    </dgm:pt>
    <dgm:pt modelId="{789BE995-F6D0-40E2-B3EC-99DCD55079CC}" type="pres">
      <dgm:prSet presAssocID="{5CBEA5F0-6442-44A6-B4E7-C34B6D5BEBB0}" presName="childText" presStyleLbl="bgAcc1" presStyleIdx="14" presStyleCnt="18">
        <dgm:presLayoutVars>
          <dgm:bulletEnabled val="1"/>
        </dgm:presLayoutVars>
      </dgm:prSet>
      <dgm:spPr/>
      <dgm:t>
        <a:bodyPr/>
        <a:lstStyle/>
        <a:p>
          <a:endParaRPr lang="en-US"/>
        </a:p>
      </dgm:t>
    </dgm:pt>
    <dgm:pt modelId="{CEA64F3B-99DE-4AAD-B00A-8CA8A945810F}" type="pres">
      <dgm:prSet presAssocID="{FDC42288-7EE9-4CC7-A6A3-FC66F8E6998A}" presName="root" presStyleCnt="0"/>
      <dgm:spPr/>
    </dgm:pt>
    <dgm:pt modelId="{C4DBCB1F-C239-49A4-8ACB-1A002641FC1C}" type="pres">
      <dgm:prSet presAssocID="{FDC42288-7EE9-4CC7-A6A3-FC66F8E6998A}" presName="rootComposite" presStyleCnt="0"/>
      <dgm:spPr/>
    </dgm:pt>
    <dgm:pt modelId="{6A2F9860-6A09-440D-AF8D-5B5F0637831A}" type="pres">
      <dgm:prSet presAssocID="{FDC42288-7EE9-4CC7-A6A3-FC66F8E6998A}" presName="rootText" presStyleLbl="node1" presStyleIdx="4" presStyleCnt="5"/>
      <dgm:spPr/>
      <dgm:t>
        <a:bodyPr/>
        <a:lstStyle/>
        <a:p>
          <a:endParaRPr lang="en-US"/>
        </a:p>
      </dgm:t>
    </dgm:pt>
    <dgm:pt modelId="{A43C417F-5A4D-429A-A4A4-ABBB30942B5C}" type="pres">
      <dgm:prSet presAssocID="{FDC42288-7EE9-4CC7-A6A3-FC66F8E6998A}" presName="rootConnector" presStyleLbl="node1" presStyleIdx="4" presStyleCnt="5"/>
      <dgm:spPr/>
      <dgm:t>
        <a:bodyPr/>
        <a:lstStyle/>
        <a:p>
          <a:endParaRPr lang="en-US"/>
        </a:p>
      </dgm:t>
    </dgm:pt>
    <dgm:pt modelId="{444D7750-1A3E-445F-AEB2-92F515DBC503}" type="pres">
      <dgm:prSet presAssocID="{FDC42288-7EE9-4CC7-A6A3-FC66F8E6998A}" presName="childShape" presStyleCnt="0"/>
      <dgm:spPr/>
    </dgm:pt>
    <dgm:pt modelId="{7EE2F5BE-90ED-48B6-9EF7-A45CC252FD41}" type="pres">
      <dgm:prSet presAssocID="{858E1228-F7C3-44F4-B619-7E323596BFE8}" presName="Name13" presStyleLbl="parChTrans1D2" presStyleIdx="15" presStyleCnt="18"/>
      <dgm:spPr/>
      <dgm:t>
        <a:bodyPr/>
        <a:lstStyle/>
        <a:p>
          <a:endParaRPr lang="en-US"/>
        </a:p>
      </dgm:t>
    </dgm:pt>
    <dgm:pt modelId="{FE4348F0-0670-4A1B-8409-EC8C03376139}" type="pres">
      <dgm:prSet presAssocID="{3C28DE8B-48D8-4477-95F6-28D1D2E063A1}" presName="childText" presStyleLbl="bgAcc1" presStyleIdx="15" presStyleCnt="18">
        <dgm:presLayoutVars>
          <dgm:bulletEnabled val="1"/>
        </dgm:presLayoutVars>
      </dgm:prSet>
      <dgm:spPr/>
      <dgm:t>
        <a:bodyPr/>
        <a:lstStyle/>
        <a:p>
          <a:endParaRPr lang="en-US"/>
        </a:p>
      </dgm:t>
    </dgm:pt>
    <dgm:pt modelId="{05EA6247-D143-4ECB-B4E3-2F088CF0AA96}" type="pres">
      <dgm:prSet presAssocID="{72112006-7261-4E84-9175-1F9F039068A8}" presName="Name13" presStyleLbl="parChTrans1D2" presStyleIdx="16" presStyleCnt="18"/>
      <dgm:spPr/>
      <dgm:t>
        <a:bodyPr/>
        <a:lstStyle/>
        <a:p>
          <a:endParaRPr lang="en-US"/>
        </a:p>
      </dgm:t>
    </dgm:pt>
    <dgm:pt modelId="{252A26B9-4F5D-406B-B9E2-E4FEEEA5D8D9}" type="pres">
      <dgm:prSet presAssocID="{F6709DBD-3546-43E0-A1DD-6B724BEF0416}" presName="childText" presStyleLbl="bgAcc1" presStyleIdx="16" presStyleCnt="18">
        <dgm:presLayoutVars>
          <dgm:bulletEnabled val="1"/>
        </dgm:presLayoutVars>
      </dgm:prSet>
      <dgm:spPr/>
      <dgm:t>
        <a:bodyPr/>
        <a:lstStyle/>
        <a:p>
          <a:endParaRPr lang="en-US"/>
        </a:p>
      </dgm:t>
    </dgm:pt>
    <dgm:pt modelId="{61B8E1D1-826D-4BFD-B825-4895AF574973}" type="pres">
      <dgm:prSet presAssocID="{AEE2E99C-92F6-46D6-9868-13C148D2216A}" presName="Name13" presStyleLbl="parChTrans1D2" presStyleIdx="17" presStyleCnt="18"/>
      <dgm:spPr/>
      <dgm:t>
        <a:bodyPr/>
        <a:lstStyle/>
        <a:p>
          <a:endParaRPr lang="en-US"/>
        </a:p>
      </dgm:t>
    </dgm:pt>
    <dgm:pt modelId="{4CBCD9FA-D7D4-44A7-8ED3-A7C022EBDE6F}" type="pres">
      <dgm:prSet presAssocID="{3C2C2B0D-B43A-4A92-9EAC-C5F28FFFCBAC}" presName="childText" presStyleLbl="bgAcc1" presStyleIdx="17" presStyleCnt="18">
        <dgm:presLayoutVars>
          <dgm:bulletEnabled val="1"/>
        </dgm:presLayoutVars>
      </dgm:prSet>
      <dgm:spPr/>
      <dgm:t>
        <a:bodyPr/>
        <a:lstStyle/>
        <a:p>
          <a:endParaRPr lang="en-US"/>
        </a:p>
      </dgm:t>
    </dgm:pt>
  </dgm:ptLst>
  <dgm:cxnLst>
    <dgm:cxn modelId="{7465663E-211F-41CA-BDF0-0ABAB7825976}" type="presOf" srcId="{7868B57B-673E-4A48-8CA7-D3CA47FF3B8E}" destId="{9357359A-9753-4649-A5D6-524D075B134F}" srcOrd="0" destOrd="0" presId="urn:microsoft.com/office/officeart/2005/8/layout/hierarchy3"/>
    <dgm:cxn modelId="{7362BB70-27A8-46E1-B729-EF7C950F7122}" type="presOf" srcId="{F6709DBD-3546-43E0-A1DD-6B724BEF0416}" destId="{252A26B9-4F5D-406B-B9E2-E4FEEEA5D8D9}" srcOrd="0" destOrd="0" presId="urn:microsoft.com/office/officeart/2005/8/layout/hierarchy3"/>
    <dgm:cxn modelId="{195B7859-0E9B-4C5F-89D0-12D9BF2CCD90}" type="presOf" srcId="{3B709CE8-5F1C-4712-832A-03F98379545C}" destId="{BAA02571-DDE2-4328-8EB8-18B02C370854}" srcOrd="0" destOrd="0" presId="urn:microsoft.com/office/officeart/2005/8/layout/hierarchy3"/>
    <dgm:cxn modelId="{557EB656-89F8-4888-AC9C-675F29976EBE}" srcId="{FDC42288-7EE9-4CC7-A6A3-FC66F8E6998A}" destId="{3C28DE8B-48D8-4477-95F6-28D1D2E063A1}" srcOrd="0" destOrd="0" parTransId="{858E1228-F7C3-44F4-B619-7E323596BFE8}" sibTransId="{FC201129-F662-4EBA-9097-7274EC22505B}"/>
    <dgm:cxn modelId="{40DED884-858D-4712-9D6E-F52131B53B41}" type="presOf" srcId="{DD4AA4D4-6987-48D5-A0BC-A4520589BF3F}" destId="{025AA25F-41D8-4BCE-BB10-E656A0957F66}" srcOrd="0" destOrd="0" presId="urn:microsoft.com/office/officeart/2005/8/layout/hierarchy3"/>
    <dgm:cxn modelId="{006CDA02-A888-4548-AEA5-4CE6DA02DBE8}" type="presOf" srcId="{98369DCD-51C1-4EC5-B1CC-FDB6EBB5BED3}" destId="{6BD8EF1D-637F-4AF4-A6B7-7BC55F1D5FDE}" srcOrd="0" destOrd="0" presId="urn:microsoft.com/office/officeart/2005/8/layout/hierarchy3"/>
    <dgm:cxn modelId="{8FCF8DD0-521C-40A5-84D7-CEBB7C8FF29E}" type="presOf" srcId="{5CBEA5F0-6442-44A6-B4E7-C34B6D5BEBB0}" destId="{789BE995-F6D0-40E2-B3EC-99DCD55079CC}" srcOrd="0" destOrd="0" presId="urn:microsoft.com/office/officeart/2005/8/layout/hierarchy3"/>
    <dgm:cxn modelId="{AF217328-9C60-4B63-87D8-68CA99BF1170}" type="presOf" srcId="{92E6BC2D-A69B-4FFA-B971-485E8EC89D99}" destId="{FCB6BBB5-461C-4C69-A051-B80FA12D0864}" srcOrd="0" destOrd="0" presId="urn:microsoft.com/office/officeart/2005/8/layout/hierarchy3"/>
    <dgm:cxn modelId="{6DDB1B77-30D1-48E6-9D50-02FD41899A35}" type="presOf" srcId="{FDC42288-7EE9-4CC7-A6A3-FC66F8E6998A}" destId="{A43C417F-5A4D-429A-A4A4-ABBB30942B5C}" srcOrd="1" destOrd="0" presId="urn:microsoft.com/office/officeart/2005/8/layout/hierarchy3"/>
    <dgm:cxn modelId="{16AB0738-4A70-49AE-95E9-1122D6485BF7}" type="presOf" srcId="{88718F79-2EFB-47BC-AC94-8E0BCE2CCFC0}" destId="{9CEDB685-C4FB-4560-9C6F-601CEAF3EB96}" srcOrd="0" destOrd="0" presId="urn:microsoft.com/office/officeart/2005/8/layout/hierarchy3"/>
    <dgm:cxn modelId="{8E9C7CD1-403C-41D6-8F32-475E0A90311B}" srcId="{A019EB32-8748-4321-9690-1B4556C79C7E}" destId="{ED5261C6-1D5F-494A-B99E-DF4A2F9C2330}" srcOrd="0" destOrd="0" parTransId="{F27B0353-E166-4A19-AB5F-F51CECBC7FB4}" sibTransId="{AD8E69EE-D001-4AC1-BD10-18CBBE1BF56E}"/>
    <dgm:cxn modelId="{136AC36F-80F6-48FC-9CDF-F82AF3CDD5B6}" type="presOf" srcId="{ED5261C6-1D5F-494A-B99E-DF4A2F9C2330}" destId="{D40C730A-F92E-4FAA-ACAE-DA58B7DF6693}" srcOrd="0" destOrd="0" presId="urn:microsoft.com/office/officeart/2005/8/layout/hierarchy3"/>
    <dgm:cxn modelId="{942505D0-90DA-46FE-8DE4-701554F053B6}" srcId="{7160541C-6DF5-4584-8B99-089D21371F8A}" destId="{D18CB911-C7B2-4802-BF37-D2646B6E6EF3}" srcOrd="0" destOrd="0" parTransId="{DD720A11-8F47-49D2-B73D-8CA1CE22B196}" sibTransId="{B3194D9E-42AD-4501-9D5C-DAAAB368D967}"/>
    <dgm:cxn modelId="{40AB824D-A50B-4F41-9353-A33587F71A91}" type="presOf" srcId="{45E4A851-EDD0-4BFB-A0C3-52CEB6474A9C}" destId="{593F059E-A8B1-479E-8F12-B0E9B45FC174}" srcOrd="0" destOrd="0" presId="urn:microsoft.com/office/officeart/2005/8/layout/hierarchy3"/>
    <dgm:cxn modelId="{645EAE86-7DE8-4613-9868-F7A481D506D0}" type="presOf" srcId="{858E1228-F7C3-44F4-B619-7E323596BFE8}" destId="{7EE2F5BE-90ED-48B6-9EF7-A45CC252FD41}" srcOrd="0" destOrd="0" presId="urn:microsoft.com/office/officeart/2005/8/layout/hierarchy3"/>
    <dgm:cxn modelId="{B86D82DD-D0B8-4EB0-94EF-615E8C71F503}" type="presOf" srcId="{A46BFF0F-4766-4786-9E25-6576851EE67D}" destId="{3340CE84-886B-4393-95E3-F324CF34E477}" srcOrd="0" destOrd="0" presId="urn:microsoft.com/office/officeart/2005/8/layout/hierarchy3"/>
    <dgm:cxn modelId="{654795B5-A1B0-4DC7-B524-0E521879B02B}" type="presOf" srcId="{AEE2E99C-92F6-46D6-9868-13C148D2216A}" destId="{61B8E1D1-826D-4BFD-B825-4895AF574973}" srcOrd="0" destOrd="0" presId="urn:microsoft.com/office/officeart/2005/8/layout/hierarchy3"/>
    <dgm:cxn modelId="{D2436474-9EAC-450B-A23D-A2507233B67B}" srcId="{A019EB32-8748-4321-9690-1B4556C79C7E}" destId="{45BC813A-0A69-4ABA-A111-263AD0A28FEE}" srcOrd="2" destOrd="0" parTransId="{1D232ABF-EBB9-4D7D-AC7D-493590C94385}" sibTransId="{3CC1704C-9214-4C19-8B5A-E891F7D0726D}"/>
    <dgm:cxn modelId="{E7614993-5A94-4A9D-861A-5A933E2E374F}" type="presOf" srcId="{35A62CE0-2412-4893-94EA-6A68A95F9BA8}" destId="{0E264E87-3FBD-4566-A40A-C0B047704AD6}" srcOrd="0" destOrd="0" presId="urn:microsoft.com/office/officeart/2005/8/layout/hierarchy3"/>
    <dgm:cxn modelId="{58CC25DF-82DF-4623-9941-A6D7FBC68024}" type="presOf" srcId="{ABEB84A2-3841-4EA2-9CA1-5A11A5189117}" destId="{E5BD6F72-6178-4067-B680-718408E32128}" srcOrd="0" destOrd="0" presId="urn:microsoft.com/office/officeart/2005/8/layout/hierarchy3"/>
    <dgm:cxn modelId="{8AA05482-9EA3-4971-92A0-ADED4E7080DF}" srcId="{CBF0C673-9E80-4DE4-ABBE-AED052BB083D}" destId="{A019EB32-8748-4321-9690-1B4556C79C7E}" srcOrd="2" destOrd="0" parTransId="{D75EEA3E-D3E3-4A0C-8924-B3FAAB8CCBF2}" sibTransId="{1DE22F52-05F2-4AAE-89B4-A632CE78A2EA}"/>
    <dgm:cxn modelId="{93D8730B-F31A-4DA6-BC19-BC56338BFE52}" type="presOf" srcId="{9892A9FC-06BE-4DD3-8D25-25156DAAEBCB}" destId="{1292B9B9-71F0-49CE-995E-12B487DC8284}" srcOrd="0" destOrd="0" presId="urn:microsoft.com/office/officeart/2005/8/layout/hierarchy3"/>
    <dgm:cxn modelId="{93ACEB21-0B9F-4E89-84D2-29A72CD3BBE9}" srcId="{FDC42288-7EE9-4CC7-A6A3-FC66F8E6998A}" destId="{3C2C2B0D-B43A-4A92-9EAC-C5F28FFFCBAC}" srcOrd="2" destOrd="0" parTransId="{AEE2E99C-92F6-46D6-9868-13C148D2216A}" sibTransId="{A1EB2A4A-CCFF-4623-8C11-D65B60446159}"/>
    <dgm:cxn modelId="{5A6B2DDF-D36F-4180-9ED3-68D523D01CE8}" type="presOf" srcId="{9D832E42-B10B-4DFB-BC95-9ADFFBDAD640}" destId="{E745B1B6-7677-4526-9DA8-26E530139691}" srcOrd="0" destOrd="0" presId="urn:microsoft.com/office/officeart/2005/8/layout/hierarchy3"/>
    <dgm:cxn modelId="{7D84D858-EEC3-4B6A-936E-F24BD1E31EC3}" type="presOf" srcId="{7160541C-6DF5-4584-8B99-089D21371F8A}" destId="{71D0E9A6-CD5A-48C4-B900-87092139805A}" srcOrd="1" destOrd="0" presId="urn:microsoft.com/office/officeart/2005/8/layout/hierarchy3"/>
    <dgm:cxn modelId="{FA0AA746-ADF9-443F-8C60-D850812C726D}" type="presOf" srcId="{3C28DE8B-48D8-4477-95F6-28D1D2E063A1}" destId="{FE4348F0-0670-4A1B-8409-EC8C03376139}" srcOrd="0" destOrd="0" presId="urn:microsoft.com/office/officeart/2005/8/layout/hierarchy3"/>
    <dgm:cxn modelId="{3203D56C-A1BF-492F-93BC-713177377DDC}" type="presOf" srcId="{7160541C-6DF5-4584-8B99-089D21371F8A}" destId="{B95660F6-07A3-45CB-837E-D9DC571A64DB}" srcOrd="0" destOrd="0" presId="urn:microsoft.com/office/officeart/2005/8/layout/hierarchy3"/>
    <dgm:cxn modelId="{AB2E488B-CE70-4B05-85FB-C6E111CA240D}" type="presOf" srcId="{26E13ACB-CD87-42A6-AC14-37AAC02EFF5B}" destId="{A3269A59-6090-4284-BCE1-CB8BFBE1A048}" srcOrd="0" destOrd="0" presId="urn:microsoft.com/office/officeart/2005/8/layout/hierarchy3"/>
    <dgm:cxn modelId="{79EDD90F-3524-4E77-87C8-139558BAAC68}" type="presOf" srcId="{F27B0353-E166-4A19-AB5F-F51CECBC7FB4}" destId="{0FCA1416-A82D-4E4F-8EC5-6D83410507A4}" srcOrd="0" destOrd="0" presId="urn:microsoft.com/office/officeart/2005/8/layout/hierarchy3"/>
    <dgm:cxn modelId="{99CCFEC6-6165-4AAE-AC7B-224CE48FD5B7}" srcId="{7160541C-6DF5-4584-8B99-089D21371F8A}" destId="{7868B57B-673E-4A48-8CA7-D3CA47FF3B8E}" srcOrd="2" destOrd="0" parTransId="{45E4A851-EDD0-4BFB-A0C3-52CEB6474A9C}" sibTransId="{2D765259-D6AE-46B9-A14E-84051F2F5BEF}"/>
    <dgm:cxn modelId="{D21563BD-529E-46ED-A63E-DE4EBFF2C828}" type="presOf" srcId="{75E4EA69-6EBB-4A27-B1D2-4FEBE36C3483}" destId="{60AFD3ED-17A2-456F-AFB2-AB72A9BE42D7}" srcOrd="0" destOrd="0" presId="urn:microsoft.com/office/officeart/2005/8/layout/hierarchy3"/>
    <dgm:cxn modelId="{DF1C37FE-3555-4288-AE5D-6F2F71346231}" type="presOf" srcId="{A019EB32-8748-4321-9690-1B4556C79C7E}" destId="{F7A6E3F9-1E70-4A69-A594-7EA7F47DC257}" srcOrd="0" destOrd="0" presId="urn:microsoft.com/office/officeart/2005/8/layout/hierarchy3"/>
    <dgm:cxn modelId="{2468E0BA-9187-47EC-B19E-3D16BE547F1D}" srcId="{9E4388E7-C3E3-422A-8ACF-C077D8E07B70}" destId="{A46BFF0F-4766-4786-9E25-6576851EE67D}" srcOrd="0" destOrd="0" parTransId="{E75E0E63-7BAF-4F0E-95A7-70E1E954BC31}" sibTransId="{A28405B4-E17E-43A7-A838-BA7362313731}"/>
    <dgm:cxn modelId="{47A5F22B-98E4-4C53-9E52-DA8344FCB146}" type="presOf" srcId="{FFAD3163-A34D-4879-86E9-6D413B852304}" destId="{D4F69B96-B3BF-4296-B609-94BDC6F40BAE}" srcOrd="0" destOrd="0" presId="urn:microsoft.com/office/officeart/2005/8/layout/hierarchy3"/>
    <dgm:cxn modelId="{15F44A60-0B54-43EB-85E9-23F8E977CA10}" type="presOf" srcId="{9E4388E7-C3E3-422A-8ACF-C077D8E07B70}" destId="{956935F0-4E70-4566-8CDA-0CE5BA914B28}" srcOrd="1" destOrd="0" presId="urn:microsoft.com/office/officeart/2005/8/layout/hierarchy3"/>
    <dgm:cxn modelId="{F4209482-2562-4780-A290-9804CE066B34}" srcId="{A019EB32-8748-4321-9690-1B4556C79C7E}" destId="{FFAD3163-A34D-4879-86E9-6D413B852304}" srcOrd="1" destOrd="0" parTransId="{26E13ACB-CD87-42A6-AC14-37AAC02EFF5B}" sibTransId="{E5A016EF-C4CB-42A0-8A23-8EBD97BDA3FD}"/>
    <dgm:cxn modelId="{D81965EE-6C65-4FA3-97EE-EE924010BB8C}" type="presOf" srcId="{45130019-7B8A-4E24-B53D-30AB0E6E687E}" destId="{1E5C027E-275A-492C-BFBF-34212C36DA56}" srcOrd="0" destOrd="0" presId="urn:microsoft.com/office/officeart/2005/8/layout/hierarchy3"/>
    <dgm:cxn modelId="{3DF535F3-4852-4FE7-861F-457DA15C5511}" srcId="{FDC42288-7EE9-4CC7-A6A3-FC66F8E6998A}" destId="{F6709DBD-3546-43E0-A1DD-6B724BEF0416}" srcOrd="1" destOrd="0" parTransId="{72112006-7261-4E84-9175-1F9F039068A8}" sibTransId="{39DB2BB6-2A58-499D-AD5B-4A87D5D3166D}"/>
    <dgm:cxn modelId="{B81BFCA2-E796-413C-A25E-78757AC2CD7D}" srcId="{88718F79-2EFB-47BC-AC94-8E0BCE2CCFC0}" destId="{35A62CE0-2412-4893-94EA-6A68A95F9BA8}" srcOrd="2" destOrd="0" parTransId="{DD4AA4D4-6987-48D5-A0BC-A4520589BF3F}" sibTransId="{73D464F4-EB12-4183-82C2-BA5C53D5109A}"/>
    <dgm:cxn modelId="{337ACC18-8B12-4740-96DC-F84BC8C9653B}" srcId="{88718F79-2EFB-47BC-AC94-8E0BCE2CCFC0}" destId="{5C73E14A-A370-4E6B-9AB2-511EF8B5E907}" srcOrd="3" destOrd="0" parTransId="{45130019-7B8A-4E24-B53D-30AB0E6E687E}" sibTransId="{163DE0FF-BFF2-4E2A-AE5C-67B1982D7E0F}"/>
    <dgm:cxn modelId="{C26813B0-DA35-43D0-AF76-12817E705FAE}" srcId="{9E4388E7-C3E3-422A-8ACF-C077D8E07B70}" destId="{FF447130-03D3-4829-9B74-4E4F1C974913}" srcOrd="1" destOrd="0" parTransId="{92E6BC2D-A69B-4FFA-B971-485E8EC89D99}" sibTransId="{BEFBFF1B-779E-46AB-9B3C-0A58CBF35D74}"/>
    <dgm:cxn modelId="{B18F8E76-C5F7-4489-B9D0-58E891EF6115}" type="presOf" srcId="{A019EB32-8748-4321-9690-1B4556C79C7E}" destId="{74DB48E5-4731-428C-AFD0-B5D71236AAC0}" srcOrd="1" destOrd="0" presId="urn:microsoft.com/office/officeart/2005/8/layout/hierarchy3"/>
    <dgm:cxn modelId="{723F55A6-6FA8-4794-BA52-83756323B09D}" srcId="{CBF0C673-9E80-4DE4-ABBE-AED052BB083D}" destId="{7160541C-6DF5-4584-8B99-089D21371F8A}" srcOrd="1" destOrd="0" parTransId="{7907D1C4-90B7-43E6-A402-8272FCD53557}" sibTransId="{5790258A-913E-48BF-B2AD-81806E821664}"/>
    <dgm:cxn modelId="{A30E4446-E2AC-45D0-BE88-D65F2778E088}" type="presOf" srcId="{1D232ABF-EBB9-4D7D-AC7D-493590C94385}" destId="{7D4155CD-A968-4700-8F34-06ED55F4D3BF}" srcOrd="0" destOrd="0" presId="urn:microsoft.com/office/officeart/2005/8/layout/hierarchy3"/>
    <dgm:cxn modelId="{CCC8B702-D1C5-4799-8DBB-BD00084E42F2}" srcId="{7160541C-6DF5-4584-8B99-089D21371F8A}" destId="{21D531FD-5AE7-4855-9475-7EFAD08EC725}" srcOrd="3" destOrd="0" parTransId="{3B709CE8-5F1C-4712-832A-03F98379545C}" sibTransId="{65A166B1-E716-4FF9-A7EA-8807C1DE0386}"/>
    <dgm:cxn modelId="{F1664D56-79E9-43F8-A8BA-12B520F8B838}" type="presOf" srcId="{88718F79-2EFB-47BC-AC94-8E0BCE2CCFC0}" destId="{4EC7CE3B-1080-4C52-9C8A-033DE4E84D21}" srcOrd="1" destOrd="0" presId="urn:microsoft.com/office/officeart/2005/8/layout/hierarchy3"/>
    <dgm:cxn modelId="{F4781C25-BB6C-4487-98FF-FE7ED62E61E9}" type="presOf" srcId="{FDC42288-7EE9-4CC7-A6A3-FC66F8E6998A}" destId="{6A2F9860-6A09-440D-AF8D-5B5F0637831A}" srcOrd="0" destOrd="0" presId="urn:microsoft.com/office/officeart/2005/8/layout/hierarchy3"/>
    <dgm:cxn modelId="{3191DF50-68E1-4CD6-B226-706467696366}" type="presOf" srcId="{21D531FD-5AE7-4855-9475-7EFAD08EC725}" destId="{A7F6CBBE-BBAE-4397-B2A5-86841934E4D3}" srcOrd="0" destOrd="0" presId="urn:microsoft.com/office/officeart/2005/8/layout/hierarchy3"/>
    <dgm:cxn modelId="{A6767A40-E201-43F1-A180-D37CB777946F}" type="presOf" srcId="{CBF0C673-9E80-4DE4-ABBE-AED052BB083D}" destId="{FB96E8CB-76DD-4696-9266-7F69E0E27E67}" srcOrd="0" destOrd="0" presId="urn:microsoft.com/office/officeart/2005/8/layout/hierarchy3"/>
    <dgm:cxn modelId="{58C767A1-BA07-4FE7-B3A2-A986CAFFEEA7}" type="presOf" srcId="{F50798B4-30B2-41B7-85E2-B551AF81353C}" destId="{12B26428-156A-4692-A802-3CAC63268B63}" srcOrd="0" destOrd="0" presId="urn:microsoft.com/office/officeart/2005/8/layout/hierarchy3"/>
    <dgm:cxn modelId="{B8752130-20F1-4621-BD50-189C7BBB6426}" srcId="{CBF0C673-9E80-4DE4-ABBE-AED052BB083D}" destId="{FDC42288-7EE9-4CC7-A6A3-FC66F8E6998A}" srcOrd="4" destOrd="0" parTransId="{155D8116-6FBA-4F98-AC30-04A3D2A165FB}" sibTransId="{DC70A597-A9DD-4EDB-B14A-F85729F7B40F}"/>
    <dgm:cxn modelId="{8D8F9DEC-227F-4D15-82D9-2D2BD7B6988A}" type="presOf" srcId="{D18CB911-C7B2-4802-BF37-D2646B6E6EF3}" destId="{A19C11CB-7D26-449B-8C15-3B3D94C1B7BD}" srcOrd="0" destOrd="0" presId="urn:microsoft.com/office/officeart/2005/8/layout/hierarchy3"/>
    <dgm:cxn modelId="{301797FB-BC03-4A2A-9F84-B7FE33E6CF4D}" type="presOf" srcId="{5C73E14A-A370-4E6B-9AB2-511EF8B5E907}" destId="{1580BEBA-548A-4BF1-BF0C-B16E44FE81BB}" srcOrd="0" destOrd="0" presId="urn:microsoft.com/office/officeart/2005/8/layout/hierarchy3"/>
    <dgm:cxn modelId="{59C356ED-3C50-4B2F-A1E9-5D2AE8AF5077}" srcId="{7160541C-6DF5-4584-8B99-089D21371F8A}" destId="{F50798B4-30B2-41B7-85E2-B551AF81353C}" srcOrd="1" destOrd="0" parTransId="{75E4EA69-6EBB-4A27-B1D2-4FEBE36C3483}" sibTransId="{2F5EB0B2-B870-4294-BDC8-1819C4C88849}"/>
    <dgm:cxn modelId="{4138A28E-5ACC-4EB8-85E1-EDE583881B7D}" srcId="{CBF0C673-9E80-4DE4-ABBE-AED052BB083D}" destId="{88718F79-2EFB-47BC-AC94-8E0BCE2CCFC0}" srcOrd="3" destOrd="0" parTransId="{79D90574-B3D7-4793-ABF0-497028DC664B}" sibTransId="{E6CA9B4A-C245-465C-AA41-3B9AD7D8E453}"/>
    <dgm:cxn modelId="{AE5608A0-6565-4235-B9ED-5B7BC29D9DCB}" type="presOf" srcId="{FF447130-03D3-4829-9B74-4E4F1C974913}" destId="{CB679084-DCB7-46B5-B767-4333AB708283}" srcOrd="0" destOrd="0" presId="urn:microsoft.com/office/officeart/2005/8/layout/hierarchy3"/>
    <dgm:cxn modelId="{5AD84609-9CEF-4FFD-A8EE-781EFD7F15AA}" type="presOf" srcId="{E75E0E63-7BAF-4F0E-95A7-70E1E954BC31}" destId="{D7278707-C972-4365-968B-1BE07D9BBE51}" srcOrd="0" destOrd="0" presId="urn:microsoft.com/office/officeart/2005/8/layout/hierarchy3"/>
    <dgm:cxn modelId="{39915967-4D24-4B6C-8FD6-A4469227D592}" srcId="{88718F79-2EFB-47BC-AC94-8E0BCE2CCFC0}" destId="{ABEB84A2-3841-4EA2-9CA1-5A11A5189117}" srcOrd="1" destOrd="0" parTransId="{0C2CAED9-7996-497B-A443-567AB0982661}" sibTransId="{94D034F0-E1C7-407F-83F6-AD3DE6705BF9}"/>
    <dgm:cxn modelId="{00FF173C-0198-4BEA-809F-4E14D5F4DB3F}" type="presOf" srcId="{3C2C2B0D-B43A-4A92-9EAC-C5F28FFFCBAC}" destId="{4CBCD9FA-D7D4-44A7-8ED3-A7C022EBDE6F}" srcOrd="0" destOrd="0" presId="urn:microsoft.com/office/officeart/2005/8/layout/hierarchy3"/>
    <dgm:cxn modelId="{49F835A8-FA11-4C87-A245-3E587FDA8C7B}" srcId="{CBF0C673-9E80-4DE4-ABBE-AED052BB083D}" destId="{9E4388E7-C3E3-422A-8ACF-C077D8E07B70}" srcOrd="0" destOrd="0" parTransId="{AF31EF43-8651-4C8F-800D-7098E1FF465A}" sibTransId="{138493AF-358C-4531-AF2E-E4010FBEDB81}"/>
    <dgm:cxn modelId="{B8163735-369C-4456-8427-ED78D92D79F3}" type="presOf" srcId="{9E4388E7-C3E3-422A-8ACF-C077D8E07B70}" destId="{A362BD7C-B124-439E-9069-8D867CF005F6}" srcOrd="0" destOrd="0" presId="urn:microsoft.com/office/officeart/2005/8/layout/hierarchy3"/>
    <dgm:cxn modelId="{FF9B4935-7C13-4F88-914A-A951EADAFD90}" srcId="{88718F79-2EFB-47BC-AC94-8E0BCE2CCFC0}" destId="{98369DCD-51C1-4EC5-B1CC-FDB6EBB5BED3}" srcOrd="0" destOrd="0" parTransId="{3D334461-6E2A-4D37-9B09-11C2A8A2DA06}" sibTransId="{064571D1-3E8D-410D-94F8-F3B1789F7FE2}"/>
    <dgm:cxn modelId="{00B84D7D-9108-4C77-9EB8-1EE19A356907}" type="presOf" srcId="{45BC813A-0A69-4ABA-A111-263AD0A28FEE}" destId="{AF786A86-9603-45EB-B8A6-6C9C3A7DF584}" srcOrd="0" destOrd="0" presId="urn:microsoft.com/office/officeart/2005/8/layout/hierarchy3"/>
    <dgm:cxn modelId="{4748AFDD-EAFA-49B9-95AB-0B0D593398E2}" srcId="{88718F79-2EFB-47BC-AC94-8E0BCE2CCFC0}" destId="{5CBEA5F0-6442-44A6-B4E7-C34B6D5BEBB0}" srcOrd="4" destOrd="0" parTransId="{9892A9FC-06BE-4DD3-8D25-25156DAAEBCB}" sibTransId="{34637225-8643-4B7F-89D1-EC1CD00F33C3}"/>
    <dgm:cxn modelId="{FD8DCAFD-F119-4AED-AC33-516631E8A4B6}" srcId="{9E4388E7-C3E3-422A-8ACF-C077D8E07B70}" destId="{9D832E42-B10B-4DFB-BC95-9ADFFBDAD640}" srcOrd="2" destOrd="0" parTransId="{FFA3C67E-4AFA-4B78-A8D3-D22548485B82}" sibTransId="{DE48AA85-0345-4BDE-911F-1B6CDC98B758}"/>
    <dgm:cxn modelId="{36208A3B-619C-44BF-9C08-CB1420B94724}" type="presOf" srcId="{3D334461-6E2A-4D37-9B09-11C2A8A2DA06}" destId="{CCE1781B-07C0-4021-BE78-ED035466F5C0}" srcOrd="0" destOrd="0" presId="urn:microsoft.com/office/officeart/2005/8/layout/hierarchy3"/>
    <dgm:cxn modelId="{995E8245-6440-4C72-B282-9B3334CCE444}" type="presOf" srcId="{DD720A11-8F47-49D2-B73D-8CA1CE22B196}" destId="{293130D7-33BE-4A8D-9774-7044AE35F393}" srcOrd="0" destOrd="0" presId="urn:microsoft.com/office/officeart/2005/8/layout/hierarchy3"/>
    <dgm:cxn modelId="{58A14376-6CBA-41A7-9922-BA132DEC92B2}" type="presOf" srcId="{0C2CAED9-7996-497B-A443-567AB0982661}" destId="{7C1F8D6B-8D83-4351-A29D-0F76AD7C8686}" srcOrd="0" destOrd="0" presId="urn:microsoft.com/office/officeart/2005/8/layout/hierarchy3"/>
    <dgm:cxn modelId="{02AF135B-6BE5-4EF0-9D57-D342347D03D6}" type="presOf" srcId="{FFA3C67E-4AFA-4B78-A8D3-D22548485B82}" destId="{7C66A1EB-A1A6-4E7C-8C97-EDB836AB6786}" srcOrd="0" destOrd="0" presId="urn:microsoft.com/office/officeart/2005/8/layout/hierarchy3"/>
    <dgm:cxn modelId="{66503CC2-5DA0-4B3A-8AA2-CD5E352E898E}" type="presOf" srcId="{72112006-7261-4E84-9175-1F9F039068A8}" destId="{05EA6247-D143-4ECB-B4E3-2F088CF0AA96}" srcOrd="0" destOrd="0" presId="urn:microsoft.com/office/officeart/2005/8/layout/hierarchy3"/>
    <dgm:cxn modelId="{039B4C6B-8E19-4457-931E-D2DCA9A9329B}" type="presParOf" srcId="{FB96E8CB-76DD-4696-9266-7F69E0E27E67}" destId="{67116BA9-207C-4E4D-AB45-91E1B26AF31F}" srcOrd="0" destOrd="0" presId="urn:microsoft.com/office/officeart/2005/8/layout/hierarchy3"/>
    <dgm:cxn modelId="{C10DAE36-9C77-47F1-972D-ABD529419685}" type="presParOf" srcId="{67116BA9-207C-4E4D-AB45-91E1B26AF31F}" destId="{5140B56F-B189-456D-92A5-9CD12353B880}" srcOrd="0" destOrd="0" presId="urn:microsoft.com/office/officeart/2005/8/layout/hierarchy3"/>
    <dgm:cxn modelId="{99E25DCD-06DA-4072-9F7D-CC38576067CC}" type="presParOf" srcId="{5140B56F-B189-456D-92A5-9CD12353B880}" destId="{A362BD7C-B124-439E-9069-8D867CF005F6}" srcOrd="0" destOrd="0" presId="urn:microsoft.com/office/officeart/2005/8/layout/hierarchy3"/>
    <dgm:cxn modelId="{232FAC0B-75A7-4C70-B922-04D605F80729}" type="presParOf" srcId="{5140B56F-B189-456D-92A5-9CD12353B880}" destId="{956935F0-4E70-4566-8CDA-0CE5BA914B28}" srcOrd="1" destOrd="0" presId="urn:microsoft.com/office/officeart/2005/8/layout/hierarchy3"/>
    <dgm:cxn modelId="{63C45F03-893C-4374-90D8-A2A1CC5846E3}" type="presParOf" srcId="{67116BA9-207C-4E4D-AB45-91E1B26AF31F}" destId="{5376BC6E-B206-4307-9F46-3068246311ED}" srcOrd="1" destOrd="0" presId="urn:microsoft.com/office/officeart/2005/8/layout/hierarchy3"/>
    <dgm:cxn modelId="{C4676BF8-08A4-4F4B-B066-564CD1A12B31}" type="presParOf" srcId="{5376BC6E-B206-4307-9F46-3068246311ED}" destId="{D7278707-C972-4365-968B-1BE07D9BBE51}" srcOrd="0" destOrd="0" presId="urn:microsoft.com/office/officeart/2005/8/layout/hierarchy3"/>
    <dgm:cxn modelId="{B992155B-13B5-4CB3-96E8-E5EFDE999BBF}" type="presParOf" srcId="{5376BC6E-B206-4307-9F46-3068246311ED}" destId="{3340CE84-886B-4393-95E3-F324CF34E477}" srcOrd="1" destOrd="0" presId="urn:microsoft.com/office/officeart/2005/8/layout/hierarchy3"/>
    <dgm:cxn modelId="{66777B61-B288-4343-8DF6-BF4EFAF14E44}" type="presParOf" srcId="{5376BC6E-B206-4307-9F46-3068246311ED}" destId="{FCB6BBB5-461C-4C69-A051-B80FA12D0864}" srcOrd="2" destOrd="0" presId="urn:microsoft.com/office/officeart/2005/8/layout/hierarchy3"/>
    <dgm:cxn modelId="{998D2C14-B14D-4835-BCA6-51A5918E08F5}" type="presParOf" srcId="{5376BC6E-B206-4307-9F46-3068246311ED}" destId="{CB679084-DCB7-46B5-B767-4333AB708283}" srcOrd="3" destOrd="0" presId="urn:microsoft.com/office/officeart/2005/8/layout/hierarchy3"/>
    <dgm:cxn modelId="{B953BC3A-702B-462F-9ABF-159C7F3D1BC7}" type="presParOf" srcId="{5376BC6E-B206-4307-9F46-3068246311ED}" destId="{7C66A1EB-A1A6-4E7C-8C97-EDB836AB6786}" srcOrd="4" destOrd="0" presId="urn:microsoft.com/office/officeart/2005/8/layout/hierarchy3"/>
    <dgm:cxn modelId="{F1330740-EF04-4089-A73B-E5DFAED96E8F}" type="presParOf" srcId="{5376BC6E-B206-4307-9F46-3068246311ED}" destId="{E745B1B6-7677-4526-9DA8-26E530139691}" srcOrd="5" destOrd="0" presId="urn:microsoft.com/office/officeart/2005/8/layout/hierarchy3"/>
    <dgm:cxn modelId="{C1A8BCCA-3726-4D0C-AAE7-BC28195D9D1C}" type="presParOf" srcId="{FB96E8CB-76DD-4696-9266-7F69E0E27E67}" destId="{4E7F9210-9701-45E4-A2BE-8C1273884151}" srcOrd="1" destOrd="0" presId="urn:microsoft.com/office/officeart/2005/8/layout/hierarchy3"/>
    <dgm:cxn modelId="{EC3FB08B-FC5B-4B45-BF78-704F8D6E4089}" type="presParOf" srcId="{4E7F9210-9701-45E4-A2BE-8C1273884151}" destId="{D003BDB3-1631-4606-A2A8-76457E69014C}" srcOrd="0" destOrd="0" presId="urn:microsoft.com/office/officeart/2005/8/layout/hierarchy3"/>
    <dgm:cxn modelId="{DB664F62-82B6-4188-9C61-1CE49ED0E487}" type="presParOf" srcId="{D003BDB3-1631-4606-A2A8-76457E69014C}" destId="{B95660F6-07A3-45CB-837E-D9DC571A64DB}" srcOrd="0" destOrd="0" presId="urn:microsoft.com/office/officeart/2005/8/layout/hierarchy3"/>
    <dgm:cxn modelId="{A982B1D6-65E6-4240-9AA8-94EF76618D42}" type="presParOf" srcId="{D003BDB3-1631-4606-A2A8-76457E69014C}" destId="{71D0E9A6-CD5A-48C4-B900-87092139805A}" srcOrd="1" destOrd="0" presId="urn:microsoft.com/office/officeart/2005/8/layout/hierarchy3"/>
    <dgm:cxn modelId="{67AD01F4-9220-456C-9B60-065EDB8C70D4}" type="presParOf" srcId="{4E7F9210-9701-45E4-A2BE-8C1273884151}" destId="{985955B9-AE14-4D84-A1C8-94EED7F7A127}" srcOrd="1" destOrd="0" presId="urn:microsoft.com/office/officeart/2005/8/layout/hierarchy3"/>
    <dgm:cxn modelId="{FC20B81A-56B2-4740-BA08-240A2990B03F}" type="presParOf" srcId="{985955B9-AE14-4D84-A1C8-94EED7F7A127}" destId="{293130D7-33BE-4A8D-9774-7044AE35F393}" srcOrd="0" destOrd="0" presId="urn:microsoft.com/office/officeart/2005/8/layout/hierarchy3"/>
    <dgm:cxn modelId="{10959C4C-ECCD-49F2-A46A-7CEE33869F36}" type="presParOf" srcId="{985955B9-AE14-4D84-A1C8-94EED7F7A127}" destId="{A19C11CB-7D26-449B-8C15-3B3D94C1B7BD}" srcOrd="1" destOrd="0" presId="urn:microsoft.com/office/officeart/2005/8/layout/hierarchy3"/>
    <dgm:cxn modelId="{C829C28F-40F8-449B-AF5B-691DEF7AC106}" type="presParOf" srcId="{985955B9-AE14-4D84-A1C8-94EED7F7A127}" destId="{60AFD3ED-17A2-456F-AFB2-AB72A9BE42D7}" srcOrd="2" destOrd="0" presId="urn:microsoft.com/office/officeart/2005/8/layout/hierarchy3"/>
    <dgm:cxn modelId="{0E122F3A-98DD-4E52-B353-FD7D13F7411E}" type="presParOf" srcId="{985955B9-AE14-4D84-A1C8-94EED7F7A127}" destId="{12B26428-156A-4692-A802-3CAC63268B63}" srcOrd="3" destOrd="0" presId="urn:microsoft.com/office/officeart/2005/8/layout/hierarchy3"/>
    <dgm:cxn modelId="{EBEE2EDA-95BA-4723-8AC1-690D7B3BDF9B}" type="presParOf" srcId="{985955B9-AE14-4D84-A1C8-94EED7F7A127}" destId="{593F059E-A8B1-479E-8F12-B0E9B45FC174}" srcOrd="4" destOrd="0" presId="urn:microsoft.com/office/officeart/2005/8/layout/hierarchy3"/>
    <dgm:cxn modelId="{FF4EA87E-989B-42A3-A6A6-C8AB8436B6AD}" type="presParOf" srcId="{985955B9-AE14-4D84-A1C8-94EED7F7A127}" destId="{9357359A-9753-4649-A5D6-524D075B134F}" srcOrd="5" destOrd="0" presId="urn:microsoft.com/office/officeart/2005/8/layout/hierarchy3"/>
    <dgm:cxn modelId="{314561E8-570D-4EB4-B5FA-731B5756C31C}" type="presParOf" srcId="{985955B9-AE14-4D84-A1C8-94EED7F7A127}" destId="{BAA02571-DDE2-4328-8EB8-18B02C370854}" srcOrd="6" destOrd="0" presId="urn:microsoft.com/office/officeart/2005/8/layout/hierarchy3"/>
    <dgm:cxn modelId="{EB06AF3D-A242-4C8B-989C-16C6EE6450F5}" type="presParOf" srcId="{985955B9-AE14-4D84-A1C8-94EED7F7A127}" destId="{A7F6CBBE-BBAE-4397-B2A5-86841934E4D3}" srcOrd="7" destOrd="0" presId="urn:microsoft.com/office/officeart/2005/8/layout/hierarchy3"/>
    <dgm:cxn modelId="{956262B0-0833-43F6-8840-8F6EBAAC5F77}" type="presParOf" srcId="{FB96E8CB-76DD-4696-9266-7F69E0E27E67}" destId="{3339E7CC-C775-47D7-8FC4-517054B85517}" srcOrd="2" destOrd="0" presId="urn:microsoft.com/office/officeart/2005/8/layout/hierarchy3"/>
    <dgm:cxn modelId="{4C841706-430E-4A4D-9A4E-7BA6E44481A0}" type="presParOf" srcId="{3339E7CC-C775-47D7-8FC4-517054B85517}" destId="{38A624EE-8B4F-4CEC-9002-A63D353A3E75}" srcOrd="0" destOrd="0" presId="urn:microsoft.com/office/officeart/2005/8/layout/hierarchy3"/>
    <dgm:cxn modelId="{6953A61E-820D-4BA9-B7FE-BD86FA2F5EF8}" type="presParOf" srcId="{38A624EE-8B4F-4CEC-9002-A63D353A3E75}" destId="{F7A6E3F9-1E70-4A69-A594-7EA7F47DC257}" srcOrd="0" destOrd="0" presId="urn:microsoft.com/office/officeart/2005/8/layout/hierarchy3"/>
    <dgm:cxn modelId="{23F96EC2-3343-4296-A245-74453A5D58B9}" type="presParOf" srcId="{38A624EE-8B4F-4CEC-9002-A63D353A3E75}" destId="{74DB48E5-4731-428C-AFD0-B5D71236AAC0}" srcOrd="1" destOrd="0" presId="urn:microsoft.com/office/officeart/2005/8/layout/hierarchy3"/>
    <dgm:cxn modelId="{EDBAB778-C690-4BD3-A57A-E2B3AAC37A20}" type="presParOf" srcId="{3339E7CC-C775-47D7-8FC4-517054B85517}" destId="{EE98A41E-29F0-4BA6-AF09-B6293769F658}" srcOrd="1" destOrd="0" presId="urn:microsoft.com/office/officeart/2005/8/layout/hierarchy3"/>
    <dgm:cxn modelId="{EA07D66F-10BF-4110-BD22-DE6EAD6FBDAA}" type="presParOf" srcId="{EE98A41E-29F0-4BA6-AF09-B6293769F658}" destId="{0FCA1416-A82D-4E4F-8EC5-6D83410507A4}" srcOrd="0" destOrd="0" presId="urn:microsoft.com/office/officeart/2005/8/layout/hierarchy3"/>
    <dgm:cxn modelId="{DC3D0FFC-5C5A-449E-9A9A-540AED2E2E2B}" type="presParOf" srcId="{EE98A41E-29F0-4BA6-AF09-B6293769F658}" destId="{D40C730A-F92E-4FAA-ACAE-DA58B7DF6693}" srcOrd="1" destOrd="0" presId="urn:microsoft.com/office/officeart/2005/8/layout/hierarchy3"/>
    <dgm:cxn modelId="{2B717FB8-88BB-4BAA-8F43-07A6432B70E6}" type="presParOf" srcId="{EE98A41E-29F0-4BA6-AF09-B6293769F658}" destId="{A3269A59-6090-4284-BCE1-CB8BFBE1A048}" srcOrd="2" destOrd="0" presId="urn:microsoft.com/office/officeart/2005/8/layout/hierarchy3"/>
    <dgm:cxn modelId="{0E2F2013-62CB-4DA4-9981-F1D775A6EF67}" type="presParOf" srcId="{EE98A41E-29F0-4BA6-AF09-B6293769F658}" destId="{D4F69B96-B3BF-4296-B609-94BDC6F40BAE}" srcOrd="3" destOrd="0" presId="urn:microsoft.com/office/officeart/2005/8/layout/hierarchy3"/>
    <dgm:cxn modelId="{B1948E7B-8D53-4DDC-823B-6822B7AB65D3}" type="presParOf" srcId="{EE98A41E-29F0-4BA6-AF09-B6293769F658}" destId="{7D4155CD-A968-4700-8F34-06ED55F4D3BF}" srcOrd="4" destOrd="0" presId="urn:microsoft.com/office/officeart/2005/8/layout/hierarchy3"/>
    <dgm:cxn modelId="{CD93F7BF-38DA-450C-88CF-F2DB4DA0437E}" type="presParOf" srcId="{EE98A41E-29F0-4BA6-AF09-B6293769F658}" destId="{AF786A86-9603-45EB-B8A6-6C9C3A7DF584}" srcOrd="5" destOrd="0" presId="urn:microsoft.com/office/officeart/2005/8/layout/hierarchy3"/>
    <dgm:cxn modelId="{06F15234-3EE2-4CA3-9A0A-032AE1D0A973}" type="presParOf" srcId="{FB96E8CB-76DD-4696-9266-7F69E0E27E67}" destId="{4E334CF8-8D6B-4D81-A972-B40FDBCAB93F}" srcOrd="3" destOrd="0" presId="urn:microsoft.com/office/officeart/2005/8/layout/hierarchy3"/>
    <dgm:cxn modelId="{4FC62795-7478-421F-AF87-B54464B88697}" type="presParOf" srcId="{4E334CF8-8D6B-4D81-A972-B40FDBCAB93F}" destId="{1DF407E9-99AF-4CD0-8201-854C42A5F719}" srcOrd="0" destOrd="0" presId="urn:microsoft.com/office/officeart/2005/8/layout/hierarchy3"/>
    <dgm:cxn modelId="{149F9F99-4A94-4F6F-96B2-FECC3F18FCC5}" type="presParOf" srcId="{1DF407E9-99AF-4CD0-8201-854C42A5F719}" destId="{9CEDB685-C4FB-4560-9C6F-601CEAF3EB96}" srcOrd="0" destOrd="0" presId="urn:microsoft.com/office/officeart/2005/8/layout/hierarchy3"/>
    <dgm:cxn modelId="{C1F36ED9-3AAF-4069-ADB2-8420C24BAE63}" type="presParOf" srcId="{1DF407E9-99AF-4CD0-8201-854C42A5F719}" destId="{4EC7CE3B-1080-4C52-9C8A-033DE4E84D21}" srcOrd="1" destOrd="0" presId="urn:microsoft.com/office/officeart/2005/8/layout/hierarchy3"/>
    <dgm:cxn modelId="{BD9EC9EA-EDFF-48EB-A121-AF8DB728E467}" type="presParOf" srcId="{4E334CF8-8D6B-4D81-A972-B40FDBCAB93F}" destId="{34E9FBDF-919B-4BF2-A1D8-C5E58650575E}" srcOrd="1" destOrd="0" presId="urn:microsoft.com/office/officeart/2005/8/layout/hierarchy3"/>
    <dgm:cxn modelId="{469F6271-4940-4C35-9FCC-9C3BC3F3D22E}" type="presParOf" srcId="{34E9FBDF-919B-4BF2-A1D8-C5E58650575E}" destId="{CCE1781B-07C0-4021-BE78-ED035466F5C0}" srcOrd="0" destOrd="0" presId="urn:microsoft.com/office/officeart/2005/8/layout/hierarchy3"/>
    <dgm:cxn modelId="{C298D09B-488A-4581-B014-C9AB08D687FE}" type="presParOf" srcId="{34E9FBDF-919B-4BF2-A1D8-C5E58650575E}" destId="{6BD8EF1D-637F-4AF4-A6B7-7BC55F1D5FDE}" srcOrd="1" destOrd="0" presId="urn:microsoft.com/office/officeart/2005/8/layout/hierarchy3"/>
    <dgm:cxn modelId="{FB1FFFB1-FC3B-4309-82C4-859A66CEB1F3}" type="presParOf" srcId="{34E9FBDF-919B-4BF2-A1D8-C5E58650575E}" destId="{7C1F8D6B-8D83-4351-A29D-0F76AD7C8686}" srcOrd="2" destOrd="0" presId="urn:microsoft.com/office/officeart/2005/8/layout/hierarchy3"/>
    <dgm:cxn modelId="{87F4A498-8163-43D9-B01B-FFE99C793462}" type="presParOf" srcId="{34E9FBDF-919B-4BF2-A1D8-C5E58650575E}" destId="{E5BD6F72-6178-4067-B680-718408E32128}" srcOrd="3" destOrd="0" presId="urn:microsoft.com/office/officeart/2005/8/layout/hierarchy3"/>
    <dgm:cxn modelId="{FDBFFE42-7322-439B-A15F-3116C7E9BBEA}" type="presParOf" srcId="{34E9FBDF-919B-4BF2-A1D8-C5E58650575E}" destId="{025AA25F-41D8-4BCE-BB10-E656A0957F66}" srcOrd="4" destOrd="0" presId="urn:microsoft.com/office/officeart/2005/8/layout/hierarchy3"/>
    <dgm:cxn modelId="{D86670AB-62DF-4940-9D7D-AFF719CF9047}" type="presParOf" srcId="{34E9FBDF-919B-4BF2-A1D8-C5E58650575E}" destId="{0E264E87-3FBD-4566-A40A-C0B047704AD6}" srcOrd="5" destOrd="0" presId="urn:microsoft.com/office/officeart/2005/8/layout/hierarchy3"/>
    <dgm:cxn modelId="{B9382559-58EF-4148-9FF9-6ECD6F14B2B9}" type="presParOf" srcId="{34E9FBDF-919B-4BF2-A1D8-C5E58650575E}" destId="{1E5C027E-275A-492C-BFBF-34212C36DA56}" srcOrd="6" destOrd="0" presId="urn:microsoft.com/office/officeart/2005/8/layout/hierarchy3"/>
    <dgm:cxn modelId="{E80D4A6B-8EDB-4490-A745-A796346A45FF}" type="presParOf" srcId="{34E9FBDF-919B-4BF2-A1D8-C5E58650575E}" destId="{1580BEBA-548A-4BF1-BF0C-B16E44FE81BB}" srcOrd="7" destOrd="0" presId="urn:microsoft.com/office/officeart/2005/8/layout/hierarchy3"/>
    <dgm:cxn modelId="{6DF80EFF-BB30-4DA6-9C3B-F0F8DD527E10}" type="presParOf" srcId="{34E9FBDF-919B-4BF2-A1D8-C5E58650575E}" destId="{1292B9B9-71F0-49CE-995E-12B487DC8284}" srcOrd="8" destOrd="0" presId="urn:microsoft.com/office/officeart/2005/8/layout/hierarchy3"/>
    <dgm:cxn modelId="{292F4F12-7C1E-4B63-8A98-45877FD04D72}" type="presParOf" srcId="{34E9FBDF-919B-4BF2-A1D8-C5E58650575E}" destId="{789BE995-F6D0-40E2-B3EC-99DCD55079CC}" srcOrd="9" destOrd="0" presId="urn:microsoft.com/office/officeart/2005/8/layout/hierarchy3"/>
    <dgm:cxn modelId="{F49FA98B-67D0-47A4-8A60-4A6B7FCD345E}" type="presParOf" srcId="{FB96E8CB-76DD-4696-9266-7F69E0E27E67}" destId="{CEA64F3B-99DE-4AAD-B00A-8CA8A945810F}" srcOrd="4" destOrd="0" presId="urn:microsoft.com/office/officeart/2005/8/layout/hierarchy3"/>
    <dgm:cxn modelId="{B62B4EB1-0A28-4D42-8556-D680C109B2DB}" type="presParOf" srcId="{CEA64F3B-99DE-4AAD-B00A-8CA8A945810F}" destId="{C4DBCB1F-C239-49A4-8ACB-1A002641FC1C}" srcOrd="0" destOrd="0" presId="urn:microsoft.com/office/officeart/2005/8/layout/hierarchy3"/>
    <dgm:cxn modelId="{36283D5F-E242-44AB-AFFE-93A9EDF6AD18}" type="presParOf" srcId="{C4DBCB1F-C239-49A4-8ACB-1A002641FC1C}" destId="{6A2F9860-6A09-440D-AF8D-5B5F0637831A}" srcOrd="0" destOrd="0" presId="urn:microsoft.com/office/officeart/2005/8/layout/hierarchy3"/>
    <dgm:cxn modelId="{A1E8D6A3-B211-4ACA-A5EA-A96E96B321B9}" type="presParOf" srcId="{C4DBCB1F-C239-49A4-8ACB-1A002641FC1C}" destId="{A43C417F-5A4D-429A-A4A4-ABBB30942B5C}" srcOrd="1" destOrd="0" presId="urn:microsoft.com/office/officeart/2005/8/layout/hierarchy3"/>
    <dgm:cxn modelId="{18250A88-9E67-4395-B4B1-E266835AC6C3}" type="presParOf" srcId="{CEA64F3B-99DE-4AAD-B00A-8CA8A945810F}" destId="{444D7750-1A3E-445F-AEB2-92F515DBC503}" srcOrd="1" destOrd="0" presId="urn:microsoft.com/office/officeart/2005/8/layout/hierarchy3"/>
    <dgm:cxn modelId="{C84AE876-6A67-40F5-AEE9-3D3A420DFD31}" type="presParOf" srcId="{444D7750-1A3E-445F-AEB2-92F515DBC503}" destId="{7EE2F5BE-90ED-48B6-9EF7-A45CC252FD41}" srcOrd="0" destOrd="0" presId="urn:microsoft.com/office/officeart/2005/8/layout/hierarchy3"/>
    <dgm:cxn modelId="{67A5D8D0-82FA-4C68-86A9-DBA047A18035}" type="presParOf" srcId="{444D7750-1A3E-445F-AEB2-92F515DBC503}" destId="{FE4348F0-0670-4A1B-8409-EC8C03376139}" srcOrd="1" destOrd="0" presId="urn:microsoft.com/office/officeart/2005/8/layout/hierarchy3"/>
    <dgm:cxn modelId="{62C4067B-0A14-4781-9A36-885288D16E2A}" type="presParOf" srcId="{444D7750-1A3E-445F-AEB2-92F515DBC503}" destId="{05EA6247-D143-4ECB-B4E3-2F088CF0AA96}" srcOrd="2" destOrd="0" presId="urn:microsoft.com/office/officeart/2005/8/layout/hierarchy3"/>
    <dgm:cxn modelId="{030F3989-64B1-4CC0-966E-C0089B9DDA5E}" type="presParOf" srcId="{444D7750-1A3E-445F-AEB2-92F515DBC503}" destId="{252A26B9-4F5D-406B-B9E2-E4FEEEA5D8D9}" srcOrd="3" destOrd="0" presId="urn:microsoft.com/office/officeart/2005/8/layout/hierarchy3"/>
    <dgm:cxn modelId="{77DB6ABC-676A-4EA8-A651-4221DCBCC9E1}" type="presParOf" srcId="{444D7750-1A3E-445F-AEB2-92F515DBC503}" destId="{61B8E1D1-826D-4BFD-B825-4895AF574973}" srcOrd="4" destOrd="0" presId="urn:microsoft.com/office/officeart/2005/8/layout/hierarchy3"/>
    <dgm:cxn modelId="{1C25433A-8273-46B5-8817-E0D243AE0074}" type="presParOf" srcId="{444D7750-1A3E-445F-AEB2-92F515DBC503}" destId="{4CBCD9FA-D7D4-44A7-8ED3-A7C022EBDE6F}"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BF0C673-9E80-4DE4-ABBE-AED052BB083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DC42288-7EE9-4CC7-A6A3-FC66F8E6998A}">
      <dgm:prSet/>
      <dgm:spPr>
        <a:solidFill>
          <a:schemeClr val="bg1"/>
        </a:solidFill>
        <a:ln>
          <a:solidFill>
            <a:schemeClr val="bg1"/>
          </a:solidFill>
        </a:ln>
      </dgm:spPr>
      <dgm:t>
        <a:bodyPr/>
        <a:lstStyle/>
        <a:p>
          <a:r>
            <a:rPr lang="es-MX">
              <a:noFill/>
            </a:rPr>
            <a:t>   </a:t>
          </a:r>
        </a:p>
      </dgm:t>
    </dgm:pt>
    <dgm:pt modelId="{DC70A597-A9DD-4EDB-B14A-F85729F7B40F}" type="sibTrans" cxnId="{B8752130-20F1-4621-BD50-189C7BBB6426}">
      <dgm:prSet/>
      <dgm:spPr/>
      <dgm:t>
        <a:bodyPr/>
        <a:lstStyle/>
        <a:p>
          <a:endParaRPr lang="en-US"/>
        </a:p>
      </dgm:t>
    </dgm:pt>
    <dgm:pt modelId="{155D8116-6FBA-4F98-AC30-04A3D2A165FB}" type="parTrans" cxnId="{B8752130-20F1-4621-BD50-189C7BBB6426}">
      <dgm:prSet/>
      <dgm:spPr/>
      <dgm:t>
        <a:bodyPr/>
        <a:lstStyle/>
        <a:p>
          <a:endParaRPr lang="en-US"/>
        </a:p>
      </dgm:t>
    </dgm:pt>
    <dgm:pt modelId="{88718F79-2EFB-47BC-AC94-8E0BCE2CCFC0}">
      <dgm:prSet/>
      <dgm:spPr>
        <a:solidFill>
          <a:srgbClr val="2CB34A"/>
        </a:solidFill>
        <a:ln>
          <a:solidFill>
            <a:srgbClr val="2CB34A"/>
          </a:solidFill>
        </a:ln>
      </dgm:spPr>
      <dgm:t>
        <a:bodyPr/>
        <a:lstStyle/>
        <a:p>
          <a:r>
            <a:rPr lang="es-MX"/>
            <a:t>Cómo proteger su dinero   </a:t>
          </a:r>
        </a:p>
      </dgm:t>
    </dgm:pt>
    <dgm:pt modelId="{E6CA9B4A-C245-465C-AA41-3B9AD7D8E453}" type="sibTrans" cxnId="{4138A28E-5ACC-4EB8-85E1-EDE583881B7D}">
      <dgm:prSet/>
      <dgm:spPr/>
      <dgm:t>
        <a:bodyPr/>
        <a:lstStyle/>
        <a:p>
          <a:endParaRPr lang="en-US"/>
        </a:p>
      </dgm:t>
    </dgm:pt>
    <dgm:pt modelId="{79D90574-B3D7-4793-ABF0-497028DC664B}" type="parTrans" cxnId="{4138A28E-5ACC-4EB8-85E1-EDE583881B7D}">
      <dgm:prSet/>
      <dgm:spPr/>
      <dgm:t>
        <a:bodyPr/>
        <a:lstStyle/>
        <a:p>
          <a:endParaRPr lang="en-US"/>
        </a:p>
      </dgm:t>
    </dgm:pt>
    <dgm:pt modelId="{A019EB32-8748-4321-9690-1B4556C79C7E}">
      <dgm:prSet/>
      <dgm:spPr>
        <a:solidFill>
          <a:srgbClr val="2CB34A"/>
        </a:solidFill>
        <a:ln>
          <a:solidFill>
            <a:srgbClr val="2CB34A"/>
          </a:solidFill>
        </a:ln>
      </dgm:spPr>
      <dgm:t>
        <a:bodyPr/>
        <a:lstStyle/>
        <a:p>
          <a:r>
            <a:rPr lang="es-MX"/>
            <a:t>Servicios financieros, tarjetas, cuentas y préstamos</a:t>
          </a:r>
        </a:p>
      </dgm:t>
    </dgm:pt>
    <dgm:pt modelId="{1DE22F52-05F2-4AAE-89B4-A632CE78A2EA}" type="sibTrans" cxnId="{8AA05482-9EA3-4971-92A0-ADED4E7080DF}">
      <dgm:prSet/>
      <dgm:spPr/>
      <dgm:t>
        <a:bodyPr/>
        <a:lstStyle/>
        <a:p>
          <a:endParaRPr lang="en-US"/>
        </a:p>
      </dgm:t>
    </dgm:pt>
    <dgm:pt modelId="{D75EEA3E-D3E3-4A0C-8924-B3FAAB8CCBF2}" type="parTrans" cxnId="{8AA05482-9EA3-4971-92A0-ADED4E7080DF}">
      <dgm:prSet/>
      <dgm:spPr/>
      <dgm:t>
        <a:bodyPr/>
        <a:lstStyle/>
        <a:p>
          <a:endParaRPr lang="en-US"/>
        </a:p>
      </dgm:t>
    </dgm:pt>
    <dgm:pt modelId="{7160541C-6DF5-4584-8B99-089D21371F8A}">
      <dgm:prSet/>
      <dgm:spPr>
        <a:solidFill>
          <a:srgbClr val="2CB34A"/>
        </a:solidFill>
        <a:ln>
          <a:solidFill>
            <a:srgbClr val="2CB34A"/>
          </a:solidFill>
        </a:ln>
      </dgm:spPr>
      <dgm:t>
        <a:bodyPr/>
        <a:lstStyle/>
        <a:p>
          <a:r>
            <a:rPr lang="es-MX"/>
            <a:t>Cómo comprender los informes y los puntajes de crédito </a:t>
          </a:r>
        </a:p>
      </dgm:t>
    </dgm:pt>
    <dgm:pt modelId="{5790258A-913E-48BF-B2AD-81806E821664}" type="sibTrans" cxnId="{723F55A6-6FA8-4794-BA52-83756323B09D}">
      <dgm:prSet/>
      <dgm:spPr/>
      <dgm:t>
        <a:bodyPr/>
        <a:lstStyle/>
        <a:p>
          <a:endParaRPr lang="en-US"/>
        </a:p>
      </dgm:t>
    </dgm:pt>
    <dgm:pt modelId="{7907D1C4-90B7-43E6-A402-8272FCD53557}" type="parTrans" cxnId="{723F55A6-6FA8-4794-BA52-83756323B09D}">
      <dgm:prSet/>
      <dgm:spPr/>
      <dgm:t>
        <a:bodyPr/>
        <a:lstStyle/>
        <a:p>
          <a:endParaRPr lang="en-US"/>
        </a:p>
      </dgm:t>
    </dgm:pt>
    <dgm:pt modelId="{7868B57B-673E-4A48-8CA7-D3CA47FF3B8E}">
      <dgm:prSet/>
      <dgm:spPr>
        <a:ln>
          <a:solidFill>
            <a:srgbClr val="2CB34A"/>
          </a:solidFill>
        </a:ln>
      </dgm:spPr>
      <dgm:t>
        <a:bodyPr/>
        <a:lstStyle/>
        <a:p>
          <a:r>
            <a:rPr lang="es-MX"/>
            <a:t>Cómo mejorar los informes y puntajes de crédito</a:t>
          </a:r>
        </a:p>
      </dgm:t>
    </dgm:pt>
    <dgm:pt modelId="{45E4A851-EDD0-4BFB-A0C3-52CEB6474A9C}" type="parTrans" cxnId="{99CCFEC6-6165-4AAE-AC7B-224CE48FD5B7}">
      <dgm:prSet/>
      <dgm:spPr>
        <a:ln>
          <a:solidFill>
            <a:srgbClr val="2CB34A"/>
          </a:solidFill>
        </a:ln>
      </dgm:spPr>
      <dgm:t>
        <a:bodyPr/>
        <a:lstStyle/>
        <a:p>
          <a:endParaRPr lang="en-US"/>
        </a:p>
      </dgm:t>
    </dgm:pt>
    <dgm:pt modelId="{2D765259-D6AE-46B9-A14E-84051F2F5BEF}" type="sibTrans" cxnId="{99CCFEC6-6165-4AAE-AC7B-224CE48FD5B7}">
      <dgm:prSet/>
      <dgm:spPr/>
      <dgm:t>
        <a:bodyPr/>
        <a:lstStyle/>
        <a:p>
          <a:endParaRPr lang="en-US"/>
        </a:p>
      </dgm:t>
    </dgm:pt>
    <dgm:pt modelId="{D18CB911-C7B2-4802-BF37-D2646B6E6EF3}">
      <dgm:prSet/>
      <dgm:spPr>
        <a:ln>
          <a:solidFill>
            <a:srgbClr val="2CB34A"/>
          </a:solidFill>
        </a:ln>
      </dgm:spPr>
      <dgm:t>
        <a:bodyPr/>
        <a:lstStyle/>
        <a:p>
          <a:r>
            <a:rPr lang="es-MX"/>
            <a:t>Cómo obtener sus informes y puntajes de crédito</a:t>
          </a:r>
        </a:p>
      </dgm:t>
    </dgm:pt>
    <dgm:pt modelId="{DD720A11-8F47-49D2-B73D-8CA1CE22B196}" type="parTrans" cxnId="{942505D0-90DA-46FE-8DE4-701554F053B6}">
      <dgm:prSet/>
      <dgm:spPr>
        <a:ln>
          <a:solidFill>
            <a:srgbClr val="2CB34A"/>
          </a:solidFill>
        </a:ln>
      </dgm:spPr>
      <dgm:t>
        <a:bodyPr/>
        <a:lstStyle/>
        <a:p>
          <a:endParaRPr lang="en-US"/>
        </a:p>
      </dgm:t>
    </dgm:pt>
    <dgm:pt modelId="{B3194D9E-42AD-4501-9D5C-DAAAB368D967}" type="sibTrans" cxnId="{942505D0-90DA-46FE-8DE4-701554F053B6}">
      <dgm:prSet/>
      <dgm:spPr/>
      <dgm:t>
        <a:bodyPr/>
        <a:lstStyle/>
        <a:p>
          <a:endParaRPr lang="en-US"/>
        </a:p>
      </dgm:t>
    </dgm:pt>
    <dgm:pt modelId="{40E72BA1-7172-46EB-A738-72292F7A3292}">
      <dgm:prSet/>
      <dgm:spPr>
        <a:ln>
          <a:solidFill>
            <a:srgbClr val="2CB34A"/>
          </a:solidFill>
        </a:ln>
      </dgm:spPr>
      <dgm:t>
        <a:bodyPr/>
        <a:lstStyle/>
        <a:p>
          <a:r>
            <a:rPr lang="es-MX"/>
            <a:t>Lista de comprobación para la revisión de informes de crédito</a:t>
          </a:r>
        </a:p>
      </dgm:t>
    </dgm:pt>
    <dgm:pt modelId="{C40A2C87-F180-497F-BD38-14D653A1169F}" type="parTrans" cxnId="{A77F3628-92AF-4D48-AA6C-89B423A8AE2D}">
      <dgm:prSet/>
      <dgm:spPr>
        <a:ln>
          <a:solidFill>
            <a:srgbClr val="2CB34A"/>
          </a:solidFill>
        </a:ln>
      </dgm:spPr>
      <dgm:t>
        <a:bodyPr/>
        <a:lstStyle/>
        <a:p>
          <a:endParaRPr lang="en-US"/>
        </a:p>
      </dgm:t>
    </dgm:pt>
    <dgm:pt modelId="{583944FF-C080-4E90-8533-9C4C1B89D7F8}" type="sibTrans" cxnId="{A77F3628-92AF-4D48-AA6C-89B423A8AE2D}">
      <dgm:prSet/>
      <dgm:spPr/>
      <dgm:t>
        <a:bodyPr/>
        <a:lstStyle/>
        <a:p>
          <a:endParaRPr lang="en-US"/>
        </a:p>
      </dgm:t>
    </dgm:pt>
    <dgm:pt modelId="{ED5261C6-1D5F-494A-B99E-DF4A2F9C2330}">
      <dgm:prSet/>
      <dgm:spPr>
        <a:ln>
          <a:solidFill>
            <a:srgbClr val="2CB34A"/>
          </a:solidFill>
        </a:ln>
      </dgm:spPr>
      <dgm:t>
        <a:bodyPr/>
        <a:lstStyle/>
        <a:p>
          <a:r>
            <a:rPr lang="es-MX"/>
            <a:t>Conozca sus opciones</a:t>
          </a:r>
        </a:p>
      </dgm:t>
    </dgm:pt>
    <dgm:pt modelId="{F27B0353-E166-4A19-AB5F-F51CECBC7FB4}" type="parTrans" cxnId="{8E9C7CD1-403C-41D6-8F32-475E0A90311B}">
      <dgm:prSet/>
      <dgm:spPr>
        <a:ln>
          <a:solidFill>
            <a:srgbClr val="2CB34A"/>
          </a:solidFill>
        </a:ln>
      </dgm:spPr>
      <dgm:t>
        <a:bodyPr/>
        <a:lstStyle/>
        <a:p>
          <a:endParaRPr lang="en-US"/>
        </a:p>
      </dgm:t>
    </dgm:pt>
    <dgm:pt modelId="{AD8E69EE-D001-4AC1-BD10-18CBBE1BF56E}" type="sibTrans" cxnId="{8E9C7CD1-403C-41D6-8F32-475E0A90311B}">
      <dgm:prSet/>
      <dgm:spPr/>
      <dgm:t>
        <a:bodyPr/>
        <a:lstStyle/>
        <a:p>
          <a:endParaRPr lang="en-US"/>
        </a:p>
      </dgm:t>
    </dgm:pt>
    <dgm:pt modelId="{FFAD3163-A34D-4879-86E9-6D413B852304}">
      <dgm:prSet/>
      <dgm:spPr>
        <a:ln>
          <a:solidFill>
            <a:srgbClr val="2CB34A"/>
          </a:solidFill>
        </a:ln>
      </dgm:spPr>
      <dgm:t>
        <a:bodyPr/>
        <a:lstStyle/>
        <a:p>
          <a:r>
            <a:rPr lang="es-MX"/>
            <a:t>Haga preguntas: Cómo encontrar lo que necesita</a:t>
          </a:r>
        </a:p>
      </dgm:t>
    </dgm:pt>
    <dgm:pt modelId="{26E13ACB-CD87-42A6-AC14-37AAC02EFF5B}" type="parTrans" cxnId="{F4209482-2562-4780-A290-9804CE066B34}">
      <dgm:prSet/>
      <dgm:spPr>
        <a:ln>
          <a:solidFill>
            <a:srgbClr val="2CB34A"/>
          </a:solidFill>
        </a:ln>
      </dgm:spPr>
      <dgm:t>
        <a:bodyPr/>
        <a:lstStyle/>
        <a:p>
          <a:endParaRPr lang="en-US"/>
        </a:p>
      </dgm:t>
    </dgm:pt>
    <dgm:pt modelId="{E5A016EF-C4CB-42A0-8A23-8EBD97BDA3FD}" type="sibTrans" cxnId="{F4209482-2562-4780-A290-9804CE066B34}">
      <dgm:prSet/>
      <dgm:spPr/>
      <dgm:t>
        <a:bodyPr/>
        <a:lstStyle/>
        <a:p>
          <a:endParaRPr lang="en-US"/>
        </a:p>
      </dgm:t>
    </dgm:pt>
    <dgm:pt modelId="{45BC813A-0A69-4ABA-A111-263AD0A28FEE}">
      <dgm:prSet/>
      <dgm:spPr>
        <a:ln>
          <a:solidFill>
            <a:srgbClr val="2CB34A"/>
          </a:solidFill>
        </a:ln>
      </dgm:spPr>
      <dgm:t>
        <a:bodyPr/>
        <a:lstStyle/>
        <a:p>
          <a:r>
            <a:rPr lang="es-MX"/>
            <a:t>Servicios financieros y conceptos básicos de la banca</a:t>
          </a:r>
        </a:p>
      </dgm:t>
    </dgm:pt>
    <dgm:pt modelId="{1D232ABF-EBB9-4D7D-AC7D-493590C94385}" type="parTrans" cxnId="{D2436474-9EAC-450B-A23D-A2507233B67B}">
      <dgm:prSet/>
      <dgm:spPr>
        <a:ln>
          <a:solidFill>
            <a:srgbClr val="2CB34A"/>
          </a:solidFill>
        </a:ln>
      </dgm:spPr>
      <dgm:t>
        <a:bodyPr/>
        <a:lstStyle/>
        <a:p>
          <a:endParaRPr lang="en-US"/>
        </a:p>
      </dgm:t>
    </dgm:pt>
    <dgm:pt modelId="{3CC1704C-9214-4C19-8B5A-E891F7D0726D}" type="sibTrans" cxnId="{D2436474-9EAC-450B-A23D-A2507233B67B}">
      <dgm:prSet/>
      <dgm:spPr/>
      <dgm:t>
        <a:bodyPr/>
        <a:lstStyle/>
        <a:p>
          <a:endParaRPr lang="en-US"/>
        </a:p>
      </dgm:t>
    </dgm:pt>
    <dgm:pt modelId="{98369DCD-51C1-4EC5-B1CC-FDB6EBB5BED3}">
      <dgm:prSet/>
      <dgm:spPr>
        <a:ln>
          <a:solidFill>
            <a:srgbClr val="2CB34A"/>
          </a:solidFill>
        </a:ln>
      </dgm:spPr>
      <dgm:t>
        <a:bodyPr/>
        <a:lstStyle/>
        <a:p>
          <a:r>
            <a:rPr lang="es-MX"/>
            <a:t>Cómo presentar una queja al CFPB</a:t>
          </a:r>
        </a:p>
      </dgm:t>
    </dgm:pt>
    <dgm:pt modelId="{3D334461-6E2A-4D37-9B09-11C2A8A2DA06}" type="parTrans" cxnId="{FF9B4935-7C13-4F88-914A-A951EADAFD90}">
      <dgm:prSet/>
      <dgm:spPr>
        <a:ln>
          <a:solidFill>
            <a:srgbClr val="2CB34A"/>
          </a:solidFill>
        </a:ln>
      </dgm:spPr>
      <dgm:t>
        <a:bodyPr/>
        <a:lstStyle/>
        <a:p>
          <a:endParaRPr lang="en-US"/>
        </a:p>
      </dgm:t>
    </dgm:pt>
    <dgm:pt modelId="{064571D1-3E8D-410D-94F8-F3B1789F7FE2}" type="sibTrans" cxnId="{FF9B4935-7C13-4F88-914A-A951EADAFD90}">
      <dgm:prSet/>
      <dgm:spPr/>
      <dgm:t>
        <a:bodyPr/>
        <a:lstStyle/>
        <a:p>
          <a:endParaRPr lang="en-US"/>
        </a:p>
      </dgm:t>
    </dgm:pt>
    <dgm:pt modelId="{A46BFF0F-4766-4786-9E25-6576851EE67D}">
      <dgm:prSet/>
      <dgm:spPr>
        <a:ln>
          <a:solidFill>
            <a:srgbClr val="2CB34A"/>
          </a:solidFill>
        </a:ln>
      </dgm:spPr>
      <dgm:t>
        <a:bodyPr/>
        <a:lstStyle/>
        <a:p>
          <a:r>
            <a:rPr lang="es-MX"/>
            <a:t>Hoja de cálculo de la relación deuda-ingresos  </a:t>
          </a:r>
        </a:p>
      </dgm:t>
    </dgm:pt>
    <dgm:pt modelId="{9E4388E7-C3E3-422A-8ACF-C077D8E07B70}">
      <dgm:prSet/>
      <dgm:spPr>
        <a:solidFill>
          <a:srgbClr val="2CB34A"/>
        </a:solidFill>
        <a:ln>
          <a:solidFill>
            <a:srgbClr val="2CB34A"/>
          </a:solidFill>
        </a:ln>
      </dgm:spPr>
      <dgm:t>
        <a:bodyPr/>
        <a:lstStyle/>
        <a:p>
          <a:r>
            <a:rPr lang="es-MX"/>
            <a:t>Cómo manejar la deuda</a:t>
          </a:r>
        </a:p>
      </dgm:t>
    </dgm:pt>
    <dgm:pt modelId="{138493AF-358C-4531-AF2E-E4010FBEDB81}" type="sibTrans" cxnId="{49F835A8-FA11-4C87-A245-3E587FDA8C7B}">
      <dgm:prSet/>
      <dgm:spPr/>
      <dgm:t>
        <a:bodyPr/>
        <a:lstStyle/>
        <a:p>
          <a:endParaRPr lang="en-US"/>
        </a:p>
      </dgm:t>
    </dgm:pt>
    <dgm:pt modelId="{AF31EF43-8651-4C8F-800D-7098E1FF465A}" type="parTrans" cxnId="{49F835A8-FA11-4C87-A245-3E587FDA8C7B}">
      <dgm:prSet/>
      <dgm:spPr/>
      <dgm:t>
        <a:bodyPr/>
        <a:lstStyle/>
        <a:p>
          <a:endParaRPr lang="en-US"/>
        </a:p>
      </dgm:t>
    </dgm:pt>
    <dgm:pt modelId="{A28405B4-E17E-43A7-A838-BA7362313731}" type="sibTrans" cxnId="{2468E0BA-9187-47EC-B19E-3D16BE547F1D}">
      <dgm:prSet/>
      <dgm:spPr/>
      <dgm:t>
        <a:bodyPr/>
        <a:lstStyle/>
        <a:p>
          <a:endParaRPr lang="en-US"/>
        </a:p>
      </dgm:t>
    </dgm:pt>
    <dgm:pt modelId="{E75E0E63-7BAF-4F0E-95A7-70E1E954BC31}" type="parTrans" cxnId="{2468E0BA-9187-47EC-B19E-3D16BE547F1D}">
      <dgm:prSet/>
      <dgm:spPr>
        <a:ln>
          <a:solidFill>
            <a:srgbClr val="2CB34A"/>
          </a:solidFill>
        </a:ln>
      </dgm:spPr>
      <dgm:t>
        <a:bodyPr/>
        <a:lstStyle/>
        <a:p>
          <a:endParaRPr lang="en-US"/>
        </a:p>
      </dgm:t>
    </dgm:pt>
    <dgm:pt modelId="{ABEB84A2-3841-4EA2-9CA1-5A11A5189117}">
      <dgm:prSet/>
      <dgm:spPr>
        <a:ln>
          <a:solidFill>
            <a:srgbClr val="2CB34A"/>
          </a:solidFill>
        </a:ln>
      </dgm:spPr>
      <dgm:t>
        <a:bodyPr/>
        <a:lstStyle/>
        <a:p>
          <a:r>
            <a:rPr lang="es-MX"/>
            <a:t>Como proteger su identidad</a:t>
          </a:r>
        </a:p>
      </dgm:t>
    </dgm:pt>
    <dgm:pt modelId="{0C2CAED9-7996-497B-A443-567AB0982661}" type="parTrans" cxnId="{39915967-4D24-4B6C-8FD6-A4469227D592}">
      <dgm:prSet/>
      <dgm:spPr>
        <a:ln>
          <a:solidFill>
            <a:srgbClr val="2CB34A"/>
          </a:solidFill>
        </a:ln>
      </dgm:spPr>
      <dgm:t>
        <a:bodyPr/>
        <a:lstStyle/>
        <a:p>
          <a:endParaRPr lang="en-US"/>
        </a:p>
      </dgm:t>
    </dgm:pt>
    <dgm:pt modelId="{94D034F0-E1C7-407F-83F6-AD3DE6705BF9}" type="sibTrans" cxnId="{39915967-4D24-4B6C-8FD6-A4469227D592}">
      <dgm:prSet/>
      <dgm:spPr/>
      <dgm:t>
        <a:bodyPr/>
        <a:lstStyle/>
        <a:p>
          <a:endParaRPr lang="en-US"/>
        </a:p>
      </dgm:t>
    </dgm:pt>
    <dgm:pt modelId="{5CBEA5F0-6442-44A6-B4E7-C34B6D5BEBB0}">
      <dgm:prSet/>
      <dgm:spPr>
        <a:ln>
          <a:solidFill>
            <a:srgbClr val="2CB34A"/>
          </a:solidFill>
        </a:ln>
      </dgm:spPr>
      <dgm:t>
        <a:bodyPr/>
        <a:lstStyle/>
        <a:p>
          <a:r>
            <a:rPr lang="es-MX"/>
            <a:t>Señales de alerta </a:t>
          </a:r>
        </a:p>
      </dgm:t>
    </dgm:pt>
    <dgm:pt modelId="{9892A9FC-06BE-4DD3-8D25-25156DAAEBCB}" type="parTrans" cxnId="{4748AFDD-EAFA-49B9-95AB-0B0D593398E2}">
      <dgm:prSet/>
      <dgm:spPr>
        <a:ln>
          <a:solidFill>
            <a:srgbClr val="2CB34A"/>
          </a:solidFill>
        </a:ln>
      </dgm:spPr>
      <dgm:t>
        <a:bodyPr/>
        <a:lstStyle/>
        <a:p>
          <a:endParaRPr lang="en-US"/>
        </a:p>
      </dgm:t>
    </dgm:pt>
    <dgm:pt modelId="{34637225-8643-4B7F-89D1-EC1CD00F33C3}" type="sibTrans" cxnId="{4748AFDD-EAFA-49B9-95AB-0B0D593398E2}">
      <dgm:prSet/>
      <dgm:spPr/>
      <dgm:t>
        <a:bodyPr/>
        <a:lstStyle/>
        <a:p>
          <a:endParaRPr lang="en-US"/>
        </a:p>
      </dgm:t>
    </dgm:pt>
    <dgm:pt modelId="{7A36D190-6EF2-44D8-B891-62F0ED04F657}">
      <dgm:prSet/>
      <dgm:spPr>
        <a:ln>
          <a:solidFill>
            <a:srgbClr val="2CB34A"/>
          </a:solidFill>
        </a:ln>
      </dgm:spPr>
      <dgm:t>
        <a:bodyPr/>
        <a:lstStyle/>
        <a:p>
          <a:r>
            <a:rPr lang="es-MX"/>
            <a:t>Lista de verificación para abrir una cuenta</a:t>
          </a:r>
        </a:p>
      </dgm:t>
    </dgm:pt>
    <dgm:pt modelId="{8402B96E-E3CB-4C2E-9CD0-A2848AC949C7}" type="sibTrans" cxnId="{69522579-3DB9-4046-9A78-488E1025348E}">
      <dgm:prSet/>
      <dgm:spPr/>
      <dgm:t>
        <a:bodyPr/>
        <a:lstStyle/>
        <a:p>
          <a:endParaRPr lang="en-US"/>
        </a:p>
      </dgm:t>
    </dgm:pt>
    <dgm:pt modelId="{EFC1475E-427E-431A-A3C9-20A602B5BE80}" type="parTrans" cxnId="{69522579-3DB9-4046-9A78-488E1025348E}">
      <dgm:prSet/>
      <dgm:spPr>
        <a:ln>
          <a:solidFill>
            <a:srgbClr val="2CB34A"/>
          </a:solidFill>
        </a:ln>
      </dgm:spPr>
      <dgm:t>
        <a:bodyPr/>
        <a:lstStyle/>
        <a:p>
          <a:endParaRPr lang="en-US"/>
        </a:p>
      </dgm:t>
    </dgm:pt>
    <dgm:pt modelId="{C3AD6452-2EB3-4BB3-9FBC-08C63CB9B837}">
      <dgm:prSet/>
      <dgm:spPr>
        <a:ln>
          <a:solidFill>
            <a:srgbClr val="2CB34A"/>
          </a:solidFill>
        </a:ln>
      </dgm:spPr>
      <dgm:t>
        <a:bodyPr/>
        <a:lstStyle/>
        <a:p>
          <a:r>
            <a:rPr lang="es-MX"/>
            <a:t>Cuando los cobradores de deudas llaman</a:t>
          </a:r>
        </a:p>
      </dgm:t>
    </dgm:pt>
    <dgm:pt modelId="{A92D9C6C-D0C0-46ED-B648-596E5E9043B3}" type="parTrans" cxnId="{FB1AC6FB-24F4-43F1-884B-AE7A13F50B05}">
      <dgm:prSet/>
      <dgm:spPr>
        <a:ln>
          <a:solidFill>
            <a:srgbClr val="2CB34A"/>
          </a:solidFill>
        </a:ln>
      </dgm:spPr>
      <dgm:t>
        <a:bodyPr/>
        <a:lstStyle/>
        <a:p>
          <a:endParaRPr lang="en-US"/>
        </a:p>
      </dgm:t>
    </dgm:pt>
    <dgm:pt modelId="{ECF55492-7C3C-4A00-AD73-D88C1B1E0DC8}" type="sibTrans" cxnId="{FB1AC6FB-24F4-43F1-884B-AE7A13F50B05}">
      <dgm:prSet/>
      <dgm:spPr/>
      <dgm:t>
        <a:bodyPr/>
        <a:lstStyle/>
        <a:p>
          <a:endParaRPr lang="en-US"/>
        </a:p>
      </dgm:t>
    </dgm:pt>
    <dgm:pt modelId="{DD02D1E8-AF56-44D1-AAD0-23F0CBD2B6DD}">
      <dgm:prSet/>
      <dgm:spPr>
        <a:ln>
          <a:solidFill>
            <a:srgbClr val="2CB34A"/>
          </a:solidFill>
        </a:ln>
      </dgm:spPr>
      <dgm:t>
        <a:bodyPr/>
        <a:lstStyle/>
        <a:p>
          <a:r>
            <a:rPr lang="es-MX"/>
            <a:t>Hoja de cálculo para la reducción de las deudas</a:t>
          </a:r>
        </a:p>
      </dgm:t>
    </dgm:pt>
    <dgm:pt modelId="{C3F3F7D9-4F24-48C5-BAC5-F8CFD7799591}" type="parTrans" cxnId="{CD23E8D0-9479-4D68-9A02-EFE9568BE59A}">
      <dgm:prSet/>
      <dgm:spPr>
        <a:ln>
          <a:solidFill>
            <a:srgbClr val="2CB34A"/>
          </a:solidFill>
        </a:ln>
      </dgm:spPr>
      <dgm:t>
        <a:bodyPr/>
        <a:lstStyle/>
        <a:p>
          <a:endParaRPr lang="en-US"/>
        </a:p>
      </dgm:t>
    </dgm:pt>
    <dgm:pt modelId="{CC08FC49-037F-46ED-BBAD-26AAA7F96AD7}" type="sibTrans" cxnId="{CD23E8D0-9479-4D68-9A02-EFE9568BE59A}">
      <dgm:prSet/>
      <dgm:spPr/>
      <dgm:t>
        <a:bodyPr/>
        <a:lstStyle/>
        <a:p>
          <a:endParaRPr lang="en-US"/>
        </a:p>
      </dgm:t>
    </dgm:pt>
    <dgm:pt modelId="{E6C67712-2C00-40DE-A6C8-46DEA071EA12}">
      <dgm:prSet/>
      <dgm:spPr>
        <a:ln>
          <a:solidFill>
            <a:srgbClr val="2CB34A"/>
          </a:solidFill>
        </a:ln>
      </dgm:spPr>
      <dgm:t>
        <a:bodyPr/>
        <a:lstStyle/>
        <a:p>
          <a:r>
            <a:rPr lang="es-MX"/>
            <a:t>Cómo pagar los préstamos estudiantiles</a:t>
          </a:r>
        </a:p>
      </dgm:t>
    </dgm:pt>
    <dgm:pt modelId="{472A6FC6-5FAA-4B87-91DF-C28D46367827}" type="parTrans" cxnId="{E5CA2EB7-0487-4523-982A-BCB28AFF7E63}">
      <dgm:prSet/>
      <dgm:spPr>
        <a:ln>
          <a:solidFill>
            <a:srgbClr val="2CB34A"/>
          </a:solidFill>
        </a:ln>
      </dgm:spPr>
      <dgm:t>
        <a:bodyPr/>
        <a:lstStyle/>
        <a:p>
          <a:endParaRPr lang="en-US"/>
        </a:p>
      </dgm:t>
    </dgm:pt>
    <dgm:pt modelId="{217D6A64-7350-4517-A863-A0A96DDD07AE}" type="sibTrans" cxnId="{E5CA2EB7-0487-4523-982A-BCB28AFF7E63}">
      <dgm:prSet/>
      <dgm:spPr/>
      <dgm:t>
        <a:bodyPr/>
        <a:lstStyle/>
        <a:p>
          <a:endParaRPr lang="en-US"/>
        </a:p>
      </dgm:t>
    </dgm:pt>
    <dgm:pt modelId="{16157211-F686-42BC-B95E-EF737CA27474}">
      <dgm:prSet/>
      <dgm:spPr>
        <a:ln>
          <a:solidFill>
            <a:srgbClr val="2CB34A"/>
          </a:solidFill>
        </a:ln>
      </dgm:spPr>
      <dgm:t>
        <a:bodyPr/>
        <a:lstStyle/>
        <a:p>
          <a:r>
            <a:rPr lang="es-MX"/>
            <a:t>Hoja de cálculo de deuda</a:t>
          </a:r>
        </a:p>
      </dgm:t>
    </dgm:pt>
    <dgm:pt modelId="{0A3A1C4F-559B-4476-9A5B-7A28E00F71B7}" type="parTrans" cxnId="{75B2CA2E-7679-403D-BA96-CB927392E930}">
      <dgm:prSet/>
      <dgm:spPr>
        <a:ln>
          <a:solidFill>
            <a:srgbClr val="2CB34A"/>
          </a:solidFill>
        </a:ln>
      </dgm:spPr>
      <dgm:t>
        <a:bodyPr/>
        <a:lstStyle/>
        <a:p>
          <a:endParaRPr lang="en-US"/>
        </a:p>
      </dgm:t>
    </dgm:pt>
    <dgm:pt modelId="{4A078348-0429-4800-A599-061600EF4C8F}" type="sibTrans" cxnId="{75B2CA2E-7679-403D-BA96-CB927392E930}">
      <dgm:prSet/>
      <dgm:spPr/>
      <dgm:t>
        <a:bodyPr/>
        <a:lstStyle/>
        <a:p>
          <a:endParaRPr lang="en-US"/>
        </a:p>
      </dgm:t>
    </dgm:pt>
    <dgm:pt modelId="{60BB4E54-8161-4FF6-A64B-E884104454AB}">
      <dgm:prSet/>
      <dgm:spPr>
        <a:ln>
          <a:solidFill>
            <a:srgbClr val="2CB34A"/>
          </a:solidFill>
        </a:ln>
      </dgm:spPr>
      <dgm:t>
        <a:bodyPr/>
        <a:lstStyle/>
        <a:p>
          <a:r>
            <a:rPr lang="es-MX"/>
            <a:t>Cómo mantener sus registros para demostrar que ha pagado sus facturas</a:t>
          </a:r>
        </a:p>
      </dgm:t>
    </dgm:pt>
    <dgm:pt modelId="{F211D505-0844-4687-B025-06EAF63CD891}" type="parTrans" cxnId="{B537B7D8-DDEC-4298-8A0E-27718A51944E}">
      <dgm:prSet/>
      <dgm:spPr>
        <a:ln>
          <a:solidFill>
            <a:srgbClr val="2CB34A"/>
          </a:solidFill>
        </a:ln>
      </dgm:spPr>
      <dgm:t>
        <a:bodyPr/>
        <a:lstStyle/>
        <a:p>
          <a:endParaRPr lang="en-US"/>
        </a:p>
      </dgm:t>
    </dgm:pt>
    <dgm:pt modelId="{F11A514F-B6FB-4232-BC0E-F54AD8929A68}" type="sibTrans" cxnId="{B537B7D8-DDEC-4298-8A0E-27718A51944E}">
      <dgm:prSet/>
      <dgm:spPr/>
      <dgm:t>
        <a:bodyPr/>
        <a:lstStyle/>
        <a:p>
          <a:endParaRPr lang="en-US"/>
        </a:p>
      </dgm:t>
    </dgm:pt>
    <dgm:pt modelId="{CB6D6539-702E-4833-926F-7330EB96A0CF}">
      <dgm:prSet/>
      <dgm:spPr>
        <a:ln>
          <a:solidFill>
            <a:srgbClr val="2CB34A"/>
          </a:solidFill>
        </a:ln>
      </dgm:spPr>
      <dgm:t>
        <a:bodyPr/>
        <a:lstStyle/>
        <a:p>
          <a:r>
            <a:rPr lang="es-MX"/>
            <a:t>Transferencias de dinero y remesas: Lo que necesita saber</a:t>
          </a:r>
        </a:p>
      </dgm:t>
    </dgm:pt>
    <dgm:pt modelId="{B7A3FBE6-B69C-48E5-B65B-67010327FA81}" type="parTrans" cxnId="{DB44873A-1FDC-43E9-9214-190E49549BB9}">
      <dgm:prSet/>
      <dgm:spPr>
        <a:ln>
          <a:solidFill>
            <a:srgbClr val="2CB34A"/>
          </a:solidFill>
        </a:ln>
      </dgm:spPr>
      <dgm:t>
        <a:bodyPr/>
        <a:lstStyle/>
        <a:p>
          <a:endParaRPr lang="en-US"/>
        </a:p>
      </dgm:t>
    </dgm:pt>
    <dgm:pt modelId="{BAEB79D5-1E72-48A1-BA41-7FED29DA4EC5}" type="sibTrans" cxnId="{DB44873A-1FDC-43E9-9214-190E49549BB9}">
      <dgm:prSet/>
      <dgm:spPr/>
      <dgm:t>
        <a:bodyPr/>
        <a:lstStyle/>
        <a:p>
          <a:endParaRPr lang="en-US"/>
        </a:p>
      </dgm:t>
    </dgm:pt>
    <dgm:pt modelId="{64232797-179A-4D79-85B6-35E240659D06}">
      <dgm:prSet/>
      <dgm:spPr>
        <a:ln>
          <a:solidFill>
            <a:srgbClr val="2CB34A"/>
          </a:solidFill>
        </a:ln>
      </dgm:spPr>
      <dgm:t>
        <a:bodyPr/>
        <a:lstStyle/>
        <a:p>
          <a:r>
            <a:rPr lang="es-MX"/>
            <a:t>Cómo estar mejor enterado acerca de la protección del consumidor</a:t>
          </a:r>
        </a:p>
      </dgm:t>
    </dgm:pt>
    <dgm:pt modelId="{A2E0DEED-F442-41C7-8CFF-FA4B6E124829}" type="parTrans" cxnId="{9518B6B4-1CF2-4B70-BF1E-341AAAB79DB6}">
      <dgm:prSet/>
      <dgm:spPr>
        <a:ln>
          <a:solidFill>
            <a:srgbClr val="2CB34A"/>
          </a:solidFill>
        </a:ln>
      </dgm:spPr>
      <dgm:t>
        <a:bodyPr/>
        <a:lstStyle/>
        <a:p>
          <a:endParaRPr lang="en-US"/>
        </a:p>
      </dgm:t>
    </dgm:pt>
    <dgm:pt modelId="{2EC79B3C-B0C0-4C16-B5E1-5C83EFC1D68F}" type="sibTrans" cxnId="{9518B6B4-1CF2-4B70-BF1E-341AAAB79DB6}">
      <dgm:prSet/>
      <dgm:spPr/>
      <dgm:t>
        <a:bodyPr/>
        <a:lstStyle/>
        <a:p>
          <a:endParaRPr lang="en-US"/>
        </a:p>
      </dgm:t>
    </dgm:pt>
    <dgm:pt modelId="{FB96E8CB-76DD-4696-9266-7F69E0E27E67}" type="pres">
      <dgm:prSet presAssocID="{CBF0C673-9E80-4DE4-ABBE-AED052BB083D}" presName="diagram" presStyleCnt="0">
        <dgm:presLayoutVars>
          <dgm:chPref val="1"/>
          <dgm:dir/>
          <dgm:animOne val="branch"/>
          <dgm:animLvl val="lvl"/>
          <dgm:resizeHandles/>
        </dgm:presLayoutVars>
      </dgm:prSet>
      <dgm:spPr/>
      <dgm:t>
        <a:bodyPr/>
        <a:lstStyle/>
        <a:p>
          <a:endParaRPr lang="en-US"/>
        </a:p>
      </dgm:t>
    </dgm:pt>
    <dgm:pt modelId="{67116BA9-207C-4E4D-AB45-91E1B26AF31F}" type="pres">
      <dgm:prSet presAssocID="{9E4388E7-C3E3-422A-8ACF-C077D8E07B70}" presName="root" presStyleCnt="0"/>
      <dgm:spPr/>
    </dgm:pt>
    <dgm:pt modelId="{5140B56F-B189-456D-92A5-9CD12353B880}" type="pres">
      <dgm:prSet presAssocID="{9E4388E7-C3E3-422A-8ACF-C077D8E07B70}" presName="rootComposite" presStyleCnt="0"/>
      <dgm:spPr/>
    </dgm:pt>
    <dgm:pt modelId="{A362BD7C-B124-439E-9069-8D867CF005F6}" type="pres">
      <dgm:prSet presAssocID="{9E4388E7-C3E3-422A-8ACF-C077D8E07B70}" presName="rootText" presStyleLbl="node1" presStyleIdx="0" presStyleCnt="5"/>
      <dgm:spPr/>
      <dgm:t>
        <a:bodyPr/>
        <a:lstStyle/>
        <a:p>
          <a:endParaRPr lang="en-US"/>
        </a:p>
      </dgm:t>
    </dgm:pt>
    <dgm:pt modelId="{956935F0-4E70-4566-8CDA-0CE5BA914B28}" type="pres">
      <dgm:prSet presAssocID="{9E4388E7-C3E3-422A-8ACF-C077D8E07B70}" presName="rootConnector" presStyleLbl="node1" presStyleIdx="0" presStyleCnt="5"/>
      <dgm:spPr/>
      <dgm:t>
        <a:bodyPr/>
        <a:lstStyle/>
        <a:p>
          <a:endParaRPr lang="en-US"/>
        </a:p>
      </dgm:t>
    </dgm:pt>
    <dgm:pt modelId="{5376BC6E-B206-4307-9F46-3068246311ED}" type="pres">
      <dgm:prSet presAssocID="{9E4388E7-C3E3-422A-8ACF-C077D8E07B70}" presName="childShape" presStyleCnt="0"/>
      <dgm:spPr/>
    </dgm:pt>
    <dgm:pt modelId="{AFA5852F-06CC-434E-8767-ED3B9ADBE830}" type="pres">
      <dgm:prSet presAssocID="{0A3A1C4F-559B-4476-9A5B-7A28E00F71B7}" presName="Name13" presStyleLbl="parChTrans1D2" presStyleIdx="0" presStyleCnt="18"/>
      <dgm:spPr/>
      <dgm:t>
        <a:bodyPr/>
        <a:lstStyle/>
        <a:p>
          <a:endParaRPr lang="en-US"/>
        </a:p>
      </dgm:t>
    </dgm:pt>
    <dgm:pt modelId="{4B2CE649-8781-4F9D-8EC4-8F14963A04FA}" type="pres">
      <dgm:prSet presAssocID="{16157211-F686-42BC-B95E-EF737CA27474}" presName="childText" presStyleLbl="bgAcc1" presStyleIdx="0" presStyleCnt="18">
        <dgm:presLayoutVars>
          <dgm:bulletEnabled val="1"/>
        </dgm:presLayoutVars>
      </dgm:prSet>
      <dgm:spPr/>
      <dgm:t>
        <a:bodyPr/>
        <a:lstStyle/>
        <a:p>
          <a:endParaRPr lang="en-US"/>
        </a:p>
      </dgm:t>
    </dgm:pt>
    <dgm:pt modelId="{D7278707-C972-4365-968B-1BE07D9BBE51}" type="pres">
      <dgm:prSet presAssocID="{E75E0E63-7BAF-4F0E-95A7-70E1E954BC31}" presName="Name13" presStyleLbl="parChTrans1D2" presStyleIdx="1" presStyleCnt="18"/>
      <dgm:spPr/>
      <dgm:t>
        <a:bodyPr/>
        <a:lstStyle/>
        <a:p>
          <a:endParaRPr lang="en-US"/>
        </a:p>
      </dgm:t>
    </dgm:pt>
    <dgm:pt modelId="{3340CE84-886B-4393-95E3-F324CF34E477}" type="pres">
      <dgm:prSet presAssocID="{A46BFF0F-4766-4786-9E25-6576851EE67D}" presName="childText" presStyleLbl="bgAcc1" presStyleIdx="1" presStyleCnt="18">
        <dgm:presLayoutVars>
          <dgm:bulletEnabled val="1"/>
        </dgm:presLayoutVars>
      </dgm:prSet>
      <dgm:spPr/>
      <dgm:t>
        <a:bodyPr/>
        <a:lstStyle/>
        <a:p>
          <a:endParaRPr lang="en-US"/>
        </a:p>
      </dgm:t>
    </dgm:pt>
    <dgm:pt modelId="{FEFEFD6C-C99F-473A-9353-56556FB4DDDB}" type="pres">
      <dgm:prSet presAssocID="{C3F3F7D9-4F24-48C5-BAC5-F8CFD7799591}" presName="Name13" presStyleLbl="parChTrans1D2" presStyleIdx="2" presStyleCnt="18"/>
      <dgm:spPr/>
      <dgm:t>
        <a:bodyPr/>
        <a:lstStyle/>
        <a:p>
          <a:endParaRPr lang="en-US"/>
        </a:p>
      </dgm:t>
    </dgm:pt>
    <dgm:pt modelId="{C105E476-91EC-4215-A277-C31F980E622D}" type="pres">
      <dgm:prSet presAssocID="{DD02D1E8-AF56-44D1-AAD0-23F0CBD2B6DD}" presName="childText" presStyleLbl="bgAcc1" presStyleIdx="2" presStyleCnt="18">
        <dgm:presLayoutVars>
          <dgm:bulletEnabled val="1"/>
        </dgm:presLayoutVars>
      </dgm:prSet>
      <dgm:spPr/>
      <dgm:t>
        <a:bodyPr/>
        <a:lstStyle/>
        <a:p>
          <a:endParaRPr lang="en-US"/>
        </a:p>
      </dgm:t>
    </dgm:pt>
    <dgm:pt modelId="{FDBC4F6B-BD42-4468-8D7B-F464DD0D1162}" type="pres">
      <dgm:prSet presAssocID="{472A6FC6-5FAA-4B87-91DF-C28D46367827}" presName="Name13" presStyleLbl="parChTrans1D2" presStyleIdx="3" presStyleCnt="18"/>
      <dgm:spPr/>
      <dgm:t>
        <a:bodyPr/>
        <a:lstStyle/>
        <a:p>
          <a:endParaRPr lang="en-US"/>
        </a:p>
      </dgm:t>
    </dgm:pt>
    <dgm:pt modelId="{7F9479B1-E607-4786-841B-70A591A93BDA}" type="pres">
      <dgm:prSet presAssocID="{E6C67712-2C00-40DE-A6C8-46DEA071EA12}" presName="childText" presStyleLbl="bgAcc1" presStyleIdx="3" presStyleCnt="18">
        <dgm:presLayoutVars>
          <dgm:bulletEnabled val="1"/>
        </dgm:presLayoutVars>
      </dgm:prSet>
      <dgm:spPr/>
      <dgm:t>
        <a:bodyPr/>
        <a:lstStyle/>
        <a:p>
          <a:endParaRPr lang="en-US"/>
        </a:p>
      </dgm:t>
    </dgm:pt>
    <dgm:pt modelId="{A1EC3978-FAD4-4851-8210-4629AE7AD4C5}" type="pres">
      <dgm:prSet presAssocID="{A92D9C6C-D0C0-46ED-B648-596E5E9043B3}" presName="Name13" presStyleLbl="parChTrans1D2" presStyleIdx="4" presStyleCnt="18"/>
      <dgm:spPr/>
      <dgm:t>
        <a:bodyPr/>
        <a:lstStyle/>
        <a:p>
          <a:endParaRPr lang="en-US"/>
        </a:p>
      </dgm:t>
    </dgm:pt>
    <dgm:pt modelId="{9DD4C82C-6AFF-4790-AD26-EF0AED3CA8A0}" type="pres">
      <dgm:prSet presAssocID="{C3AD6452-2EB3-4BB3-9FBC-08C63CB9B837}" presName="childText" presStyleLbl="bgAcc1" presStyleIdx="4" presStyleCnt="18">
        <dgm:presLayoutVars>
          <dgm:bulletEnabled val="1"/>
        </dgm:presLayoutVars>
      </dgm:prSet>
      <dgm:spPr/>
      <dgm:t>
        <a:bodyPr/>
        <a:lstStyle/>
        <a:p>
          <a:endParaRPr lang="en-US"/>
        </a:p>
      </dgm:t>
    </dgm:pt>
    <dgm:pt modelId="{4E7F9210-9701-45E4-A2BE-8C1273884151}" type="pres">
      <dgm:prSet presAssocID="{7160541C-6DF5-4584-8B99-089D21371F8A}" presName="root" presStyleCnt="0"/>
      <dgm:spPr/>
    </dgm:pt>
    <dgm:pt modelId="{D003BDB3-1631-4606-A2A8-76457E69014C}" type="pres">
      <dgm:prSet presAssocID="{7160541C-6DF5-4584-8B99-089D21371F8A}" presName="rootComposite" presStyleCnt="0"/>
      <dgm:spPr/>
    </dgm:pt>
    <dgm:pt modelId="{B95660F6-07A3-45CB-837E-D9DC571A64DB}" type="pres">
      <dgm:prSet presAssocID="{7160541C-6DF5-4584-8B99-089D21371F8A}" presName="rootText" presStyleLbl="node1" presStyleIdx="1" presStyleCnt="5"/>
      <dgm:spPr/>
      <dgm:t>
        <a:bodyPr/>
        <a:lstStyle/>
        <a:p>
          <a:endParaRPr lang="en-US"/>
        </a:p>
      </dgm:t>
    </dgm:pt>
    <dgm:pt modelId="{71D0E9A6-CD5A-48C4-B900-87092139805A}" type="pres">
      <dgm:prSet presAssocID="{7160541C-6DF5-4584-8B99-089D21371F8A}" presName="rootConnector" presStyleLbl="node1" presStyleIdx="1" presStyleCnt="5"/>
      <dgm:spPr/>
      <dgm:t>
        <a:bodyPr/>
        <a:lstStyle/>
        <a:p>
          <a:endParaRPr lang="en-US"/>
        </a:p>
      </dgm:t>
    </dgm:pt>
    <dgm:pt modelId="{985955B9-AE14-4D84-A1C8-94EED7F7A127}" type="pres">
      <dgm:prSet presAssocID="{7160541C-6DF5-4584-8B99-089D21371F8A}" presName="childShape" presStyleCnt="0"/>
      <dgm:spPr/>
    </dgm:pt>
    <dgm:pt modelId="{293130D7-33BE-4A8D-9774-7044AE35F393}" type="pres">
      <dgm:prSet presAssocID="{DD720A11-8F47-49D2-B73D-8CA1CE22B196}" presName="Name13" presStyleLbl="parChTrans1D2" presStyleIdx="5" presStyleCnt="18"/>
      <dgm:spPr/>
      <dgm:t>
        <a:bodyPr/>
        <a:lstStyle/>
        <a:p>
          <a:endParaRPr lang="en-US"/>
        </a:p>
      </dgm:t>
    </dgm:pt>
    <dgm:pt modelId="{A19C11CB-7D26-449B-8C15-3B3D94C1B7BD}" type="pres">
      <dgm:prSet presAssocID="{D18CB911-C7B2-4802-BF37-D2646B6E6EF3}" presName="childText" presStyleLbl="bgAcc1" presStyleIdx="5" presStyleCnt="18">
        <dgm:presLayoutVars>
          <dgm:bulletEnabled val="1"/>
        </dgm:presLayoutVars>
      </dgm:prSet>
      <dgm:spPr/>
      <dgm:t>
        <a:bodyPr/>
        <a:lstStyle/>
        <a:p>
          <a:endParaRPr lang="en-US"/>
        </a:p>
      </dgm:t>
    </dgm:pt>
    <dgm:pt modelId="{113097DC-A1DE-41FE-AB82-B033197A191C}" type="pres">
      <dgm:prSet presAssocID="{C40A2C87-F180-497F-BD38-14D653A1169F}" presName="Name13" presStyleLbl="parChTrans1D2" presStyleIdx="6" presStyleCnt="18"/>
      <dgm:spPr/>
      <dgm:t>
        <a:bodyPr/>
        <a:lstStyle/>
        <a:p>
          <a:endParaRPr lang="en-US"/>
        </a:p>
      </dgm:t>
    </dgm:pt>
    <dgm:pt modelId="{93D49D26-29AE-47DC-A595-0A33B0BE4C1B}" type="pres">
      <dgm:prSet presAssocID="{40E72BA1-7172-46EB-A738-72292F7A3292}" presName="childText" presStyleLbl="bgAcc1" presStyleIdx="6" presStyleCnt="18">
        <dgm:presLayoutVars>
          <dgm:bulletEnabled val="1"/>
        </dgm:presLayoutVars>
      </dgm:prSet>
      <dgm:spPr/>
      <dgm:t>
        <a:bodyPr/>
        <a:lstStyle/>
        <a:p>
          <a:endParaRPr lang="en-US"/>
        </a:p>
      </dgm:t>
    </dgm:pt>
    <dgm:pt modelId="{593F059E-A8B1-479E-8F12-B0E9B45FC174}" type="pres">
      <dgm:prSet presAssocID="{45E4A851-EDD0-4BFB-A0C3-52CEB6474A9C}" presName="Name13" presStyleLbl="parChTrans1D2" presStyleIdx="7" presStyleCnt="18"/>
      <dgm:spPr/>
      <dgm:t>
        <a:bodyPr/>
        <a:lstStyle/>
        <a:p>
          <a:endParaRPr lang="en-US"/>
        </a:p>
      </dgm:t>
    </dgm:pt>
    <dgm:pt modelId="{9357359A-9753-4649-A5D6-524D075B134F}" type="pres">
      <dgm:prSet presAssocID="{7868B57B-673E-4A48-8CA7-D3CA47FF3B8E}" presName="childText" presStyleLbl="bgAcc1" presStyleIdx="7" presStyleCnt="18">
        <dgm:presLayoutVars>
          <dgm:bulletEnabled val="1"/>
        </dgm:presLayoutVars>
      </dgm:prSet>
      <dgm:spPr/>
      <dgm:t>
        <a:bodyPr/>
        <a:lstStyle/>
        <a:p>
          <a:endParaRPr lang="en-US"/>
        </a:p>
      </dgm:t>
    </dgm:pt>
    <dgm:pt modelId="{4358EF43-6011-436A-8ECC-C80DBDE90D44}" type="pres">
      <dgm:prSet presAssocID="{F211D505-0844-4687-B025-06EAF63CD891}" presName="Name13" presStyleLbl="parChTrans1D2" presStyleIdx="8" presStyleCnt="18"/>
      <dgm:spPr/>
      <dgm:t>
        <a:bodyPr/>
        <a:lstStyle/>
        <a:p>
          <a:endParaRPr lang="en-US"/>
        </a:p>
      </dgm:t>
    </dgm:pt>
    <dgm:pt modelId="{E1EEDB29-CF22-4454-9A26-46BCACBAFCAC}" type="pres">
      <dgm:prSet presAssocID="{60BB4E54-8161-4FF6-A64B-E884104454AB}" presName="childText" presStyleLbl="bgAcc1" presStyleIdx="8" presStyleCnt="18">
        <dgm:presLayoutVars>
          <dgm:bulletEnabled val="1"/>
        </dgm:presLayoutVars>
      </dgm:prSet>
      <dgm:spPr/>
      <dgm:t>
        <a:bodyPr/>
        <a:lstStyle/>
        <a:p>
          <a:endParaRPr lang="en-US"/>
        </a:p>
      </dgm:t>
    </dgm:pt>
    <dgm:pt modelId="{3339E7CC-C775-47D7-8FC4-517054B85517}" type="pres">
      <dgm:prSet presAssocID="{A019EB32-8748-4321-9690-1B4556C79C7E}" presName="root" presStyleCnt="0"/>
      <dgm:spPr/>
    </dgm:pt>
    <dgm:pt modelId="{38A624EE-8B4F-4CEC-9002-A63D353A3E75}" type="pres">
      <dgm:prSet presAssocID="{A019EB32-8748-4321-9690-1B4556C79C7E}" presName="rootComposite" presStyleCnt="0"/>
      <dgm:spPr/>
    </dgm:pt>
    <dgm:pt modelId="{F7A6E3F9-1E70-4A69-A594-7EA7F47DC257}" type="pres">
      <dgm:prSet presAssocID="{A019EB32-8748-4321-9690-1B4556C79C7E}" presName="rootText" presStyleLbl="node1" presStyleIdx="2" presStyleCnt="5"/>
      <dgm:spPr/>
      <dgm:t>
        <a:bodyPr/>
        <a:lstStyle/>
        <a:p>
          <a:endParaRPr lang="en-US"/>
        </a:p>
      </dgm:t>
    </dgm:pt>
    <dgm:pt modelId="{74DB48E5-4731-428C-AFD0-B5D71236AAC0}" type="pres">
      <dgm:prSet presAssocID="{A019EB32-8748-4321-9690-1B4556C79C7E}" presName="rootConnector" presStyleLbl="node1" presStyleIdx="2" presStyleCnt="5"/>
      <dgm:spPr/>
      <dgm:t>
        <a:bodyPr/>
        <a:lstStyle/>
        <a:p>
          <a:endParaRPr lang="en-US"/>
        </a:p>
      </dgm:t>
    </dgm:pt>
    <dgm:pt modelId="{EE98A41E-29F0-4BA6-AF09-B6293769F658}" type="pres">
      <dgm:prSet presAssocID="{A019EB32-8748-4321-9690-1B4556C79C7E}" presName="childShape" presStyleCnt="0"/>
      <dgm:spPr/>
    </dgm:pt>
    <dgm:pt modelId="{0FCA1416-A82D-4E4F-8EC5-6D83410507A4}" type="pres">
      <dgm:prSet presAssocID="{F27B0353-E166-4A19-AB5F-F51CECBC7FB4}" presName="Name13" presStyleLbl="parChTrans1D2" presStyleIdx="9" presStyleCnt="18"/>
      <dgm:spPr/>
      <dgm:t>
        <a:bodyPr/>
        <a:lstStyle/>
        <a:p>
          <a:endParaRPr lang="en-US"/>
        </a:p>
      </dgm:t>
    </dgm:pt>
    <dgm:pt modelId="{D40C730A-F92E-4FAA-ACAE-DA58B7DF6693}" type="pres">
      <dgm:prSet presAssocID="{ED5261C6-1D5F-494A-B99E-DF4A2F9C2330}" presName="childText" presStyleLbl="bgAcc1" presStyleIdx="9" presStyleCnt="18">
        <dgm:presLayoutVars>
          <dgm:bulletEnabled val="1"/>
        </dgm:presLayoutVars>
      </dgm:prSet>
      <dgm:spPr/>
      <dgm:t>
        <a:bodyPr/>
        <a:lstStyle/>
        <a:p>
          <a:endParaRPr lang="en-US"/>
        </a:p>
      </dgm:t>
    </dgm:pt>
    <dgm:pt modelId="{A3269A59-6090-4284-BCE1-CB8BFBE1A048}" type="pres">
      <dgm:prSet presAssocID="{26E13ACB-CD87-42A6-AC14-37AAC02EFF5B}" presName="Name13" presStyleLbl="parChTrans1D2" presStyleIdx="10" presStyleCnt="18"/>
      <dgm:spPr/>
      <dgm:t>
        <a:bodyPr/>
        <a:lstStyle/>
        <a:p>
          <a:endParaRPr lang="en-US"/>
        </a:p>
      </dgm:t>
    </dgm:pt>
    <dgm:pt modelId="{D4F69B96-B3BF-4296-B609-94BDC6F40BAE}" type="pres">
      <dgm:prSet presAssocID="{FFAD3163-A34D-4879-86E9-6D413B852304}" presName="childText" presStyleLbl="bgAcc1" presStyleIdx="10" presStyleCnt="18">
        <dgm:presLayoutVars>
          <dgm:bulletEnabled val="1"/>
        </dgm:presLayoutVars>
      </dgm:prSet>
      <dgm:spPr/>
      <dgm:t>
        <a:bodyPr/>
        <a:lstStyle/>
        <a:p>
          <a:endParaRPr lang="en-US"/>
        </a:p>
      </dgm:t>
    </dgm:pt>
    <dgm:pt modelId="{7D4155CD-A968-4700-8F34-06ED55F4D3BF}" type="pres">
      <dgm:prSet presAssocID="{1D232ABF-EBB9-4D7D-AC7D-493590C94385}" presName="Name13" presStyleLbl="parChTrans1D2" presStyleIdx="11" presStyleCnt="18"/>
      <dgm:spPr/>
      <dgm:t>
        <a:bodyPr/>
        <a:lstStyle/>
        <a:p>
          <a:endParaRPr lang="en-US"/>
        </a:p>
      </dgm:t>
    </dgm:pt>
    <dgm:pt modelId="{AF786A86-9603-45EB-B8A6-6C9C3A7DF584}" type="pres">
      <dgm:prSet presAssocID="{45BC813A-0A69-4ABA-A111-263AD0A28FEE}" presName="childText" presStyleLbl="bgAcc1" presStyleIdx="11" presStyleCnt="18">
        <dgm:presLayoutVars>
          <dgm:bulletEnabled val="1"/>
        </dgm:presLayoutVars>
      </dgm:prSet>
      <dgm:spPr/>
      <dgm:t>
        <a:bodyPr/>
        <a:lstStyle/>
        <a:p>
          <a:endParaRPr lang="en-US"/>
        </a:p>
      </dgm:t>
    </dgm:pt>
    <dgm:pt modelId="{1FC46CBE-BE8F-4C63-9606-90B136B9488F}" type="pres">
      <dgm:prSet presAssocID="{EFC1475E-427E-431A-A3C9-20A602B5BE80}" presName="Name13" presStyleLbl="parChTrans1D2" presStyleIdx="12" presStyleCnt="18"/>
      <dgm:spPr/>
      <dgm:t>
        <a:bodyPr/>
        <a:lstStyle/>
        <a:p>
          <a:endParaRPr lang="en-US"/>
        </a:p>
      </dgm:t>
    </dgm:pt>
    <dgm:pt modelId="{7C0385D3-C023-4253-B336-D10352C8008F}" type="pres">
      <dgm:prSet presAssocID="{7A36D190-6EF2-44D8-B891-62F0ED04F657}" presName="childText" presStyleLbl="bgAcc1" presStyleIdx="12" presStyleCnt="18">
        <dgm:presLayoutVars>
          <dgm:bulletEnabled val="1"/>
        </dgm:presLayoutVars>
      </dgm:prSet>
      <dgm:spPr/>
      <dgm:t>
        <a:bodyPr/>
        <a:lstStyle/>
        <a:p>
          <a:endParaRPr lang="en-US"/>
        </a:p>
      </dgm:t>
    </dgm:pt>
    <dgm:pt modelId="{2AF8C778-BBFD-40EC-8FE4-FCB18FD48793}" type="pres">
      <dgm:prSet presAssocID="{B7A3FBE6-B69C-48E5-B65B-67010327FA81}" presName="Name13" presStyleLbl="parChTrans1D2" presStyleIdx="13" presStyleCnt="18"/>
      <dgm:spPr/>
      <dgm:t>
        <a:bodyPr/>
        <a:lstStyle/>
        <a:p>
          <a:endParaRPr lang="en-US"/>
        </a:p>
      </dgm:t>
    </dgm:pt>
    <dgm:pt modelId="{78889ADD-DA34-4467-AFA9-A76EBAFFBB09}" type="pres">
      <dgm:prSet presAssocID="{CB6D6539-702E-4833-926F-7330EB96A0CF}" presName="childText" presStyleLbl="bgAcc1" presStyleIdx="13" presStyleCnt="18">
        <dgm:presLayoutVars>
          <dgm:bulletEnabled val="1"/>
        </dgm:presLayoutVars>
      </dgm:prSet>
      <dgm:spPr/>
      <dgm:t>
        <a:bodyPr/>
        <a:lstStyle/>
        <a:p>
          <a:endParaRPr lang="en-US"/>
        </a:p>
      </dgm:t>
    </dgm:pt>
    <dgm:pt modelId="{4E334CF8-8D6B-4D81-A972-B40FDBCAB93F}" type="pres">
      <dgm:prSet presAssocID="{88718F79-2EFB-47BC-AC94-8E0BCE2CCFC0}" presName="root" presStyleCnt="0"/>
      <dgm:spPr/>
    </dgm:pt>
    <dgm:pt modelId="{1DF407E9-99AF-4CD0-8201-854C42A5F719}" type="pres">
      <dgm:prSet presAssocID="{88718F79-2EFB-47BC-AC94-8E0BCE2CCFC0}" presName="rootComposite" presStyleCnt="0"/>
      <dgm:spPr/>
    </dgm:pt>
    <dgm:pt modelId="{9CEDB685-C4FB-4560-9C6F-601CEAF3EB96}" type="pres">
      <dgm:prSet presAssocID="{88718F79-2EFB-47BC-AC94-8E0BCE2CCFC0}" presName="rootText" presStyleLbl="node1" presStyleIdx="3" presStyleCnt="5"/>
      <dgm:spPr/>
      <dgm:t>
        <a:bodyPr/>
        <a:lstStyle/>
        <a:p>
          <a:endParaRPr lang="en-US"/>
        </a:p>
      </dgm:t>
    </dgm:pt>
    <dgm:pt modelId="{4EC7CE3B-1080-4C52-9C8A-033DE4E84D21}" type="pres">
      <dgm:prSet presAssocID="{88718F79-2EFB-47BC-AC94-8E0BCE2CCFC0}" presName="rootConnector" presStyleLbl="node1" presStyleIdx="3" presStyleCnt="5"/>
      <dgm:spPr/>
      <dgm:t>
        <a:bodyPr/>
        <a:lstStyle/>
        <a:p>
          <a:endParaRPr lang="en-US"/>
        </a:p>
      </dgm:t>
    </dgm:pt>
    <dgm:pt modelId="{34E9FBDF-919B-4BF2-A1D8-C5E58650575E}" type="pres">
      <dgm:prSet presAssocID="{88718F79-2EFB-47BC-AC94-8E0BCE2CCFC0}" presName="childShape" presStyleCnt="0"/>
      <dgm:spPr/>
    </dgm:pt>
    <dgm:pt modelId="{CCE1781B-07C0-4021-BE78-ED035466F5C0}" type="pres">
      <dgm:prSet presAssocID="{3D334461-6E2A-4D37-9B09-11C2A8A2DA06}" presName="Name13" presStyleLbl="parChTrans1D2" presStyleIdx="14" presStyleCnt="18"/>
      <dgm:spPr/>
      <dgm:t>
        <a:bodyPr/>
        <a:lstStyle/>
        <a:p>
          <a:endParaRPr lang="en-US"/>
        </a:p>
      </dgm:t>
    </dgm:pt>
    <dgm:pt modelId="{6BD8EF1D-637F-4AF4-A6B7-7BC55F1D5FDE}" type="pres">
      <dgm:prSet presAssocID="{98369DCD-51C1-4EC5-B1CC-FDB6EBB5BED3}" presName="childText" presStyleLbl="bgAcc1" presStyleIdx="14" presStyleCnt="18">
        <dgm:presLayoutVars>
          <dgm:bulletEnabled val="1"/>
        </dgm:presLayoutVars>
      </dgm:prSet>
      <dgm:spPr/>
      <dgm:t>
        <a:bodyPr/>
        <a:lstStyle/>
        <a:p>
          <a:endParaRPr lang="en-US"/>
        </a:p>
      </dgm:t>
    </dgm:pt>
    <dgm:pt modelId="{7C1F8D6B-8D83-4351-A29D-0F76AD7C8686}" type="pres">
      <dgm:prSet presAssocID="{0C2CAED9-7996-497B-A443-567AB0982661}" presName="Name13" presStyleLbl="parChTrans1D2" presStyleIdx="15" presStyleCnt="18"/>
      <dgm:spPr/>
      <dgm:t>
        <a:bodyPr/>
        <a:lstStyle/>
        <a:p>
          <a:endParaRPr lang="en-US"/>
        </a:p>
      </dgm:t>
    </dgm:pt>
    <dgm:pt modelId="{E5BD6F72-6178-4067-B680-718408E32128}" type="pres">
      <dgm:prSet presAssocID="{ABEB84A2-3841-4EA2-9CA1-5A11A5189117}" presName="childText" presStyleLbl="bgAcc1" presStyleIdx="15" presStyleCnt="18">
        <dgm:presLayoutVars>
          <dgm:bulletEnabled val="1"/>
        </dgm:presLayoutVars>
      </dgm:prSet>
      <dgm:spPr/>
      <dgm:t>
        <a:bodyPr/>
        <a:lstStyle/>
        <a:p>
          <a:endParaRPr lang="en-US"/>
        </a:p>
      </dgm:t>
    </dgm:pt>
    <dgm:pt modelId="{1292B9B9-71F0-49CE-995E-12B487DC8284}" type="pres">
      <dgm:prSet presAssocID="{9892A9FC-06BE-4DD3-8D25-25156DAAEBCB}" presName="Name13" presStyleLbl="parChTrans1D2" presStyleIdx="16" presStyleCnt="18"/>
      <dgm:spPr/>
      <dgm:t>
        <a:bodyPr/>
        <a:lstStyle/>
        <a:p>
          <a:endParaRPr lang="en-US"/>
        </a:p>
      </dgm:t>
    </dgm:pt>
    <dgm:pt modelId="{789BE995-F6D0-40E2-B3EC-99DCD55079CC}" type="pres">
      <dgm:prSet presAssocID="{5CBEA5F0-6442-44A6-B4E7-C34B6D5BEBB0}" presName="childText" presStyleLbl="bgAcc1" presStyleIdx="16" presStyleCnt="18">
        <dgm:presLayoutVars>
          <dgm:bulletEnabled val="1"/>
        </dgm:presLayoutVars>
      </dgm:prSet>
      <dgm:spPr/>
      <dgm:t>
        <a:bodyPr/>
        <a:lstStyle/>
        <a:p>
          <a:endParaRPr lang="en-US"/>
        </a:p>
      </dgm:t>
    </dgm:pt>
    <dgm:pt modelId="{EF720CA5-9486-42FF-891D-E9E7A297AC28}" type="pres">
      <dgm:prSet presAssocID="{A2E0DEED-F442-41C7-8CFF-FA4B6E124829}" presName="Name13" presStyleLbl="parChTrans1D2" presStyleIdx="17" presStyleCnt="18"/>
      <dgm:spPr/>
      <dgm:t>
        <a:bodyPr/>
        <a:lstStyle/>
        <a:p>
          <a:endParaRPr lang="en-US"/>
        </a:p>
      </dgm:t>
    </dgm:pt>
    <dgm:pt modelId="{B8DA7EDB-E008-44F2-8DF1-FE3E3D80A928}" type="pres">
      <dgm:prSet presAssocID="{64232797-179A-4D79-85B6-35E240659D06}" presName="childText" presStyleLbl="bgAcc1" presStyleIdx="17" presStyleCnt="18">
        <dgm:presLayoutVars>
          <dgm:bulletEnabled val="1"/>
        </dgm:presLayoutVars>
      </dgm:prSet>
      <dgm:spPr/>
      <dgm:t>
        <a:bodyPr/>
        <a:lstStyle/>
        <a:p>
          <a:endParaRPr lang="en-US"/>
        </a:p>
      </dgm:t>
    </dgm:pt>
    <dgm:pt modelId="{CEA64F3B-99DE-4AAD-B00A-8CA8A945810F}" type="pres">
      <dgm:prSet presAssocID="{FDC42288-7EE9-4CC7-A6A3-FC66F8E6998A}" presName="root" presStyleCnt="0"/>
      <dgm:spPr/>
    </dgm:pt>
    <dgm:pt modelId="{C4DBCB1F-C239-49A4-8ACB-1A002641FC1C}" type="pres">
      <dgm:prSet presAssocID="{FDC42288-7EE9-4CC7-A6A3-FC66F8E6998A}" presName="rootComposite" presStyleCnt="0"/>
      <dgm:spPr/>
    </dgm:pt>
    <dgm:pt modelId="{6A2F9860-6A09-440D-AF8D-5B5F0637831A}" type="pres">
      <dgm:prSet presAssocID="{FDC42288-7EE9-4CC7-A6A3-FC66F8E6998A}" presName="rootText" presStyleLbl="node1" presStyleIdx="4" presStyleCnt="5"/>
      <dgm:spPr/>
      <dgm:t>
        <a:bodyPr/>
        <a:lstStyle/>
        <a:p>
          <a:endParaRPr lang="en-US"/>
        </a:p>
      </dgm:t>
    </dgm:pt>
    <dgm:pt modelId="{A43C417F-5A4D-429A-A4A4-ABBB30942B5C}" type="pres">
      <dgm:prSet presAssocID="{FDC42288-7EE9-4CC7-A6A3-FC66F8E6998A}" presName="rootConnector" presStyleLbl="node1" presStyleIdx="4" presStyleCnt="5"/>
      <dgm:spPr/>
      <dgm:t>
        <a:bodyPr/>
        <a:lstStyle/>
        <a:p>
          <a:endParaRPr lang="en-US"/>
        </a:p>
      </dgm:t>
    </dgm:pt>
    <dgm:pt modelId="{444D7750-1A3E-445F-AEB2-92F515DBC503}" type="pres">
      <dgm:prSet presAssocID="{FDC42288-7EE9-4CC7-A6A3-FC66F8E6998A}" presName="childShape" presStyleCnt="0"/>
      <dgm:spPr/>
    </dgm:pt>
  </dgm:ptLst>
  <dgm:cxnLst>
    <dgm:cxn modelId="{8827EC26-6637-4678-876E-037DD4951D4B}" type="presOf" srcId="{E75E0E63-7BAF-4F0E-95A7-70E1E954BC31}" destId="{D7278707-C972-4365-968B-1BE07D9BBE51}" srcOrd="0" destOrd="0" presId="urn:microsoft.com/office/officeart/2005/8/layout/hierarchy3"/>
    <dgm:cxn modelId="{B60E9AFB-31F0-4CF7-A8C1-B779CE0E9683}" type="presOf" srcId="{7160541C-6DF5-4584-8B99-089D21371F8A}" destId="{71D0E9A6-CD5A-48C4-B900-87092139805A}" srcOrd="1" destOrd="0" presId="urn:microsoft.com/office/officeart/2005/8/layout/hierarchy3"/>
    <dgm:cxn modelId="{BA801FA9-BE78-4161-B9F9-A2B46EB86A3F}" type="presOf" srcId="{98369DCD-51C1-4EC5-B1CC-FDB6EBB5BED3}" destId="{6BD8EF1D-637F-4AF4-A6B7-7BC55F1D5FDE}" srcOrd="0" destOrd="0" presId="urn:microsoft.com/office/officeart/2005/8/layout/hierarchy3"/>
    <dgm:cxn modelId="{1348D136-EC9E-4CAC-A258-6B847F62400B}" type="presOf" srcId="{D18CB911-C7B2-4802-BF37-D2646B6E6EF3}" destId="{A19C11CB-7D26-449B-8C15-3B3D94C1B7BD}" srcOrd="0" destOrd="0" presId="urn:microsoft.com/office/officeart/2005/8/layout/hierarchy3"/>
    <dgm:cxn modelId="{259E5961-161A-4D70-B931-09B85D4486EB}" type="presOf" srcId="{16157211-F686-42BC-B95E-EF737CA27474}" destId="{4B2CE649-8781-4F9D-8EC4-8F14963A04FA}" srcOrd="0" destOrd="0" presId="urn:microsoft.com/office/officeart/2005/8/layout/hierarchy3"/>
    <dgm:cxn modelId="{98A027E1-84A2-416D-8E8C-6EF4A91B0087}" type="presOf" srcId="{FDC42288-7EE9-4CC7-A6A3-FC66F8E6998A}" destId="{6A2F9860-6A09-440D-AF8D-5B5F0637831A}" srcOrd="0" destOrd="0" presId="urn:microsoft.com/office/officeart/2005/8/layout/hierarchy3"/>
    <dgm:cxn modelId="{B537B7D8-DDEC-4298-8A0E-27718A51944E}" srcId="{7160541C-6DF5-4584-8B99-089D21371F8A}" destId="{60BB4E54-8161-4FF6-A64B-E884104454AB}" srcOrd="3" destOrd="0" parTransId="{F211D505-0844-4687-B025-06EAF63CD891}" sibTransId="{F11A514F-B6FB-4232-BC0E-F54AD8929A68}"/>
    <dgm:cxn modelId="{8E9C7CD1-403C-41D6-8F32-475E0A90311B}" srcId="{A019EB32-8748-4321-9690-1B4556C79C7E}" destId="{ED5261C6-1D5F-494A-B99E-DF4A2F9C2330}" srcOrd="0" destOrd="0" parTransId="{F27B0353-E166-4A19-AB5F-F51CECBC7FB4}" sibTransId="{AD8E69EE-D001-4AC1-BD10-18CBBE1BF56E}"/>
    <dgm:cxn modelId="{942505D0-90DA-46FE-8DE4-701554F053B6}" srcId="{7160541C-6DF5-4584-8B99-089D21371F8A}" destId="{D18CB911-C7B2-4802-BF37-D2646B6E6EF3}" srcOrd="0" destOrd="0" parTransId="{DD720A11-8F47-49D2-B73D-8CA1CE22B196}" sibTransId="{B3194D9E-42AD-4501-9D5C-DAAAB368D967}"/>
    <dgm:cxn modelId="{A30A4083-3D05-4469-8411-D145C510717D}" type="presOf" srcId="{E6C67712-2C00-40DE-A6C8-46DEA071EA12}" destId="{7F9479B1-E607-4786-841B-70A591A93BDA}" srcOrd="0" destOrd="0" presId="urn:microsoft.com/office/officeart/2005/8/layout/hierarchy3"/>
    <dgm:cxn modelId="{D8C71396-8F13-4167-957D-390B75E06CB9}" type="presOf" srcId="{5CBEA5F0-6442-44A6-B4E7-C34B6D5BEBB0}" destId="{789BE995-F6D0-40E2-B3EC-99DCD55079CC}" srcOrd="0" destOrd="0" presId="urn:microsoft.com/office/officeart/2005/8/layout/hierarchy3"/>
    <dgm:cxn modelId="{D2436474-9EAC-450B-A23D-A2507233B67B}" srcId="{A019EB32-8748-4321-9690-1B4556C79C7E}" destId="{45BC813A-0A69-4ABA-A111-263AD0A28FEE}" srcOrd="2" destOrd="0" parTransId="{1D232ABF-EBB9-4D7D-AC7D-493590C94385}" sibTransId="{3CC1704C-9214-4C19-8B5A-E891F7D0726D}"/>
    <dgm:cxn modelId="{80DF9273-DA1A-46CA-BF73-098D0E194DEC}" type="presOf" srcId="{88718F79-2EFB-47BC-AC94-8E0BCE2CCFC0}" destId="{9CEDB685-C4FB-4560-9C6F-601CEAF3EB96}" srcOrd="0" destOrd="0" presId="urn:microsoft.com/office/officeart/2005/8/layout/hierarchy3"/>
    <dgm:cxn modelId="{CD23E8D0-9479-4D68-9A02-EFE9568BE59A}" srcId="{9E4388E7-C3E3-422A-8ACF-C077D8E07B70}" destId="{DD02D1E8-AF56-44D1-AAD0-23F0CBD2B6DD}" srcOrd="2" destOrd="0" parTransId="{C3F3F7D9-4F24-48C5-BAC5-F8CFD7799591}" sibTransId="{CC08FC49-037F-46ED-BBAD-26AAA7F96AD7}"/>
    <dgm:cxn modelId="{64C94554-D5D0-4C77-8BCE-7BA5E443587A}" type="presOf" srcId="{9892A9FC-06BE-4DD3-8D25-25156DAAEBCB}" destId="{1292B9B9-71F0-49CE-995E-12B487DC8284}" srcOrd="0" destOrd="0" presId="urn:microsoft.com/office/officeart/2005/8/layout/hierarchy3"/>
    <dgm:cxn modelId="{6A85DF04-C074-4CE1-ADB7-ECD7F3E315BC}" type="presOf" srcId="{45E4A851-EDD0-4BFB-A0C3-52CEB6474A9C}" destId="{593F059E-A8B1-479E-8F12-B0E9B45FC174}" srcOrd="0" destOrd="0" presId="urn:microsoft.com/office/officeart/2005/8/layout/hierarchy3"/>
    <dgm:cxn modelId="{9518B6B4-1CF2-4B70-BF1E-341AAAB79DB6}" srcId="{88718F79-2EFB-47BC-AC94-8E0BCE2CCFC0}" destId="{64232797-179A-4D79-85B6-35E240659D06}" srcOrd="3" destOrd="0" parTransId="{A2E0DEED-F442-41C7-8CFF-FA4B6E124829}" sibTransId="{2EC79B3C-B0C0-4C16-B5E1-5C83EFC1D68F}"/>
    <dgm:cxn modelId="{B0D8344B-DF94-4F60-98E0-A5620843AB63}" type="presOf" srcId="{9E4388E7-C3E3-422A-8ACF-C077D8E07B70}" destId="{A362BD7C-B124-439E-9069-8D867CF005F6}" srcOrd="0" destOrd="0" presId="urn:microsoft.com/office/officeart/2005/8/layout/hierarchy3"/>
    <dgm:cxn modelId="{A24CCB7D-58C4-4A0F-A6D7-F7418BDEB91D}" type="presOf" srcId="{9E4388E7-C3E3-422A-8ACF-C077D8E07B70}" destId="{956935F0-4E70-4566-8CDA-0CE5BA914B28}" srcOrd="1" destOrd="0" presId="urn:microsoft.com/office/officeart/2005/8/layout/hierarchy3"/>
    <dgm:cxn modelId="{8AA05482-9EA3-4971-92A0-ADED4E7080DF}" srcId="{CBF0C673-9E80-4DE4-ABBE-AED052BB083D}" destId="{A019EB32-8748-4321-9690-1B4556C79C7E}" srcOrd="2" destOrd="0" parTransId="{D75EEA3E-D3E3-4A0C-8924-B3FAAB8CCBF2}" sibTransId="{1DE22F52-05F2-4AAE-89B4-A632CE78A2EA}"/>
    <dgm:cxn modelId="{AFB2133C-1733-4F9E-BF59-682CA58BBCBB}" type="presOf" srcId="{0A3A1C4F-559B-4476-9A5B-7A28E00F71B7}" destId="{AFA5852F-06CC-434E-8767-ED3B9ADBE830}" srcOrd="0" destOrd="0" presId="urn:microsoft.com/office/officeart/2005/8/layout/hierarchy3"/>
    <dgm:cxn modelId="{E5CA2EB7-0487-4523-982A-BCB28AFF7E63}" srcId="{9E4388E7-C3E3-422A-8ACF-C077D8E07B70}" destId="{E6C67712-2C00-40DE-A6C8-46DEA071EA12}" srcOrd="3" destOrd="0" parTransId="{472A6FC6-5FAA-4B87-91DF-C28D46367827}" sibTransId="{217D6A64-7350-4517-A863-A0A96DDD07AE}"/>
    <dgm:cxn modelId="{981CE957-B3DB-4D23-92F7-A39AA3CE7388}" type="presOf" srcId="{7A36D190-6EF2-44D8-B891-62F0ED04F657}" destId="{7C0385D3-C023-4253-B336-D10352C8008F}" srcOrd="0" destOrd="0" presId="urn:microsoft.com/office/officeart/2005/8/layout/hierarchy3"/>
    <dgm:cxn modelId="{FDE8DEA0-F923-4BE9-9B19-5C8CEC42D8CA}" type="presOf" srcId="{DD02D1E8-AF56-44D1-AAD0-23F0CBD2B6DD}" destId="{C105E476-91EC-4215-A277-C31F980E622D}" srcOrd="0" destOrd="0" presId="urn:microsoft.com/office/officeart/2005/8/layout/hierarchy3"/>
    <dgm:cxn modelId="{99CCFEC6-6165-4AAE-AC7B-224CE48FD5B7}" srcId="{7160541C-6DF5-4584-8B99-089D21371F8A}" destId="{7868B57B-673E-4A48-8CA7-D3CA47FF3B8E}" srcOrd="2" destOrd="0" parTransId="{45E4A851-EDD0-4BFB-A0C3-52CEB6474A9C}" sibTransId="{2D765259-D6AE-46B9-A14E-84051F2F5BEF}"/>
    <dgm:cxn modelId="{302A76A0-4CDC-4B80-9F54-C3F7C17A8BC8}" type="presOf" srcId="{C3AD6452-2EB3-4BB3-9FBC-08C63CB9B837}" destId="{9DD4C82C-6AFF-4790-AD26-EF0AED3CA8A0}" srcOrd="0" destOrd="0" presId="urn:microsoft.com/office/officeart/2005/8/layout/hierarchy3"/>
    <dgm:cxn modelId="{2468E0BA-9187-47EC-B19E-3D16BE547F1D}" srcId="{9E4388E7-C3E3-422A-8ACF-C077D8E07B70}" destId="{A46BFF0F-4766-4786-9E25-6576851EE67D}" srcOrd="1" destOrd="0" parTransId="{E75E0E63-7BAF-4F0E-95A7-70E1E954BC31}" sibTransId="{A28405B4-E17E-43A7-A838-BA7362313731}"/>
    <dgm:cxn modelId="{8D1F3350-FBED-4042-AC53-AD6AA458733D}" type="presOf" srcId="{DD720A11-8F47-49D2-B73D-8CA1CE22B196}" destId="{293130D7-33BE-4A8D-9774-7044AE35F393}" srcOrd="0" destOrd="0" presId="urn:microsoft.com/office/officeart/2005/8/layout/hierarchy3"/>
    <dgm:cxn modelId="{C01B8B49-15D3-42D7-857D-5FEC93767CC0}" type="presOf" srcId="{ABEB84A2-3841-4EA2-9CA1-5A11A5189117}" destId="{E5BD6F72-6178-4067-B680-718408E32128}" srcOrd="0" destOrd="0" presId="urn:microsoft.com/office/officeart/2005/8/layout/hierarchy3"/>
    <dgm:cxn modelId="{3D0700F0-EFC9-47C4-8C5A-AA8729319C64}" type="presOf" srcId="{1D232ABF-EBB9-4D7D-AC7D-493590C94385}" destId="{7D4155CD-A968-4700-8F34-06ED55F4D3BF}" srcOrd="0" destOrd="0" presId="urn:microsoft.com/office/officeart/2005/8/layout/hierarchy3"/>
    <dgm:cxn modelId="{F4209482-2562-4780-A290-9804CE066B34}" srcId="{A019EB32-8748-4321-9690-1B4556C79C7E}" destId="{FFAD3163-A34D-4879-86E9-6D413B852304}" srcOrd="1" destOrd="0" parTransId="{26E13ACB-CD87-42A6-AC14-37AAC02EFF5B}" sibTransId="{E5A016EF-C4CB-42A0-8A23-8EBD97BDA3FD}"/>
    <dgm:cxn modelId="{E9BF8F51-488B-4E63-AECD-A4139A7DD4F8}" type="presOf" srcId="{7868B57B-673E-4A48-8CA7-D3CA47FF3B8E}" destId="{9357359A-9753-4649-A5D6-524D075B134F}" srcOrd="0" destOrd="0" presId="urn:microsoft.com/office/officeart/2005/8/layout/hierarchy3"/>
    <dgm:cxn modelId="{99091C1D-1C21-4705-8924-ECBCCDEFEB32}" type="presOf" srcId="{CBF0C673-9E80-4DE4-ABBE-AED052BB083D}" destId="{FB96E8CB-76DD-4696-9266-7F69E0E27E67}" srcOrd="0" destOrd="0" presId="urn:microsoft.com/office/officeart/2005/8/layout/hierarchy3"/>
    <dgm:cxn modelId="{723F55A6-6FA8-4794-BA52-83756323B09D}" srcId="{CBF0C673-9E80-4DE4-ABBE-AED052BB083D}" destId="{7160541C-6DF5-4584-8B99-089D21371F8A}" srcOrd="1" destOrd="0" parTransId="{7907D1C4-90B7-43E6-A402-8272FCD53557}" sibTransId="{5790258A-913E-48BF-B2AD-81806E821664}"/>
    <dgm:cxn modelId="{0DEDDB0D-20D7-4806-8041-58F10CD07080}" type="presOf" srcId="{C3F3F7D9-4F24-48C5-BAC5-F8CFD7799591}" destId="{FEFEFD6C-C99F-473A-9353-56556FB4DDDB}" srcOrd="0" destOrd="0" presId="urn:microsoft.com/office/officeart/2005/8/layout/hierarchy3"/>
    <dgm:cxn modelId="{304DE979-1E43-4898-9830-B01E02ECB00A}" type="presOf" srcId="{A46BFF0F-4766-4786-9E25-6576851EE67D}" destId="{3340CE84-886B-4393-95E3-F324CF34E477}" srcOrd="0" destOrd="0" presId="urn:microsoft.com/office/officeart/2005/8/layout/hierarchy3"/>
    <dgm:cxn modelId="{07680D44-2DE9-4FD3-A46A-E601C712B41F}" type="presOf" srcId="{40E72BA1-7172-46EB-A738-72292F7A3292}" destId="{93D49D26-29AE-47DC-A595-0A33B0BE4C1B}" srcOrd="0" destOrd="0" presId="urn:microsoft.com/office/officeart/2005/8/layout/hierarchy3"/>
    <dgm:cxn modelId="{69522579-3DB9-4046-9A78-488E1025348E}" srcId="{A019EB32-8748-4321-9690-1B4556C79C7E}" destId="{7A36D190-6EF2-44D8-B891-62F0ED04F657}" srcOrd="3" destOrd="0" parTransId="{EFC1475E-427E-431A-A3C9-20A602B5BE80}" sibTransId="{8402B96E-E3CB-4C2E-9CD0-A2848AC949C7}"/>
    <dgm:cxn modelId="{1B11C913-50E6-41F4-9F40-4D7FD5761863}" type="presOf" srcId="{ED5261C6-1D5F-494A-B99E-DF4A2F9C2330}" destId="{D40C730A-F92E-4FAA-ACAE-DA58B7DF6693}" srcOrd="0" destOrd="0" presId="urn:microsoft.com/office/officeart/2005/8/layout/hierarchy3"/>
    <dgm:cxn modelId="{B636F8D5-CA36-42B3-88FC-B1647DD0B33B}" type="presOf" srcId="{FDC42288-7EE9-4CC7-A6A3-FC66F8E6998A}" destId="{A43C417F-5A4D-429A-A4A4-ABBB30942B5C}" srcOrd="1" destOrd="0" presId="urn:microsoft.com/office/officeart/2005/8/layout/hierarchy3"/>
    <dgm:cxn modelId="{B8752130-20F1-4621-BD50-189C7BBB6426}" srcId="{CBF0C673-9E80-4DE4-ABBE-AED052BB083D}" destId="{FDC42288-7EE9-4CC7-A6A3-FC66F8E6998A}" srcOrd="4" destOrd="0" parTransId="{155D8116-6FBA-4F98-AC30-04A3D2A165FB}" sibTransId="{DC70A597-A9DD-4EDB-B14A-F85729F7B40F}"/>
    <dgm:cxn modelId="{BCE81C6D-E1D6-4577-8550-02554073F8AB}" type="presOf" srcId="{F211D505-0844-4687-B025-06EAF63CD891}" destId="{4358EF43-6011-436A-8ECC-C80DBDE90D44}" srcOrd="0" destOrd="0" presId="urn:microsoft.com/office/officeart/2005/8/layout/hierarchy3"/>
    <dgm:cxn modelId="{E5795BCF-CC03-447E-AE3E-6F3F06CDDF99}" type="presOf" srcId="{EFC1475E-427E-431A-A3C9-20A602B5BE80}" destId="{1FC46CBE-BE8F-4C63-9606-90B136B9488F}" srcOrd="0" destOrd="0" presId="urn:microsoft.com/office/officeart/2005/8/layout/hierarchy3"/>
    <dgm:cxn modelId="{D29F850D-D068-4355-93A5-EFED05ECC1CD}" type="presOf" srcId="{88718F79-2EFB-47BC-AC94-8E0BCE2CCFC0}" destId="{4EC7CE3B-1080-4C52-9C8A-033DE4E84D21}" srcOrd="1" destOrd="0" presId="urn:microsoft.com/office/officeart/2005/8/layout/hierarchy3"/>
    <dgm:cxn modelId="{4138A28E-5ACC-4EB8-85E1-EDE583881B7D}" srcId="{CBF0C673-9E80-4DE4-ABBE-AED052BB083D}" destId="{88718F79-2EFB-47BC-AC94-8E0BCE2CCFC0}" srcOrd="3" destOrd="0" parTransId="{79D90574-B3D7-4793-ABF0-497028DC664B}" sibTransId="{E6CA9B4A-C245-465C-AA41-3B9AD7D8E453}"/>
    <dgm:cxn modelId="{DB44873A-1FDC-43E9-9214-190E49549BB9}" srcId="{A019EB32-8748-4321-9690-1B4556C79C7E}" destId="{CB6D6539-702E-4833-926F-7330EB96A0CF}" srcOrd="4" destOrd="0" parTransId="{B7A3FBE6-B69C-48E5-B65B-67010327FA81}" sibTransId="{BAEB79D5-1E72-48A1-BA41-7FED29DA4EC5}"/>
    <dgm:cxn modelId="{DC6D3D8A-C7E4-4B73-8522-33912C93BE38}" type="presOf" srcId="{0C2CAED9-7996-497B-A443-567AB0982661}" destId="{7C1F8D6B-8D83-4351-A29D-0F76AD7C8686}" srcOrd="0" destOrd="0" presId="urn:microsoft.com/office/officeart/2005/8/layout/hierarchy3"/>
    <dgm:cxn modelId="{10B94DE1-9FA4-4599-9D38-E62A48AB334C}" type="presOf" srcId="{64232797-179A-4D79-85B6-35E240659D06}" destId="{B8DA7EDB-E008-44F2-8DF1-FE3E3D80A928}" srcOrd="0" destOrd="0" presId="urn:microsoft.com/office/officeart/2005/8/layout/hierarchy3"/>
    <dgm:cxn modelId="{A77F3628-92AF-4D48-AA6C-89B423A8AE2D}" srcId="{7160541C-6DF5-4584-8B99-089D21371F8A}" destId="{40E72BA1-7172-46EB-A738-72292F7A3292}" srcOrd="1" destOrd="0" parTransId="{C40A2C87-F180-497F-BD38-14D653A1169F}" sibTransId="{583944FF-C080-4E90-8533-9C4C1B89D7F8}"/>
    <dgm:cxn modelId="{91808201-C7AF-4FEC-BAA5-5FA7B266A7D5}" type="presOf" srcId="{A2E0DEED-F442-41C7-8CFF-FA4B6E124829}" destId="{EF720CA5-9486-42FF-891D-E9E7A297AC28}" srcOrd="0" destOrd="0" presId="urn:microsoft.com/office/officeart/2005/8/layout/hierarchy3"/>
    <dgm:cxn modelId="{9B06E036-0AA4-4704-AE11-007A71EBF2C3}" type="presOf" srcId="{26E13ACB-CD87-42A6-AC14-37AAC02EFF5B}" destId="{A3269A59-6090-4284-BCE1-CB8BFBE1A048}" srcOrd="0" destOrd="0" presId="urn:microsoft.com/office/officeart/2005/8/layout/hierarchy3"/>
    <dgm:cxn modelId="{B8E985C4-FC09-47A8-AEC7-EE27B2A3BE61}" type="presOf" srcId="{7160541C-6DF5-4584-8B99-089D21371F8A}" destId="{B95660F6-07A3-45CB-837E-D9DC571A64DB}" srcOrd="0" destOrd="0" presId="urn:microsoft.com/office/officeart/2005/8/layout/hierarchy3"/>
    <dgm:cxn modelId="{FB1AC6FB-24F4-43F1-884B-AE7A13F50B05}" srcId="{9E4388E7-C3E3-422A-8ACF-C077D8E07B70}" destId="{C3AD6452-2EB3-4BB3-9FBC-08C63CB9B837}" srcOrd="4" destOrd="0" parTransId="{A92D9C6C-D0C0-46ED-B648-596E5E9043B3}" sibTransId="{ECF55492-7C3C-4A00-AD73-D88C1B1E0DC8}"/>
    <dgm:cxn modelId="{39915967-4D24-4B6C-8FD6-A4469227D592}" srcId="{88718F79-2EFB-47BC-AC94-8E0BCE2CCFC0}" destId="{ABEB84A2-3841-4EA2-9CA1-5A11A5189117}" srcOrd="1" destOrd="0" parTransId="{0C2CAED9-7996-497B-A443-567AB0982661}" sibTransId="{94D034F0-E1C7-407F-83F6-AD3DE6705BF9}"/>
    <dgm:cxn modelId="{0FC65F23-CAC5-4078-8FB7-197817C09090}" type="presOf" srcId="{F27B0353-E166-4A19-AB5F-F51CECBC7FB4}" destId="{0FCA1416-A82D-4E4F-8EC5-6D83410507A4}" srcOrd="0" destOrd="0" presId="urn:microsoft.com/office/officeart/2005/8/layout/hierarchy3"/>
    <dgm:cxn modelId="{49F835A8-FA11-4C87-A245-3E587FDA8C7B}" srcId="{CBF0C673-9E80-4DE4-ABBE-AED052BB083D}" destId="{9E4388E7-C3E3-422A-8ACF-C077D8E07B70}" srcOrd="0" destOrd="0" parTransId="{AF31EF43-8651-4C8F-800D-7098E1FF465A}" sibTransId="{138493AF-358C-4531-AF2E-E4010FBEDB81}"/>
    <dgm:cxn modelId="{5E8846ED-BEC1-447A-B171-CE5D98459368}" type="presOf" srcId="{A92D9C6C-D0C0-46ED-B648-596E5E9043B3}" destId="{A1EC3978-FAD4-4851-8210-4629AE7AD4C5}" srcOrd="0" destOrd="0" presId="urn:microsoft.com/office/officeart/2005/8/layout/hierarchy3"/>
    <dgm:cxn modelId="{7A551B1F-26F0-4F9A-80A8-E602AEAE5D14}" type="presOf" srcId="{60BB4E54-8161-4FF6-A64B-E884104454AB}" destId="{E1EEDB29-CF22-4454-9A26-46BCACBAFCAC}" srcOrd="0" destOrd="0" presId="urn:microsoft.com/office/officeart/2005/8/layout/hierarchy3"/>
    <dgm:cxn modelId="{FF9B4935-7C13-4F88-914A-A951EADAFD90}" srcId="{88718F79-2EFB-47BC-AC94-8E0BCE2CCFC0}" destId="{98369DCD-51C1-4EC5-B1CC-FDB6EBB5BED3}" srcOrd="0" destOrd="0" parTransId="{3D334461-6E2A-4D37-9B09-11C2A8A2DA06}" sibTransId="{064571D1-3E8D-410D-94F8-F3B1789F7FE2}"/>
    <dgm:cxn modelId="{900D8E61-C81A-4679-AC1A-F97900D68FC4}" type="presOf" srcId="{472A6FC6-5FAA-4B87-91DF-C28D46367827}" destId="{FDBC4F6B-BD42-4468-8D7B-F464DD0D1162}" srcOrd="0" destOrd="0" presId="urn:microsoft.com/office/officeart/2005/8/layout/hierarchy3"/>
    <dgm:cxn modelId="{75B2CA2E-7679-403D-BA96-CB927392E930}" srcId="{9E4388E7-C3E3-422A-8ACF-C077D8E07B70}" destId="{16157211-F686-42BC-B95E-EF737CA27474}" srcOrd="0" destOrd="0" parTransId="{0A3A1C4F-559B-4476-9A5B-7A28E00F71B7}" sibTransId="{4A078348-0429-4800-A599-061600EF4C8F}"/>
    <dgm:cxn modelId="{4748AFDD-EAFA-49B9-95AB-0B0D593398E2}" srcId="{88718F79-2EFB-47BC-AC94-8E0BCE2CCFC0}" destId="{5CBEA5F0-6442-44A6-B4E7-C34B6D5BEBB0}" srcOrd="2" destOrd="0" parTransId="{9892A9FC-06BE-4DD3-8D25-25156DAAEBCB}" sibTransId="{34637225-8643-4B7F-89D1-EC1CD00F33C3}"/>
    <dgm:cxn modelId="{BEED747C-867C-4264-BCCE-1A7715BD0623}" type="presOf" srcId="{FFAD3163-A34D-4879-86E9-6D413B852304}" destId="{D4F69B96-B3BF-4296-B609-94BDC6F40BAE}" srcOrd="0" destOrd="0" presId="urn:microsoft.com/office/officeart/2005/8/layout/hierarchy3"/>
    <dgm:cxn modelId="{2DF2AF3D-2724-4C99-AD1B-AFE6978CD103}" type="presOf" srcId="{CB6D6539-702E-4833-926F-7330EB96A0CF}" destId="{78889ADD-DA34-4467-AFA9-A76EBAFFBB09}" srcOrd="0" destOrd="0" presId="urn:microsoft.com/office/officeart/2005/8/layout/hierarchy3"/>
    <dgm:cxn modelId="{425C346F-A69A-4B7C-844F-CF3CEF1612EF}" type="presOf" srcId="{45BC813A-0A69-4ABA-A111-263AD0A28FEE}" destId="{AF786A86-9603-45EB-B8A6-6C9C3A7DF584}" srcOrd="0" destOrd="0" presId="urn:microsoft.com/office/officeart/2005/8/layout/hierarchy3"/>
    <dgm:cxn modelId="{C8093C8A-5136-49E2-B9D2-E1504956FD87}" type="presOf" srcId="{A019EB32-8748-4321-9690-1B4556C79C7E}" destId="{F7A6E3F9-1E70-4A69-A594-7EA7F47DC257}" srcOrd="0" destOrd="0" presId="urn:microsoft.com/office/officeart/2005/8/layout/hierarchy3"/>
    <dgm:cxn modelId="{7156F81C-DAEA-452E-AD73-8C8E1DF49DF0}" type="presOf" srcId="{C40A2C87-F180-497F-BD38-14D653A1169F}" destId="{113097DC-A1DE-41FE-AB82-B033197A191C}" srcOrd="0" destOrd="0" presId="urn:microsoft.com/office/officeart/2005/8/layout/hierarchy3"/>
    <dgm:cxn modelId="{CBB20C8F-4EAA-4CF0-9CF8-A72A4D0FB516}" type="presOf" srcId="{B7A3FBE6-B69C-48E5-B65B-67010327FA81}" destId="{2AF8C778-BBFD-40EC-8FE4-FCB18FD48793}" srcOrd="0" destOrd="0" presId="urn:microsoft.com/office/officeart/2005/8/layout/hierarchy3"/>
    <dgm:cxn modelId="{25974003-F364-4E12-8216-5E85C336F0D7}" type="presOf" srcId="{A019EB32-8748-4321-9690-1B4556C79C7E}" destId="{74DB48E5-4731-428C-AFD0-B5D71236AAC0}" srcOrd="1" destOrd="0" presId="urn:microsoft.com/office/officeart/2005/8/layout/hierarchy3"/>
    <dgm:cxn modelId="{A97863E7-F038-40F7-BC42-2E94497CB7A7}" type="presOf" srcId="{3D334461-6E2A-4D37-9B09-11C2A8A2DA06}" destId="{CCE1781B-07C0-4021-BE78-ED035466F5C0}" srcOrd="0" destOrd="0" presId="urn:microsoft.com/office/officeart/2005/8/layout/hierarchy3"/>
    <dgm:cxn modelId="{9FE2B48B-C98B-443A-B74D-E3445C329DE1}" type="presParOf" srcId="{FB96E8CB-76DD-4696-9266-7F69E0E27E67}" destId="{67116BA9-207C-4E4D-AB45-91E1B26AF31F}" srcOrd="0" destOrd="0" presId="urn:microsoft.com/office/officeart/2005/8/layout/hierarchy3"/>
    <dgm:cxn modelId="{FACC67A3-CE0C-4012-97B3-87DFCEEFBCFB}" type="presParOf" srcId="{67116BA9-207C-4E4D-AB45-91E1B26AF31F}" destId="{5140B56F-B189-456D-92A5-9CD12353B880}" srcOrd="0" destOrd="0" presId="urn:microsoft.com/office/officeart/2005/8/layout/hierarchy3"/>
    <dgm:cxn modelId="{6481FB2A-6C6A-43A2-81B5-97036B468FDD}" type="presParOf" srcId="{5140B56F-B189-456D-92A5-9CD12353B880}" destId="{A362BD7C-B124-439E-9069-8D867CF005F6}" srcOrd="0" destOrd="0" presId="urn:microsoft.com/office/officeart/2005/8/layout/hierarchy3"/>
    <dgm:cxn modelId="{436672CC-D08B-4396-82E8-82683943C934}" type="presParOf" srcId="{5140B56F-B189-456D-92A5-9CD12353B880}" destId="{956935F0-4E70-4566-8CDA-0CE5BA914B28}" srcOrd="1" destOrd="0" presId="urn:microsoft.com/office/officeart/2005/8/layout/hierarchy3"/>
    <dgm:cxn modelId="{1C894758-4ED6-444F-91DE-7A88A81AA804}" type="presParOf" srcId="{67116BA9-207C-4E4D-AB45-91E1B26AF31F}" destId="{5376BC6E-B206-4307-9F46-3068246311ED}" srcOrd="1" destOrd="0" presId="urn:microsoft.com/office/officeart/2005/8/layout/hierarchy3"/>
    <dgm:cxn modelId="{CB4390CC-0A3C-433D-A26D-87DC4761FDBE}" type="presParOf" srcId="{5376BC6E-B206-4307-9F46-3068246311ED}" destId="{AFA5852F-06CC-434E-8767-ED3B9ADBE830}" srcOrd="0" destOrd="0" presId="urn:microsoft.com/office/officeart/2005/8/layout/hierarchy3"/>
    <dgm:cxn modelId="{58B0B496-D4A9-4A82-96BC-8674304417D2}" type="presParOf" srcId="{5376BC6E-B206-4307-9F46-3068246311ED}" destId="{4B2CE649-8781-4F9D-8EC4-8F14963A04FA}" srcOrd="1" destOrd="0" presId="urn:microsoft.com/office/officeart/2005/8/layout/hierarchy3"/>
    <dgm:cxn modelId="{E63D3303-B705-4978-8C22-318F8EFCDDA0}" type="presParOf" srcId="{5376BC6E-B206-4307-9F46-3068246311ED}" destId="{D7278707-C972-4365-968B-1BE07D9BBE51}" srcOrd="2" destOrd="0" presId="urn:microsoft.com/office/officeart/2005/8/layout/hierarchy3"/>
    <dgm:cxn modelId="{91CF5D4A-D2EA-4754-BB81-30F74D6FCC01}" type="presParOf" srcId="{5376BC6E-B206-4307-9F46-3068246311ED}" destId="{3340CE84-886B-4393-95E3-F324CF34E477}" srcOrd="3" destOrd="0" presId="urn:microsoft.com/office/officeart/2005/8/layout/hierarchy3"/>
    <dgm:cxn modelId="{3C392092-3B1D-4CAC-9318-6EAB0960BA22}" type="presParOf" srcId="{5376BC6E-B206-4307-9F46-3068246311ED}" destId="{FEFEFD6C-C99F-473A-9353-56556FB4DDDB}" srcOrd="4" destOrd="0" presId="urn:microsoft.com/office/officeart/2005/8/layout/hierarchy3"/>
    <dgm:cxn modelId="{438FE1B1-A086-4CD7-A905-FFA28124D8F0}" type="presParOf" srcId="{5376BC6E-B206-4307-9F46-3068246311ED}" destId="{C105E476-91EC-4215-A277-C31F980E622D}" srcOrd="5" destOrd="0" presId="urn:microsoft.com/office/officeart/2005/8/layout/hierarchy3"/>
    <dgm:cxn modelId="{B1D189F9-B141-4BEF-8B7B-E9875DF6BAE8}" type="presParOf" srcId="{5376BC6E-B206-4307-9F46-3068246311ED}" destId="{FDBC4F6B-BD42-4468-8D7B-F464DD0D1162}" srcOrd="6" destOrd="0" presId="urn:microsoft.com/office/officeart/2005/8/layout/hierarchy3"/>
    <dgm:cxn modelId="{87EF7052-20DF-4B1D-98A4-49EFE77412CE}" type="presParOf" srcId="{5376BC6E-B206-4307-9F46-3068246311ED}" destId="{7F9479B1-E607-4786-841B-70A591A93BDA}" srcOrd="7" destOrd="0" presId="urn:microsoft.com/office/officeart/2005/8/layout/hierarchy3"/>
    <dgm:cxn modelId="{7F23F284-39E5-4F74-8968-94B5DEDB99D7}" type="presParOf" srcId="{5376BC6E-B206-4307-9F46-3068246311ED}" destId="{A1EC3978-FAD4-4851-8210-4629AE7AD4C5}" srcOrd="8" destOrd="0" presId="urn:microsoft.com/office/officeart/2005/8/layout/hierarchy3"/>
    <dgm:cxn modelId="{749B0FE2-C80D-405C-95DB-C20A2BE7192F}" type="presParOf" srcId="{5376BC6E-B206-4307-9F46-3068246311ED}" destId="{9DD4C82C-6AFF-4790-AD26-EF0AED3CA8A0}" srcOrd="9" destOrd="0" presId="urn:microsoft.com/office/officeart/2005/8/layout/hierarchy3"/>
    <dgm:cxn modelId="{F7227FC4-333E-4B13-94C2-45C3BB45C26E}" type="presParOf" srcId="{FB96E8CB-76DD-4696-9266-7F69E0E27E67}" destId="{4E7F9210-9701-45E4-A2BE-8C1273884151}" srcOrd="1" destOrd="0" presId="urn:microsoft.com/office/officeart/2005/8/layout/hierarchy3"/>
    <dgm:cxn modelId="{5F595A34-40E8-4E9F-A627-D06DA03C8338}" type="presParOf" srcId="{4E7F9210-9701-45E4-A2BE-8C1273884151}" destId="{D003BDB3-1631-4606-A2A8-76457E69014C}" srcOrd="0" destOrd="0" presId="urn:microsoft.com/office/officeart/2005/8/layout/hierarchy3"/>
    <dgm:cxn modelId="{C1CF1970-25EE-4C42-B247-A1A3B80114DF}" type="presParOf" srcId="{D003BDB3-1631-4606-A2A8-76457E69014C}" destId="{B95660F6-07A3-45CB-837E-D9DC571A64DB}" srcOrd="0" destOrd="0" presId="urn:microsoft.com/office/officeart/2005/8/layout/hierarchy3"/>
    <dgm:cxn modelId="{E8E9E7A2-EED3-4817-9B69-D0042C47DA53}" type="presParOf" srcId="{D003BDB3-1631-4606-A2A8-76457E69014C}" destId="{71D0E9A6-CD5A-48C4-B900-87092139805A}" srcOrd="1" destOrd="0" presId="urn:microsoft.com/office/officeart/2005/8/layout/hierarchy3"/>
    <dgm:cxn modelId="{29654314-B41D-4953-B578-D5DF111F23E8}" type="presParOf" srcId="{4E7F9210-9701-45E4-A2BE-8C1273884151}" destId="{985955B9-AE14-4D84-A1C8-94EED7F7A127}" srcOrd="1" destOrd="0" presId="urn:microsoft.com/office/officeart/2005/8/layout/hierarchy3"/>
    <dgm:cxn modelId="{40A21A5F-E2BF-4A63-A5B2-95E156CBCA81}" type="presParOf" srcId="{985955B9-AE14-4D84-A1C8-94EED7F7A127}" destId="{293130D7-33BE-4A8D-9774-7044AE35F393}" srcOrd="0" destOrd="0" presId="urn:microsoft.com/office/officeart/2005/8/layout/hierarchy3"/>
    <dgm:cxn modelId="{B079F82E-6497-4FE4-B764-1D5ACBEE1342}" type="presParOf" srcId="{985955B9-AE14-4D84-A1C8-94EED7F7A127}" destId="{A19C11CB-7D26-449B-8C15-3B3D94C1B7BD}" srcOrd="1" destOrd="0" presId="urn:microsoft.com/office/officeart/2005/8/layout/hierarchy3"/>
    <dgm:cxn modelId="{0E9B1ACE-BC25-4E72-AF0D-AE5303C5C620}" type="presParOf" srcId="{985955B9-AE14-4D84-A1C8-94EED7F7A127}" destId="{113097DC-A1DE-41FE-AB82-B033197A191C}" srcOrd="2" destOrd="0" presId="urn:microsoft.com/office/officeart/2005/8/layout/hierarchy3"/>
    <dgm:cxn modelId="{2217283A-CE56-44E9-9C5D-30840EF303B5}" type="presParOf" srcId="{985955B9-AE14-4D84-A1C8-94EED7F7A127}" destId="{93D49D26-29AE-47DC-A595-0A33B0BE4C1B}" srcOrd="3" destOrd="0" presId="urn:microsoft.com/office/officeart/2005/8/layout/hierarchy3"/>
    <dgm:cxn modelId="{D77A519B-BFE8-4E4B-99D5-2C2E2C9BFA63}" type="presParOf" srcId="{985955B9-AE14-4D84-A1C8-94EED7F7A127}" destId="{593F059E-A8B1-479E-8F12-B0E9B45FC174}" srcOrd="4" destOrd="0" presId="urn:microsoft.com/office/officeart/2005/8/layout/hierarchy3"/>
    <dgm:cxn modelId="{CB759CDF-E308-4B4F-8175-C9F28619305A}" type="presParOf" srcId="{985955B9-AE14-4D84-A1C8-94EED7F7A127}" destId="{9357359A-9753-4649-A5D6-524D075B134F}" srcOrd="5" destOrd="0" presId="urn:microsoft.com/office/officeart/2005/8/layout/hierarchy3"/>
    <dgm:cxn modelId="{8A817B3C-DED0-4A48-B75D-7D0EE8D25C8A}" type="presParOf" srcId="{985955B9-AE14-4D84-A1C8-94EED7F7A127}" destId="{4358EF43-6011-436A-8ECC-C80DBDE90D44}" srcOrd="6" destOrd="0" presId="urn:microsoft.com/office/officeart/2005/8/layout/hierarchy3"/>
    <dgm:cxn modelId="{24149054-3819-4CD3-B9A6-96B00148712F}" type="presParOf" srcId="{985955B9-AE14-4D84-A1C8-94EED7F7A127}" destId="{E1EEDB29-CF22-4454-9A26-46BCACBAFCAC}" srcOrd="7" destOrd="0" presId="urn:microsoft.com/office/officeart/2005/8/layout/hierarchy3"/>
    <dgm:cxn modelId="{31965F7F-5E6C-405B-8639-C5C5769DFF10}" type="presParOf" srcId="{FB96E8CB-76DD-4696-9266-7F69E0E27E67}" destId="{3339E7CC-C775-47D7-8FC4-517054B85517}" srcOrd="2" destOrd="0" presId="urn:microsoft.com/office/officeart/2005/8/layout/hierarchy3"/>
    <dgm:cxn modelId="{EB39FA35-EDE8-4AD1-9A13-A6EAC0A65804}" type="presParOf" srcId="{3339E7CC-C775-47D7-8FC4-517054B85517}" destId="{38A624EE-8B4F-4CEC-9002-A63D353A3E75}" srcOrd="0" destOrd="0" presId="urn:microsoft.com/office/officeart/2005/8/layout/hierarchy3"/>
    <dgm:cxn modelId="{BA3027EE-7615-4AF3-AE1A-B4E5E27E8AC7}" type="presParOf" srcId="{38A624EE-8B4F-4CEC-9002-A63D353A3E75}" destId="{F7A6E3F9-1E70-4A69-A594-7EA7F47DC257}" srcOrd="0" destOrd="0" presId="urn:microsoft.com/office/officeart/2005/8/layout/hierarchy3"/>
    <dgm:cxn modelId="{C529B22E-A918-45B7-9E7C-76C8C0C90E05}" type="presParOf" srcId="{38A624EE-8B4F-4CEC-9002-A63D353A3E75}" destId="{74DB48E5-4731-428C-AFD0-B5D71236AAC0}" srcOrd="1" destOrd="0" presId="urn:microsoft.com/office/officeart/2005/8/layout/hierarchy3"/>
    <dgm:cxn modelId="{13DA747C-F9D3-4E30-B7FE-7F06B4F18801}" type="presParOf" srcId="{3339E7CC-C775-47D7-8FC4-517054B85517}" destId="{EE98A41E-29F0-4BA6-AF09-B6293769F658}" srcOrd="1" destOrd="0" presId="urn:microsoft.com/office/officeart/2005/8/layout/hierarchy3"/>
    <dgm:cxn modelId="{5385E35A-B2E3-4927-B2EA-D0168E831852}" type="presParOf" srcId="{EE98A41E-29F0-4BA6-AF09-B6293769F658}" destId="{0FCA1416-A82D-4E4F-8EC5-6D83410507A4}" srcOrd="0" destOrd="0" presId="urn:microsoft.com/office/officeart/2005/8/layout/hierarchy3"/>
    <dgm:cxn modelId="{2B6188B8-0A2E-44C3-8013-18A094785AFC}" type="presParOf" srcId="{EE98A41E-29F0-4BA6-AF09-B6293769F658}" destId="{D40C730A-F92E-4FAA-ACAE-DA58B7DF6693}" srcOrd="1" destOrd="0" presId="urn:microsoft.com/office/officeart/2005/8/layout/hierarchy3"/>
    <dgm:cxn modelId="{7F7F36A4-2B1D-4A6D-A335-22CF62FBD555}" type="presParOf" srcId="{EE98A41E-29F0-4BA6-AF09-B6293769F658}" destId="{A3269A59-6090-4284-BCE1-CB8BFBE1A048}" srcOrd="2" destOrd="0" presId="urn:microsoft.com/office/officeart/2005/8/layout/hierarchy3"/>
    <dgm:cxn modelId="{C45399B0-8AFD-406B-BB63-1162F1E9828B}" type="presParOf" srcId="{EE98A41E-29F0-4BA6-AF09-B6293769F658}" destId="{D4F69B96-B3BF-4296-B609-94BDC6F40BAE}" srcOrd="3" destOrd="0" presId="urn:microsoft.com/office/officeart/2005/8/layout/hierarchy3"/>
    <dgm:cxn modelId="{DE010316-50F4-4922-B656-55C99908395C}" type="presParOf" srcId="{EE98A41E-29F0-4BA6-AF09-B6293769F658}" destId="{7D4155CD-A968-4700-8F34-06ED55F4D3BF}" srcOrd="4" destOrd="0" presId="urn:microsoft.com/office/officeart/2005/8/layout/hierarchy3"/>
    <dgm:cxn modelId="{23466562-258B-4C62-86B1-B6F88B798F90}" type="presParOf" srcId="{EE98A41E-29F0-4BA6-AF09-B6293769F658}" destId="{AF786A86-9603-45EB-B8A6-6C9C3A7DF584}" srcOrd="5" destOrd="0" presId="urn:microsoft.com/office/officeart/2005/8/layout/hierarchy3"/>
    <dgm:cxn modelId="{7CC62E61-06E4-4F62-ABDA-1A0844A54F17}" type="presParOf" srcId="{EE98A41E-29F0-4BA6-AF09-B6293769F658}" destId="{1FC46CBE-BE8F-4C63-9606-90B136B9488F}" srcOrd="6" destOrd="0" presId="urn:microsoft.com/office/officeart/2005/8/layout/hierarchy3"/>
    <dgm:cxn modelId="{0176E783-5046-495A-80EC-A5C9EF6404C1}" type="presParOf" srcId="{EE98A41E-29F0-4BA6-AF09-B6293769F658}" destId="{7C0385D3-C023-4253-B336-D10352C8008F}" srcOrd="7" destOrd="0" presId="urn:microsoft.com/office/officeart/2005/8/layout/hierarchy3"/>
    <dgm:cxn modelId="{95DB2435-0BED-4CA5-B9FC-ED8955B66D84}" type="presParOf" srcId="{EE98A41E-29F0-4BA6-AF09-B6293769F658}" destId="{2AF8C778-BBFD-40EC-8FE4-FCB18FD48793}" srcOrd="8" destOrd="0" presId="urn:microsoft.com/office/officeart/2005/8/layout/hierarchy3"/>
    <dgm:cxn modelId="{90A8F59D-AA44-4943-8077-E2353857B77B}" type="presParOf" srcId="{EE98A41E-29F0-4BA6-AF09-B6293769F658}" destId="{78889ADD-DA34-4467-AFA9-A76EBAFFBB09}" srcOrd="9" destOrd="0" presId="urn:microsoft.com/office/officeart/2005/8/layout/hierarchy3"/>
    <dgm:cxn modelId="{C7EF275F-9D84-47EA-86AD-6CBE12430147}" type="presParOf" srcId="{FB96E8CB-76DD-4696-9266-7F69E0E27E67}" destId="{4E334CF8-8D6B-4D81-A972-B40FDBCAB93F}" srcOrd="3" destOrd="0" presId="urn:microsoft.com/office/officeart/2005/8/layout/hierarchy3"/>
    <dgm:cxn modelId="{05FC6F43-BD7A-4199-9F89-8A5B053B430F}" type="presParOf" srcId="{4E334CF8-8D6B-4D81-A972-B40FDBCAB93F}" destId="{1DF407E9-99AF-4CD0-8201-854C42A5F719}" srcOrd="0" destOrd="0" presId="urn:microsoft.com/office/officeart/2005/8/layout/hierarchy3"/>
    <dgm:cxn modelId="{68F595C1-702C-47E5-A716-5F65D2770F97}" type="presParOf" srcId="{1DF407E9-99AF-4CD0-8201-854C42A5F719}" destId="{9CEDB685-C4FB-4560-9C6F-601CEAF3EB96}" srcOrd="0" destOrd="0" presId="urn:microsoft.com/office/officeart/2005/8/layout/hierarchy3"/>
    <dgm:cxn modelId="{E467404B-A1EC-470C-B59C-37B6114B9338}" type="presParOf" srcId="{1DF407E9-99AF-4CD0-8201-854C42A5F719}" destId="{4EC7CE3B-1080-4C52-9C8A-033DE4E84D21}" srcOrd="1" destOrd="0" presId="urn:microsoft.com/office/officeart/2005/8/layout/hierarchy3"/>
    <dgm:cxn modelId="{1A9A5CBA-C958-441E-947C-287A41073C80}" type="presParOf" srcId="{4E334CF8-8D6B-4D81-A972-B40FDBCAB93F}" destId="{34E9FBDF-919B-4BF2-A1D8-C5E58650575E}" srcOrd="1" destOrd="0" presId="urn:microsoft.com/office/officeart/2005/8/layout/hierarchy3"/>
    <dgm:cxn modelId="{80F4002C-7C9B-48A4-8609-BE642595A6AA}" type="presParOf" srcId="{34E9FBDF-919B-4BF2-A1D8-C5E58650575E}" destId="{CCE1781B-07C0-4021-BE78-ED035466F5C0}" srcOrd="0" destOrd="0" presId="urn:microsoft.com/office/officeart/2005/8/layout/hierarchy3"/>
    <dgm:cxn modelId="{F46F02E6-6560-459A-B71C-700F0B3D646B}" type="presParOf" srcId="{34E9FBDF-919B-4BF2-A1D8-C5E58650575E}" destId="{6BD8EF1D-637F-4AF4-A6B7-7BC55F1D5FDE}" srcOrd="1" destOrd="0" presId="urn:microsoft.com/office/officeart/2005/8/layout/hierarchy3"/>
    <dgm:cxn modelId="{5D1E49C3-984B-4EC7-A468-E2590078D09B}" type="presParOf" srcId="{34E9FBDF-919B-4BF2-A1D8-C5E58650575E}" destId="{7C1F8D6B-8D83-4351-A29D-0F76AD7C8686}" srcOrd="2" destOrd="0" presId="urn:microsoft.com/office/officeart/2005/8/layout/hierarchy3"/>
    <dgm:cxn modelId="{ADE6E6DA-8EF5-457F-8329-FCBDB64B8031}" type="presParOf" srcId="{34E9FBDF-919B-4BF2-A1D8-C5E58650575E}" destId="{E5BD6F72-6178-4067-B680-718408E32128}" srcOrd="3" destOrd="0" presId="urn:microsoft.com/office/officeart/2005/8/layout/hierarchy3"/>
    <dgm:cxn modelId="{B1B3E79E-F34C-4816-93F8-0CE8F2ACA41A}" type="presParOf" srcId="{34E9FBDF-919B-4BF2-A1D8-C5E58650575E}" destId="{1292B9B9-71F0-49CE-995E-12B487DC8284}" srcOrd="4" destOrd="0" presId="urn:microsoft.com/office/officeart/2005/8/layout/hierarchy3"/>
    <dgm:cxn modelId="{BE5A0DED-4C6F-46EA-BB9C-F9D337F13D53}" type="presParOf" srcId="{34E9FBDF-919B-4BF2-A1D8-C5E58650575E}" destId="{789BE995-F6D0-40E2-B3EC-99DCD55079CC}" srcOrd="5" destOrd="0" presId="urn:microsoft.com/office/officeart/2005/8/layout/hierarchy3"/>
    <dgm:cxn modelId="{0F2560D3-7B7D-48EC-AFEF-D7FE5D85DCCA}" type="presParOf" srcId="{34E9FBDF-919B-4BF2-A1D8-C5E58650575E}" destId="{EF720CA5-9486-42FF-891D-E9E7A297AC28}" srcOrd="6" destOrd="0" presId="urn:microsoft.com/office/officeart/2005/8/layout/hierarchy3"/>
    <dgm:cxn modelId="{70E15828-6C74-4608-B06D-DB0B707A1FD7}" type="presParOf" srcId="{34E9FBDF-919B-4BF2-A1D8-C5E58650575E}" destId="{B8DA7EDB-E008-44F2-8DF1-FE3E3D80A928}" srcOrd="7" destOrd="0" presId="urn:microsoft.com/office/officeart/2005/8/layout/hierarchy3"/>
    <dgm:cxn modelId="{E0A647EB-65F7-44C5-A0E3-31B8693502AE}" type="presParOf" srcId="{FB96E8CB-76DD-4696-9266-7F69E0E27E67}" destId="{CEA64F3B-99DE-4AAD-B00A-8CA8A945810F}" srcOrd="4" destOrd="0" presId="urn:microsoft.com/office/officeart/2005/8/layout/hierarchy3"/>
    <dgm:cxn modelId="{45895417-A73F-43DF-B0B0-359DD6B0F905}" type="presParOf" srcId="{CEA64F3B-99DE-4AAD-B00A-8CA8A945810F}" destId="{C4DBCB1F-C239-49A4-8ACB-1A002641FC1C}" srcOrd="0" destOrd="0" presId="urn:microsoft.com/office/officeart/2005/8/layout/hierarchy3"/>
    <dgm:cxn modelId="{D5827DB7-F827-4A7D-8901-49007D680394}" type="presParOf" srcId="{C4DBCB1F-C239-49A4-8ACB-1A002641FC1C}" destId="{6A2F9860-6A09-440D-AF8D-5B5F0637831A}" srcOrd="0" destOrd="0" presId="urn:microsoft.com/office/officeart/2005/8/layout/hierarchy3"/>
    <dgm:cxn modelId="{51257690-071A-4687-819C-AF88137C404D}" type="presParOf" srcId="{C4DBCB1F-C239-49A4-8ACB-1A002641FC1C}" destId="{A43C417F-5A4D-429A-A4A4-ABBB30942B5C}" srcOrd="1" destOrd="0" presId="urn:microsoft.com/office/officeart/2005/8/layout/hierarchy3"/>
    <dgm:cxn modelId="{0567668C-380D-43C8-87BC-453E2A52C68D}" type="presParOf" srcId="{CEA64F3B-99DE-4AAD-B00A-8CA8A945810F}" destId="{444D7750-1A3E-445F-AEB2-92F515DBC503}" srcOrd="1" destOrd="0" presId="urn:microsoft.com/office/officeart/2005/8/layout/hierarchy3"/>
  </dgm:cxnLst>
  <dgm:bg/>
  <dgm:whole>
    <a:ln w="9525" cap="flat" cmpd="sng" algn="ctr">
      <a:solidFill>
        <a:schemeClr val="lt1">
          <a:hueOff val="0"/>
          <a:satOff val="0"/>
          <a:lumOff val="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E5E6E0-C0E0-7D4B-9ECC-072911EB5D7C}" type="doc">
      <dgm:prSet loTypeId="urn:microsoft.com/office/officeart/2005/8/layout/vProcess5" loCatId="" qsTypeId="urn:microsoft.com/office/officeart/2005/8/quickstyle/simple2" qsCatId="simple" csTypeId="urn:microsoft.com/office/officeart/2005/8/colors/accent0_1" csCatId="mainScheme" phldr="1"/>
      <dgm:spPr/>
      <dgm:t>
        <a:bodyPr/>
        <a:lstStyle/>
        <a:p>
          <a:endParaRPr lang="en-US"/>
        </a:p>
      </dgm:t>
    </dgm:pt>
    <dgm:pt modelId="{C2A269DA-4BD1-B149-9BFC-96F08153CA87}">
      <dgm:prSet phldrT="[Text]" custT="1"/>
      <dgm:spPr/>
      <dgm:t>
        <a:bodyPr/>
        <a:lstStyle/>
        <a:p>
          <a:pPr>
            <a:lnSpc>
              <a:spcPct val="112000"/>
            </a:lnSpc>
          </a:pPr>
          <a:r>
            <a:rPr lang="en-US" sz="1500" dirty="0"/>
            <a:t>A </a:t>
          </a:r>
          <a:r>
            <a:rPr lang="en-US" sz="1500" dirty="0" err="1"/>
            <a:t>partir</a:t>
          </a:r>
          <a:r>
            <a:rPr lang="en-US" sz="1500" dirty="0"/>
            <a:t> de hoy </a:t>
          </a:r>
          <a:r>
            <a:rPr lang="en-US" sz="1500" dirty="0" err="1"/>
            <a:t>usted</a:t>
          </a:r>
          <a:r>
            <a:rPr lang="en-US" sz="1500" dirty="0"/>
            <a:t> </a:t>
          </a:r>
          <a:r>
            <a:rPr lang="en-US" sz="1500" dirty="0" err="1"/>
            <a:t>va</a:t>
          </a:r>
          <a:r>
            <a:rPr lang="en-US" sz="1500" dirty="0"/>
            <a:t> a </a:t>
          </a:r>
          <a:r>
            <a:rPr lang="es-MX" sz="1500" b="1" u="sng" dirty="0"/>
            <a:t>desarrollar un plan para entrenar a otros funcionarios o miembros de la comunidad</a:t>
          </a:r>
          <a:r>
            <a:rPr lang="en-US" sz="1500" dirty="0"/>
            <a:t> a </a:t>
          </a:r>
          <a:r>
            <a:rPr lang="en-US" sz="1500" dirty="0" err="1"/>
            <a:t>usar</a:t>
          </a:r>
          <a:r>
            <a:rPr lang="en-US" sz="1500" dirty="0"/>
            <a:t> las </a:t>
          </a:r>
          <a:r>
            <a:rPr lang="en-US" sz="1500" dirty="0" err="1"/>
            <a:t>herramientas</a:t>
          </a:r>
          <a:r>
            <a:rPr lang="en-US" sz="1500" dirty="0"/>
            <a:t> </a:t>
          </a:r>
          <a:r>
            <a:rPr lang="en-US" sz="1500" dirty="0" err="1"/>
            <a:t>en</a:t>
          </a:r>
          <a:r>
            <a:rPr lang="en-US" sz="1500" dirty="0"/>
            <a:t> </a:t>
          </a:r>
          <a:r>
            <a:rPr lang="en-US" sz="1500" dirty="0" err="1"/>
            <a:t>su</a:t>
          </a:r>
          <a:r>
            <a:rPr lang="en-US" sz="1500" dirty="0"/>
            <a:t> </a:t>
          </a:r>
          <a:r>
            <a:rPr lang="en-US" sz="1500" dirty="0" err="1"/>
            <a:t>trabajo</a:t>
          </a:r>
          <a:r>
            <a:rPr lang="en-US" sz="1500" dirty="0"/>
            <a:t> </a:t>
          </a:r>
          <a:r>
            <a:rPr lang="en-US" sz="1500" dirty="0" err="1"/>
            <a:t>diario</a:t>
          </a:r>
          <a:r>
            <a:rPr lang="en-US" sz="1500" dirty="0"/>
            <a:t> — la </a:t>
          </a:r>
          <a:r>
            <a:rPr lang="en-US" sz="1500" dirty="0" err="1"/>
            <a:t>organización</a:t>
          </a:r>
          <a:r>
            <a:rPr lang="en-US" sz="1500" dirty="0"/>
            <a:t> y el </a:t>
          </a:r>
          <a:r>
            <a:rPr lang="en-US" sz="1500" dirty="0" err="1"/>
            <a:t>contenido</a:t>
          </a:r>
          <a:r>
            <a:rPr lang="en-US" sz="1500" dirty="0"/>
            <a:t> del </a:t>
          </a:r>
          <a:r>
            <a:rPr lang="en-US" sz="1500" dirty="0" err="1"/>
            <a:t>conjunto</a:t>
          </a:r>
          <a:r>
            <a:rPr lang="en-US" sz="1500" dirty="0"/>
            <a:t> de </a:t>
          </a:r>
          <a:r>
            <a:rPr lang="en-US" sz="1500" dirty="0" err="1"/>
            <a:t>herramientas</a:t>
          </a:r>
          <a:r>
            <a:rPr lang="en-US" sz="1500" dirty="0"/>
            <a:t>, </a:t>
          </a:r>
          <a:r>
            <a:rPr lang="en-US" sz="1500" dirty="0" err="1"/>
            <a:t>así</a:t>
          </a:r>
          <a:r>
            <a:rPr lang="en-US" sz="1500" dirty="0"/>
            <a:t> </a:t>
          </a:r>
          <a:r>
            <a:rPr lang="en-US" sz="1500" dirty="0" err="1"/>
            <a:t>como</a:t>
          </a:r>
          <a:r>
            <a:rPr lang="en-US" sz="1500" dirty="0"/>
            <a:t> la </a:t>
          </a:r>
          <a:r>
            <a:rPr lang="en-US" sz="1500" dirty="0" err="1"/>
            <a:t>utilización</a:t>
          </a:r>
          <a:r>
            <a:rPr lang="en-US" sz="1500" dirty="0"/>
            <a:t> del </a:t>
          </a:r>
          <a:r>
            <a:rPr lang="en-US" sz="1500" dirty="0" err="1"/>
            <a:t>conjunto</a:t>
          </a:r>
          <a:r>
            <a:rPr lang="en-US" sz="1500" dirty="0"/>
            <a:t> de </a:t>
          </a:r>
          <a:r>
            <a:rPr lang="en-US" sz="1500" dirty="0" err="1"/>
            <a:t>herramientas</a:t>
          </a:r>
          <a:r>
            <a:rPr lang="en-US" sz="1500" dirty="0"/>
            <a:t> con la </a:t>
          </a:r>
          <a:r>
            <a:rPr lang="en-US" sz="1500" dirty="0" err="1"/>
            <a:t>gente</a:t>
          </a:r>
          <a:r>
            <a:rPr lang="en-US" sz="1500" dirty="0"/>
            <a:t>.</a:t>
          </a:r>
          <a:endParaRPr lang="es-MX" sz="1500" dirty="0"/>
        </a:p>
      </dgm:t>
      <dgm:extLst>
        <a:ext uri="{E40237B7-FDA0-4F09-8148-C483321AD2D9}">
          <dgm14:cNvPr xmlns:dgm14="http://schemas.microsoft.com/office/drawing/2010/diagram" id="0" name="" descr="Tres cuadros de texto separados por flechas:&#10;&#10;Durante la formación de los instructores de hoy, usted aprenderá: 1. La organización y el contenido del conjunto de herramientas; 2. Cómo se organiza la formación; 3. Herramientas que pueden ayudarle a planificar e impartir la formación. &#10;&#10;Flecha que apunta al siguiente cuadro.&#10;&#10;A partir de hoy, usted va a crear un plan para formar a otros funcionarios o miembros de la comunidad a usar las herramientas en su trabajo diario — la organización y el contenido del conjunto de herramientas, así como la utilización del conjunto de herramientas con la gente.&#10;&#10;Flecha apuntando al siguiente cuadro.&#10;&#10;Luego, usted: Llevará a cabo la formación del personal de primera línea en su organización y en la comunidad para que utilicen Su dinero, sus metas. Impartirá y presentará las encuestas antes y después de la formación, así como también las encuestas a los instructores.&#10;"/>
        </a:ext>
      </dgm:extLst>
    </dgm:pt>
    <dgm:pt modelId="{483BBEEC-196B-4F47-8AB1-825FD44CD918}" type="parTrans" cxnId="{7180CC59-4F95-E143-A0FB-AA8A305D5484}">
      <dgm:prSet/>
      <dgm:spPr/>
      <dgm:t>
        <a:bodyPr/>
        <a:lstStyle/>
        <a:p>
          <a:endParaRPr lang="en-US"/>
        </a:p>
      </dgm:t>
    </dgm:pt>
    <dgm:pt modelId="{60291DCA-FB65-9342-9B93-2C19ECBB4398}" type="sibTrans" cxnId="{7180CC59-4F95-E143-A0FB-AA8A305D5484}">
      <dgm:prSet custT="1"/>
      <dgm:spPr/>
      <dgm:t>
        <a:bodyPr/>
        <a:lstStyle/>
        <a:p>
          <a:endParaRPr lang="en-US" sz="3200"/>
        </a:p>
      </dgm:t>
    </dgm:pt>
    <dgm:pt modelId="{914F3115-0986-8941-A157-F59169C12DBE}">
      <dgm:prSet phldrT="[Text]" custT="1"/>
      <dgm:spPr/>
      <dgm:t>
        <a:bodyPr/>
        <a:lstStyle/>
        <a:p>
          <a:pPr>
            <a:lnSpc>
              <a:spcPct val="100000"/>
            </a:lnSpc>
          </a:pPr>
          <a:r>
            <a:rPr lang="en-US" sz="1500" err="1"/>
            <a:t>Luego</a:t>
          </a:r>
          <a:r>
            <a:rPr lang="en-US" sz="1500"/>
            <a:t>: </a:t>
          </a:r>
          <a:r>
            <a:rPr lang="es-MX" sz="1500" b="1"/>
            <a:t>Llevará a cabo la formación sobre </a:t>
          </a:r>
          <a:r>
            <a:rPr lang="es-MX" sz="1500" b="1" i="1"/>
            <a:t>Su dinero, sus metas</a:t>
          </a:r>
          <a:r>
            <a:rPr lang="es-MX" sz="1500" b="1"/>
            <a:t> al personal de primera línea en su organización y en la comunidad</a:t>
          </a:r>
          <a:r>
            <a:rPr lang="en-US" sz="1500"/>
            <a:t>.</a:t>
          </a:r>
        </a:p>
        <a:p>
          <a:pPr>
            <a:lnSpc>
              <a:spcPct val="100000"/>
            </a:lnSpc>
          </a:pPr>
          <a:r>
            <a:rPr lang="es-MX" sz="1500" b="1"/>
            <a:t>Impartirá y presentará las encuestas previas y posteriores a los cursos de formación, así como también las encuestas a los instructores.</a:t>
          </a:r>
        </a:p>
      </dgm:t>
      <dgm:extLst>
        <a:ext uri="{E40237B7-FDA0-4F09-8148-C483321AD2D9}">
          <dgm14:cNvPr xmlns:dgm14="http://schemas.microsoft.com/office/drawing/2010/diagram" id="0" name="" descr="Then you will: You deliver trainings on Your Money, Your Goals to frontline staff in your organization and community. You administer and submit pre- and post-training surveys as well as trainer surveys."/>
        </a:ext>
      </dgm:extLst>
    </dgm:pt>
    <dgm:pt modelId="{B4414A42-CB19-CC41-BF03-667E3970A080}" type="parTrans" cxnId="{E69D3DE0-00B0-B742-B8FF-C2C5171EB629}">
      <dgm:prSet/>
      <dgm:spPr/>
      <dgm:t>
        <a:bodyPr/>
        <a:lstStyle/>
        <a:p>
          <a:endParaRPr lang="en-US"/>
        </a:p>
      </dgm:t>
    </dgm:pt>
    <dgm:pt modelId="{D2D3E406-E01D-A54D-8EC2-E687A433F959}" type="sibTrans" cxnId="{E69D3DE0-00B0-B742-B8FF-C2C5171EB629}">
      <dgm:prSet/>
      <dgm:spPr/>
      <dgm:t>
        <a:bodyPr/>
        <a:lstStyle/>
        <a:p>
          <a:endParaRPr lang="en-US"/>
        </a:p>
      </dgm:t>
    </dgm:pt>
    <dgm:pt modelId="{B33F00F8-27EE-5D48-8E63-7DD39E84DCFE}">
      <dgm:prSet phldrT="[Text]" custT="1"/>
      <dgm:spPr/>
      <dgm:t>
        <a:bodyPr/>
        <a:lstStyle/>
        <a:p>
          <a:r>
            <a:rPr lang="en-US" sz="1500" dirty="0"/>
            <a:t>Durante la </a:t>
          </a:r>
          <a:r>
            <a:rPr lang="en-US" sz="1500" dirty="0" err="1"/>
            <a:t>sesión</a:t>
          </a:r>
          <a:r>
            <a:rPr lang="en-US" sz="1500" dirty="0"/>
            <a:t> de </a:t>
          </a:r>
          <a:r>
            <a:rPr lang="en-US" sz="1500" dirty="0" err="1"/>
            <a:t>formación</a:t>
          </a:r>
          <a:r>
            <a:rPr lang="en-US" sz="1500" dirty="0"/>
            <a:t> de </a:t>
          </a:r>
          <a:r>
            <a:rPr lang="en-US" sz="1500" dirty="0" err="1"/>
            <a:t>instructores</a:t>
          </a:r>
          <a:r>
            <a:rPr lang="en-US" sz="1500" dirty="0"/>
            <a:t> de hoy, </a:t>
          </a:r>
          <a:r>
            <a:rPr lang="en-US" sz="1500" dirty="0" err="1"/>
            <a:t>usted</a:t>
          </a:r>
          <a:r>
            <a:rPr lang="en-US" sz="1500" dirty="0"/>
            <a:t> </a:t>
          </a:r>
          <a:r>
            <a:rPr lang="en-US" sz="1500" dirty="0" err="1"/>
            <a:t>aprenderá</a:t>
          </a:r>
          <a:r>
            <a:rPr lang="en-US" sz="1500" dirty="0"/>
            <a:t>:</a:t>
          </a:r>
        </a:p>
        <a:p>
          <a:r>
            <a:rPr lang="en-US" sz="1500" b="1" dirty="0"/>
            <a:t>1. </a:t>
          </a:r>
          <a:r>
            <a:rPr sz="1500" dirty="0"/>
            <a:t>La </a:t>
          </a:r>
          <a:r>
            <a:rPr lang="es-MX" sz="1500" b="1" dirty="0"/>
            <a:t>organización</a:t>
          </a:r>
          <a:r>
            <a:rPr sz="1500" dirty="0"/>
            <a:t> y el </a:t>
          </a:r>
          <a:r>
            <a:rPr lang="es-MX" sz="1500" b="1" dirty="0"/>
            <a:t>contenido</a:t>
          </a:r>
          <a:r>
            <a:rPr sz="1500" dirty="0"/>
            <a:t> del </a:t>
          </a:r>
          <a:r>
            <a:rPr sz="1500" dirty="0" err="1"/>
            <a:t>conjunto</a:t>
          </a:r>
          <a:r>
            <a:rPr sz="1500" dirty="0"/>
            <a:t> de </a:t>
          </a:r>
          <a:r>
            <a:rPr sz="1500" dirty="0" err="1"/>
            <a:t>herramientas</a:t>
          </a:r>
          <a:endParaRPr sz="1500" dirty="0"/>
        </a:p>
        <a:p>
          <a:r>
            <a:rPr lang="en-US" sz="1500" b="1" dirty="0"/>
            <a:t>2. </a:t>
          </a:r>
          <a:r>
            <a:rPr lang="es-ES_tradnl" sz="1500" b="1" noProof="0" dirty="0"/>
            <a:t>Cómo está organizada la formación</a:t>
          </a:r>
        </a:p>
        <a:p>
          <a:r>
            <a:rPr lang="en-US" sz="1500" b="1" dirty="0"/>
            <a:t>3. </a:t>
          </a:r>
          <a:r>
            <a:rPr lang="en-US" sz="1500" b="1" dirty="0" err="1"/>
            <a:t>Herramientas</a:t>
          </a:r>
          <a:r>
            <a:rPr lang="en-US" sz="1500" b="1" dirty="0"/>
            <a:t> para </a:t>
          </a:r>
          <a:r>
            <a:rPr lang="es-MX" sz="1500" b="1" i="1" dirty="0"/>
            <a:t>planificar e impartir el entrenamiento</a:t>
          </a:r>
        </a:p>
      </dgm:t>
      <dgm:extLst>
        <a:ext uri="{E40237B7-FDA0-4F09-8148-C483321AD2D9}">
          <dgm14:cNvPr xmlns:dgm14="http://schemas.microsoft.com/office/drawing/2010/diagram" id="0" name="" descr="During the training of trainers today, you will learn: 1. Organization and content of the toolkit.  2. How the training is organized &#10;3. Tools that can help you plan &amp; deliver the training."/>
        </a:ext>
      </dgm:extLst>
    </dgm:pt>
    <dgm:pt modelId="{3D3BF893-EC5E-5C41-95BA-D8A1E8F5A621}" type="sibTrans" cxnId="{18056071-4BA9-1842-95D2-F6AE66075F02}">
      <dgm:prSet custT="1"/>
      <dgm:spPr/>
      <dgm:t>
        <a:bodyPr/>
        <a:lstStyle/>
        <a:p>
          <a:endParaRPr lang="en-US" sz="3200"/>
        </a:p>
      </dgm:t>
    </dgm:pt>
    <dgm:pt modelId="{DFFFF4C7-4B66-B549-BE2C-71ECB8FD7BFC}" type="parTrans" cxnId="{18056071-4BA9-1842-95D2-F6AE66075F02}">
      <dgm:prSet/>
      <dgm:spPr/>
      <dgm:t>
        <a:bodyPr/>
        <a:lstStyle/>
        <a:p>
          <a:endParaRPr lang="en-US"/>
        </a:p>
      </dgm:t>
    </dgm:pt>
    <dgm:pt modelId="{E0C2A6BE-A7CB-5A42-917B-A4BA14152136}" type="pres">
      <dgm:prSet presAssocID="{8CE5E6E0-C0E0-7D4B-9ECC-072911EB5D7C}" presName="outerComposite" presStyleCnt="0">
        <dgm:presLayoutVars>
          <dgm:chMax val="5"/>
          <dgm:dir/>
          <dgm:resizeHandles val="exact"/>
        </dgm:presLayoutVars>
      </dgm:prSet>
      <dgm:spPr/>
      <dgm:t>
        <a:bodyPr/>
        <a:lstStyle/>
        <a:p>
          <a:endParaRPr lang="en-US"/>
        </a:p>
      </dgm:t>
    </dgm:pt>
    <dgm:pt modelId="{ADEC034B-6FC2-DD40-AEEF-25D5FCC08DB9}" type="pres">
      <dgm:prSet presAssocID="{8CE5E6E0-C0E0-7D4B-9ECC-072911EB5D7C}" presName="dummyMaxCanvas" presStyleCnt="0">
        <dgm:presLayoutVars/>
      </dgm:prSet>
      <dgm:spPr/>
    </dgm:pt>
    <dgm:pt modelId="{D1F5B7C5-382B-5442-8ED6-CDB17D4CE99E}" type="pres">
      <dgm:prSet presAssocID="{8CE5E6E0-C0E0-7D4B-9ECC-072911EB5D7C}" presName="ThreeNodes_1" presStyleLbl="node1" presStyleIdx="0" presStyleCnt="3" custScaleX="107160" custLinFactNeighborX="-659">
        <dgm:presLayoutVars>
          <dgm:bulletEnabled val="1"/>
        </dgm:presLayoutVars>
      </dgm:prSet>
      <dgm:spPr/>
      <dgm:t>
        <a:bodyPr/>
        <a:lstStyle/>
        <a:p>
          <a:endParaRPr lang="en-US"/>
        </a:p>
      </dgm:t>
    </dgm:pt>
    <dgm:pt modelId="{B4F9C238-E26B-8240-B999-E9182E7F0F0B}" type="pres">
      <dgm:prSet presAssocID="{8CE5E6E0-C0E0-7D4B-9ECC-072911EB5D7C}" presName="ThreeNodes_2" presStyleLbl="node1" presStyleIdx="1" presStyleCnt="3">
        <dgm:presLayoutVars>
          <dgm:bulletEnabled val="1"/>
        </dgm:presLayoutVars>
      </dgm:prSet>
      <dgm:spPr/>
      <dgm:t>
        <a:bodyPr/>
        <a:lstStyle/>
        <a:p>
          <a:endParaRPr lang="en-US"/>
        </a:p>
      </dgm:t>
    </dgm:pt>
    <dgm:pt modelId="{23F12C94-7519-FB45-B6A6-5C0C92B09766}" type="pres">
      <dgm:prSet presAssocID="{8CE5E6E0-C0E0-7D4B-9ECC-072911EB5D7C}" presName="ThreeNodes_3" presStyleLbl="node1" presStyleIdx="2" presStyleCnt="3" custScaleX="91502">
        <dgm:presLayoutVars>
          <dgm:bulletEnabled val="1"/>
        </dgm:presLayoutVars>
      </dgm:prSet>
      <dgm:spPr/>
      <dgm:t>
        <a:bodyPr/>
        <a:lstStyle/>
        <a:p>
          <a:endParaRPr lang="en-US"/>
        </a:p>
      </dgm:t>
    </dgm:pt>
    <dgm:pt modelId="{3D571A41-ADE1-8A42-BFA8-4D945BC1D95E}" type="pres">
      <dgm:prSet presAssocID="{8CE5E6E0-C0E0-7D4B-9ECC-072911EB5D7C}" presName="ThreeConn_1-2" presStyleLbl="fgAccFollowNode1" presStyleIdx="0" presStyleCnt="2">
        <dgm:presLayoutVars>
          <dgm:bulletEnabled val="1"/>
        </dgm:presLayoutVars>
      </dgm:prSet>
      <dgm:spPr/>
      <dgm:t>
        <a:bodyPr/>
        <a:lstStyle/>
        <a:p>
          <a:endParaRPr lang="en-US"/>
        </a:p>
      </dgm:t>
    </dgm:pt>
    <dgm:pt modelId="{DE3F8087-D058-D34A-9497-5BFC937FA651}" type="pres">
      <dgm:prSet presAssocID="{8CE5E6E0-C0E0-7D4B-9ECC-072911EB5D7C}" presName="ThreeConn_2-3" presStyleLbl="fgAccFollowNode1" presStyleIdx="1" presStyleCnt="2">
        <dgm:presLayoutVars>
          <dgm:bulletEnabled val="1"/>
        </dgm:presLayoutVars>
      </dgm:prSet>
      <dgm:spPr/>
      <dgm:t>
        <a:bodyPr/>
        <a:lstStyle/>
        <a:p>
          <a:endParaRPr lang="en-US"/>
        </a:p>
      </dgm:t>
    </dgm:pt>
    <dgm:pt modelId="{E89AA94A-1A14-9C4F-A066-69AF8517E0A8}" type="pres">
      <dgm:prSet presAssocID="{8CE5E6E0-C0E0-7D4B-9ECC-072911EB5D7C}" presName="ThreeNodes_1_text" presStyleLbl="node1" presStyleIdx="2" presStyleCnt="3">
        <dgm:presLayoutVars>
          <dgm:bulletEnabled val="1"/>
        </dgm:presLayoutVars>
      </dgm:prSet>
      <dgm:spPr/>
      <dgm:t>
        <a:bodyPr/>
        <a:lstStyle/>
        <a:p>
          <a:endParaRPr lang="en-US"/>
        </a:p>
      </dgm:t>
    </dgm:pt>
    <dgm:pt modelId="{C8F54286-0139-8A44-88F9-7DC35F8E4947}" type="pres">
      <dgm:prSet presAssocID="{8CE5E6E0-C0E0-7D4B-9ECC-072911EB5D7C}" presName="ThreeNodes_2_text" presStyleLbl="node1" presStyleIdx="2" presStyleCnt="3">
        <dgm:presLayoutVars>
          <dgm:bulletEnabled val="1"/>
        </dgm:presLayoutVars>
      </dgm:prSet>
      <dgm:spPr/>
      <dgm:t>
        <a:bodyPr/>
        <a:lstStyle/>
        <a:p>
          <a:endParaRPr lang="en-US"/>
        </a:p>
      </dgm:t>
    </dgm:pt>
    <dgm:pt modelId="{57B5AA8F-7053-B148-8AE0-019CA3784642}" type="pres">
      <dgm:prSet presAssocID="{8CE5E6E0-C0E0-7D4B-9ECC-072911EB5D7C}" presName="ThreeNodes_3_text" presStyleLbl="node1" presStyleIdx="2" presStyleCnt="3">
        <dgm:presLayoutVars>
          <dgm:bulletEnabled val="1"/>
        </dgm:presLayoutVars>
      </dgm:prSet>
      <dgm:spPr/>
      <dgm:t>
        <a:bodyPr/>
        <a:lstStyle/>
        <a:p>
          <a:endParaRPr lang="en-US"/>
        </a:p>
      </dgm:t>
    </dgm:pt>
  </dgm:ptLst>
  <dgm:cxnLst>
    <dgm:cxn modelId="{876A535C-ADF2-1942-BECC-4AE3A4657463}" type="presOf" srcId="{914F3115-0986-8941-A157-F59169C12DBE}" destId="{57B5AA8F-7053-B148-8AE0-019CA3784642}" srcOrd="1" destOrd="0" presId="urn:microsoft.com/office/officeart/2005/8/layout/vProcess5"/>
    <dgm:cxn modelId="{6EF8D9C6-90CF-814C-8D9A-1D17523170D5}" type="presOf" srcId="{B33F00F8-27EE-5D48-8E63-7DD39E84DCFE}" destId="{E89AA94A-1A14-9C4F-A066-69AF8517E0A8}" srcOrd="1" destOrd="0" presId="urn:microsoft.com/office/officeart/2005/8/layout/vProcess5"/>
    <dgm:cxn modelId="{18056071-4BA9-1842-95D2-F6AE66075F02}" srcId="{8CE5E6E0-C0E0-7D4B-9ECC-072911EB5D7C}" destId="{B33F00F8-27EE-5D48-8E63-7DD39E84DCFE}" srcOrd="0" destOrd="0" parTransId="{DFFFF4C7-4B66-B549-BE2C-71ECB8FD7BFC}" sibTransId="{3D3BF893-EC5E-5C41-95BA-D8A1E8F5A621}"/>
    <dgm:cxn modelId="{E69D3DE0-00B0-B742-B8FF-C2C5171EB629}" srcId="{8CE5E6E0-C0E0-7D4B-9ECC-072911EB5D7C}" destId="{914F3115-0986-8941-A157-F59169C12DBE}" srcOrd="2" destOrd="0" parTransId="{B4414A42-CB19-CC41-BF03-667E3970A080}" sibTransId="{D2D3E406-E01D-A54D-8EC2-E687A433F959}"/>
    <dgm:cxn modelId="{CCDE6CED-74DA-5D4B-9FAA-A59FEDBB712D}" type="presOf" srcId="{B33F00F8-27EE-5D48-8E63-7DD39E84DCFE}" destId="{D1F5B7C5-382B-5442-8ED6-CDB17D4CE99E}" srcOrd="0" destOrd="0" presId="urn:microsoft.com/office/officeart/2005/8/layout/vProcess5"/>
    <dgm:cxn modelId="{0B18BBD2-1909-7245-9825-3C3B3B58C052}" type="presOf" srcId="{3D3BF893-EC5E-5C41-95BA-D8A1E8F5A621}" destId="{3D571A41-ADE1-8A42-BFA8-4D945BC1D95E}" srcOrd="0" destOrd="0" presId="urn:microsoft.com/office/officeart/2005/8/layout/vProcess5"/>
    <dgm:cxn modelId="{DDA31362-FE93-1445-BA73-D258AC936BEB}" type="presOf" srcId="{60291DCA-FB65-9342-9B93-2C19ECBB4398}" destId="{DE3F8087-D058-D34A-9497-5BFC937FA651}" srcOrd="0" destOrd="0" presId="urn:microsoft.com/office/officeart/2005/8/layout/vProcess5"/>
    <dgm:cxn modelId="{7180CC59-4F95-E143-A0FB-AA8A305D5484}" srcId="{8CE5E6E0-C0E0-7D4B-9ECC-072911EB5D7C}" destId="{C2A269DA-4BD1-B149-9BFC-96F08153CA87}" srcOrd="1" destOrd="0" parTransId="{483BBEEC-196B-4F47-8AB1-825FD44CD918}" sibTransId="{60291DCA-FB65-9342-9B93-2C19ECBB4398}"/>
    <dgm:cxn modelId="{1AD3B962-E5B9-1648-A0F5-5F1BFB16EDC2}" type="presOf" srcId="{C2A269DA-4BD1-B149-9BFC-96F08153CA87}" destId="{B4F9C238-E26B-8240-B999-E9182E7F0F0B}" srcOrd="0" destOrd="0" presId="urn:microsoft.com/office/officeart/2005/8/layout/vProcess5"/>
    <dgm:cxn modelId="{BB91F12C-C978-4494-B6CD-EC898E6EAB2C}" type="presOf" srcId="{8CE5E6E0-C0E0-7D4B-9ECC-072911EB5D7C}" destId="{E0C2A6BE-A7CB-5A42-917B-A4BA14152136}" srcOrd="0" destOrd="0" presId="urn:microsoft.com/office/officeart/2005/8/layout/vProcess5"/>
    <dgm:cxn modelId="{7A7FF803-26A4-C546-BA9D-4B6A9DFC8355}" type="presOf" srcId="{C2A269DA-4BD1-B149-9BFC-96F08153CA87}" destId="{C8F54286-0139-8A44-88F9-7DC35F8E4947}" srcOrd="1" destOrd="0" presId="urn:microsoft.com/office/officeart/2005/8/layout/vProcess5"/>
    <dgm:cxn modelId="{5D7F2FC7-7FED-4D4B-885E-307F714A7EB7}" type="presOf" srcId="{914F3115-0986-8941-A157-F59169C12DBE}" destId="{23F12C94-7519-FB45-B6A6-5C0C92B09766}" srcOrd="0" destOrd="0" presId="urn:microsoft.com/office/officeart/2005/8/layout/vProcess5"/>
    <dgm:cxn modelId="{7DC8E767-109A-4A1A-9833-6E1C606BB9B9}" type="presParOf" srcId="{E0C2A6BE-A7CB-5A42-917B-A4BA14152136}" destId="{ADEC034B-6FC2-DD40-AEEF-25D5FCC08DB9}" srcOrd="0" destOrd="0" presId="urn:microsoft.com/office/officeart/2005/8/layout/vProcess5"/>
    <dgm:cxn modelId="{A894CA4E-17A6-BA43-98A1-75933B2C01BA}" type="presParOf" srcId="{E0C2A6BE-A7CB-5A42-917B-A4BA14152136}" destId="{D1F5B7C5-382B-5442-8ED6-CDB17D4CE99E}" srcOrd="1" destOrd="0" presId="urn:microsoft.com/office/officeart/2005/8/layout/vProcess5"/>
    <dgm:cxn modelId="{861C85EA-AC9C-E242-9D21-C2E7FACFFFE0}" type="presParOf" srcId="{E0C2A6BE-A7CB-5A42-917B-A4BA14152136}" destId="{B4F9C238-E26B-8240-B999-E9182E7F0F0B}" srcOrd="2" destOrd="0" presId="urn:microsoft.com/office/officeart/2005/8/layout/vProcess5"/>
    <dgm:cxn modelId="{594D1DE5-E4D4-1344-ABA2-65FEA176E7A5}" type="presParOf" srcId="{E0C2A6BE-A7CB-5A42-917B-A4BA14152136}" destId="{23F12C94-7519-FB45-B6A6-5C0C92B09766}" srcOrd="3" destOrd="0" presId="urn:microsoft.com/office/officeart/2005/8/layout/vProcess5"/>
    <dgm:cxn modelId="{A3B97959-6918-1F44-B8C1-E475B21A0063}" type="presParOf" srcId="{E0C2A6BE-A7CB-5A42-917B-A4BA14152136}" destId="{3D571A41-ADE1-8A42-BFA8-4D945BC1D95E}" srcOrd="4" destOrd="0" presId="urn:microsoft.com/office/officeart/2005/8/layout/vProcess5"/>
    <dgm:cxn modelId="{121CF64E-9211-934C-88A2-4A61254F4CCF}" type="presParOf" srcId="{E0C2A6BE-A7CB-5A42-917B-A4BA14152136}" destId="{DE3F8087-D058-D34A-9497-5BFC937FA651}" srcOrd="5" destOrd="0" presId="urn:microsoft.com/office/officeart/2005/8/layout/vProcess5"/>
    <dgm:cxn modelId="{62130B7A-1DFD-B544-B117-D0D5E0FAFC09}" type="presParOf" srcId="{E0C2A6BE-A7CB-5A42-917B-A4BA14152136}" destId="{E89AA94A-1A14-9C4F-A066-69AF8517E0A8}" srcOrd="6" destOrd="0" presId="urn:microsoft.com/office/officeart/2005/8/layout/vProcess5"/>
    <dgm:cxn modelId="{389EE296-62A9-1141-A854-F1D1E3B2AB0B}" type="presParOf" srcId="{E0C2A6BE-A7CB-5A42-917B-A4BA14152136}" destId="{C8F54286-0139-8A44-88F9-7DC35F8E4947}" srcOrd="7" destOrd="0" presId="urn:microsoft.com/office/officeart/2005/8/layout/vProcess5"/>
    <dgm:cxn modelId="{86AE7376-916F-9A4A-BE30-06D716BC74BE}" type="presParOf" srcId="{E0C2A6BE-A7CB-5A42-917B-A4BA14152136}" destId="{57B5AA8F-7053-B148-8AE0-019CA378464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DA97222D-113E-194F-8B5F-1933EF53A445}"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EFDFF874-1353-1340-988A-930B8EA4834C}">
      <dgm:prSet phldrT="[Text]"/>
      <dgm:spPr>
        <a:noFill/>
        <a:ln w="12700" cmpd="sng">
          <a:solidFill>
            <a:srgbClr val="75787B"/>
          </a:solidFill>
        </a:ln>
      </dgm:spPr>
      <dgm:t>
        <a:bodyPr/>
        <a:lstStyle/>
        <a:p>
          <a:r>
            <a:rPr lang="en-US" dirty="0" err="1">
              <a:solidFill>
                <a:srgbClr val="3B3C3E"/>
              </a:solidFill>
            </a:rPr>
            <a:t>Genere</a:t>
          </a:r>
          <a:r>
            <a:rPr lang="en-US" dirty="0">
              <a:solidFill>
                <a:srgbClr val="3B3C3E"/>
              </a:solidFill>
            </a:rPr>
            <a:t> </a:t>
          </a:r>
          <a:r>
            <a:rPr lang="en-US" dirty="0" err="1">
              <a:solidFill>
                <a:srgbClr val="3B3C3E"/>
              </a:solidFill>
            </a:rPr>
            <a:t>una</a:t>
          </a:r>
          <a:r>
            <a:rPr lang="en-US" dirty="0">
              <a:solidFill>
                <a:srgbClr val="3B3C3E"/>
              </a:solidFill>
            </a:rPr>
            <a:t> </a:t>
          </a:r>
          <a:r>
            <a:rPr lang="en-US" dirty="0" err="1">
              <a:solidFill>
                <a:srgbClr val="3B3C3E"/>
              </a:solidFill>
            </a:rPr>
            <a:t>lista</a:t>
          </a:r>
          <a:r>
            <a:rPr lang="en-US" dirty="0">
              <a:solidFill>
                <a:srgbClr val="3B3C3E"/>
              </a:solidFill>
            </a:rPr>
            <a:t> de </a:t>
          </a:r>
          <a:r>
            <a:rPr lang="en-US" dirty="0" err="1">
              <a:solidFill>
                <a:srgbClr val="3B3C3E"/>
              </a:solidFill>
            </a:rPr>
            <a:t>esperanzas</a:t>
          </a:r>
          <a:r>
            <a:rPr lang="en-US" dirty="0">
              <a:solidFill>
                <a:srgbClr val="3B3C3E"/>
              </a:solidFill>
            </a:rPr>
            <a:t>, </a:t>
          </a:r>
          <a:r>
            <a:rPr lang="en-US" dirty="0" err="1">
              <a:solidFill>
                <a:srgbClr val="3B3C3E"/>
              </a:solidFill>
            </a:rPr>
            <a:t>deseos</a:t>
          </a:r>
          <a:r>
            <a:rPr lang="en-US" dirty="0">
              <a:solidFill>
                <a:srgbClr val="3B3C3E"/>
              </a:solidFill>
            </a:rPr>
            <a:t> y </a:t>
          </a:r>
          <a:r>
            <a:rPr lang="en-US" dirty="0" err="1">
              <a:solidFill>
                <a:srgbClr val="3B3C3E"/>
              </a:solidFill>
            </a:rPr>
            <a:t>sueños</a:t>
          </a:r>
          <a:endParaRPr lang="es-MX" dirty="0">
            <a:solidFill>
              <a:srgbClr val="3B3C3E"/>
            </a:solidFill>
          </a:endParaRPr>
        </a:p>
      </dgm:t>
      <dgm:extLst>
        <a:ext uri="{E40237B7-FDA0-4F09-8148-C483321AD2D9}">
          <dgm14:cNvPr xmlns:dgm14="http://schemas.microsoft.com/office/drawing/2010/diagram" id="0" name="" descr="Cuatro cuadros separados por flechas que apuntan hacia la derecha. De izquierda a derecha, los cuadros dicen:&#10;1. Genere una lista de esperanzas, deseos y sueños&#10;2. Metas SMART&#10;3. Plan de acción&#10;4. Calcule la meta de ahorro semanal&#10;"/>
        </a:ext>
      </dgm:extLst>
    </dgm:pt>
    <dgm:pt modelId="{5D9BA0DE-EDFD-DD4C-AC36-B2626492FE01}" type="sibTrans" cxnId="{897F1398-39CB-9845-BE7B-615F956A6121}">
      <dgm:prSet/>
      <dgm:spPr>
        <a:noFill/>
      </dgm:spPr>
      <dgm:t>
        <a:bodyPr/>
        <a:lstStyle/>
        <a:p>
          <a:endParaRPr lang="en-US"/>
        </a:p>
      </dgm:t>
    </dgm:pt>
    <dgm:pt modelId="{7DA6193C-3BC0-944F-907F-990D2B4D4431}" type="parTrans" cxnId="{897F1398-39CB-9845-BE7B-615F956A6121}">
      <dgm:prSet/>
      <dgm:spPr/>
      <dgm:t>
        <a:bodyPr/>
        <a:lstStyle/>
        <a:p>
          <a:endParaRPr lang="en-US"/>
        </a:p>
      </dgm:t>
    </dgm:pt>
    <dgm:pt modelId="{20E75F07-E2B5-C14D-BA02-64E9B55B11E8}">
      <dgm:prSet/>
      <dgm:spPr>
        <a:noFill/>
        <a:ln w="12700" cmpd="sng">
          <a:solidFill>
            <a:srgbClr val="75787B"/>
          </a:solidFill>
        </a:ln>
      </dgm:spPr>
      <dgm:t>
        <a:bodyPr/>
        <a:lstStyle/>
        <a:p>
          <a:r>
            <a:rPr lang="en-US">
              <a:solidFill>
                <a:srgbClr val="3B3C3E"/>
              </a:solidFill>
            </a:rPr>
            <a:t>Calcule la meta de ahorro semanal</a:t>
          </a:r>
          <a:endParaRPr lang="es-MX">
            <a:solidFill>
              <a:srgbClr val="3B3C3E"/>
            </a:solidFill>
          </a:endParaRPr>
        </a:p>
      </dgm:t>
      <dgm:extLst>
        <a:ext uri="{E40237B7-FDA0-4F09-8148-C483321AD2D9}">
          <dgm14:cNvPr xmlns:dgm14="http://schemas.microsoft.com/office/drawing/2010/diagram" id="0" name="" descr="Figure out weekly savings target. Becomes part of cash flow budget May become the purpose for the cash flow budget&#10;"/>
        </a:ext>
      </dgm:extLst>
    </dgm:pt>
    <dgm:pt modelId="{E395A835-1DA9-8B49-ADBD-91B3286ABD87}" type="sibTrans" cxnId="{3B5A5276-2631-6A4B-A3B1-EA9F773E141D}">
      <dgm:prSet/>
      <dgm:spPr/>
      <dgm:t>
        <a:bodyPr/>
        <a:lstStyle/>
        <a:p>
          <a:endParaRPr lang="en-US"/>
        </a:p>
      </dgm:t>
    </dgm:pt>
    <dgm:pt modelId="{EBA5A74A-A08B-DA47-BCD9-7CB563B49095}" type="parTrans" cxnId="{3B5A5276-2631-6A4B-A3B1-EA9F773E141D}">
      <dgm:prSet/>
      <dgm:spPr/>
      <dgm:t>
        <a:bodyPr/>
        <a:lstStyle/>
        <a:p>
          <a:endParaRPr lang="en-US"/>
        </a:p>
      </dgm:t>
    </dgm:pt>
    <dgm:pt modelId="{4A19161A-85CB-594A-A8D3-47DD2B91F5F9}">
      <dgm:prSet phldrT="[Text]"/>
      <dgm:spPr>
        <a:noFill/>
        <a:ln w="12700" cmpd="sng">
          <a:solidFill>
            <a:srgbClr val="75787B"/>
          </a:solidFill>
        </a:ln>
      </dgm:spPr>
      <dgm:t>
        <a:bodyPr/>
        <a:lstStyle/>
        <a:p>
          <a:r>
            <a:rPr lang="en-US">
              <a:solidFill>
                <a:srgbClr val="3B3C3E"/>
              </a:solidFill>
            </a:rPr>
            <a:t>Plan de acción</a:t>
          </a:r>
          <a:endParaRPr lang="es-MX">
            <a:solidFill>
              <a:srgbClr val="3B3C3E"/>
            </a:solidFill>
          </a:endParaRPr>
        </a:p>
      </dgm:t>
      <dgm:extLst>
        <a:ext uri="{E40237B7-FDA0-4F09-8148-C483321AD2D9}">
          <dgm14:cNvPr xmlns:dgm14="http://schemas.microsoft.com/office/drawing/2010/diagram" id="0" name="" descr="Action plan&#10;"/>
        </a:ext>
      </dgm:extLst>
    </dgm:pt>
    <dgm:pt modelId="{6BD5B367-145E-3C43-B828-1419AF86DAB7}" type="sibTrans" cxnId="{CF88434B-2748-D041-AF55-D4BCCD365FAC}">
      <dgm:prSet/>
      <dgm:spPr>
        <a:noFill/>
      </dgm:spPr>
      <dgm:t>
        <a:bodyPr/>
        <a:lstStyle/>
        <a:p>
          <a:endParaRPr lang="en-US"/>
        </a:p>
      </dgm:t>
    </dgm:pt>
    <dgm:pt modelId="{0EA1CB86-44BF-0942-9C8B-83BE29369424}" type="parTrans" cxnId="{CF88434B-2748-D041-AF55-D4BCCD365FAC}">
      <dgm:prSet/>
      <dgm:spPr/>
      <dgm:t>
        <a:bodyPr/>
        <a:lstStyle/>
        <a:p>
          <a:endParaRPr lang="en-US"/>
        </a:p>
      </dgm:t>
    </dgm:pt>
    <dgm:pt modelId="{A674141D-B7F6-5B4E-A8BB-9F2BAA9DA7BE}">
      <dgm:prSet phldrT="[Text]"/>
      <dgm:spPr>
        <a:noFill/>
        <a:ln w="12700" cmpd="sng">
          <a:solidFill>
            <a:srgbClr val="75787B"/>
          </a:solidFill>
        </a:ln>
      </dgm:spPr>
      <dgm:t>
        <a:bodyPr/>
        <a:lstStyle/>
        <a:p>
          <a:r>
            <a:rPr lang="en-US">
              <a:solidFill>
                <a:srgbClr val="3B3C3E"/>
              </a:solidFill>
            </a:rPr>
            <a:t>Metas SMART</a:t>
          </a:r>
          <a:endParaRPr lang="es-MX">
            <a:solidFill>
              <a:srgbClr val="3B3C3E"/>
            </a:solidFill>
          </a:endParaRPr>
        </a:p>
      </dgm:t>
      <dgm:extLst>
        <a:ext uri="{E40237B7-FDA0-4F09-8148-C483321AD2D9}">
          <dgm14:cNvPr xmlns:dgm14="http://schemas.microsoft.com/office/drawing/2010/diagram" id="0" name="" descr="SMART goals&#10;"/>
        </a:ext>
      </dgm:extLst>
    </dgm:pt>
    <dgm:pt modelId="{7A31B659-C7D2-1A4C-A097-0CF9160E1E4B}" type="sibTrans" cxnId="{A669E386-3E84-3B4F-B8CC-9D9709BA1E83}">
      <dgm:prSet/>
      <dgm:spPr>
        <a:noFill/>
      </dgm:spPr>
      <dgm:t>
        <a:bodyPr/>
        <a:lstStyle/>
        <a:p>
          <a:endParaRPr lang="en-US"/>
        </a:p>
      </dgm:t>
    </dgm:pt>
    <dgm:pt modelId="{99208181-65FE-2745-B4DE-EA3E950D7A71}" type="parTrans" cxnId="{A669E386-3E84-3B4F-B8CC-9D9709BA1E83}">
      <dgm:prSet/>
      <dgm:spPr/>
      <dgm:t>
        <a:bodyPr/>
        <a:lstStyle/>
        <a:p>
          <a:endParaRPr lang="en-US"/>
        </a:p>
      </dgm:t>
    </dgm:pt>
    <dgm:pt modelId="{6BF4CB61-2C19-43D8-BC2D-FFB4038B3760}" type="pres">
      <dgm:prSet presAssocID="{DA97222D-113E-194F-8B5F-1933EF53A445}" presName="Name0" presStyleCnt="0">
        <dgm:presLayoutVars>
          <dgm:dir/>
          <dgm:resizeHandles val="exact"/>
        </dgm:presLayoutVars>
      </dgm:prSet>
      <dgm:spPr/>
      <dgm:t>
        <a:bodyPr/>
        <a:lstStyle/>
        <a:p>
          <a:endParaRPr lang="en-US"/>
        </a:p>
      </dgm:t>
    </dgm:pt>
    <dgm:pt modelId="{39229488-3188-4A33-8623-DC52E2830B12}" type="pres">
      <dgm:prSet presAssocID="{EFDFF874-1353-1340-988A-930B8EA4834C}" presName="node" presStyleLbl="node1" presStyleIdx="0" presStyleCnt="4">
        <dgm:presLayoutVars>
          <dgm:bulletEnabled val="1"/>
        </dgm:presLayoutVars>
      </dgm:prSet>
      <dgm:spPr/>
      <dgm:t>
        <a:bodyPr/>
        <a:lstStyle/>
        <a:p>
          <a:endParaRPr lang="en-US"/>
        </a:p>
      </dgm:t>
    </dgm:pt>
    <dgm:pt modelId="{BEFAD0B5-6393-4CF5-BF5D-42910E910CF9}" type="pres">
      <dgm:prSet presAssocID="{5D9BA0DE-EDFD-DD4C-AC36-B2626492FE01}" presName="sibTrans" presStyleLbl="sibTrans2D1" presStyleIdx="0" presStyleCnt="3"/>
      <dgm:spPr/>
      <dgm:t>
        <a:bodyPr/>
        <a:lstStyle/>
        <a:p>
          <a:endParaRPr lang="en-US"/>
        </a:p>
      </dgm:t>
    </dgm:pt>
    <dgm:pt modelId="{627A50F7-821A-4658-970D-B8C72AC8B838}" type="pres">
      <dgm:prSet presAssocID="{5D9BA0DE-EDFD-DD4C-AC36-B2626492FE01}" presName="connectorText" presStyleLbl="sibTrans2D1" presStyleIdx="0" presStyleCnt="3"/>
      <dgm:spPr/>
      <dgm:t>
        <a:bodyPr/>
        <a:lstStyle/>
        <a:p>
          <a:endParaRPr lang="en-US"/>
        </a:p>
      </dgm:t>
    </dgm:pt>
    <dgm:pt modelId="{27C3135E-6232-487A-AF22-706D50227F57}" type="pres">
      <dgm:prSet presAssocID="{A674141D-B7F6-5B4E-A8BB-9F2BAA9DA7BE}" presName="node" presStyleLbl="node1" presStyleIdx="1" presStyleCnt="4">
        <dgm:presLayoutVars>
          <dgm:bulletEnabled val="1"/>
        </dgm:presLayoutVars>
      </dgm:prSet>
      <dgm:spPr/>
      <dgm:t>
        <a:bodyPr/>
        <a:lstStyle/>
        <a:p>
          <a:endParaRPr lang="en-US"/>
        </a:p>
      </dgm:t>
    </dgm:pt>
    <dgm:pt modelId="{E3E1AB67-3700-46A4-BF2E-AB7938774631}" type="pres">
      <dgm:prSet presAssocID="{7A31B659-C7D2-1A4C-A097-0CF9160E1E4B}" presName="sibTrans" presStyleLbl="sibTrans2D1" presStyleIdx="1" presStyleCnt="3"/>
      <dgm:spPr/>
      <dgm:t>
        <a:bodyPr/>
        <a:lstStyle/>
        <a:p>
          <a:endParaRPr lang="en-US"/>
        </a:p>
      </dgm:t>
    </dgm:pt>
    <dgm:pt modelId="{0C822C49-306E-484A-952A-51186426386E}" type="pres">
      <dgm:prSet presAssocID="{7A31B659-C7D2-1A4C-A097-0CF9160E1E4B}" presName="connectorText" presStyleLbl="sibTrans2D1" presStyleIdx="1" presStyleCnt="3"/>
      <dgm:spPr/>
      <dgm:t>
        <a:bodyPr/>
        <a:lstStyle/>
        <a:p>
          <a:endParaRPr lang="en-US"/>
        </a:p>
      </dgm:t>
    </dgm:pt>
    <dgm:pt modelId="{A894D692-4104-459C-8AAD-BBDDE8A95943}" type="pres">
      <dgm:prSet presAssocID="{4A19161A-85CB-594A-A8D3-47DD2B91F5F9}" presName="node" presStyleLbl="node1" presStyleIdx="2" presStyleCnt="4">
        <dgm:presLayoutVars>
          <dgm:bulletEnabled val="1"/>
        </dgm:presLayoutVars>
      </dgm:prSet>
      <dgm:spPr/>
      <dgm:t>
        <a:bodyPr/>
        <a:lstStyle/>
        <a:p>
          <a:endParaRPr lang="en-US"/>
        </a:p>
      </dgm:t>
    </dgm:pt>
    <dgm:pt modelId="{6DF146CD-1572-4966-9624-6E62D99E0557}" type="pres">
      <dgm:prSet presAssocID="{6BD5B367-145E-3C43-B828-1419AF86DAB7}" presName="sibTrans" presStyleLbl="sibTrans2D1" presStyleIdx="2" presStyleCnt="3"/>
      <dgm:spPr/>
      <dgm:t>
        <a:bodyPr/>
        <a:lstStyle/>
        <a:p>
          <a:endParaRPr lang="en-US"/>
        </a:p>
      </dgm:t>
    </dgm:pt>
    <dgm:pt modelId="{5DAA6C11-5224-4765-BA7B-9C040FC60245}" type="pres">
      <dgm:prSet presAssocID="{6BD5B367-145E-3C43-B828-1419AF86DAB7}" presName="connectorText" presStyleLbl="sibTrans2D1" presStyleIdx="2" presStyleCnt="3"/>
      <dgm:spPr/>
      <dgm:t>
        <a:bodyPr/>
        <a:lstStyle/>
        <a:p>
          <a:endParaRPr lang="en-US"/>
        </a:p>
      </dgm:t>
    </dgm:pt>
    <dgm:pt modelId="{435A6E66-361A-48EF-AF4C-B73F04969556}" type="pres">
      <dgm:prSet presAssocID="{20E75F07-E2B5-C14D-BA02-64E9B55B11E8}" presName="node" presStyleLbl="node1" presStyleIdx="3" presStyleCnt="4">
        <dgm:presLayoutVars>
          <dgm:bulletEnabled val="1"/>
        </dgm:presLayoutVars>
      </dgm:prSet>
      <dgm:spPr/>
      <dgm:t>
        <a:bodyPr/>
        <a:lstStyle/>
        <a:p>
          <a:endParaRPr lang="en-US"/>
        </a:p>
      </dgm:t>
    </dgm:pt>
  </dgm:ptLst>
  <dgm:cxnLst>
    <dgm:cxn modelId="{FBFB505A-B862-5A49-B534-2831F098C6E8}" type="presOf" srcId="{6BD5B367-145E-3C43-B828-1419AF86DAB7}" destId="{6DF146CD-1572-4966-9624-6E62D99E0557}" srcOrd="0" destOrd="0" presId="urn:microsoft.com/office/officeart/2005/8/layout/process1"/>
    <dgm:cxn modelId="{DC1EE527-0F9A-1C44-A913-2C4B4CCE7660}" type="presOf" srcId="{4A19161A-85CB-594A-A8D3-47DD2B91F5F9}" destId="{A894D692-4104-459C-8AAD-BBDDE8A95943}" srcOrd="0" destOrd="0" presId="urn:microsoft.com/office/officeart/2005/8/layout/process1"/>
    <dgm:cxn modelId="{57DDC9B1-A99D-EC45-AEEF-8B59977B5349}" type="presOf" srcId="{20E75F07-E2B5-C14D-BA02-64E9B55B11E8}" destId="{435A6E66-361A-48EF-AF4C-B73F04969556}" srcOrd="0" destOrd="0" presId="urn:microsoft.com/office/officeart/2005/8/layout/process1"/>
    <dgm:cxn modelId="{25E6C2CA-9104-2B44-93C6-7CD9EA0BCC5F}" type="presOf" srcId="{EFDFF874-1353-1340-988A-930B8EA4834C}" destId="{39229488-3188-4A33-8623-DC52E2830B12}" srcOrd="0" destOrd="0" presId="urn:microsoft.com/office/officeart/2005/8/layout/process1"/>
    <dgm:cxn modelId="{3D7DEF2F-4DD1-B54E-9D2D-8B94DF3C3FBA}" type="presOf" srcId="{DA97222D-113E-194F-8B5F-1933EF53A445}" destId="{6BF4CB61-2C19-43D8-BC2D-FFB4038B3760}" srcOrd="0" destOrd="0" presId="urn:microsoft.com/office/officeart/2005/8/layout/process1"/>
    <dgm:cxn modelId="{0477B133-608D-0240-9BC5-D5AD1466F405}" type="presOf" srcId="{6BD5B367-145E-3C43-B828-1419AF86DAB7}" destId="{5DAA6C11-5224-4765-BA7B-9C040FC60245}" srcOrd="1" destOrd="0" presId="urn:microsoft.com/office/officeart/2005/8/layout/process1"/>
    <dgm:cxn modelId="{3B5A5276-2631-6A4B-A3B1-EA9F773E141D}" srcId="{DA97222D-113E-194F-8B5F-1933EF53A445}" destId="{20E75F07-E2B5-C14D-BA02-64E9B55B11E8}" srcOrd="3" destOrd="0" parTransId="{EBA5A74A-A08B-DA47-BCD9-7CB563B49095}" sibTransId="{E395A835-1DA9-8B49-ADBD-91B3286ABD87}"/>
    <dgm:cxn modelId="{A669E386-3E84-3B4F-B8CC-9D9709BA1E83}" srcId="{DA97222D-113E-194F-8B5F-1933EF53A445}" destId="{A674141D-B7F6-5B4E-A8BB-9F2BAA9DA7BE}" srcOrd="1" destOrd="0" parTransId="{99208181-65FE-2745-B4DE-EA3E950D7A71}" sibTransId="{7A31B659-C7D2-1A4C-A097-0CF9160E1E4B}"/>
    <dgm:cxn modelId="{E4EBB640-44FA-F242-A671-D227BE13322B}" type="presOf" srcId="{A674141D-B7F6-5B4E-A8BB-9F2BAA9DA7BE}" destId="{27C3135E-6232-487A-AF22-706D50227F57}" srcOrd="0" destOrd="0" presId="urn:microsoft.com/office/officeart/2005/8/layout/process1"/>
    <dgm:cxn modelId="{EA8E919A-EEA9-FD49-8590-CA87FB9F7F6E}" type="presOf" srcId="{5D9BA0DE-EDFD-DD4C-AC36-B2626492FE01}" destId="{BEFAD0B5-6393-4CF5-BF5D-42910E910CF9}" srcOrd="0" destOrd="0" presId="urn:microsoft.com/office/officeart/2005/8/layout/process1"/>
    <dgm:cxn modelId="{DC7AFC4E-5B2F-F142-8298-A07473D7A27F}" type="presOf" srcId="{7A31B659-C7D2-1A4C-A097-0CF9160E1E4B}" destId="{E3E1AB67-3700-46A4-BF2E-AB7938774631}" srcOrd="0" destOrd="0" presId="urn:microsoft.com/office/officeart/2005/8/layout/process1"/>
    <dgm:cxn modelId="{CF88434B-2748-D041-AF55-D4BCCD365FAC}" srcId="{DA97222D-113E-194F-8B5F-1933EF53A445}" destId="{4A19161A-85CB-594A-A8D3-47DD2B91F5F9}" srcOrd="2" destOrd="0" parTransId="{0EA1CB86-44BF-0942-9C8B-83BE29369424}" sibTransId="{6BD5B367-145E-3C43-B828-1419AF86DAB7}"/>
    <dgm:cxn modelId="{35BC9C94-145A-A547-98DB-6828CB823EB7}" type="presOf" srcId="{5D9BA0DE-EDFD-DD4C-AC36-B2626492FE01}" destId="{627A50F7-821A-4658-970D-B8C72AC8B838}" srcOrd="1" destOrd="0" presId="urn:microsoft.com/office/officeart/2005/8/layout/process1"/>
    <dgm:cxn modelId="{70068003-6034-0947-A740-CE3C1F7A212A}" type="presOf" srcId="{7A31B659-C7D2-1A4C-A097-0CF9160E1E4B}" destId="{0C822C49-306E-484A-952A-51186426386E}" srcOrd="1" destOrd="0" presId="urn:microsoft.com/office/officeart/2005/8/layout/process1"/>
    <dgm:cxn modelId="{897F1398-39CB-9845-BE7B-615F956A6121}" srcId="{DA97222D-113E-194F-8B5F-1933EF53A445}" destId="{EFDFF874-1353-1340-988A-930B8EA4834C}" srcOrd="0" destOrd="0" parTransId="{7DA6193C-3BC0-944F-907F-990D2B4D4431}" sibTransId="{5D9BA0DE-EDFD-DD4C-AC36-B2626492FE01}"/>
    <dgm:cxn modelId="{60D1EBDA-BCCD-0248-AECE-005ED5CD7CFA}" type="presParOf" srcId="{6BF4CB61-2C19-43D8-BC2D-FFB4038B3760}" destId="{39229488-3188-4A33-8623-DC52E2830B12}" srcOrd="0" destOrd="0" presId="urn:microsoft.com/office/officeart/2005/8/layout/process1"/>
    <dgm:cxn modelId="{002752CA-5913-A243-A0BB-F437A67C45E9}" type="presParOf" srcId="{6BF4CB61-2C19-43D8-BC2D-FFB4038B3760}" destId="{BEFAD0B5-6393-4CF5-BF5D-42910E910CF9}" srcOrd="1" destOrd="0" presId="urn:microsoft.com/office/officeart/2005/8/layout/process1"/>
    <dgm:cxn modelId="{CD2DE1E2-EED8-804D-8B4A-C1B947CFA58C}" type="presParOf" srcId="{BEFAD0B5-6393-4CF5-BF5D-42910E910CF9}" destId="{627A50F7-821A-4658-970D-B8C72AC8B838}" srcOrd="0" destOrd="0" presId="urn:microsoft.com/office/officeart/2005/8/layout/process1"/>
    <dgm:cxn modelId="{E8204B57-ED11-C447-9DF2-EA09C0890317}" type="presParOf" srcId="{6BF4CB61-2C19-43D8-BC2D-FFB4038B3760}" destId="{27C3135E-6232-487A-AF22-706D50227F57}" srcOrd="2" destOrd="0" presId="urn:microsoft.com/office/officeart/2005/8/layout/process1"/>
    <dgm:cxn modelId="{F1DF0881-BDCA-CE4B-923D-D61907ED66BE}" type="presParOf" srcId="{6BF4CB61-2C19-43D8-BC2D-FFB4038B3760}" destId="{E3E1AB67-3700-46A4-BF2E-AB7938774631}" srcOrd="3" destOrd="0" presId="urn:microsoft.com/office/officeart/2005/8/layout/process1"/>
    <dgm:cxn modelId="{B1A54FA0-5DD1-E342-AC54-D2E00DE92E05}" type="presParOf" srcId="{E3E1AB67-3700-46A4-BF2E-AB7938774631}" destId="{0C822C49-306E-484A-952A-51186426386E}" srcOrd="0" destOrd="0" presId="urn:microsoft.com/office/officeart/2005/8/layout/process1"/>
    <dgm:cxn modelId="{68BFF9C1-DD40-A048-8B75-784525E0CAD9}" type="presParOf" srcId="{6BF4CB61-2C19-43D8-BC2D-FFB4038B3760}" destId="{A894D692-4104-459C-8AAD-BBDDE8A95943}" srcOrd="4" destOrd="0" presId="urn:microsoft.com/office/officeart/2005/8/layout/process1"/>
    <dgm:cxn modelId="{3D70B5DB-E715-A641-AB38-FF9BFF790F5E}" type="presParOf" srcId="{6BF4CB61-2C19-43D8-BC2D-FFB4038B3760}" destId="{6DF146CD-1572-4966-9624-6E62D99E0557}" srcOrd="5" destOrd="0" presId="urn:microsoft.com/office/officeart/2005/8/layout/process1"/>
    <dgm:cxn modelId="{9782191E-05AC-E348-867E-E715EF4679FF}" type="presParOf" srcId="{6DF146CD-1572-4966-9624-6E62D99E0557}" destId="{5DAA6C11-5224-4765-BA7B-9C040FC60245}" srcOrd="0" destOrd="0" presId="urn:microsoft.com/office/officeart/2005/8/layout/process1"/>
    <dgm:cxn modelId="{2CAFCBA0-040D-FE46-8CA7-13E60BE01703}" type="presParOf" srcId="{6BF4CB61-2C19-43D8-BC2D-FFB4038B3760}" destId="{435A6E66-361A-48EF-AF4C-B73F04969556}" srcOrd="6"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s-MX" sz="1800" b="0" i="0">
              <a:latin typeface="Arial"/>
            </a:rPr>
            <a:t>Número de semanas en alcanzar la meta</a:t>
          </a:r>
          <a:endParaRPr lang="es-MX" sz="1800" b="0" i="0">
            <a:latin typeface="Arial"/>
            <a:cs typeface="Arial"/>
          </a:endParaRPr>
        </a:p>
      </dgm:t>
      <dgm:extLst>
        <a:ext uri="{E40237B7-FDA0-4F09-8148-C483321AD2D9}">
          <dgm14:cNvPr xmlns:dgm14="http://schemas.microsoft.com/office/drawing/2010/diagram" id="0" name="" descr="number of weeks to reach goal"/>
        </a:ext>
      </dgm:extLs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a:p>
      </dgm:t>
    </dgm:pt>
    <dgm:pt modelId="{7E982CCF-0D9F-422E-BA76-87E46A480F43}">
      <dgm:prSet phldrT="[Text]" custT="1"/>
      <dgm:spPr>
        <a:solidFill>
          <a:srgbClr val="3B8636"/>
        </a:solidFill>
      </dgm:spPr>
      <dgm:t>
        <a:bodyPr/>
        <a:lstStyle/>
        <a:p>
          <a:pPr>
            <a:lnSpc>
              <a:spcPct val="120000"/>
            </a:lnSpc>
          </a:pPr>
          <a:r>
            <a:rPr lang="es-MX" sz="1800" b="0">
              <a:latin typeface="Arial"/>
            </a:rPr>
            <a:t>Cantidad a guardar cada semana</a:t>
          </a:r>
          <a:endParaRPr lang="es-MX" sz="1800" b="0">
            <a:latin typeface="Arial"/>
            <a:cs typeface="Arial"/>
          </a:endParaRPr>
        </a:p>
      </dgm:t>
      <dgm:extLst>
        <a:ext uri="{E40237B7-FDA0-4F09-8148-C483321AD2D9}">
          <dgm14:cNvPr xmlns:dgm14="http://schemas.microsoft.com/office/drawing/2010/diagram" id="0" name="" descr="Amount to set aside each week"/>
        </a:ext>
      </dgm:extLs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s-MX" sz="1800" b="0">
              <a:latin typeface="Arial"/>
            </a:rPr>
            <a:t>Cantidad total necesaria</a:t>
          </a:r>
          <a:endParaRPr lang="es-MX" sz="1800" b="0">
            <a:latin typeface="Arial"/>
            <a:cs typeface="Arial"/>
          </a:endParaRPr>
        </a:p>
      </dgm:t>
      <dgm:extLst>
        <a:ext uri="{E40237B7-FDA0-4F09-8148-C483321AD2D9}">
          <dgm14:cNvPr xmlns:dgm14="http://schemas.microsoft.com/office/drawing/2010/diagram" id="0" name="" descr="La Cantidad global que se necesita dividida por el número de semanas para alcanzar la meta es igual a la cantidad que se debe ahorrar todas las semanas."/>
        </a:ext>
      </dgm:extLst>
    </dgm:pt>
    <dgm:pt modelId="{C9BDD3D1-92DA-4EDE-950A-F45F74F58271}" type="sibTrans" cxnId="{6B03500C-9C2D-420D-907B-8A059FB7825D}">
      <dgm:prSet/>
      <dgm:spPr>
        <a:solidFill>
          <a:schemeClr val="bg1"/>
        </a:solidFill>
      </dgm:spPr>
      <dgm:t>
        <a:bodyPr/>
        <a:lstStyle/>
        <a:p>
          <a:endParaRPr lang="en-US"/>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6B03500C-9C2D-420D-907B-8A059FB7825D}" srcId="{CE998C12-2FBB-4F7A-9F9B-EDF3C00DB4D3}" destId="{32055F16-AECB-4F4C-9D01-0C2E44AB53B7}" srcOrd="0" destOrd="0" parTransId="{C9412C00-C492-4856-BCF8-CF5C5AD2EC4A}" sibTransId="{C9BDD3D1-92DA-4EDE-950A-F45F74F58271}"/>
    <dgm:cxn modelId="{19358E68-E6AA-40DF-987D-831BF9A3F328}" srcId="{CE998C12-2FBB-4F7A-9F9B-EDF3C00DB4D3}" destId="{254A14C6-A6AF-4F92-9292-FD028AF3737C}" srcOrd="1" destOrd="0" parTransId="{DA18F270-5594-47DB-A9EF-5BFFCE95FE07}" sibTransId="{856EB86D-8BF4-4C0F-9863-03A550FDAF7A}"/>
    <dgm:cxn modelId="{8C0161F4-02FC-3748-8369-E5C1F7F26713}" type="presOf" srcId="{254A14C6-A6AF-4F92-9292-FD028AF3737C}" destId="{DFB04FFC-DE9B-4269-877C-AC906D56C9DE}" srcOrd="0" destOrd="0" presId="urn:microsoft.com/office/officeart/2005/8/layout/equation1"/>
    <dgm:cxn modelId="{1B7C3177-A4D7-9E47-B04E-A24454D8B2C8}" type="presOf" srcId="{C9BDD3D1-92DA-4EDE-950A-F45F74F58271}" destId="{97FDB00C-7DB5-4FA5-B450-CF8F1E49E9DF}" srcOrd="0" destOrd="0" presId="urn:microsoft.com/office/officeart/2005/8/layout/equation1"/>
    <dgm:cxn modelId="{E52E2F8A-C432-8F44-8698-F09D590D9F79}" type="presOf" srcId="{856EB86D-8BF4-4C0F-9863-03A550FDAF7A}" destId="{64F09F2D-5368-4221-8664-42515F353403}" srcOrd="0" destOrd="0" presId="urn:microsoft.com/office/officeart/2005/8/layout/equation1"/>
    <dgm:cxn modelId="{E0D1616B-6C77-F249-AFB7-25CD5E6FEA39}" type="presOf" srcId="{CE998C12-2FBB-4F7A-9F9B-EDF3C00DB4D3}" destId="{167278C8-35B2-4BE6-8A20-66FA69C28141}" srcOrd="0" destOrd="0" presId="urn:microsoft.com/office/officeart/2005/8/layout/equation1"/>
    <dgm:cxn modelId="{3C358A65-F9C2-6346-91D5-EF79366EC0A1}" type="presOf" srcId="{32055F16-AECB-4F4C-9D01-0C2E44AB53B7}" destId="{B038EE9B-D981-40FB-B786-A1BE11114661}" srcOrd="0" destOrd="0" presId="urn:microsoft.com/office/officeart/2005/8/layout/equation1"/>
    <dgm:cxn modelId="{186BDD1F-B83F-784C-B722-C9ED78E41254}" type="presOf" srcId="{7E982CCF-0D9F-422E-BA76-87E46A480F43}" destId="{B3010C1D-96BF-46E2-800E-EAFF056355B7}" srcOrd="0" destOrd="0" presId="urn:microsoft.com/office/officeart/2005/8/layout/equation1"/>
    <dgm:cxn modelId="{0989AC25-42C5-4158-97C8-A71FA62E8E3B}" srcId="{CE998C12-2FBB-4F7A-9F9B-EDF3C00DB4D3}" destId="{7E982CCF-0D9F-422E-BA76-87E46A480F43}" srcOrd="2" destOrd="0" parTransId="{59A0486E-A971-4E97-92AD-68E7FE8CD1DF}" sibTransId="{0E8CECB0-AC75-4BEF-AFB4-7593862A5AB3}"/>
    <dgm:cxn modelId="{CB8E1E59-45DE-3E4F-9035-AB6AB01A5B88}" type="presParOf" srcId="{167278C8-35B2-4BE6-8A20-66FA69C28141}" destId="{B038EE9B-D981-40FB-B786-A1BE11114661}" srcOrd="0" destOrd="0" presId="urn:microsoft.com/office/officeart/2005/8/layout/equation1"/>
    <dgm:cxn modelId="{FD203066-4643-0048-AAB6-2083B0AC43D5}" type="presParOf" srcId="{167278C8-35B2-4BE6-8A20-66FA69C28141}" destId="{92074FD1-F1B7-43F8-B629-A6834B99BE13}" srcOrd="1" destOrd="0" presId="urn:microsoft.com/office/officeart/2005/8/layout/equation1"/>
    <dgm:cxn modelId="{4013521A-D600-D64F-90EA-76B62FA37019}" type="presParOf" srcId="{167278C8-35B2-4BE6-8A20-66FA69C28141}" destId="{97FDB00C-7DB5-4FA5-B450-CF8F1E49E9DF}" srcOrd="2" destOrd="0" presId="urn:microsoft.com/office/officeart/2005/8/layout/equation1"/>
    <dgm:cxn modelId="{B5DA9FDE-8D77-7542-AD4F-4C3137B97157}" type="presParOf" srcId="{167278C8-35B2-4BE6-8A20-66FA69C28141}" destId="{85A720C8-D645-48D1-BFFD-325E54302795}" srcOrd="3" destOrd="0" presId="urn:microsoft.com/office/officeart/2005/8/layout/equation1"/>
    <dgm:cxn modelId="{8891FE4B-C50C-974F-8D4D-1512E5B650E3}" type="presParOf" srcId="{167278C8-35B2-4BE6-8A20-66FA69C28141}" destId="{DFB04FFC-DE9B-4269-877C-AC906D56C9DE}" srcOrd="4" destOrd="0" presId="urn:microsoft.com/office/officeart/2005/8/layout/equation1"/>
    <dgm:cxn modelId="{D7E91150-C5F6-CC4C-84E9-2D4B84E5D3F9}" type="presParOf" srcId="{167278C8-35B2-4BE6-8A20-66FA69C28141}" destId="{2A8B21D4-A3DB-412A-BD7E-84666062188D}" srcOrd="5" destOrd="0" presId="urn:microsoft.com/office/officeart/2005/8/layout/equation1"/>
    <dgm:cxn modelId="{389B75A6-5B80-554E-9901-35FA21A77DD6}" type="presParOf" srcId="{167278C8-35B2-4BE6-8A20-66FA69C28141}" destId="{64F09F2D-5368-4221-8664-42515F353403}" srcOrd="6" destOrd="0" presId="urn:microsoft.com/office/officeart/2005/8/layout/equation1"/>
    <dgm:cxn modelId="{ED016C53-4FAB-2140-960F-9E0CF3499532}" type="presParOf" srcId="{167278C8-35B2-4BE6-8A20-66FA69C28141}" destId="{3247F51A-645C-4AEC-9263-EC8B8CFA3489}" srcOrd="7" destOrd="0" presId="urn:microsoft.com/office/officeart/2005/8/layout/equation1"/>
    <dgm:cxn modelId="{E770B9C7-4A30-0F40-A886-B8FDF10419D0}"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E998C12-2FBB-4F7A-9F9B-EDF3C00DB4D3}" type="doc">
      <dgm:prSet loTypeId="urn:microsoft.com/office/officeart/2005/8/layout/equation1" loCatId="process" qsTypeId="urn:microsoft.com/office/officeart/2005/8/quickstyle/simple1" qsCatId="simple" csTypeId="urn:microsoft.com/office/officeart/2005/8/colors/accent2_2" csCatId="accent2" phldr="1"/>
      <dgm:spPr/>
    </dgm:pt>
    <dgm:pt modelId="{254A14C6-A6AF-4F92-9292-FD028AF3737C}">
      <dgm:prSet phldrT="[Text]" custT="1"/>
      <dgm:spPr>
        <a:solidFill>
          <a:srgbClr val="3B8636"/>
        </a:solidFill>
      </dgm:spPr>
      <dgm:t>
        <a:bodyPr/>
        <a:lstStyle/>
        <a:p>
          <a:r>
            <a:rPr lang="es-MX" sz="1800" b="0" i="0">
              <a:latin typeface="Arial"/>
            </a:rPr>
            <a:t>El número de semanas en alcanzar la meta</a:t>
          </a:r>
          <a:endParaRPr lang="es-MX" sz="1800" b="0" i="0">
            <a:latin typeface="Arial"/>
            <a:cs typeface="Arial"/>
          </a:endParaRPr>
        </a:p>
      </dgm:t>
    </dgm:pt>
    <dgm:pt modelId="{DA18F270-5594-47DB-A9EF-5BFFCE95FE07}" type="parTrans" cxnId="{19358E68-E6AA-40DF-987D-831BF9A3F328}">
      <dgm:prSet/>
      <dgm:spPr/>
      <dgm:t>
        <a:bodyPr/>
        <a:lstStyle/>
        <a:p>
          <a:endParaRPr lang="en-US"/>
        </a:p>
      </dgm:t>
    </dgm:pt>
    <dgm:pt modelId="{856EB86D-8BF4-4C0F-9863-03A550FDAF7A}" type="sibTrans" cxnId="{19358E68-E6AA-40DF-987D-831BF9A3F328}">
      <dgm:prSet/>
      <dgm:spPr>
        <a:solidFill>
          <a:srgbClr val="FFFFFF"/>
        </a:solidFill>
      </dgm:spPr>
      <dgm:t>
        <a:bodyPr/>
        <a:lstStyle/>
        <a:p>
          <a:endParaRPr lang="en-US"/>
        </a:p>
      </dgm:t>
    </dgm:pt>
    <dgm:pt modelId="{7E982CCF-0D9F-422E-BA76-87E46A480F43}">
      <dgm:prSet phldrT="[Text]" custT="1"/>
      <dgm:spPr>
        <a:solidFill>
          <a:srgbClr val="3B8636"/>
        </a:solidFill>
      </dgm:spPr>
      <dgm:t>
        <a:bodyPr/>
        <a:lstStyle/>
        <a:p>
          <a:pPr>
            <a:lnSpc>
              <a:spcPct val="120000"/>
            </a:lnSpc>
          </a:pPr>
          <a:r>
            <a:rPr lang="es-MX" sz="1800" b="0">
              <a:latin typeface="Arial"/>
            </a:rPr>
            <a:t>La cantidad a guardar cada semana</a:t>
          </a:r>
          <a:endParaRPr lang="es-MX" sz="1800" b="0">
            <a:latin typeface="Arial"/>
            <a:cs typeface="Arial"/>
          </a:endParaRPr>
        </a:p>
      </dgm:t>
    </dgm:pt>
    <dgm:pt modelId="{59A0486E-A971-4E97-92AD-68E7FE8CD1DF}" type="parTrans" cxnId="{0989AC25-42C5-4158-97C8-A71FA62E8E3B}">
      <dgm:prSet/>
      <dgm:spPr/>
      <dgm:t>
        <a:bodyPr/>
        <a:lstStyle/>
        <a:p>
          <a:endParaRPr lang="en-US"/>
        </a:p>
      </dgm:t>
    </dgm:pt>
    <dgm:pt modelId="{0E8CECB0-AC75-4BEF-AFB4-7593862A5AB3}" type="sibTrans" cxnId="{0989AC25-42C5-4158-97C8-A71FA62E8E3B}">
      <dgm:prSet/>
      <dgm:spPr/>
      <dgm:t>
        <a:bodyPr/>
        <a:lstStyle/>
        <a:p>
          <a:endParaRPr lang="en-US"/>
        </a:p>
      </dgm:t>
    </dgm:pt>
    <dgm:pt modelId="{32055F16-AECB-4F4C-9D01-0C2E44AB53B7}">
      <dgm:prSet phldrT="[Text]" custT="1"/>
      <dgm:spPr>
        <a:solidFill>
          <a:srgbClr val="3B8636"/>
        </a:solidFill>
      </dgm:spPr>
      <dgm:t>
        <a:bodyPr/>
        <a:lstStyle/>
        <a:p>
          <a:r>
            <a:rPr lang="es-MX" sz="1800" b="0" dirty="0">
              <a:latin typeface="Arial"/>
            </a:rPr>
            <a:t>Cantidad total necesaria</a:t>
          </a:r>
          <a:endParaRPr lang="es-MX" sz="1800" b="0" dirty="0">
            <a:latin typeface="Arial"/>
            <a:cs typeface="Arial"/>
          </a:endParaRPr>
        </a:p>
      </dgm:t>
      <dgm:extLst>
        <a:ext uri="{E40237B7-FDA0-4F09-8148-C483321AD2D9}">
          <dgm14:cNvPr xmlns:dgm14="http://schemas.microsoft.com/office/drawing/2010/diagram" id="0" name="" descr="Consulte http://files.consumerfinance.gov/f/documents/201701_cfpb_YMYG-Toolkit.pdf#page=63.&#10;&#10;Cantidad total necesaria&#10;Dividido por&#10;Número de semanas para alcanzar la meta&#10;Igual a &#10;Cantidad a guardar cada semana&#10;La cantidad total necesaria (por ejemplo, $300 para las vacaciones de fin de año) dividida por el Número de semanas (por ejemplo 12 semanas) es igual a la Cantidad a apartar cada semana (por ejemplo, $25 por semana).&#10;"/>
        </a:ext>
      </dgm:extLst>
    </dgm:pt>
    <dgm:pt modelId="{C9BDD3D1-92DA-4EDE-950A-F45F74F58271}" type="sibTrans" cxnId="{6B03500C-9C2D-420D-907B-8A059FB7825D}">
      <dgm:prSet/>
      <dgm:spPr>
        <a:solidFill>
          <a:schemeClr val="bg1"/>
        </a:solidFill>
      </dgm:spPr>
      <dgm:t>
        <a:bodyPr/>
        <a:lstStyle/>
        <a:p>
          <a:endParaRPr lang="en-US"/>
        </a:p>
      </dgm:t>
    </dgm:pt>
    <dgm:pt modelId="{C9412C00-C492-4856-BCF8-CF5C5AD2EC4A}" type="parTrans" cxnId="{6B03500C-9C2D-420D-907B-8A059FB7825D}">
      <dgm:prSet/>
      <dgm:spPr/>
      <dgm:t>
        <a:bodyPr/>
        <a:lstStyle/>
        <a:p>
          <a:endParaRPr lang="en-US"/>
        </a:p>
      </dgm:t>
    </dgm:pt>
    <dgm:pt modelId="{167278C8-35B2-4BE6-8A20-66FA69C28141}" type="pres">
      <dgm:prSet presAssocID="{CE998C12-2FBB-4F7A-9F9B-EDF3C00DB4D3}" presName="linearFlow" presStyleCnt="0">
        <dgm:presLayoutVars>
          <dgm:dir/>
          <dgm:resizeHandles val="exact"/>
        </dgm:presLayoutVars>
      </dgm:prSet>
      <dgm:spPr/>
    </dgm:pt>
    <dgm:pt modelId="{B038EE9B-D981-40FB-B786-A1BE11114661}" type="pres">
      <dgm:prSet presAssocID="{32055F16-AECB-4F4C-9D01-0C2E44AB53B7}" presName="node" presStyleLbl="node1" presStyleIdx="0" presStyleCnt="3">
        <dgm:presLayoutVars>
          <dgm:bulletEnabled val="1"/>
        </dgm:presLayoutVars>
      </dgm:prSet>
      <dgm:spPr/>
      <dgm:t>
        <a:bodyPr/>
        <a:lstStyle/>
        <a:p>
          <a:endParaRPr lang="en-US"/>
        </a:p>
      </dgm:t>
    </dgm:pt>
    <dgm:pt modelId="{92074FD1-F1B7-43F8-B629-A6834B99BE13}" type="pres">
      <dgm:prSet presAssocID="{C9BDD3D1-92DA-4EDE-950A-F45F74F58271}" presName="spacerL" presStyleCnt="0"/>
      <dgm:spPr/>
    </dgm:pt>
    <dgm:pt modelId="{97FDB00C-7DB5-4FA5-B450-CF8F1E49E9DF}" type="pres">
      <dgm:prSet presAssocID="{C9BDD3D1-92DA-4EDE-950A-F45F74F58271}" presName="sibTrans" presStyleLbl="sibTrans2D1" presStyleIdx="0" presStyleCnt="2" custLinFactNeighborX="-92669" custLinFactNeighborY="1222"/>
      <dgm:spPr/>
      <dgm:t>
        <a:bodyPr/>
        <a:lstStyle/>
        <a:p>
          <a:endParaRPr lang="en-US"/>
        </a:p>
      </dgm:t>
    </dgm:pt>
    <dgm:pt modelId="{85A720C8-D645-48D1-BFFD-325E54302795}" type="pres">
      <dgm:prSet presAssocID="{C9BDD3D1-92DA-4EDE-950A-F45F74F58271}" presName="spacerR" presStyleCnt="0"/>
      <dgm:spPr/>
    </dgm:pt>
    <dgm:pt modelId="{DFB04FFC-DE9B-4269-877C-AC906D56C9DE}" type="pres">
      <dgm:prSet presAssocID="{254A14C6-A6AF-4F92-9292-FD028AF3737C}" presName="node" presStyleLbl="node1" presStyleIdx="1" presStyleCnt="3" custLinFactX="-1714" custLinFactNeighborX="-100000">
        <dgm:presLayoutVars>
          <dgm:bulletEnabled val="1"/>
        </dgm:presLayoutVars>
      </dgm:prSet>
      <dgm:spPr/>
      <dgm:t>
        <a:bodyPr/>
        <a:lstStyle/>
        <a:p>
          <a:endParaRPr lang="en-US"/>
        </a:p>
      </dgm:t>
    </dgm:pt>
    <dgm:pt modelId="{2A8B21D4-A3DB-412A-BD7E-84666062188D}" type="pres">
      <dgm:prSet presAssocID="{856EB86D-8BF4-4C0F-9863-03A550FDAF7A}" presName="spacerL" presStyleCnt="0"/>
      <dgm:spPr/>
    </dgm:pt>
    <dgm:pt modelId="{64F09F2D-5368-4221-8664-42515F353403}" type="pres">
      <dgm:prSet presAssocID="{856EB86D-8BF4-4C0F-9863-03A550FDAF7A}" presName="sibTrans" presStyleLbl="sibTrans2D1" presStyleIdx="1" presStyleCnt="2" custLinFactX="-16481" custLinFactNeighborX="-100000"/>
      <dgm:spPr/>
      <dgm:t>
        <a:bodyPr/>
        <a:lstStyle/>
        <a:p>
          <a:endParaRPr lang="en-US"/>
        </a:p>
      </dgm:t>
    </dgm:pt>
    <dgm:pt modelId="{3247F51A-645C-4AEC-9263-EC8B8CFA3489}" type="pres">
      <dgm:prSet presAssocID="{856EB86D-8BF4-4C0F-9863-03A550FDAF7A}" presName="spacerR" presStyleCnt="0"/>
      <dgm:spPr/>
    </dgm:pt>
    <dgm:pt modelId="{B3010C1D-96BF-46E2-800E-EAFF056355B7}" type="pres">
      <dgm:prSet presAssocID="{7E982CCF-0D9F-422E-BA76-87E46A480F43}" presName="node" presStyleLbl="node1" presStyleIdx="2" presStyleCnt="3" custLinFactX="-16934" custLinFactNeighborX="-100000">
        <dgm:presLayoutVars>
          <dgm:bulletEnabled val="1"/>
        </dgm:presLayoutVars>
      </dgm:prSet>
      <dgm:spPr/>
      <dgm:t>
        <a:bodyPr/>
        <a:lstStyle/>
        <a:p>
          <a:endParaRPr lang="en-US"/>
        </a:p>
      </dgm:t>
    </dgm:pt>
  </dgm:ptLst>
  <dgm:cxnLst>
    <dgm:cxn modelId="{19358E68-E6AA-40DF-987D-831BF9A3F328}" srcId="{CE998C12-2FBB-4F7A-9F9B-EDF3C00DB4D3}" destId="{254A14C6-A6AF-4F92-9292-FD028AF3737C}" srcOrd="1" destOrd="0" parTransId="{DA18F270-5594-47DB-A9EF-5BFFCE95FE07}" sibTransId="{856EB86D-8BF4-4C0F-9863-03A550FDAF7A}"/>
    <dgm:cxn modelId="{B823F16E-E209-B44F-9F3A-17FCF821A3BF}" type="presOf" srcId="{32055F16-AECB-4F4C-9D01-0C2E44AB53B7}" destId="{B038EE9B-D981-40FB-B786-A1BE11114661}" srcOrd="0" destOrd="0" presId="urn:microsoft.com/office/officeart/2005/8/layout/equation1"/>
    <dgm:cxn modelId="{87CD938C-2F80-0742-9C5F-15624B48C8CB}" type="presOf" srcId="{856EB86D-8BF4-4C0F-9863-03A550FDAF7A}" destId="{64F09F2D-5368-4221-8664-42515F353403}" srcOrd="0" destOrd="0" presId="urn:microsoft.com/office/officeart/2005/8/layout/equation1"/>
    <dgm:cxn modelId="{5A02EFDE-22DE-ED4E-A3C7-FA8156A06C50}" type="presOf" srcId="{C9BDD3D1-92DA-4EDE-950A-F45F74F58271}" destId="{97FDB00C-7DB5-4FA5-B450-CF8F1E49E9DF}" srcOrd="0" destOrd="0" presId="urn:microsoft.com/office/officeart/2005/8/layout/equation1"/>
    <dgm:cxn modelId="{ED2B16C9-85FE-BE4F-AECE-63EA7B91055C}" type="presOf" srcId="{254A14C6-A6AF-4F92-9292-FD028AF3737C}" destId="{DFB04FFC-DE9B-4269-877C-AC906D56C9DE}" srcOrd="0" destOrd="0" presId="urn:microsoft.com/office/officeart/2005/8/layout/equation1"/>
    <dgm:cxn modelId="{BB8F6119-E33F-D24B-B83F-062FF605CCF5}" type="presOf" srcId="{7E982CCF-0D9F-422E-BA76-87E46A480F43}" destId="{B3010C1D-96BF-46E2-800E-EAFF056355B7}" srcOrd="0" destOrd="0" presId="urn:microsoft.com/office/officeart/2005/8/layout/equation1"/>
    <dgm:cxn modelId="{55DDEB2C-7168-DA44-9C98-896FC718800C}" type="presOf" srcId="{CE998C12-2FBB-4F7A-9F9B-EDF3C00DB4D3}" destId="{167278C8-35B2-4BE6-8A20-66FA69C28141}" srcOrd="0" destOrd="0" presId="urn:microsoft.com/office/officeart/2005/8/layout/equation1"/>
    <dgm:cxn modelId="{6B03500C-9C2D-420D-907B-8A059FB7825D}" srcId="{CE998C12-2FBB-4F7A-9F9B-EDF3C00DB4D3}" destId="{32055F16-AECB-4F4C-9D01-0C2E44AB53B7}" srcOrd="0" destOrd="0" parTransId="{C9412C00-C492-4856-BCF8-CF5C5AD2EC4A}" sibTransId="{C9BDD3D1-92DA-4EDE-950A-F45F74F58271}"/>
    <dgm:cxn modelId="{0989AC25-42C5-4158-97C8-A71FA62E8E3B}" srcId="{CE998C12-2FBB-4F7A-9F9B-EDF3C00DB4D3}" destId="{7E982CCF-0D9F-422E-BA76-87E46A480F43}" srcOrd="2" destOrd="0" parTransId="{59A0486E-A971-4E97-92AD-68E7FE8CD1DF}" sibTransId="{0E8CECB0-AC75-4BEF-AFB4-7593862A5AB3}"/>
    <dgm:cxn modelId="{D3EDB90F-0E76-0C41-A498-65281D12A985}" type="presParOf" srcId="{167278C8-35B2-4BE6-8A20-66FA69C28141}" destId="{B038EE9B-D981-40FB-B786-A1BE11114661}" srcOrd="0" destOrd="0" presId="urn:microsoft.com/office/officeart/2005/8/layout/equation1"/>
    <dgm:cxn modelId="{D7B57192-FFC3-A14B-9A28-7386631EF4A0}" type="presParOf" srcId="{167278C8-35B2-4BE6-8A20-66FA69C28141}" destId="{92074FD1-F1B7-43F8-B629-A6834B99BE13}" srcOrd="1" destOrd="0" presId="urn:microsoft.com/office/officeart/2005/8/layout/equation1"/>
    <dgm:cxn modelId="{038F4935-8388-F64C-9F32-35FFFD68B7A2}" type="presParOf" srcId="{167278C8-35B2-4BE6-8A20-66FA69C28141}" destId="{97FDB00C-7DB5-4FA5-B450-CF8F1E49E9DF}" srcOrd="2" destOrd="0" presId="urn:microsoft.com/office/officeart/2005/8/layout/equation1"/>
    <dgm:cxn modelId="{CC313AD0-95D2-C74C-ADE9-00EC0F2D85F0}" type="presParOf" srcId="{167278C8-35B2-4BE6-8A20-66FA69C28141}" destId="{85A720C8-D645-48D1-BFFD-325E54302795}" srcOrd="3" destOrd="0" presId="urn:microsoft.com/office/officeart/2005/8/layout/equation1"/>
    <dgm:cxn modelId="{7C1ECB39-CED8-0B44-BDBC-F3E03220AC0B}" type="presParOf" srcId="{167278C8-35B2-4BE6-8A20-66FA69C28141}" destId="{DFB04FFC-DE9B-4269-877C-AC906D56C9DE}" srcOrd="4" destOrd="0" presId="urn:microsoft.com/office/officeart/2005/8/layout/equation1"/>
    <dgm:cxn modelId="{8CFE97A7-4E5B-0043-B30E-3E6CEDD56150}" type="presParOf" srcId="{167278C8-35B2-4BE6-8A20-66FA69C28141}" destId="{2A8B21D4-A3DB-412A-BD7E-84666062188D}" srcOrd="5" destOrd="0" presId="urn:microsoft.com/office/officeart/2005/8/layout/equation1"/>
    <dgm:cxn modelId="{CCC53D01-2669-504F-BFC0-9D0A777760BB}" type="presParOf" srcId="{167278C8-35B2-4BE6-8A20-66FA69C28141}" destId="{64F09F2D-5368-4221-8664-42515F353403}" srcOrd="6" destOrd="0" presId="urn:microsoft.com/office/officeart/2005/8/layout/equation1"/>
    <dgm:cxn modelId="{CCB229F2-2C6C-274C-85F6-2F182B9A34C0}" type="presParOf" srcId="{167278C8-35B2-4BE6-8A20-66FA69C28141}" destId="{3247F51A-645C-4AEC-9263-EC8B8CFA3489}" srcOrd="7" destOrd="0" presId="urn:microsoft.com/office/officeart/2005/8/layout/equation1"/>
    <dgm:cxn modelId="{376F1179-85A0-8A40-99DA-2CC517EB3A11}" type="presParOf" srcId="{167278C8-35B2-4BE6-8A20-66FA69C28141}" destId="{B3010C1D-96BF-46E2-800E-EAFF056355B7}"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EE9B-D981-40FB-B786-A1BE11114661}">
      <dsp:nvSpPr>
        <dsp:cNvPr id="0" name=""/>
        <dsp:cNvSpPr/>
      </dsp:nvSpPr>
      <dsp:spPr>
        <a:xfrm>
          <a:off x="2410" y="1813454"/>
          <a:ext cx="1697207" cy="169720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0" kern="1200" dirty="0">
              <a:latin typeface="Arial"/>
            </a:rPr>
            <a:t>Acceso </a:t>
          </a:r>
          <a:endParaRPr lang="es-MX" sz="1800" b="0" kern="1200" dirty="0">
            <a:latin typeface="Arial"/>
            <a:cs typeface="Arial"/>
          </a:endParaRPr>
        </a:p>
      </dsp:txBody>
      <dsp:txXfrm>
        <a:off x="250960" y="2062004"/>
        <a:ext cx="1200107" cy="1200107"/>
      </dsp:txXfrm>
    </dsp:sp>
    <dsp:sp modelId="{97FDB00C-7DB5-4FA5-B450-CF8F1E49E9DF}">
      <dsp:nvSpPr>
        <dsp:cNvPr id="0" name=""/>
        <dsp:cNvSpPr/>
      </dsp:nvSpPr>
      <dsp:spPr>
        <a:xfrm>
          <a:off x="1709720" y="2181896"/>
          <a:ext cx="984380" cy="984380"/>
        </a:xfrm>
        <a:prstGeom prst="mathPlus">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840200" y="2558323"/>
        <a:ext cx="723420" cy="231526"/>
      </dsp:txXfrm>
    </dsp:sp>
    <dsp:sp modelId="{DFB04FFC-DE9B-4269-877C-AC906D56C9DE}">
      <dsp:nvSpPr>
        <dsp:cNvPr id="0" name=""/>
        <dsp:cNvSpPr/>
      </dsp:nvSpPr>
      <dsp:spPr>
        <a:xfrm>
          <a:off x="2651241" y="1813454"/>
          <a:ext cx="1697207" cy="169720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0" i="0" kern="1200">
              <a:latin typeface="Arial"/>
            </a:rPr>
            <a:t>Confianza</a:t>
          </a:r>
          <a:endParaRPr lang="es-MX" sz="1800" b="0" i="0" kern="1200">
            <a:latin typeface="Arial"/>
            <a:cs typeface="Arial"/>
          </a:endParaRPr>
        </a:p>
      </dsp:txBody>
      <dsp:txXfrm>
        <a:off x="2899791" y="2062004"/>
        <a:ext cx="1200107" cy="1200107"/>
      </dsp:txXfrm>
    </dsp:sp>
    <dsp:sp modelId="{64F09F2D-5368-4221-8664-42515F353403}">
      <dsp:nvSpPr>
        <dsp:cNvPr id="0" name=""/>
        <dsp:cNvSpPr/>
      </dsp:nvSpPr>
      <dsp:spPr>
        <a:xfrm>
          <a:off x="4494596" y="2169867"/>
          <a:ext cx="984380" cy="984380"/>
        </a:xfrm>
        <a:prstGeom prst="mathEqual">
          <a:avLst/>
        </a:prstGeom>
        <a:solidFill>
          <a:srgbClr val="FFFF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endParaRPr lang="en-US" sz="4400" kern="1200"/>
        </a:p>
      </dsp:txBody>
      <dsp:txXfrm>
        <a:off x="4625076" y="2372649"/>
        <a:ext cx="723420" cy="578816"/>
      </dsp:txXfrm>
    </dsp:sp>
    <dsp:sp modelId="{B3010C1D-96BF-46E2-800E-EAFF056355B7}">
      <dsp:nvSpPr>
        <dsp:cNvPr id="0" name=""/>
        <dsp:cNvSpPr/>
      </dsp:nvSpPr>
      <dsp:spPr>
        <a:xfrm>
          <a:off x="5491620" y="1813454"/>
          <a:ext cx="2117470" cy="1697207"/>
        </a:xfrm>
        <a:prstGeom prst="ellipse">
          <a:avLst/>
        </a:prstGeom>
        <a:solidFill>
          <a:srgbClr val="3B863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120000"/>
            </a:lnSpc>
            <a:spcBef>
              <a:spcPct val="0"/>
            </a:spcBef>
            <a:spcAft>
              <a:spcPct val="35000"/>
            </a:spcAft>
          </a:pPr>
          <a:r>
            <a:rPr lang="es-MX" sz="1400" b="0" kern="1200" dirty="0">
              <a:latin typeface="Arial"/>
            </a:rPr>
            <a:t>Oportunidades para brindar empoderamiento financiero</a:t>
          </a:r>
          <a:endParaRPr lang="es-MX" sz="1400" b="0" kern="1200" dirty="0">
            <a:latin typeface="Arial"/>
            <a:cs typeface="Arial"/>
          </a:endParaRPr>
        </a:p>
      </dsp:txBody>
      <dsp:txXfrm>
        <a:off x="5801716" y="2062004"/>
        <a:ext cx="1497278" cy="12001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62BD7C-B124-439E-9069-8D867CF005F6}">
      <dsp:nvSpPr>
        <dsp:cNvPr id="0" name=""/>
        <dsp:cNvSpPr/>
      </dsp:nvSpPr>
      <dsp:spPr>
        <a:xfrm>
          <a:off x="221009" y="3062"/>
          <a:ext cx="1297930" cy="648965"/>
        </a:xfrm>
        <a:prstGeom prst="roundRect">
          <a:avLst>
            <a:gd name="adj" fmla="val 10000"/>
          </a:avLst>
        </a:prstGeom>
        <a:solidFill>
          <a:srgbClr val="2CB34A"/>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dirty="0"/>
            <a:t>Cómo establecer metas y la planificación de las compras grandes </a:t>
          </a:r>
        </a:p>
      </dsp:txBody>
      <dsp:txXfrm>
        <a:off x="240017" y="22070"/>
        <a:ext cx="1259914" cy="610949"/>
      </dsp:txXfrm>
    </dsp:sp>
    <dsp:sp modelId="{D7278707-C972-4365-968B-1BE07D9BBE51}">
      <dsp:nvSpPr>
        <dsp:cNvPr id="0" name=""/>
        <dsp:cNvSpPr/>
      </dsp:nvSpPr>
      <dsp:spPr>
        <a:xfrm>
          <a:off x="350802" y="652027"/>
          <a:ext cx="129793" cy="486723"/>
        </a:xfrm>
        <a:custGeom>
          <a:avLst/>
          <a:gdLst/>
          <a:ahLst/>
          <a:cxnLst/>
          <a:rect l="0" t="0" r="0" b="0"/>
          <a:pathLst>
            <a:path>
              <a:moveTo>
                <a:pt x="0" y="0"/>
              </a:moveTo>
              <a:lnTo>
                <a:pt x="0" y="486723"/>
              </a:lnTo>
              <a:lnTo>
                <a:pt x="129793" y="486723"/>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3340CE84-886B-4393-95E3-F324CF34E477}">
      <dsp:nvSpPr>
        <dsp:cNvPr id="0" name=""/>
        <dsp:cNvSpPr/>
      </dsp:nvSpPr>
      <dsp:spPr>
        <a:xfrm>
          <a:off x="480595" y="814268"/>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Herramienta para establecer metas </a:t>
          </a:r>
        </a:p>
      </dsp:txBody>
      <dsp:txXfrm>
        <a:off x="499603" y="833276"/>
        <a:ext cx="1000328" cy="610949"/>
      </dsp:txXfrm>
    </dsp:sp>
    <dsp:sp modelId="{FCB6BBB5-461C-4C69-A051-B80FA12D0864}">
      <dsp:nvSpPr>
        <dsp:cNvPr id="0" name=""/>
        <dsp:cNvSpPr/>
      </dsp:nvSpPr>
      <dsp:spPr>
        <a:xfrm>
          <a:off x="350802" y="652027"/>
          <a:ext cx="129793" cy="1297930"/>
        </a:xfrm>
        <a:custGeom>
          <a:avLst/>
          <a:gdLst/>
          <a:ahLst/>
          <a:cxnLst/>
          <a:rect l="0" t="0" r="0" b="0"/>
          <a:pathLst>
            <a:path>
              <a:moveTo>
                <a:pt x="0" y="0"/>
              </a:moveTo>
              <a:lnTo>
                <a:pt x="0" y="1297930"/>
              </a:lnTo>
              <a:lnTo>
                <a:pt x="129793" y="1297930"/>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CB679084-DCB7-46B5-B767-4333AB708283}">
      <dsp:nvSpPr>
        <dsp:cNvPr id="0" name=""/>
        <dsp:cNvSpPr/>
      </dsp:nvSpPr>
      <dsp:spPr>
        <a:xfrm>
          <a:off x="480595" y="1625474"/>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Planificación de los acontecimientos de la vida y compras importantes</a:t>
          </a:r>
        </a:p>
      </dsp:txBody>
      <dsp:txXfrm>
        <a:off x="499603" y="1644482"/>
        <a:ext cx="1000328" cy="610949"/>
      </dsp:txXfrm>
    </dsp:sp>
    <dsp:sp modelId="{7C66A1EB-A1A6-4E7C-8C97-EDB836AB6786}">
      <dsp:nvSpPr>
        <dsp:cNvPr id="0" name=""/>
        <dsp:cNvSpPr/>
      </dsp:nvSpPr>
      <dsp:spPr>
        <a:xfrm>
          <a:off x="350802" y="652027"/>
          <a:ext cx="129793" cy="2109136"/>
        </a:xfrm>
        <a:custGeom>
          <a:avLst/>
          <a:gdLst/>
          <a:ahLst/>
          <a:cxnLst/>
          <a:rect l="0" t="0" r="0" b="0"/>
          <a:pathLst>
            <a:path>
              <a:moveTo>
                <a:pt x="0" y="0"/>
              </a:moveTo>
              <a:lnTo>
                <a:pt x="0" y="2109136"/>
              </a:lnTo>
              <a:lnTo>
                <a:pt x="129793" y="2109136"/>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E745B1B6-7677-4526-9DA8-26E530139691}">
      <dsp:nvSpPr>
        <dsp:cNvPr id="0" name=""/>
        <dsp:cNvSpPr/>
      </dsp:nvSpPr>
      <dsp:spPr>
        <a:xfrm>
          <a:off x="480595" y="2436681"/>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Cómo comprar un auto</a:t>
          </a:r>
        </a:p>
      </dsp:txBody>
      <dsp:txXfrm>
        <a:off x="499603" y="2455689"/>
        <a:ext cx="1000328" cy="610949"/>
      </dsp:txXfrm>
    </dsp:sp>
    <dsp:sp modelId="{B95660F6-07A3-45CB-837E-D9DC571A64DB}">
      <dsp:nvSpPr>
        <dsp:cNvPr id="0" name=""/>
        <dsp:cNvSpPr/>
      </dsp:nvSpPr>
      <dsp:spPr>
        <a:xfrm>
          <a:off x="1843422" y="3062"/>
          <a:ext cx="1297930" cy="648965"/>
        </a:xfrm>
        <a:prstGeom prst="roundRect">
          <a:avLst>
            <a:gd name="adj" fmla="val 10000"/>
          </a:avLst>
        </a:prstGeom>
        <a:solidFill>
          <a:srgbClr val="2CB34A"/>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a:t>Cómo ahorrar para las emergencias, las facturas y las metas</a:t>
          </a:r>
        </a:p>
      </dsp:txBody>
      <dsp:txXfrm>
        <a:off x="1862430" y="22070"/>
        <a:ext cx="1259914" cy="610949"/>
      </dsp:txXfrm>
    </dsp:sp>
    <dsp:sp modelId="{293130D7-33BE-4A8D-9774-7044AE35F393}">
      <dsp:nvSpPr>
        <dsp:cNvPr id="0" name=""/>
        <dsp:cNvSpPr/>
      </dsp:nvSpPr>
      <dsp:spPr>
        <a:xfrm>
          <a:off x="1973215" y="652027"/>
          <a:ext cx="129793" cy="486723"/>
        </a:xfrm>
        <a:custGeom>
          <a:avLst/>
          <a:gdLst/>
          <a:ahLst/>
          <a:cxnLst/>
          <a:rect l="0" t="0" r="0" b="0"/>
          <a:pathLst>
            <a:path>
              <a:moveTo>
                <a:pt x="0" y="0"/>
              </a:moveTo>
              <a:lnTo>
                <a:pt x="0" y="486723"/>
              </a:lnTo>
              <a:lnTo>
                <a:pt x="129793" y="486723"/>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A19C11CB-7D26-449B-8C15-3B3D94C1B7BD}">
      <dsp:nvSpPr>
        <dsp:cNvPr id="0" name=""/>
        <dsp:cNvSpPr/>
      </dsp:nvSpPr>
      <dsp:spPr>
        <a:xfrm>
          <a:off x="2103008" y="814268"/>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Plan de ahorro</a:t>
          </a:r>
        </a:p>
      </dsp:txBody>
      <dsp:txXfrm>
        <a:off x="2122016" y="833276"/>
        <a:ext cx="1000328" cy="610949"/>
      </dsp:txXfrm>
    </dsp:sp>
    <dsp:sp modelId="{60AFD3ED-17A2-456F-AFB2-AB72A9BE42D7}">
      <dsp:nvSpPr>
        <dsp:cNvPr id="0" name=""/>
        <dsp:cNvSpPr/>
      </dsp:nvSpPr>
      <dsp:spPr>
        <a:xfrm>
          <a:off x="1973215" y="652027"/>
          <a:ext cx="129793" cy="1297930"/>
        </a:xfrm>
        <a:custGeom>
          <a:avLst/>
          <a:gdLst/>
          <a:ahLst/>
          <a:cxnLst/>
          <a:rect l="0" t="0" r="0" b="0"/>
          <a:pathLst>
            <a:path>
              <a:moveTo>
                <a:pt x="0" y="0"/>
              </a:moveTo>
              <a:lnTo>
                <a:pt x="0" y="1297930"/>
              </a:lnTo>
              <a:lnTo>
                <a:pt x="129793" y="1297930"/>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12B26428-156A-4692-A802-3CAC63268B63}">
      <dsp:nvSpPr>
        <dsp:cNvPr id="0" name=""/>
        <dsp:cNvSpPr/>
      </dsp:nvSpPr>
      <dsp:spPr>
        <a:xfrm>
          <a:off x="2103008" y="1625474"/>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Ahorros y beneficios: Cómo entender los límites de activos</a:t>
          </a:r>
        </a:p>
      </dsp:txBody>
      <dsp:txXfrm>
        <a:off x="2122016" y="1644482"/>
        <a:ext cx="1000328" cy="610949"/>
      </dsp:txXfrm>
    </dsp:sp>
    <dsp:sp modelId="{593F059E-A8B1-479E-8F12-B0E9B45FC174}">
      <dsp:nvSpPr>
        <dsp:cNvPr id="0" name=""/>
        <dsp:cNvSpPr/>
      </dsp:nvSpPr>
      <dsp:spPr>
        <a:xfrm>
          <a:off x="1973215" y="652027"/>
          <a:ext cx="129793" cy="2109136"/>
        </a:xfrm>
        <a:custGeom>
          <a:avLst/>
          <a:gdLst/>
          <a:ahLst/>
          <a:cxnLst/>
          <a:rect l="0" t="0" r="0" b="0"/>
          <a:pathLst>
            <a:path>
              <a:moveTo>
                <a:pt x="0" y="0"/>
              </a:moveTo>
              <a:lnTo>
                <a:pt x="0" y="2109136"/>
              </a:lnTo>
              <a:lnTo>
                <a:pt x="129793" y="2109136"/>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9357359A-9753-4649-A5D6-524D075B134F}">
      <dsp:nvSpPr>
        <dsp:cNvPr id="0" name=""/>
        <dsp:cNvSpPr/>
      </dsp:nvSpPr>
      <dsp:spPr>
        <a:xfrm>
          <a:off x="2103008" y="2436681"/>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Cómo encontrar un lugar seguro para los ahorros</a:t>
          </a:r>
        </a:p>
      </dsp:txBody>
      <dsp:txXfrm>
        <a:off x="2122016" y="2455689"/>
        <a:ext cx="1000328" cy="610949"/>
      </dsp:txXfrm>
    </dsp:sp>
    <dsp:sp modelId="{BAA02571-DDE2-4328-8EB8-18B02C370854}">
      <dsp:nvSpPr>
        <dsp:cNvPr id="0" name=""/>
        <dsp:cNvSpPr/>
      </dsp:nvSpPr>
      <dsp:spPr>
        <a:xfrm>
          <a:off x="1973215" y="652027"/>
          <a:ext cx="129793" cy="2920342"/>
        </a:xfrm>
        <a:custGeom>
          <a:avLst/>
          <a:gdLst/>
          <a:ahLst/>
          <a:cxnLst/>
          <a:rect l="0" t="0" r="0" b="0"/>
          <a:pathLst>
            <a:path>
              <a:moveTo>
                <a:pt x="0" y="0"/>
              </a:moveTo>
              <a:lnTo>
                <a:pt x="0" y="2920342"/>
              </a:lnTo>
              <a:lnTo>
                <a:pt x="129793" y="2920342"/>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A7F6CBBE-BBAE-4397-B2A5-86841934E4D3}">
      <dsp:nvSpPr>
        <dsp:cNvPr id="0" name=""/>
        <dsp:cNvSpPr/>
      </dsp:nvSpPr>
      <dsp:spPr>
        <a:xfrm>
          <a:off x="2103008" y="3247887"/>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Cómo aumentar sus ingresos a través de créditos fiscales</a:t>
          </a:r>
        </a:p>
      </dsp:txBody>
      <dsp:txXfrm>
        <a:off x="2122016" y="3266895"/>
        <a:ext cx="1000328" cy="610949"/>
      </dsp:txXfrm>
    </dsp:sp>
    <dsp:sp modelId="{F7A6E3F9-1E70-4A69-A594-7EA7F47DC257}">
      <dsp:nvSpPr>
        <dsp:cNvPr id="0" name=""/>
        <dsp:cNvSpPr/>
      </dsp:nvSpPr>
      <dsp:spPr>
        <a:xfrm>
          <a:off x="3465834" y="3062"/>
          <a:ext cx="1297930" cy="648965"/>
        </a:xfrm>
        <a:prstGeom prst="roundRect">
          <a:avLst>
            <a:gd name="adj" fmla="val 10000"/>
          </a:avLst>
        </a:prstGeom>
        <a:solidFill>
          <a:srgbClr val="2CB34A"/>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a:t>El seguimiento y manejo de los ingresos y beneficios</a:t>
          </a:r>
        </a:p>
      </dsp:txBody>
      <dsp:txXfrm>
        <a:off x="3484842" y="22070"/>
        <a:ext cx="1259914" cy="610949"/>
      </dsp:txXfrm>
    </dsp:sp>
    <dsp:sp modelId="{0FCA1416-A82D-4E4F-8EC5-6D83410507A4}">
      <dsp:nvSpPr>
        <dsp:cNvPr id="0" name=""/>
        <dsp:cNvSpPr/>
      </dsp:nvSpPr>
      <dsp:spPr>
        <a:xfrm>
          <a:off x="3595627" y="652027"/>
          <a:ext cx="129793" cy="486723"/>
        </a:xfrm>
        <a:custGeom>
          <a:avLst/>
          <a:gdLst/>
          <a:ahLst/>
          <a:cxnLst/>
          <a:rect l="0" t="0" r="0" b="0"/>
          <a:pathLst>
            <a:path>
              <a:moveTo>
                <a:pt x="0" y="0"/>
              </a:moveTo>
              <a:lnTo>
                <a:pt x="0" y="486723"/>
              </a:lnTo>
              <a:lnTo>
                <a:pt x="129793" y="486723"/>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D40C730A-F92E-4FAA-ACAE-DA58B7DF6693}">
      <dsp:nvSpPr>
        <dsp:cNvPr id="0" name=""/>
        <dsp:cNvSpPr/>
      </dsp:nvSpPr>
      <dsp:spPr>
        <a:xfrm>
          <a:off x="3725420" y="814268"/>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Rastreador de ingresos y recursos</a:t>
          </a:r>
        </a:p>
      </dsp:txBody>
      <dsp:txXfrm>
        <a:off x="3744428" y="833276"/>
        <a:ext cx="1000328" cy="610949"/>
      </dsp:txXfrm>
    </dsp:sp>
    <dsp:sp modelId="{A3269A59-6090-4284-BCE1-CB8BFBE1A048}">
      <dsp:nvSpPr>
        <dsp:cNvPr id="0" name=""/>
        <dsp:cNvSpPr/>
      </dsp:nvSpPr>
      <dsp:spPr>
        <a:xfrm>
          <a:off x="3595627" y="652027"/>
          <a:ext cx="129793" cy="1297930"/>
        </a:xfrm>
        <a:custGeom>
          <a:avLst/>
          <a:gdLst/>
          <a:ahLst/>
          <a:cxnLst/>
          <a:rect l="0" t="0" r="0" b="0"/>
          <a:pathLst>
            <a:path>
              <a:moveTo>
                <a:pt x="0" y="0"/>
              </a:moveTo>
              <a:lnTo>
                <a:pt x="0" y="1297930"/>
              </a:lnTo>
              <a:lnTo>
                <a:pt x="129793" y="1297930"/>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D4F69B96-B3BF-4296-B609-94BDC6F40BAE}">
      <dsp:nvSpPr>
        <dsp:cNvPr id="0" name=""/>
        <dsp:cNvSpPr/>
      </dsp:nvSpPr>
      <dsp:spPr>
        <a:xfrm>
          <a:off x="3725420" y="1625474"/>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Maneras de recibir ingresos y beneficios</a:t>
          </a:r>
        </a:p>
      </dsp:txBody>
      <dsp:txXfrm>
        <a:off x="3744428" y="1644482"/>
        <a:ext cx="1000328" cy="610949"/>
      </dsp:txXfrm>
    </dsp:sp>
    <dsp:sp modelId="{7D4155CD-A968-4700-8F34-06ED55F4D3BF}">
      <dsp:nvSpPr>
        <dsp:cNvPr id="0" name=""/>
        <dsp:cNvSpPr/>
      </dsp:nvSpPr>
      <dsp:spPr>
        <a:xfrm>
          <a:off x="3595627" y="652027"/>
          <a:ext cx="129793" cy="2109136"/>
        </a:xfrm>
        <a:custGeom>
          <a:avLst/>
          <a:gdLst/>
          <a:ahLst/>
          <a:cxnLst/>
          <a:rect l="0" t="0" r="0" b="0"/>
          <a:pathLst>
            <a:path>
              <a:moveTo>
                <a:pt x="0" y="0"/>
              </a:moveTo>
              <a:lnTo>
                <a:pt x="0" y="2109136"/>
              </a:lnTo>
              <a:lnTo>
                <a:pt x="129793" y="2109136"/>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AF786A86-9603-45EB-B8A6-6C9C3A7DF584}">
      <dsp:nvSpPr>
        <dsp:cNvPr id="0" name=""/>
        <dsp:cNvSpPr/>
      </dsp:nvSpPr>
      <dsp:spPr>
        <a:xfrm>
          <a:off x="3725420" y="2436681"/>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Maneras de aumentar los ingresos y recursos</a:t>
          </a:r>
        </a:p>
      </dsp:txBody>
      <dsp:txXfrm>
        <a:off x="3744428" y="2455689"/>
        <a:ext cx="1000328" cy="610949"/>
      </dsp:txXfrm>
    </dsp:sp>
    <dsp:sp modelId="{9CEDB685-C4FB-4560-9C6F-601CEAF3EB96}">
      <dsp:nvSpPr>
        <dsp:cNvPr id="0" name=""/>
        <dsp:cNvSpPr/>
      </dsp:nvSpPr>
      <dsp:spPr>
        <a:xfrm>
          <a:off x="5088247" y="3062"/>
          <a:ext cx="1297930" cy="648965"/>
        </a:xfrm>
        <a:prstGeom prst="roundRect">
          <a:avLst>
            <a:gd name="adj" fmla="val 10000"/>
          </a:avLst>
        </a:prstGeom>
        <a:solidFill>
          <a:srgbClr val="2CB34A"/>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a:t>Cómo pagar las facturas y otros gastos</a:t>
          </a:r>
        </a:p>
      </dsp:txBody>
      <dsp:txXfrm>
        <a:off x="5107255" y="22070"/>
        <a:ext cx="1259914" cy="610949"/>
      </dsp:txXfrm>
    </dsp:sp>
    <dsp:sp modelId="{CCE1781B-07C0-4021-BE78-ED035466F5C0}">
      <dsp:nvSpPr>
        <dsp:cNvPr id="0" name=""/>
        <dsp:cNvSpPr/>
      </dsp:nvSpPr>
      <dsp:spPr>
        <a:xfrm>
          <a:off x="5218040" y="652027"/>
          <a:ext cx="129793" cy="486723"/>
        </a:xfrm>
        <a:custGeom>
          <a:avLst/>
          <a:gdLst/>
          <a:ahLst/>
          <a:cxnLst/>
          <a:rect l="0" t="0" r="0" b="0"/>
          <a:pathLst>
            <a:path>
              <a:moveTo>
                <a:pt x="0" y="0"/>
              </a:moveTo>
              <a:lnTo>
                <a:pt x="0" y="486723"/>
              </a:lnTo>
              <a:lnTo>
                <a:pt x="129793" y="486723"/>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6BD8EF1D-637F-4AF4-A6B7-7BC55F1D5FDE}">
      <dsp:nvSpPr>
        <dsp:cNvPr id="0" name=""/>
        <dsp:cNvSpPr/>
      </dsp:nvSpPr>
      <dsp:spPr>
        <a:xfrm>
          <a:off x="5347833" y="814268"/>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Rastreador de gastos</a:t>
          </a:r>
        </a:p>
      </dsp:txBody>
      <dsp:txXfrm>
        <a:off x="5366841" y="833276"/>
        <a:ext cx="1000328" cy="610949"/>
      </dsp:txXfrm>
    </dsp:sp>
    <dsp:sp modelId="{7C1F8D6B-8D83-4351-A29D-0F76AD7C8686}">
      <dsp:nvSpPr>
        <dsp:cNvPr id="0" name=""/>
        <dsp:cNvSpPr/>
      </dsp:nvSpPr>
      <dsp:spPr>
        <a:xfrm>
          <a:off x="5218040" y="652027"/>
          <a:ext cx="129793" cy="1297930"/>
        </a:xfrm>
        <a:custGeom>
          <a:avLst/>
          <a:gdLst/>
          <a:ahLst/>
          <a:cxnLst/>
          <a:rect l="0" t="0" r="0" b="0"/>
          <a:pathLst>
            <a:path>
              <a:moveTo>
                <a:pt x="0" y="0"/>
              </a:moveTo>
              <a:lnTo>
                <a:pt x="0" y="1297930"/>
              </a:lnTo>
              <a:lnTo>
                <a:pt x="129793" y="1297930"/>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E5BD6F72-6178-4067-B680-718408E32128}">
      <dsp:nvSpPr>
        <dsp:cNvPr id="0" name=""/>
        <dsp:cNvSpPr/>
      </dsp:nvSpPr>
      <dsp:spPr>
        <a:xfrm>
          <a:off x="5347833" y="1625474"/>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Calendario de cuentas</a:t>
          </a:r>
        </a:p>
      </dsp:txBody>
      <dsp:txXfrm>
        <a:off x="5366841" y="1644482"/>
        <a:ext cx="1000328" cy="610949"/>
      </dsp:txXfrm>
    </dsp:sp>
    <dsp:sp modelId="{025AA25F-41D8-4BCE-BB10-E656A0957F66}">
      <dsp:nvSpPr>
        <dsp:cNvPr id="0" name=""/>
        <dsp:cNvSpPr/>
      </dsp:nvSpPr>
      <dsp:spPr>
        <a:xfrm>
          <a:off x="5218040" y="652027"/>
          <a:ext cx="129793" cy="2109136"/>
        </a:xfrm>
        <a:custGeom>
          <a:avLst/>
          <a:gdLst/>
          <a:ahLst/>
          <a:cxnLst/>
          <a:rect l="0" t="0" r="0" b="0"/>
          <a:pathLst>
            <a:path>
              <a:moveTo>
                <a:pt x="0" y="0"/>
              </a:moveTo>
              <a:lnTo>
                <a:pt x="0" y="2109136"/>
              </a:lnTo>
              <a:lnTo>
                <a:pt x="129793" y="2109136"/>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0E264E87-3FBD-4566-A40A-C0B047704AD6}">
      <dsp:nvSpPr>
        <dsp:cNvPr id="0" name=""/>
        <dsp:cNvSpPr/>
      </dsp:nvSpPr>
      <dsp:spPr>
        <a:xfrm>
          <a:off x="5347833" y="2436681"/>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Maneras de pagar las facturas</a:t>
          </a:r>
        </a:p>
      </dsp:txBody>
      <dsp:txXfrm>
        <a:off x="5366841" y="2455689"/>
        <a:ext cx="1000328" cy="610949"/>
      </dsp:txXfrm>
    </dsp:sp>
    <dsp:sp modelId="{1E5C027E-275A-492C-BFBF-34212C36DA56}">
      <dsp:nvSpPr>
        <dsp:cNvPr id="0" name=""/>
        <dsp:cNvSpPr/>
      </dsp:nvSpPr>
      <dsp:spPr>
        <a:xfrm>
          <a:off x="5218040" y="652027"/>
          <a:ext cx="129793" cy="2920342"/>
        </a:xfrm>
        <a:custGeom>
          <a:avLst/>
          <a:gdLst/>
          <a:ahLst/>
          <a:cxnLst/>
          <a:rect l="0" t="0" r="0" b="0"/>
          <a:pathLst>
            <a:path>
              <a:moveTo>
                <a:pt x="0" y="0"/>
              </a:moveTo>
              <a:lnTo>
                <a:pt x="0" y="2920342"/>
              </a:lnTo>
              <a:lnTo>
                <a:pt x="129793" y="2920342"/>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1580BEBA-548A-4BF1-BF0C-B16E44FE81BB}">
      <dsp:nvSpPr>
        <dsp:cNvPr id="0" name=""/>
        <dsp:cNvSpPr/>
      </dsp:nvSpPr>
      <dsp:spPr>
        <a:xfrm>
          <a:off x="5347833" y="3247887"/>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Estrategias para reducir los gastos</a:t>
          </a:r>
        </a:p>
      </dsp:txBody>
      <dsp:txXfrm>
        <a:off x="5366841" y="3266895"/>
        <a:ext cx="1000328" cy="610949"/>
      </dsp:txXfrm>
    </dsp:sp>
    <dsp:sp modelId="{1292B9B9-71F0-49CE-995E-12B487DC8284}">
      <dsp:nvSpPr>
        <dsp:cNvPr id="0" name=""/>
        <dsp:cNvSpPr/>
      </dsp:nvSpPr>
      <dsp:spPr>
        <a:xfrm>
          <a:off x="5218040" y="652027"/>
          <a:ext cx="129793" cy="3731548"/>
        </a:xfrm>
        <a:custGeom>
          <a:avLst/>
          <a:gdLst/>
          <a:ahLst/>
          <a:cxnLst/>
          <a:rect l="0" t="0" r="0" b="0"/>
          <a:pathLst>
            <a:path>
              <a:moveTo>
                <a:pt x="0" y="0"/>
              </a:moveTo>
              <a:lnTo>
                <a:pt x="0" y="3731548"/>
              </a:lnTo>
              <a:lnTo>
                <a:pt x="129793" y="3731548"/>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789BE995-F6D0-40E2-B3EC-99DCD55079CC}">
      <dsp:nvSpPr>
        <dsp:cNvPr id="0" name=""/>
        <dsp:cNvSpPr/>
      </dsp:nvSpPr>
      <dsp:spPr>
        <a:xfrm>
          <a:off x="5347833" y="4059093"/>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Cuando el dinero no alcanza: priorizar las cuentas y planificar el gasto</a:t>
          </a:r>
        </a:p>
      </dsp:txBody>
      <dsp:txXfrm>
        <a:off x="5366841" y="4078101"/>
        <a:ext cx="1000328" cy="610949"/>
      </dsp:txXfrm>
    </dsp:sp>
    <dsp:sp modelId="{6A2F9860-6A09-440D-AF8D-5B5F0637831A}">
      <dsp:nvSpPr>
        <dsp:cNvPr id="0" name=""/>
        <dsp:cNvSpPr/>
      </dsp:nvSpPr>
      <dsp:spPr>
        <a:xfrm>
          <a:off x="6710660" y="3062"/>
          <a:ext cx="1297930" cy="648965"/>
        </a:xfrm>
        <a:prstGeom prst="roundRect">
          <a:avLst>
            <a:gd name="adj" fmla="val 10000"/>
          </a:avLst>
        </a:prstGeom>
        <a:solidFill>
          <a:srgbClr val="2CB34A"/>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a:t>Cómo llegar a fin de mes </a:t>
          </a:r>
        </a:p>
      </dsp:txBody>
      <dsp:txXfrm>
        <a:off x="6729668" y="22070"/>
        <a:ext cx="1259914" cy="610949"/>
      </dsp:txXfrm>
    </dsp:sp>
    <dsp:sp modelId="{7EE2F5BE-90ED-48B6-9EF7-A45CC252FD41}">
      <dsp:nvSpPr>
        <dsp:cNvPr id="0" name=""/>
        <dsp:cNvSpPr/>
      </dsp:nvSpPr>
      <dsp:spPr>
        <a:xfrm>
          <a:off x="6840453" y="652027"/>
          <a:ext cx="129793" cy="486723"/>
        </a:xfrm>
        <a:custGeom>
          <a:avLst/>
          <a:gdLst/>
          <a:ahLst/>
          <a:cxnLst/>
          <a:rect l="0" t="0" r="0" b="0"/>
          <a:pathLst>
            <a:path>
              <a:moveTo>
                <a:pt x="0" y="0"/>
              </a:moveTo>
              <a:lnTo>
                <a:pt x="0" y="486723"/>
              </a:lnTo>
              <a:lnTo>
                <a:pt x="129793" y="486723"/>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FE4348F0-0670-4A1B-8409-EC8C03376139}">
      <dsp:nvSpPr>
        <dsp:cNvPr id="0" name=""/>
        <dsp:cNvSpPr/>
      </dsp:nvSpPr>
      <dsp:spPr>
        <a:xfrm>
          <a:off x="6970246" y="814268"/>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Presupuesto de flujo de dinero</a:t>
          </a:r>
        </a:p>
      </dsp:txBody>
      <dsp:txXfrm>
        <a:off x="6989254" y="833276"/>
        <a:ext cx="1000328" cy="610949"/>
      </dsp:txXfrm>
    </dsp:sp>
    <dsp:sp modelId="{05EA6247-D143-4ECB-B4E3-2F088CF0AA96}">
      <dsp:nvSpPr>
        <dsp:cNvPr id="0" name=""/>
        <dsp:cNvSpPr/>
      </dsp:nvSpPr>
      <dsp:spPr>
        <a:xfrm>
          <a:off x="6840453" y="652027"/>
          <a:ext cx="129793" cy="1297930"/>
        </a:xfrm>
        <a:custGeom>
          <a:avLst/>
          <a:gdLst/>
          <a:ahLst/>
          <a:cxnLst/>
          <a:rect l="0" t="0" r="0" b="0"/>
          <a:pathLst>
            <a:path>
              <a:moveTo>
                <a:pt x="0" y="0"/>
              </a:moveTo>
              <a:lnTo>
                <a:pt x="0" y="1297930"/>
              </a:lnTo>
              <a:lnTo>
                <a:pt x="129793" y="1297930"/>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252A26B9-4F5D-406B-B9E2-E4FEEEA5D8D9}">
      <dsp:nvSpPr>
        <dsp:cNvPr id="0" name=""/>
        <dsp:cNvSpPr/>
      </dsp:nvSpPr>
      <dsp:spPr>
        <a:xfrm>
          <a:off x="6970246" y="1625474"/>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Calendario de flujo de dinero</a:t>
          </a:r>
        </a:p>
      </dsp:txBody>
      <dsp:txXfrm>
        <a:off x="6989254" y="1644482"/>
        <a:ext cx="1000328" cy="610949"/>
      </dsp:txXfrm>
    </dsp:sp>
    <dsp:sp modelId="{61B8E1D1-826D-4BFD-B825-4895AF574973}">
      <dsp:nvSpPr>
        <dsp:cNvPr id="0" name=""/>
        <dsp:cNvSpPr/>
      </dsp:nvSpPr>
      <dsp:spPr>
        <a:xfrm>
          <a:off x="6840453" y="652027"/>
          <a:ext cx="129793" cy="2109136"/>
        </a:xfrm>
        <a:custGeom>
          <a:avLst/>
          <a:gdLst/>
          <a:ahLst/>
          <a:cxnLst/>
          <a:rect l="0" t="0" r="0" b="0"/>
          <a:pathLst>
            <a:path>
              <a:moveTo>
                <a:pt x="0" y="0"/>
              </a:moveTo>
              <a:lnTo>
                <a:pt x="0" y="2109136"/>
              </a:lnTo>
              <a:lnTo>
                <a:pt x="129793" y="2109136"/>
              </a:lnTo>
            </a:path>
          </a:pathLst>
        </a:custGeom>
        <a:noFill/>
        <a:ln w="25400" cap="flat" cmpd="sng" algn="ctr">
          <a:solidFill>
            <a:srgbClr val="2CB34A"/>
          </a:solidFill>
          <a:prstDash val="solid"/>
        </a:ln>
        <a:effectLst/>
      </dsp:spPr>
      <dsp:style>
        <a:lnRef idx="2">
          <a:scrgbClr r="0" g="0" b="0"/>
        </a:lnRef>
        <a:fillRef idx="0">
          <a:scrgbClr r="0" g="0" b="0"/>
        </a:fillRef>
        <a:effectRef idx="0">
          <a:scrgbClr r="0" g="0" b="0"/>
        </a:effectRef>
        <a:fontRef idx="minor"/>
      </dsp:style>
    </dsp:sp>
    <dsp:sp modelId="{4CBCD9FA-D7D4-44A7-8ED3-A7C022EBDE6F}">
      <dsp:nvSpPr>
        <dsp:cNvPr id="0" name=""/>
        <dsp:cNvSpPr/>
      </dsp:nvSpPr>
      <dsp:spPr>
        <a:xfrm>
          <a:off x="6970246" y="2436681"/>
          <a:ext cx="1038344" cy="648965"/>
        </a:xfrm>
        <a:prstGeom prst="roundRect">
          <a:avLst>
            <a:gd name="adj" fmla="val 10000"/>
          </a:avLst>
        </a:prstGeom>
        <a:solidFill>
          <a:schemeClr val="lt1">
            <a:alpha val="90000"/>
            <a:hueOff val="0"/>
            <a:satOff val="0"/>
            <a:lumOff val="0"/>
            <a:alphaOff val="0"/>
          </a:schemeClr>
        </a:solidFill>
        <a:ln w="25400" cap="flat" cmpd="sng" algn="ctr">
          <a:solidFill>
            <a:srgbClr val="2CB34A"/>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0160" rIns="15240" bIns="10160" numCol="1" spcCol="1270" anchor="ctr" anchorCtr="0">
          <a:noAutofit/>
        </a:bodyPr>
        <a:lstStyle/>
        <a:p>
          <a:pPr lvl="0" algn="ctr" defTabSz="355600">
            <a:lnSpc>
              <a:spcPct val="90000"/>
            </a:lnSpc>
            <a:spcBef>
              <a:spcPct val="0"/>
            </a:spcBef>
            <a:spcAft>
              <a:spcPct val="35000"/>
            </a:spcAft>
          </a:pPr>
          <a:r>
            <a:rPr lang="es-MX" sz="800" kern="1200"/>
            <a:t>Cómo mejorar la lista de control de presupuesto del flujo de dinero</a:t>
          </a:r>
        </a:p>
      </dsp:txBody>
      <dsp:txXfrm>
        <a:off x="6989254" y="2455689"/>
        <a:ext cx="1000328" cy="6109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C6D9C212-F6A2-45CA-A2F5-B2AC78CB7370}" type="datetimeFigureOut">
              <a:rPr lang="en-US" altLang="en-US"/>
              <a:pPr>
                <a:defRPr/>
              </a:pPr>
              <a:t>5/30/2017</a:t>
            </a:fld>
            <a:endParaRPr lang="es-MX" alt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77E9C1F7-5A72-4937-8F2A-DABCDF53A949}" type="slidenum">
              <a:rPr lang="en-US" altLang="en-US"/>
              <a:pPr>
                <a:defRPr/>
              </a:pPr>
              <a:t>‹#›</a:t>
            </a:fld>
            <a:endParaRPr lang="es-MX" altLang="en-US"/>
          </a:p>
        </p:txBody>
      </p:sp>
    </p:spTree>
    <p:extLst>
      <p:ext uri="{BB962C8B-B14F-4D97-AF65-F5344CB8AC3E}">
        <p14:creationId xmlns:p14="http://schemas.microsoft.com/office/powerpoint/2010/main" val="3166741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6639" tIns="48320" rIns="96639" bIns="483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81013"/>
          </a:xfrm>
          <a:prstGeom prst="rect">
            <a:avLst/>
          </a:prstGeom>
        </p:spPr>
        <p:txBody>
          <a:bodyPr vert="horz" wrap="square" lIns="96639" tIns="48320" rIns="96639" bIns="48320" numCol="1" anchor="t"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BACDB33F-3418-436E-9591-EFD4DEA5B561}" type="datetimeFigureOut">
              <a:rPr lang="en-US" altLang="en-US"/>
              <a:pPr>
                <a:defRPr/>
              </a:pPr>
              <a:t>5/30/2017</a:t>
            </a:fld>
            <a:endParaRPr lang="es-MX" alt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pPr lvl="0"/>
            <a:endParaRPr lang="en-US" noProof="0"/>
          </a:p>
        </p:txBody>
      </p:sp>
      <p:sp>
        <p:nvSpPr>
          <p:cNvPr id="5" name="Notes Placeholder 4"/>
          <p:cNvSpPr>
            <a:spLocks noGrp="1"/>
          </p:cNvSpPr>
          <p:nvPr>
            <p:ph type="body" sz="quarter" idx="3"/>
          </p:nvPr>
        </p:nvSpPr>
        <p:spPr>
          <a:xfrm>
            <a:off x="731838" y="4560888"/>
            <a:ext cx="5851525" cy="4321175"/>
          </a:xfrm>
          <a:prstGeom prst="rect">
            <a:avLst/>
          </a:prstGeom>
        </p:spPr>
        <p:txBody>
          <a:bodyPr vert="horz" lIns="96639" tIns="48320" rIns="96639" bIns="483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00"/>
            <a:ext cx="3170238" cy="481013"/>
          </a:xfrm>
          <a:prstGeom prst="rect">
            <a:avLst/>
          </a:prstGeom>
        </p:spPr>
        <p:txBody>
          <a:bodyPr vert="horz" lIns="96639" tIns="48320" rIns="96639" bIns="483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18600"/>
            <a:ext cx="3170238" cy="481013"/>
          </a:xfrm>
          <a:prstGeom prst="rect">
            <a:avLst/>
          </a:prstGeom>
        </p:spPr>
        <p:txBody>
          <a:bodyPr vert="horz" wrap="square" lIns="96639" tIns="48320" rIns="96639" bIns="48320" numCol="1" anchor="b" anchorCtr="0" compatLnSpc="1">
            <a:prstTxWarp prst="textNoShape">
              <a:avLst/>
            </a:prstTxWarp>
          </a:bodyPr>
          <a:lstStyle>
            <a:lvl1pPr algn="r" eaLnBrk="1" hangingPunct="1">
              <a:defRPr sz="1200">
                <a:latin typeface="Calibri" panose="020F0502020204030204" pitchFamily="34" charset="0"/>
                <a:ea typeface="MS PGothic" panose="020B0600070205080204" pitchFamily="34" charset="-128"/>
              </a:defRPr>
            </a:lvl1pPr>
          </a:lstStyle>
          <a:p>
            <a:pPr>
              <a:defRPr/>
            </a:pPr>
            <a:fld id="{55C1E816-09E7-47FA-A6FB-DF0A42BF6DDF}" type="slidenum">
              <a:rPr lang="en-US" altLang="en-US"/>
              <a:pPr>
                <a:defRPr/>
              </a:pPr>
              <a:t>‹#›</a:t>
            </a:fld>
            <a:endParaRPr lang="es-MX" altLang="en-US"/>
          </a:p>
        </p:txBody>
      </p:sp>
    </p:spTree>
    <p:extLst>
      <p:ext uri="{BB962C8B-B14F-4D97-AF65-F5344CB8AC3E}">
        <p14:creationId xmlns:p14="http://schemas.microsoft.com/office/powerpoint/2010/main" val="356833343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kern="1200" dirty="0">
                <a:solidFill>
                  <a:schemeClr val="tx1"/>
                </a:solidFill>
                <a:effectLst/>
                <a:latin typeface="+mn-lt"/>
                <a:ea typeface="MS PGothic" panose="020B0600070205080204" pitchFamily="34" charset="-128"/>
                <a:cs typeface="MS PGothic" charset="0"/>
              </a:rPr>
              <a:t>ESTE JUEGO DE DIAPOSITIVAS ES COMPATIBLE CON LA VERSIÓN DE “</a:t>
            </a:r>
            <a:r>
              <a:rPr lang="es-MX" sz="1200" b="1" i="1" kern="1200" dirty="0">
                <a:solidFill>
                  <a:schemeClr val="tx1"/>
                </a:solidFill>
                <a:effectLst/>
                <a:latin typeface="+mn-lt"/>
                <a:ea typeface="MS PGothic" panose="020B0600070205080204" pitchFamily="34" charset="-128"/>
                <a:cs typeface="MS PGothic" charset="0"/>
              </a:rPr>
              <a:t>SU DINERO, SUS METAS</a:t>
            </a:r>
            <a:r>
              <a:rPr lang="es-MX" sz="1200" b="1" kern="1200" dirty="0">
                <a:solidFill>
                  <a:schemeClr val="tx1"/>
                </a:solidFill>
                <a:effectLst/>
                <a:latin typeface="+mn-lt"/>
                <a:ea typeface="MS PGothic" panose="020B0600070205080204" pitchFamily="34" charset="-128"/>
                <a:cs typeface="MS PGothic" charset="0"/>
              </a:rPr>
              <a:t>” DE DICIEMBRE DE 2016 PARA LA FORMACIÓN DE INSTRUCTORES.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ES UNA INTRODUCCIÓN A LOS MATERIALES DE FORMACIÓN DE </a:t>
            </a:r>
            <a:r>
              <a:rPr lang="es-MX" sz="1200" b="1" i="1" kern="1200" dirty="0">
                <a:solidFill>
                  <a:schemeClr val="tx1"/>
                </a:solidFill>
                <a:effectLst/>
                <a:latin typeface="+mn-lt"/>
                <a:ea typeface="MS PGothic" panose="020B0600070205080204" pitchFamily="34" charset="-128"/>
                <a:cs typeface="MS PGothic" charset="0"/>
              </a:rPr>
              <a:t>“SU DINERO, SUS METAS”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Esta presentación de PowerPoint fue desarrollada para capacitar a aquellas personas que van a proporcionar formación a los posibles usuarios de </a:t>
            </a:r>
            <a:r>
              <a:rPr lang="es-MX" sz="1200" i="1" kern="1200" dirty="0">
                <a:solidFill>
                  <a:schemeClr val="tx1"/>
                </a:solidFill>
                <a:effectLst/>
                <a:latin typeface="+mn-lt"/>
                <a:ea typeface="MS PGothic" panose="020B0600070205080204" pitchFamily="34" charset="-128"/>
                <a:cs typeface="MS PGothic" charset="0"/>
              </a:rPr>
              <a:t>Su dinero, sus metas.  Los posibles usuarios de Su dinero, sus metas incluyen a cualquier persona que trabaja directamente con las personas de bajos ingresos o personas económicamente vulnerables. Por lo general proceden de organizaciones sin fines de lucro, comunitarias, o del sector privado, u agencias gubernamentales municipales, del condado, o tribales. </a:t>
            </a:r>
            <a:r>
              <a:rPr lang="es-MX" sz="1200" kern="1200" dirty="0">
                <a:solidFill>
                  <a:schemeClr val="tx1"/>
                </a:solidFill>
                <a:effectLst/>
                <a:latin typeface="+mn-lt"/>
                <a:ea typeface="MS PGothic" panose="020B0600070205080204" pitchFamily="34" charset="-128"/>
                <a:cs typeface="MS PGothic" charset="0"/>
              </a:rPr>
              <a:t>Este paquete incluye las ayudas visuales (diapositivas de PowerPoint) y la guía del moderador (sección de notas de las diapositivas) para llevar a cabo un total de 6 a 8 horas de formación para los instructores de </a:t>
            </a:r>
            <a:r>
              <a:rPr lang="es-MX" sz="1200" i="1" kern="1200" dirty="0">
                <a:solidFill>
                  <a:schemeClr val="tx1"/>
                </a:solidFill>
                <a:effectLst/>
                <a:latin typeface="+mn-lt"/>
                <a:ea typeface="MS PGothic" panose="020B0600070205080204" pitchFamily="34" charset="-128"/>
                <a:cs typeface="MS PGothic" charset="0"/>
              </a:rPr>
              <a:t>"Su dinero, sus metas". </a:t>
            </a: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Después del curso de formación de instructores para utilizar </a:t>
            </a:r>
            <a:r>
              <a:rPr lang="es-MX" sz="1200" i="1" kern="1200" dirty="0">
                <a:solidFill>
                  <a:schemeClr val="tx1"/>
                </a:solidFill>
                <a:effectLst/>
                <a:latin typeface="+mn-lt"/>
                <a:ea typeface="MS PGothic" panose="020B0600070205080204" pitchFamily="34" charset="-128"/>
                <a:cs typeface="MS PGothic" charset="0"/>
              </a:rPr>
              <a:t>Su dinero, sus metas, </a:t>
            </a:r>
            <a:r>
              <a:rPr lang="es-MX" sz="1200" kern="1200" dirty="0">
                <a:solidFill>
                  <a:schemeClr val="tx1"/>
                </a:solidFill>
                <a:effectLst/>
                <a:latin typeface="+mn-lt"/>
                <a:ea typeface="MS PGothic" panose="020B0600070205080204" pitchFamily="34" charset="-128"/>
                <a:cs typeface="MS PGothic" charset="0"/>
              </a:rPr>
              <a:t>los instructores podrán: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Comprender cómo se ha organizado "</a:t>
            </a:r>
            <a:r>
              <a:rPr lang="es-MX" sz="1200" i="1" kern="1200" dirty="0">
                <a:solidFill>
                  <a:schemeClr val="tx1"/>
                </a:solidFill>
                <a:effectLst/>
                <a:latin typeface="+mn-lt"/>
                <a:ea typeface="MS PGothic" panose="020B0600070205080204" pitchFamily="34" charset="-128"/>
                <a:cs typeface="MS PGothic" charset="0"/>
              </a:rPr>
              <a:t>Su dinero, sus metas": Un conjunto de herramientas de empoderamiento financiero,</a:t>
            </a: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Contar con estrategias para formar a otros y para utilizar "Su dinero, sus metas" con las personas a las que prestan servicios, y</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Disponer de las herramientas, el conocimiento y la confianza necesarias para proporcionar servicios básicos de empoderamiento financiero a las personas a quienes prestan sus servicios.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Los instructores sabrán cómo usar el conjunto de herramientas y podrán entrenar a otros para usar las herramientas.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Este curso se puede realizar sin modificaciones. No obstante, usted puede agregar las actividades que consideren más pertinentes para las personas que estén recibiendo dicho entrenamiento.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El curso está organizado en secciones o actividades relacionadas con módulos de contenido específico. Cada sección del curso comienza con: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Tiempo estimado para la Sección o Módulo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 de la Sección o Módulo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Título de la Sección o Módulo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Metodología o descripción del tipo de actividades que se usarán en la Sección o Módulo (introducción, debate, ejercicio en grupos pequeños, interpretación de roles, análisis de escenarios, etc.)</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Sección correspondiente en </a:t>
            </a:r>
            <a:r>
              <a:rPr lang="es-MX" sz="1200" i="1" kern="1200" dirty="0">
                <a:solidFill>
                  <a:schemeClr val="tx1"/>
                </a:solidFill>
                <a:effectLst/>
                <a:latin typeface="+mn-lt"/>
                <a:ea typeface="MS PGothic" panose="020B0600070205080204" pitchFamily="34" charset="-128"/>
                <a:cs typeface="MS PGothic" charset="0"/>
              </a:rPr>
              <a:t>Su dinero, sus metas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Instrucciones para dirigir o moderar la actividad</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Las instrucciones para dirigir la actividad que se encuentran en la sección de notas corresponden a la ayuda visual que se presenta en la diapositiva.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i="1" kern="1200" dirty="0">
                <a:solidFill>
                  <a:schemeClr val="tx1"/>
                </a:solidFill>
                <a:effectLst/>
                <a:latin typeface="+mn-lt"/>
                <a:ea typeface="MS PGothic" panose="020B0600070205080204" pitchFamily="34" charset="-128"/>
                <a:cs typeface="MS PGothic" charset="0"/>
              </a:rPr>
              <a:t>NOTA: Los moderadores que dirijan el curso deben ser educadores financieros experimentados, con experiencia práctica y conocimientos sobre una amplia variedad de temas y metodologías de educación financiera.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MATERIALES NECESARIOS PARA 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La siguiente es una lista de lo mínimo necesario para 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Espacio para llevar a cabo el curso (a continuación se presenta más información sobre la configuración de la sala).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Computadora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Proyector LCD</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Pantalla o pared de proyección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Mesa pequeña para el proyector y la computadora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Cables de extensión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Caballete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Rotafolio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Cinta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Marcadores para el moderador y los participantes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Notas autoadhesivas de tamaño grande (4" x 6" o 5" x 8")</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Carteles de “Necesidad”, “Deseo”, y “Obligación” colocados alrededor de la sala para actividad de grupo (Módulo 4)</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Preparar el Rotafolio para los ejercicios de grupo descritos a continuación: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Actividad de introducción (Para la Sección 1 del Curso)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Actividad de introducción (Para la Sección 4 del Curso)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Juego de diapositivas sobre cómo proteger su identidad (Módulo 9, Herramienta 2)</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La planificación de grandes eventos (Módulo 1, Herramienta 2)</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Ahorros y beneficios (Módulo 2, Herramienta 2)</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Copias de las diapositivas de </a:t>
            </a:r>
            <a:r>
              <a:rPr lang="es-MX" sz="1200" i="1" kern="1200" dirty="0">
                <a:solidFill>
                  <a:schemeClr val="tx1"/>
                </a:solidFill>
                <a:effectLst/>
                <a:latin typeface="+mn-lt"/>
                <a:ea typeface="MS PGothic" panose="020B0600070205080204" pitchFamily="34" charset="-128"/>
                <a:cs typeface="MS PGothic" charset="0"/>
              </a:rPr>
              <a:t>Escenarios para administrar el flujo de efectivo </a:t>
            </a:r>
            <a:r>
              <a:rPr lang="es-MX" sz="1200" kern="1200" dirty="0">
                <a:solidFill>
                  <a:schemeClr val="tx1"/>
                </a:solidFill>
                <a:effectLst/>
                <a:latin typeface="+mn-lt"/>
                <a:ea typeface="MS PGothic" panose="020B0600070205080204" pitchFamily="34" charset="-128"/>
                <a:cs typeface="MS PGothic" charset="0"/>
              </a:rPr>
              <a:t>para los participantes (Actividad de Rafael, Módulo 5)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dirty="0">
                <a:solidFill>
                  <a:schemeClr val="tx1"/>
                </a:solidFill>
                <a:effectLst/>
                <a:latin typeface="+mn-lt"/>
                <a:ea typeface="MS PGothic" panose="020B0600070205080204" pitchFamily="34" charset="-128"/>
                <a:cs typeface="MS PGothic" charset="0"/>
              </a:rPr>
              <a:t>Copias de las diapositivas de la </a:t>
            </a:r>
            <a:r>
              <a:rPr lang="es-MX" sz="1200" i="1" kern="1200" dirty="0">
                <a:solidFill>
                  <a:schemeClr val="tx1"/>
                </a:solidFill>
                <a:effectLst/>
                <a:latin typeface="+mn-lt"/>
                <a:ea typeface="MS PGothic" panose="020B0600070205080204" pitchFamily="34" charset="-128"/>
                <a:cs typeface="MS PGothic" charset="0"/>
              </a:rPr>
              <a:t>Actividad para el cálculo de la relación deuda-ingresos </a:t>
            </a:r>
            <a:r>
              <a:rPr lang="es-MX" sz="1200" kern="1200" dirty="0">
                <a:solidFill>
                  <a:schemeClr val="tx1"/>
                </a:solidFill>
                <a:effectLst/>
                <a:latin typeface="+mn-lt"/>
                <a:ea typeface="MS PGothic" panose="020B0600070205080204" pitchFamily="34" charset="-128"/>
                <a:cs typeface="MS PGothic" charset="0"/>
              </a:rPr>
              <a:t>para participantes en pareja (Actividad DTI de </a:t>
            </a:r>
            <a:r>
              <a:rPr lang="es-MX" sz="1200" kern="1200" dirty="0" err="1">
                <a:solidFill>
                  <a:schemeClr val="tx1"/>
                </a:solidFill>
                <a:effectLst/>
                <a:latin typeface="+mn-lt"/>
                <a:ea typeface="MS PGothic" panose="020B0600070205080204" pitchFamily="34" charset="-128"/>
                <a:cs typeface="MS PGothic" charset="0"/>
              </a:rPr>
              <a:t>Shawna</a:t>
            </a:r>
            <a:r>
              <a:rPr lang="es-MX" sz="1200" kern="1200">
                <a:solidFill>
                  <a:schemeClr val="tx1"/>
                </a:solidFill>
                <a:effectLst/>
                <a:latin typeface="+mn-lt"/>
                <a:ea typeface="MS PGothic" panose="020B0600070205080204" pitchFamily="34" charset="-128"/>
                <a:cs typeface="MS PGothic" charset="0"/>
              </a:rPr>
              <a:t>, Módulo 5, Herramienta 2)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Una</a:t>
            </a:r>
            <a:r>
              <a:rPr lang="en-US" sz="1200"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copia de cada diapositiva de servicios bancarios al terminar la parte </a:t>
            </a:r>
            <a:r>
              <a:rPr lang="es-MX" sz="1200" i="1" kern="1200">
                <a:solidFill>
                  <a:schemeClr val="tx1"/>
                </a:solidFill>
                <a:effectLst/>
                <a:latin typeface="+mn-lt"/>
                <a:ea typeface="MS PGothic" panose="020B0600070205080204" pitchFamily="34" charset="-128"/>
                <a:cs typeface="MS PGothic" charset="0"/>
              </a:rPr>
              <a:t>Servicios financieros y conceptos bancarios básicos</a:t>
            </a:r>
            <a:r>
              <a:rPr lang="es-MX" sz="1200" kern="1200">
                <a:solidFill>
                  <a:schemeClr val="tx1"/>
                </a:solidFill>
                <a:effectLst/>
                <a:latin typeface="+mn-lt"/>
                <a:ea typeface="MS PGothic" panose="020B0600070205080204" pitchFamily="34" charset="-128"/>
                <a:cs typeface="MS PGothic" charset="0"/>
              </a:rPr>
              <a:t> para participantes en pareja (Consulte las notas de las actividades sobre los </a:t>
            </a:r>
            <a:r>
              <a:rPr lang="es-MX" sz="1200" i="1" kern="1200">
                <a:solidFill>
                  <a:schemeClr val="tx1"/>
                </a:solidFill>
                <a:effectLst/>
                <a:latin typeface="+mn-lt"/>
                <a:ea typeface="MS PGothic" panose="020B0600070205080204" pitchFamily="34" charset="-128"/>
                <a:cs typeface="MS PGothic" charset="0"/>
              </a:rPr>
              <a:t>Servicios financieros y conceptos bancarios básico</a:t>
            </a:r>
            <a:r>
              <a:rPr lang="es-MX" sz="1200" kern="1200">
                <a:solidFill>
                  <a:schemeClr val="tx1"/>
                </a:solidFill>
                <a:effectLst/>
                <a:latin typeface="+mn-lt"/>
                <a:ea typeface="MS PGothic" panose="020B0600070205080204" pitchFamily="34" charset="-128"/>
                <a:cs typeface="MS PGothic" charset="0"/>
              </a:rPr>
              <a:t> para más instrucciones).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Copias del conjunto de herramientas para cada participante (los instructores tendrán que asegurarse de que se han recibido las copias enviadas por el CFPB, o de que se impriman copias para cada participante antes del curso, o de que se proporcione a cada participante un enlace con las instrucciones para descargar e imprimir o acceder a las copias electrónicamente durante 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Copias de la Lista de Recursos y recomendaciones (Utilice </a:t>
            </a:r>
            <a:r>
              <a:rPr lang="es-MX" sz="1200" i="1" kern="1200">
                <a:solidFill>
                  <a:schemeClr val="tx1"/>
                </a:solidFill>
                <a:effectLst/>
                <a:latin typeface="+mn-lt"/>
                <a:ea typeface="MS PGothic" panose="020B0600070205080204" pitchFamily="34" charset="-128"/>
                <a:cs typeface="MS PGothic" charset="0"/>
              </a:rPr>
              <a:t>Cómo crear una guía de recomendaciones</a:t>
            </a:r>
            <a:r>
              <a:rPr lang="es-MX" sz="1200" kern="1200">
                <a:solidFill>
                  <a:schemeClr val="tx1"/>
                </a:solidFill>
                <a:effectLst/>
                <a:latin typeface="+mn-lt"/>
                <a:ea typeface="MS PGothic" panose="020B0600070205080204" pitchFamily="34" charset="-128"/>
                <a:cs typeface="MS PGothic" charset="0"/>
              </a:rPr>
              <a:t> para hacerlo antes del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Encuesta para antes y después del curso para cada participante.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Si este es un curso de formación de instructores, proporcione a cada participante una copia de la encuesta al instructor.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Wingdings" charset="2"/>
              <a:buChar char="q"/>
            </a:pPr>
            <a:r>
              <a:rPr lang="es-MX" sz="1200" kern="1200">
                <a:solidFill>
                  <a:schemeClr val="tx1"/>
                </a:solidFill>
                <a:effectLst/>
                <a:latin typeface="+mn-lt"/>
                <a:ea typeface="MS PGothic" panose="020B0600070205080204" pitchFamily="34" charset="-128"/>
                <a:cs typeface="MS PGothic" charset="0"/>
              </a:rPr>
              <a:t>Encuestas para antes y después del curso, encuesta al instructor, la Guía de Implementación, y otros recursos de formación creados por el CFPB pueden descargarse en </a:t>
            </a:r>
            <a:r>
              <a:rPr lang="es-MX" sz="1200" i="1" kern="1200">
                <a:solidFill>
                  <a:schemeClr val="tx1"/>
                </a:solidFill>
                <a:effectLst/>
                <a:latin typeface="+mn-lt"/>
                <a:ea typeface="MS PGothic" panose="020B0600070205080204" pitchFamily="34" charset="-128"/>
                <a:cs typeface="MS PGothic" charset="0"/>
              </a:rPr>
              <a:t>ww.consumerfinance.gov/your-money-your-goals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CONFIGURACIÓN DE LA SALA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La configuración de la sala dependerá del espacio disponible para el curso.  Lo ideal sería que los participantes se sienten alrededor de las mesas, en grupos de 4 a 7 personas, para que puedan trabajar en equipos o grupos pequeños. De ser posible, no ponga las sillas como si fuera un auditorio, sin mesas en las que puedan trabajar los participantes.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CONSEJOS PARA LA PREPARACIÓN DEL ENTRENAMIENTO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En </a:t>
            </a:r>
            <a:r>
              <a:rPr lang="es-MX" sz="1200" i="1" kern="1200">
                <a:solidFill>
                  <a:schemeClr val="tx1"/>
                </a:solidFill>
                <a:effectLst/>
                <a:latin typeface="+mn-lt"/>
                <a:ea typeface="MS PGothic" panose="020B0600070205080204" pitchFamily="34" charset="-128"/>
                <a:cs typeface="MS PGothic" charset="0"/>
              </a:rPr>
              <a:t>la Guía de implementación de Su dinero, sus metas</a:t>
            </a:r>
            <a:r>
              <a:rPr lang="es-MX" sz="1200" kern="1200">
                <a:solidFill>
                  <a:schemeClr val="tx1"/>
                </a:solidFill>
                <a:effectLst/>
                <a:latin typeface="+mn-lt"/>
                <a:ea typeface="MS PGothic" panose="020B0600070205080204" pitchFamily="34" charset="-128"/>
                <a:cs typeface="MS PGothic" charset="0"/>
              </a:rPr>
              <a:t> se incluyen consejos para la preparación del curso:</a:t>
            </a:r>
            <a:r>
              <a:rPr lang="es-MX" sz="1200" i="1"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Este documento está disponible en www.consumerfinance.gov/your-money-your-goals.</a:t>
            </a:r>
            <a:r>
              <a:rPr lang="en-GB" sz="1200" kern="1200">
                <a:solidFill>
                  <a:schemeClr val="tx1"/>
                </a:solidFill>
                <a:effectLst/>
                <a:latin typeface="+mn-lt"/>
                <a:ea typeface="MS PGothic" panose="020B0600070205080204" pitchFamily="34" charset="-128"/>
                <a:cs typeface="MS PGothic" charset="0"/>
              </a:rPr>
              <a:t> </a:t>
            </a:r>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1</a:t>
            </a:fld>
            <a:endParaRPr lang="es-MX" altLang="en-US"/>
          </a:p>
        </p:txBody>
      </p:sp>
    </p:spTree>
    <p:extLst>
      <p:ext uri="{BB962C8B-B14F-4D97-AF65-F5344CB8AC3E}">
        <p14:creationId xmlns:p14="http://schemas.microsoft.com/office/powerpoint/2010/main" val="1805058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extLst/>
        </p:spPr>
        <p:txBody>
          <a:bodyPr wrap="square" numCol="1" anchor="t" anchorCtr="0" compatLnSpc="1">
            <a:prstTxWarp prst="textNoShape">
              <a:avLst/>
            </a:prstTxWarp>
          </a:bodyPr>
          <a:lstStyle/>
          <a:p>
            <a:r>
              <a:rPr lang="es-ES" sz="1200" b="1" u="sng" kern="1200">
                <a:solidFill>
                  <a:schemeClr val="tx1"/>
                </a:solidFill>
                <a:effectLst/>
                <a:latin typeface="+mn-lt"/>
                <a:ea typeface="MS PGothic" panose="020B0600070205080204" pitchFamily="34" charset="-128"/>
                <a:cs typeface="MS PGothic" charset="0"/>
              </a:rPr>
              <a:t>Sección 2. </a:t>
            </a:r>
            <a:r>
              <a:rPr lang="es-ES" sz="1200" b="1" i="1" u="sng" kern="1200">
                <a:solidFill>
                  <a:schemeClr val="tx1"/>
                </a:solidFill>
                <a:effectLst/>
                <a:latin typeface="+mn-lt"/>
                <a:ea typeface="MS PGothic" panose="020B0600070205080204" pitchFamily="34" charset="-128"/>
                <a:cs typeface="MS PGothic" charset="0"/>
              </a:rPr>
              <a:t>Descripción general del curso y de las introducciones.</a:t>
            </a:r>
          </a:p>
          <a:p>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(Introducción Parte 1)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objetivos. Asegúrese de parafrasear, no lea.</a:t>
            </a:r>
            <a:endParaRPr lang="en-GB" sz="1200" kern="1200">
              <a:solidFill>
                <a:schemeClr val="tx1"/>
              </a:solidFill>
              <a:effectLst/>
              <a:latin typeface="+mn-lt"/>
              <a:ea typeface="MS PGothic" panose="020B0600070205080204" pitchFamily="34" charset="-128"/>
              <a:cs typeface="MS PGothic"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24815F-6B3A-41E4-9721-2599E8C25E37}" type="slidenum">
              <a:rPr lang="en-US" altLang="en-US" smtClean="0">
                <a:latin typeface="Calibri" panose="020F0502020204030204" pitchFamily="34" charset="0"/>
              </a:rPr>
              <a:pPr/>
              <a:t>10</a:t>
            </a:fld>
            <a:endParaRPr lang="es-MX" altLang="en-US">
              <a:latin typeface="Calibri" panose="020F0502020204030204" pitchFamily="34" charset="0"/>
            </a:endParaRPr>
          </a:p>
        </p:txBody>
      </p:sp>
    </p:spTree>
    <p:extLst>
      <p:ext uri="{BB962C8B-B14F-4D97-AF65-F5344CB8AC3E}">
        <p14:creationId xmlns:p14="http://schemas.microsoft.com/office/powerpoint/2010/main" val="210537500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2"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s-MX" sz="1200" b="1" i="1" u="sng" kern="1200">
                <a:solidFill>
                  <a:schemeClr val="tx1"/>
                </a:solidFill>
                <a:effectLst/>
                <a:latin typeface="+mn-lt"/>
                <a:ea typeface="MS PGothic" panose="020B0600070205080204" pitchFamily="34" charset="-128"/>
                <a:cs typeface="MS PGothic" charset="0"/>
              </a:rPr>
              <a:t>Módulo 5: Llegar a fin de mes</a:t>
            </a:r>
            <a:r>
              <a:rPr lang="en-GB">
                <a:effectLst/>
              </a:rPr>
              <a:t> </a:t>
            </a:r>
          </a:p>
          <a:p>
            <a:pPr defTabSz="998392" eaLnBrk="1" hangingPunct="1">
              <a:spcBef>
                <a:spcPct val="0"/>
              </a:spcBef>
              <a:defRPr/>
            </a:pPr>
            <a:endParaRPr lang="es-MX">
              <a:solidFill>
                <a:srgbClr val="000000"/>
              </a:solidFill>
              <a:ea typeface="MS PGothic" charset="0"/>
            </a:endParaRPr>
          </a:p>
          <a:p>
            <a:pPr defTabSz="998392" eaLnBrk="1" hangingPunct="1">
              <a:spcBef>
                <a:spcPct val="0"/>
              </a:spcBef>
              <a:buFont typeface="Arial"/>
              <a:buNone/>
              <a:defRPr/>
            </a:pPr>
            <a:r>
              <a:rPr lang="es-MX" b="1">
                <a:solidFill>
                  <a:srgbClr val="000000"/>
                </a:solidFill>
              </a:rPr>
              <a:t>Presentación (Módulo 5)</a:t>
            </a:r>
          </a:p>
          <a:p>
            <a:pPr marL="171425" indent="-171425" defTabSz="998392" eaLnBrk="1" hangingPunct="1">
              <a:spcBef>
                <a:spcPct val="0"/>
              </a:spcBef>
              <a:buFont typeface="Arial"/>
              <a:buChar char="•"/>
              <a:defRPr/>
            </a:pPr>
            <a:endParaRPr lang="es-MX">
              <a:solidFill>
                <a:srgbClr val="000000"/>
              </a:solidFill>
              <a:ea typeface="MS PGothic" charset="0"/>
            </a:endParaRPr>
          </a:p>
          <a:p>
            <a:pPr marL="171425" indent="-171425" defTabSz="998392" eaLnBrk="1" hangingPunct="1">
              <a:spcBef>
                <a:spcPct val="0"/>
              </a:spcBef>
              <a:buFont typeface="Arial"/>
              <a:buChar char="•"/>
              <a:defRPr/>
            </a:pPr>
            <a:r>
              <a:rPr lang="es-MX">
                <a:solidFill>
                  <a:srgbClr val="000000"/>
                </a:solidFill>
              </a:rPr>
              <a:t>Revise los componentes de un flujo de efectivo.</a:t>
            </a:r>
          </a:p>
        </p:txBody>
      </p:sp>
      <p:sp>
        <p:nvSpPr>
          <p:cNvPr id="2467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AC5159E-BA88-477D-A29A-09EDB850A9D8}" type="slidenum">
              <a:rPr lang="en-US" altLang="en-US" smtClean="0">
                <a:latin typeface="Calibri" panose="020F0502020204030204" pitchFamily="34" charset="0"/>
              </a:rPr>
              <a:pPr/>
              <a:t>102</a:t>
            </a:fld>
            <a:endParaRPr lang="es-MX" altLang="en-US">
              <a:latin typeface="Calibri" panose="020F0502020204030204" pitchFamily="34" charset="0"/>
            </a:endParaRPr>
          </a:p>
        </p:txBody>
      </p:sp>
    </p:spTree>
    <p:extLst>
      <p:ext uri="{BB962C8B-B14F-4D97-AF65-F5344CB8AC3E}">
        <p14:creationId xmlns:p14="http://schemas.microsoft.com/office/powerpoint/2010/main" val="26903741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Notes Placeholder 2"/>
          <p:cNvSpPr>
            <a:spLocks noGrp="1"/>
          </p:cNvSpPr>
          <p:nvPr>
            <p:ph type="body" idx="1"/>
          </p:nvPr>
        </p:nvSpPr>
        <p:spPr bwMode="auto">
          <a:extLst/>
        </p:spPr>
        <p:txBody>
          <a:bodyPr wrap="square" numCol="1" anchor="t" anchorCtr="0" compatLnSpc="1">
            <a:prstTxWarp prst="textNoShape">
              <a:avLst/>
            </a:prstTxWarp>
          </a:bodyPr>
          <a:lstStyle/>
          <a:p>
            <a:pPr defTabSz="998392" eaLnBrk="1" hangingPunct="1">
              <a:spcBef>
                <a:spcPct val="0"/>
              </a:spcBef>
              <a:defRPr/>
            </a:pPr>
            <a:r>
              <a:rPr lang="es-MX" sz="1200" b="1" i="1" u="sng" kern="1200">
                <a:solidFill>
                  <a:schemeClr val="tx1"/>
                </a:solidFill>
                <a:effectLst/>
                <a:latin typeface="+mn-lt"/>
                <a:ea typeface="MS PGothic" panose="020B0600070205080204" pitchFamily="34" charset="-128"/>
                <a:cs typeface="MS PGothic" charset="0"/>
              </a:rPr>
              <a:t>Módulo 5: Llegar a fin de mes</a:t>
            </a:r>
            <a:r>
              <a:rPr lang="en-GB">
                <a:effectLst/>
              </a:rPr>
              <a:t> </a:t>
            </a:r>
          </a:p>
          <a:p>
            <a:pPr defTabSz="998392" eaLnBrk="1" hangingPunct="1">
              <a:spcBef>
                <a:spcPct val="0"/>
              </a:spcBef>
              <a:defRPr/>
            </a:pPr>
            <a:endParaRPr lang="es-MX">
              <a:solidFill>
                <a:srgbClr val="000000"/>
              </a:solidFill>
              <a:ea typeface="MS PGothic" charset="0"/>
            </a:endParaRPr>
          </a:p>
          <a:p>
            <a:pPr defTabSz="998392" eaLnBrk="1" hangingPunct="1">
              <a:spcBef>
                <a:spcPct val="0"/>
              </a:spcBef>
              <a:buFont typeface="Arial"/>
              <a:buNone/>
              <a:defRPr/>
            </a:pPr>
            <a:r>
              <a:rPr lang="es-MX" b="1">
                <a:solidFill>
                  <a:srgbClr val="000000"/>
                </a:solidFill>
              </a:rPr>
              <a:t>Presentación (Módulo 5)</a:t>
            </a:r>
          </a:p>
          <a:p>
            <a:pPr marL="171425" indent="-171425" defTabSz="998392" eaLnBrk="1" hangingPunct="1">
              <a:spcBef>
                <a:spcPct val="0"/>
              </a:spcBef>
              <a:buFont typeface="Arial"/>
              <a:buChar char="•"/>
              <a:defRPr/>
            </a:pPr>
            <a:endParaRPr lang="es-MX">
              <a:solidFill>
                <a:srgbClr val="000000"/>
              </a:solidFill>
              <a:ea typeface="MS PGothic" charset="0"/>
            </a:endParaRPr>
          </a:p>
          <a:p>
            <a:pPr marL="171425" indent="-171425" defTabSz="998392" eaLnBrk="1" hangingPunct="1">
              <a:spcBef>
                <a:spcPct val="0"/>
              </a:spcBef>
              <a:buFont typeface="Arial"/>
              <a:buChar char="•"/>
              <a:defRPr/>
            </a:pPr>
            <a:r>
              <a:rPr lang="es-MX">
                <a:solidFill>
                  <a:srgbClr val="000000"/>
                </a:solidFill>
              </a:rPr>
              <a:t>Revise los componentes de un flujo de efectivo.</a:t>
            </a:r>
          </a:p>
        </p:txBody>
      </p:sp>
      <p:sp>
        <p:nvSpPr>
          <p:cNvPr id="2488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A8101FF-5D18-4493-A36F-B773D208B9A2}" type="slidenum">
              <a:rPr lang="en-US" altLang="en-US" smtClean="0">
                <a:latin typeface="Calibri" panose="020F0502020204030204" pitchFamily="34" charset="0"/>
              </a:rPr>
              <a:pPr/>
              <a:t>103</a:t>
            </a:fld>
            <a:endParaRPr lang="es-MX" altLang="en-US">
              <a:latin typeface="Calibri" panose="020F0502020204030204" pitchFamily="34" charset="0"/>
            </a:endParaRPr>
          </a:p>
        </p:txBody>
      </p:sp>
    </p:spTree>
    <p:extLst>
      <p:ext uri="{BB962C8B-B14F-4D97-AF65-F5344CB8AC3E}">
        <p14:creationId xmlns:p14="http://schemas.microsoft.com/office/powerpoint/2010/main" val="20978610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Análisis de Escenarios (Módulo 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formen grupos de tres.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hechos de introducción del escenario que ellos analizarán.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Entregue a cada grupo una copia de la siguiente diapositiva. </a:t>
            </a:r>
            <a:endParaRPr lang="en-GB" sz="1200" kern="1200">
              <a:solidFill>
                <a:schemeClr val="tx1"/>
              </a:solidFill>
              <a:effectLst/>
              <a:latin typeface="+mn-lt"/>
              <a:ea typeface="MS PGothic" panose="020B0600070205080204" pitchFamily="34" charset="-128"/>
              <a:cs typeface="MS PGothic"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69F40E-5A7C-4A7D-B493-E102A985559E}" type="slidenum">
              <a:rPr lang="en-US" altLang="en-US" smtClean="0">
                <a:latin typeface="Calibri" panose="020F0502020204030204" pitchFamily="34" charset="0"/>
              </a:rPr>
              <a:pPr/>
              <a:t>104</a:t>
            </a:fld>
            <a:endParaRPr lang="es-MX" altLang="en-US">
              <a:latin typeface="Calibri" panose="020F0502020204030204" pitchFamily="34" charset="0"/>
            </a:endParaRPr>
          </a:p>
        </p:txBody>
      </p:sp>
    </p:spTree>
    <p:extLst>
      <p:ext uri="{BB962C8B-B14F-4D97-AF65-F5344CB8AC3E}">
        <p14:creationId xmlns:p14="http://schemas.microsoft.com/office/powerpoint/2010/main" val="21492038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r>
              <a:rPr lang="es-MX" sz="1200" b="1" u="sng" kern="1200">
                <a:solidFill>
                  <a:schemeClr val="tx1"/>
                </a:solidFill>
                <a:effectLst/>
                <a:latin typeface="+mn-lt"/>
                <a:ea typeface="MS PGothic" panose="020B0600070205080204" pitchFamily="34" charset="-128"/>
                <a:cs typeface="MS PGothic" charset="0"/>
              </a:rPr>
              <a:t>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Análisis de Escenarios (Módulo 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Haga copias de esta diapositiva y distribúyalas.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Información adicional sobre el escenario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Rafael gana $14.65/hora y trabaja 40 horas a la semana; cobra cada dos semanas. (Su salario neto se calcula usando una calculadora en línea a partir de ADP sobre la base de las leyes tributarias del Estado de Oklahoma. Él es el cabeza de familia, reclama 3 exenciones federales y no tiene deducciones voluntarias. El número se redondea a $990).</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pago con tarjeta de crédito refleja el pago mínimo; un préstamo personal a la abuela (le debe $2,000).</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alquiler incluye los servicios públicos: electricidad, gas, agua, alcantarillado, recolección de basura.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cuidado de los niños a tiempo parcial lo proporciona un miembro de la familia con un gran descuento ($10/día para cubrir los gastos durante 7 días a la semana). Este gasto se incrementó durante los meses de verano cuando los niños estaban en la escuela (de $10/día a $25/día). Sin embargo, durante mayo, junio, julio y agosto, los ingresos procedentes de la jardinería (su trabajo a medio tiempo) se duplican.</a:t>
            </a:r>
            <a:endParaRPr lang="en-GB" sz="1200" kern="1200">
              <a:solidFill>
                <a:schemeClr val="tx1"/>
              </a:solidFill>
              <a:effectLst/>
              <a:latin typeface="+mn-lt"/>
              <a:ea typeface="MS PGothic" panose="020B0600070205080204" pitchFamily="34" charset="-128"/>
              <a:cs typeface="MS PGothic" charset="0"/>
            </a:endParaRPr>
          </a:p>
        </p:txBody>
      </p:sp>
      <p:sp>
        <p:nvSpPr>
          <p:cNvPr id="252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8330FCD-9C7D-4263-B3F1-2DF684EB411A}" type="slidenum">
              <a:rPr lang="en-US" altLang="en-US" smtClean="0">
                <a:latin typeface="Calibri" panose="020F0502020204030204" pitchFamily="34" charset="0"/>
              </a:rPr>
              <a:pPr/>
              <a:t>105</a:t>
            </a:fld>
            <a:endParaRPr lang="es-MX" altLang="en-US">
              <a:latin typeface="Calibri" panose="020F0502020204030204" pitchFamily="34" charset="0"/>
            </a:endParaRPr>
          </a:p>
        </p:txBody>
      </p:sp>
    </p:spTree>
    <p:extLst>
      <p:ext uri="{BB962C8B-B14F-4D97-AF65-F5344CB8AC3E}">
        <p14:creationId xmlns:p14="http://schemas.microsoft.com/office/powerpoint/2010/main" val="3337994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5: Llegar a fin de mes</a:t>
            </a:r>
            <a:r>
              <a:rPr lang="es-MX" sz="1200" b="1" u="sng" kern="1200" dirty="0">
                <a:solidFill>
                  <a:schemeClr val="tx1"/>
                </a:solidFill>
                <a:effectLst/>
                <a:latin typeface="+mn-lt"/>
                <a:ea typeface="MS PGothic" panose="020B0600070205080204" pitchFamily="34" charset="-128"/>
                <a:cs typeface="MS PGothic" charset="0"/>
              </a:rPr>
              <a:t>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Análisis de Escenarios (Módulo 5)</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Diga a los participantes que analicen el flujo de efectivo y respondan las tres primeras preguntas anteriores.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5 minutos, muestre la cuarta pregunta y dígales que la respondan dentro de sus grupos.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Procésela en un grupo grande:</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¿Cuándo se queda Rafael sin dinero? </a:t>
            </a:r>
            <a:r>
              <a:rPr lang="es-MX" sz="1200" kern="1200" dirty="0">
                <a:solidFill>
                  <a:schemeClr val="tx1"/>
                </a:solidFill>
                <a:effectLst/>
                <a:latin typeface="+mn-lt"/>
                <a:ea typeface="MS PGothic" panose="020B0600070205080204" pitchFamily="34" charset="-128"/>
                <a:cs typeface="MS PGothic" charset="0"/>
              </a:rPr>
              <a:t>Respuesta: Al final de la primera semana.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¿Qué puede hacer (o intentar hacer) para adaptarse mejor al calendario de sus ingresos y sus gastos?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Desarrollar una lista de prioridades.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Respuestas posibles: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Ver si el arrendador acepta el pago del alquiler en la segunda semana en lugar de la primera.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Ver si el arrendador toma la mitad del pago en la primera semana del mes y la otra mitad en la tercera semana del mes.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Ver si el pago de préstamos estudiantiles se puede trasladar a la última semana del mes. Explorar otros planes de pago, tales como el IBR, dependiendo del tipo de préstamo.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Ver si el pago del préstamo para el auto se puede trasladar.</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¿Qué papel juega el beneficio del SNAP en el flujo de efectivo? </a:t>
            </a:r>
            <a:r>
              <a:rPr lang="es-MX" sz="1200" kern="1200" dirty="0">
                <a:solidFill>
                  <a:schemeClr val="tx1"/>
                </a:solidFill>
                <a:effectLst/>
                <a:latin typeface="+mn-lt"/>
                <a:ea typeface="MS PGothic" panose="020B0600070205080204" pitchFamily="34" charset="-128"/>
                <a:cs typeface="MS PGothic" charset="0"/>
              </a:rPr>
              <a:t>Respuesta: El SNAP es importante porque cubre los alimentos; sin embargo, hace que parezca que usted tiene más dinero en efectivo durante la primera semana de lo que realmente tiene porque el SNAP sólo se puede utilizar para la alimentación.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El siguiente mes no se incluye en el ejemplo. ¿Cómo será la situación de Rafael al principio del próximo mes? ¿De cuánto dinero dispondrá? ¿Qué facturas tendrá por pagar? ¿Qué debería hacer ahora para prepararse para el siguiente mes? </a:t>
            </a:r>
            <a:r>
              <a:rPr lang="es-MX" sz="1200" kern="1200" dirty="0">
                <a:solidFill>
                  <a:schemeClr val="tx1"/>
                </a:solidFill>
                <a:effectLst/>
                <a:latin typeface="+mn-lt"/>
                <a:ea typeface="MS PGothic" panose="020B0600070205080204" pitchFamily="34" charset="-128"/>
                <a:cs typeface="MS PGothic" charset="0"/>
              </a:rPr>
              <a:t>Respuestas posibles: Su situación será la misma el mes siguiente. Él necesita obtener más ingresos. En primer lugar, debe asegurarse de que esté recibiendo todos los beneficios para los que él y su familia reúnen los requisitos. Una vez hecho esto, tendrá que considerar obtener más ingresos en otro trabajo a tiempo parcial.</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¿Podría un presupuesto mensual destacar los déficits de dinero en efectivo?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Respuesta: No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Razón: Los ingresos totales y los beneficios sin incluir el saldo inicial de dinero en efectivo son de $3,272 para el mes. Los gastos totales para el mes son de $ 3,167.22. Mientras el presupuesto sea ajustado, un presupuesto mensual estático típico demostraría que todo estaría cubierto y aun sobrando $104.78. Este es el problema con un presupuesto mensual estático.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Asegúrese de preguntar a los participantes: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¿Qué opinan acerca de este enfoque del presupuesto frente al enfoque tradicional? Asegúrese de hablar sobre la naturaleza semanal de esta herramienta en lugar del enfoque global mensual presentado por la mayoría de los educadores financieros.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¿Qué opinan sobre cuáles son los beneficios potenciales de utilizar este enfoque con las personas? ¿Para usted mismo?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¿Cómo cambió su opinión sobre este enfoque después del estudio del caso?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¿Qué información adicional necesita para sentirse cómodo con este enfoque del presupuesto?</a:t>
            </a:r>
            <a:endParaRPr lang="en-GB" sz="1200" kern="1200" dirty="0">
              <a:solidFill>
                <a:schemeClr val="tx1"/>
              </a:solidFill>
              <a:effectLst/>
              <a:latin typeface="+mn-lt"/>
              <a:ea typeface="MS PGothic" panose="020B0600070205080204" pitchFamily="34" charset="-128"/>
              <a:cs typeface="MS PGothic" charset="0"/>
            </a:endParaRPr>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08E414-5B05-46EF-A6C1-2B376C43764F}" type="slidenum">
              <a:rPr lang="en-US" altLang="en-US" smtClean="0">
                <a:latin typeface="Calibri" panose="020F0502020204030204" pitchFamily="34" charset="0"/>
              </a:rPr>
              <a:pPr/>
              <a:t>106</a:t>
            </a:fld>
            <a:endParaRPr lang="es-MX" altLang="en-US">
              <a:latin typeface="Calibri" panose="020F0502020204030204" pitchFamily="34" charset="0"/>
            </a:endParaRPr>
          </a:p>
        </p:txBody>
      </p:sp>
    </p:spTree>
    <p:extLst>
      <p:ext uri="{BB962C8B-B14F-4D97-AF65-F5344CB8AC3E}">
        <p14:creationId xmlns:p14="http://schemas.microsoft.com/office/powerpoint/2010/main" val="33744334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r>
              <a:rPr lang="es-MX" sz="1200" b="1" u="sng" kern="1200">
                <a:solidFill>
                  <a:schemeClr val="tx1"/>
                </a:solidFill>
                <a:effectLst/>
                <a:latin typeface="+mn-lt"/>
                <a:ea typeface="MS PGothic" panose="020B0600070205080204" pitchFamily="34" charset="-128"/>
                <a:cs typeface="MS PGothic" charset="0"/>
              </a:rPr>
              <a:t> </a:t>
            </a:r>
          </a:p>
          <a:p>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pasos para crear un presupuesto de flujo de efectivo.</a:t>
            </a:r>
            <a:endParaRPr lang="en-GB" sz="1200" kern="1200">
              <a:solidFill>
                <a:schemeClr val="tx1"/>
              </a:solidFill>
              <a:effectLst/>
              <a:latin typeface="+mn-lt"/>
              <a:ea typeface="MS PGothic" panose="020B0600070205080204" pitchFamily="34" charset="-128"/>
              <a:cs typeface="MS PGothic" charset="0"/>
            </a:endParaRPr>
          </a:p>
        </p:txBody>
      </p:sp>
      <p:sp>
        <p:nvSpPr>
          <p:cNvPr id="257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D06DDA-30F7-4A0E-B9A5-5B851CED5A8A}" type="slidenum">
              <a:rPr lang="en-US" altLang="en-US" smtClean="0">
                <a:latin typeface="Calibri" panose="020F0502020204030204" pitchFamily="34" charset="0"/>
              </a:rPr>
              <a:pPr/>
              <a:t>107</a:t>
            </a:fld>
            <a:endParaRPr lang="es-MX" altLang="en-US">
              <a:latin typeface="Calibri" panose="020F0502020204030204" pitchFamily="34" charset="0"/>
            </a:endParaRPr>
          </a:p>
        </p:txBody>
      </p:sp>
    </p:spTree>
    <p:extLst>
      <p:ext uri="{BB962C8B-B14F-4D97-AF65-F5344CB8AC3E}">
        <p14:creationId xmlns:p14="http://schemas.microsoft.com/office/powerpoint/2010/main" val="18592157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pasos para crear un presupuesto de flujo de efectivo.</a:t>
            </a:r>
            <a:endParaRPr lang="en-GB" sz="1200" kern="1200">
              <a:solidFill>
                <a:schemeClr val="tx1"/>
              </a:solidFill>
              <a:effectLst/>
              <a:latin typeface="+mn-lt"/>
              <a:ea typeface="MS PGothic" panose="020B0600070205080204" pitchFamily="34" charset="-128"/>
              <a:cs typeface="MS PGothic" charset="0"/>
            </a:endParaRPr>
          </a:p>
          <a:p>
            <a:pPr defTabSz="996950">
              <a:defRPr/>
            </a:pPr>
            <a:endParaRPr lang="es-MX" altLang="en-US">
              <a:ea typeface="MS PGothic" charset="-128"/>
            </a:endParaRPr>
          </a:p>
        </p:txBody>
      </p:sp>
      <p:sp>
        <p:nvSpPr>
          <p:cNvPr id="259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DD95D90-8CA7-4D3C-91B8-98987B5BB43F}" type="slidenum">
              <a:rPr lang="en-US" altLang="en-US" smtClean="0">
                <a:latin typeface="Calibri" panose="020F0502020204030204" pitchFamily="34" charset="0"/>
              </a:rPr>
              <a:pPr/>
              <a:t>108</a:t>
            </a:fld>
            <a:endParaRPr lang="es-MX" altLang="en-US">
              <a:latin typeface="Calibri" panose="020F0502020204030204" pitchFamily="34" charset="0"/>
            </a:endParaRPr>
          </a:p>
        </p:txBody>
      </p:sp>
    </p:spTree>
    <p:extLst>
      <p:ext uri="{BB962C8B-B14F-4D97-AF65-F5344CB8AC3E}">
        <p14:creationId xmlns:p14="http://schemas.microsoft.com/office/powerpoint/2010/main" val="107709044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pasos para crear un presupuesto de flujo de efectivo.</a:t>
            </a:r>
            <a:endParaRPr lang="en-GB" sz="1200" kern="1200">
              <a:solidFill>
                <a:schemeClr val="tx1"/>
              </a:solidFill>
              <a:effectLst/>
              <a:latin typeface="+mn-lt"/>
              <a:ea typeface="MS PGothic" panose="020B0600070205080204" pitchFamily="34" charset="-128"/>
              <a:cs typeface="MS PGothic" charset="0"/>
            </a:endParaRPr>
          </a:p>
          <a:p>
            <a:pPr defTabSz="996950">
              <a:defRPr/>
            </a:pPr>
            <a:endParaRPr lang="es-MX" altLang="en-US">
              <a:ea typeface="MS PGothic" charset="-128"/>
            </a:endParaRPr>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C4119-D73D-45A4-9229-DC790F25414A}" type="slidenum">
              <a:rPr lang="en-US" altLang="en-US" smtClean="0">
                <a:latin typeface="Calibri" panose="020F0502020204030204" pitchFamily="34" charset="0"/>
              </a:rPr>
              <a:pPr/>
              <a:t>109</a:t>
            </a:fld>
            <a:endParaRPr lang="es-MX" altLang="en-US">
              <a:latin typeface="Calibri" panose="020F0502020204030204" pitchFamily="34" charset="0"/>
            </a:endParaRPr>
          </a:p>
        </p:txBody>
      </p:sp>
    </p:spTree>
    <p:extLst>
      <p:ext uri="{BB962C8B-B14F-4D97-AF65-F5344CB8AC3E}">
        <p14:creationId xmlns:p14="http://schemas.microsoft.com/office/powerpoint/2010/main" val="34574578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5, Herramienta 1: Presupuesto de flujo de efectivo) (Página 181)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Muestre la imagen de la </a:t>
            </a:r>
            <a:r>
              <a:rPr lang="es-MX" sz="1200" i="1" kern="1200">
                <a:solidFill>
                  <a:schemeClr val="tx1"/>
                </a:solidFill>
                <a:effectLst/>
                <a:latin typeface="+mn-lt"/>
                <a:ea typeface="MS PGothic" panose="020B0600070205080204" pitchFamily="34" charset="-128"/>
                <a:cs typeface="MS PGothic" charset="0"/>
              </a:rPr>
              <a:t>Herramienta 1.</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Resuma los pasos para hacer un presupuesto de flujo de efectivo.</a:t>
            </a:r>
            <a:r>
              <a:rPr lang="en-GB">
                <a:effectLst/>
              </a:rPr>
              <a:t> </a:t>
            </a:r>
            <a:endParaRPr lang="es-MX" altLang="en-US">
              <a:solidFill>
                <a:srgbClr val="000000"/>
              </a:solidFill>
              <a:cs typeface="+mn-cs"/>
            </a:endParaRPr>
          </a:p>
        </p:txBody>
      </p:sp>
      <p:sp>
        <p:nvSpPr>
          <p:cNvPr id="263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E37575A-E74A-46B2-863E-82253EE2908C}" type="slidenum">
              <a:rPr lang="en-US" altLang="en-US" smtClean="0">
                <a:latin typeface="Calibri" panose="020F0502020204030204" pitchFamily="34" charset="0"/>
              </a:rPr>
              <a:pPr/>
              <a:t>110</a:t>
            </a:fld>
            <a:endParaRPr lang="es-MX" altLang="en-US">
              <a:latin typeface="Calibri" panose="020F0502020204030204" pitchFamily="34" charset="0"/>
            </a:endParaRPr>
          </a:p>
        </p:txBody>
      </p:sp>
    </p:spTree>
    <p:extLst>
      <p:ext uri="{BB962C8B-B14F-4D97-AF65-F5344CB8AC3E}">
        <p14:creationId xmlns:p14="http://schemas.microsoft.com/office/powerpoint/2010/main" val="13472286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5, Herramienta 2: Calendario de flujo de efectivo)</a:t>
            </a:r>
            <a:r>
              <a:rPr lang="es-MX" sz="1200" b="1" kern="1200">
                <a:solidFill>
                  <a:schemeClr val="tx1"/>
                </a:solidFill>
                <a:effectLst/>
                <a:latin typeface="+mn-lt"/>
                <a:ea typeface="MS PGothic" panose="020B0600070205080204" pitchFamily="34" charset="-128"/>
                <a:cs typeface="MS PGothic" charset="0"/>
              </a:rPr>
              <a:t> (Página 191)</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Oriente a los participantes hacia el otro formato que se incluye para el flujo de efectivo; </a:t>
            </a:r>
            <a:r>
              <a:rPr lang="es-MX" sz="1200" b="1" i="1" kern="1200">
                <a:solidFill>
                  <a:schemeClr val="tx1"/>
                </a:solidFill>
                <a:effectLst/>
                <a:latin typeface="+mn-lt"/>
                <a:ea typeface="MS PGothic" panose="020B0600070205080204" pitchFamily="34" charset="-128"/>
                <a:cs typeface="MS PGothic" charset="0"/>
              </a:rPr>
              <a:t>Herramienta 2: Calendario de flujo de efectivo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Hable con los participantes sobre las ventajas y desventajas de este formato.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Explíqueles que tienen la libertad para implementar el que ellos consideren que funciona mejor para cada persona con la que trabajan.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Anime a los participantes a que utilicen estas herramientas en sus propios hogares durante un mes o dos a fin de familiarizarse más con su uso.</a:t>
            </a:r>
            <a:endParaRPr lang="en-GB" sz="1200" kern="1200">
              <a:solidFill>
                <a:schemeClr val="tx1"/>
              </a:solidFill>
              <a:effectLst/>
              <a:latin typeface="+mn-lt"/>
              <a:ea typeface="MS PGothic" panose="020B0600070205080204" pitchFamily="34" charset="-128"/>
              <a:cs typeface="MS PGothic" charset="0"/>
            </a:endParaRPr>
          </a:p>
        </p:txBody>
      </p:sp>
      <p:sp>
        <p:nvSpPr>
          <p:cNvPr id="265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151DC8-566A-4DB2-AF41-25101FE7D34D}" type="slidenum">
              <a:rPr lang="en-US" altLang="en-US" smtClean="0">
                <a:latin typeface="Calibri" panose="020F0502020204030204" pitchFamily="34" charset="0"/>
              </a:rPr>
              <a:pPr/>
              <a:t>111</a:t>
            </a:fld>
            <a:endParaRPr lang="es-MX" altLang="en-US">
              <a:latin typeface="Calibri" panose="020F0502020204030204" pitchFamily="34" charset="0"/>
            </a:endParaRPr>
          </a:p>
        </p:txBody>
      </p:sp>
    </p:spTree>
    <p:extLst>
      <p:ext uri="{BB962C8B-B14F-4D97-AF65-F5344CB8AC3E}">
        <p14:creationId xmlns:p14="http://schemas.microsoft.com/office/powerpoint/2010/main" val="340901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ACTIVIDAD: </a:t>
            </a:r>
            <a:r>
              <a:rPr lang="es-ES" sz="1200" b="1" u="sng" kern="1200">
                <a:solidFill>
                  <a:schemeClr val="tx1"/>
                </a:solidFill>
                <a:effectLst/>
                <a:latin typeface="+mn-lt"/>
                <a:ea typeface="MS PGothic" panose="020B0600070205080204" pitchFamily="34" charset="-128"/>
                <a:cs typeface="MS PGothic" charset="0"/>
              </a:rPr>
              <a:t>Sección 2. </a:t>
            </a:r>
            <a:r>
              <a:rPr lang="es-ES" sz="1200" b="1" i="1" u="sng" kern="1200">
                <a:solidFill>
                  <a:schemeClr val="tx1"/>
                </a:solidFill>
                <a:effectLst/>
                <a:latin typeface="+mn-lt"/>
                <a:ea typeface="MS PGothic" panose="020B0600070205080204" pitchFamily="34" charset="-128"/>
                <a:cs typeface="MS PGothic" charset="0"/>
              </a:rPr>
              <a:t>Descripción general del curso y de las introducciones</a:t>
            </a:r>
            <a:r>
              <a:rPr lang="es-MX" sz="1200" b="1" i="1" u="sng"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Actividad para romper el hielo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Invite a los participantes a que se presenten al grupo y compartan su nombre, su organización, y que expliquen lo siguiente: "¿Qué espera o desea obtener de este curso?"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Escriba las expectativas o esperanzas que tengan, en el rotafolio. </a:t>
            </a:r>
            <a:r>
              <a:rPr lang="es-MX" sz="1200" b="1" kern="1200">
                <a:solidFill>
                  <a:schemeClr val="tx1"/>
                </a:solidFill>
                <a:effectLst/>
                <a:latin typeface="+mn-lt"/>
                <a:ea typeface="MS PGothic" panose="020B0600070205080204" pitchFamily="34" charset="-128"/>
                <a:cs typeface="MS PGothic" charset="0"/>
              </a:rPr>
              <a:t>Vuelva a consultarlas al final del curso para verificar si dicho curso cumplió sus expectativas o esperanzas.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Pida a los participantes que sean breves y que eviten compartir los detalles de sus roles y responsabilidades en el trabajo, así como detalles sobre lo que hace su organización (de lo contrario le va a ser difícil cumplir con el horario de curso). Es importante NO SALTARSE las presentaciones debido a tener poco tiempo. Los participantes están acostumbrados a un cierto nivel de presentación en las convocatorias. Esto es aún más importante si el grupo representa una mezcla heterogénea de participantes y organizaciones.</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Enfoques alternativos para las Presentaciones: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Conocerse y relacionarse en la mesa: Una alternativa para grupos grandes (más de 25 o 30 participantes)</a:t>
            </a:r>
            <a:endParaRPr lang="en-GB" sz="1200" b="0" kern="1200">
              <a:solidFill>
                <a:schemeClr val="tx1"/>
              </a:solidFill>
              <a:effectLst/>
              <a:latin typeface="+mn-lt"/>
              <a:ea typeface="MS PGothic" panose="020B0600070205080204" pitchFamily="34" charset="-128"/>
              <a:cs typeface="MS PGothic" charset="0"/>
            </a:endParaRPr>
          </a:p>
          <a:p>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compartan sus nombres, afiliaciones organizacionales, y las expectativas del curso con los demás participantes de su mesa.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al grupo que encuentre una cosa que todos ellos tengan en común. Puede pedirles que identifiquen una característica común en torno a un área temática (el dinero) o que la dejen abierta para facilitar el rápido intercambio dentro de las mesas.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Facilite a los equipos entre 7 y 9 minutos para que trabajen en grupos, para que compartan nombres, etc., y para que busquen cosas que tengan en común.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cada mesa que comparta lo que tienen en común.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Anótelas en el rotafolio.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haber compartido, escriba "La capacidad de utilizar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con las personas a las que servimos” en la lista de cosas que tienen en común y explique que todos ellos tendrán esto en común al final del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Vote con su cuerpo (para grupos pequeños entre 20 y 25 participantes)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Elabore una lista de preguntas que tengan cuatro respuestas. Por ejemplo:</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¿En qué estación cae su cumpleaños? Primavera, verano, otoño, invierno</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¿Cuál es el tema más importante de empoderamiento financiero para las personas a las que usted presta sus servicios? Los presupuestos, los créditos, la gestión de la deuda, la protección del consumidor</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¿Cuánto tiempo ha trabajado con su organización? Acabo de empezar, Menos de 1 año, 1 – 3 años, más de 3 años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Puede incluir preguntas sobre qué equipos deportivos les gustan, su comida local favorita, su libro o su género cinematográfico favorito, qué artículo se llevarían a una isla desierta, etc.</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Escriba las respuestas a las preguntas en los rotafolios. Asegúrese de que las respuestas a una sola pregunta se escriban en cuatro rotafolios diferentes. A continuación, añada una respuesta a la siguiente pregunta en cada rotafolio y así sucesivamente. Para la actividad, pídale a la gente que se ponga de pie bajo el rotafolio que mejor represente su respuesta a la pregunta que usted está leyendo. A continuación, que el grupo más pequeño se presente y diga su nombre y la afiliación a su organización. Entonces, lea la siguiente pregunta y repita el proceso. Si alguien de ese grupo ya se ha presentado, se lo puede saltar. Así se asegurará de que todos tengan la oportunidad de presentarse a sí mismos.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Después de hacer la pregunta final, asegúrese de que no quede nadie sin presentarse a sí mismo y sin compartir su información, sea que esté en el grupo que se presenta a sí mismo o no.</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0FC679E-3298-4EDD-9760-EC115A1CBB39}" type="slidenum">
              <a:rPr lang="en-US" altLang="en-US" smtClean="0">
                <a:latin typeface="Calibri" panose="020F0502020204030204" pitchFamily="34" charset="0"/>
              </a:rPr>
              <a:pPr/>
              <a:t>11</a:t>
            </a:fld>
            <a:endParaRPr lang="es-MX" altLang="en-US">
              <a:latin typeface="Calibri" panose="020F0502020204030204" pitchFamily="34" charset="0"/>
            </a:endParaRPr>
          </a:p>
        </p:txBody>
      </p:sp>
    </p:spTree>
    <p:extLst>
      <p:ext uri="{BB962C8B-B14F-4D97-AF65-F5344CB8AC3E}">
        <p14:creationId xmlns:p14="http://schemas.microsoft.com/office/powerpoint/2010/main" val="40705775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5: Llegar a fin de mes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Ejercicio en un Grupo Pequeño (Módulo 5, Herramienta 3:</a:t>
            </a:r>
            <a:r>
              <a:rPr lang="es-MX" sz="1200" b="1" i="1" kern="1200" dirty="0">
                <a:solidFill>
                  <a:schemeClr val="tx1"/>
                </a:solidFill>
                <a:effectLst/>
                <a:latin typeface="+mn-lt"/>
                <a:ea typeface="MS PGothic" panose="020B0600070205080204" pitchFamily="34" charset="-128"/>
                <a:cs typeface="MS PGothic" charset="0"/>
              </a:rPr>
              <a:t> </a:t>
            </a:r>
            <a:r>
              <a:rPr lang="es-MX" sz="1200" b="1" kern="1200" dirty="0">
                <a:solidFill>
                  <a:schemeClr val="tx1"/>
                </a:solidFill>
                <a:effectLst/>
                <a:latin typeface="+mn-lt"/>
                <a:ea typeface="MS PGothic" panose="020B0600070205080204" pitchFamily="34" charset="-128"/>
                <a:cs typeface="MS PGothic" charset="0"/>
              </a:rPr>
              <a:t>Lista de comprobación para mejorar el flujo de efectivo) (Página 195)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hay básicamente tres estrategias generales para mejorar el flujo de efectivo: </a:t>
            </a:r>
            <a:endParaRPr lang="en-GB" sz="1200" kern="1200" dirty="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dirty="0">
                <a:solidFill>
                  <a:schemeClr val="tx1"/>
                </a:solidFill>
                <a:effectLst/>
                <a:latin typeface="+mn-lt"/>
                <a:ea typeface="MS PGothic" panose="020B0600070205080204" pitchFamily="34" charset="-128"/>
                <a:cs typeface="MS PGothic" charset="0"/>
              </a:rPr>
              <a:t>Aumentar sus fuentes de dinero en efectivo, ingresos u otros recursos financieros, inclusive el acceso a los beneficios públicos y a los créditos tributarios.</a:t>
            </a:r>
            <a:endParaRPr lang="en-GB" sz="1200" kern="1200" dirty="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dirty="0">
                <a:solidFill>
                  <a:schemeClr val="tx1"/>
                </a:solidFill>
                <a:effectLst/>
                <a:latin typeface="+mn-lt"/>
                <a:ea typeface="MS PGothic" panose="020B0600070205080204" pitchFamily="34" charset="-128"/>
                <a:cs typeface="MS PGothic" charset="0"/>
              </a:rPr>
              <a:t>Disminuir sus gastos o el uso del dinero en efectivo y otros recursos financieros.</a:t>
            </a:r>
            <a:endParaRPr lang="en-GB" sz="1200" kern="1200" dirty="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dirty="0">
                <a:solidFill>
                  <a:schemeClr val="tx1"/>
                </a:solidFill>
                <a:effectLst/>
                <a:latin typeface="+mn-lt"/>
                <a:ea typeface="MS PGothic" panose="020B0600070205080204" pitchFamily="34" charset="-128"/>
                <a:cs typeface="MS PGothic" charset="0"/>
              </a:rPr>
              <a:t>Ajustar el calendario de fuentes y usos de los ingresos cuando sea posible.</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Diga a los grupos pequeños para que pongan en común maneras específicas para nivelar el flujo de efectivo. Anímelos a que piensen en maneras de aumentar los ingresos, reducir el gasto, y ajustar el calendario.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Animar al grupo para que seleccione a una persona que escriba las ideas en un papel.</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Dele a las parejas 3 minutos para realizar un </a:t>
            </a:r>
            <a:r>
              <a:rPr lang="es-MX" sz="1200" kern="1200" dirty="0" err="1">
                <a:solidFill>
                  <a:schemeClr val="tx1"/>
                </a:solidFill>
                <a:effectLst/>
                <a:latin typeface="+mn-lt"/>
                <a:ea typeface="MS PGothic" panose="020B0600070205080204" pitchFamily="34" charset="-128"/>
                <a:cs typeface="MS PGothic" charset="0"/>
              </a:rPr>
              <a:t>brainstorming</a:t>
            </a:r>
            <a:r>
              <a:rPr lang="en-US" sz="1200" kern="1200" dirty="0">
                <a:solidFill>
                  <a:schemeClr val="tx1"/>
                </a:solidFill>
                <a:effectLst/>
                <a:latin typeface="+mn-lt"/>
                <a:ea typeface="MS PGothic" panose="020B0600070205080204" pitchFamily="34" charset="-128"/>
                <a:cs typeface="MS PGothic" charset="0"/>
              </a:rPr>
              <a:t> </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Haga que comenten las ideas con el resto, una a una, utilizando un formato de turno rotativo (una idea por equipo hasta que todos los equipos hayan participado, luego repita hasta que se hayan agotado las ideas).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Escriban sus ideas en rotafolios organizándolos por categorías.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Tras el ejercicio, diga a los participantes que revisen la </a:t>
            </a:r>
            <a:r>
              <a:rPr lang="es-MX" sz="1200" i="1" kern="1200" dirty="0">
                <a:solidFill>
                  <a:schemeClr val="tx1"/>
                </a:solidFill>
                <a:effectLst/>
                <a:latin typeface="+mn-lt"/>
                <a:ea typeface="MS PGothic" panose="020B0600070205080204" pitchFamily="34" charset="-128"/>
                <a:cs typeface="MS PGothic" charset="0"/>
              </a:rPr>
              <a:t>Herramienta 3.</a:t>
            </a:r>
            <a:r>
              <a:rPr lang="es-MX" sz="1200" kern="1200" dirty="0">
                <a:solidFill>
                  <a:schemeClr val="tx1"/>
                </a:solidFill>
                <a:effectLst/>
                <a:latin typeface="+mn-lt"/>
                <a:ea typeface="MS PGothic" panose="020B0600070205080204" pitchFamily="34" charset="-128"/>
                <a:cs typeface="MS PGothic" charset="0"/>
              </a:rPr>
              <a:t> Anímelos a agregar ideas de la actividad que no está incluida en la herramienta.</a:t>
            </a:r>
            <a:endParaRPr lang="en-GB" sz="1200" kern="1200" dirty="0">
              <a:solidFill>
                <a:schemeClr val="tx1"/>
              </a:solidFill>
              <a:effectLst/>
              <a:latin typeface="+mn-lt"/>
              <a:ea typeface="MS PGothic" panose="020B0600070205080204" pitchFamily="34" charset="-128"/>
              <a:cs typeface="MS PGothic" charset="0"/>
            </a:endParaRPr>
          </a:p>
        </p:txBody>
      </p:sp>
      <p:sp>
        <p:nvSpPr>
          <p:cNvPr id="267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1E5AFA-8315-4440-96C7-9100496A21DC}" type="slidenum">
              <a:rPr lang="en-US" altLang="en-US" smtClean="0">
                <a:latin typeface="Calibri" panose="020F0502020204030204" pitchFamily="34" charset="0"/>
              </a:rPr>
              <a:pPr/>
              <a:t>112</a:t>
            </a:fld>
            <a:endParaRPr lang="es-MX" altLang="en-US">
              <a:latin typeface="Calibri" panose="020F0502020204030204" pitchFamily="34" charset="0"/>
            </a:endParaRPr>
          </a:p>
        </p:txBody>
      </p:sp>
    </p:spTree>
    <p:extLst>
      <p:ext uri="{BB962C8B-B14F-4D97-AF65-F5344CB8AC3E}">
        <p14:creationId xmlns:p14="http://schemas.microsoft.com/office/powerpoint/2010/main" val="25750410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5: Llegar a fin de mes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5, Herramienta 3: </a:t>
            </a:r>
            <a:r>
              <a:rPr lang="es-MX" sz="1200" b="1" kern="1200" dirty="0">
                <a:solidFill>
                  <a:schemeClr val="tx1"/>
                </a:solidFill>
                <a:effectLst/>
                <a:latin typeface="+mn-lt"/>
                <a:ea typeface="MS PGothic" panose="020B0600070205080204" pitchFamily="34" charset="-128"/>
                <a:cs typeface="MS PGothic" charset="0"/>
              </a:rPr>
              <a:t>Lista de </a:t>
            </a:r>
            <a:r>
              <a:rPr lang="es-MX" sz="1200" b="1" kern="1200" dirty="0" err="1">
                <a:solidFill>
                  <a:schemeClr val="tx1"/>
                </a:solidFill>
                <a:effectLst/>
                <a:latin typeface="+mn-lt"/>
                <a:ea typeface="MS PGothic" panose="020B0600070205080204" pitchFamily="34" charset="-128"/>
                <a:cs typeface="MS PGothic" charset="0"/>
              </a:rPr>
              <a:t>comprobacíon</a:t>
            </a:r>
            <a:r>
              <a:rPr lang="es-MX" sz="1200" b="1" kern="1200" dirty="0">
                <a:solidFill>
                  <a:schemeClr val="tx1"/>
                </a:solidFill>
                <a:effectLst/>
                <a:latin typeface="+mn-lt"/>
                <a:ea typeface="MS PGothic" panose="020B0600070205080204" pitchFamily="34" charset="-128"/>
                <a:cs typeface="MS PGothic" charset="0"/>
              </a:rPr>
              <a:t> para mejorar el flujo de efectivo) (Página 195)</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Muestre la imagen de la Herramienta 3.</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En resumen:</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presupuesto de flujo de efectivo es una proyección de cómo usted obtendrá y usará su dinero en efectivo y demás recursos financieros.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presupuesto de flujo de efectivo es diferente a un presupuesto ordinario, ya que comprende no sólo la cantidad para cada partida presupuestaria, sino también el calendario de sus ingresos y gastos.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 es importante porque a menudo las personas se encuentran muy bien de dinero una semana (y se lo gastan en algo divertido), pero a la semana siguiente se quedan cortos para cubrir una necesidad.</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 importante calcular bien el tiempo. Un presupuesto de flujo de efectivo ayudará a que una persona pueda identificar dónde se está quedando corta a lo largo del mes. Puede ayudarla a asegurarse de contar con los recursos financieros a su disposición para cubrir los gastos más importantes (para que no se quede sin dinero para el alquiler, por ejemplo). Un presupuesto de flujo de efectivo puede ayudar a un individuo a enfocarse mejor en ciertas áreas en las que podría considerar una reducción.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Recuerde, a veces no hay suficiente dinero para cubrir el mes. En este caso, es importante desarrollar un plan a corto plazo para dar prioridad a las facturas y pagar las que protegen los ingresos, la vivienda, los activos y las obligaciones permanentes. Esto puede ayudar a responder en el momento en que un cobrador presione para cobrar una deuda de menor prioridad. Pero al tomar estas decisiones, las personas deben estar plenamente conscientes de las consecuencias y saber que el dinero que no se paga hoy se convertirá en una deuda en el futuro.</a:t>
            </a:r>
            <a:endParaRPr lang="en-GB" sz="1200" kern="1200" dirty="0">
              <a:solidFill>
                <a:schemeClr val="tx1"/>
              </a:solidFill>
              <a:effectLst/>
              <a:latin typeface="+mn-lt"/>
              <a:ea typeface="MS PGothic" panose="020B0600070205080204" pitchFamily="34" charset="-128"/>
              <a:cs typeface="MS PGothic" charset="0"/>
            </a:endParaRPr>
          </a:p>
        </p:txBody>
      </p:sp>
      <p:sp>
        <p:nvSpPr>
          <p:cNvPr id="269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45E139-8A5F-48EA-86D9-4C6E90FF9459}" type="slidenum">
              <a:rPr lang="en-US" altLang="en-US" smtClean="0">
                <a:latin typeface="Calibri" panose="020F0502020204030204" pitchFamily="34" charset="0"/>
              </a:rPr>
              <a:pPr/>
              <a:t>113</a:t>
            </a:fld>
            <a:endParaRPr lang="es-MX" altLang="en-US">
              <a:latin typeface="Calibri" panose="020F0502020204030204" pitchFamily="34" charset="0"/>
            </a:endParaRPr>
          </a:p>
        </p:txBody>
      </p:sp>
    </p:spTree>
    <p:extLst>
      <p:ext uri="{BB962C8B-B14F-4D97-AF65-F5344CB8AC3E}">
        <p14:creationId xmlns:p14="http://schemas.microsoft.com/office/powerpoint/2010/main" val="4059484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5: Llegar a fin de mes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debate (Módulo 5)</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una sesión de 10 minutos...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3: Lista de comprobación para mejorar el flujo de efectivo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una sesión de 30 minutos...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1: Presupuesto de flujo de efectivo, 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2: Calendario de flujo de efectivo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varias sesiones...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Revise el desarrollo o el manejo del presupuesto del flujo de efectivo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Si tiene tiempo durante la sesión: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PREGUNTE:</a:t>
            </a:r>
            <a:r>
              <a:rPr lang="es-MX" sz="1200" kern="1200" dirty="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Recuerde a los participantes que un presupuesto de flujo de efectivo ayuda a COMPRENDER cómo la falta de coordinación entre los ingresos y los gastos puede causar deficiencias a lo largo del mes; estos déficits pueden permanecer ocultos en un presupuesto mensual estático.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CONCLUSIONES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pasos siguientes le pueden ayudar a hacer un presupuesto de flujo de efectivo;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Hacer un seguimiento de todo el dinero que gana y que gasta en una semana, en dos semanas o en un mes. </a:t>
            </a:r>
            <a:r>
              <a:rPr lang="es-MX" sz="1200" i="1" kern="1200" dirty="0">
                <a:solidFill>
                  <a:schemeClr val="tx1"/>
                </a:solidFill>
                <a:effectLst/>
                <a:latin typeface="+mn-lt"/>
                <a:ea typeface="MS PGothic" panose="020B0600070205080204" pitchFamily="34" charset="-128"/>
                <a:cs typeface="MS PGothic" charset="0"/>
              </a:rPr>
              <a:t>Herramienta 1: </a:t>
            </a:r>
            <a:r>
              <a:rPr lang="es-MX" sz="1200" kern="1200" dirty="0">
                <a:solidFill>
                  <a:schemeClr val="tx1"/>
                </a:solidFill>
                <a:effectLst/>
                <a:latin typeface="+mn-lt"/>
                <a:ea typeface="MS PGothic" panose="020B0600070205080204" pitchFamily="34" charset="-128"/>
                <a:cs typeface="MS PGothic" charset="0"/>
              </a:rPr>
              <a:t>Rastreador de ingresos y recursos</a:t>
            </a:r>
            <a:r>
              <a:rPr lang="es-MX" sz="1200" i="1" kern="1200" dirty="0">
                <a:solidFill>
                  <a:schemeClr val="tx1"/>
                </a:solidFill>
                <a:effectLst/>
                <a:latin typeface="+mn-lt"/>
                <a:ea typeface="MS PGothic" panose="020B0600070205080204" pitchFamily="34" charset="-128"/>
                <a:cs typeface="MS PGothic" charset="0"/>
              </a:rPr>
              <a:t> </a:t>
            </a:r>
            <a:r>
              <a:rPr lang="es-MX" sz="1200" kern="1200" dirty="0">
                <a:solidFill>
                  <a:schemeClr val="tx1"/>
                </a:solidFill>
                <a:effectLst/>
                <a:latin typeface="+mn-lt"/>
                <a:ea typeface="MS PGothic" panose="020B0600070205080204" pitchFamily="34" charset="-128"/>
                <a:cs typeface="MS PGothic" charset="0"/>
              </a:rPr>
              <a:t>del </a:t>
            </a:r>
            <a:r>
              <a:rPr lang="es-MX" sz="1200" i="1" kern="1200" dirty="0">
                <a:solidFill>
                  <a:schemeClr val="tx1"/>
                </a:solidFill>
                <a:effectLst/>
                <a:latin typeface="+mn-lt"/>
                <a:ea typeface="MS PGothic" panose="020B0600070205080204" pitchFamily="34" charset="-128"/>
                <a:cs typeface="MS PGothic" charset="0"/>
              </a:rPr>
              <a:t>Módulo 3 </a:t>
            </a:r>
            <a:r>
              <a:rPr lang="es-MX" sz="1200" kern="1200" dirty="0">
                <a:solidFill>
                  <a:schemeClr val="tx1"/>
                </a:solidFill>
                <a:effectLst/>
                <a:latin typeface="+mn-lt"/>
                <a:ea typeface="MS PGothic" panose="020B0600070205080204" pitchFamily="34" charset="-128"/>
                <a:cs typeface="MS PGothic" charset="0"/>
              </a:rPr>
              <a:t>y la </a:t>
            </a:r>
            <a:r>
              <a:rPr lang="es-MX" sz="1200" i="1" kern="1200" dirty="0">
                <a:solidFill>
                  <a:schemeClr val="tx1"/>
                </a:solidFill>
                <a:effectLst/>
                <a:latin typeface="+mn-lt"/>
                <a:ea typeface="MS PGothic" panose="020B0600070205080204" pitchFamily="34" charset="-128"/>
                <a:cs typeface="MS PGothic" charset="0"/>
              </a:rPr>
              <a:t>Herramienta 1:</a:t>
            </a:r>
            <a:r>
              <a:rPr lang="es-MX" sz="1200" kern="1200" dirty="0">
                <a:solidFill>
                  <a:schemeClr val="tx1"/>
                </a:solidFill>
                <a:effectLst/>
                <a:latin typeface="+mn-lt"/>
                <a:ea typeface="MS PGothic" panose="020B0600070205080204" pitchFamily="34" charset="-128"/>
                <a:cs typeface="MS PGothic" charset="0"/>
              </a:rPr>
              <a:t> </a:t>
            </a:r>
            <a:r>
              <a:rPr lang="es-MX" sz="1200" i="1" kern="1200" dirty="0">
                <a:solidFill>
                  <a:schemeClr val="tx1"/>
                </a:solidFill>
                <a:effectLst/>
                <a:latin typeface="+mn-lt"/>
                <a:ea typeface="MS PGothic" panose="020B0600070205080204" pitchFamily="34" charset="-128"/>
                <a:cs typeface="MS PGothic" charset="0"/>
              </a:rPr>
              <a:t>Rastreador de gastos</a:t>
            </a:r>
            <a:r>
              <a:rPr lang="es-MX" sz="1200" kern="1200" dirty="0">
                <a:solidFill>
                  <a:schemeClr val="tx1"/>
                </a:solidFill>
                <a:effectLst/>
                <a:latin typeface="+mn-lt"/>
                <a:ea typeface="MS PGothic" panose="020B0600070205080204" pitchFamily="34" charset="-128"/>
                <a:cs typeface="MS PGothic" charset="0"/>
              </a:rPr>
              <a:t> del </a:t>
            </a:r>
            <a:r>
              <a:rPr lang="es-MX" sz="1200" i="1" kern="1200" dirty="0">
                <a:solidFill>
                  <a:schemeClr val="tx1"/>
                </a:solidFill>
                <a:effectLst/>
                <a:latin typeface="+mn-lt"/>
                <a:ea typeface="MS PGothic" panose="020B0600070205080204" pitchFamily="34" charset="-128"/>
                <a:cs typeface="MS PGothic" charset="0"/>
              </a:rPr>
              <a:t>Módulo 4.</a:t>
            </a: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Analice sus gastos. </a:t>
            </a:r>
            <a:r>
              <a:rPr lang="es-MX" sz="1200" i="1" kern="1200" dirty="0">
                <a:solidFill>
                  <a:schemeClr val="tx1"/>
                </a:solidFill>
                <a:effectLst/>
                <a:latin typeface="+mn-lt"/>
                <a:ea typeface="MS PGothic" panose="020B0600070205080204" pitchFamily="34" charset="-128"/>
                <a:cs typeface="MS PGothic" charset="0"/>
              </a:rPr>
              <a:t>Herramienta 1: Rastreador de gastos</a:t>
            </a:r>
            <a:r>
              <a:rPr lang="es-MX" sz="1200" kern="1200" dirty="0">
                <a:solidFill>
                  <a:schemeClr val="tx1"/>
                </a:solidFill>
                <a:effectLst/>
                <a:latin typeface="+mn-lt"/>
                <a:ea typeface="MS PGothic" panose="020B0600070205080204" pitchFamily="34" charset="-128"/>
                <a:cs typeface="MS PGothic" charset="0"/>
              </a:rPr>
              <a:t> del </a:t>
            </a:r>
            <a:r>
              <a:rPr lang="es-MX" sz="1200" i="1" kern="1200" dirty="0">
                <a:solidFill>
                  <a:schemeClr val="tx1"/>
                </a:solidFill>
                <a:effectLst/>
                <a:latin typeface="+mn-lt"/>
                <a:ea typeface="MS PGothic" panose="020B0600070205080204" pitchFamily="34" charset="-128"/>
                <a:cs typeface="MS PGothic" charset="0"/>
              </a:rPr>
              <a:t>Módulo 4: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Utilice esta información para crear un presupuesto de flujo de efectivo. </a:t>
            </a:r>
            <a:r>
              <a:rPr lang="es-MX" sz="1200" kern="1200" dirty="0">
                <a:solidFill>
                  <a:schemeClr val="tx1"/>
                </a:solidFill>
                <a:effectLst/>
                <a:latin typeface="+mn-lt"/>
                <a:ea typeface="MS PGothic" panose="020B0600070205080204" pitchFamily="34" charset="-128"/>
                <a:cs typeface="MS PGothic" charset="0"/>
              </a:rPr>
              <a:t>Utilice la </a:t>
            </a:r>
            <a:r>
              <a:rPr lang="es-MX" sz="1200" i="1" kern="1200" dirty="0">
                <a:solidFill>
                  <a:schemeClr val="tx1"/>
                </a:solidFill>
                <a:effectLst/>
                <a:latin typeface="+mn-lt"/>
                <a:ea typeface="MS PGothic" panose="020B0600070205080204" pitchFamily="34" charset="-128"/>
                <a:cs typeface="MS PGothic" charset="0"/>
              </a:rPr>
              <a:t>Herramienta 1: </a:t>
            </a:r>
            <a:r>
              <a:rPr lang="es-MX" sz="1200" kern="1200" dirty="0">
                <a:solidFill>
                  <a:schemeClr val="tx1"/>
                </a:solidFill>
                <a:effectLst/>
                <a:latin typeface="+mn-lt"/>
                <a:ea typeface="MS PGothic" panose="020B0600070205080204" pitchFamily="34" charset="-128"/>
                <a:cs typeface="MS PGothic" charset="0"/>
              </a:rPr>
              <a:t>El </a:t>
            </a:r>
            <a:r>
              <a:rPr lang="es-MX" sz="1200" i="1" kern="1200" dirty="0">
                <a:solidFill>
                  <a:schemeClr val="tx1"/>
                </a:solidFill>
                <a:effectLst/>
                <a:latin typeface="+mn-lt"/>
                <a:ea typeface="MS PGothic" panose="020B0600070205080204" pitchFamily="34" charset="-128"/>
                <a:cs typeface="MS PGothic" charset="0"/>
              </a:rPr>
              <a:t>Presupuesto de flujo de efectivo</a:t>
            </a:r>
            <a:r>
              <a:rPr lang="es-MX" sz="1200" kern="1200" dirty="0">
                <a:solidFill>
                  <a:schemeClr val="tx1"/>
                </a:solidFill>
                <a:effectLst/>
                <a:latin typeface="+mn-lt"/>
                <a:ea typeface="MS PGothic" panose="020B0600070205080204" pitchFamily="34" charset="-128"/>
                <a:cs typeface="MS PGothic" charset="0"/>
              </a:rPr>
              <a:t> para completar este paso o la </a:t>
            </a:r>
            <a:r>
              <a:rPr lang="es-MX" sz="1200" i="1" kern="1200" dirty="0">
                <a:solidFill>
                  <a:schemeClr val="tx1"/>
                </a:solidFill>
                <a:effectLst/>
                <a:latin typeface="+mn-lt"/>
                <a:ea typeface="MS PGothic" panose="020B0600070205080204" pitchFamily="34" charset="-128"/>
                <a:cs typeface="MS PGothic" charset="0"/>
              </a:rPr>
              <a:t>Herramienta 2: Calendario de flujo de efectivo.</a:t>
            </a: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¡Recuerde de incluir también el ahorro para las metas, compras grandes, y acontecimientos de la vida!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Su presupuesto de flujo de efectivo consiste en establecer los objetivos sobre cómo utilizará sus ingresos en el futuro.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i="1" kern="1200" dirty="0">
                <a:solidFill>
                  <a:schemeClr val="tx1"/>
                </a:solidFill>
                <a:effectLst/>
                <a:latin typeface="+mn-lt"/>
                <a:ea typeface="MS PGothic" panose="020B0600070205080204" pitchFamily="34" charset="-128"/>
                <a:cs typeface="MS PGothic" charset="0"/>
              </a:rPr>
              <a:t>Herramienta 3: Lista de comprobación para mejorar el flujo de efectivo </a:t>
            </a:r>
            <a:r>
              <a:rPr lang="es-MX" sz="1200" kern="1200" dirty="0">
                <a:solidFill>
                  <a:schemeClr val="tx1"/>
                </a:solidFill>
                <a:effectLst/>
                <a:latin typeface="+mn-lt"/>
                <a:ea typeface="MS PGothic" panose="020B0600070205080204" pitchFamily="34" charset="-128"/>
                <a:cs typeface="MS PGothic" charset="0"/>
              </a:rPr>
              <a:t>para identificar las estrategias específicas para mejorar el flujo de efectivo.</a:t>
            </a:r>
            <a:endParaRPr lang="en-GB" sz="1200" kern="1200" dirty="0">
              <a:solidFill>
                <a:schemeClr val="tx1"/>
              </a:solidFill>
              <a:effectLst/>
              <a:latin typeface="+mn-lt"/>
              <a:ea typeface="MS PGothic" panose="020B0600070205080204" pitchFamily="34" charset="-128"/>
              <a:cs typeface="MS PGothic" charset="0"/>
            </a:endParaRP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130964-D2BF-478A-AC34-0A7CC393C8B4}" type="slidenum">
              <a:rPr lang="en-US" altLang="en-US" smtClean="0">
                <a:latin typeface="Calibri" panose="020F0502020204030204" pitchFamily="34" charset="0"/>
              </a:rPr>
              <a:pPr/>
              <a:t>114</a:t>
            </a:fld>
            <a:endParaRPr lang="es-MX" altLang="en-US">
              <a:latin typeface="Calibri" panose="020F0502020204030204" pitchFamily="34" charset="0"/>
            </a:endParaRPr>
          </a:p>
        </p:txBody>
      </p:sp>
    </p:spTree>
    <p:extLst>
      <p:ext uri="{BB962C8B-B14F-4D97-AF65-F5344CB8AC3E}">
        <p14:creationId xmlns:p14="http://schemas.microsoft.com/office/powerpoint/2010/main" val="19948479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273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8A02D11-92B8-4488-AEDC-2AFFAD4FE9E6}" type="slidenum">
              <a:rPr lang="en-US" altLang="en-US" smtClean="0">
                <a:latin typeface="Calibri" panose="020F0502020204030204" pitchFamily="34" charset="0"/>
              </a:rPr>
              <a:pPr/>
              <a:t>115</a:t>
            </a:fld>
            <a:endParaRPr lang="es-MX" altLang="en-US">
              <a:latin typeface="Calibri" panose="020F0502020204030204" pitchFamily="34" charset="0"/>
            </a:endParaRPr>
          </a:p>
        </p:txBody>
      </p:sp>
    </p:spTree>
    <p:extLst>
      <p:ext uri="{BB962C8B-B14F-4D97-AF65-F5344CB8AC3E}">
        <p14:creationId xmlns:p14="http://schemas.microsoft.com/office/powerpoint/2010/main" val="24089953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45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Debate dirigido / Levantarse-sentarse / Actividad en Parejas / Presentación / Ejercicio en grupos pequeños / Historias personales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6 (página 201)</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6)</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¿Qué es la deuda?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comparta la definición: </a:t>
            </a:r>
            <a:r>
              <a:rPr lang="es-MX" sz="1200" b="1" i="1" kern="1200">
                <a:solidFill>
                  <a:schemeClr val="tx1"/>
                </a:solidFill>
                <a:effectLst/>
                <a:latin typeface="+mn-lt"/>
                <a:ea typeface="MS PGothic" panose="020B0600070205080204" pitchFamily="34" charset="-128"/>
                <a:cs typeface="MS PGothic" charset="0"/>
              </a:rPr>
              <a:t>El dinero que usted le debe a otra persona o empresa. La deuda es un pasivo. La deuda puede comprometer sus ingresos futuros.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¿En qué se diferencia la deuda del crédito?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comente la definición: </a:t>
            </a:r>
            <a:r>
              <a:rPr lang="es-MX" sz="1200" i="1" kern="1200">
                <a:solidFill>
                  <a:schemeClr val="tx1"/>
                </a:solidFill>
                <a:effectLst/>
                <a:latin typeface="+mn-lt"/>
                <a:ea typeface="MS PGothic" panose="020B0600070205080204" pitchFamily="34" charset="-128"/>
                <a:cs typeface="MS PGothic" charset="0"/>
              </a:rPr>
              <a:t>Crédito</a:t>
            </a:r>
            <a:r>
              <a:rPr lang="es-MX" sz="1200" kern="1200">
                <a:solidFill>
                  <a:schemeClr val="tx1"/>
                </a:solidFill>
                <a:effectLst/>
                <a:latin typeface="+mn-lt"/>
                <a:ea typeface="MS PGothic" panose="020B0600070205080204" pitchFamily="34" charset="-128"/>
                <a:cs typeface="MS PGothic" charset="0"/>
              </a:rPr>
              <a:t> significa que puede pedir prestado dinero. La deuda es el resultado de utilizar el crédito. El crédito no es un pasivo. Sin embargo, cuando usted lo utiliza se crea un pasivo.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¿En qué se diferencia la deuda </a:t>
            </a:r>
            <a:r>
              <a:rPr lang="es-MX" sz="1200" b="1" i="1" u="sng" kern="1200">
                <a:solidFill>
                  <a:schemeClr val="tx1"/>
                </a:solidFill>
                <a:effectLst/>
                <a:latin typeface="+mn-lt"/>
                <a:ea typeface="MS PGothic" panose="020B0600070205080204" pitchFamily="34" charset="-128"/>
                <a:cs typeface="MS PGothic" charset="0"/>
              </a:rPr>
              <a:t>garantizada</a:t>
            </a:r>
            <a:r>
              <a:rPr lang="es-MX" sz="1200" b="1" i="1" kern="1200">
                <a:solidFill>
                  <a:schemeClr val="tx1"/>
                </a:solidFill>
                <a:effectLst/>
                <a:latin typeface="+mn-lt"/>
                <a:ea typeface="MS PGothic" panose="020B0600070205080204" pitchFamily="34" charset="-128"/>
                <a:cs typeface="MS PGothic" charset="0"/>
              </a:rPr>
              <a:t> de la deuda </a:t>
            </a:r>
            <a:r>
              <a:rPr lang="es-MX" sz="1200" b="1" i="1" u="sng" kern="1200">
                <a:solidFill>
                  <a:schemeClr val="tx1"/>
                </a:solidFill>
                <a:effectLst/>
                <a:latin typeface="+mn-lt"/>
                <a:ea typeface="MS PGothic" panose="020B0600070205080204" pitchFamily="34" charset="-128"/>
                <a:cs typeface="MS PGothic" charset="0"/>
              </a:rPr>
              <a:t>no garantizada</a:t>
            </a:r>
            <a:r>
              <a:rPr lang="es-MX" sz="1200" b="1"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comente las definiciones: La </a:t>
            </a:r>
            <a:r>
              <a:rPr lang="es-MX" sz="1200" b="1" kern="1200">
                <a:solidFill>
                  <a:schemeClr val="tx1"/>
                </a:solidFill>
                <a:effectLst/>
                <a:latin typeface="+mn-lt"/>
                <a:ea typeface="MS PGothic" panose="020B0600070205080204" pitchFamily="34" charset="-128"/>
                <a:cs typeface="MS PGothic" charset="0"/>
              </a:rPr>
              <a:t>deuda garantizada</a:t>
            </a:r>
            <a:r>
              <a:rPr lang="es-MX" sz="1200" kern="1200">
                <a:solidFill>
                  <a:schemeClr val="tx1"/>
                </a:solidFill>
                <a:effectLst/>
                <a:latin typeface="+mn-lt"/>
                <a:ea typeface="MS PGothic" panose="020B0600070205080204" pitchFamily="34" charset="-128"/>
                <a:cs typeface="MS PGothic" charset="0"/>
              </a:rPr>
              <a:t> es una deuda que tiene un activo adjunto. Cuando la deuda está garantizada, un prestamista puede cobrar ese activo si usted no paga.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ejemplos de deudas garantizadas.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comente los ejemplos: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préstamo para vivienda: la deuda está garantizada con la vivienda que está comprando. Si usted no paga su préstamo, el prestamista ejecutará la hipoteca de su vivienda, la venderá y usará el dinero de la venta para cubrir su préstamo.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préstamo para auto: la deuda está garantizada con su auto. Si usted no paga su préstamo, el prestamista recuperará (embargará) su auto y lo venderá para cubrir el préstamo.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préstamo de día de pago: la deuda está garantizada con su cheque posfechado. Si no renueva el préstamo, el cheque será cobrado.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préstamo prendario: la deuda está garantizada con el artículo que usted puso en prenda. Si no se hace el pago cuando es debido, el artículo prendado se vende al público en general.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préstamo de alquiler con opción a compra: la deuda está garantizada con los artículos (muebles, accesorios, electrónica, electrodomésticos) sobre los cuales usted está haciendo pagos. Si no hace sus pagos, el artículo es embargado y puesto a disposición de otra persona para alquilarlo. Usted no recupera ningún pago de alquiler que haya realizado.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La deuda no garantizada</a:t>
            </a:r>
            <a:r>
              <a:rPr lang="es-MX" sz="1200" kern="1200">
                <a:solidFill>
                  <a:schemeClr val="tx1"/>
                </a:solidFill>
                <a:effectLst/>
                <a:latin typeface="+mn-lt"/>
                <a:ea typeface="MS PGothic" panose="020B0600070205080204" pitchFamily="34" charset="-128"/>
                <a:cs typeface="MS PGothic" charset="0"/>
              </a:rPr>
              <a:t> no tiene un activo vinculado.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ejemplos de deudas no garantizadas.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comente los siguientes ejemplos: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deudas de tarjetas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deudas de las tarjetas de crédito de las tiendas por departamentos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Préstamos sobre la firma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deudas médicas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deudas de préstamos estudiantiles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estos préstamos no se pagan según lo acordado, a menudo van a cobranzas.</a:t>
            </a:r>
            <a:endParaRPr lang="en-GB" sz="1200" kern="1200">
              <a:solidFill>
                <a:schemeClr val="tx1"/>
              </a:solidFill>
              <a:effectLst/>
              <a:latin typeface="+mn-lt"/>
              <a:ea typeface="MS PGothic" panose="020B0600070205080204" pitchFamily="34" charset="-128"/>
              <a:cs typeface="MS PGothic"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F668F3-6456-48E7-A6D7-F253330E32DA}" type="slidenum">
              <a:rPr lang="en-US" altLang="en-US" smtClean="0">
                <a:latin typeface="Calibri" panose="020F0502020204030204" pitchFamily="34" charset="0"/>
              </a:rPr>
              <a:pPr/>
              <a:t>116</a:t>
            </a:fld>
            <a:endParaRPr lang="es-MX" altLang="en-US">
              <a:latin typeface="Calibri" panose="020F0502020204030204" pitchFamily="34" charset="0"/>
            </a:endParaRPr>
          </a:p>
        </p:txBody>
      </p:sp>
    </p:spTree>
    <p:extLst>
      <p:ext uri="{BB962C8B-B14F-4D97-AF65-F5344CB8AC3E}">
        <p14:creationId xmlns:p14="http://schemas.microsoft.com/office/powerpoint/2010/main" val="926777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de levantarse-sentarse (Módulo 6) (Página 201)</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algunas personas creen que algunas deudas son deudas buenas y que otras son deudas malas.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 medida que cada tipo de deuda aparece en la pantalla, deben ponerse de pie si creen que la deuda es deuda mala y permanecer sentados si creen que es una deuda buena.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u="sng" kern="1200" dirty="0">
                <a:solidFill>
                  <a:schemeClr val="tx1"/>
                </a:solidFill>
                <a:effectLst/>
                <a:latin typeface="+mn-lt"/>
                <a:ea typeface="MS PGothic" panose="020B0600070205080204" pitchFamily="34" charset="-128"/>
                <a:cs typeface="MS PGothic" charset="0"/>
              </a:rPr>
              <a:t>Muestre las deudas que aparecen arriba de una en una.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Dirija un debate acerca de las razones por las cuales la gente piensa que la deuda es buena o mala.</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Procure desafiarlos un poco en torno a la "sabiduría convencional". Por ejemplo, la gente ha creído durante mucho tiempo que la deuda de préstamos estudiantiles es "deuda buena". ¿Es siempre así? Lo mismo ocurrió con las hipotecas en el pasado. ¿Son los préstamos de casa de empeño siempre malos? Si alguien está corto de dinero, entre un préstamo de día de pago y un préstamo de casa de empeño, ¿creen que uno es mejor que el otro?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Utilice los siguientes puntos para avivar el debate:</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El préstamo de un amigo o miembro de la familia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Es probable que tenga condiciones flexibles; puede ser con un interés bajo o sin ningún interés; los pagos faltantes no se reportan a las agencias de informes de crédito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Se pueden generar conflictos familiares; no se puede utilizar para construir un historial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Préstamo para la compra de un auto: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obtener el transporte necesario para el trabajo, la escuela, la vida; garantizado con el auto por lo que es probable que no necesite una garantía adicional; el pago regular puede ayudar a construir un historial de crédito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Dependiendo del préstamo, los términos pueden ser desfavorables; endeudarse por el valor total del auto puede hacer que la deuda del préstamo sea mayor que el valor del auto (debiendo más de lo que vale el auto); el no pagar puede dar lugar al embargo (si no hay transporte para el trabajo y se produce una entrada negativa en los informes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Préstamo estudiantil: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acceder a la de educación superior o una formación suplementaria, lo que puede facilitarle un trabajo mejor pagado; los préstamos estudiantiles federales tienen opciones de pago; el pago regular puede ayudar a mejorar el historial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Endeudarse para pagar la educación más de lo que los salarios probables dentro de esa carrera pueden respaldar en términos de pago; endeudarse para la educación, pero no completar el grado (se crea un pasivo sin el beneficio de un trabajo potencialmente mejor pagado); términos y condiciones que no se comprenden (permitiendo que se acumulen los intereses); probablemente no será perdonado ni siquiera en caso de bancarrota, excepto en circunstancias extremas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Préstamo de día de pago: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obtener el dinero que necesita de forma rápida y con pocas molestias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Alto costo; puede no ser capaz de pagar por completo dentro del plazo inicial (generalmente de 14 días) y puede ser necesario renovar el préstamo; a menudo lleva a repetir los préstamos; si no se paga la renovación, el cheque posfechado será cobrado y se puede agotar sus cuentas y/o sobregirarlas y provocar pagos por sobregiro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Hipoteca (préstamo para una vivienda):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obtener un hogar propio; actualmente, las tasas de interés son bajas, por lo que los </a:t>
            </a:r>
            <a:r>
              <a:rPr lang="es-MX" sz="1200" b="1" kern="1200" dirty="0">
                <a:solidFill>
                  <a:schemeClr val="tx1"/>
                </a:solidFill>
                <a:effectLst/>
                <a:latin typeface="+mn-lt"/>
                <a:ea typeface="MS PGothic" panose="020B0600070205080204" pitchFamily="34" charset="-128"/>
                <a:cs typeface="MS PGothic" charset="0"/>
              </a:rPr>
              <a:t>préstamos</a:t>
            </a:r>
            <a:r>
              <a:rPr lang="es-MX" sz="1200" kern="1200" dirty="0">
                <a:solidFill>
                  <a:schemeClr val="tx1"/>
                </a:solidFill>
                <a:effectLst/>
                <a:latin typeface="+mn-lt"/>
                <a:ea typeface="MS PGothic" panose="020B0600070205080204" pitchFamily="34" charset="-128"/>
                <a:cs typeface="MS PGothic" charset="0"/>
              </a:rPr>
              <a:t> son menos costosos que en décadas pasadas; al estar garantizado con la vivienda es probable que usted no necesite garantías adicionales; si hace pagos regularmente podría desarrollar un buen historial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Dependiendo del préstamo, los términos pueden ser desfavorables; si pide prestado el valor total de la vivienda y el valor de la misma desciende, podría terminar debiendo más de lo que vale la vivienda; los pagos atrasados pueden dar lugar a la ejecución hipotecaria (</a:t>
            </a:r>
            <a:r>
              <a:rPr lang="es-MX" sz="1200" i="1" kern="1200" dirty="0" err="1">
                <a:solidFill>
                  <a:schemeClr val="tx1"/>
                </a:solidFill>
                <a:effectLst/>
                <a:latin typeface="+mn-lt"/>
                <a:ea typeface="MS PGothic" panose="020B0600070205080204" pitchFamily="34" charset="-128"/>
                <a:cs typeface="MS PGothic" charset="0"/>
              </a:rPr>
              <a:t>foreclosure</a:t>
            </a:r>
            <a:r>
              <a:rPr lang="es-MX" sz="1200" kern="1200" dirty="0">
                <a:solidFill>
                  <a:schemeClr val="tx1"/>
                </a:solidFill>
                <a:effectLst/>
                <a:latin typeface="+mn-lt"/>
                <a:ea typeface="MS PGothic" panose="020B0600070205080204" pitchFamily="34" charset="-128"/>
                <a:cs typeface="MS PGothic" charset="0"/>
              </a:rPr>
              <a:t>) — sin hogar </a:t>
            </a:r>
            <a:r>
              <a:rPr lang="es-MX" sz="1200" i="1" kern="1200" dirty="0">
                <a:solidFill>
                  <a:schemeClr val="tx1"/>
                </a:solidFill>
                <a:effectLst/>
                <a:latin typeface="+mn-lt"/>
                <a:ea typeface="MS PGothic" panose="020B0600070205080204" pitchFamily="34" charset="-128"/>
                <a:cs typeface="MS PGothic" charset="0"/>
              </a:rPr>
              <a:t>y </a:t>
            </a:r>
            <a:r>
              <a:rPr lang="es-MX" sz="1200" kern="1200" dirty="0">
                <a:solidFill>
                  <a:schemeClr val="tx1"/>
                </a:solidFill>
                <a:effectLst/>
                <a:latin typeface="+mn-lt"/>
                <a:ea typeface="MS PGothic" panose="020B0600070205080204" pitchFamily="34" charset="-128"/>
                <a:cs typeface="MS PGothic" charset="0"/>
              </a:rPr>
              <a:t>con un informe de crédito negativo; la venta de la vivienda puede ser difícil dependiendo del mercado y de las condiciones en que se encuentra la vivienda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Préstamo de título del auto: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obtener el dinero que necesita de forma rápida y con pocas molestias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Puede acarrear la pérdida del título de su auto si el préstamo no se paga según lo acordado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Préstamo de casa de empeño: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BUENO: Puede ayudarle a obtener el dinero que necesita de forma rápida y con pocas molestias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MALO: Puede acarrear la pérdida del activo prendado si el préstamo no se paga según lo acordado</a:t>
            </a:r>
            <a:endParaRPr lang="en-GB" sz="1200" kern="1200" dirty="0">
              <a:solidFill>
                <a:schemeClr val="tx1"/>
              </a:solidFill>
              <a:effectLst/>
              <a:latin typeface="+mn-lt"/>
              <a:ea typeface="MS PGothic" panose="020B0600070205080204" pitchFamily="34" charset="-128"/>
              <a:cs typeface="MS PGothic" charset="0"/>
            </a:endParaRPr>
          </a:p>
          <a:p>
            <a:r>
              <a:rPr lang="es-ES"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ES"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p:txBody>
      </p:sp>
      <p:sp>
        <p:nvSpPr>
          <p:cNvPr id="277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3AF1A5D-EE1F-4497-BAA3-25379F975659}" type="slidenum">
              <a:rPr lang="en-US" altLang="en-US" smtClean="0">
                <a:latin typeface="Calibri" panose="020F0502020204030204" pitchFamily="34" charset="0"/>
              </a:rPr>
              <a:pPr/>
              <a:t>117</a:t>
            </a:fld>
            <a:endParaRPr lang="es-MX" altLang="en-US">
              <a:latin typeface="Calibri" panose="020F0502020204030204" pitchFamily="34" charset="0"/>
            </a:endParaRPr>
          </a:p>
        </p:txBody>
      </p:sp>
    </p:spTree>
    <p:extLst>
      <p:ext uri="{BB962C8B-B14F-4D97-AF65-F5344CB8AC3E}">
        <p14:creationId xmlns:p14="http://schemas.microsoft.com/office/powerpoint/2010/main" val="33148336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6)</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Explique</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los acuerdos de arrendamiento con opción a compra para bienes de consumo como muebles, accesorios, electrónica o electrodomésticos, usted arrienda dichos artículos y por lo general tiene la opción de comprarlos haciendo pagos por un cierto período de tiempo, o pagando el saldo en el tiempo que dure el contrato de arrendamiento.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artículos alquilados/comprados de esta manera tienden a ser más caros que si los compra al contado.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los pagos no se realizan según lo acordado, el arrendador/vendedor puede recuperar el artículo.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Usted tiene la opción de devolver el artículo en cualquier momento.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usted devuelve el artículo o si el arrendador/vendedor lo tiene que recuperar, usted no obtendrá un reembolso del dinero ya pagado.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la mayoría de los Estados, estas transacciones son tratadas como contratos de arrendamiento, pero en algunos Estados se consideran ventas a crédito, según la ley estatal.</a:t>
            </a:r>
            <a:endParaRPr lang="en-GB" sz="1200" kern="1200">
              <a:solidFill>
                <a:schemeClr val="tx1"/>
              </a:solidFill>
              <a:effectLst/>
              <a:latin typeface="+mn-lt"/>
              <a:ea typeface="MS PGothic" panose="020B0600070205080204" pitchFamily="34" charset="-128"/>
              <a:cs typeface="MS PGothic" charset="0"/>
            </a:endParaRPr>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6C7947E-26DC-4D8A-ACDB-54BCD2651F77}" type="slidenum">
              <a:rPr lang="en-US" altLang="en-US" smtClean="0">
                <a:latin typeface="Calibri" panose="020F0502020204030204" pitchFamily="34" charset="0"/>
              </a:rPr>
              <a:pPr/>
              <a:t>118</a:t>
            </a:fld>
            <a:endParaRPr lang="es-MX" altLang="en-US">
              <a:latin typeface="Calibri" panose="020F0502020204030204" pitchFamily="34" charset="0"/>
            </a:endParaRPr>
          </a:p>
        </p:txBody>
      </p:sp>
    </p:spTree>
    <p:extLst>
      <p:ext uri="{BB962C8B-B14F-4D97-AF65-F5344CB8AC3E}">
        <p14:creationId xmlns:p14="http://schemas.microsoft.com/office/powerpoint/2010/main" val="858901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6)</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Explique: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Alguien que firma como codeudor es en realidad un co-prestatario y tiene la misma obligación de pagar la deuda que el prestatario. En la mayoría de los casos un prestamista o acreedor ni siquiera tiene que primero cobrar la deuda al prestatario, sino que puede directamente solicitar el pago al codeudor. Un codeudor está en riesgo de tener que reembolsar cualquier pago incumplido. Y, si el prestatario incumple el préstamo, usted como codeudor por lo general está obligado a pagar el préstamo en su totalidad.</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Su puntaje de crédito también puede verse afectado, por ejemplo, si el prestatario se atrasa o no puede hacer los pagos.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Firmar un préstamo como codeudor también puede afectar su capacidad de obtener un préstamo en el futuro, porque un acreedor puede tomar en cuenta su aumento de deuda como resultado de haber firmado el préstamo como codeudor.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prestamistas a veces piden un codeudor cuando creen que un posible prestatario no pueda pagar un préstamo. El codeudor ayuda a disminuir la preocupación de un prestamista sobre los pagos del préstamo. Si decide firmar como codeudor, lea los términos del préstamo y considere con mucho cuidado si desea correr el riesgo de firmar como tal.</a:t>
            </a:r>
            <a:endParaRPr lang="en-GB" sz="1200" kern="1200">
              <a:solidFill>
                <a:schemeClr val="tx1"/>
              </a:solidFill>
              <a:effectLst/>
              <a:latin typeface="+mn-lt"/>
              <a:ea typeface="MS PGothic" panose="020B0600070205080204" pitchFamily="34" charset="-128"/>
              <a:cs typeface="MS PGothic" charset="0"/>
            </a:endParaRPr>
          </a:p>
        </p:txBody>
      </p:sp>
      <p:sp>
        <p:nvSpPr>
          <p:cNvPr id="281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EF1DA4-2ABA-4893-A796-CC6203DE5017}" type="slidenum">
              <a:rPr lang="en-US" altLang="en-US" smtClean="0">
                <a:latin typeface="Calibri" panose="020F0502020204030204" pitchFamily="34" charset="0"/>
              </a:rPr>
              <a:pPr/>
              <a:t>119</a:t>
            </a:fld>
            <a:endParaRPr lang="es-MX" altLang="en-US">
              <a:latin typeface="Calibri" panose="020F0502020204030204" pitchFamily="34" charset="0"/>
            </a:endParaRPr>
          </a:p>
        </p:txBody>
      </p:sp>
    </p:spTree>
    <p:extLst>
      <p:ext uri="{BB962C8B-B14F-4D97-AF65-F5344CB8AC3E}">
        <p14:creationId xmlns:p14="http://schemas.microsoft.com/office/powerpoint/2010/main" val="17406307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6) (Página 197)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que comenten las razones por las que la gente contrae deudas médicas.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no las saben qué decir, comente los siguientes factores que llevan a una deuda médica: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b="1" kern="1200">
                <a:solidFill>
                  <a:schemeClr val="tx1"/>
                </a:solidFill>
                <a:effectLst/>
                <a:latin typeface="+mn-lt"/>
                <a:ea typeface="MS PGothic" panose="020B0600070205080204" pitchFamily="34" charset="-128"/>
                <a:cs typeface="MS PGothic" charset="0"/>
              </a:rPr>
              <a:t>La deuda médica es casi siempre el resultado de un evento no planeado — alguien se enferma o resulta herido.</a:t>
            </a:r>
            <a:r>
              <a:rPr lang="es-MX" sz="1200" kern="1200">
                <a:solidFill>
                  <a:schemeClr val="tx1"/>
                </a:solidFill>
                <a:effectLst/>
                <a:latin typeface="+mn-lt"/>
                <a:ea typeface="MS PGothic" panose="020B0600070205080204" pitchFamily="34" charset="-128"/>
                <a:cs typeface="MS PGothic" charset="0"/>
              </a:rPr>
              <a:t> A pesar de tener un seguro de salud, los copagos y los deducibles pueden sumar una gran cantidad. Esta es una de las razones por las que los ahorros de emergencia son importantes para el mejoramiento de la estabilidad financiera.</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b="1" kern="1200">
                <a:solidFill>
                  <a:schemeClr val="tx1"/>
                </a:solidFill>
                <a:effectLst/>
                <a:latin typeface="+mn-lt"/>
                <a:ea typeface="MS PGothic" panose="020B0600070205080204" pitchFamily="34" charset="-128"/>
                <a:cs typeface="MS PGothic" charset="0"/>
              </a:rPr>
              <a:t>En segundo lugar, los costos de la atención casi nunca se conocen plenamente por adelantado. </a:t>
            </a:r>
            <a:r>
              <a:rPr lang="es-MX" sz="1200" kern="1200">
                <a:solidFill>
                  <a:schemeClr val="tx1"/>
                </a:solidFill>
                <a:effectLst/>
                <a:latin typeface="+mn-lt"/>
                <a:ea typeface="MS PGothic" panose="020B0600070205080204" pitchFamily="34" charset="-128"/>
                <a:cs typeface="MS PGothic" charset="0"/>
              </a:rPr>
              <a:t>A diferencia del costo de una casa o un auto, donde usted sabe lo que pagará al firmar el contrato de préstamo, cuando usted acepta la responsabilidad por el pago de su tratamiento en un hospital u otro proveedor de atención médica, por lo general, no tiene idea de cuánto costará el tratamiento. Puede que tampoco sepa cuál será su parte del costo.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b="1" kern="1200">
                <a:solidFill>
                  <a:schemeClr val="tx1"/>
                </a:solidFill>
                <a:effectLst/>
                <a:latin typeface="+mn-lt"/>
                <a:ea typeface="MS PGothic" panose="020B0600070205080204" pitchFamily="34" charset="-128"/>
                <a:cs typeface="MS PGothic" charset="0"/>
              </a:rPr>
              <a:t>Las cuentas y las facturas pueden ser complicadas.</a:t>
            </a:r>
            <a:r>
              <a:rPr lang="es-MX" sz="1200" kern="1200">
                <a:solidFill>
                  <a:schemeClr val="tx1"/>
                </a:solidFill>
                <a:effectLst/>
                <a:latin typeface="+mn-lt"/>
                <a:ea typeface="MS PGothic" panose="020B0600070205080204" pitchFamily="34" charset="-128"/>
                <a:cs typeface="MS PGothic" charset="0"/>
              </a:rPr>
              <a:t> En lugar de una factura detallada, usted puede recibir varias facturas en un periodo de semanas o meses con estadías en el hospital o situaciones que involucran a varios proveedores de atención médica. Debido a esta confusión, es más probable que las personas no reconozcan la información contenida en la factura o duden en pagar una cuenta médica o retrasen su pago. Es posible que tengan preguntas acerca de si la cantidad ya fue pagada por el seguro, si se facturó la cantidad correcta o si en realidad se recibió el tratamiento facturado.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kern="1200">
                <a:solidFill>
                  <a:schemeClr val="tx1"/>
                </a:solidFill>
                <a:effectLst/>
                <a:latin typeface="+mn-lt"/>
                <a:ea typeface="MS PGothic" panose="020B0600070205080204" pitchFamily="34" charset="-128"/>
                <a:cs typeface="MS PGothic" charset="0"/>
              </a:rPr>
              <a:t>Y sin saber cuál debería ser el costo total, o cuánto cubrirá el asegurador o qué parte de ese costo tendrá que pagar usted, es difícil determinar si le están cobrando la cantidad correcta.</a:t>
            </a:r>
            <a:r>
              <a:rPr lang="es-MX" sz="1200" b="1"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Eso deja a los consumidores en una posición en la que tienen que revisar cada factura médica cuidadosamente y comunicarse con proveedores o aseguradores cuando tengan preguntas que hacer.</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b="1" kern="1200">
                <a:solidFill>
                  <a:schemeClr val="tx1"/>
                </a:solidFill>
                <a:effectLst/>
                <a:latin typeface="+mn-lt"/>
                <a:ea typeface="MS PGothic" panose="020B0600070205080204" pitchFamily="34" charset="-128"/>
                <a:cs typeface="MS PGothic" charset="0"/>
              </a:rPr>
              <a:t>En general, las personas sin seguro pagan más por los servicios.</a:t>
            </a:r>
            <a:r>
              <a:rPr lang="es-MX" sz="1200" kern="1200">
                <a:solidFill>
                  <a:schemeClr val="tx1"/>
                </a:solidFill>
                <a:effectLst/>
                <a:latin typeface="+mn-lt"/>
                <a:ea typeface="MS PGothic" panose="020B0600070205080204" pitchFamily="34" charset="-128"/>
                <a:cs typeface="MS PGothic" charset="0"/>
              </a:rPr>
              <a:t> Las compañías de seguros negocian descuentos por los servicios. Esto significa que si usted no tiene seguro, es probable que su factura sea más alta que la factura que recibe alguien que tiene un seguro por los mismos procedimientos y por la misma atención.</a:t>
            </a:r>
            <a:r>
              <a:rPr lang="en-GB">
                <a:effectLst/>
              </a:rPr>
              <a:t> </a:t>
            </a:r>
            <a:endParaRPr lang="es-MX" altLang="en-US">
              <a:solidFill>
                <a:srgbClr val="000000"/>
              </a:solidFill>
              <a:ea typeface="MS PGothic" charset="-128"/>
            </a:endParaRPr>
          </a:p>
        </p:txBody>
      </p:sp>
      <p:sp>
        <p:nvSpPr>
          <p:cNvPr id="283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1AD49B1-F5B5-4E1F-9580-AF8C4E311458}" type="slidenum">
              <a:rPr lang="en-US" altLang="en-US" smtClean="0">
                <a:latin typeface="Calibri" panose="020F0502020204030204" pitchFamily="34" charset="0"/>
              </a:rPr>
              <a:pPr/>
              <a:t>120</a:t>
            </a:fld>
            <a:endParaRPr lang="es-MX" altLang="en-US">
              <a:latin typeface="Calibri" panose="020F0502020204030204" pitchFamily="34" charset="0"/>
            </a:endParaRPr>
          </a:p>
        </p:txBody>
      </p:sp>
    </p:spTree>
    <p:extLst>
      <p:ext uri="{BB962C8B-B14F-4D97-AF65-F5344CB8AC3E}">
        <p14:creationId xmlns:p14="http://schemas.microsoft.com/office/powerpoint/2010/main" val="3219196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6)</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algunas maneras de evitar la deuda médica. Asegúrese de preguntar a los participantes por sus ideas y sugerencias.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siguiente información del conjunto de herramientas para añadirla a la charla: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Obtenga el cálculo estimado de los costos por adelantado</a:t>
            </a:r>
            <a:r>
              <a:rPr lang="es-MX" sz="1200" kern="1200">
                <a:solidFill>
                  <a:schemeClr val="tx1"/>
                </a:solidFill>
                <a:effectLst/>
                <a:latin typeface="+mn-lt"/>
                <a:ea typeface="MS PGothic" panose="020B0600070205080204" pitchFamily="34" charset="-128"/>
                <a:cs typeface="MS PGothic" charset="0"/>
              </a:rPr>
              <a:t>: luego puede decidir si se debe proceder o retrasar los procedimientos optativos.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Averigüe si hay un descuento por el pago puntual,</a:t>
            </a:r>
            <a:r>
              <a:rPr lang="es-MX" sz="1200" kern="1200">
                <a:solidFill>
                  <a:schemeClr val="tx1"/>
                </a:solidFill>
                <a:effectLst/>
                <a:latin typeface="+mn-lt"/>
                <a:ea typeface="MS PGothic" panose="020B0600070205080204" pitchFamily="34" charset="-128"/>
                <a:cs typeface="MS PGothic" charset="0"/>
              </a:rPr>
              <a:t> que puede ser sustancial. Esto puede significar hacer recortes en otras áreas durante unos meses a fin de pagar la factura y conseguir el descuento.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Solicite un descuento por el tratamiento.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 acerca de la "atención de beneficencia"</a:t>
            </a:r>
            <a:r>
              <a:rPr lang="es-MX" sz="1200" kern="1200">
                <a:solidFill>
                  <a:schemeClr val="tx1"/>
                </a:solidFill>
                <a:effectLst/>
                <a:latin typeface="+mn-lt"/>
                <a:ea typeface="MS PGothic" panose="020B0600070205080204" pitchFamily="34" charset="-128"/>
                <a:cs typeface="MS PGothic" charset="0"/>
              </a:rPr>
              <a:t> del hospital y del gobierno antes o inmediatamente después del tratamiento.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Tenga cuidado si le piden que cargue una factura del hospital en la tarjeta de crédito.</a:t>
            </a:r>
            <a:r>
              <a:rPr lang="es-MX" sz="1200" kern="1200">
                <a:solidFill>
                  <a:schemeClr val="tx1"/>
                </a:solidFill>
                <a:effectLst/>
                <a:latin typeface="+mn-lt"/>
                <a:ea typeface="MS PGothic" panose="020B0600070205080204" pitchFamily="34" charset="-128"/>
                <a:cs typeface="MS PGothic" charset="0"/>
              </a:rPr>
              <a:t> Muchos hospitales tienen alguna obligación de proporcionar atención de beneficencia a los que no pueden pagar el tratamiento. Una vez que usted carga su factura del hospital en una tarjeta de crédito, no se le considerará para una rebaja de la factura en el marco del programa de atención de beneficencia. Algunos proveedores de servicios médicos incluso ofrecen una tarjeta de crédito para que usted la pueda utilizar en la oficina del proveedor. Las tarjetas de crédito para atención médica pueden tener condiciones complicadas, así que asegúrese de entender en lo que se está metiendo. Para obtener sugerencias sobre las tarjetas de crédito para atención médica véase: </a:t>
            </a:r>
            <a:r>
              <a:rPr lang="es-MX" sz="1200" u="sng" kern="1200">
                <a:solidFill>
                  <a:schemeClr val="tx1"/>
                </a:solidFill>
                <a:effectLst/>
                <a:latin typeface="+mn-lt"/>
                <a:ea typeface="MS PGothic" panose="020B0600070205080204" pitchFamily="34" charset="-128"/>
                <a:cs typeface="MS PGothic" charset="0"/>
              </a:rPr>
              <a:t>http://www.consumerfinance.gov/blog/whats-the-deal-with-health-care-credit-cards-four-things-you-should-know/</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no puede permitirse el lujo de pagar por la atención, incluso después de la atención de beneficencia y de haber aplicado los descuentos, </a:t>
            </a:r>
            <a:r>
              <a:rPr lang="es-MX" sz="1200" b="1" kern="1200">
                <a:solidFill>
                  <a:schemeClr val="tx1"/>
                </a:solidFill>
                <a:effectLst/>
                <a:latin typeface="+mn-lt"/>
                <a:ea typeface="MS PGothic" panose="020B0600070205080204" pitchFamily="34" charset="-128"/>
                <a:cs typeface="MS PGothic" charset="0"/>
              </a:rPr>
              <a:t>tome medidas para trabajar con el proveedor para establecer un plan de pago razonable.</a:t>
            </a:r>
            <a:r>
              <a:rPr lang="es-MX" sz="1200" kern="1200">
                <a:solidFill>
                  <a:schemeClr val="tx1"/>
                </a:solidFill>
                <a:effectLst/>
                <a:latin typeface="+mn-lt"/>
                <a:ea typeface="MS PGothic" panose="020B0600070205080204" pitchFamily="34" charset="-128"/>
                <a:cs typeface="MS PGothic" charset="0"/>
              </a:rPr>
              <a:t> A medida que negocia esto, asegúrese de que durante el tiempo que usted paga según lo convenido, los informes que se hacen para las agencias de informes de crédito reflejen que usted está haciendo los pagos como es requerido por el plan. Asegúrese de obtener su acuerdo de plan de pago por escrito. Además, considere pedir los siguientes términos: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Sin intereses sobre la deuda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Estados de cuenta mensuales que muestren la cantidad pagada y el saldo pendiente</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Solicite que la deuda </a:t>
            </a:r>
            <a:r>
              <a:rPr lang="es-MX" sz="1200" i="1" kern="1200">
                <a:solidFill>
                  <a:schemeClr val="tx1"/>
                </a:solidFill>
                <a:effectLst/>
                <a:latin typeface="+mn-lt"/>
                <a:ea typeface="MS PGothic" panose="020B0600070205080204" pitchFamily="34" charset="-128"/>
                <a:cs typeface="MS PGothic" charset="0"/>
              </a:rPr>
              <a:t>no</a:t>
            </a:r>
            <a:r>
              <a:rPr lang="es-MX" sz="1200" kern="1200">
                <a:solidFill>
                  <a:schemeClr val="tx1"/>
                </a:solidFill>
                <a:effectLst/>
                <a:latin typeface="+mn-lt"/>
                <a:ea typeface="MS PGothic" panose="020B0600070205080204" pitchFamily="34" charset="-128"/>
                <a:cs typeface="MS PGothic" charset="0"/>
              </a:rPr>
              <a:t> sea entregada a una tercera agencia de cobranza (que el cobro de la deuda lo haga quien la acordó)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no firmar un acuerdo que especifique que usted realizará el pago total de la deuda si se atrasa o si no realiza un pago en su plan.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Compruebe su informe de crédito para asegurarse de que las facturas resueltas sean informadas con exactitud o que se retire cualquier error de su historial de crédito. </a:t>
            </a:r>
            <a:r>
              <a:rPr lang="es-MX" sz="1200" kern="1200">
                <a:solidFill>
                  <a:schemeClr val="tx1"/>
                </a:solidFill>
                <a:effectLst/>
                <a:latin typeface="+mn-lt"/>
                <a:ea typeface="MS PGothic" panose="020B0600070205080204" pitchFamily="34" charset="-128"/>
                <a:cs typeface="MS PGothic" charset="0"/>
              </a:rPr>
              <a:t>Si la agencia de informes de crédito no responde, póngase en contacto con la agencia de protección del consumidor del estado, con el fiscal general o con la Oficina para la Protección Financiera del Consumidor.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Si un proveedor de servicios médicos o un hospital le demanda, responda. </a:t>
            </a:r>
            <a:r>
              <a:rPr lang="es-MX" sz="1200" kern="1200">
                <a:solidFill>
                  <a:schemeClr val="tx1"/>
                </a:solidFill>
                <a:effectLst/>
                <a:latin typeface="+mn-lt"/>
                <a:ea typeface="MS PGothic" panose="020B0600070205080204" pitchFamily="34" charset="-128"/>
                <a:cs typeface="MS PGothic" charset="0"/>
              </a:rPr>
              <a:t>Obtenga asistencia legal de la organización de ayuda legal de su comunidad o de un abogado.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Asegúrese de no poner en peligro su capacidad de generar ingresos o de pagar por su vivienda o alimentos, ya que usted ha pagado más ingresos de los que puede permitirse para cubrir una deuda médica.</a:t>
            </a:r>
            <a:endParaRPr lang="en-GB" sz="1200" kern="1200">
              <a:solidFill>
                <a:schemeClr val="tx1"/>
              </a:solidFill>
              <a:effectLst/>
              <a:latin typeface="+mn-lt"/>
              <a:ea typeface="MS PGothic" panose="020B0600070205080204" pitchFamily="34" charset="-128"/>
              <a:cs typeface="MS PGothic" charset="0"/>
            </a:endParaRPr>
          </a:p>
        </p:txBody>
      </p:sp>
      <p:sp>
        <p:nvSpPr>
          <p:cNvPr id="285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F0CB2B-C7AC-4019-AEE4-E741CA53920B}" type="slidenum">
              <a:rPr lang="en-US" altLang="en-US" smtClean="0">
                <a:latin typeface="Calibri" panose="020F0502020204030204" pitchFamily="34" charset="0"/>
              </a:rPr>
              <a:pPr/>
              <a:t>121</a:t>
            </a:fld>
            <a:endParaRPr lang="es-MX" altLang="en-US">
              <a:latin typeface="Calibri" panose="020F0502020204030204" pitchFamily="34" charset="0"/>
            </a:endParaRPr>
          </a:p>
        </p:txBody>
      </p:sp>
    </p:spTree>
    <p:extLst>
      <p:ext uri="{BB962C8B-B14F-4D97-AF65-F5344CB8AC3E}">
        <p14:creationId xmlns:p14="http://schemas.microsoft.com/office/powerpoint/2010/main" val="138493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2: </a:t>
            </a:r>
            <a:r>
              <a:rPr lang="es-MX" sz="1200" b="1" i="1" u="sng" kern="1200">
                <a:solidFill>
                  <a:schemeClr val="tx1"/>
                </a:solidFill>
                <a:effectLst/>
                <a:latin typeface="+mn-lt"/>
                <a:ea typeface="MS PGothic" panose="020B0600070205080204" pitchFamily="34" charset="-128"/>
                <a:cs typeface="MS PGothic" charset="0"/>
              </a:rPr>
              <a:t>Descripción general del curso y de las introducciones.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Presentador </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Parafrasee esta exención de responsabilidad para el grupo y comparta brevemente la información sobre la organización a la cual usted está asociado.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 pesar de que esta diapositiva de exención de responsabilidad tiene una gran cantidad de texto, debe mostrarse en la pantalla en algún momento durante el curso.</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A1F30A-4563-43F3-ABA4-BE4F7A8BE547}" type="slidenum">
              <a:rPr lang="en-US" altLang="en-US" smtClean="0">
                <a:latin typeface="Calibri" panose="020F0502020204030204" pitchFamily="34" charset="0"/>
              </a:rPr>
              <a:pPr/>
              <a:t>12</a:t>
            </a:fld>
            <a:endParaRPr lang="es-MX" altLang="en-US">
              <a:latin typeface="Calibri" panose="020F0502020204030204" pitchFamily="34" charset="0"/>
            </a:endParaRPr>
          </a:p>
        </p:txBody>
      </p:sp>
    </p:spTree>
    <p:extLst>
      <p:ext uri="{BB962C8B-B14F-4D97-AF65-F5344CB8AC3E}">
        <p14:creationId xmlns:p14="http://schemas.microsoft.com/office/powerpoint/2010/main" val="32963343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debate (Módulo 6)</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¿Qué es un préstamo de día de pago?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Añada los siguientes datos del conjunto de herramientas a las respuestas de los participantes: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préstamo de día de pago, un “adelanto de efectivo” o “préstamo contra un cheque” posfechado. Es un préstamo a corto plazo, generalmente por $500 o menos.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lo general, vence en su próximo día de pago.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Usted debe dar al prestamista acceso a su cuenta de cheques a través de débito electrónico (ACH) o escribir un cheque con anticipación por la totalidad del saldo para que el prestamista tenga la opción de depositarlo en la fecha de vencimiento del préstamo.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Dependiendo de la legislación de su estado, las características del préstamo pueden variar. Por ejemplo, los préstamos de día de pago a menudo se estructuran para ser pagados con una suma total, pero es usual que se cobren pagos sólo de intereses (en concepto de "renovaciones" o por "refinanciamientos").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algunos casos, los préstamos de día de pago pueden estar estructurados para que se puedan pagar a plazos en un período más largo. Estos plazos normalmente vencen en la fecha en que el consumidor recibe su sueldo, teniendo el prestamista la capacidad de automáticamente cobrar los pagos de la cuenta bancaria de dicho consumidor depositando cheques posfechados o mediante autorizaciones ACH. Estos préstamos se ofrecen en un local comercial físico tradicional del prestamista de día de pago, o en línea.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Algunas maneras en que los prestamistas podrían darle los fondos del préstamo son mediante la entrega de efectivo o un cheque, la carga de los fondos en una tarjeta prepagada o el depósito del dinero en su cuenta de cheques por medios electrónicos.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costo del préstamo (cargo de financiamiento) puede variar entre $10 y $30 por cada $100 prestados.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préstamo de día de pago típico, de dos semanas con una tarifa de $ 15 por cada $ 100, equivale a una tasa efectiva anual (APR, por sus siglas en inglés) de casi 400%. En comparación, la APR de las tarjetas de crédito puede oscilar entre 12 y 30 por ciento.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leyes estatales y otros factores pueden influir en la cantidad que puede pedir prestado y las tasas que le cobran.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Algunas leyes estatales no permiten los préstamos de día de pago y en otros estados los prestamistas pueden optar por no hacer negocio.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Tenga en cuenta los malentendidos comunes y la realidad sobre los préstamos de día de pago: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consumidores sólo utilizan préstamos de día de pago para emergencias.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realidad: La mayoría de los prestatarios no utilizan sus préstamos originales para el pago de gastos de emergencia. La publicación “Préstamos de día de pago en EE.UU.” de </a:t>
            </a:r>
            <a:r>
              <a:rPr lang="es-MX" sz="1200" i="1" kern="1200" dirty="0" err="1">
                <a:solidFill>
                  <a:schemeClr val="tx1"/>
                </a:solidFill>
                <a:effectLst/>
                <a:latin typeface="+mn-lt"/>
                <a:ea typeface="MS PGothic" panose="020B0600070205080204" pitchFamily="34" charset="-128"/>
                <a:cs typeface="MS PGothic" charset="0"/>
              </a:rPr>
              <a:t>The</a:t>
            </a:r>
            <a:r>
              <a:rPr lang="es-MX" sz="1200" i="1" kern="1200" dirty="0">
                <a:solidFill>
                  <a:schemeClr val="tx1"/>
                </a:solidFill>
                <a:effectLst/>
                <a:latin typeface="+mn-lt"/>
                <a:ea typeface="MS PGothic" panose="020B0600070205080204" pitchFamily="34" charset="-128"/>
                <a:cs typeface="MS PGothic" charset="0"/>
              </a:rPr>
              <a:t> </a:t>
            </a:r>
            <a:r>
              <a:rPr lang="es-MX" sz="1200" i="1" kern="1200" dirty="0" err="1">
                <a:solidFill>
                  <a:schemeClr val="tx1"/>
                </a:solidFill>
                <a:effectLst/>
                <a:latin typeface="+mn-lt"/>
                <a:ea typeface="MS PGothic" panose="020B0600070205080204" pitchFamily="34" charset="-128"/>
                <a:cs typeface="MS PGothic" charset="0"/>
              </a:rPr>
              <a:t>Pew</a:t>
            </a:r>
            <a:r>
              <a:rPr lang="es-MX" sz="1200" i="1" kern="1200" dirty="0">
                <a:solidFill>
                  <a:schemeClr val="tx1"/>
                </a:solidFill>
                <a:effectLst/>
                <a:latin typeface="+mn-lt"/>
                <a:ea typeface="MS PGothic" panose="020B0600070205080204" pitchFamily="34" charset="-128"/>
                <a:cs typeface="MS PGothic" charset="0"/>
              </a:rPr>
              <a:t> </a:t>
            </a:r>
            <a:r>
              <a:rPr lang="es-MX" sz="1200" i="1" kern="1200" dirty="0" err="1">
                <a:solidFill>
                  <a:schemeClr val="tx1"/>
                </a:solidFill>
                <a:effectLst/>
                <a:latin typeface="+mn-lt"/>
                <a:ea typeface="MS PGothic" panose="020B0600070205080204" pitchFamily="34" charset="-128"/>
                <a:cs typeface="MS PGothic" charset="0"/>
              </a:rPr>
              <a:t>Charitable</a:t>
            </a:r>
            <a:r>
              <a:rPr lang="es-MX" sz="1200" kern="1200" dirty="0">
                <a:solidFill>
                  <a:schemeClr val="tx1"/>
                </a:solidFill>
                <a:effectLst/>
                <a:latin typeface="+mn-lt"/>
                <a:ea typeface="MS PGothic" panose="020B0600070205080204" pitchFamily="34" charset="-128"/>
                <a:cs typeface="MS PGothic" charset="0"/>
              </a:rPr>
              <a:t> </a:t>
            </a:r>
            <a:r>
              <a:rPr lang="es-MX" sz="1200" i="1" kern="1200" dirty="0" err="1">
                <a:solidFill>
                  <a:schemeClr val="tx1"/>
                </a:solidFill>
                <a:effectLst/>
                <a:latin typeface="+mn-lt"/>
                <a:ea typeface="MS PGothic" panose="020B0600070205080204" pitchFamily="34" charset="-128"/>
                <a:cs typeface="MS PGothic" charset="0"/>
              </a:rPr>
              <a:t>Trusts</a:t>
            </a:r>
            <a:r>
              <a:rPr lang="es-MX" sz="1200" kern="1200" dirty="0">
                <a:solidFill>
                  <a:schemeClr val="tx1"/>
                </a:solidFill>
                <a:effectLst/>
                <a:latin typeface="+mn-lt"/>
                <a:ea typeface="MS PGothic" panose="020B0600070205080204" pitchFamily="34" charset="-128"/>
                <a:cs typeface="MS PGothic" charset="0"/>
              </a:rPr>
              <a:t> concluyó que el 69 de los prestatarios que piden este tipo de préstamo por primera vez, utilizan el préstamo para pagar facturas habituales, mientras que sólo el 16 los utiliza para emergencias tales como el arreglo del automóvil.</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prestatarios pueden pagar el préstamo sin tener que volverse a endeudar.</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realidad: Si bien puede que devuelvan el dinero a tiempo, muchos prestatarios tienen que tomar de inmediato un nuevo préstamo o tomar otro en el mismo período de pago. </a:t>
            </a:r>
            <a:r>
              <a:rPr lang="es-MX" sz="1200" i="1" kern="1200" dirty="0" err="1">
                <a:solidFill>
                  <a:schemeClr val="tx1"/>
                </a:solidFill>
                <a:effectLst/>
                <a:latin typeface="+mn-lt"/>
                <a:ea typeface="MS PGothic" panose="020B0600070205080204" pitchFamily="34" charset="-128"/>
                <a:cs typeface="MS PGothic" charset="0"/>
              </a:rPr>
              <a:t>The</a:t>
            </a:r>
            <a:r>
              <a:rPr lang="es-MX" sz="1200" i="1" kern="1200" dirty="0">
                <a:solidFill>
                  <a:schemeClr val="tx1"/>
                </a:solidFill>
                <a:effectLst/>
                <a:latin typeface="+mn-lt"/>
                <a:ea typeface="MS PGothic" panose="020B0600070205080204" pitchFamily="34" charset="-128"/>
                <a:cs typeface="MS PGothic" charset="0"/>
              </a:rPr>
              <a:t> </a:t>
            </a:r>
            <a:r>
              <a:rPr lang="es-MX" sz="1200" i="1" kern="1200" dirty="0" err="1">
                <a:solidFill>
                  <a:schemeClr val="tx1"/>
                </a:solidFill>
                <a:effectLst/>
                <a:latin typeface="+mn-lt"/>
                <a:ea typeface="MS PGothic" panose="020B0600070205080204" pitchFamily="34" charset="-128"/>
                <a:cs typeface="MS PGothic" charset="0"/>
              </a:rPr>
              <a:t>Pew</a:t>
            </a:r>
            <a:r>
              <a:rPr lang="es-MX" sz="1200" i="1" kern="1200" dirty="0">
                <a:solidFill>
                  <a:schemeClr val="tx1"/>
                </a:solidFill>
                <a:effectLst/>
                <a:latin typeface="+mn-lt"/>
                <a:ea typeface="MS PGothic" panose="020B0600070205080204" pitchFamily="34" charset="-128"/>
                <a:cs typeface="MS PGothic" charset="0"/>
              </a:rPr>
              <a:t> </a:t>
            </a:r>
            <a:r>
              <a:rPr lang="es-MX" sz="1200" i="1" kern="1200" dirty="0" err="1">
                <a:solidFill>
                  <a:schemeClr val="tx1"/>
                </a:solidFill>
                <a:effectLst/>
                <a:latin typeface="+mn-lt"/>
                <a:ea typeface="MS PGothic" panose="020B0600070205080204" pitchFamily="34" charset="-128"/>
                <a:cs typeface="MS PGothic" charset="0"/>
              </a:rPr>
              <a:t>Charitable</a:t>
            </a:r>
            <a:r>
              <a:rPr lang="es-MX" sz="1200" i="1" kern="1200" dirty="0">
                <a:solidFill>
                  <a:schemeClr val="tx1"/>
                </a:solidFill>
                <a:effectLst/>
                <a:latin typeface="+mn-lt"/>
                <a:ea typeface="MS PGothic" panose="020B0600070205080204" pitchFamily="34" charset="-128"/>
                <a:cs typeface="MS PGothic" charset="0"/>
              </a:rPr>
              <a:t> Trust</a:t>
            </a:r>
            <a:r>
              <a:rPr lang="es-MX" sz="1200" kern="1200" dirty="0">
                <a:solidFill>
                  <a:schemeClr val="tx1"/>
                </a:solidFill>
                <a:effectLst/>
                <a:latin typeface="+mn-lt"/>
                <a:ea typeface="MS PGothic" panose="020B0600070205080204" pitchFamily="34" charset="-128"/>
                <a:cs typeface="MS PGothic" charset="0"/>
              </a:rPr>
              <a:t> descubrió que, de promedio, los prestatarios se quedan endeudados por cinco meses del año y pagan un promedio de $520 en cargos, además del dinero que pidieron prestado.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 </a:t>
            </a:r>
            <a:r>
              <a:rPr lang="en-GB" sz="1200" i="1" kern="1200" dirty="0">
                <a:solidFill>
                  <a:schemeClr val="tx1"/>
                </a:solidFill>
                <a:effectLst/>
                <a:latin typeface="+mn-lt"/>
                <a:ea typeface="MS PGothic" panose="020B0600070205080204" pitchFamily="34" charset="-128"/>
                <a:cs typeface="MS PGothic" charset="0"/>
              </a:rPr>
              <a:t>The Pew Charitable Trust State and Consumer Initiatives</a:t>
            </a:r>
            <a:r>
              <a:rPr lang="en-GB" sz="1200" kern="1200" dirty="0">
                <a:solidFill>
                  <a:schemeClr val="tx1"/>
                </a:solidFill>
                <a:effectLst/>
                <a:latin typeface="+mn-lt"/>
                <a:ea typeface="MS PGothic" panose="020B0600070205080204" pitchFamily="34" charset="-128"/>
                <a:cs typeface="MS PGothic" charset="0"/>
              </a:rPr>
              <a:t>. </a:t>
            </a:r>
            <a:r>
              <a:rPr lang="es-MX" sz="1200" kern="1200" dirty="0">
                <a:solidFill>
                  <a:schemeClr val="tx1"/>
                </a:solidFill>
                <a:effectLst/>
                <a:latin typeface="+mn-lt"/>
                <a:ea typeface="MS PGothic" panose="020B0600070205080204" pitchFamily="34" charset="-128"/>
                <a:cs typeface="MS PGothic" charset="0"/>
              </a:rPr>
              <a:t>Préstamos de día de pago en EE.UU. octubre de 2013. http://www.pewtrusts.org/en/multimedia/data-visualizations/2012/payday-lending-in-america.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n-GB" sz="1200" i="1" kern="1200" dirty="0">
                <a:solidFill>
                  <a:schemeClr val="tx1"/>
                </a:solidFill>
                <a:effectLst/>
                <a:latin typeface="+mn-lt"/>
                <a:ea typeface="MS PGothic" panose="020B0600070205080204" pitchFamily="34" charset="-128"/>
                <a:cs typeface="MS PGothic" charset="0"/>
              </a:rPr>
              <a:t>The Pew Charitable Trust State and Consumer Initiatives</a:t>
            </a:r>
            <a:r>
              <a:rPr lang="en-GB" sz="1200" kern="1200" dirty="0">
                <a:solidFill>
                  <a:schemeClr val="tx1"/>
                </a:solidFill>
                <a:effectLst/>
                <a:latin typeface="+mn-lt"/>
                <a:ea typeface="MS PGothic" panose="020B0600070205080204" pitchFamily="34" charset="-128"/>
                <a:cs typeface="MS PGothic" charset="0"/>
              </a:rPr>
              <a:t>. </a:t>
            </a:r>
            <a:r>
              <a:rPr lang="es-MX" sz="1200" kern="1200" dirty="0">
                <a:solidFill>
                  <a:schemeClr val="tx1"/>
                </a:solidFill>
                <a:effectLst/>
                <a:latin typeface="+mn-lt"/>
                <a:ea typeface="MS PGothic" panose="020B0600070205080204" pitchFamily="34" charset="-128"/>
                <a:cs typeface="MS PGothic" charset="0"/>
              </a:rPr>
              <a:t>Préstamos de día de pago en EE.UU. octubre de 2013. http://www.pewtrusts.org/en/multimedia/data-visualizations/2012/payday-lending-in-america.</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Protección especial para los militares en servicio activo: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acreedores tienen algunas obligaciones especiales en virtud de la Ley de préstamos militares (MLA, por sus siglas en inglés) frente a los militares en servicio activo y sus dependientes calificados.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ejemplo, a partir del 3 de octubre de 2016, la MLA pone un límite a ciertos costos para la mayoría de los créditos de consumo mediante una tasa anual del 36 por ciento (lo que se conoce como la Tasa Efectiva Anual Militar o "MAPR", por sus siglas inglés).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el MAPR se incluyen costos como: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Costos por financiamiento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Primas o cargos por seguro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Cargos adicionales asociados con el crédito, tales como cargos por presentar una solicitud, o cuotas de participación, con algunas excepciones.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Estas restricciones se aplican a la mayoría de los tipos de crédito al consumidor, tales como: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Tarjetas de crédito (a partir del 3 de octubre de 2017)</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Préstamos de día de pago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Productos de depósito anticipado.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Hay algunas excepciones, tales como hipotecas residenciales y ciertos préstamos prendarios para la compra de bienes personales y de autos.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contratos de crédito que violen la MLA quedan anulados desde el inicio.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Punto clave: </a:t>
            </a:r>
            <a:r>
              <a:rPr lang="es-MX" sz="1200" kern="1200" dirty="0">
                <a:solidFill>
                  <a:schemeClr val="tx1"/>
                </a:solidFill>
                <a:effectLst/>
                <a:latin typeface="+mn-lt"/>
                <a:ea typeface="MS PGothic" panose="020B0600070205080204" pitchFamily="34" charset="-128"/>
                <a:cs typeface="MS PGothic" charset="0"/>
              </a:rPr>
              <a:t>Aunque muchos estados prohíben o limitan severamente las renovaciones (</a:t>
            </a:r>
            <a:r>
              <a:rPr lang="es-MX" sz="1200" i="1" kern="1200" dirty="0" err="1">
                <a:solidFill>
                  <a:schemeClr val="tx1"/>
                </a:solidFill>
                <a:effectLst/>
                <a:latin typeface="+mn-lt"/>
                <a:ea typeface="MS PGothic" panose="020B0600070205080204" pitchFamily="34" charset="-128"/>
                <a:cs typeface="MS PGothic" charset="0"/>
              </a:rPr>
              <a:t>rollovers</a:t>
            </a:r>
            <a:r>
              <a:rPr lang="es-MX" sz="1200" kern="1200" dirty="0">
                <a:solidFill>
                  <a:schemeClr val="tx1"/>
                </a:solidFill>
                <a:effectLst/>
                <a:latin typeface="+mn-lt"/>
                <a:ea typeface="MS PGothic" panose="020B0600070205080204" pitchFamily="34" charset="-128"/>
                <a:cs typeface="MS PGothic" charset="0"/>
              </a:rPr>
              <a:t>), el CPFB ha llegado a la conclusión de que esto ha hecho muy poco en la práctica para frenar la trampa de la deuda. Es más, estas prohibiciones o límites se han venido evadiendo mediante nuevos préstamos que le dan al prestatario justo después de que éste paga el préstamo anterior o poco después.</a:t>
            </a:r>
            <a:endParaRPr lang="en-GB" sz="1200" kern="1200" dirty="0">
              <a:solidFill>
                <a:schemeClr val="tx1"/>
              </a:solidFill>
              <a:effectLst/>
              <a:latin typeface="+mn-lt"/>
              <a:ea typeface="MS PGothic" panose="020B0600070205080204" pitchFamily="34" charset="-128"/>
              <a:cs typeface="MS PGothic" charset="0"/>
            </a:endParaRPr>
          </a:p>
        </p:txBody>
      </p:sp>
      <p:sp>
        <p:nvSpPr>
          <p:cNvPr id="471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1D9C1A5-EE37-40F7-9227-940645B23480}" type="slidenum">
              <a:rPr lang="en-US" altLang="en-US" smtClean="0">
                <a:latin typeface="Calibri" panose="020F0502020204030204" pitchFamily="34" charset="0"/>
              </a:rPr>
              <a:pPr/>
              <a:t>122</a:t>
            </a:fld>
            <a:endParaRPr lang="es-MX" altLang="en-US">
              <a:latin typeface="Calibri" panose="020F0502020204030204" pitchFamily="34" charset="0"/>
            </a:endParaRPr>
          </a:p>
        </p:txBody>
      </p:sp>
    </p:spTree>
    <p:extLst>
      <p:ext uri="{BB962C8B-B14F-4D97-AF65-F5344CB8AC3E}">
        <p14:creationId xmlns:p14="http://schemas.microsoft.com/office/powerpoint/2010/main" val="41648163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6) (Página 201)</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 ¿Qué es la negociación de deuda?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Explique: </a:t>
            </a:r>
            <a:r>
              <a:rPr lang="es-MX" sz="1200" kern="1200">
                <a:solidFill>
                  <a:schemeClr val="tx1"/>
                </a:solidFill>
                <a:effectLst/>
                <a:latin typeface="+mn-lt"/>
                <a:ea typeface="MS PGothic" panose="020B0600070205080204" pitchFamily="34" charset="-128"/>
                <a:cs typeface="MS PGothic" charset="0"/>
              </a:rPr>
              <a:t>Las compañías de negociación de deudas dicen que pueden renegociar, arreglar o de alguna manera cambiar los términos de la deuda no garantizada de una persona a un acreedor o a un cobrador de deudas. Esto podría incluir la reducción del saldo, de las tasas de interés o de los cargos que deba una persona.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 manera de charla en grupo, o en grupos pequeños, analice las siguientes preguntas: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 ¿Debería usted utilizar un servicio de negociación de deudas para hacer frente a su deuda?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 ¿Cuáles son las consecuencias de utilizar un servicio de negociación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Permita al grupo discutir sobre las ventajas y desventajas de utilizar un servicio de negociación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Si no lo mencionan, diga: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compañías de negociación de deudas a menudo cobran costosos recargos y algunas cobran cargos ilegales por adelantado.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Algunas compañías de negociación de deudas anuncian que pueden ayudar a los consumidores, pero proporcionan muy poca o ninguna ayuda.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 ¿Cuáles son algunas señales de alerta que debe tener en cuenta antes de contratar un servicio de negociación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Si no lo mencionan, diga: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Debe evitar hacer negocios con cualquier compañía que se comprometa a liquidar la deuda si la compañía:</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Cobra cargos antes de resolver sus deudas.</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Promociona un "nuevo programa del gobierno" para eliminar la deuda de las tarjetas de crédito.</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Le garantiza que puede hacer desaparecer la deuda.</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Le dice que deje de comunicarse con los acreedores.</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Le dice que puede frenar todas las llamadas de cobro de deudas y demandas. </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Le asegura que las deudas sin garantía prendaria se pueden pagar en su totalidad por una fracción del valor total.</a:t>
            </a:r>
            <a:endParaRPr lang="en-GB" sz="1200" kern="1200">
              <a:solidFill>
                <a:schemeClr val="tx1"/>
              </a:solidFill>
              <a:effectLst/>
              <a:latin typeface="+mn-lt"/>
              <a:ea typeface="MS PGothic" panose="020B0600070205080204" pitchFamily="34" charset="-128"/>
              <a:cs typeface="MS PGothic" charset="0"/>
            </a:endParaRPr>
          </a:p>
          <a:p>
            <a:pPr lvl="2"/>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Resuma las observaciones hechas durante la charla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Añada que uno mismo puede intentar hacer esto al ponerse en contacto con los acreedores.</a:t>
            </a:r>
            <a:r>
              <a:rPr lang="en-GB">
                <a:effectLst/>
              </a:rPr>
              <a:t> </a:t>
            </a:r>
            <a:endParaRPr lang="es-MX"/>
          </a:p>
        </p:txBody>
      </p:sp>
      <p:sp>
        <p:nvSpPr>
          <p:cNvPr id="287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99192B-94CA-4EC3-84DD-369F588872F7}" type="slidenum">
              <a:rPr lang="en-US" altLang="en-US" smtClean="0">
                <a:latin typeface="Calibri" panose="020F0502020204030204" pitchFamily="34" charset="0"/>
              </a:rPr>
              <a:pPr/>
              <a:t>123</a:t>
            </a:fld>
            <a:endParaRPr lang="es-MX" altLang="en-US">
              <a:latin typeface="Calibri" panose="020F0502020204030204" pitchFamily="34" charset="0"/>
            </a:endParaRPr>
          </a:p>
        </p:txBody>
      </p:sp>
    </p:spTree>
    <p:extLst>
      <p:ext uri="{BB962C8B-B14F-4D97-AF65-F5344CB8AC3E}">
        <p14:creationId xmlns:p14="http://schemas.microsoft.com/office/powerpoint/2010/main" val="29085730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Debate dirigido (</a:t>
            </a:r>
            <a:r>
              <a:rPr lang="es-MX" sz="1200" b="1" i="1" kern="1200" dirty="0">
                <a:solidFill>
                  <a:schemeClr val="tx1"/>
                </a:solidFill>
                <a:effectLst/>
                <a:latin typeface="+mn-lt"/>
                <a:ea typeface="MS PGothic" panose="020B0600070205080204" pitchFamily="34" charset="-128"/>
                <a:cs typeface="MS PGothic" charset="0"/>
              </a:rPr>
              <a:t>Módulo 6, Herramienta 1: </a:t>
            </a:r>
            <a:r>
              <a:rPr lang="es-MX" sz="1200" b="1" kern="1200" dirty="0">
                <a:solidFill>
                  <a:schemeClr val="tx1"/>
                </a:solidFill>
                <a:effectLst/>
                <a:latin typeface="+mn-lt"/>
                <a:ea typeface="MS PGothic" panose="020B0600070205080204" pitchFamily="34" charset="-128"/>
                <a:cs typeface="MS PGothic" charset="0"/>
              </a:rPr>
              <a:t>Hoja de cálculo) (Página 223) </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cómo utilizar la Herramienta 1.</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¿Cómo utilizaría esta herramienta con las personas a las que usted atiende?</a:t>
            </a:r>
            <a:endParaRPr lang="en-GB" sz="1200" kern="1200" dirty="0">
              <a:solidFill>
                <a:schemeClr val="tx1"/>
              </a:solidFill>
              <a:effectLst/>
              <a:latin typeface="+mn-lt"/>
              <a:ea typeface="MS PGothic" panose="020B0600070205080204" pitchFamily="34" charset="-128"/>
              <a:cs typeface="MS PGothic" charset="0"/>
            </a:endParaRPr>
          </a:p>
        </p:txBody>
      </p:sp>
      <p:sp>
        <p:nvSpPr>
          <p:cNvPr id="289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F44A7C-79DA-4316-927D-7AC83C96B3BE}" type="slidenum">
              <a:rPr lang="en-US" altLang="en-US" smtClean="0">
                <a:latin typeface="Calibri" panose="020F0502020204030204" pitchFamily="34" charset="0"/>
              </a:rPr>
              <a:pPr/>
              <a:t>124</a:t>
            </a:fld>
            <a:endParaRPr lang="es-MX" altLang="en-US">
              <a:latin typeface="Calibri" panose="020F0502020204030204" pitchFamily="34" charset="0"/>
            </a:endParaRPr>
          </a:p>
        </p:txBody>
      </p:sp>
    </p:spTree>
    <p:extLst>
      <p:ext uri="{BB962C8B-B14F-4D97-AF65-F5344CB8AC3E}">
        <p14:creationId xmlns:p14="http://schemas.microsoft.com/office/powerpoint/2010/main" val="367596211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6, Herramienta 2: Hoja de cálculo de la relación deuda-ingresos</a:t>
            </a:r>
            <a:r>
              <a:rPr lang="es-MX" sz="1200" b="1" kern="1200" dirty="0">
                <a:solidFill>
                  <a:schemeClr val="tx1"/>
                </a:solidFill>
                <a:effectLst/>
                <a:latin typeface="+mn-lt"/>
                <a:ea typeface="MS PGothic" panose="020B0600070205080204" pitchFamily="34" charset="-128"/>
                <a:cs typeface="MS PGothic" charset="0"/>
              </a:rPr>
              <a:t>) (Página 227)</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qué es la tasa de DTI y cómo se usa.</a:t>
            </a:r>
            <a:endParaRPr lang="en-GB" sz="1200" kern="1200" dirty="0">
              <a:solidFill>
                <a:schemeClr val="tx1"/>
              </a:solidFill>
              <a:effectLst/>
              <a:latin typeface="+mn-lt"/>
              <a:ea typeface="MS PGothic" panose="020B0600070205080204" pitchFamily="34" charset="-128"/>
              <a:cs typeface="MS PGothic" charset="0"/>
            </a:endParaRPr>
          </a:p>
        </p:txBody>
      </p:sp>
      <p:sp>
        <p:nvSpPr>
          <p:cNvPr id="291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D23A9E4-6EF8-4B6C-B54E-7A99984E92B8}" type="slidenum">
              <a:rPr lang="en-US" altLang="en-US" smtClean="0">
                <a:latin typeface="Calibri" panose="020F0502020204030204" pitchFamily="34" charset="0"/>
              </a:rPr>
              <a:pPr/>
              <a:t>125</a:t>
            </a:fld>
            <a:endParaRPr lang="es-MX" altLang="en-US">
              <a:latin typeface="Calibri" panose="020F0502020204030204" pitchFamily="34" charset="0"/>
            </a:endParaRPr>
          </a:p>
        </p:txBody>
      </p:sp>
    </p:spTree>
    <p:extLst>
      <p:ext uri="{BB962C8B-B14F-4D97-AF65-F5344CB8AC3E}">
        <p14:creationId xmlns:p14="http://schemas.microsoft.com/office/powerpoint/2010/main" val="1329760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6, Herramienta 2: Hoja de cálculo de la relación deuda-ingresos</a:t>
            </a:r>
            <a:r>
              <a:rPr lang="es-MX" sz="1200" b="1" kern="1200" dirty="0">
                <a:solidFill>
                  <a:schemeClr val="tx1"/>
                </a:solidFill>
                <a:effectLst/>
                <a:latin typeface="+mn-lt"/>
                <a:ea typeface="MS PGothic" panose="020B0600070205080204" pitchFamily="34" charset="-128"/>
                <a:cs typeface="MS PGothic" charset="0"/>
              </a:rPr>
              <a:t>) (Página 227)</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cómo calcular la relación deuda-ingresos (DTI).</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Consulte la </a:t>
            </a:r>
            <a:r>
              <a:rPr lang="es-MX" sz="1200" i="1" kern="1200" dirty="0">
                <a:solidFill>
                  <a:schemeClr val="tx1"/>
                </a:solidFill>
                <a:effectLst/>
                <a:latin typeface="+mn-lt"/>
                <a:ea typeface="MS PGothic" panose="020B0600070205080204" pitchFamily="34" charset="-128"/>
                <a:cs typeface="MS PGothic" charset="0"/>
              </a:rPr>
              <a:t>Herramienta 2</a:t>
            </a:r>
            <a:r>
              <a:rPr lang="es-MX" sz="1200" kern="1200" dirty="0">
                <a:solidFill>
                  <a:schemeClr val="tx1"/>
                </a:solidFill>
                <a:effectLst/>
                <a:latin typeface="+mn-lt"/>
                <a:ea typeface="MS PGothic" panose="020B0600070205080204" pitchFamily="34" charset="-128"/>
                <a:cs typeface="MS PGothic" charset="0"/>
              </a:rPr>
              <a:t> en el conjunto de herramientas.</a:t>
            </a:r>
            <a:endParaRPr lang="en-GB" sz="1200" kern="1200" dirty="0">
              <a:solidFill>
                <a:schemeClr val="tx1"/>
              </a:solidFill>
              <a:effectLst/>
              <a:latin typeface="+mn-lt"/>
              <a:ea typeface="MS PGothic" panose="020B0600070205080204" pitchFamily="34" charset="-128"/>
              <a:cs typeface="MS PGothic" charset="0"/>
            </a:endParaRPr>
          </a:p>
        </p:txBody>
      </p:sp>
      <p:sp>
        <p:nvSpPr>
          <p:cNvPr id="293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24C085-3692-4631-840D-660489954AA3}" type="slidenum">
              <a:rPr lang="en-US" altLang="en-US" smtClean="0">
                <a:latin typeface="Calibri" panose="020F0502020204030204" pitchFamily="34" charset="0"/>
              </a:rPr>
              <a:pPr/>
              <a:t>126</a:t>
            </a:fld>
            <a:endParaRPr lang="es-MX" altLang="en-US">
              <a:latin typeface="Calibri" panose="020F0502020204030204" pitchFamily="34" charset="0"/>
            </a:endParaRPr>
          </a:p>
        </p:txBody>
      </p:sp>
    </p:spTree>
    <p:extLst>
      <p:ext uri="{BB962C8B-B14F-4D97-AF65-F5344CB8AC3E}">
        <p14:creationId xmlns:p14="http://schemas.microsoft.com/office/powerpoint/2010/main" val="101096849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6, Herramienta 2: Hoja de cálculo de la relación deuda-ingresos</a:t>
            </a:r>
            <a:r>
              <a:rPr lang="es-MX" sz="1200" b="1" kern="1200" dirty="0">
                <a:solidFill>
                  <a:schemeClr val="tx1"/>
                </a:solidFill>
                <a:effectLst/>
                <a:latin typeface="+mn-lt"/>
                <a:ea typeface="MS PGothic" panose="020B0600070205080204" pitchFamily="34" charset="-128"/>
                <a:cs typeface="MS PGothic" charset="0"/>
              </a:rPr>
              <a:t>) (Página 227)</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Resuma esta diapositiva en un rotafolio si está haciendo la actividad de </a:t>
            </a:r>
            <a:r>
              <a:rPr lang="es-MX" sz="1200" b="1" i="1" kern="1200" dirty="0" err="1">
                <a:solidFill>
                  <a:schemeClr val="tx1"/>
                </a:solidFill>
                <a:effectLst/>
                <a:latin typeface="+mn-lt"/>
                <a:ea typeface="MS PGothic" panose="020B0600070205080204" pitchFamily="34" charset="-128"/>
                <a:cs typeface="MS PGothic" charset="0"/>
              </a:rPr>
              <a:t>Shawna</a:t>
            </a:r>
            <a:r>
              <a:rPr lang="es-MX" sz="1200" b="1" i="1" kern="1200" dirty="0">
                <a:solidFill>
                  <a:schemeClr val="tx1"/>
                </a:solidFill>
                <a:effectLst/>
                <a:latin typeface="+mn-lt"/>
                <a:ea typeface="MS PGothic" panose="020B0600070205080204" pitchFamily="34" charset="-128"/>
                <a:cs typeface="MS PGothic" charset="0"/>
              </a:rPr>
              <a:t> según consta en la diapositiva "Actividad en parejas”.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cómo interpretar la tasa de la DTI.</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Arrendatarios: Considere la posibilidad de mantener una relación deuda-ingreso de 0.15 - 0.20 o del 15% - 20% o menos.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 significa que los pagos mensuales con tarjeta de crédito, los pagos de préstamos estudiantiles, los pagos de préstamos para autos y otras deudas deberían tomar hasta el 20% o menos de su ingreso bruto.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Propietarios de viviendas: Considere la posibilidad de mantener una relación deuda-ingresos de 0.28, o del 28% o menos sólo por la hipoteca (préstamo para la vivienda), impuestos y seguro.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 significa que si usted tiene una hipoteca, dicha hipoteca </a:t>
            </a:r>
            <a:r>
              <a:rPr lang="es-MX" sz="1200" b="1" kern="1200" dirty="0">
                <a:solidFill>
                  <a:schemeClr val="tx1"/>
                </a:solidFill>
                <a:effectLst/>
                <a:latin typeface="+mn-lt"/>
                <a:ea typeface="MS PGothic" panose="020B0600070205080204" pitchFamily="34" charset="-128"/>
                <a:cs typeface="MS PGothic" charset="0"/>
              </a:rPr>
              <a:t>no</a:t>
            </a:r>
            <a:r>
              <a:rPr lang="es-MX" sz="1200" kern="1200" dirty="0">
                <a:solidFill>
                  <a:schemeClr val="tx1"/>
                </a:solidFill>
                <a:effectLst/>
                <a:latin typeface="+mn-lt"/>
                <a:ea typeface="MS PGothic" panose="020B0600070205080204" pitchFamily="34" charset="-128"/>
                <a:cs typeface="MS PGothic" charset="0"/>
              </a:rPr>
              <a:t> debe absorber más del 28% de sus ingresos. </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i="1" kern="1200" dirty="0">
                <a:solidFill>
                  <a:schemeClr val="tx1"/>
                </a:solidFill>
                <a:effectLst/>
                <a:latin typeface="+mn-lt"/>
                <a:ea typeface="MS PGothic" panose="020B0600070205080204" pitchFamily="34" charset="-128"/>
                <a:cs typeface="MS PGothic" charset="0"/>
              </a:rPr>
              <a:t>Esto incluye el capital mensual, los intereses, los impuestos y el seguro (PITI, por sus siglas en inglés).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Propietarios de viviendas: Considere la posibilidad de mantener una relación deuda-ingresos para todas las deudas de 0.36, o del 36% o menos.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 significa que si usted tiene una hipoteca y otras deudas (pagos con tarjeta de crédito, pagos de préstamos estudiantiles, pagos del préstamo para el auto y los pagos por préstamos de día de pago) su relación deuda-ingreso debe estar por debajo del 36%.</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Algunos prestamistas suben hasta el 43% o más para toda la deuda.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tiene pagos fijos por orden judicial, tales como manutención de los hijos, considérelos como deuda para este fin.</a:t>
            </a:r>
            <a:endParaRPr lang="en-GB" sz="1200" kern="1200" dirty="0">
              <a:solidFill>
                <a:schemeClr val="tx1"/>
              </a:solidFill>
              <a:effectLst/>
              <a:latin typeface="+mn-lt"/>
              <a:ea typeface="MS PGothic" panose="020B0600070205080204" pitchFamily="34" charset="-128"/>
              <a:cs typeface="MS PGothic"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064C356-2FFD-404E-9556-9035D4A58140}" type="slidenum">
              <a:rPr lang="en-US" altLang="en-US" smtClean="0">
                <a:latin typeface="Calibri" panose="020F0502020204030204" pitchFamily="34" charset="0"/>
              </a:rPr>
              <a:pPr/>
              <a:t>127</a:t>
            </a:fld>
            <a:endParaRPr lang="es-MX" altLang="en-US">
              <a:latin typeface="Calibri" panose="020F0502020204030204" pitchFamily="34" charset="0"/>
            </a:endParaRPr>
          </a:p>
        </p:txBody>
      </p:sp>
    </p:spTree>
    <p:extLst>
      <p:ext uri="{BB962C8B-B14F-4D97-AF65-F5344CB8AC3E}">
        <p14:creationId xmlns:p14="http://schemas.microsoft.com/office/powerpoint/2010/main" val="397435214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6)</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Hable sobre la relación DTI en términos reales utilizando lo siguiente: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la relación DTI de alguien es del 50%, significa que $0.50 de cada dólar que gana va hacia pagar su deuda.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Eso deja $.50 de cada dólar para pagar todo lo demás.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¿Qué es todo lo demás?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Impuestos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Servicios públicos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Telefonía celular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Gasolina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Alimentación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Ropa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Cargos escolares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Regalos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Ahorros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Arreglos del auto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Arreglos del hogar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Electrodomésticos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Muebles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Suministros para el hogar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Alimento/productos para mascotas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Etcétera</a:t>
            </a:r>
            <a:endParaRPr lang="en-GB" sz="1200" kern="1200">
              <a:solidFill>
                <a:schemeClr val="tx1"/>
              </a:solidFill>
              <a:effectLst/>
              <a:latin typeface="+mn-lt"/>
              <a:ea typeface="MS PGothic" panose="020B0600070205080204" pitchFamily="34" charset="-128"/>
              <a:cs typeface="MS PGothic" charset="0"/>
            </a:endParaRPr>
          </a:p>
        </p:txBody>
      </p:sp>
      <p:sp>
        <p:nvSpPr>
          <p:cNvPr id="297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25FFBE5-8DD4-4E09-89A7-8E2A53C30734}" type="slidenum">
              <a:rPr lang="en-US" altLang="en-US" smtClean="0">
                <a:latin typeface="Calibri" panose="020F0502020204030204" pitchFamily="34" charset="0"/>
              </a:rPr>
              <a:pPr/>
              <a:t>128</a:t>
            </a:fld>
            <a:endParaRPr lang="es-MX" altLang="en-US">
              <a:latin typeface="Calibri" panose="020F0502020204030204" pitchFamily="34" charset="0"/>
            </a:endParaRPr>
          </a:p>
        </p:txBody>
      </p:sp>
    </p:spTree>
    <p:extLst>
      <p:ext uri="{BB962C8B-B14F-4D97-AF65-F5344CB8AC3E}">
        <p14:creationId xmlns:p14="http://schemas.microsoft.com/office/powerpoint/2010/main" val="20658054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Actividad en parejas (Módulo 6)</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completen la DTI en parejas.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determinen si el individuo debería endeudarse más.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instrucciones para calcular la DTI sin la deuda nueva propuesta y con la deuda nueva propuesta.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Dé unos 3 minutos para que los participantes puedan calcular las respuestas.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Considere escribir las respuestas en un rotafolio.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Respuestas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Ingreso bruto = 160 horas x $17.50/hora = $2,800</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Deuda mensual antes del préstamo del auto = $975/mes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DTI = 0.35 o 35%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Deuda mensual con el préstamo del auto = $1,133</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DTI con el préstamo del auto = .40 o 40%</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pongan en común sus respuestas y si creen que la persona debería recibir el préstamo nuevo.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Explique que si Shawna obtiene el préstamo, se destinará $0.40 de cada $1 que ella gana cada mes para cubrir sus deudas.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esto le deja $0.60 de cada dólar para cubrir todo lo demás. Pregunte a los participantes qué incluye todo lo demás. Escriba las ideas en rotafolio.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añadir lo siguiente si los participantes no lo dicen:</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Ahorros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Impuestos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Seguros – Auto y Salud</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Servicios públicos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Alimentación</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Ropa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Cuidado de los niños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Atención médica (que no haya sido convertida en deuda)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Manutención de menores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Contribuciones de caridad y regalos y</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Otros gastos familiares</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b="1" i="1" kern="1200">
                <a:solidFill>
                  <a:schemeClr val="tx1"/>
                </a:solidFill>
                <a:effectLst/>
                <a:latin typeface="+mn-lt"/>
                <a:ea typeface="MS PGothic" panose="020B0600070205080204" pitchFamily="34" charset="-128"/>
                <a:cs typeface="MS PGothic" charset="0"/>
              </a:rPr>
              <a:t>PREGUNTE: ¿Qué puede hacer Shawna para disminuir su DTI?</a:t>
            </a:r>
            <a:endParaRPr lang="en-GB" sz="1200" kern="1200">
              <a:solidFill>
                <a:schemeClr val="tx1"/>
              </a:solidFill>
              <a:effectLst/>
              <a:latin typeface="+mn-lt"/>
              <a:ea typeface="MS PGothic" panose="020B0600070205080204" pitchFamily="34" charset="-128"/>
              <a:cs typeface="MS PGothic" charset="0"/>
            </a:endParaRPr>
          </a:p>
        </p:txBody>
      </p:sp>
      <p:sp>
        <p:nvSpPr>
          <p:cNvPr id="300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6534FE9-CE9B-4897-99C1-21834E145159}" type="slidenum">
              <a:rPr lang="en-US" altLang="en-US" smtClean="0">
                <a:latin typeface="Calibri" panose="020F0502020204030204" pitchFamily="34" charset="0"/>
              </a:rPr>
              <a:pPr/>
              <a:t>129</a:t>
            </a:fld>
            <a:endParaRPr lang="es-MX" altLang="en-US">
              <a:latin typeface="Calibri" panose="020F0502020204030204" pitchFamily="34" charset="0"/>
            </a:endParaRPr>
          </a:p>
        </p:txBody>
      </p:sp>
    </p:spTree>
    <p:extLst>
      <p:ext uri="{BB962C8B-B14F-4D97-AF65-F5344CB8AC3E}">
        <p14:creationId xmlns:p14="http://schemas.microsoft.com/office/powerpoint/2010/main" val="361164290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6, Herramienta 3: </a:t>
            </a:r>
            <a:r>
              <a:rPr lang="es-MX" sz="1200" b="1" kern="1200" dirty="0">
                <a:solidFill>
                  <a:schemeClr val="tx1"/>
                </a:solidFill>
                <a:effectLst/>
                <a:latin typeface="+mn-lt"/>
                <a:ea typeface="MS PGothic" panose="020B0600070205080204" pitchFamily="34" charset="-128"/>
                <a:cs typeface="MS PGothic" charset="0"/>
              </a:rPr>
              <a:t>Hoja de cálculo para la reducción de deudas) (Página 231) </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los dos métodos principales para la reducción de la deuda según se indica en la </a:t>
            </a:r>
            <a:r>
              <a:rPr lang="es-MX" sz="1200" i="1" kern="1200" dirty="0">
                <a:solidFill>
                  <a:schemeClr val="tx1"/>
                </a:solidFill>
                <a:effectLst/>
                <a:latin typeface="+mn-lt"/>
                <a:ea typeface="MS PGothic" panose="020B0600070205080204" pitchFamily="34" charset="-128"/>
                <a:cs typeface="MS PGothic" charset="0"/>
              </a:rPr>
              <a:t>Herramienta 3:</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Método de la tasa de interés más alta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Haga una lista de sus deudas desde la tasa más alta hasta la más baja.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la columna con la etiqueta “Pago extra”, ingrese el pago extra que usted dedicará al pago de deuda con el interés más alto, hasta terminar de pagarla.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Cuando elimine esta deuda, asigne el pago completo (pago mensual + pago extra) a la deuda que sigue en la lista.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dirty="0">
                <a:solidFill>
                  <a:schemeClr val="tx1"/>
                </a:solidFill>
                <a:effectLst/>
                <a:latin typeface="+mn-lt"/>
                <a:ea typeface="MS PGothic" panose="020B0600070205080204" pitchFamily="34" charset="-128"/>
                <a:cs typeface="MS PGothic" charset="0"/>
              </a:rPr>
              <a:t>Concéntrese en la deuda con la mayor tasa de interés y elimínela tan pronto como sea posible, ya que es lo que más le cuesta. Una vez que la termine de pagar, concéntrese en la próxima deuda más cara.</a:t>
            </a:r>
            <a:endParaRPr lang="en-GB" sz="1200" kern="1200" dirty="0">
              <a:solidFill>
                <a:schemeClr val="tx1"/>
              </a:solidFill>
              <a:effectLst/>
              <a:latin typeface="+mn-lt"/>
              <a:ea typeface="MS PGothic" panose="020B0600070205080204" pitchFamily="34" charset="-128"/>
              <a:cs typeface="MS PGothic" charset="0"/>
            </a:endParaRPr>
          </a:p>
          <a:p>
            <a:pPr lvl="2"/>
            <a:r>
              <a:rPr lang="es-MX" sz="1200" b="1" kern="1200" dirty="0">
                <a:solidFill>
                  <a:schemeClr val="tx1"/>
                </a:solidFill>
                <a:effectLst/>
                <a:latin typeface="+mn-lt"/>
                <a:ea typeface="MS PGothic" panose="020B0600070205080204" pitchFamily="34" charset="-128"/>
                <a:cs typeface="MS PGothic" charset="0"/>
              </a:rPr>
              <a:t>PROS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Usted elimina primero la deuda más costosa. En el largo plazo, este método puede ahorrarle dinero.</a:t>
            </a:r>
            <a:endParaRPr lang="en-GB" sz="1200" kern="1200" dirty="0">
              <a:solidFill>
                <a:schemeClr val="tx1"/>
              </a:solidFill>
              <a:effectLst/>
              <a:latin typeface="+mn-lt"/>
              <a:ea typeface="MS PGothic" panose="020B0600070205080204" pitchFamily="34" charset="-128"/>
              <a:cs typeface="MS PGothic" charset="0"/>
            </a:endParaRPr>
          </a:p>
          <a:p>
            <a:pPr lvl="2"/>
            <a:r>
              <a:rPr lang="es-MX" sz="1200" b="1" kern="1200" dirty="0">
                <a:solidFill>
                  <a:schemeClr val="tx1"/>
                </a:solidFill>
                <a:effectLst/>
                <a:latin typeface="+mn-lt"/>
                <a:ea typeface="MS PGothic" panose="020B0600070205080204" pitchFamily="34" charset="-128"/>
                <a:cs typeface="MS PGothic" charset="0"/>
              </a:rPr>
              <a:t>CONTRAS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Puede que no sienta que está progresando muy rápido, especialmente si esta deuda es grande.</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Método de la bola de nieve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Haga una lista de sus deudas de menor a mayor en términos de la cantidad que debe.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la columna con la etiqueta de pago extra, anote el pago extra que usted dedicará a la deuda más pequeña hasta terminar de pagarla.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Cuando elimine esta deuda, asigne el pago completo (pago mensual + pago extra) a la deuda que sigue en la lista.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dirty="0">
                <a:solidFill>
                  <a:schemeClr val="tx1"/>
                </a:solidFill>
                <a:effectLst/>
                <a:latin typeface="+mn-lt"/>
                <a:ea typeface="MS PGothic" panose="020B0600070205080204" pitchFamily="34" charset="-128"/>
                <a:cs typeface="MS PGothic" charset="0"/>
              </a:rPr>
              <a:t>Concéntrese en la deuda más pequeña. Deshágase de esta tan pronto como sea posible. Una vez que la haya pagado en su totalidad, continúe con el pago, pero ahora dedíquelo a la siguiente deuda más pequeña. Esto se conoce como el "método de la bola de nieve". Se crea "una bola de nieve de pagos de la deuda" que se pone cada vez más grande a medida que elimina cada deuda. ¿Cómo? Usted sigue haciendo los pagos, pero los redirige a la siguiente deuda a medida que se termina de pagar cada deuda.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Usted podrá ver un rápido avance, especialmente si tiene muchas deudas pequeñas. Para algunas personas esto genera un impulso y motivación.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CONTRAS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Puede que termine pagando más en total porque no está necesariamente eliminando su deuda más costosa.</a:t>
            </a:r>
            <a:endParaRPr lang="en-GB" sz="1200" kern="1200" dirty="0">
              <a:solidFill>
                <a:schemeClr val="tx1"/>
              </a:solidFill>
              <a:effectLst/>
              <a:latin typeface="+mn-lt"/>
              <a:ea typeface="MS PGothic" panose="020B0600070205080204" pitchFamily="34" charset="-128"/>
              <a:cs typeface="MS PGothic" charset="0"/>
            </a:endParaRP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8F9D7B-D7BD-471C-9609-A9811E961A3E}" type="slidenum">
              <a:rPr lang="en-US" altLang="en-US" smtClean="0">
                <a:latin typeface="Calibri" panose="020F0502020204030204" pitchFamily="34" charset="0"/>
              </a:rPr>
              <a:pPr/>
              <a:t>130</a:t>
            </a:fld>
            <a:endParaRPr lang="es-MX" altLang="en-US">
              <a:latin typeface="Calibri" panose="020F0502020204030204" pitchFamily="34" charset="0"/>
            </a:endParaRPr>
          </a:p>
        </p:txBody>
      </p:sp>
    </p:spTree>
    <p:extLst>
      <p:ext uri="{BB962C8B-B14F-4D97-AF65-F5344CB8AC3E}">
        <p14:creationId xmlns:p14="http://schemas.microsoft.com/office/powerpoint/2010/main" val="35472974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Anécdotas Personales y Presentación (Módulo 6, Herramienta 4:</a:t>
            </a:r>
            <a:r>
              <a:rPr lang="es-MX" sz="1200" b="1" i="1" kern="1200" dirty="0">
                <a:solidFill>
                  <a:schemeClr val="tx1"/>
                </a:solidFill>
                <a:effectLst/>
                <a:latin typeface="+mn-lt"/>
                <a:ea typeface="MS PGothic" panose="020B0600070205080204" pitchFamily="34" charset="-128"/>
                <a:cs typeface="MS PGothic" charset="0"/>
              </a:rPr>
              <a:t> </a:t>
            </a:r>
            <a:r>
              <a:rPr lang="es-MX" sz="1200" b="1" kern="1200" dirty="0">
                <a:solidFill>
                  <a:schemeClr val="tx1"/>
                </a:solidFill>
                <a:effectLst/>
                <a:latin typeface="+mn-lt"/>
                <a:ea typeface="MS PGothic" panose="020B0600070205080204" pitchFamily="34" charset="-128"/>
                <a:cs typeface="MS PGothic" charset="0"/>
              </a:rPr>
              <a:t>Pago de los préstamos estudiantiles) (Página 235)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Hable sobre la deuda de los préstamos estudiantiles con los participantes, sirviéndose de la información de la </a:t>
            </a:r>
            <a:r>
              <a:rPr lang="es-MX" sz="1200" i="1" kern="1200" dirty="0">
                <a:solidFill>
                  <a:schemeClr val="tx1"/>
                </a:solidFill>
                <a:effectLst/>
                <a:latin typeface="+mn-lt"/>
                <a:ea typeface="MS PGothic" panose="020B0600070205080204" pitchFamily="34" charset="-128"/>
                <a:cs typeface="MS PGothic" charset="0"/>
              </a:rPr>
              <a:t>Herramienta 4</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Pídale a los participantes que compartan las anécdotas de su trabajo con las personas (sin nombrarlas) o sus propias anécdotas con los préstamos estudiantiles.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Anota los temas de dichas anécdotas.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Indique que muchos casos ocurren por no entender bien los términos o por no coordinar el nivel de endeudamiento con los ingresos potenciales.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la diferencia entre los Préstamos estudiantiles federales y los Préstamos estudiantiles privados.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Los</a:t>
            </a:r>
            <a:r>
              <a:rPr lang="es-MX" sz="1200" kern="1200" dirty="0">
                <a:solidFill>
                  <a:schemeClr val="tx1"/>
                </a:solidFill>
                <a:effectLst/>
                <a:latin typeface="+mn-lt"/>
                <a:ea typeface="MS PGothic" panose="020B0600070205080204" pitchFamily="34" charset="-128"/>
                <a:cs typeface="MS PGothic" charset="0"/>
              </a:rPr>
              <a:t> </a:t>
            </a:r>
            <a:r>
              <a:rPr lang="es-MX" sz="1200" b="1" kern="1200" dirty="0">
                <a:solidFill>
                  <a:schemeClr val="tx1"/>
                </a:solidFill>
                <a:effectLst/>
                <a:latin typeface="+mn-lt"/>
                <a:ea typeface="MS PGothic" panose="020B0600070205080204" pitchFamily="34" charset="-128"/>
                <a:cs typeface="MS PGothic" charset="0"/>
              </a:rPr>
              <a:t>préstamos estudiantiles federales </a:t>
            </a:r>
            <a:r>
              <a:rPr lang="es-MX" sz="1200" kern="1200" dirty="0">
                <a:solidFill>
                  <a:schemeClr val="tx1"/>
                </a:solidFill>
                <a:effectLst/>
                <a:latin typeface="+mn-lt"/>
                <a:ea typeface="MS PGothic" panose="020B0600070205080204" pitchFamily="34" charset="-128"/>
                <a:cs typeface="MS PGothic" charset="0"/>
              </a:rPr>
              <a:t>son préstamos financiados por el gobierno federal. </a:t>
            </a:r>
            <a:r>
              <a:rPr lang="es-MX" sz="1200" b="1" kern="1200" dirty="0">
                <a:solidFill>
                  <a:schemeClr val="tx1"/>
                </a:solidFill>
                <a:effectLst/>
                <a:latin typeface="+mn-lt"/>
                <a:ea typeface="MS PGothic" panose="020B0600070205080204" pitchFamily="34" charset="-128"/>
                <a:cs typeface="MS PGothic" charset="0"/>
              </a:rPr>
              <a:t>Los préstamos estudiantiles privados</a:t>
            </a:r>
            <a:r>
              <a:rPr lang="es-MX" sz="1200" kern="1200" dirty="0">
                <a:solidFill>
                  <a:schemeClr val="tx1"/>
                </a:solidFill>
                <a:effectLst/>
                <a:latin typeface="+mn-lt"/>
                <a:ea typeface="MS PGothic" panose="020B0600070205080204" pitchFamily="34" charset="-128"/>
                <a:cs typeface="MS PGothic" charset="0"/>
              </a:rPr>
              <a:t> son préstamos no federales realizados por un prestamista tal como un banco, una cooperativa de crédito, una agencia estatal o una universidad. En el caso de ambos préstamos estudiantiles, federales y privados, el pago atrasado tendrá un impacto en su historial de crédito y en sus puntajes de crédito y puede dar lugar a cobros.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préstamos estudiantiles privados no ofrecen las condiciones de pago flexibles o las protecciones para el prestatario que caracterizan a los préstamos estudiantiles federales.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las opciones para la devolución de los préstamos estudiantiles federales.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Pago estándar</a:t>
            </a:r>
            <a:r>
              <a:rPr lang="es-MX" sz="1200" kern="1200" dirty="0">
                <a:solidFill>
                  <a:schemeClr val="tx1"/>
                </a:solidFill>
                <a:effectLst/>
                <a:latin typeface="+mn-lt"/>
                <a:ea typeface="MS PGothic" panose="020B0600070205080204" pitchFamily="34" charset="-128"/>
                <a:cs typeface="MS PGothic" charset="0"/>
              </a:rPr>
              <a:t>: La mayoría de los prestatarios comienzan con este plan de pago. Este plan de pago consiste de un pago fijo de por lo menos $ 50 por mes durante un máximo de 10 años.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Pago basado en los ingresos (IBR, por sus siglas en inglés)</a:t>
            </a:r>
            <a:r>
              <a:rPr lang="es-MX" sz="1200" kern="1200" dirty="0">
                <a:solidFill>
                  <a:schemeClr val="tx1"/>
                </a:solidFill>
                <a:effectLst/>
                <a:latin typeface="+mn-lt"/>
                <a:ea typeface="MS PGothic" panose="020B0600070205080204" pitchFamily="34" charset="-128"/>
                <a:cs typeface="MS PGothic" charset="0"/>
              </a:rPr>
              <a:t>: el pago se limita entre el 10 y el 15% de los ingresos discrecionales, que es la diferencia entre sus ingresos brutos ajustados y el 150% del nivel federal de pobreza. Los pagos pueden cambiar a medida que cambian los ingresos, pero nunca serán más de la cantidad de pago estándar. La amortización de los pagos puede durar hasta 25 años. Después de 25 años de pagos regulares (si usted no se ha saltado ningún pago ni se ha visto en la situación de ponerse al día con los pagos), el préstamo será perdonado. Usted podría tener que pagar impuestos sobre la renta por la parte del préstamo que se le perdona. Para calificar para este plan de pagos, usted debe estar en capacidad de demostrar que tiene dificultades financieras parciales.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plan IBR similar está a disposición de aquellos prestatarios que recibieron sus primeros Préstamos Directos en o después del 1 de julio de 2014. El pago mensual no puede superar el 10 por ciento de sus ingresos discrecionales, y el plazo máximo de amortización de pagos es de 20 años. Esta opción sólo está disponible para los prestatarios de Préstamos Directos federales.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Pague a Medida que Gana (PAYE, por sus siglas en inglés):</a:t>
            </a:r>
            <a:r>
              <a:rPr lang="es-MX" sz="1200" kern="1200" dirty="0">
                <a:solidFill>
                  <a:schemeClr val="tx1"/>
                </a:solidFill>
                <a:effectLst/>
                <a:latin typeface="+mn-lt"/>
                <a:ea typeface="MS PGothic" panose="020B0600070205080204" pitchFamily="34" charset="-128"/>
                <a:cs typeface="MS PGothic" charset="0"/>
              </a:rPr>
              <a:t> El pago se limita al 10 por ciento de los ingresos discrecionales, pero nunca será superior a la cantidad de pago estándar. Los pagos cambian a medida que cambian los ingresos y los plazos para pagar pueden durar hasta 20 años. Después de 20 años de pagos, el préstamo será perdonado pero podría adeudar impuestos sobre la cantidad perdonada. Para calificar para el PAYE, usted debe estar en capacidad de demostrar que tiene dificultades financieras parciales. El PAYE sólo está disponible para los prestatarios de Préstamos Directos federales.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Pague a Medida que Gana Revisado (REPAYE, por sus siglas en inglés):</a:t>
            </a:r>
            <a:r>
              <a:rPr lang="es-MX" sz="1200" kern="1200" dirty="0">
                <a:solidFill>
                  <a:schemeClr val="tx1"/>
                </a:solidFill>
                <a:effectLst/>
                <a:latin typeface="+mn-lt"/>
                <a:ea typeface="MS PGothic" panose="020B0600070205080204" pitchFamily="34" charset="-128"/>
                <a:cs typeface="MS PGothic" charset="0"/>
              </a:rPr>
              <a:t> El pago se limita al 10 por ciento de los ingresos discrecionales, pero podría ser más alto que el pago estándar. Los pagos cambian a medida que cambian los ingresos y los plazos pueden durar entre 20 y 25 años. Después de 20 o 25 años de pagos, el préstamo será perdonado pero podría adeudar impuestos sobre la cantidad perdonada. El REPAYE sólo está disponible para los prestatarios de préstamos directos federales.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Pago escalonado:</a:t>
            </a:r>
            <a:r>
              <a:rPr lang="es-MX" sz="1200" kern="1200" dirty="0">
                <a:solidFill>
                  <a:schemeClr val="tx1"/>
                </a:solidFill>
                <a:effectLst/>
                <a:latin typeface="+mn-lt"/>
                <a:ea typeface="MS PGothic" panose="020B0600070205080204" pitchFamily="34" charset="-128"/>
                <a:cs typeface="MS PGothic" charset="0"/>
              </a:rPr>
              <a:t> El pago es menor el primer año y luego aumenta gradualmente cada 2 años hasta los 10 años.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Pago extendido:</a:t>
            </a:r>
            <a:r>
              <a:rPr lang="es-MX" sz="1200" kern="1200" dirty="0">
                <a:solidFill>
                  <a:schemeClr val="tx1"/>
                </a:solidFill>
                <a:effectLst/>
                <a:latin typeface="+mn-lt"/>
                <a:ea typeface="MS PGothic" panose="020B0600070205080204" pitchFamily="34" charset="-128"/>
                <a:cs typeface="MS PGothic" charset="0"/>
              </a:rPr>
              <a:t> El pago es fijo o escalonado hasta los 25 años. Los pagos mensuales son más bajos que los planes de pago estándar o escalonados, pero tendrá que pagar más intereses durante la vida del o de los préstamos. Usted debe tener por lo menos $30,000 en Préstamos Directos para estar calificado para el pago extendido.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Asegúrese de mencionar lo siguiente: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No ignore el papeleo del préstamo estudiantil. La falta de pago y el retraso en los pagos reduce las opciones de planes de pago ya que muchos exigen préstamos con buen historial de pago para calificar.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el aplazamiento y la suspensión temporal por incumplimiento.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a:t>
            </a:r>
            <a:r>
              <a:rPr lang="es-MX" sz="1200" b="1" kern="1200" dirty="0">
                <a:solidFill>
                  <a:schemeClr val="tx1"/>
                </a:solidFill>
                <a:effectLst/>
                <a:latin typeface="+mn-lt"/>
                <a:ea typeface="MS PGothic" panose="020B0600070205080204" pitchFamily="34" charset="-128"/>
                <a:cs typeface="MS PGothic" charset="0"/>
              </a:rPr>
              <a:t>el aplazamiento,</a:t>
            </a:r>
            <a:r>
              <a:rPr lang="es-MX" sz="1200" kern="1200" dirty="0">
                <a:solidFill>
                  <a:schemeClr val="tx1"/>
                </a:solidFill>
                <a:effectLst/>
                <a:latin typeface="+mn-lt"/>
                <a:ea typeface="MS PGothic" panose="020B0600070205080204" pitchFamily="34" charset="-128"/>
                <a:cs typeface="MS PGothic" charset="0"/>
              </a:rPr>
              <a:t> el pago de capital e intereses se retrasa.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tiene un préstamo federal subsidiado, el gobierno paga el interés durante el aplazamiento.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 lo contrario, usted deberá pagar los intereses o estos se acumulan, lo que significa que aumentan. Cuando se acumulan los intereses de los préstamos estudiantiles, esto pasa a ser parte de lo que usted debe. Esto significa que en última instancia usted termina pagando intereses sobre los intereses.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aplazamientos sólo se conceden por circunstancias específicas tales como: la inscripción en la universidad, una escuela de oficios, una beca de postgrado, o un programa de rehabilitación para las personas con discapacidad; durante el desempleo; durante los servicios militares; y durante las épocas de dificultad económica, incluyendo al servicio de los Cuerpos de Paz.</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a:t>
            </a:r>
            <a:r>
              <a:rPr lang="es-MX" sz="1200" b="1" kern="1200" dirty="0">
                <a:solidFill>
                  <a:schemeClr val="tx1"/>
                </a:solidFill>
                <a:effectLst/>
                <a:latin typeface="+mn-lt"/>
                <a:ea typeface="MS PGothic" panose="020B0600070205080204" pitchFamily="34" charset="-128"/>
                <a:cs typeface="MS PGothic" charset="0"/>
              </a:rPr>
              <a:t>suspensión temporal</a:t>
            </a:r>
            <a:r>
              <a:rPr lang="es-MX" sz="1200" kern="1200" dirty="0">
                <a:solidFill>
                  <a:schemeClr val="tx1"/>
                </a:solidFill>
                <a:effectLst/>
                <a:latin typeface="+mn-lt"/>
                <a:ea typeface="MS PGothic" panose="020B0600070205080204" pitchFamily="34" charset="-128"/>
                <a:cs typeface="MS PGothic" charset="0"/>
              </a:rPr>
              <a:t> significa que usted deja de pagar o paga una cantidad menor de su préstamo por un período de 12 meses. El interés se acumula durante la suspensión temporal.</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u="sng" kern="1200" dirty="0">
                <a:solidFill>
                  <a:schemeClr val="tx1"/>
                </a:solidFill>
                <a:effectLst/>
                <a:latin typeface="+mn-lt"/>
                <a:ea typeface="MS PGothic" panose="020B0600070205080204" pitchFamily="34" charset="-128"/>
                <a:cs typeface="MS PGothic" charset="0"/>
              </a:rPr>
              <a:t>Al solicitar una opción de pago, asegúrese de seguir pagando su préstamo hasta que reciba la notificación por escrito de que usted ha sido aprobado</a:t>
            </a:r>
            <a:r>
              <a:rPr lang="es-MX" sz="1200" kern="1200" dirty="0">
                <a:solidFill>
                  <a:schemeClr val="tx1"/>
                </a:solidFill>
                <a:effectLst/>
                <a:latin typeface="+mn-lt"/>
                <a:ea typeface="MS PGothic" panose="020B0600070205080204" pitchFamily="34" charset="-128"/>
                <a:cs typeface="MS PGothic" charset="0"/>
              </a:rPr>
              <a:t> para el IBR o para la suspensión temporal, por ejemplo. Esto asegura que su préstamo cumpla con todas las formalidades.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las situaciones en las que el perdón, la cancelación o el descargo del préstamo pueden ser una opción: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Discapacidad total y permanente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Fallecimiento (alguien lo solicitaría en su nombre)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Escuela cerrada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perdón del préstamo para profesores. Puede ser elegible si es un maestro que trabaja en ciertos entornos educativos.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Perdón de préstamos por servicios públicos. Puede ser elegible si presta servicios públicos y ha realizado 120 pagos a su préstamo.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u="sng" kern="1200" dirty="0">
                <a:solidFill>
                  <a:schemeClr val="tx1"/>
                </a:solidFill>
                <a:effectLst/>
                <a:latin typeface="+mn-lt"/>
                <a:ea typeface="MS PGothic" panose="020B0600070205080204" pitchFamily="34" charset="-128"/>
                <a:cs typeface="MS PGothic" charset="0"/>
              </a:rPr>
              <a:t>A excepción de las circunstancias anteriores,</a:t>
            </a:r>
            <a:r>
              <a:rPr lang="es-MX" sz="1200" kern="1200" dirty="0">
                <a:solidFill>
                  <a:schemeClr val="tx1"/>
                </a:solidFill>
                <a:effectLst/>
                <a:latin typeface="+mn-lt"/>
                <a:ea typeface="MS PGothic" panose="020B0600070205080204" pitchFamily="34" charset="-128"/>
                <a:cs typeface="MS PGothic" charset="0"/>
              </a:rPr>
              <a:t> es casi imposible eliminar la deuda de préstamos estudiantiles federales, incluso en caso de bancarrota. Y sus salarios y sus cuentas bancarias pueden ser embargados por falta de pago.</a:t>
            </a:r>
            <a:endParaRPr lang="en-GB" sz="1200" kern="1200" dirty="0">
              <a:solidFill>
                <a:schemeClr val="tx1"/>
              </a:solidFill>
              <a:effectLst/>
              <a:latin typeface="+mn-lt"/>
              <a:ea typeface="MS PGothic" panose="020B0600070205080204" pitchFamily="34" charset="-128"/>
              <a:cs typeface="MS PGothic" charset="0"/>
            </a:endParaRPr>
          </a:p>
        </p:txBody>
      </p:sp>
      <p:sp>
        <p:nvSpPr>
          <p:cNvPr id="304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C78906-EF44-4A68-B4FA-AD9E33A3EE38}" type="slidenum">
              <a:rPr lang="en-US" altLang="en-US" smtClean="0">
                <a:latin typeface="Calibri" panose="020F0502020204030204" pitchFamily="34" charset="0"/>
              </a:rPr>
              <a:pPr/>
              <a:t>131</a:t>
            </a:fld>
            <a:endParaRPr lang="es-MX" altLang="en-US">
              <a:latin typeface="Calibri" panose="020F0502020204030204" pitchFamily="34" charset="0"/>
            </a:endParaRPr>
          </a:p>
        </p:txBody>
      </p:sp>
    </p:spTree>
    <p:extLst>
      <p:ext uri="{BB962C8B-B14F-4D97-AF65-F5344CB8AC3E}">
        <p14:creationId xmlns:p14="http://schemas.microsoft.com/office/powerpoint/2010/main" val="351155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8941AA7-BCA1-4273-98C5-96FFDF94AE01}" type="slidenum">
              <a:rPr lang="en-US" altLang="en-US" smtClean="0">
                <a:latin typeface="Calibri" panose="020F0502020204030204" pitchFamily="34" charset="0"/>
              </a:rPr>
              <a:pPr/>
              <a:t>13</a:t>
            </a:fld>
            <a:endParaRPr lang="es-MX" altLang="en-US">
              <a:latin typeface="Calibri" panose="020F0502020204030204" pitchFamily="34" charset="0"/>
            </a:endParaRPr>
          </a:p>
        </p:txBody>
      </p:sp>
    </p:spTree>
    <p:extLst>
      <p:ext uri="{BB962C8B-B14F-4D97-AF65-F5344CB8AC3E}">
        <p14:creationId xmlns:p14="http://schemas.microsoft.com/office/powerpoint/2010/main" val="31336922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6)</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herramienta en línea del CFPB, "Cómo pagar la Universidad":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Investigar las escuelas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Llenar la Solicitud Gratuita de Ayuda Federal para Estudiantes (FAFSA, por sus siglas en inglés), un primer paso para encontrar la manera de pagar la universidad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elección de un préstamo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comparación de los paquetes de ayuda financiera y los costos de la universidad a través de más de una escuela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manejo de su dinero mientras se encuentra en la universidad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pago de sus préstamos estudiantiles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cuenta con conexión a internet, vaya al sitio para que lo vean sus estudiantes.</a:t>
            </a:r>
            <a:endParaRPr lang="en-GB" sz="1200" kern="1200">
              <a:solidFill>
                <a:schemeClr val="tx1"/>
              </a:solidFill>
              <a:effectLst/>
              <a:latin typeface="+mn-lt"/>
              <a:ea typeface="MS PGothic" panose="020B0600070205080204" pitchFamily="34" charset="-128"/>
              <a:cs typeface="MS PGothic" charset="0"/>
            </a:endParaRPr>
          </a:p>
          <a:p>
            <a:pPr defTabSz="971550" eaLnBrk="1" hangingPunct="1">
              <a:spcBef>
                <a:spcPct val="0"/>
              </a:spcBef>
              <a:defRPr/>
            </a:pPr>
            <a:r>
              <a:rPr lang="es-MX" altLang="en-US" b="1" i="1">
                <a:solidFill>
                  <a:srgbClr val="000000"/>
                </a:solidFill>
              </a:rPr>
              <a:t>, vaya al sitio y muéstrele a las personas que usted está entrenando.</a:t>
            </a: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67DC6F7-3C69-4CE0-BABC-142FB7488F86}" type="slidenum">
              <a:rPr lang="en-US" altLang="en-US" smtClean="0">
                <a:latin typeface="Calibri" panose="020F0502020204030204" pitchFamily="34" charset="0"/>
              </a:rPr>
              <a:pPr/>
              <a:t>132</a:t>
            </a:fld>
            <a:endParaRPr lang="es-MX" altLang="en-US">
              <a:latin typeface="Calibri" panose="020F0502020204030204" pitchFamily="34" charset="0"/>
            </a:endParaRPr>
          </a:p>
        </p:txBody>
      </p:sp>
    </p:spTree>
    <p:extLst>
      <p:ext uri="{BB962C8B-B14F-4D97-AF65-F5344CB8AC3E}">
        <p14:creationId xmlns:p14="http://schemas.microsoft.com/office/powerpoint/2010/main" val="18094941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6, Herramienta 5: Cuando los cobradores llaman</a:t>
            </a:r>
            <a:r>
              <a:rPr lang="es-MX" sz="1200" b="1" kern="1200">
                <a:solidFill>
                  <a:schemeClr val="tx1"/>
                </a:solidFill>
                <a:effectLst/>
                <a:latin typeface="+mn-lt"/>
                <a:ea typeface="MS PGothic" panose="020B0600070205080204" pitchFamily="34" charset="-128"/>
                <a:cs typeface="MS PGothic" charset="0"/>
              </a:rPr>
              <a:t>) (Página 239)</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Herramienta 5 con los participantes.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Además de información, contiene muestras de cartas que las personas pueden enviar a los cobradores de deudas para verificar la deuda o para solicitar que dejen de comunicarse con ellas.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Sin embargo, recuerde que el interrumpir la comunicación no borra la deuda.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Explique: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cobradores de deudas utilizan técnicas convincentes para conseguir que usted envíe dinero para pagar la deuda. </a:t>
            </a:r>
            <a:r>
              <a:rPr lang="es-MX" sz="1200" b="1" i="1" kern="1200">
                <a:solidFill>
                  <a:schemeClr val="tx1"/>
                </a:solidFill>
                <a:effectLst/>
                <a:latin typeface="+mn-lt"/>
                <a:ea typeface="MS PGothic" panose="020B0600070205080204" pitchFamily="34" charset="-128"/>
                <a:cs typeface="MS PGothic" charset="0"/>
              </a:rPr>
              <a:t>Antes de enviar dinero, usted debe confirmar que usted realmente debe dicha deuda. También debe confirmar que la cobranza no es fraudulenta y que es legítima.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Usted puede confirmar esta información durante una conversación inicial o de seguimiento con el cobrador de deudas, pero tenga cuidado con los cobradores fraudulentos. Asegúrese de que usted puede identificar la deuda, y confirme que no la haya pagado ya.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Cuando suena el teléfono: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A veces es difícil saber si la persona que está llamando es realmente un cobrador de deudas. </a:t>
            </a:r>
            <a:r>
              <a:rPr lang="es-MX" sz="1200" b="1" i="1" kern="1200">
                <a:solidFill>
                  <a:schemeClr val="tx1"/>
                </a:solidFill>
                <a:effectLst/>
                <a:latin typeface="+mn-lt"/>
                <a:ea typeface="MS PGothic" panose="020B0600070205080204" pitchFamily="34" charset="-128"/>
                <a:cs typeface="MS PGothic" charset="0"/>
              </a:rPr>
              <a:t>Para evitar ser víctima de una estafa, pregunte el nombre, el número y la dirección del cobrador y solicite información sobre la deuda por escrito.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Sea cauteloso al compartir su información personal por teléfono. Si un extraño le pregunta su número de Seguro Social, fecha de nacimiento o información de su cuenta bancaria, esto puede ser una señal de alerta.</a:t>
            </a:r>
            <a:r>
              <a:rPr lang="en-GB">
                <a:effectLst/>
              </a:rPr>
              <a:t> </a:t>
            </a:r>
            <a:endParaRPr lang="es-MX" altLang="en-US">
              <a:solidFill>
                <a:srgbClr val="000000"/>
              </a:solidFill>
              <a:ea typeface="MS PGothic" charset="-128"/>
            </a:endParaRPr>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4DF01D4-AC12-4023-B05D-BEFCCF3760B9}" type="slidenum">
              <a:rPr lang="en-US" altLang="en-US" smtClean="0">
                <a:latin typeface="Calibri" panose="020F0502020204030204" pitchFamily="34" charset="0"/>
              </a:rPr>
              <a:pPr/>
              <a:t>133</a:t>
            </a:fld>
            <a:endParaRPr lang="es-MX" altLang="en-US">
              <a:latin typeface="Calibri" panose="020F0502020204030204" pitchFamily="34" charset="0"/>
            </a:endParaRPr>
          </a:p>
        </p:txBody>
      </p:sp>
    </p:spTree>
    <p:extLst>
      <p:ext uri="{BB962C8B-B14F-4D97-AF65-F5344CB8AC3E}">
        <p14:creationId xmlns:p14="http://schemas.microsoft.com/office/powerpoint/2010/main" val="259439659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(Módulo 6)</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Revise la carta de verificación de la deuda.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Explique</a:t>
            </a:r>
            <a:r>
              <a:rPr lang="es-MX" sz="1200" kern="1200" dirty="0">
                <a:solidFill>
                  <a:schemeClr val="tx1"/>
                </a:solidFill>
                <a:effectLst/>
                <a:latin typeface="+mn-lt"/>
                <a:ea typeface="MS PGothic" panose="020B0600070205080204" pitchFamily="34" charset="-128"/>
                <a:cs typeface="MS PGothic" charset="0"/>
              </a:rPr>
              <a:t> por qué es importante pedir más información: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dudas acerca de la deuda, pida a la agencia de cobro de deudas que verifique la deuda antes de que usted envíe dinero o reconozca la deuda. Puede hacer esto mediante una “carta de verificación” al cobrador de la deuda pidiéndole que le proporcione cierta información sobre la misma. La carta que usted recibe del cobrador de deudas debe contener un aviso sobre su derecho a solicitar más información sobre la deuda.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Envíe esta carta tan pronto como sea posible.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pregunta por escrito antes de los 30 días, los cobradores de deudas tienen la responsabilidad legal de darle cierta información.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Usted puede utilizar las cartas de muestra del conjunto de herramientas para responder a un cobrador de deudas. También puede encontrar otras cartas de muestra para impugnar una deuda, especificar cómo desea ser contactado, o para pedir que el cobrador se comunique con usted a través de su abogado, en http://www.consumerfinance.gov/askcfpb/1695/.</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Puede que un cobrador de deudas no tenga la obligación legal de proporcionar toda la información que usted pida, incluso si usted la solicita dentro del plazo de los 30 días. Si el cobrador no le da todo lo que usted solicita, no significa necesariamente que el cobrador de deudas ha infringido alguna ley ni que haya renunciado a un derecho legal de cobrarle.</a:t>
            </a:r>
            <a:endParaRPr lang="en-GB" sz="1200" kern="1200" dirty="0">
              <a:solidFill>
                <a:schemeClr val="tx1"/>
              </a:solidFill>
              <a:effectLst/>
              <a:latin typeface="+mn-lt"/>
              <a:ea typeface="MS PGothic" panose="020B0600070205080204" pitchFamily="34" charset="-128"/>
              <a:cs typeface="MS PGothic" charset="0"/>
            </a:endParaRPr>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15CC819-4753-4BB0-8184-B044F658E518}" type="slidenum">
              <a:rPr lang="en-US" altLang="en-US" smtClean="0">
                <a:latin typeface="Calibri" panose="020F0502020204030204" pitchFamily="34" charset="0"/>
              </a:rPr>
              <a:pPr/>
              <a:t>134</a:t>
            </a:fld>
            <a:endParaRPr lang="es-MX" altLang="en-US">
              <a:latin typeface="Calibri" panose="020F0502020204030204" pitchFamily="34" charset="0"/>
            </a:endParaRPr>
          </a:p>
        </p:txBody>
      </p:sp>
    </p:spTree>
    <p:extLst>
      <p:ext uri="{BB962C8B-B14F-4D97-AF65-F5344CB8AC3E}">
        <p14:creationId xmlns:p14="http://schemas.microsoft.com/office/powerpoint/2010/main" val="259188712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s-MX" altLang="en-US" b="1" i="1" u="sng">
                <a:solidFill>
                  <a:srgbClr val="000000"/>
                </a:solidFill>
              </a:rPr>
              <a:t>Módulo 6: Cómo Manejar la Deuda</a:t>
            </a:r>
          </a:p>
          <a:p>
            <a:pPr>
              <a:defRPr/>
            </a:pPr>
            <a:endParaRPr lang="es-MX"/>
          </a:p>
          <a:p>
            <a:pPr>
              <a:defRPr/>
            </a:pPr>
            <a:r>
              <a:rPr lang="es-MX" b="1"/>
              <a:t>Presentación (Módulo 6)</a:t>
            </a:r>
          </a:p>
          <a:p>
            <a:pPr>
              <a:defRPr/>
            </a:pPr>
            <a:endParaRPr lang="es-MX"/>
          </a:p>
          <a:p>
            <a:pPr marL="171425" indent="-171425">
              <a:buFont typeface="Arial"/>
              <a:buChar char="•"/>
              <a:defRPr/>
            </a:pPr>
            <a:r>
              <a:rPr lang="es-MX"/>
              <a:t>Revise la carta de verificación de la deuda.</a:t>
            </a:r>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54A7B-F560-4A11-8ECD-1E1F7555D0AB}" type="slidenum">
              <a:rPr lang="en-US" altLang="en-US" smtClean="0">
                <a:latin typeface="Calibri" panose="020F0502020204030204" pitchFamily="34" charset="0"/>
              </a:rPr>
              <a:pPr/>
              <a:t>135</a:t>
            </a:fld>
            <a:endParaRPr lang="es-MX" altLang="en-US">
              <a:latin typeface="Calibri" panose="020F0502020204030204" pitchFamily="34" charset="0"/>
            </a:endParaRPr>
          </a:p>
        </p:txBody>
      </p:sp>
    </p:spTree>
    <p:extLst>
      <p:ext uri="{BB962C8B-B14F-4D97-AF65-F5344CB8AC3E}">
        <p14:creationId xmlns:p14="http://schemas.microsoft.com/office/powerpoint/2010/main" val="382163809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s-MX" altLang="en-US" b="1" i="1" u="sng">
                <a:solidFill>
                  <a:srgbClr val="000000"/>
                </a:solidFill>
              </a:rPr>
              <a:t>Módulo 6: Cómo Manejar la Deuda</a:t>
            </a:r>
          </a:p>
          <a:p>
            <a:pPr>
              <a:defRPr/>
            </a:pPr>
            <a:endParaRPr lang="es-MX"/>
          </a:p>
          <a:p>
            <a:pPr>
              <a:defRPr/>
            </a:pPr>
            <a:r>
              <a:rPr lang="es-MX" b="1"/>
              <a:t>Presentación (Módulo 6)</a:t>
            </a:r>
          </a:p>
          <a:p>
            <a:pPr>
              <a:defRPr/>
            </a:pPr>
            <a:endParaRPr lang="es-MX"/>
          </a:p>
          <a:p>
            <a:pPr marL="171425" indent="-171425">
              <a:buFont typeface="Arial"/>
              <a:buChar char="•"/>
              <a:defRPr/>
            </a:pPr>
            <a:r>
              <a:rPr lang="es-MX"/>
              <a:t>Revise la carta de verificación de la deuda.</a:t>
            </a:r>
          </a:p>
        </p:txBody>
      </p:sp>
      <p:sp>
        <p:nvSpPr>
          <p:cNvPr id="314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381564-BD76-4766-85DE-6BAE7F863ACE}" type="slidenum">
              <a:rPr lang="en-US" altLang="en-US" smtClean="0">
                <a:latin typeface="Calibri" panose="020F0502020204030204" pitchFamily="34" charset="0"/>
              </a:rPr>
              <a:pPr/>
              <a:t>136</a:t>
            </a:fld>
            <a:endParaRPr lang="es-MX" altLang="en-US">
              <a:latin typeface="Calibri" panose="020F0502020204030204" pitchFamily="34" charset="0"/>
            </a:endParaRPr>
          </a:p>
        </p:txBody>
      </p:sp>
    </p:spTree>
    <p:extLst>
      <p:ext uri="{BB962C8B-B14F-4D97-AF65-F5344CB8AC3E}">
        <p14:creationId xmlns:p14="http://schemas.microsoft.com/office/powerpoint/2010/main" val="13058261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6: Manejo de deudas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Debate dirigido (Módulo 6)</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Explique</a:t>
            </a:r>
            <a:r>
              <a:rPr lang="es-MX" sz="1200" kern="1200" dirty="0">
                <a:solidFill>
                  <a:schemeClr val="tx1"/>
                </a:solidFill>
                <a:effectLst/>
                <a:latin typeface="+mn-lt"/>
                <a:ea typeface="MS PGothic" panose="020B0600070205080204" pitchFamily="34" charset="-128"/>
                <a:cs typeface="MS PGothic" charset="0"/>
              </a:rPr>
              <a:t> los aspectos más destacados de la Ley de Prácticas Justas en el Cobro de Deudas (FDCPA, por sus siglas en inglés).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Ley de Prácticas Justas en el Cobro de Deudas (FDCPA) dice lo que los cobradores de deudas pueden y no pueden hacer.</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 ley cubre a las empresas o individuos que cobran las deudas de otros negocios. A menudo se les conoce como </a:t>
            </a:r>
            <a:r>
              <a:rPr lang="es-MX" sz="1200" u="sng" kern="1200" dirty="0">
                <a:solidFill>
                  <a:schemeClr val="tx1"/>
                </a:solidFill>
                <a:effectLst/>
                <a:latin typeface="+mn-lt"/>
                <a:ea typeface="MS PGothic" panose="020B0600070205080204" pitchFamily="34" charset="-128"/>
                <a:cs typeface="MS PGothic" charset="0"/>
              </a:rPr>
              <a:t>"cobradores de deudas de terceros".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 ley no es aplicable a las empresas que tratan de cobrar sus propias deudas.</a:t>
            </a:r>
            <a:endParaRPr lang="en-GB" sz="1200" kern="1200" dirty="0">
              <a:solidFill>
                <a:schemeClr val="tx1"/>
              </a:solidFill>
              <a:effectLst/>
              <a:latin typeface="+mn-lt"/>
              <a:ea typeface="MS PGothic" panose="020B0600070205080204" pitchFamily="34" charset="-128"/>
              <a:cs typeface="MS PGothic" charset="0"/>
            </a:endParaRPr>
          </a:p>
          <a:p>
            <a:pPr lvl="1"/>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ley establece que los cobradores de deudas no pueden acosar, oprimir o abusar de usted o de cualquier otra persona con que se comunique. Algunos ejemplos de acoso son: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Llamadas telefónicas repetidas que tienen la intención de molestar, abusar de o acosarlo a usted o a cualquier persona que conteste el teléfono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Lenguaje obsceno o profano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Amenazas de violencia o daño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Publicar listas de personas que se niegan a pagar sus deudas (esto no incluye la presentación de informes ante una compañía de informes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Recibir llamadas en las que no le dicen quién llama</a:t>
            </a:r>
            <a:endParaRPr lang="en-GB" sz="1200" kern="1200" dirty="0">
              <a:solidFill>
                <a:schemeClr val="tx1"/>
              </a:solidFill>
              <a:effectLst/>
              <a:latin typeface="+mn-lt"/>
              <a:ea typeface="MS PGothic" panose="020B0600070205080204" pitchFamily="34" charset="-128"/>
              <a:cs typeface="MS PGothic" charset="0"/>
            </a:endParaRPr>
          </a:p>
          <a:p>
            <a:pPr lvl="1"/>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ley también indica que los cobradores de deudas no pueden utilizar prácticas falsas, engañosas o confusas. Esto incluye las declaraciones falsas acerca de: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deuda, incluyendo la cantidad adeudada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Que la persona en el teléfono es un abogado (a menos que en efecto se trate de un abogado)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Amenazas de que van a arrestarlo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Amenazas de que pueden hacer cosas que no se pueden hacer legalmente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Amenazas de hacer cosas que el cobrador no tiene la intención de hacer</a:t>
            </a:r>
            <a:endParaRPr lang="en-GB" sz="1200" kern="1200" dirty="0">
              <a:solidFill>
                <a:schemeClr val="tx1"/>
              </a:solidFill>
              <a:effectLst/>
              <a:latin typeface="+mn-lt"/>
              <a:ea typeface="MS PGothic" panose="020B0600070205080204" pitchFamily="34" charset="-128"/>
              <a:cs typeface="MS PGothic" charset="0"/>
            </a:endParaRPr>
          </a:p>
          <a:p>
            <a:pPr lvl="1"/>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 una buena idea mantener un archivo con todas las cartas o documentos que un cobrador de deudas le envíe y las copias de todo lo que usted le envíe a un cobrador de deudas.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Además, anote las fechas y horas de las conversaciones, junto con las notas acerca de lo que se discutió. Estos registros pueden ayudarlo en caso de tener una disputa con un cobrador de deudas, de reunirse con un abogado o de acudir a los tribunales.</a:t>
            </a:r>
            <a:endParaRPr lang="en-GB" sz="1200" kern="1200" dirty="0">
              <a:solidFill>
                <a:schemeClr val="tx1"/>
              </a:solidFill>
              <a:effectLst/>
              <a:latin typeface="+mn-lt"/>
              <a:ea typeface="MS PGothic" panose="020B0600070205080204" pitchFamily="34" charset="-128"/>
              <a:cs typeface="MS PGothic" charset="0"/>
            </a:endParaRPr>
          </a:p>
          <a:p>
            <a:pPr lvl="1"/>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Muestre las cartas de ejemplo en el Módulo 5.</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¿Cuándo creen que puedan usar esta herramienta? ¿Qué obstáculos anticipan al usar esta información?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En resumen:</a:t>
            </a:r>
            <a:endParaRPr lang="en-GB" sz="1200" b="0" kern="1200" dirty="0">
              <a:solidFill>
                <a:schemeClr val="tx1"/>
              </a:solidFill>
              <a:effectLst/>
              <a:latin typeface="+mn-lt"/>
              <a:ea typeface="MS PGothic" panose="020B0600070205080204" pitchFamily="34" charset="-128"/>
              <a:cs typeface="MS PGothic" charset="0"/>
            </a:endParaRPr>
          </a:p>
          <a:p>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la falta de ingresos, es probable que la preocupación más común, de las personas a las que usted atiende, sea la deuda.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Comprender lo que es la deuda, cómo gestionar la deuda y la manera de reducirla no sólo mejora la estabilidad financiera individual y familiar (menos ingresos se consumen por la deuda todos los meses), sino que también reduce el estrés.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Comprender los derechos relacionados con el cobro de deudas y cómo hacer frente a las deudas especiales, tales como las deudas médicas y los préstamos estudiantiles, también es muy importante.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Sin embargo, tal como sucede al alcanzar una meta, salir de una deuda requiere tiempo y compromiso.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 menudo, las personas a las que usted atiende tienen muchas cosas en su vida, por lo que si esta es su mayor preocupación, enfocarse en esta área puede tener un gran impacto en sus vidas.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atender a las deudas hoy les da a las personas más opciones para mañana.</a:t>
            </a:r>
            <a:endParaRPr lang="en-GB" sz="1200" kern="1200" dirty="0">
              <a:solidFill>
                <a:schemeClr val="tx1"/>
              </a:solidFill>
              <a:effectLst/>
              <a:latin typeface="+mn-lt"/>
              <a:ea typeface="MS PGothic" panose="020B0600070205080204" pitchFamily="34" charset="-128"/>
              <a:cs typeface="MS PGothic" charset="0"/>
            </a:endParaRPr>
          </a:p>
        </p:txBody>
      </p:sp>
      <p:sp>
        <p:nvSpPr>
          <p:cNvPr id="316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58C2963-F110-4891-8C11-E660D1C7D9C9}" type="slidenum">
              <a:rPr lang="en-US" altLang="en-US" smtClean="0">
                <a:latin typeface="Calibri" panose="020F0502020204030204" pitchFamily="34" charset="0"/>
              </a:rPr>
              <a:pPr/>
              <a:t>137</a:t>
            </a:fld>
            <a:endParaRPr lang="es-MX" altLang="en-US">
              <a:latin typeface="Calibri" panose="020F0502020204030204" pitchFamily="34" charset="0"/>
            </a:endParaRPr>
          </a:p>
        </p:txBody>
      </p:sp>
    </p:spTree>
    <p:extLst>
      <p:ext uri="{BB962C8B-B14F-4D97-AF65-F5344CB8AC3E}">
        <p14:creationId xmlns:p14="http://schemas.microsoft.com/office/powerpoint/2010/main" val="37161056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6: Manejo de deudas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Discusión (Módulo 6)</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Hoja de cálculo para deudas-ingresos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Hoja de cálculo para deudas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5: Cuando los cobradores llaman: Medidas que usted puede tomar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Hoja de cálculo para la reducción de las deudas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4: Cómo pagar los préstamos estudiantiles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la sesión: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a:t>
            </a:r>
            <a:r>
              <a:rPr lang="es-MX" sz="1200" b="1" kern="1200">
                <a:solidFill>
                  <a:schemeClr val="tx1"/>
                </a:solidFill>
                <a:effectLst/>
                <a:latin typeface="+mn-lt"/>
                <a:ea typeface="MS PGothic" panose="020B0600070205080204" pitchFamily="34" charset="-128"/>
                <a:cs typeface="MS PGothic" charset="0"/>
              </a:rPr>
              <a:t>deuda</a:t>
            </a:r>
            <a:r>
              <a:rPr lang="es-MX" sz="1200" kern="1200">
                <a:solidFill>
                  <a:schemeClr val="tx1"/>
                </a:solidFill>
                <a:effectLst/>
                <a:latin typeface="+mn-lt"/>
                <a:ea typeface="MS PGothic" panose="020B0600070205080204" pitchFamily="34" charset="-128"/>
                <a:cs typeface="MS PGothic" charset="0"/>
              </a:rPr>
              <a:t> es dinero que usted debe. En general, usted tiene que utilizar los ingresos futuros para hacer los pagos de su deuda.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deuda es diferente del crédito; el crédito es la capacidad de pedir dinero prestado.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a:t>
            </a:r>
            <a:r>
              <a:rPr lang="es-MX" sz="1200" b="1" kern="1200">
                <a:solidFill>
                  <a:schemeClr val="tx1"/>
                </a:solidFill>
                <a:effectLst/>
                <a:latin typeface="+mn-lt"/>
                <a:ea typeface="MS PGothic" panose="020B0600070205080204" pitchFamily="34" charset="-128"/>
                <a:cs typeface="MS PGothic" charset="0"/>
              </a:rPr>
              <a:t>deuda asegurada</a:t>
            </a:r>
            <a:r>
              <a:rPr lang="es-MX" sz="1200" kern="1200">
                <a:solidFill>
                  <a:schemeClr val="tx1"/>
                </a:solidFill>
                <a:effectLst/>
                <a:latin typeface="+mn-lt"/>
                <a:ea typeface="MS PGothic" panose="020B0600070205080204" pitchFamily="34" charset="-128"/>
                <a:cs typeface="MS PGothic" charset="0"/>
              </a:rPr>
              <a:t> o garantizada es una deuda que tiene un activo adjunto a ésta en caso de que usted no pague el préstamo (por ejemplo, los préstamos para una vivienda o para un auto).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a:t>
            </a:r>
            <a:r>
              <a:rPr lang="es-MX" sz="1200" b="1" kern="1200">
                <a:solidFill>
                  <a:schemeClr val="tx1"/>
                </a:solidFill>
                <a:effectLst/>
                <a:latin typeface="+mn-lt"/>
                <a:ea typeface="MS PGothic" panose="020B0600070205080204" pitchFamily="34" charset="-128"/>
                <a:cs typeface="MS PGothic" charset="0"/>
              </a:rPr>
              <a:t>deuda no asegurada</a:t>
            </a:r>
            <a:r>
              <a:rPr lang="es-MX" sz="1200" kern="1200">
                <a:solidFill>
                  <a:schemeClr val="tx1"/>
                </a:solidFill>
                <a:effectLst/>
                <a:latin typeface="+mn-lt"/>
                <a:ea typeface="MS PGothic" panose="020B0600070205080204" pitchFamily="34" charset="-128"/>
                <a:cs typeface="MS PGothic" charset="0"/>
              </a:rPr>
              <a:t> o no garantizada es una deuda que no tiene un activo adjunto a ésta (la deuda de la tarjeta de crédito y la deuda de un préstamo estudiantil son ejemplos de deudas no aseguradas).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1: Hoja de cálculo para deuda</a:t>
            </a:r>
            <a:r>
              <a:rPr lang="es-MX" sz="1200" kern="1200">
                <a:solidFill>
                  <a:schemeClr val="tx1"/>
                </a:solidFill>
                <a:effectLst/>
                <a:latin typeface="+mn-lt"/>
                <a:ea typeface="MS PGothic" panose="020B0600070205080204" pitchFamily="34" charset="-128"/>
                <a:cs typeface="MS PGothic" charset="0"/>
              </a:rPr>
              <a:t>s para hacer una lista de sus deudas y los detalles asociados con cada deuda — es el fundamento de un plan de reducción de deuda.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2: Hoja de cálculo para deudas-ingresos</a:t>
            </a:r>
            <a:r>
              <a:rPr lang="es-MX" sz="1200" kern="1200">
                <a:solidFill>
                  <a:schemeClr val="tx1"/>
                </a:solidFill>
                <a:effectLst/>
                <a:latin typeface="+mn-lt"/>
                <a:ea typeface="MS PGothic" panose="020B0600070205080204" pitchFamily="34" charset="-128"/>
                <a:cs typeface="MS PGothic" charset="0"/>
              </a:rPr>
              <a:t> para calcular la cantidad de sus ingresos destinados a cubrir sus deudas mensuales.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3: Hoja de cálculo para la reducción de deudas</a:t>
            </a:r>
            <a:r>
              <a:rPr lang="es-MX" sz="1200" kern="1200">
                <a:solidFill>
                  <a:schemeClr val="tx1"/>
                </a:solidFill>
                <a:effectLst/>
                <a:latin typeface="+mn-lt"/>
                <a:ea typeface="MS PGothic" panose="020B0600070205080204" pitchFamily="34" charset="-128"/>
                <a:cs typeface="MS PGothic" charset="0"/>
              </a:rPr>
              <a:t> para identificar una estrategia para reducir o eliminar sus deudas.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4: Pago de préstamos estudiantiles</a:t>
            </a:r>
            <a:r>
              <a:rPr lang="es-MX" sz="1200" kern="1200">
                <a:solidFill>
                  <a:schemeClr val="tx1"/>
                </a:solidFill>
                <a:effectLst/>
                <a:latin typeface="+mn-lt"/>
                <a:ea typeface="MS PGothic" panose="020B0600070205080204" pitchFamily="34" charset="-128"/>
                <a:cs typeface="MS PGothic" charset="0"/>
              </a:rPr>
              <a:t>, para entender algunos de los términos clave relacionados con los préstamos estudiantiles, así como las opciones de pago.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5: Cuando los cobradores llaman: Medidas que usted puede tomar </a:t>
            </a:r>
            <a:r>
              <a:rPr lang="es-MX" sz="1200" kern="1200">
                <a:solidFill>
                  <a:schemeClr val="tx1"/>
                </a:solidFill>
                <a:effectLst/>
                <a:latin typeface="+mn-lt"/>
                <a:ea typeface="MS PGothic" panose="020B0600070205080204" pitchFamily="34" charset="-128"/>
                <a:cs typeface="MS PGothic" charset="0"/>
              </a:rPr>
              <a:t>para ayudarlo a entender sus derechos en el cobro de deudas.</a:t>
            </a:r>
            <a:endParaRPr lang="en-GB" sz="1200" kern="1200">
              <a:solidFill>
                <a:schemeClr val="tx1"/>
              </a:solidFill>
              <a:effectLst/>
              <a:latin typeface="+mn-lt"/>
              <a:ea typeface="MS PGothic" panose="020B0600070205080204" pitchFamily="34" charset="-128"/>
              <a:cs typeface="MS PGothic" charset="0"/>
            </a:endParaRPr>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341C585-1139-44A4-9F20-6F3B13FE4FD4}" type="slidenum">
              <a:rPr lang="en-US" altLang="en-US" smtClean="0">
                <a:latin typeface="Calibri" panose="020F0502020204030204" pitchFamily="34" charset="0"/>
              </a:rPr>
              <a:pPr/>
              <a:t>138</a:t>
            </a:fld>
            <a:endParaRPr lang="es-MX" altLang="en-US">
              <a:latin typeface="Calibri" panose="020F0502020204030204" pitchFamily="34" charset="0"/>
            </a:endParaRPr>
          </a:p>
        </p:txBody>
      </p:sp>
    </p:spTree>
    <p:extLst>
      <p:ext uri="{BB962C8B-B14F-4D97-AF65-F5344CB8AC3E}">
        <p14:creationId xmlns:p14="http://schemas.microsoft.com/office/powerpoint/2010/main" val="38976120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3A620CB-7239-4497-855C-802FF09BA018}" type="slidenum">
              <a:rPr lang="en-US" altLang="en-US" smtClean="0">
                <a:latin typeface="Calibri" panose="020F0502020204030204" pitchFamily="34" charset="0"/>
              </a:rPr>
              <a:pPr/>
              <a:t>139</a:t>
            </a:fld>
            <a:endParaRPr lang="es-MX" altLang="en-US">
              <a:latin typeface="Calibri" panose="020F0502020204030204" pitchFamily="34" charset="0"/>
            </a:endParaRPr>
          </a:p>
        </p:txBody>
      </p:sp>
    </p:spTree>
    <p:extLst>
      <p:ext uri="{BB962C8B-B14F-4D97-AF65-F5344CB8AC3E}">
        <p14:creationId xmlns:p14="http://schemas.microsoft.com/office/powerpoint/2010/main" val="18512314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r>
              <a:rPr lang="en-GB" dirty="0">
                <a:effectLst/>
              </a:rPr>
              <a:t> </a:t>
            </a:r>
          </a:p>
          <a:p>
            <a:r>
              <a:rPr lang="es-MX" sz="1200" b="1" kern="1200" dirty="0">
                <a:solidFill>
                  <a:schemeClr val="tx1"/>
                </a:solidFill>
                <a:effectLst/>
                <a:latin typeface="+mn-lt"/>
                <a:ea typeface="MS PGothic" panose="020B0600070205080204" pitchFamily="34" charset="-128"/>
                <a:cs typeface="MS PGothic" charset="0"/>
              </a:rPr>
              <a:t>Tiempo previsto: 45 minutos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Metodología: Debate dirigido / Actividad en grupos de tres / Presentación / </a:t>
            </a:r>
            <a:r>
              <a:rPr lang="es-MX" sz="1200" b="1" kern="1200" dirty="0" err="1">
                <a:solidFill>
                  <a:schemeClr val="tx1"/>
                </a:solidFill>
                <a:effectLst/>
                <a:latin typeface="+mn-lt"/>
                <a:ea typeface="MS PGothic" panose="020B0600070205080204" pitchFamily="34" charset="-128"/>
                <a:cs typeface="MS PGothic" charset="0"/>
              </a:rPr>
              <a:t>Brainstorming</a:t>
            </a:r>
            <a:r>
              <a:rPr lang="es-MX" sz="1200" b="1" kern="1200" dirty="0">
                <a:solidFill>
                  <a:schemeClr val="tx1"/>
                </a:solidFill>
                <a:effectLst/>
                <a:latin typeface="+mn-lt"/>
                <a:ea typeface="MS PGothic" panose="020B0600070205080204" pitchFamily="34" charset="-128"/>
                <a:cs typeface="MS PGothic" charset="0"/>
              </a:rPr>
              <a:t> en grupo grande</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Sección correspondiente en el Conjunto de Herramientas: Módulo 7 (página 249)</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u="sng" kern="1200" dirty="0">
                <a:solidFill>
                  <a:schemeClr val="tx1"/>
                </a:solidFill>
                <a:effectLst/>
                <a:latin typeface="+mn-lt"/>
                <a:ea typeface="MS PGothic" panose="020B0600070205080204" pitchFamily="34" charset="-128"/>
                <a:cs typeface="MS PGothic" charset="0"/>
              </a:rPr>
              <a:t>Instrucciones para el Moderador:</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(Módulo 7)</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¿Qué es un informe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que la gente comente sus ideas, explique: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informe de crédito es un informe sobre el consumidor que examina parte de su historial de pago de facturas, información de registros públicos y el registro de la frecuencia con que usted ha solicitado crédito. Sus informes de crédito contienen información acerca de cómo usted ha utilizado el crédito.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Repase las razones por las que los informes y puntajes de crédito son importantes: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buen historial de crédito puede ayudarle 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Conseguir y mantener un puesto de trabajo. Un empleador potencial puede utilizar sus informes para determinar si le ofrece un trabajo. (Nota: De acuerdo con las agencias de informes de crédito, los empleadores no utilizan los puntajes; los empleadores utilizan una versión especial de los informes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Obtener y mantener una autorización de seguridad para un trabajo, inclusive un puesto militar</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Conseguir un apartamento. Un propietario puede usar sus informes o puntajes para determinar si le alquila un apartamento a usted.</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Obtener cobertura de seguro. Una compañía de seguros puede utilizar sus informes o puntajes para determinar si le concede la cobertura del seguro y las tarifas que usted pagará por la cobertura. Esto depende del estado en que usted vive.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Poner depósitos más bajos para los servicios públicos y mejores condiciones en planes de telefonía celular. Los proveedores de servicios, como las compañías de telefonía celular y las compañías de servicios públicos, pueden utilizarlos para examinar los niveles de depósito aplicables y el costo del servicio.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Obtener una tarjeta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Obtener mejores condiciones de préstamo; toda la información que se utiliza para calcular su puntaje proviene de los informes de crédito. Los bancos o las compañías de tarjetas de crédito los utilizan para decidir si le dan el préstamo y para determinar la tasa de interés que usted pagará si le aprueban dicho préstamo.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cualquiera de estas cosas es importante para usted, mejorar su informe de crédito puede ayudarle a conseguirlas.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Tener un historial de crédito positivo y buenos puntajes de crédito pueden abrirle puertas.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No tener un historial de crédito positivo o buenos puntajes de crédito puede crearle obstáculos y terminar costándole más dinero en términos del precio que deberá pagar por préstamos, tarjetas de crédito y otros servicios.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algunas personas dicen que los informes y puntajes de crédito no son importantes para ellas porque piensan que nunca van a solicitar un préstamo. Pero, la información en su informe de crédito también se usa para tomar muchas otras decisiones acerca de usted.</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eso es importante pagar las cuentas a tiempo y prestar atención a lo que aparece en su informe de crédito. El puntaje se calcula de acuerdo con la información que figura en el informe. Así que, al menos una vez al año, tómese el tiempo para asegurarse de que la información de su informe sea correcta. Puede obtener una copia gratuita de su informe cada 12 meses en: https://www.annualcreditreport.com.</a:t>
            </a:r>
            <a:r>
              <a:rPr lang="en-GB" dirty="0">
                <a:effectLst/>
              </a:rPr>
              <a:t> </a:t>
            </a:r>
            <a:endParaRPr lang="es-MX" dirty="0">
              <a:solidFill>
                <a:srgbClr val="000000"/>
              </a:solidFill>
              <a:ea typeface="+mn-ea"/>
              <a:cs typeface="+mn-cs"/>
            </a:endParaRPr>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2A4E434-D0D3-4E05-8AA8-A610BEF89F0C}" type="slidenum">
              <a:rPr lang="en-US" altLang="en-US" smtClean="0">
                <a:latin typeface="Calibri" panose="020F0502020204030204" pitchFamily="34" charset="0"/>
              </a:rPr>
              <a:pPr/>
              <a:t>140</a:t>
            </a:fld>
            <a:endParaRPr lang="es-MX" altLang="en-US">
              <a:latin typeface="Calibri" panose="020F0502020204030204" pitchFamily="34" charset="0"/>
            </a:endParaRPr>
          </a:p>
        </p:txBody>
      </p:sp>
    </p:spTree>
    <p:extLst>
      <p:ext uri="{BB962C8B-B14F-4D97-AF65-F5344CB8AC3E}">
        <p14:creationId xmlns:p14="http://schemas.microsoft.com/office/powerpoint/2010/main" val="16082837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r>
              <a:rPr lang="en-GB" dirty="0">
                <a:effectLst/>
              </a:rPr>
              <a:t> </a:t>
            </a: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(Módulo 7)</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Explique</a:t>
            </a:r>
            <a:r>
              <a:rPr lang="es-MX" sz="1200" kern="1200" dirty="0">
                <a:solidFill>
                  <a:schemeClr val="tx1"/>
                </a:solidFill>
                <a:effectLst/>
                <a:latin typeface="+mn-lt"/>
                <a:ea typeface="MS PGothic" panose="020B0600070205080204" pitchFamily="34" charset="-128"/>
                <a:cs typeface="MS PGothic" charset="0"/>
              </a:rPr>
              <a:t> que los informes de crédito se dividen en secciones: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Encabezado/información de identificación: </a:t>
            </a:r>
            <a:r>
              <a:rPr lang="es-MX" sz="1200" kern="1200" dirty="0">
                <a:solidFill>
                  <a:schemeClr val="tx1"/>
                </a:solidFill>
                <a:effectLst/>
                <a:latin typeface="+mn-lt"/>
                <a:ea typeface="MS PGothic" panose="020B0600070205080204" pitchFamily="34" charset="-128"/>
                <a:cs typeface="MS PGothic" charset="0"/>
              </a:rPr>
              <a:t>Esto incluye su nombre y dirección actual, así como otra información que pueda ser utilizada para distinguir o rastrear su identidad, ya sea por sí misma, como su número de Seguro Social, o ya sea cuando se combina con otra información personal, como la fecha y el lugar de nacimiento.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 información puede no estar completa (por ejemplo, todos los empleos que ha tenido no se pueden enumerar). Pero, la información que aparece debe ser exacta. Un informe de crédito no incluye cierta información personal, como la raza o el origen étnico.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Información de Registros Públicos:</a:t>
            </a:r>
            <a:r>
              <a:rPr lang="es-MX" sz="1200" kern="1200" dirty="0">
                <a:solidFill>
                  <a:schemeClr val="tx1"/>
                </a:solidFill>
                <a:effectLst/>
                <a:latin typeface="+mn-lt"/>
                <a:ea typeface="MS PGothic" panose="020B0600070205080204" pitchFamily="34" charset="-128"/>
                <a:cs typeface="MS PGothic" charset="0"/>
              </a:rPr>
              <a:t> Esta sección incluye los datos de registro público de carácter financiero, incluyendo las bancarrotas de los consumidores, los juicios, y los embargos fiscales estatales y federales.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registros de arrestos y condenas por lo general no aparecen en los informes de crédito de las 3 compañías de informes de crédito más grandes, pero otros tipos de agencias de informes de los consumidores, como las agencias de investigación de antecedentes de empleo, a menudo sí los incluyen.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Otros registros públicos que normalmente no aparecen en los informes de crédito son los registros de matrimonio, las adopciones, y los registros de las demandas civiles que no han dado lugar a sentencias.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Información de cuenta de la agencia de cobranzas:</a:t>
            </a:r>
            <a:r>
              <a:rPr lang="es-MX" sz="1200" kern="1200" dirty="0">
                <a:solidFill>
                  <a:schemeClr val="tx1"/>
                </a:solidFill>
                <a:effectLst/>
                <a:latin typeface="+mn-lt"/>
                <a:ea typeface="MS PGothic" panose="020B0600070205080204" pitchFamily="34" charset="-128"/>
                <a:cs typeface="MS PGothic" charset="0"/>
              </a:rPr>
              <a:t> Esta sección muestra si usted tiene alguna cuenta con una agencia de cobranzas y el estado de dicha cuenta.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Información de cuentas de crédito:</a:t>
            </a:r>
            <a:r>
              <a:rPr lang="es-MX" sz="1200" kern="1200" dirty="0">
                <a:solidFill>
                  <a:schemeClr val="tx1"/>
                </a:solidFill>
                <a:effectLst/>
                <a:latin typeface="+mn-lt"/>
                <a:ea typeface="MS PGothic" panose="020B0600070205080204" pitchFamily="34" charset="-128"/>
                <a:cs typeface="MS PGothic" charset="0"/>
              </a:rPr>
              <a:t> Esta sección puede incluir las cuentas de crédito (</a:t>
            </a:r>
            <a:r>
              <a:rPr lang="es-MX" sz="1200" i="1" kern="1200" dirty="0" err="1">
                <a:solidFill>
                  <a:schemeClr val="tx1"/>
                </a:solidFill>
                <a:effectLst/>
                <a:latin typeface="+mn-lt"/>
                <a:ea typeface="MS PGothic" panose="020B0600070205080204" pitchFamily="34" charset="-128"/>
                <a:cs typeface="MS PGothic" charset="0"/>
              </a:rPr>
              <a:t>tradelines</a:t>
            </a:r>
            <a:r>
              <a:rPr lang="es-MX" sz="1200" kern="1200" dirty="0">
                <a:solidFill>
                  <a:schemeClr val="tx1"/>
                </a:solidFill>
                <a:effectLst/>
                <a:latin typeface="+mn-lt"/>
                <a:ea typeface="MS PGothic" panose="020B0600070205080204" pitchFamily="34" charset="-128"/>
                <a:cs typeface="MS PGothic" charset="0"/>
              </a:rPr>
              <a:t>) que usted tenga o que tenía antes (cuentas cerradas) con los acreedores.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 puede incluir:</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Nombre de la compañía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número de la cuenta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fecha en que fue abierta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última actividad</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tipo de cuenta y el estado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ha firmado como codeudor, usuario autorizado, o garante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fecha de cierre, si la cuenta ya no está abierta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límite de crédito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Cantidades a la fecha (cualquier cantidad adeudada en la actualidad y si usted está al corriente o atrasado con los pagos) y el saldo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tiene una cantidad vencida, y la cantidad de pagos que tenían 30, 60, y 90 días de atraso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la cuenta se clasificó como incobrable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fecha en</a:t>
            </a:r>
            <a:r>
              <a:rPr lang="es-MX" sz="1200" kern="1200" baseline="0" dirty="0">
                <a:solidFill>
                  <a:schemeClr val="tx1"/>
                </a:solidFill>
                <a:effectLst/>
                <a:latin typeface="+mn-lt"/>
                <a:ea typeface="MS PGothic" panose="020B0600070205080204" pitchFamily="34" charset="-128"/>
                <a:cs typeface="MS PGothic" charset="0"/>
              </a:rPr>
              <a:t> que se hizo el informe a </a:t>
            </a:r>
            <a:r>
              <a:rPr lang="es-MX" sz="1200" kern="1200" dirty="0">
                <a:solidFill>
                  <a:schemeClr val="tx1"/>
                </a:solidFill>
                <a:effectLst/>
                <a:latin typeface="+mn-lt"/>
                <a:ea typeface="MS PGothic" panose="020B0600070205080204" pitchFamily="34" charset="-128"/>
                <a:cs typeface="MS PGothic" charset="0"/>
              </a:rPr>
              <a:t>la agencia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Puede que algunas cuentas no aparezcan enumeradas, especialmente las cuentas antiguas o aquellas que se han cerrado, o las cuentas para las cuales no se proporcionó información a la compañía de informes de crédito. Por lo tanto, el contenido de esta sección puede no coincidir con los expedientes de crédito ni con la información de las agencias de informes de crédito. Es importante asegurarse de que las cuentas indicadas, ahora o anteriormente, le pertenezcan a usted.</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Consultas realizadas a su cuenta:</a:t>
            </a:r>
            <a:r>
              <a:rPr lang="es-MX" sz="1200" kern="1200" dirty="0">
                <a:solidFill>
                  <a:schemeClr val="tx1"/>
                </a:solidFill>
                <a:effectLst/>
                <a:latin typeface="+mn-lt"/>
                <a:ea typeface="MS PGothic" panose="020B0600070205080204" pitchFamily="34" charset="-128"/>
                <a:cs typeface="MS PGothic" charset="0"/>
              </a:rPr>
              <a:t> Las compañías revisan su informe de crédito cuando usted solicita crédito o cuando revisan su cuenta. Hay dos tipos de consultas, duras y blandas.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Consultas duras son cuando usted solicita un crédito y un prestamista revisa su informe de crédito y se la cataloga como una "consulta" en su informe.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Consultas blandas son revisiones de su historial de crédito por uno de sus acreedores y sus propias solicitudes para conseguir una copia de su informe.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Solo las consultas duras aparecen como una "consulta" cuando el informe es proporcionado a otros - las consultas blandas no aparecen.</a:t>
            </a:r>
            <a:endParaRPr lang="en-GB" sz="1200" kern="1200" dirty="0">
              <a:solidFill>
                <a:schemeClr val="tx1"/>
              </a:solidFill>
              <a:effectLst/>
              <a:latin typeface="+mn-lt"/>
              <a:ea typeface="MS PGothic" panose="020B0600070205080204" pitchFamily="34" charset="-128"/>
              <a:cs typeface="MS PGothic" charset="0"/>
            </a:endParaRPr>
          </a:p>
        </p:txBody>
      </p:sp>
      <p:sp>
        <p:nvSpPr>
          <p:cNvPr id="324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D9AC20-14E1-4565-BA12-381BC2F77A5C}" type="slidenum">
              <a:rPr lang="en-US" altLang="en-US" smtClean="0">
                <a:latin typeface="Calibri" panose="020F0502020204030204" pitchFamily="34" charset="0"/>
              </a:rPr>
              <a:pPr/>
              <a:t>141</a:t>
            </a:fld>
            <a:endParaRPr lang="es-MX" altLang="en-US">
              <a:latin typeface="Calibri" panose="020F0502020204030204" pitchFamily="34" charset="0"/>
            </a:endParaRPr>
          </a:p>
        </p:txBody>
      </p:sp>
    </p:spTree>
    <p:extLst>
      <p:ext uri="{BB962C8B-B14F-4D97-AF65-F5344CB8AC3E}">
        <p14:creationId xmlns:p14="http://schemas.microsoft.com/office/powerpoint/2010/main" val="3173827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De 30 a 40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Presentación/Debate moderado/ brainstorming </a:t>
            </a:r>
            <a:r>
              <a:rPr lang="es-MX" sz="1200" b="1" i="1" kern="1200">
                <a:solidFill>
                  <a:schemeClr val="tx1"/>
                </a:solidFill>
                <a:effectLst/>
                <a:latin typeface="+mn-lt"/>
                <a:ea typeface="MS PGothic" panose="020B0600070205080204" pitchFamily="34" charset="-128"/>
                <a:cs typeface="MS PGothic" charset="0"/>
              </a:rPr>
              <a:t>/</a:t>
            </a:r>
            <a:r>
              <a:rPr lang="es-MX" sz="1200" b="1" kern="1200">
                <a:solidFill>
                  <a:schemeClr val="tx1"/>
                </a:solidFill>
                <a:effectLst/>
                <a:latin typeface="+mn-lt"/>
                <a:ea typeface="MS PGothic" panose="020B0600070205080204" pitchFamily="34" charset="-128"/>
                <a:cs typeface="MS PGothic" charset="0"/>
              </a:rPr>
              <a:t> Carrusel</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Secciones correspondientes en el Conjunto de herramientas: Sobre la Oficina para la Protección Financiera del Consumido (página 1)</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Introduzca los datos clave acerca del CFPB a través de la información de la Parte 1 de la Introducción y de las diapositivas.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Añada</a:t>
            </a:r>
            <a:r>
              <a:rPr lang="es-MX" sz="1200" kern="1200" baseline="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información adicional acerca del CFPB: </a:t>
            </a:r>
            <a:r>
              <a:rPr lang="es-MX" sz="1200" b="1" kern="1200">
                <a:solidFill>
                  <a:schemeClr val="tx1"/>
                </a:solidFill>
                <a:effectLst/>
                <a:latin typeface="+mn-lt"/>
                <a:ea typeface="MS PGothic" panose="020B0600070205080204" pitchFamily="34" charset="-128"/>
                <a:cs typeface="MS PGothic" charset="0"/>
              </a:rPr>
              <a:t>El CFBP está trabajando para garantizar que los consumidores reciban la información que necesitan para tomar las decisiones financieras que crean que son las mejores para ellos y sus familias. Q</a:t>
            </a:r>
            <a:r>
              <a:rPr lang="es-MX" sz="1200" b="1" i="1" kern="1200">
                <a:solidFill>
                  <a:schemeClr val="tx1"/>
                </a:solidFill>
                <a:effectLst/>
                <a:latin typeface="+mn-lt"/>
                <a:ea typeface="MS PGothic" panose="020B0600070205080204" pitchFamily="34" charset="-128"/>
                <a:cs typeface="MS PGothic" charset="0"/>
              </a:rPr>
              <a:t>ue los precios sean claros desde un inicio, que los riesgos sean visibles y que nada quede escondido en la letra </a:t>
            </a:r>
            <a:r>
              <a:rPr lang="es-MX" sz="1200" b="1" kern="1200">
                <a:solidFill>
                  <a:schemeClr val="tx1"/>
                </a:solidFill>
                <a:effectLst/>
                <a:latin typeface="+mn-lt"/>
                <a:ea typeface="MS PGothic" panose="020B0600070205080204" pitchFamily="34" charset="-128"/>
                <a:cs typeface="MS PGothic" charset="0"/>
              </a:rPr>
              <a:t>pequeña.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una de las metas clave del curso es conectar al personal de primera línea con los recursos del CFPB, inclusive con Respuestas de los consumidores.</a:t>
            </a:r>
            <a:endParaRPr lang="en-GB" sz="1200" kern="1200">
              <a:solidFill>
                <a:schemeClr val="tx1"/>
              </a:solidFill>
              <a:effectLst/>
              <a:latin typeface="+mn-lt"/>
              <a:ea typeface="MS PGothic" panose="020B0600070205080204" pitchFamily="34" charset="-128"/>
              <a:cs typeface="MS PGothic" charset="0"/>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8C9AE2-DB5D-441F-8D54-4B600066D43E}" type="slidenum">
              <a:rPr lang="en-US" altLang="en-US" smtClean="0">
                <a:latin typeface="Calibri" panose="020F0502020204030204" pitchFamily="34" charset="0"/>
              </a:rPr>
              <a:pPr/>
              <a:t>14</a:t>
            </a:fld>
            <a:endParaRPr lang="es-MX" altLang="en-US">
              <a:latin typeface="Calibri" panose="020F0502020204030204" pitchFamily="34" charset="0"/>
            </a:endParaRPr>
          </a:p>
        </p:txBody>
      </p:sp>
    </p:spTree>
    <p:extLst>
      <p:ext uri="{BB962C8B-B14F-4D97-AF65-F5344CB8AC3E}">
        <p14:creationId xmlns:p14="http://schemas.microsoft.com/office/powerpoint/2010/main" val="31598559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sobre el tiempo que la información negativa puede ser reportada a alguien que solicite (porque legalmente puede hacerlo) el informe de crédito de alguien.</a:t>
            </a:r>
            <a:endParaRPr lang="en-GB" sz="1200" kern="1200">
              <a:solidFill>
                <a:schemeClr val="tx1"/>
              </a:solidFill>
              <a:effectLst/>
              <a:latin typeface="+mn-lt"/>
              <a:ea typeface="MS PGothic" panose="020B0600070205080204" pitchFamily="34" charset="-128"/>
              <a:cs typeface="MS PGothic" charset="0"/>
            </a:endParaRPr>
          </a:p>
        </p:txBody>
      </p:sp>
      <p:sp>
        <p:nvSpPr>
          <p:cNvPr id="326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49777E-9AD1-47C1-8DE3-43FB5A6A6C59}" type="slidenum">
              <a:rPr lang="en-US" altLang="en-US" smtClean="0">
                <a:latin typeface="Calibri" panose="020F0502020204030204" pitchFamily="34" charset="0"/>
              </a:rPr>
              <a:pPr/>
              <a:t>142</a:t>
            </a:fld>
            <a:endParaRPr lang="es-MX" altLang="en-US">
              <a:latin typeface="Calibri" panose="020F0502020204030204" pitchFamily="34" charset="0"/>
            </a:endParaRPr>
          </a:p>
        </p:txBody>
      </p:sp>
    </p:spTree>
    <p:extLst>
      <p:ext uri="{BB962C8B-B14F-4D97-AF65-F5344CB8AC3E}">
        <p14:creationId xmlns:p14="http://schemas.microsoft.com/office/powerpoint/2010/main" val="99509143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sobre el tiempo que la información negativa puede ser reportada a alguien que solicite (porque legalmente puede hacerlo) el informe de crédito de alguien.</a:t>
            </a:r>
            <a:endParaRPr lang="en-GB" sz="1200" kern="1200">
              <a:solidFill>
                <a:schemeClr val="tx1"/>
              </a:solidFill>
              <a:effectLst/>
              <a:latin typeface="+mn-lt"/>
              <a:ea typeface="MS PGothic" panose="020B0600070205080204" pitchFamily="34" charset="-128"/>
              <a:cs typeface="MS PGothic" charset="0"/>
            </a:endParaRPr>
          </a:p>
        </p:txBody>
      </p:sp>
      <p:sp>
        <p:nvSpPr>
          <p:cNvPr id="328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E9AADAD-4B6B-4BF6-A94D-5C17296F38AB}" type="slidenum">
              <a:rPr lang="en-US" altLang="en-US" smtClean="0">
                <a:latin typeface="Calibri" panose="020F0502020204030204" pitchFamily="34" charset="0"/>
              </a:rPr>
              <a:pPr/>
              <a:t>143</a:t>
            </a:fld>
            <a:endParaRPr lang="es-MX" altLang="en-US">
              <a:latin typeface="Calibri" panose="020F0502020204030204" pitchFamily="34" charset="0"/>
            </a:endParaRPr>
          </a:p>
        </p:txBody>
      </p:sp>
    </p:spTree>
    <p:extLst>
      <p:ext uri="{BB962C8B-B14F-4D97-AF65-F5344CB8AC3E}">
        <p14:creationId xmlns:p14="http://schemas.microsoft.com/office/powerpoint/2010/main" val="406385073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Ejercicio en grupos de tres (Módulo 7) (Ejemplo de informe de crédito - Página 254)</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formen grupos de tres.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Dígales que respondan a las preguntas de la diapositiva usando el informe de crédito de ejemplo que se encuentra en el conjunto de herramientas.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el informe de crédito es un ejemplo y que no se basa únicamente en alguno de los formatos que utilizan las tres principales agencias de informes de crédito.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7-10 minutos, pida las respuestas de los participantes.</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¿A quién pertenece este informe de crédito? </a:t>
            </a:r>
            <a:r>
              <a:rPr lang="es-MX" sz="1200" b="1" kern="1200">
                <a:solidFill>
                  <a:schemeClr val="tx1"/>
                </a:solidFill>
                <a:effectLst/>
                <a:latin typeface="+mn-lt"/>
                <a:ea typeface="MS PGothic" panose="020B0600070205080204" pitchFamily="34" charset="-128"/>
                <a:cs typeface="MS PGothic" charset="0"/>
              </a:rPr>
              <a:t>Miguel Simon Smith</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¿Dónde vive esta persona? </a:t>
            </a:r>
            <a:r>
              <a:rPr lang="es-MX" sz="1200" b="1" kern="1200">
                <a:solidFill>
                  <a:schemeClr val="tx1"/>
                </a:solidFill>
                <a:effectLst/>
                <a:latin typeface="+mn-lt"/>
                <a:ea typeface="MS PGothic" panose="020B0600070205080204" pitchFamily="34" charset="-128"/>
                <a:cs typeface="MS PGothic" charset="0"/>
              </a:rPr>
              <a:t>457 First Street, Littleton, MI 90876</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¿Dónde trabaja? ¿Por cuánto tiempo ha trabajado allí? </a:t>
            </a:r>
            <a:r>
              <a:rPr lang="es-MX" sz="1200" b="1" kern="1200">
                <a:solidFill>
                  <a:schemeClr val="tx1"/>
                </a:solidFill>
                <a:effectLst/>
                <a:latin typeface="+mn-lt"/>
                <a:ea typeface="MS PGothic" panose="020B0600070205080204" pitchFamily="34" charset="-128"/>
                <a:cs typeface="MS PGothic" charset="0"/>
              </a:rPr>
              <a:t>Riveria Restaurants; 6 años y 4 meses</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¿Tiene él registros públicos? Si es así, descríbalos. </a:t>
            </a:r>
            <a:r>
              <a:rPr lang="es-MX" sz="1200" b="1" kern="1200">
                <a:solidFill>
                  <a:schemeClr val="tx1"/>
                </a:solidFill>
                <a:effectLst/>
                <a:latin typeface="+mn-lt"/>
                <a:ea typeface="MS PGothic" panose="020B0600070205080204" pitchFamily="34" charset="-128"/>
                <a:cs typeface="MS PGothic" charset="0"/>
              </a:rPr>
              <a:t>Sí. Capítulo 7 Bancarrota y Juicio Civil</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¿Está atrasado en alguna de sus cuentas? Si es así, describa. </a:t>
            </a:r>
            <a:r>
              <a:rPr lang="es-MX" sz="1200" b="1" kern="1200">
                <a:solidFill>
                  <a:schemeClr val="tx1"/>
                </a:solidFill>
                <a:effectLst/>
                <a:latin typeface="+mn-lt"/>
                <a:ea typeface="MS PGothic" panose="020B0600070205080204" pitchFamily="34" charset="-128"/>
                <a:cs typeface="MS PGothic" charset="0"/>
              </a:rPr>
              <a:t>Sí. Tiene 30 días de atraso en su préstamo del auto con el Littletown Community Bank</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¿Tiene alguna de sus cuentas un buen historial de pago? Si es así, describa. </a:t>
            </a:r>
            <a:r>
              <a:rPr lang="es-MX" sz="1200" b="1" kern="1200">
                <a:solidFill>
                  <a:schemeClr val="tx1"/>
                </a:solidFill>
                <a:effectLst/>
                <a:latin typeface="+mn-lt"/>
                <a:ea typeface="MS PGothic" panose="020B0600070205080204" pitchFamily="34" charset="-128"/>
                <a:cs typeface="MS PGothic" charset="0"/>
              </a:rPr>
              <a:t>Sí. El pago de la tarjeta de crédito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¿Cuáles son los saldos de sus cuentas en la sección de información de la cuenta? </a:t>
            </a:r>
            <a:r>
              <a:rPr lang="es-MX" sz="1200" b="1" kern="1200">
                <a:solidFill>
                  <a:schemeClr val="tx1"/>
                </a:solidFill>
                <a:effectLst/>
                <a:latin typeface="+mn-lt"/>
                <a:ea typeface="MS PGothic" panose="020B0600070205080204" pitchFamily="34" charset="-128"/>
                <a:cs typeface="MS PGothic" charset="0"/>
              </a:rPr>
              <a:t>El saldo del préstamo del auto es de $ 14,680; el saldo de la tarjeta de crédito es de $ 3,626</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¿Tiene cuentas en cobranza? ¿Qué tipo de deuda se envió a cobranzas? </a:t>
            </a:r>
            <a:r>
              <a:rPr lang="es-MX" sz="1200" b="1" kern="1200">
                <a:solidFill>
                  <a:schemeClr val="tx1"/>
                </a:solidFill>
                <a:effectLst/>
                <a:latin typeface="+mn-lt"/>
                <a:ea typeface="MS PGothic" panose="020B0600070205080204" pitchFamily="34" charset="-128"/>
                <a:cs typeface="MS PGothic" charset="0"/>
              </a:rPr>
              <a:t>Sí. $ 1,000.</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¿Qué le dicen sus consultas? Él consultó un préstamo para un auto y probablemente una tarjeta de crédito/débito de una empresa comercial.</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¿Cuál es su opinión sobre el historial de crédito de esta persona? ¿Es positivo o negativo?</a:t>
            </a:r>
            <a:endParaRPr lang="en-GB" sz="1200" kern="1200">
              <a:solidFill>
                <a:schemeClr val="tx1"/>
              </a:solidFill>
              <a:effectLst/>
              <a:latin typeface="+mn-lt"/>
              <a:ea typeface="MS PGothic" panose="020B0600070205080204" pitchFamily="34" charset="-128"/>
              <a:cs typeface="MS PGothic" charset="0"/>
            </a:endParaRPr>
          </a:p>
          <a:p>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el tiempo lo permite, cubra algunos de los términos clave que se utilizan en la presentación de informes de crédito que se encuentran inmediatamente después del ejemplo de informe de crédito en 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Pregunte a los participantes si conocen la definición antes de proporcionar la explicación. Enfóquese específicamente en: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Usuario autorizado (</a:t>
            </a:r>
            <a:r>
              <a:rPr lang="es-MX" sz="1200" i="1" kern="1200">
                <a:solidFill>
                  <a:schemeClr val="tx1"/>
                </a:solidFill>
                <a:effectLst/>
                <a:latin typeface="+mn-lt"/>
                <a:ea typeface="MS PGothic" panose="020B0600070205080204" pitchFamily="34" charset="-128"/>
                <a:cs typeface="MS PGothic" charset="0"/>
              </a:rPr>
              <a:t>authorized user</a:t>
            </a:r>
            <a:r>
              <a:rPr lang="es-MX" sz="1200" i="0" kern="1200">
                <a:solidFill>
                  <a:schemeClr val="tx1"/>
                </a:solidFill>
                <a:effectLst/>
                <a:latin typeface="+mn-lt"/>
                <a:ea typeface="MS PGothic" panose="020B0600070205080204" pitchFamily="34" charset="-128"/>
                <a:cs typeface="MS PGothic" charset="0"/>
              </a:rPr>
              <a:t>)</a:t>
            </a:r>
            <a:endParaRPr lang="en-GB" sz="1200" i="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Atraso (</a:t>
            </a:r>
            <a:r>
              <a:rPr lang="es-MX" sz="1200" i="1" kern="1200">
                <a:solidFill>
                  <a:schemeClr val="tx1"/>
                </a:solidFill>
                <a:effectLst/>
                <a:latin typeface="+mn-lt"/>
                <a:ea typeface="MS PGothic" panose="020B0600070205080204" pitchFamily="34" charset="-128"/>
                <a:cs typeface="MS PGothic" charset="0"/>
              </a:rPr>
              <a:t>delinquent</a:t>
            </a:r>
            <a:r>
              <a:rPr lang="es-MX" sz="1200" i="0" kern="1200">
                <a:solidFill>
                  <a:schemeClr val="tx1"/>
                </a:solidFill>
                <a:effectLst/>
                <a:latin typeface="+mn-lt"/>
                <a:ea typeface="MS PGothic" panose="020B0600070205080204" pitchFamily="34" charset="-128"/>
                <a:cs typeface="MS PGothic" charset="0"/>
              </a:rPr>
              <a:t>)</a:t>
            </a:r>
            <a:endParaRPr lang="en-GB" sz="1200" i="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Incumplimiento (</a:t>
            </a:r>
            <a:r>
              <a:rPr lang="es-MX" sz="1200" i="1" kern="1200">
                <a:solidFill>
                  <a:schemeClr val="tx1"/>
                </a:solidFill>
                <a:effectLst/>
                <a:latin typeface="+mn-lt"/>
                <a:ea typeface="MS PGothic" panose="020B0600070205080204" pitchFamily="34" charset="-128"/>
                <a:cs typeface="MS PGothic" charset="0"/>
              </a:rPr>
              <a:t>deffault</a:t>
            </a:r>
            <a:r>
              <a:rPr lang="es-MX" sz="1200" i="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Cuentas incobrables (</a:t>
            </a:r>
            <a:r>
              <a:rPr lang="es-MX" sz="1200" i="1" kern="1200">
                <a:solidFill>
                  <a:schemeClr val="tx1"/>
                </a:solidFill>
                <a:effectLst/>
                <a:latin typeface="+mn-lt"/>
                <a:ea typeface="MS PGothic" panose="020B0600070205080204" pitchFamily="34" charset="-128"/>
                <a:cs typeface="MS PGothic" charset="0"/>
              </a:rPr>
              <a:t>charge off</a:t>
            </a:r>
            <a:r>
              <a:rPr lang="es-MX" sz="1200" i="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Dar de baja / cancelación (</a:t>
            </a:r>
            <a:r>
              <a:rPr lang="es-MX" sz="1200" i="1" kern="1200">
                <a:solidFill>
                  <a:schemeClr val="tx1"/>
                </a:solidFill>
                <a:effectLst/>
                <a:latin typeface="+mn-lt"/>
                <a:ea typeface="MS PGothic" panose="020B0600070205080204" pitchFamily="34" charset="-128"/>
                <a:cs typeface="MS PGothic" charset="0"/>
              </a:rPr>
              <a:t>discharge</a:t>
            </a:r>
            <a:r>
              <a:rPr lang="es-MX" sz="1200" i="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p:txBody>
      </p:sp>
      <p:sp>
        <p:nvSpPr>
          <p:cNvPr id="330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79A1174-635A-485D-B57A-38A0EB7D26AD}" type="slidenum">
              <a:rPr lang="en-US" altLang="en-US" smtClean="0">
                <a:latin typeface="Calibri" panose="020F0502020204030204" pitchFamily="34" charset="0"/>
              </a:rPr>
              <a:pPr/>
              <a:t>144</a:t>
            </a:fld>
            <a:endParaRPr lang="es-MX" altLang="en-US">
              <a:latin typeface="Calibri" panose="020F0502020204030204" pitchFamily="34" charset="0"/>
            </a:endParaRPr>
          </a:p>
        </p:txBody>
      </p:sp>
    </p:spTree>
    <p:extLst>
      <p:ext uri="{BB962C8B-B14F-4D97-AF65-F5344CB8AC3E}">
        <p14:creationId xmlns:p14="http://schemas.microsoft.com/office/powerpoint/2010/main" val="35587562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endParaRPr lang="es-MX" sz="1200" b="1"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las tres compañías más grandes que hacen informes de crédito.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 Ley FACT y www.annualcreditreport.com. Asegúrese de informar a las personas que estén conscientes de los sitios web impostores.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 forma en que las agencias de informes de crédito obtienen su información (de los suministradores de información) y a quienes venden la información una vez recopilada.</a:t>
            </a:r>
            <a:endParaRPr lang="en-GB" sz="1200" kern="1200">
              <a:solidFill>
                <a:schemeClr val="tx1"/>
              </a:solidFill>
              <a:effectLst/>
              <a:latin typeface="+mn-lt"/>
              <a:ea typeface="MS PGothic" panose="020B0600070205080204" pitchFamily="34" charset="-128"/>
              <a:cs typeface="MS PGothic" charset="0"/>
            </a:endParaRP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862F49-CDBE-475B-B007-86E5042A9C7F}" type="slidenum">
              <a:rPr lang="en-US" altLang="en-US" smtClean="0">
                <a:latin typeface="Calibri" panose="020F0502020204030204" pitchFamily="34" charset="0"/>
              </a:rPr>
              <a:pPr/>
              <a:t>145</a:t>
            </a:fld>
            <a:endParaRPr lang="es-MX" altLang="en-US">
              <a:latin typeface="Calibri" panose="020F0502020204030204" pitchFamily="34" charset="0"/>
            </a:endParaRPr>
          </a:p>
        </p:txBody>
      </p:sp>
    </p:spTree>
    <p:extLst>
      <p:ext uri="{BB962C8B-B14F-4D97-AF65-F5344CB8AC3E}">
        <p14:creationId xmlns:p14="http://schemas.microsoft.com/office/powerpoint/2010/main" val="272458821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pPr>
              <a:defRPr/>
            </a:pPr>
            <a:endParaRPr lang="es-MX"/>
          </a:p>
          <a:p>
            <a:pPr>
              <a:defRPr/>
            </a:pPr>
            <a:r>
              <a:rPr lang="es-MX" b="1"/>
              <a:t>Presentación (Módulo 7)</a:t>
            </a:r>
          </a:p>
          <a:p>
            <a:pPr>
              <a:defRPr/>
            </a:pPr>
            <a:endParaRPr lang="es-MX"/>
          </a:p>
          <a:p>
            <a:pPr marL="171425" indent="-171425">
              <a:buFont typeface="Arial"/>
              <a:buChar char="•"/>
              <a:defRPr/>
            </a:pPr>
            <a:r>
              <a:rPr lang="es-MX"/>
              <a:t>Repase cómo usar Annualcreditreport.com.</a:t>
            </a: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E33094D-ABEC-4C8A-AE4C-61EEDD2AE0A0}" type="slidenum">
              <a:rPr lang="en-US" altLang="en-US" smtClean="0">
                <a:latin typeface="Calibri" panose="020F0502020204030204" pitchFamily="34" charset="0"/>
              </a:rPr>
              <a:pPr/>
              <a:t>146</a:t>
            </a:fld>
            <a:endParaRPr lang="es-MX" altLang="en-US">
              <a:latin typeface="Calibri" panose="020F0502020204030204" pitchFamily="34" charset="0"/>
            </a:endParaRPr>
          </a:p>
        </p:txBody>
      </p:sp>
    </p:spTree>
    <p:extLst>
      <p:ext uri="{BB962C8B-B14F-4D97-AF65-F5344CB8AC3E}">
        <p14:creationId xmlns:p14="http://schemas.microsoft.com/office/powerpoint/2010/main" val="21536560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r>
              <a:rPr lang="en-GB">
                <a:effectLst/>
              </a:rPr>
              <a:t> </a:t>
            </a: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kern="1200">
                <a:solidFill>
                  <a:schemeClr val="tx1"/>
                </a:solidFill>
                <a:effectLst/>
                <a:latin typeface="+mn-lt"/>
                <a:ea typeface="MS PGothic" panose="020B0600070205080204" pitchFamily="34" charset="-128"/>
                <a:cs typeface="MS PGothic" charset="0"/>
              </a:rPr>
              <a:t>Repase cómo usar Annualcreditreport.com.</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hacer una solicitud a través del sitio web, visite: </a:t>
            </a:r>
            <a:r>
              <a:rPr lang="es-MX" sz="1200" u="sng" kern="1200">
                <a:solidFill>
                  <a:schemeClr val="tx1"/>
                </a:solidFill>
                <a:effectLst/>
                <a:latin typeface="+mn-lt"/>
                <a:ea typeface="MS PGothic" panose="020B0600070205080204" pitchFamily="34" charset="-128"/>
                <a:cs typeface="MS PGothic" charset="0"/>
              </a:rPr>
              <a:t>https://www.annualcreditreport.com</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Complete un formulario con la información básica (nombre, número de seguro social, dirección, etc.).</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Seleccione el o los informes que usted desea: Equifax, Experian y/o TransUnion.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Responda las preguntas de seguridad: las direcciones anteriores, la cantidad de algún préstamo que tenga, los números de teléfono que usted ha tenido, los condados en que usted ha vivido, etc.</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no puede responder estas preguntas, deberá utilizar otro método.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Usted puede guardar una versión en PDF de su informe, imprimir el informe, o ambos.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hacer esto en un lugar seguro y protegido. Evite hacer esto en computadoras públicas (biblioteca).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Existen otros tipos de informes y puntajes “especializados”, por ejemplo, para cuentas de cheques. Visite consumerfinance.gov para obtener una lista.</a:t>
            </a:r>
            <a:endParaRPr lang="es-MX" altLang="en-US">
              <a:ea typeface="MS PGothic" charset="-128"/>
            </a:endParaRPr>
          </a:p>
          <a:p>
            <a:pPr defTabSz="998538">
              <a:defRPr/>
            </a:pPr>
            <a:endParaRPr lang="es-MX" altLang="en-US">
              <a:ea typeface="MS PGothic" charset="-128"/>
            </a:endParaRPr>
          </a:p>
        </p:txBody>
      </p:sp>
      <p:sp>
        <p:nvSpPr>
          <p:cNvPr id="336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63FA79-D742-4E71-A332-1EBCBA704EC7}" type="slidenum">
              <a:rPr lang="en-US" altLang="en-US" smtClean="0">
                <a:latin typeface="Calibri" panose="020F0502020204030204" pitchFamily="34" charset="0"/>
              </a:rPr>
              <a:pPr/>
              <a:t>147</a:t>
            </a:fld>
            <a:endParaRPr lang="es-MX" altLang="en-US">
              <a:latin typeface="Calibri" panose="020F0502020204030204" pitchFamily="34" charset="0"/>
            </a:endParaRPr>
          </a:p>
        </p:txBody>
      </p:sp>
    </p:spTree>
    <p:extLst>
      <p:ext uri="{BB962C8B-B14F-4D97-AF65-F5344CB8AC3E}">
        <p14:creationId xmlns:p14="http://schemas.microsoft.com/office/powerpoint/2010/main" val="43502615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cómo usar Annualcreditreport.com.</a:t>
            </a:r>
            <a:endParaRPr lang="en-GB" sz="1200" kern="1200">
              <a:solidFill>
                <a:schemeClr val="tx1"/>
              </a:solidFill>
              <a:effectLst/>
              <a:latin typeface="+mn-lt"/>
              <a:ea typeface="MS PGothic" panose="020B0600070205080204" pitchFamily="34" charset="-128"/>
              <a:cs typeface="MS PGothic" charset="0"/>
            </a:endParaRP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B8A9CD5-C613-4FFA-9146-458D4C6B292D}" type="slidenum">
              <a:rPr lang="en-US" altLang="en-US" smtClean="0">
                <a:latin typeface="Calibri" panose="020F0502020204030204" pitchFamily="34" charset="0"/>
              </a:rPr>
              <a:pPr/>
              <a:t>148</a:t>
            </a:fld>
            <a:endParaRPr lang="es-MX" altLang="en-US">
              <a:latin typeface="Calibri" panose="020F0502020204030204" pitchFamily="34" charset="0"/>
            </a:endParaRPr>
          </a:p>
        </p:txBody>
      </p:sp>
    </p:spTree>
    <p:extLst>
      <p:ext uri="{BB962C8B-B14F-4D97-AF65-F5344CB8AC3E}">
        <p14:creationId xmlns:p14="http://schemas.microsoft.com/office/powerpoint/2010/main" val="38383695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(Módulo 7)</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cómo usar Annualcreditreport.com.</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Correo postal:</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Descargue el formulario de solicitud de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Imprima y llene el formulario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Envíe por correo el formulario que ha llenado 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err="1">
                <a:solidFill>
                  <a:schemeClr val="tx1"/>
                </a:solidFill>
                <a:effectLst/>
                <a:latin typeface="+mn-lt"/>
                <a:ea typeface="MS PGothic" panose="020B0600070205080204" pitchFamily="34" charset="-128"/>
                <a:cs typeface="MS PGothic" charset="0"/>
              </a:rPr>
              <a:t>Annual</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Credit</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Report</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Request</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Service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 Box 105281</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Atlanta, GA 30348-5281</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Su informe de crédito le será enviado en un plazo de 15 días.</a:t>
            </a:r>
            <a:endParaRPr lang="en-GB" sz="1200" kern="1200" dirty="0">
              <a:solidFill>
                <a:schemeClr val="tx1"/>
              </a:solidFill>
              <a:effectLst/>
              <a:latin typeface="+mn-lt"/>
              <a:ea typeface="MS PGothic" panose="020B0600070205080204" pitchFamily="34" charset="-128"/>
              <a:cs typeface="MS PGothic" charset="0"/>
            </a:endParaRPr>
          </a:p>
        </p:txBody>
      </p:sp>
      <p:sp>
        <p:nvSpPr>
          <p:cNvPr id="340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14F63C9-46AD-42DC-A3D8-61406EAD9802}" type="slidenum">
              <a:rPr lang="en-US" altLang="en-US" smtClean="0">
                <a:latin typeface="Calibri" panose="020F0502020204030204" pitchFamily="34" charset="0"/>
              </a:rPr>
              <a:pPr/>
              <a:t>149</a:t>
            </a:fld>
            <a:endParaRPr lang="es-MX" altLang="en-US">
              <a:latin typeface="Calibri" panose="020F0502020204030204" pitchFamily="34" charset="0"/>
            </a:endParaRPr>
          </a:p>
        </p:txBody>
      </p:sp>
    </p:spTree>
    <p:extLst>
      <p:ext uri="{BB962C8B-B14F-4D97-AF65-F5344CB8AC3E}">
        <p14:creationId xmlns:p14="http://schemas.microsoft.com/office/powerpoint/2010/main" val="218275965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(Módulo 7)</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Presente esta información sólo si tiene tiempo. (consulte las páginas 265-270 para obtener más información).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Explique: El puntaje de crédito se calcula basándose en lo que se encuentra en su informe de crédito. Aunque los diferentes puntajes de crédito usan diferentes fórmulas matemáticas, todos utilizan la información de su informe de crédito. Así, mientras que algunos fragmentos de información en sus informes de crédito pueden ser más importantes o menos importantes que otros, dependiendo de la compañía que calcule su puntaje, la clave es entender la información que consta en dichos informes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siguiente información del conjunto de herramientas para explicar la composición de los Puntajes FICO. Asegúrese de explicar que esta información es de carácter general; FICO produce muchos puntajes. </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a:t>
            </a:r>
            <a:r>
              <a:rPr lang="es-MX" sz="1200" i="1" kern="1200" dirty="0">
                <a:solidFill>
                  <a:schemeClr val="tx1"/>
                </a:solidFill>
                <a:effectLst/>
                <a:latin typeface="+mn-lt"/>
                <a:ea typeface="MS PGothic" panose="020B0600070205080204" pitchFamily="34" charset="-128"/>
                <a:cs typeface="MS PGothic" charset="0"/>
              </a:rPr>
              <a:t>"</a:t>
            </a:r>
            <a:r>
              <a:rPr lang="es-MX" sz="1200" kern="1200" dirty="0">
                <a:solidFill>
                  <a:schemeClr val="tx1"/>
                </a:solidFill>
                <a:effectLst/>
                <a:latin typeface="+mn-lt"/>
                <a:ea typeface="MS PGothic" panose="020B0600070205080204" pitchFamily="34" charset="-128"/>
                <a:cs typeface="MS PGothic" charset="0"/>
              </a:rPr>
              <a:t>historial de pagos" hace un seguimiento de si usted está pagando sus cuentas a tiempo y según lo acordado. Este es el factor más importante de sus Puntajes FICO.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Pagar las facturas tarde, no pagar las facturas en absoluto, y tener facturas que van a cobranzas harán que su puntaje baje.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Cuanto más antigua sea esta información, menor es el impacto que ésta tiene sobre sus puntajes.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 Los "montos adeudos" se refieren a si usted está pagando su préstamo según lo acordado.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También incluye su tasa de utilización del crédito. Su tasa de utilización del crédito es la cantidad de su crédito disponible que usted está utilizando.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usa entre el 20% y el 30% o más de su límite de crédito, sus puntajes pueden caer. Mientras menor sea su tasa de utilización de crédito, mejor será desde la perspectiva de los modelos de puntajes.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"tiempo del historial de crédito" es el siguiente factor que afecta sus puntajes. Su puntuación aumenta cuanto más tiempo tenga un historial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 nuevo crédito " hace un seguimiento de sus consultas. Si usted hace muchas consultas, el modelo interpreta que esto significa que usted tiene una gran demanda de crédito, lo que puede ser un indicador de riesgo, y puede hacer que su puntaje baje.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Sin embargo, cuando usted está buscando préstamos, la mayoría de los modelos le dan una ventana corta de tiempo (normalmente entre 14 y 45 días), durante la cual usted puede hacer consultas para ciertos tipos de crédito sin hacer que su puntaje baje.</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último, se considera los "tipos de crédito usados".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Sus puntajes FICO aumentan si usted tiene una tarjeta de crédito (crédito renovable) y otra de préstamos (crédito a plazos, como una hipoteca o préstamo de auto).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 general, se considera positivo tener una hipoteca, un préstamo de auto, y no demasiadas tarjetas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Fuente: El sitio web de FICO: www.myfico.com.</a:t>
            </a:r>
            <a:endParaRPr lang="en-GB" sz="1200" kern="1200" dirty="0">
              <a:solidFill>
                <a:schemeClr val="tx1"/>
              </a:solidFill>
              <a:effectLst/>
              <a:latin typeface="+mn-lt"/>
              <a:ea typeface="MS PGothic" panose="020B0600070205080204" pitchFamily="34" charset="-128"/>
              <a:cs typeface="MS PGothic" charset="0"/>
            </a:endParaRPr>
          </a:p>
        </p:txBody>
      </p:sp>
      <p:sp>
        <p:nvSpPr>
          <p:cNvPr id="343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1231A28-0A2C-43B5-AE56-6A0B0419179A}" type="slidenum">
              <a:rPr lang="en-US" altLang="en-US" smtClean="0">
                <a:latin typeface="Calibri" panose="020F0502020204030204" pitchFamily="34" charset="0"/>
              </a:rPr>
              <a:pPr/>
              <a:t>150</a:t>
            </a:fld>
            <a:endParaRPr lang="es-MX" altLang="en-US">
              <a:latin typeface="Calibri" panose="020F0502020204030204" pitchFamily="34" charset="0"/>
            </a:endParaRPr>
          </a:p>
        </p:txBody>
      </p:sp>
    </p:spTree>
    <p:extLst>
      <p:ext uri="{BB962C8B-B14F-4D97-AF65-F5344CB8AC3E}">
        <p14:creationId xmlns:p14="http://schemas.microsoft.com/office/powerpoint/2010/main" val="259122648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Su "tasa de utilización de crédito" es la cantidad del crédito que le dieron en comparación con la cantidad que usted ha utilizado.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fórmulas de puntaje de crédito lo sancionan por usar demasiado el crédito que usted tiene disponible.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ejemplo: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alguien tiene una tarjeta de crédito con un límite de crédito de $5,000 y ha cargado $3,500 a esa tarjeta, su tasa de utilización del crédito se calcula de la siguiente manera: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$3,500 (cantidad cargada a la tarjeta de crédito) dividido para $5,000 (límite del crédito) = 0.7, es decir 70%</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averiguar cuál es el máximo que debe cargar en dicha tarjeta si se fija una meta de un 25% de tasa de utilización, no debe usar más de:</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$5,000 (límite del crédito) multiplicado por 0.25 (25%) = </a:t>
            </a:r>
            <a:r>
              <a:rPr lang="es-MX" sz="1200" b="1" kern="1200">
                <a:solidFill>
                  <a:schemeClr val="tx1"/>
                </a:solidFill>
                <a:effectLst/>
                <a:latin typeface="+mn-lt"/>
                <a:ea typeface="MS PGothic" panose="020B0600070205080204" pitchFamily="34" charset="-128"/>
                <a:cs typeface="MS PGothic" charset="0"/>
              </a:rPr>
              <a:t>$1,250.</a:t>
            </a:r>
            <a:endParaRPr lang="en-GB" sz="1200" kern="1200">
              <a:solidFill>
                <a:schemeClr val="tx1"/>
              </a:solidFill>
              <a:effectLst/>
              <a:latin typeface="+mn-lt"/>
              <a:ea typeface="MS PGothic" panose="020B0600070205080204" pitchFamily="34" charset="-128"/>
              <a:cs typeface="MS PGothic" charset="0"/>
            </a:endParaRPr>
          </a:p>
        </p:txBody>
      </p:sp>
      <p:sp>
        <p:nvSpPr>
          <p:cNvPr id="345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E48212A-06F6-4D53-B32C-EB9D2215D051}" type="slidenum">
              <a:rPr lang="en-US" altLang="en-US" smtClean="0">
                <a:latin typeface="Calibri" panose="020F0502020204030204" pitchFamily="34" charset="0"/>
              </a:rPr>
              <a:pPr/>
              <a:t>151</a:t>
            </a:fld>
            <a:endParaRPr lang="es-MX" altLang="en-US">
              <a:latin typeface="Calibri" panose="020F0502020204030204" pitchFamily="34" charset="0"/>
            </a:endParaRPr>
          </a:p>
        </p:txBody>
      </p:sp>
    </p:spTree>
    <p:extLst>
      <p:ext uri="{BB962C8B-B14F-4D97-AF65-F5344CB8AC3E}">
        <p14:creationId xmlns:p14="http://schemas.microsoft.com/office/powerpoint/2010/main" val="106854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Utilice la siguiente información para explicar el CFPB:</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lograr esta visión, el CFPB se dedica 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Empoderar: El CFPB desarrolla herramientas, contesta preguntas comunes y ofrece consejos que ayudan a los consumidores a tomar mejores decisiones financieras y a comparar sus opciones para lograr la mejor oferta.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Hacer cumplir la ley: El CFPB toma medidas en contra de las prácticas abusivas y de compañías que violan la ley; ya hemos devuelto miles de millones de dólares a los consumidores perjudicados.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Educar: El CFPB fomenta la educación y capacitación financiera desde la niñez hasta la jubilación, publica investigaciones, y educa a las compañías financieras sobre sus responsabilidades.</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un mercado que funciona, los precios, los riesgos y los términos de los contratos están claros de antemano, de forma que los consumidores puedan comprender sus opciones y comparar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Todas las compañías cumplen con las mismas normas de protección de los consumidores y compiten en condiciones de equidad en la prestación de calidad y servicio. </a:t>
            </a:r>
            <a:endParaRPr lang="en-GB" sz="1200" kern="1200">
              <a:solidFill>
                <a:schemeClr val="tx1"/>
              </a:solidFill>
              <a:effectLst/>
              <a:latin typeface="+mn-lt"/>
              <a:ea typeface="MS PGothic" panose="020B0600070205080204" pitchFamily="34" charset="-128"/>
              <a:cs typeface="MS PGothic"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ACFBFA7-6CB2-48E8-BE9D-9B21D768C64C}" type="slidenum">
              <a:rPr lang="en-US" altLang="en-US" smtClean="0">
                <a:latin typeface="Calibri" panose="020F0502020204030204" pitchFamily="34" charset="0"/>
              </a:rPr>
              <a:pPr/>
              <a:t>15</a:t>
            </a:fld>
            <a:endParaRPr lang="es-MX" altLang="en-US">
              <a:latin typeface="Calibri" panose="020F0502020204030204" pitchFamily="34" charset="0"/>
            </a:endParaRPr>
          </a:p>
        </p:txBody>
      </p:sp>
    </p:spTree>
    <p:extLst>
      <p:ext uri="{BB962C8B-B14F-4D97-AF65-F5344CB8AC3E}">
        <p14:creationId xmlns:p14="http://schemas.microsoft.com/office/powerpoint/2010/main" val="271810805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(Módulo 7) (Página 244)</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Muestre el modelo de </a:t>
            </a:r>
            <a:r>
              <a:rPr lang="es-MX" sz="1200" kern="1200" dirty="0" err="1">
                <a:solidFill>
                  <a:schemeClr val="tx1"/>
                </a:solidFill>
                <a:effectLst/>
                <a:latin typeface="+mn-lt"/>
                <a:ea typeface="MS PGothic" panose="020B0600070205080204" pitchFamily="34" charset="-128"/>
                <a:cs typeface="MS PGothic" charset="0"/>
              </a:rPr>
              <a:t>VantageScore</a:t>
            </a:r>
            <a:r>
              <a:rPr lang="es-MX" sz="1200" kern="1200" dirty="0">
                <a:solidFill>
                  <a:schemeClr val="tx1"/>
                </a:solidFill>
                <a:effectLst/>
                <a:latin typeface="+mn-lt"/>
                <a:ea typeface="MS PGothic" panose="020B0600070205080204" pitchFamily="34" charset="-128"/>
                <a:cs typeface="MS PGothic" charset="0"/>
              </a:rPr>
              <a:t>. Explique que es ligeramente diferente a los modelos de puntuación FICO.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Dichos puntajes también pueden ser proporcionada por </a:t>
            </a:r>
            <a:r>
              <a:rPr lang="es-MX" sz="1200" kern="1200" dirty="0" err="1">
                <a:solidFill>
                  <a:schemeClr val="tx1"/>
                </a:solidFill>
                <a:effectLst/>
                <a:latin typeface="+mn-lt"/>
                <a:ea typeface="MS PGothic" panose="020B0600070205080204" pitchFamily="34" charset="-128"/>
                <a:cs typeface="MS PGothic" charset="0"/>
              </a:rPr>
              <a:t>VantageScore</a:t>
            </a:r>
            <a:r>
              <a:rPr lang="es-MX" sz="1200" kern="1200" dirty="0">
                <a:solidFill>
                  <a:schemeClr val="tx1"/>
                </a:solidFill>
                <a:effectLst/>
                <a:latin typeface="+mn-lt"/>
                <a:ea typeface="MS PGothic" panose="020B0600070205080204" pitchFamily="34" charset="-128"/>
                <a:cs typeface="MS PGothic" charset="0"/>
              </a:rPr>
              <a:t>, otro proveedor de puntajes. Al igual que en el caso de los puntajes FICO, el método que se usa para calcular los puntajes de crédito de </a:t>
            </a:r>
            <a:r>
              <a:rPr lang="es-MX" sz="1200" kern="1200" dirty="0" err="1">
                <a:solidFill>
                  <a:schemeClr val="tx1"/>
                </a:solidFill>
                <a:effectLst/>
                <a:latin typeface="+mn-lt"/>
                <a:ea typeface="MS PGothic" panose="020B0600070205080204" pitchFamily="34" charset="-128"/>
                <a:cs typeface="MS PGothic" charset="0"/>
              </a:rPr>
              <a:t>VantageScore</a:t>
            </a:r>
            <a:r>
              <a:rPr lang="es-MX" sz="1200" kern="1200" dirty="0">
                <a:solidFill>
                  <a:schemeClr val="tx1"/>
                </a:solidFill>
                <a:effectLst/>
                <a:latin typeface="+mn-lt"/>
                <a:ea typeface="MS PGothic" panose="020B0600070205080204" pitchFamily="34" charset="-128"/>
                <a:cs typeface="MS PGothic" charset="0"/>
              </a:rPr>
              <a:t> no es público. Similar a FICO, </a:t>
            </a:r>
            <a:r>
              <a:rPr lang="es-MX" sz="1200" kern="1200" dirty="0" err="1">
                <a:solidFill>
                  <a:schemeClr val="tx1"/>
                </a:solidFill>
                <a:effectLst/>
                <a:latin typeface="+mn-lt"/>
                <a:ea typeface="MS PGothic" panose="020B0600070205080204" pitchFamily="34" charset="-128"/>
                <a:cs typeface="MS PGothic" charset="0"/>
              </a:rPr>
              <a:t>VantageScore</a:t>
            </a:r>
            <a:r>
              <a:rPr lang="es-MX" sz="1200" kern="1200" dirty="0">
                <a:solidFill>
                  <a:schemeClr val="tx1"/>
                </a:solidFill>
                <a:effectLst/>
                <a:latin typeface="+mn-lt"/>
                <a:ea typeface="MS PGothic" panose="020B0600070205080204" pitchFamily="34" charset="-128"/>
                <a:cs typeface="MS PGothic" charset="0"/>
              </a:rPr>
              <a:t> explica cómo se calcula su historial de crédito, el uso del crédito, y otras acciones que pueden influir en el puntaje.</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"Comportamiento reciente" se refiere al comportamiento de crédito reciente y a consultas. "Período del crédito" se refiere al tiempo por el cual las cuentas han estado abiertas.</a:t>
            </a:r>
            <a:r>
              <a:rPr lang="en-GB" dirty="0">
                <a:effectLst/>
              </a:rPr>
              <a:t> </a:t>
            </a:r>
            <a:endParaRPr lang="es-MX" dirty="0"/>
          </a:p>
        </p:txBody>
      </p:sp>
      <p:sp>
        <p:nvSpPr>
          <p:cNvPr id="347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88C13E-87B7-4E25-9827-1879D7E148BE}" type="slidenum">
              <a:rPr lang="en-US" altLang="en-US" smtClean="0">
                <a:latin typeface="Calibri" panose="020F0502020204030204" pitchFamily="34" charset="0"/>
              </a:rPr>
              <a:pPr/>
              <a:t>152</a:t>
            </a:fld>
            <a:endParaRPr lang="es-MX" altLang="en-US">
              <a:latin typeface="Calibri" panose="020F0502020204030204" pitchFamily="34" charset="0"/>
            </a:endParaRPr>
          </a:p>
        </p:txBody>
      </p:sp>
    </p:spTree>
    <p:extLst>
      <p:ext uri="{BB962C8B-B14F-4D97-AF65-F5344CB8AC3E}">
        <p14:creationId xmlns:p14="http://schemas.microsoft.com/office/powerpoint/2010/main" val="192423221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charset="0"/>
              <a:buNone/>
            </a:pPr>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7, Herramienta 1: Obtención de sus informes y puntajes de crédito)</a:t>
            </a:r>
            <a:r>
              <a:rPr lang="es-MX" sz="1200" b="1" kern="1200" dirty="0">
                <a:solidFill>
                  <a:schemeClr val="tx1"/>
                </a:solidFill>
                <a:effectLst/>
                <a:latin typeface="+mn-lt"/>
                <a:ea typeface="MS PGothic" panose="020B0600070205080204" pitchFamily="34" charset="-128"/>
                <a:cs typeface="MS PGothic" charset="0"/>
              </a:rPr>
              <a:t> (Página 247)</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cómo solicitar informes de crédito utilizando la </a:t>
            </a:r>
            <a:r>
              <a:rPr lang="es-MX" sz="1200" i="1" kern="1200" dirty="0">
                <a:solidFill>
                  <a:schemeClr val="tx1"/>
                </a:solidFill>
                <a:effectLst/>
                <a:latin typeface="+mn-lt"/>
                <a:ea typeface="MS PGothic" panose="020B0600070205080204" pitchFamily="34" charset="-128"/>
                <a:cs typeface="MS PGothic" charset="0"/>
              </a:rPr>
              <a:t>Herramienta 1.</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los métodos alternos para obtener un informe por parte de </a:t>
            </a:r>
            <a:r>
              <a:rPr lang="es-MX" sz="1200" i="1" kern="1200" dirty="0">
                <a:solidFill>
                  <a:schemeClr val="tx1"/>
                </a:solidFill>
                <a:effectLst/>
                <a:latin typeface="+mn-lt"/>
                <a:ea typeface="MS PGothic" panose="020B0600070205080204" pitchFamily="34" charset="-128"/>
                <a:cs typeface="MS PGothic" charset="0"/>
              </a:rPr>
              <a:t>AnnualCreditReport.com</a:t>
            </a:r>
            <a:r>
              <a:rPr lang="es-MX" sz="1200" kern="1200" dirty="0">
                <a:solidFill>
                  <a:schemeClr val="tx1"/>
                </a:solidFill>
                <a:effectLst/>
                <a:latin typeface="+mn-lt"/>
                <a:ea typeface="MS PGothic" panose="020B0600070205080204" pitchFamily="34" charset="-128"/>
                <a:cs typeface="MS PGothic" charset="0"/>
              </a:rPr>
              <a:t> en caso de que no se pueda acceder al informe en línea (las preguntas de seguridad se responden mal o no pueden ser respondidas si son generadas por una información fraudulenta en el informe).</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en qué ocasiones puede obtener usted informes adicionales gratuitos. SI:</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Está sin empleo y piensa buscar empleo en los próximos 60 días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Está recibiendo asistencia pública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Tiene razones para creer que su expediente de crédito es inexacto debido a un fraude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Una agencia de informes del consumidor a colocado una alerta de fraude en su expediente de crédito (en base a su sospecha de buena fe que ha sido víctima de un fraude, inclusive robo de identidad)</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Una agencia de informes ha colocado una alerta de fraude en su expediente de crédito después de que presentó un informe de robo de identidad</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 sido objeto de una medida adversa (le han negado crédito, empleo, seguro, etc.) debido a la información de su informe de crédito; en este caso, usted tiene 60 días para solicitar su informe.</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PERO, usted debe solicitar estos informes. Éstos no vienen solos.</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tiene menos de 18 años, no debería tener un informe de crédito a menos que: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Sea un usuario autorizado o cotitular de una cuenta.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Sea un menor emancipado.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ley de su estado le permita entrar en contratos antes de cumplir los 18 años de edad y usted ya lo haya hecho.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Tenga préstamos estudiantiles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Haya sido víctima de un delito de robo de identidad y fraude de crédito o financiero.</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las siguientes notas del conjunto de herramientas para explicar cómo obtener los puntajes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puntajes de crédito gratuitos se ofrecen en línea.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 más probable es que estos difieran de los puntajes de crédito que utilizan los bancos, o un prestamista o un tercero, para evaluar su solvencia.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Estas son aproximaciones de sus puntajes. No son los puntajes reales que utilizan las empresas para tomar decisiones acerca de usted.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Algunas personas encuentran que pueden ser útiles para aprender porque usted puede ver si sus puntajes de crédito se mueven en general hacia arriba o hacia abajo.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número real puede no reflejar sus Puntajes FICO reales, así que esto puede confundir a algunas personas.</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Hay una gran variedad de puntajes de crédito que usted puede adquirir en el mercado. El tipo de puntaje de crédito más utilizado por los prestamistas es el puntaje FICO. Otro puntaje que los prestamistas también usan es el puntaje </a:t>
            </a:r>
            <a:r>
              <a:rPr lang="es-MX" sz="1200" kern="1200" dirty="0" err="1">
                <a:solidFill>
                  <a:schemeClr val="tx1"/>
                </a:solidFill>
                <a:effectLst/>
                <a:latin typeface="+mn-lt"/>
                <a:ea typeface="MS PGothic" panose="020B0600070205080204" pitchFamily="34" charset="-128"/>
                <a:cs typeface="MS PGothic" charset="0"/>
              </a:rPr>
              <a:t>VantageScore</a:t>
            </a:r>
            <a:r>
              <a:rPr lang="es-MX" sz="1200" kern="1200" dirty="0">
                <a:solidFill>
                  <a:schemeClr val="tx1"/>
                </a:solidFill>
                <a:effectLst/>
                <a:latin typeface="+mn-lt"/>
                <a:ea typeface="MS PGothic" panose="020B0600070205080204" pitchFamily="34" charset="-128"/>
                <a:cs typeface="MS PGothic" charset="0"/>
              </a:rPr>
              <a:t>, que se puede comprar a través de </a:t>
            </a:r>
            <a:r>
              <a:rPr lang="es-MX" sz="1200" i="1" kern="1200" dirty="0" err="1">
                <a:solidFill>
                  <a:schemeClr val="tx1"/>
                </a:solidFill>
                <a:effectLst/>
                <a:latin typeface="+mn-lt"/>
                <a:ea typeface="MS PGothic" panose="020B0600070205080204" pitchFamily="34" charset="-128"/>
                <a:cs typeface="MS PGothic" charset="0"/>
              </a:rPr>
              <a:t>Experian</a:t>
            </a:r>
            <a:r>
              <a:rPr lang="es-MX" sz="1200" kern="1200" dirty="0">
                <a:solidFill>
                  <a:schemeClr val="tx1"/>
                </a:solidFill>
                <a:effectLst/>
                <a:latin typeface="+mn-lt"/>
                <a:ea typeface="MS PGothic" panose="020B0600070205080204" pitchFamily="34" charset="-128"/>
                <a:cs typeface="MS PGothic" charset="0"/>
              </a:rPr>
              <a:t> o de </a:t>
            </a:r>
            <a:r>
              <a:rPr lang="es-MX" sz="1200" i="1" kern="1200" dirty="0" err="1">
                <a:solidFill>
                  <a:schemeClr val="tx1"/>
                </a:solidFill>
                <a:effectLst/>
                <a:latin typeface="+mn-lt"/>
                <a:ea typeface="MS PGothic" panose="020B0600070205080204" pitchFamily="34" charset="-128"/>
                <a:cs typeface="MS PGothic" charset="0"/>
              </a:rPr>
              <a:t>TransUnion</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aunque los puntajes de crédito son importantes y se utilizan, </a:t>
            </a:r>
            <a:r>
              <a:rPr lang="es-MX" sz="1200" u="sng" kern="1200" dirty="0">
                <a:solidFill>
                  <a:schemeClr val="tx1"/>
                </a:solidFill>
                <a:effectLst/>
                <a:latin typeface="+mn-lt"/>
                <a:ea typeface="MS PGothic" panose="020B0600070205080204" pitchFamily="34" charset="-128"/>
                <a:cs typeface="MS PGothic" charset="0"/>
              </a:rPr>
              <a:t>lo más importante es enfocarse en los informes de crédito.</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Pregúntele a los participantes por qué enfocarse en el informe de crédito es más importante que enfocarse en el puntaje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Tras un breve debate, si no dicen nada, explique que el puntaje se calcula utilizando la información de los informes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la información del informe es sólida (y sin errores), los puntajes lo reflejarán.</a:t>
            </a:r>
            <a:r>
              <a:rPr lang="en-GB" dirty="0">
                <a:effectLst/>
              </a:rPr>
              <a:t> </a:t>
            </a:r>
            <a:endParaRPr lang="es-MX" altLang="en-US" dirty="0">
              <a:solidFill>
                <a:srgbClr val="000000"/>
              </a:solidFill>
              <a:ea typeface="MS PGothic" charset="-128"/>
            </a:endParaRPr>
          </a:p>
        </p:txBody>
      </p:sp>
      <p:sp>
        <p:nvSpPr>
          <p:cNvPr id="349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C6F7E-EDBB-4293-B2FD-0E6A7F98CBBA}" type="slidenum">
              <a:rPr lang="en-US" altLang="en-US" smtClean="0">
                <a:latin typeface="Calibri" panose="020F0502020204030204" pitchFamily="34" charset="0"/>
              </a:rPr>
              <a:pPr/>
              <a:t>153</a:t>
            </a:fld>
            <a:endParaRPr lang="es-MX" altLang="en-US">
              <a:latin typeface="Calibri" panose="020F0502020204030204" pitchFamily="34" charset="0"/>
            </a:endParaRPr>
          </a:p>
        </p:txBody>
      </p:sp>
    </p:spTree>
    <p:extLst>
      <p:ext uri="{BB962C8B-B14F-4D97-AF65-F5344CB8AC3E}">
        <p14:creationId xmlns:p14="http://schemas.microsoft.com/office/powerpoint/2010/main" val="14469463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7, Herramienta 2: </a:t>
            </a:r>
            <a:r>
              <a:rPr lang="es-MX" sz="1200" b="1" kern="1200">
                <a:solidFill>
                  <a:schemeClr val="tx1"/>
                </a:solidFill>
                <a:effectLst/>
                <a:latin typeface="+mn-lt"/>
                <a:ea typeface="MS PGothic" panose="020B0600070205080204" pitchFamily="34" charset="-128"/>
                <a:cs typeface="MS PGothic" charset="0"/>
              </a:rPr>
              <a:t>Lista de comprobación de la revisión de informes de crédito) (Página 279)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Herramienta 2.</a:t>
            </a:r>
            <a:endParaRPr lang="en-GB" sz="1200" kern="1200">
              <a:solidFill>
                <a:schemeClr val="tx1"/>
              </a:solidFill>
              <a:effectLst/>
              <a:latin typeface="+mn-lt"/>
              <a:ea typeface="MS PGothic" panose="020B0600070205080204" pitchFamily="34" charset="-128"/>
              <a:cs typeface="MS PGothic" charset="0"/>
            </a:endParaRPr>
          </a:p>
        </p:txBody>
      </p:sp>
      <p:sp>
        <p:nvSpPr>
          <p:cNvPr id="351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C9C99-D1CA-4895-85DF-E821C697783D}" type="slidenum">
              <a:rPr lang="en-US" altLang="en-US" smtClean="0">
                <a:latin typeface="Calibri" panose="020F0502020204030204" pitchFamily="34" charset="0"/>
              </a:rPr>
              <a:pPr/>
              <a:t>154</a:t>
            </a:fld>
            <a:endParaRPr lang="es-MX" altLang="en-US">
              <a:latin typeface="Calibri" panose="020F0502020204030204" pitchFamily="34" charset="0"/>
            </a:endParaRPr>
          </a:p>
        </p:txBody>
      </p:sp>
    </p:spTree>
    <p:extLst>
      <p:ext uri="{BB962C8B-B14F-4D97-AF65-F5344CB8AC3E}">
        <p14:creationId xmlns:p14="http://schemas.microsoft.com/office/powerpoint/2010/main" val="32792295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cómo presentar una impugnación.</a:t>
            </a:r>
            <a:endParaRPr lang="en-GB" sz="1200" kern="1200">
              <a:solidFill>
                <a:schemeClr val="tx1"/>
              </a:solidFill>
              <a:effectLst/>
              <a:latin typeface="+mn-lt"/>
              <a:ea typeface="MS PGothic" panose="020B0600070205080204" pitchFamily="34" charset="-128"/>
              <a:cs typeface="MS PGothic"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A52285-278A-4766-A888-840C0F69B454}" type="slidenum">
              <a:rPr lang="en-US" altLang="en-US" smtClean="0">
                <a:latin typeface="Calibri" panose="020F0502020204030204" pitchFamily="34" charset="0"/>
              </a:rPr>
              <a:pPr/>
              <a:t>155</a:t>
            </a:fld>
            <a:endParaRPr lang="es-MX" altLang="en-US">
              <a:latin typeface="Calibri" panose="020F0502020204030204" pitchFamily="34" charset="0"/>
            </a:endParaRPr>
          </a:p>
        </p:txBody>
      </p:sp>
    </p:spTree>
    <p:extLst>
      <p:ext uri="{BB962C8B-B14F-4D97-AF65-F5344CB8AC3E}">
        <p14:creationId xmlns:p14="http://schemas.microsoft.com/office/powerpoint/2010/main" val="41951699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7, Herramienta 3: Mejora de sus informes y puntajes de crédito) (Página 285)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cada uno de los puntos de la </a:t>
            </a:r>
            <a:r>
              <a:rPr lang="es-MX" sz="1200" i="1" kern="1200">
                <a:solidFill>
                  <a:schemeClr val="tx1"/>
                </a:solidFill>
                <a:effectLst/>
                <a:latin typeface="+mn-lt"/>
                <a:ea typeface="MS PGothic" panose="020B0600070205080204" pitchFamily="34" charset="-128"/>
                <a:cs typeface="MS PGothic" charset="0"/>
              </a:rPr>
              <a:t>Herramienta 3</a:t>
            </a:r>
            <a:r>
              <a:rPr lang="es-MX" sz="1200" kern="1200">
                <a:solidFill>
                  <a:schemeClr val="tx1"/>
                </a:solidFill>
                <a:effectLst/>
                <a:latin typeface="+mn-lt"/>
                <a:ea typeface="MS PGothic" panose="020B0600070205080204" pitchFamily="34" charset="-128"/>
                <a:cs typeface="MS PGothic" charset="0"/>
              </a:rPr>
              <a:t>. Pregunte a los participantes si tienen algún consejo que agregar.</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es relevante para la audiencia, proporcione una breve descripción general de la nueva regla sobre los jóvenes en los hogares adoptivos; los proveedores de servicios deben revisar los informes de crédito cada año a partir de los 16 años y hasta que cumplan los 18 años.</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los jóvenes en la mayoría de los casos no pueden celebrar un contrato de crédito si tienen menos de 18 años de edad; por lo tanto, si un joven menor de 18 años tiene un expediente de crédito, existe la posibilidad de que se haya cometido robo de identidad y fraude financiero. Tenga en cuenta las excepciones a esto.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Hable sobre los desafíos relacionados con los informes de crédito y los jóvenes en general.</a:t>
            </a:r>
            <a:endParaRPr lang="en-GB" sz="1200" kern="1200">
              <a:solidFill>
                <a:schemeClr val="tx1"/>
              </a:solidFill>
              <a:effectLst/>
              <a:latin typeface="+mn-lt"/>
              <a:ea typeface="MS PGothic" panose="020B0600070205080204" pitchFamily="34" charset="-128"/>
              <a:cs typeface="MS PGothic" charset="0"/>
            </a:endParaRPr>
          </a:p>
        </p:txBody>
      </p:sp>
      <p:sp>
        <p:nvSpPr>
          <p:cNvPr id="355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DBF4DB3-D7D6-4CE9-8C75-F471B4BC2D2F}" type="slidenum">
              <a:rPr lang="en-US" altLang="en-US" smtClean="0">
                <a:latin typeface="Calibri" panose="020F0502020204030204" pitchFamily="34" charset="0"/>
              </a:rPr>
              <a:pPr/>
              <a:t>156</a:t>
            </a:fld>
            <a:endParaRPr lang="es-MX" altLang="en-US">
              <a:latin typeface="Calibri" panose="020F0502020204030204" pitchFamily="34" charset="0"/>
            </a:endParaRPr>
          </a:p>
        </p:txBody>
      </p:sp>
    </p:spTree>
    <p:extLst>
      <p:ext uri="{BB962C8B-B14F-4D97-AF65-F5344CB8AC3E}">
        <p14:creationId xmlns:p14="http://schemas.microsoft.com/office/powerpoint/2010/main" val="24503874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err="1">
                <a:solidFill>
                  <a:schemeClr val="tx1"/>
                </a:solidFill>
                <a:effectLst/>
                <a:latin typeface="+mn-lt"/>
                <a:ea typeface="MS PGothic" panose="020B0600070205080204" pitchFamily="34" charset="-128"/>
                <a:cs typeface="MS PGothic" charset="0"/>
              </a:rPr>
              <a:t>Brainstorming</a:t>
            </a:r>
            <a:r>
              <a:rPr lang="es-MX" sz="1200" b="1" kern="1200" dirty="0">
                <a:solidFill>
                  <a:schemeClr val="tx1"/>
                </a:solidFill>
                <a:effectLst/>
                <a:latin typeface="+mn-lt"/>
                <a:ea typeface="MS PGothic" panose="020B0600070205080204" pitchFamily="34" charset="-128"/>
                <a:cs typeface="MS PGothic" charset="0"/>
              </a:rPr>
              <a:t> en grupo grande (</a:t>
            </a:r>
            <a:r>
              <a:rPr lang="es-MX" sz="1200" b="1" i="1" kern="1200" dirty="0">
                <a:solidFill>
                  <a:schemeClr val="tx1"/>
                </a:solidFill>
                <a:effectLst/>
                <a:latin typeface="+mn-lt"/>
                <a:ea typeface="MS PGothic" panose="020B0600070205080204" pitchFamily="34" charset="-128"/>
                <a:cs typeface="MS PGothic" charset="0"/>
              </a:rPr>
              <a:t>Módulo 7, Herramienta 4: Mantener registros para demostrar que ha pagado sus cuentas) (Página 289)</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Explique: </a:t>
            </a:r>
            <a:r>
              <a:rPr lang="es-MX" sz="1200" kern="1200" dirty="0">
                <a:solidFill>
                  <a:schemeClr val="tx1"/>
                </a:solidFill>
                <a:effectLst/>
                <a:latin typeface="+mn-lt"/>
                <a:ea typeface="MS PGothic" panose="020B0600070205080204" pitchFamily="34" charset="-128"/>
                <a:cs typeface="MS PGothic" charset="0"/>
              </a:rPr>
              <a:t>Al reparar o desarrollar su crédito o, en general, cuando se manejan finanzas, es importante </a:t>
            </a:r>
            <a:r>
              <a:rPr lang="es-MX" sz="1200" b="1" i="1" kern="1200" dirty="0">
                <a:solidFill>
                  <a:schemeClr val="tx1"/>
                </a:solidFill>
                <a:effectLst/>
                <a:latin typeface="+mn-lt"/>
                <a:ea typeface="MS PGothic" panose="020B0600070205080204" pitchFamily="34" charset="-128"/>
                <a:cs typeface="MS PGothic" charset="0"/>
              </a:rPr>
              <a:t>generar un registro escrito.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PREGUNTE: </a:t>
            </a:r>
            <a:r>
              <a:rPr lang="es-MX" sz="1200" kern="1200" dirty="0">
                <a:solidFill>
                  <a:schemeClr val="tx1"/>
                </a:solidFill>
                <a:effectLst/>
                <a:latin typeface="+mn-lt"/>
                <a:ea typeface="MS PGothic" panose="020B0600070205080204" pitchFamily="34" charset="-128"/>
                <a:cs typeface="MS PGothic" charset="0"/>
              </a:rPr>
              <a:t>¿Qué significa esto? (Generar un registro escrito)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Hable sobre las respuestas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PREGUNTE</a:t>
            </a:r>
            <a:r>
              <a:rPr lang="es-MX" sz="1200" kern="1200" dirty="0">
                <a:solidFill>
                  <a:schemeClr val="tx1"/>
                </a:solidFill>
                <a:effectLst/>
                <a:latin typeface="+mn-lt"/>
                <a:ea typeface="MS PGothic" panose="020B0600070205080204" pitchFamily="34" charset="-128"/>
                <a:cs typeface="MS PGothic" charset="0"/>
              </a:rPr>
              <a:t> a los participantes que piensen en una lista de registros financieros que ellos consideren que alguien deba mantener.</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Muestre la respuesta en la siguiente diapositiva (158). Repase la </a:t>
            </a:r>
            <a:r>
              <a:rPr lang="es-MX" sz="1200" i="1" kern="1200" dirty="0">
                <a:solidFill>
                  <a:schemeClr val="tx1"/>
                </a:solidFill>
                <a:effectLst/>
                <a:latin typeface="+mn-lt"/>
                <a:ea typeface="MS PGothic" panose="020B0600070205080204" pitchFamily="34" charset="-128"/>
                <a:cs typeface="MS PGothic" charset="0"/>
              </a:rPr>
              <a:t>Herramienta</a:t>
            </a:r>
            <a:r>
              <a:rPr lang="es-MX" sz="1200" kern="1200" dirty="0">
                <a:solidFill>
                  <a:schemeClr val="tx1"/>
                </a:solidFill>
                <a:effectLst/>
                <a:latin typeface="+mn-lt"/>
                <a:ea typeface="MS PGothic" panose="020B0600070205080204" pitchFamily="34" charset="-128"/>
                <a:cs typeface="MS PGothic" charset="0"/>
              </a:rPr>
              <a:t> </a:t>
            </a:r>
            <a:r>
              <a:rPr lang="es-MX" sz="1200" i="1" kern="1200" dirty="0">
                <a:solidFill>
                  <a:schemeClr val="tx1"/>
                </a:solidFill>
                <a:effectLst/>
                <a:latin typeface="+mn-lt"/>
                <a:ea typeface="MS PGothic" panose="020B0600070205080204" pitchFamily="34" charset="-128"/>
                <a:cs typeface="MS PGothic" charset="0"/>
              </a:rPr>
              <a:t>4</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Vuelva a la lista de ideas sugeridas e identifique la categoría a la que pertenece cada artículo basándose en esta lista de comprobación.</a:t>
            </a:r>
            <a:endParaRPr lang="en-GB" sz="1200" kern="1200" dirty="0">
              <a:solidFill>
                <a:schemeClr val="tx1"/>
              </a:solidFill>
              <a:effectLst/>
              <a:latin typeface="+mn-lt"/>
              <a:ea typeface="MS PGothic" panose="020B0600070205080204" pitchFamily="34" charset="-128"/>
              <a:cs typeface="MS PGothic"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2CA03A-0854-4F8C-A6B0-57390C6B7D4D}" type="slidenum">
              <a:rPr lang="en-US" altLang="en-US" smtClean="0">
                <a:latin typeface="Calibri" panose="020F0502020204030204" pitchFamily="34" charset="0"/>
              </a:rPr>
              <a:pPr/>
              <a:t>157</a:t>
            </a:fld>
            <a:endParaRPr lang="es-MX" altLang="en-US">
              <a:latin typeface="Calibri" panose="020F0502020204030204" pitchFamily="34" charset="0"/>
            </a:endParaRPr>
          </a:p>
        </p:txBody>
      </p:sp>
    </p:spTree>
    <p:extLst>
      <p:ext uri="{BB962C8B-B14F-4D97-AF65-F5344CB8AC3E}">
        <p14:creationId xmlns:p14="http://schemas.microsoft.com/office/powerpoint/2010/main" val="4976996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Compartir Ideas en un Grupo Grande (</a:t>
            </a:r>
            <a:r>
              <a:rPr lang="es-MX" sz="1200" b="1" i="1" kern="1200">
                <a:solidFill>
                  <a:schemeClr val="tx1"/>
                </a:solidFill>
                <a:effectLst/>
                <a:latin typeface="+mn-lt"/>
                <a:ea typeface="MS PGothic" panose="020B0600070205080204" pitchFamily="34" charset="-128"/>
                <a:cs typeface="MS PGothic" charset="0"/>
              </a:rPr>
              <a:t>Módulo 7, Herramienta 4: Cómo mantener registros para demostrar que usted sí ha pagado sus facturas) (Página 263)</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Herramienta 4.</a:t>
            </a:r>
            <a:endParaRPr lang="en-GB" sz="1200" kern="1200">
              <a:solidFill>
                <a:schemeClr val="tx1"/>
              </a:solidFill>
              <a:effectLst/>
              <a:latin typeface="+mn-lt"/>
              <a:ea typeface="MS PGothic" panose="020B0600070205080204" pitchFamily="34" charset="-128"/>
              <a:cs typeface="MS PGothic" charset="0"/>
            </a:endParaRPr>
          </a:p>
        </p:txBody>
      </p:sp>
      <p:sp>
        <p:nvSpPr>
          <p:cNvPr id="359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92E76-1DF9-4B77-B7CD-2743F801BCBB}" type="slidenum">
              <a:rPr lang="en-US" altLang="en-US" smtClean="0">
                <a:latin typeface="Calibri" panose="020F0502020204030204" pitchFamily="34" charset="0"/>
              </a:rPr>
              <a:pPr/>
              <a:t>158</a:t>
            </a:fld>
            <a:endParaRPr lang="es-MX" altLang="en-US">
              <a:latin typeface="Calibri" panose="020F0502020204030204" pitchFamily="34" charset="0"/>
            </a:endParaRPr>
          </a:p>
        </p:txBody>
      </p:sp>
    </p:spTree>
    <p:extLst>
      <p:ext uri="{BB962C8B-B14F-4D97-AF65-F5344CB8AC3E}">
        <p14:creationId xmlns:p14="http://schemas.microsoft.com/office/powerpoint/2010/main" val="19956215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7)</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las herramientas que aparecen en la diapositiva de arriba.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 importancia de la presentación de una impugnación si hay errores en sus informes de crédito y la razón para la comprobación de los tres informes.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carta de impugnación y el proceso en el conjunto de herramientas.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Hable sobre las razones para guardar las copias de todos los artículos enviados para su impugnación, los registros de cuando se envían las impugnaciones, y las razones para enviarlas por correo certificado con acuse de recibo.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hablar sobre las razones para enviar a las agencias de informes de crédito y la entidad que proporciona la información.</a:t>
            </a:r>
            <a:endParaRPr lang="en-GB" sz="1200" kern="1200">
              <a:solidFill>
                <a:schemeClr val="tx1"/>
              </a:solidFill>
              <a:effectLst/>
              <a:latin typeface="+mn-lt"/>
              <a:ea typeface="MS PGothic" panose="020B0600070205080204" pitchFamily="34" charset="-128"/>
              <a:cs typeface="MS PGothic" charset="0"/>
            </a:endParaRPr>
          </a:p>
        </p:txBody>
      </p:sp>
      <p:sp>
        <p:nvSpPr>
          <p:cNvPr id="361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828C1C-5DCD-4072-9687-F10BD0E5F807}" type="slidenum">
              <a:rPr lang="en-US" altLang="en-US" smtClean="0">
                <a:latin typeface="Calibri" panose="020F0502020204030204" pitchFamily="34" charset="0"/>
              </a:rPr>
              <a:pPr/>
              <a:t>159</a:t>
            </a:fld>
            <a:endParaRPr lang="es-MX" altLang="en-US">
              <a:latin typeface="Calibri" panose="020F0502020204030204" pitchFamily="34" charset="0"/>
            </a:endParaRPr>
          </a:p>
        </p:txBody>
      </p:sp>
    </p:spTree>
    <p:extLst>
      <p:ext uri="{BB962C8B-B14F-4D97-AF65-F5344CB8AC3E}">
        <p14:creationId xmlns:p14="http://schemas.microsoft.com/office/powerpoint/2010/main" val="8023752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7: Comprensión de los informes y puntajes de crédito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Discusión (Módulo 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Cómo obtener sus informes y puntajes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Lista de comprobación de la revisión del informe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Mejora de sus informes y puntajes de crédito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4: Mantener registros para demostrar que ha pagado sus cuentas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la sesión: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En resumen: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cuidado de su historial de crédito es importante. ¿Por qué?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Porque los informes de crédito y los puntajes de crédito no sólo se utilizan para determinar si obtendrá un préstamo o una tarjeta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Esta información se puede utilizar para determinar el acceso a y los costos de otros servicios, tales como los servicios públicos, los seguros y los teléfonos celulares, la posibilidad de alquilar apartamentos, y el empleo.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bien existen leyes que aseguran que la información que se suministra sobre usted es justa y exacta, es su responsabilidad asegurarse de que dicha información sea exacta.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mejor manera de hacerlo es revisar periódicamente sus informes de crédito, al menos una vez al año. Utilice estas herramientas para obtener, revisar, y mejorar sus informes de crédito y puntajes de crédito.</a:t>
            </a:r>
            <a:endParaRPr lang="en-GB" sz="1200" kern="1200">
              <a:solidFill>
                <a:schemeClr val="tx1"/>
              </a:solidFill>
              <a:effectLst/>
              <a:latin typeface="+mn-lt"/>
              <a:ea typeface="MS PGothic" panose="020B0600070205080204" pitchFamily="34" charset="-128"/>
              <a:cs typeface="MS PGothic" charset="0"/>
            </a:endParaRPr>
          </a:p>
        </p:txBody>
      </p:sp>
      <p:sp>
        <p:nvSpPr>
          <p:cNvPr id="363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E37EEF-4077-40E0-82CD-BD7C3B8E2C83}" type="slidenum">
              <a:rPr lang="en-US" altLang="en-US" smtClean="0">
                <a:latin typeface="Calibri" panose="020F0502020204030204" pitchFamily="34" charset="0"/>
              </a:rPr>
              <a:pPr/>
              <a:t>160</a:t>
            </a:fld>
            <a:endParaRPr lang="es-MX" altLang="en-US">
              <a:latin typeface="Calibri" panose="020F0502020204030204" pitchFamily="34" charset="0"/>
            </a:endParaRPr>
          </a:p>
        </p:txBody>
      </p:sp>
    </p:spTree>
    <p:extLst>
      <p:ext uri="{BB962C8B-B14F-4D97-AF65-F5344CB8AC3E}">
        <p14:creationId xmlns:p14="http://schemas.microsoft.com/office/powerpoint/2010/main" val="4246095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365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361E89-1461-4B1D-A030-EACFB44C5A5A}" type="slidenum">
              <a:rPr lang="en-US" altLang="en-US" smtClean="0">
                <a:latin typeface="Calibri" panose="020F0502020204030204" pitchFamily="34" charset="0"/>
              </a:rPr>
              <a:pPr/>
              <a:t>161</a:t>
            </a:fld>
            <a:endParaRPr lang="es-MX" altLang="en-US">
              <a:latin typeface="Calibri" panose="020F0502020204030204" pitchFamily="34" charset="0"/>
            </a:endParaRPr>
          </a:p>
        </p:txBody>
      </p:sp>
    </p:spTree>
    <p:extLst>
      <p:ext uri="{BB962C8B-B14F-4D97-AF65-F5344CB8AC3E}">
        <p14:creationId xmlns:p14="http://schemas.microsoft.com/office/powerpoint/2010/main" val="3612919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Utilice la siguiente información para explicar el CFPB:</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Oficina de empoderamiento financiero atiende a los sectores de población que carecen de un acceso pleno y asequible a los servicios financieros, inclusive a las personas de ingresos bajos a moderados; de bajo patrimonio, y a las personas financieramente vulnerables o excluidas. Los estudios muestran que una parte importante de la población de los Estados Unidos tiene un nivel de ingresos que contribuye a la fragilidad financiera.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Según datos de 2013 de la Oficina del Censo de los Estados Unidos, unos 45.3 millones de personas, incluidos niños, viven en hogares con ingresos por debajo del nivel federal de pobreza, mientras que unos 87.5 millones viven entre el 100 y 200 por ciento del umbral de pobreza.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u="sng" kern="1200">
                <a:solidFill>
                  <a:schemeClr val="tx1"/>
                </a:solidFill>
                <a:effectLst/>
                <a:latin typeface="+mn-lt"/>
                <a:ea typeface="MS PGothic" panose="020B0600070205080204" pitchFamily="34" charset="-128"/>
                <a:cs typeface="MS PGothic" charset="0"/>
              </a:rPr>
              <a:t>El CFPB ha desarrollado</a:t>
            </a:r>
            <a:r>
              <a:rPr lang="es-MX" sz="1200" i="1" u="sng" kern="1200">
                <a:solidFill>
                  <a:schemeClr val="tx1"/>
                </a:solidFill>
                <a:effectLst/>
                <a:latin typeface="+mn-lt"/>
                <a:ea typeface="MS PGothic" panose="020B0600070205080204" pitchFamily="34" charset="-128"/>
                <a:cs typeface="MS PGothic" charset="0"/>
              </a:rPr>
              <a:t> Su dinero, sus metas </a:t>
            </a:r>
            <a:r>
              <a:rPr lang="es-MX" sz="1200" u="sng" kern="1200">
                <a:solidFill>
                  <a:schemeClr val="tx1"/>
                </a:solidFill>
                <a:effectLst/>
                <a:latin typeface="+mn-lt"/>
                <a:ea typeface="MS PGothic" panose="020B0600070205080204" pitchFamily="34" charset="-128"/>
                <a:cs typeface="MS PGothic" charset="0"/>
              </a:rPr>
              <a:t>para llegar a estos consumidores empoderando al personal que ya trabaja para ellos: personal de primera línea de servicios sociales de organizaciones tribales o sin fines de lucro, voluntarios de la comunidad, personal de organizaciones de ayuda legal, y aquellas personas que atienden a los trabajadores. Al proporcionar a estos intermediarios información de alta calidad, estos adquieren las herramientas y recursos financieros para iniciar la conversación con aquellas personas a las que ya atienden. Además, el curso les da la confianza necesaria para utilizar estas herramientas y recursos. El curso que, a fin de cuentas, usted les impartirá.</a:t>
            </a:r>
            <a:endParaRPr lang="en-GB" sz="1200" kern="1200">
              <a:solidFill>
                <a:schemeClr val="tx1"/>
              </a:solidFill>
              <a:effectLst/>
              <a:latin typeface="+mn-lt"/>
              <a:ea typeface="MS PGothic" panose="020B0600070205080204" pitchFamily="34" charset="-128"/>
              <a:cs typeface="MS PGothic"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2B5966-D5BB-41CF-A780-F009525A6404}" type="slidenum">
              <a:rPr lang="en-US" altLang="en-US" smtClean="0">
                <a:latin typeface="Calibri" panose="020F0502020204030204" pitchFamily="34" charset="0"/>
              </a:rPr>
              <a:pPr/>
              <a:t>16</a:t>
            </a:fld>
            <a:endParaRPr lang="es-MX" altLang="en-US">
              <a:latin typeface="Calibri" panose="020F0502020204030204" pitchFamily="34" charset="0"/>
            </a:endParaRPr>
          </a:p>
        </p:txBody>
      </p:sp>
    </p:spTree>
    <p:extLst>
      <p:ext uri="{BB962C8B-B14F-4D97-AF65-F5344CB8AC3E}">
        <p14:creationId xmlns:p14="http://schemas.microsoft.com/office/powerpoint/2010/main" val="130308372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s-MX" altLang="en-US" b="1" i="1" u="sng">
                <a:solidFill>
                  <a:srgbClr val="000000"/>
                </a:solidFill>
              </a:rPr>
              <a:t>Módulo 8: </a:t>
            </a:r>
            <a:r>
              <a:rPr lang="es-ES" altLang="en-US" b="1" i="1" u="sng">
                <a:solidFill>
                  <a:srgbClr val="000000"/>
                </a:solidFill>
              </a:rPr>
              <a:t>Servicios de dinero, tarjetas, cuentas, y préstamos:</a:t>
            </a:r>
            <a:r>
              <a:rPr lang="es-MX" altLang="en-US" b="1" i="1" u="sng">
                <a:solidFill>
                  <a:srgbClr val="000000"/>
                </a:solidFill>
              </a:rPr>
              <a:t> Cómo encontrar lo que funciona para usted</a:t>
            </a:r>
          </a:p>
          <a:p>
            <a:pPr eaLnBrk="1" hangingPunct="1">
              <a:spcBef>
                <a:spcPct val="0"/>
              </a:spcBef>
              <a:defRPr/>
            </a:pPr>
            <a:r>
              <a:rPr lang="es-MX" altLang="en-US" b="1">
                <a:solidFill>
                  <a:srgbClr val="000000"/>
                </a:solidFill>
              </a:rPr>
              <a:t>Tiempo previsto: 45 minutos</a:t>
            </a:r>
          </a:p>
          <a:p>
            <a:pPr eaLnBrk="1" hangingPunct="1">
              <a:spcBef>
                <a:spcPct val="0"/>
              </a:spcBef>
              <a:defRPr/>
            </a:pPr>
            <a:r>
              <a:rPr lang="es-MX" altLang="en-US" b="1">
                <a:solidFill>
                  <a:srgbClr val="000000"/>
                </a:solidFill>
              </a:rPr>
              <a:t>Metodología: Actividad Individual / Ejercicio en Parejas, Presentación al Grupo Grande y Discusión Facilitada / Presentación y Discusión Facilitada</a:t>
            </a:r>
          </a:p>
          <a:p>
            <a:pPr eaLnBrk="1" hangingPunct="1">
              <a:spcBef>
                <a:spcPct val="0"/>
              </a:spcBef>
              <a:defRPr/>
            </a:pPr>
            <a:r>
              <a:rPr lang="es-MX" b="1"/>
              <a:t>Sección Correspondiente en el Conjunto de Herramientas:</a:t>
            </a:r>
            <a:r>
              <a:rPr lang="es-MX"/>
              <a:t> </a:t>
            </a:r>
            <a:r>
              <a:rPr lang="es-MX" b="1"/>
              <a:t>Módulo 8 (Página 267)</a:t>
            </a:r>
          </a:p>
          <a:p>
            <a:pPr eaLnBrk="1" hangingPunct="1">
              <a:spcBef>
                <a:spcPct val="0"/>
              </a:spcBef>
              <a:defRPr/>
            </a:pPr>
            <a:endParaRPr lang="es-MX" altLang="en-US" b="1">
              <a:solidFill>
                <a:srgbClr val="000000"/>
              </a:solidFill>
              <a:cs typeface="+mn-cs"/>
            </a:endParaRPr>
          </a:p>
          <a:p>
            <a:pPr eaLnBrk="1" hangingPunct="1">
              <a:spcBef>
                <a:spcPct val="0"/>
              </a:spcBef>
              <a:defRPr/>
            </a:pPr>
            <a:r>
              <a:rPr lang="es-MX" altLang="en-US" b="1" u="sng">
                <a:solidFill>
                  <a:srgbClr val="000000"/>
                </a:solidFill>
              </a:rPr>
              <a:t>Instrucciones para el Moderador:</a:t>
            </a:r>
          </a:p>
          <a:p>
            <a:pPr eaLnBrk="1" hangingPunct="1">
              <a:spcBef>
                <a:spcPct val="0"/>
              </a:spcBef>
              <a:defRPr/>
            </a:pPr>
            <a:endParaRPr lang="es-MX" altLang="en-US" b="1">
              <a:solidFill>
                <a:srgbClr val="000000"/>
              </a:solidFill>
              <a:cs typeface="+mn-cs"/>
            </a:endParaRPr>
          </a:p>
          <a:p>
            <a:pPr eaLnBrk="1" hangingPunct="1">
              <a:spcBef>
                <a:spcPct val="0"/>
              </a:spcBef>
              <a:defRPr/>
            </a:pPr>
            <a:r>
              <a:rPr lang="es-MX" altLang="en-US" b="1">
                <a:solidFill>
                  <a:srgbClr val="000000"/>
                </a:solidFill>
              </a:rPr>
              <a:t>Discusión facilitada (Módulo 8)</a:t>
            </a:r>
          </a:p>
          <a:p>
            <a:pPr eaLnBrk="1" hangingPunct="1">
              <a:spcBef>
                <a:spcPct val="0"/>
              </a:spcBef>
              <a:defRPr/>
            </a:pPr>
            <a:endParaRPr lang="es-MX" altLang="en-US" b="1" u="sng">
              <a:solidFill>
                <a:srgbClr val="000000"/>
              </a:solidFill>
              <a:cs typeface="+mn-cs"/>
            </a:endParaRPr>
          </a:p>
          <a:p>
            <a:pPr marL="171425" indent="-171425" eaLnBrk="1" hangingPunct="1">
              <a:spcBef>
                <a:spcPct val="0"/>
              </a:spcBef>
              <a:buFont typeface="Arial" panose="020B0604020202020204" pitchFamily="34" charset="0"/>
              <a:buChar char="•"/>
              <a:defRPr/>
            </a:pPr>
            <a:r>
              <a:rPr lang="es-MX" altLang="en-US">
                <a:solidFill>
                  <a:srgbClr val="000000"/>
                </a:solidFill>
              </a:rPr>
              <a:t>Pregunte a los participantes quiénes proveen servicios y productos financieros. Escriba sus ideas en un rotafolio.</a:t>
            </a:r>
          </a:p>
          <a:p>
            <a:pPr marL="171425" indent="-171425" eaLnBrk="1" hangingPunct="1">
              <a:spcBef>
                <a:spcPct val="0"/>
              </a:spcBef>
              <a:buFont typeface="Arial" panose="020B0604020202020204" pitchFamily="34" charset="0"/>
              <a:buChar char="•"/>
              <a:defRPr/>
            </a:pPr>
            <a:r>
              <a:rPr lang="es-MX" altLang="en-US">
                <a:solidFill>
                  <a:srgbClr val="000000"/>
                </a:solidFill>
              </a:rPr>
              <a:t>Luego muestre las ideas que aparecen en la diapositiva de arriba. </a:t>
            </a:r>
          </a:p>
          <a:p>
            <a:pPr marL="171425" indent="-171425" eaLnBrk="1" hangingPunct="1">
              <a:spcBef>
                <a:spcPct val="0"/>
              </a:spcBef>
              <a:buFont typeface="Arial" panose="020B0604020202020204" pitchFamily="34" charset="0"/>
              <a:buChar char="•"/>
              <a:defRPr/>
            </a:pPr>
            <a:r>
              <a:rPr lang="es-MX" altLang="en-US">
                <a:solidFill>
                  <a:srgbClr val="000000"/>
                </a:solidFill>
              </a:rPr>
              <a:t>Explique que los servicios y productos financieros son proporcionados por otros además de los bancos.</a:t>
            </a:r>
          </a:p>
        </p:txBody>
      </p:sp>
      <p:sp>
        <p:nvSpPr>
          <p:cNvPr id="367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5BD01C1-49F1-4AC1-B67A-99085F641330}" type="slidenum">
              <a:rPr lang="en-US" altLang="en-US" smtClean="0">
                <a:latin typeface="Calibri" panose="020F0502020204030204" pitchFamily="34" charset="0"/>
              </a:rPr>
              <a:pPr/>
              <a:t>162</a:t>
            </a:fld>
            <a:endParaRPr lang="es-MX" altLang="en-US">
              <a:latin typeface="Calibri" panose="020F0502020204030204" pitchFamily="34" charset="0"/>
            </a:endParaRPr>
          </a:p>
        </p:txBody>
      </p:sp>
    </p:spTree>
    <p:extLst>
      <p:ext uri="{BB962C8B-B14F-4D97-AF65-F5344CB8AC3E}">
        <p14:creationId xmlns:p14="http://schemas.microsoft.com/office/powerpoint/2010/main" val="2665538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y Debate dirigido (</a:t>
            </a:r>
            <a:r>
              <a:rPr lang="es-MX" sz="1200" b="1" i="1" kern="1200" dirty="0">
                <a:solidFill>
                  <a:schemeClr val="tx1"/>
                </a:solidFill>
                <a:effectLst/>
                <a:latin typeface="+mn-lt"/>
                <a:ea typeface="MS PGothic" panose="020B0600070205080204" pitchFamily="34" charset="-128"/>
                <a:cs typeface="MS PGothic" charset="0"/>
              </a:rPr>
              <a:t>Módulo 8, Herramienta 1: Conozca sus opciones) </a:t>
            </a:r>
            <a:r>
              <a:rPr lang="es-MX" sz="1200" b="1" kern="1200" dirty="0">
                <a:solidFill>
                  <a:schemeClr val="tx1"/>
                </a:solidFill>
                <a:effectLst/>
                <a:latin typeface="+mn-lt"/>
                <a:ea typeface="MS PGothic" panose="020B0600070205080204" pitchFamily="34" charset="-128"/>
                <a:cs typeface="MS PGothic" charset="0"/>
              </a:rPr>
              <a:t>(Página 307)</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Invite a los participantes a completar la Herramienta 1.</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Dígales que no se anticipen a los materiales.</a:t>
            </a:r>
            <a:endParaRPr lang="en-GB" sz="1200" kern="1200" dirty="0">
              <a:solidFill>
                <a:schemeClr val="tx1"/>
              </a:solidFill>
              <a:effectLst/>
              <a:latin typeface="+mn-lt"/>
              <a:ea typeface="MS PGothic" panose="020B0600070205080204" pitchFamily="34" charset="-128"/>
              <a:cs typeface="MS PGothic" charset="0"/>
            </a:endParaRPr>
          </a:p>
        </p:txBody>
      </p:sp>
      <p:sp>
        <p:nvSpPr>
          <p:cNvPr id="369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B283290-5AF6-4861-8030-BAF23721BF8D}" type="slidenum">
              <a:rPr lang="en-US" altLang="en-US" smtClean="0">
                <a:latin typeface="Calibri" panose="020F0502020204030204" pitchFamily="34" charset="0"/>
              </a:rPr>
              <a:pPr/>
              <a:t>163</a:t>
            </a:fld>
            <a:endParaRPr lang="es-MX" altLang="en-US">
              <a:latin typeface="Calibri" panose="020F0502020204030204" pitchFamily="34" charset="0"/>
            </a:endParaRPr>
          </a:p>
        </p:txBody>
      </p:sp>
    </p:spTree>
    <p:extLst>
      <p:ext uri="{BB962C8B-B14F-4D97-AF65-F5344CB8AC3E}">
        <p14:creationId xmlns:p14="http://schemas.microsoft.com/office/powerpoint/2010/main" val="142250209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y debate dirigido (</a:t>
            </a:r>
            <a:r>
              <a:rPr lang="es-MX" sz="1200" b="1" i="1" kern="1200" dirty="0">
                <a:solidFill>
                  <a:schemeClr val="tx1"/>
                </a:solidFill>
                <a:effectLst/>
                <a:latin typeface="+mn-lt"/>
                <a:ea typeface="MS PGothic" panose="020B0600070205080204" pitchFamily="34" charset="-128"/>
                <a:cs typeface="MS PGothic" charset="0"/>
              </a:rPr>
              <a:t>Módulo 8, Herramienta 1: Conozca sus opciones) </a:t>
            </a:r>
            <a:r>
              <a:rPr lang="es-MX" sz="1200" b="1" kern="1200" dirty="0">
                <a:solidFill>
                  <a:schemeClr val="tx1"/>
                </a:solidFill>
                <a:effectLst/>
                <a:latin typeface="+mn-lt"/>
                <a:ea typeface="MS PGothic" panose="020B0600070205080204" pitchFamily="34" charset="-128"/>
                <a:cs typeface="MS PGothic" charset="0"/>
              </a:rPr>
              <a:t>(Análisis, página 311)</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3 minutos, deles instrucciones para que utilicen la sección de análisis de la Herramienta 1 a fin de encontrar el proveedor y las herramientas que tengan los productos o servicios que satisfagan sus prioridades.</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PREGUNTE: ¿Cómo podría usar esta herramienta con las personas a las que presta sus servicios?</a:t>
            </a:r>
            <a:endParaRPr lang="en-GB" sz="1200" kern="1200" dirty="0">
              <a:solidFill>
                <a:schemeClr val="tx1"/>
              </a:solidFill>
              <a:effectLst/>
              <a:latin typeface="+mn-lt"/>
              <a:ea typeface="MS PGothic" panose="020B0600070205080204" pitchFamily="34" charset="-128"/>
              <a:cs typeface="MS PGothic" charset="0"/>
            </a:endParaRPr>
          </a:p>
        </p:txBody>
      </p:sp>
      <p:sp>
        <p:nvSpPr>
          <p:cNvPr id="371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42A5EF8-15D3-4B88-849E-9622421AF85B}" type="slidenum">
              <a:rPr lang="en-US" altLang="en-US" smtClean="0">
                <a:latin typeface="Calibri" panose="020F0502020204030204" pitchFamily="34" charset="0"/>
              </a:rPr>
              <a:pPr/>
              <a:t>164</a:t>
            </a:fld>
            <a:endParaRPr lang="es-MX" altLang="en-US">
              <a:latin typeface="Calibri" panose="020F0502020204030204" pitchFamily="34" charset="0"/>
            </a:endParaRPr>
          </a:p>
        </p:txBody>
      </p:sp>
    </p:spTree>
    <p:extLst>
      <p:ext uri="{BB962C8B-B14F-4D97-AF65-F5344CB8AC3E}">
        <p14:creationId xmlns:p14="http://schemas.microsoft.com/office/powerpoint/2010/main" val="406932790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y debate dirigido (</a:t>
            </a:r>
            <a:r>
              <a:rPr lang="es-MX" sz="1200" b="1" i="1" kern="1200" dirty="0">
                <a:solidFill>
                  <a:schemeClr val="tx1"/>
                </a:solidFill>
                <a:effectLst/>
                <a:latin typeface="+mn-lt"/>
                <a:ea typeface="MS PGothic" panose="020B0600070205080204" pitchFamily="34" charset="-128"/>
                <a:cs typeface="MS PGothic" charset="0"/>
              </a:rPr>
              <a:t>Módulo 8, Herramienta 2: Haga preguntas) (Página 315</a:t>
            </a:r>
            <a:r>
              <a:rPr lang="es-MX" sz="1200" b="1"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Use las siguientes preguntas, también figuran en la diapositiva de arriba para dirigir un debate acerca de la herramienta: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¿Qué lo sorprendió al usar esta herramienta?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¿Fue útil la herramienta? ¿Cree usted que será útil para su trabajo?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¿Qué información adicional necesita usted para seleccionar un proveedor de servicios financieros?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este enfoque está basado en las </a:t>
            </a:r>
            <a:r>
              <a:rPr lang="es-MX" sz="1200" u="sng" kern="1200" dirty="0">
                <a:solidFill>
                  <a:schemeClr val="tx1"/>
                </a:solidFill>
                <a:effectLst/>
                <a:latin typeface="+mn-lt"/>
                <a:ea typeface="MS PGothic" panose="020B0600070205080204" pitchFamily="34" charset="-128"/>
                <a:cs typeface="MS PGothic" charset="0"/>
              </a:rPr>
              <a:t>necesidades primero.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por lo general, la gente piensa que los servicios y productos financieros son una cuenta bancaria.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este enfoque comienza con lo que la gente quiere o necesita en términos de servicios financieros, luego proporciona orientación sobre </a:t>
            </a:r>
            <a:r>
              <a:rPr lang="es-MX" sz="1200" b="1" kern="1200" dirty="0">
                <a:solidFill>
                  <a:schemeClr val="tx1"/>
                </a:solidFill>
                <a:effectLst/>
                <a:latin typeface="+mn-lt"/>
                <a:ea typeface="MS PGothic" panose="020B0600070205080204" pitchFamily="34" charset="-128"/>
                <a:cs typeface="MS PGothic" charset="0"/>
              </a:rPr>
              <a:t>qué productos o servicios pueden atender ese deseo o necesidad</a:t>
            </a:r>
            <a:r>
              <a:rPr lang="es-MX" sz="1200" kern="1200" dirty="0">
                <a:solidFill>
                  <a:schemeClr val="tx1"/>
                </a:solidFill>
                <a:effectLst/>
                <a:latin typeface="+mn-lt"/>
                <a:ea typeface="MS PGothic" panose="020B0600070205080204" pitchFamily="34" charset="-128"/>
                <a:cs typeface="MS PGothic" charset="0"/>
              </a:rPr>
              <a:t> y </a:t>
            </a:r>
            <a:r>
              <a:rPr lang="es-MX" sz="1200" b="1" kern="1200" dirty="0">
                <a:solidFill>
                  <a:schemeClr val="tx1"/>
                </a:solidFill>
                <a:effectLst/>
                <a:latin typeface="+mn-lt"/>
                <a:ea typeface="MS PGothic" panose="020B0600070205080204" pitchFamily="34" charset="-128"/>
                <a:cs typeface="MS PGothic" charset="0"/>
              </a:rPr>
              <a:t>en dónde puede estar disponible ese producto o servicio</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p:txBody>
      </p:sp>
      <p:sp>
        <p:nvSpPr>
          <p:cNvPr id="373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838388-4DF5-4AC0-BBE7-1455FB4AC462}" type="slidenum">
              <a:rPr lang="en-US" altLang="en-US" smtClean="0">
                <a:latin typeface="Calibri" panose="020F0502020204030204" pitchFamily="34" charset="0"/>
              </a:rPr>
              <a:pPr/>
              <a:t>165</a:t>
            </a:fld>
            <a:endParaRPr lang="es-MX" altLang="en-US">
              <a:latin typeface="Calibri" panose="020F0502020204030204" pitchFamily="34" charset="0"/>
            </a:endParaRPr>
          </a:p>
        </p:txBody>
      </p:sp>
    </p:spTree>
    <p:extLst>
      <p:ext uri="{BB962C8B-B14F-4D97-AF65-F5344CB8AC3E}">
        <p14:creationId xmlns:p14="http://schemas.microsoft.com/office/powerpoint/2010/main" val="41835455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8, Herramienta 2: Haga preguntas) (Página 315</a:t>
            </a:r>
            <a:r>
              <a:rPr lang="es-MX" sz="1200" b="1"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 Herramienta 2.</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Identifique las preguntas más importantes para usted</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objetivo es comparar los proveedores de productos y servicios financieros.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puede ser práctico marcar con un círculo los 5 criterios más importantes para ellos al decidir sobre los proveedores de servicios financieros más adecuados. Esto puede ayudarles a enfocarse al usar esta herramienta y hacer que su uso sea un poco más fácil.</a:t>
            </a:r>
            <a:r>
              <a:rPr lang="en-GB" dirty="0">
                <a:effectLst/>
              </a:rPr>
              <a:t> </a:t>
            </a:r>
            <a:endParaRPr lang="es-MX" altLang="en-US" dirty="0">
              <a:solidFill>
                <a:srgbClr val="000000"/>
              </a:solidFill>
            </a:endParaRPr>
          </a:p>
        </p:txBody>
      </p:sp>
      <p:sp>
        <p:nvSpPr>
          <p:cNvPr id="375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A843FD-FED7-4490-B60B-B3C78F0CF088}" type="slidenum">
              <a:rPr lang="en-US" altLang="en-US" smtClean="0">
                <a:latin typeface="Calibri" panose="020F0502020204030204" pitchFamily="34" charset="0"/>
              </a:rPr>
              <a:pPr/>
              <a:t>166</a:t>
            </a:fld>
            <a:endParaRPr lang="es-MX" altLang="en-US">
              <a:latin typeface="Calibri" panose="020F0502020204030204" pitchFamily="34" charset="0"/>
            </a:endParaRPr>
          </a:p>
        </p:txBody>
      </p:sp>
    </p:spTree>
    <p:extLst>
      <p:ext uri="{BB962C8B-B14F-4D97-AF65-F5344CB8AC3E}">
        <p14:creationId xmlns:p14="http://schemas.microsoft.com/office/powerpoint/2010/main" val="294204309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Ejercicio en Parejas; Presentación al Grupo Grande; Debate dirigido </a:t>
            </a:r>
            <a:r>
              <a:rPr lang="es-MX" sz="1200" b="1" i="1" kern="1200" dirty="0">
                <a:solidFill>
                  <a:schemeClr val="tx1"/>
                </a:solidFill>
                <a:effectLst/>
                <a:latin typeface="+mn-lt"/>
                <a:ea typeface="MS PGothic" panose="020B0600070205080204" pitchFamily="34" charset="-128"/>
                <a:cs typeface="MS PGothic" charset="0"/>
              </a:rPr>
              <a:t>(Módulo 8, Herramienta 3: Servicios de dinero y conceptos bancarios básicos</a:t>
            </a:r>
            <a:r>
              <a:rPr lang="es-MX" sz="1200" b="1" kern="1200" dirty="0">
                <a:solidFill>
                  <a:schemeClr val="tx1"/>
                </a:solidFill>
                <a:effectLst/>
                <a:latin typeface="+mn-lt"/>
                <a:ea typeface="MS PGothic" panose="020B0600070205080204" pitchFamily="34" charset="-128"/>
                <a:cs typeface="MS PGothic" charset="0"/>
              </a:rPr>
              <a:t>) (Página 321)</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Agrupe a los participantes en grupos de 2.</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Distribuya tarjetas de productos/servicios financieros para cada pareja.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Las próximas 10 diapositivas son las tarjetas. Imprímalas antes de la sesión.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Si usted tiene un grupo pequeño, puede darle dos tarjetas a cada pareja.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Diga a los participantes que: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Definan el producto o servicio.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err="1">
                <a:solidFill>
                  <a:schemeClr val="tx1"/>
                </a:solidFill>
                <a:effectLst/>
                <a:latin typeface="+mn-lt"/>
                <a:ea typeface="MS PGothic" panose="020B0600070205080204" pitchFamily="34" charset="-128"/>
                <a:cs typeface="MS PGothic" charset="0"/>
              </a:rPr>
              <a:t>Brainstorming</a:t>
            </a:r>
            <a:r>
              <a:rPr lang="es-MX" sz="1200" kern="1200" dirty="0">
                <a:solidFill>
                  <a:schemeClr val="tx1"/>
                </a:solidFill>
                <a:effectLst/>
                <a:latin typeface="+mn-lt"/>
                <a:ea typeface="MS PGothic" panose="020B0600070205080204" pitchFamily="34" charset="-128"/>
                <a:cs typeface="MS PGothic" charset="0"/>
              </a:rPr>
              <a:t>: lugares en los que puede conseguir este producto o servicio.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err="1">
                <a:solidFill>
                  <a:schemeClr val="tx1"/>
                </a:solidFill>
                <a:effectLst/>
                <a:latin typeface="+mn-lt"/>
                <a:ea typeface="MS PGothic" panose="020B0600070205080204" pitchFamily="34" charset="-128"/>
                <a:cs typeface="MS PGothic" charset="0"/>
              </a:rPr>
              <a:t>Brainstorming</a:t>
            </a:r>
            <a:r>
              <a:rPr lang="es-MX" sz="1200" kern="1200" dirty="0">
                <a:solidFill>
                  <a:schemeClr val="tx1"/>
                </a:solidFill>
                <a:effectLst/>
                <a:latin typeface="+mn-lt"/>
                <a:ea typeface="MS PGothic" panose="020B0600070205080204" pitchFamily="34" charset="-128"/>
                <a:cs typeface="MS PGothic" charset="0"/>
              </a:rPr>
              <a:t>: ideas sobre si debería utilizar este producto o servicio para administrar sus finanzas.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Enumeren las ventajas de este producto o servicio.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Enumeren los riesgos de este producto o servicio.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los participantes que utilicen el material de la </a:t>
            </a:r>
            <a:r>
              <a:rPr lang="es-MX" sz="1200" i="1" kern="1200" dirty="0">
                <a:solidFill>
                  <a:schemeClr val="tx1"/>
                </a:solidFill>
                <a:effectLst/>
                <a:latin typeface="+mn-lt"/>
                <a:ea typeface="MS PGothic" panose="020B0600070205080204" pitchFamily="34" charset="-128"/>
                <a:cs typeface="MS PGothic" charset="0"/>
              </a:rPr>
              <a:t>Herramienta 3</a:t>
            </a:r>
            <a:r>
              <a:rPr lang="es-MX" sz="1200" kern="1200" dirty="0">
                <a:solidFill>
                  <a:schemeClr val="tx1"/>
                </a:solidFill>
                <a:effectLst/>
                <a:latin typeface="+mn-lt"/>
                <a:ea typeface="MS PGothic" panose="020B0600070205080204" pitchFamily="34" charset="-128"/>
                <a:cs typeface="MS PGothic" charset="0"/>
              </a:rPr>
              <a:t> y sus propias experiencias para completar la descripción.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6-8 minutos, pídale a los participantes que presenten su informe al grupo grande.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Pídale a cada grupo que presente su producto/servicio al resto de la clase.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 la </a:t>
            </a:r>
            <a:r>
              <a:rPr lang="es-MX" sz="1200" i="1" kern="1200" dirty="0">
                <a:solidFill>
                  <a:schemeClr val="tx1"/>
                </a:solidFill>
                <a:effectLst/>
                <a:latin typeface="+mn-lt"/>
                <a:ea typeface="MS PGothic" panose="020B0600070205080204" pitchFamily="34" charset="-128"/>
                <a:cs typeface="MS PGothic" charset="0"/>
              </a:rPr>
              <a:t>Herramienta 3</a:t>
            </a:r>
            <a:r>
              <a:rPr lang="es-MX" sz="1200" kern="1200" dirty="0">
                <a:solidFill>
                  <a:schemeClr val="tx1"/>
                </a:solidFill>
                <a:effectLst/>
                <a:latin typeface="+mn-lt"/>
                <a:ea typeface="MS PGothic" panose="020B0600070205080204" pitchFamily="34" charset="-128"/>
                <a:cs typeface="MS PGothic" charset="0"/>
              </a:rPr>
              <a:t>, organícelos por tipo de producto o servicio a medida que los grupos lo presentan.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Transacción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Depositario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Establecimiento del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Otros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Añada lo que sea necesario a las presentaciones del grupo cuando corresponda.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Relacione esta información con la </a:t>
            </a:r>
            <a:r>
              <a:rPr lang="es-MX" sz="1200" i="1" kern="1200" dirty="0">
                <a:solidFill>
                  <a:schemeClr val="tx1"/>
                </a:solidFill>
                <a:effectLst/>
                <a:latin typeface="+mn-lt"/>
                <a:ea typeface="MS PGothic" panose="020B0600070205080204" pitchFamily="34" charset="-128"/>
                <a:cs typeface="MS PGothic" charset="0"/>
              </a:rPr>
              <a:t>Herramienta 2: Haga preguntas: Cómo encontrar lo que necesita.</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los participantes que comenten cualquier duda o experiencias que puedan tener sobre estos productos o servicios u otros de la </a:t>
            </a:r>
            <a:r>
              <a:rPr lang="es-MX" sz="1200" i="1" kern="1200" dirty="0">
                <a:solidFill>
                  <a:schemeClr val="tx1"/>
                </a:solidFill>
                <a:effectLst/>
                <a:latin typeface="+mn-lt"/>
                <a:ea typeface="MS PGothic" panose="020B0600070205080204" pitchFamily="34" charset="-128"/>
                <a:cs typeface="MS PGothic" charset="0"/>
              </a:rPr>
              <a:t>Herramienta 3</a:t>
            </a:r>
            <a:r>
              <a:rPr lang="es-MX" sz="1200" kern="1200" dirty="0">
                <a:solidFill>
                  <a:schemeClr val="tx1"/>
                </a:solidFill>
                <a:effectLst/>
                <a:latin typeface="+mn-lt"/>
                <a:ea typeface="MS PGothic" panose="020B0600070205080204" pitchFamily="34" charset="-128"/>
                <a:cs typeface="MS PGothic" charset="0"/>
              </a:rPr>
              <a:t> que no se haya mencionado.</a:t>
            </a:r>
            <a:r>
              <a:rPr lang="en-GB" dirty="0">
                <a:effectLst/>
              </a:rPr>
              <a:t> </a:t>
            </a:r>
            <a:endParaRPr lang="es-MX" altLang="en-US" dirty="0">
              <a:solidFill>
                <a:srgbClr val="000000"/>
              </a:solidFill>
            </a:endParaRPr>
          </a:p>
        </p:txBody>
      </p:sp>
      <p:sp>
        <p:nvSpPr>
          <p:cNvPr id="377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056D27-E840-4B69-8EA0-CC6612C1E6FA}" type="slidenum">
              <a:rPr lang="en-US" altLang="en-US" smtClean="0">
                <a:latin typeface="Calibri" panose="020F0502020204030204" pitchFamily="34" charset="0"/>
              </a:rPr>
              <a:pPr/>
              <a:t>167</a:t>
            </a:fld>
            <a:endParaRPr lang="es-MX" altLang="en-US">
              <a:latin typeface="Calibri" panose="020F0502020204030204" pitchFamily="34" charset="0"/>
            </a:endParaRPr>
          </a:p>
        </p:txBody>
      </p:sp>
    </p:spTree>
    <p:extLst>
      <p:ext uri="{BB962C8B-B14F-4D97-AF65-F5344CB8AC3E}">
        <p14:creationId xmlns:p14="http://schemas.microsoft.com/office/powerpoint/2010/main" val="146229640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eaLnBrk="1" hangingPunct="1">
              <a:spcBef>
                <a:spcPct val="0"/>
              </a:spcBef>
            </a:pPr>
            <a:r>
              <a:rPr/>
              <a:t/>
            </a:r>
            <a:br>
              <a:rPr/>
            </a:br>
            <a:r>
              <a:rPr lang="es-MX" altLang="en-US" b="1">
                <a:solidFill>
                  <a:srgbClr val="000000"/>
                </a:solidFill>
              </a:rPr>
              <a:t>IMPRIMA UNA COPIA POR CADA DOS</a:t>
            </a:r>
            <a:r>
              <a:rPr lang="es-MX" altLang="en-US" b="1" baseline="0">
                <a:solidFill>
                  <a:srgbClr val="000000"/>
                </a:solidFill>
              </a:rPr>
              <a:t> </a:t>
            </a:r>
            <a:r>
              <a:rPr lang="es-MX" altLang="en-US" b="1">
                <a:solidFill>
                  <a:srgbClr val="000000"/>
                </a:solidFill>
              </a:rPr>
              <a:t>PARTICIPANTES. </a:t>
            </a:r>
          </a:p>
          <a:p>
            <a:pPr eaLnBrk="1" hangingPunct="1">
              <a:spcBef>
                <a:spcPct val="0"/>
              </a:spcBef>
            </a:pPr>
            <a:r>
              <a:rPr lang="es-MX" altLang="en-US" b="1">
                <a:solidFill>
                  <a:srgbClr val="000000"/>
                </a:solidFill>
              </a:rPr>
              <a:t>SI USTED CUENTA CON 20 PARTICIPANTES, NECESITARÁ SÓLO UNA COPIA DE CADA UNA DE LAS PROXIMAS 10 DIAPOSITIVAS.</a:t>
            </a:r>
          </a:p>
          <a:p>
            <a:pPr eaLnBrk="1" hangingPunct="1">
              <a:spcBef>
                <a:spcPct val="0"/>
              </a:spcBef>
            </a:pPr>
            <a:endParaRPr lang="es-MX" altLang="en-US" b="1">
              <a:solidFill>
                <a:srgbClr val="000000"/>
              </a:solidFill>
            </a:endParaRPr>
          </a:p>
          <a:p>
            <a:pPr eaLnBrk="1" hangingPunct="1">
              <a:spcBef>
                <a:spcPct val="0"/>
              </a:spcBef>
            </a:pPr>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endParaRPr lang="es-MX" altLang="en-US" b="1">
              <a:solidFill>
                <a:srgbClr val="000000"/>
              </a:solidFill>
            </a:endParaRPr>
          </a:p>
        </p:txBody>
      </p:sp>
      <p:sp>
        <p:nvSpPr>
          <p:cNvPr id="379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A326824-2A0C-4FE5-8B3D-E25A9D8A712F}" type="slidenum">
              <a:rPr lang="en-US" altLang="en-US" smtClean="0">
                <a:latin typeface="Calibri" panose="020F0502020204030204" pitchFamily="34" charset="0"/>
              </a:rPr>
              <a:pPr/>
              <a:t>168</a:t>
            </a:fld>
            <a:endParaRPr lang="es-MX" altLang="en-US">
              <a:latin typeface="Calibri" panose="020F0502020204030204" pitchFamily="34" charset="0"/>
            </a:endParaRPr>
          </a:p>
        </p:txBody>
      </p:sp>
    </p:spTree>
    <p:extLst>
      <p:ext uri="{BB962C8B-B14F-4D97-AF65-F5344CB8AC3E}">
        <p14:creationId xmlns:p14="http://schemas.microsoft.com/office/powerpoint/2010/main" val="71508325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endParaRPr lang="en-GB" sz="1200" kern="1200">
              <a:solidFill>
                <a:schemeClr val="tx1"/>
              </a:solidFill>
              <a:effectLst/>
              <a:latin typeface="+mn-lt"/>
              <a:ea typeface="MS PGothic" panose="020B0600070205080204" pitchFamily="34" charset="-128"/>
              <a:cs typeface="MS PGothic" charset="0"/>
            </a:endParaRPr>
          </a:p>
        </p:txBody>
      </p:sp>
      <p:sp>
        <p:nvSpPr>
          <p:cNvPr id="381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CC65318-4FF3-469A-9D8F-AFD6732E192A}" type="slidenum">
              <a:rPr lang="en-US" altLang="en-US" smtClean="0">
                <a:latin typeface="Calibri" panose="020F0502020204030204" pitchFamily="34" charset="0"/>
              </a:rPr>
              <a:pPr/>
              <a:t>169</a:t>
            </a:fld>
            <a:endParaRPr lang="es-MX" altLang="en-US">
              <a:latin typeface="Calibri" panose="020F0502020204030204" pitchFamily="34" charset="0"/>
            </a:endParaRPr>
          </a:p>
        </p:txBody>
      </p:sp>
    </p:spTree>
    <p:extLst>
      <p:ext uri="{BB962C8B-B14F-4D97-AF65-F5344CB8AC3E}">
        <p14:creationId xmlns:p14="http://schemas.microsoft.com/office/powerpoint/2010/main" val="54738404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84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CF8F830-EA39-4842-BE94-EE282F5BEF4E}" type="slidenum">
              <a:rPr lang="en-US" altLang="en-US" smtClean="0">
                <a:latin typeface="Calibri" panose="020F0502020204030204" pitchFamily="34" charset="0"/>
              </a:rPr>
              <a:pPr/>
              <a:t>170</a:t>
            </a:fld>
            <a:endParaRPr lang="es-MX" altLang="en-US">
              <a:latin typeface="Calibri" panose="020F0502020204030204" pitchFamily="34" charset="0"/>
            </a:endParaRPr>
          </a:p>
        </p:txBody>
      </p:sp>
    </p:spTree>
    <p:extLst>
      <p:ext uri="{BB962C8B-B14F-4D97-AF65-F5344CB8AC3E}">
        <p14:creationId xmlns:p14="http://schemas.microsoft.com/office/powerpoint/2010/main" val="27263052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86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696C04B-EE0E-4DEC-B7E8-C0A9EB97F26F}" type="slidenum">
              <a:rPr lang="en-US" altLang="en-US" smtClean="0">
                <a:latin typeface="Calibri" panose="020F0502020204030204" pitchFamily="34" charset="0"/>
              </a:rPr>
              <a:pPr/>
              <a:t>171</a:t>
            </a:fld>
            <a:endParaRPr lang="es-MX" altLang="en-US">
              <a:latin typeface="Calibri" panose="020F0502020204030204" pitchFamily="34" charset="0"/>
            </a:endParaRPr>
          </a:p>
        </p:txBody>
      </p:sp>
    </p:spTree>
    <p:extLst>
      <p:ext uri="{BB962C8B-B14F-4D97-AF65-F5344CB8AC3E}">
        <p14:creationId xmlns:p14="http://schemas.microsoft.com/office/powerpoint/2010/main" val="3145196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Discusión y presentación asistidas por el moderador (acerca de la Oficina para la Protección Financiera del Consumidor)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Repase dónde encontrar</a:t>
            </a:r>
            <a:r>
              <a:rPr lang="es-MX" sz="1200" kern="1200">
                <a:solidFill>
                  <a:schemeClr val="tx1"/>
                </a:solidFill>
                <a:effectLst/>
                <a:latin typeface="+mn-lt"/>
                <a:ea typeface="MS PGothic" panose="020B0600070205080204" pitchFamily="34" charset="-128"/>
                <a:cs typeface="MS PGothic" charset="0"/>
              </a:rPr>
              <a:t> "Su dinero, sus metas”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http://www.consumerfinance.gov/your-money-your-goals/</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cómo inscribirse en la lista de correo, que incluirá actualizaciones a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oportunidades adicionales de formación, y otra información importante y muy útil del CFPB.</a:t>
            </a:r>
            <a:r>
              <a:rPr lang="en-GB">
                <a:effectLst/>
              </a:rPr>
              <a:t> </a:t>
            </a:r>
            <a:endParaRPr lang="es-MX">
              <a:ea typeface="MS PGothic" charset="0"/>
            </a:endParaRPr>
          </a:p>
        </p:txBody>
      </p:sp>
      <p:sp>
        <p:nvSpPr>
          <p:cNvPr id="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4F4DCC-8E6B-4A43-86B8-6607AA274689}" type="slidenum">
              <a:rPr lang="en-US" altLang="en-US" smtClean="0">
                <a:latin typeface="Calibri" panose="020F0502020204030204" pitchFamily="34" charset="0"/>
              </a:rPr>
              <a:pPr/>
              <a:t>17</a:t>
            </a:fld>
            <a:endParaRPr lang="es-MX" altLang="en-US">
              <a:latin typeface="Calibri" panose="020F0502020204030204" pitchFamily="34" charset="0"/>
            </a:endParaRPr>
          </a:p>
        </p:txBody>
      </p:sp>
    </p:spTree>
    <p:extLst>
      <p:ext uri="{BB962C8B-B14F-4D97-AF65-F5344CB8AC3E}">
        <p14:creationId xmlns:p14="http://schemas.microsoft.com/office/powerpoint/2010/main" val="12876702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88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7AA410-3095-4A94-8A97-2B13EF2C6574}" type="slidenum">
              <a:rPr lang="en-US" altLang="en-US" smtClean="0">
                <a:latin typeface="Calibri" panose="020F0502020204030204" pitchFamily="34" charset="0"/>
              </a:rPr>
              <a:pPr/>
              <a:t>172</a:t>
            </a:fld>
            <a:endParaRPr lang="es-MX" altLang="en-US">
              <a:latin typeface="Calibri" panose="020F0502020204030204" pitchFamily="34" charset="0"/>
            </a:endParaRPr>
          </a:p>
        </p:txBody>
      </p:sp>
    </p:spTree>
    <p:extLst>
      <p:ext uri="{BB962C8B-B14F-4D97-AF65-F5344CB8AC3E}">
        <p14:creationId xmlns:p14="http://schemas.microsoft.com/office/powerpoint/2010/main" val="350580686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90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A5DF2-5C83-4E26-9197-0202D5DF17DD}" type="slidenum">
              <a:rPr lang="en-US" altLang="en-US" smtClean="0">
                <a:latin typeface="Calibri" panose="020F0502020204030204" pitchFamily="34" charset="0"/>
              </a:rPr>
              <a:pPr/>
              <a:t>173</a:t>
            </a:fld>
            <a:endParaRPr lang="es-MX" altLang="en-US">
              <a:latin typeface="Calibri" panose="020F0502020204030204" pitchFamily="34" charset="0"/>
            </a:endParaRPr>
          </a:p>
        </p:txBody>
      </p:sp>
    </p:spTree>
    <p:extLst>
      <p:ext uri="{BB962C8B-B14F-4D97-AF65-F5344CB8AC3E}">
        <p14:creationId xmlns:p14="http://schemas.microsoft.com/office/powerpoint/2010/main" val="377024624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92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E86BC5B-2DCB-4A3D-B0AF-5A9D3E7324F5}" type="slidenum">
              <a:rPr lang="en-US" altLang="en-US" smtClean="0">
                <a:latin typeface="Calibri" panose="020F0502020204030204" pitchFamily="34" charset="0"/>
              </a:rPr>
              <a:pPr/>
              <a:t>174</a:t>
            </a:fld>
            <a:endParaRPr lang="es-MX" altLang="en-US">
              <a:latin typeface="Calibri" panose="020F0502020204030204" pitchFamily="34" charset="0"/>
            </a:endParaRPr>
          </a:p>
        </p:txBody>
      </p:sp>
    </p:spTree>
    <p:extLst>
      <p:ext uri="{BB962C8B-B14F-4D97-AF65-F5344CB8AC3E}">
        <p14:creationId xmlns:p14="http://schemas.microsoft.com/office/powerpoint/2010/main" val="360678161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94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4B7C11D-F459-4893-8175-CBEA247EF061}" type="slidenum">
              <a:rPr lang="en-US" altLang="en-US" smtClean="0">
                <a:latin typeface="Calibri" panose="020F0502020204030204" pitchFamily="34" charset="0"/>
              </a:rPr>
              <a:pPr/>
              <a:t>175</a:t>
            </a:fld>
            <a:endParaRPr lang="es-MX" altLang="en-US">
              <a:latin typeface="Calibri" panose="020F0502020204030204" pitchFamily="34" charset="0"/>
            </a:endParaRPr>
          </a:p>
        </p:txBody>
      </p:sp>
    </p:spTree>
    <p:extLst>
      <p:ext uri="{BB962C8B-B14F-4D97-AF65-F5344CB8AC3E}">
        <p14:creationId xmlns:p14="http://schemas.microsoft.com/office/powerpoint/2010/main" val="131210557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5C009D7-6433-4C15-8D3D-D7EE52F12E1D}" type="slidenum">
              <a:rPr lang="en-US" altLang="en-US" smtClean="0">
                <a:latin typeface="Calibri" panose="020F0502020204030204" pitchFamily="34" charset="0"/>
              </a:rPr>
              <a:pPr/>
              <a:t>176</a:t>
            </a:fld>
            <a:endParaRPr lang="es-MX" altLang="en-US">
              <a:latin typeface="Calibri" panose="020F0502020204030204" pitchFamily="34" charset="0"/>
            </a:endParaRPr>
          </a:p>
        </p:txBody>
      </p:sp>
    </p:spTree>
    <p:extLst>
      <p:ext uri="{BB962C8B-B14F-4D97-AF65-F5344CB8AC3E}">
        <p14:creationId xmlns:p14="http://schemas.microsoft.com/office/powerpoint/2010/main" val="334375818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kern="1200">
                <a:solidFill>
                  <a:schemeClr val="tx1"/>
                </a:solidFill>
                <a:effectLst/>
                <a:latin typeface="+mn-lt"/>
                <a:ea typeface="MS PGothic" panose="020B0600070205080204" pitchFamily="34" charset="-128"/>
                <a:cs typeface="MS PGothic" charset="0"/>
              </a:rPr>
              <a:t>IMPRIMIR ANTES DE EMPEZAR LA CLASE.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 MUESTRE ESTAS DIAPOSITIVAS DURANTE SU PRESENTACIÓN.</a:t>
            </a:r>
            <a:r>
              <a:rPr lang="en-GB">
                <a:effectLst/>
              </a:rPr>
              <a:t> </a:t>
            </a:r>
            <a:endParaRPr lang="es-MX" altLang="en-US" b="1">
              <a:solidFill>
                <a:srgbClr val="000000"/>
              </a:solidFill>
            </a:endParaRPr>
          </a:p>
        </p:txBody>
      </p:sp>
      <p:sp>
        <p:nvSpPr>
          <p:cNvPr id="398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33BA85-D00B-45CE-86BE-C36221F7755F}" type="slidenum">
              <a:rPr lang="en-US" altLang="en-US" smtClean="0">
                <a:latin typeface="Calibri" panose="020F0502020204030204" pitchFamily="34" charset="0"/>
              </a:rPr>
              <a:pPr/>
              <a:t>177</a:t>
            </a:fld>
            <a:endParaRPr lang="es-MX" altLang="en-US">
              <a:latin typeface="Calibri" panose="020F0502020204030204" pitchFamily="34" charset="0"/>
            </a:endParaRPr>
          </a:p>
        </p:txBody>
      </p:sp>
    </p:spTree>
    <p:extLst>
      <p:ext uri="{BB962C8B-B14F-4D97-AF65-F5344CB8AC3E}">
        <p14:creationId xmlns:p14="http://schemas.microsoft.com/office/powerpoint/2010/main" val="12550826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(Módulo 8, Herramienta 4: Lista de comprobación para abrir una cuenta) (Página 329)</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PREGUNTE: ¿Puede cualquiera abrir una cuenta en un banco o cooperativa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obtener algunas respuestas de los participantes, explique que la respuesta es "no necesariamente". Puede que no tengan el dinero, que tengan información negativa en los informes del consumidor, o tal vez les falte la identificación adecuada.</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PREGUNTE: ¿Debería todo el mundo abrir una cuenta en un banco o cooperativa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Después de obtener algunas respuestas de los participantes, explique que la respuesta es una cuestión de opinión. Mientras que el dinero en un banco o cooperativa de crédito puede ofrecer protección a las personas, si éstas no entienden cómo funcionan las cuentas, podrían terminar con más desafíos financieros.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lo que se necesita para abrir una cuenta: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dinero para abrir la cuenta (y mantener un saldo mínimo para evitar cobros)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Identificación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formulario de identificación de un estado o del gobierno de los Estados Unidos emitido con su foto en él, tal como el de una licencia de conducir, de un pasaporte de los EE.UU. o una identificación militar.</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u="sng" kern="1200" dirty="0">
                <a:solidFill>
                  <a:schemeClr val="tx1"/>
                </a:solidFill>
                <a:effectLst/>
                <a:latin typeface="+mn-lt"/>
                <a:ea typeface="MS PGothic" panose="020B0600070205080204" pitchFamily="34" charset="-128"/>
                <a:cs typeface="MS PGothic" charset="0"/>
              </a:rPr>
              <a:t>Y uno de los siguientes: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Tarjeta de seguro social</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Una factura con su nombre y dirección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Certificado de nacimiento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alguien no tiene un formulario de identificación emitido por el gobierno de los Estados Unidos, algunos bancos y cooperativas de crédito aceptan pasaportes extranjeros e identificaciones consulares, tales como la tarjeta de matrícula consular, que es un documento oficial de identidad mexicano.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Otros países, como Guatemala y Argentina, tienen identificaciones similares.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consulados en los Estados Unidos los ofrecen.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gente puede visitar el consulado de su país para obtener más información acerca de cómo obtener una tarjeta de identificación y pueden consultar al banco y a la cooperativa de crédito para ver si la aceptan.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Un Número de Seguro Social o ITIN para una cuenta que genere intereses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intereses se consideran ingresos. Si usted gana intereses, debe pagar impuestos sobre estos.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Para abrir una cuenta que genere intereses, tal como una cuenta de ahorros, debe tener un número de seguro social o un número de identificación de contribuyente individual (ITIN, por sus siglas en inglés).</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 debe ser capaz de mostrar evidencia de que usted ha solicitado un ITIN.</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no tiene un número de Seguro Social, no tiene un ITIN o si no ha solicitado un ITIN, tal vez pueda abrir una cuenta que no genere intereses.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Además, hable sobre cuando alguien tiene un informe negativo del sistema bancario.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Cuando complete la solicitud para abrir una cuenta en un banco o cooperativa de crédito, el banco o cooperativa de crédito a menudo se comunica con agencias de informes especializadas que tienen información sobre el historial de cuentas de cheques.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bancos y cooperativas de crédito se comunican con compañías como </a:t>
            </a:r>
            <a:r>
              <a:rPr lang="es-MX" sz="1200" kern="1200" dirty="0" err="1">
                <a:solidFill>
                  <a:schemeClr val="tx1"/>
                </a:solidFill>
                <a:effectLst/>
                <a:latin typeface="+mn-lt"/>
                <a:ea typeface="MS PGothic" panose="020B0600070205080204" pitchFamily="34" charset="-128"/>
                <a:cs typeface="MS PGothic" charset="0"/>
              </a:rPr>
              <a:t>ChexSystems</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TeleCheck</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Early</a:t>
            </a:r>
            <a:r>
              <a:rPr lang="es-MX" sz="1200" kern="1200" dirty="0">
                <a:solidFill>
                  <a:schemeClr val="tx1"/>
                </a:solidFill>
                <a:effectLst/>
                <a:latin typeface="+mn-lt"/>
                <a:ea typeface="MS PGothic" panose="020B0600070205080204" pitchFamily="34" charset="-128"/>
                <a:cs typeface="MS PGothic" charset="0"/>
              </a:rPr>
              <a:t> </a:t>
            </a:r>
            <a:r>
              <a:rPr lang="es-MX" sz="1200" kern="1200" dirty="0" err="1">
                <a:solidFill>
                  <a:schemeClr val="tx1"/>
                </a:solidFill>
                <a:effectLst/>
                <a:latin typeface="+mn-lt"/>
                <a:ea typeface="MS PGothic" panose="020B0600070205080204" pitchFamily="34" charset="-128"/>
                <a:cs typeface="MS PGothic" charset="0"/>
              </a:rPr>
              <a:t>Warning</a:t>
            </a:r>
            <a:r>
              <a:rPr lang="es-MX" sz="1200" kern="1200" dirty="0">
                <a:solidFill>
                  <a:schemeClr val="tx1"/>
                </a:solidFill>
                <a:effectLst/>
                <a:latin typeface="+mn-lt"/>
                <a:ea typeface="MS PGothic" panose="020B0600070205080204" pitchFamily="34" charset="-128"/>
                <a:cs typeface="MS PGothic" charset="0"/>
              </a:rPr>
              <a:t> y otras como estas para averiguar si usted ha tenido dificultades anteriormente al utilizar una cuenta de cheques, tales como cheques sin fondos o si usted es sospechoso de fraude.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Estos organismos recopilan información acerca de cómo los consumidores administran sus ahorros y cuentas de cheques.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instituciones financieras usan la información para evaluar el riesgo de abrir una cuenta para una persona específica basándose en su historial pasado de gestión de cuentas similares.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informe incluye información sobre:</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cuentas que se han reportado (el número de ruta de tránsito y/o el número de cuenta)</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fecha en la que se pidió información sobre una cuenta </a:t>
            </a:r>
            <a:endParaRPr lang="en-GB" sz="1200" kern="1200" dirty="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razón para el informe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informe también incluye la información minorista, que se refiere a los cheques devueltos. Los minoristas y otras empresas reportan este tipo de información a la Red Compartida de Autorización de Cheques (SCAN, por sus siglas en inglés).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se le niega una cuenta de cheques en base a un informe de cualquiera de estas agencias de informes de crédito especializadas, usted tiene derecho a recibir gratuitamente cierta información de su archivo por parte de dicha agencia.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aviso que reciba del banco o cooperativa de crédito le dará a usted el nombre, la dirección y el número de teléfono de la compañía de informes y cómo puede comunicarse con ésta para obtener la información que desea, gratis. </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encuentra errores, puede impugnarlos enviando una carta (puede optar por utilizar el correo certificado) que describa el error e incluya las copias de cualquier prueba.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algunos bancos y cooperativas de crédito también revisan los informes de crédito.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 Herramienta 4 con los participantes.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los pasos para abrir una cuenta en un banco o cooperativa de crédito</a:t>
            </a:r>
            <a:endParaRPr lang="en-GB" sz="1200" kern="1200" dirty="0">
              <a:solidFill>
                <a:schemeClr val="tx1"/>
              </a:solidFill>
              <a:effectLst/>
              <a:latin typeface="+mn-lt"/>
              <a:ea typeface="MS PGothic" panose="020B0600070205080204" pitchFamily="34" charset="-128"/>
              <a:cs typeface="MS PGothic" charset="0"/>
            </a:endParaRPr>
          </a:p>
        </p:txBody>
      </p:sp>
      <p:sp>
        <p:nvSpPr>
          <p:cNvPr id="400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FF1AF45-1A30-426F-9566-5767A0BA8BAB}" type="slidenum">
              <a:rPr lang="en-US" altLang="en-US" smtClean="0">
                <a:latin typeface="Calibri" panose="020F0502020204030204" pitchFamily="34" charset="0"/>
              </a:rPr>
              <a:pPr/>
              <a:t>178</a:t>
            </a:fld>
            <a:endParaRPr lang="es-MX" altLang="en-US">
              <a:latin typeface="Calibri" panose="020F0502020204030204" pitchFamily="34" charset="0"/>
            </a:endParaRPr>
          </a:p>
        </p:txBody>
      </p:sp>
    </p:spTree>
    <p:extLst>
      <p:ext uri="{BB962C8B-B14F-4D97-AF65-F5344CB8AC3E}">
        <p14:creationId xmlns:p14="http://schemas.microsoft.com/office/powerpoint/2010/main" val="36254662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a:t>
            </a:r>
            <a:r>
              <a:rPr lang="es-MX" sz="1200" b="1" i="1" kern="1200" dirty="0">
                <a:solidFill>
                  <a:schemeClr val="tx1"/>
                </a:solidFill>
                <a:effectLst/>
                <a:latin typeface="+mn-lt"/>
                <a:ea typeface="MS PGothic" panose="020B0600070205080204" pitchFamily="34" charset="-128"/>
                <a:cs typeface="MS PGothic" charset="0"/>
              </a:rPr>
              <a:t>Módulo 8, Herramienta 4: Lista de comprobación para abrir una cuenta</a:t>
            </a:r>
            <a:r>
              <a:rPr lang="es-MX" sz="1200" b="1" kern="1200" dirty="0">
                <a:solidFill>
                  <a:schemeClr val="tx1"/>
                </a:solidFill>
                <a:effectLst/>
                <a:latin typeface="+mn-lt"/>
                <a:ea typeface="MS PGothic" panose="020B0600070205080204" pitchFamily="34" charset="-128"/>
                <a:cs typeface="MS PGothic" charset="0"/>
              </a:rPr>
              <a:t>) (Página 329)</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Muestre el extracto de la lista de comprobación que es una parte de la </a:t>
            </a:r>
            <a:r>
              <a:rPr lang="es-MX" sz="1200" i="1" kern="1200" dirty="0">
                <a:solidFill>
                  <a:schemeClr val="tx1"/>
                </a:solidFill>
                <a:effectLst/>
                <a:latin typeface="+mn-lt"/>
                <a:ea typeface="MS PGothic" panose="020B0600070205080204" pitchFamily="34" charset="-128"/>
                <a:cs typeface="MS PGothic" charset="0"/>
              </a:rPr>
              <a:t>Herramienta 4.</a:t>
            </a:r>
            <a:endParaRPr lang="en-GB" sz="1200" kern="1200" dirty="0">
              <a:solidFill>
                <a:schemeClr val="tx1"/>
              </a:solidFill>
              <a:effectLst/>
              <a:latin typeface="+mn-lt"/>
              <a:ea typeface="MS PGothic" panose="020B0600070205080204" pitchFamily="34" charset="-128"/>
              <a:cs typeface="MS PGothic" charset="0"/>
            </a:endParaRPr>
          </a:p>
        </p:txBody>
      </p:sp>
      <p:sp>
        <p:nvSpPr>
          <p:cNvPr id="402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3CC0039-BDB9-4449-9804-B3DD6D2D4348}" type="slidenum">
              <a:rPr lang="en-US" altLang="en-US" smtClean="0">
                <a:latin typeface="Calibri" panose="020F0502020204030204" pitchFamily="34" charset="0"/>
              </a:rPr>
              <a:pPr/>
              <a:t>179</a:t>
            </a:fld>
            <a:endParaRPr lang="es-MX" altLang="en-US">
              <a:latin typeface="Calibri" panose="020F0502020204030204" pitchFamily="34" charset="0"/>
            </a:endParaRPr>
          </a:p>
        </p:txBody>
      </p:sp>
    </p:spTree>
    <p:extLst>
      <p:ext uri="{BB962C8B-B14F-4D97-AF65-F5344CB8AC3E}">
        <p14:creationId xmlns:p14="http://schemas.microsoft.com/office/powerpoint/2010/main" val="142072503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(Módulo 8)</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 cobertura de sobregiros en el conjunto de herramientas </a:t>
            </a:r>
            <a:r>
              <a:rPr lang="es-MX" sz="1200" b="1" kern="1200" dirty="0">
                <a:solidFill>
                  <a:schemeClr val="tx1"/>
                </a:solidFill>
                <a:effectLst/>
                <a:latin typeface="+mn-lt"/>
                <a:ea typeface="MS PGothic" panose="020B0600070205080204" pitchFamily="34" charset="-128"/>
                <a:cs typeface="MS PGothic" charset="0"/>
              </a:rPr>
              <a:t>(Página 295).</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las alternativas a la cobertura de sobregiros: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Realice un seguimiento de sus saldos.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Inscríbase para recibir alertas de saldo bajo en su banco o cooperativa de crédito.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Sepa cuando se pagarán las transferencias electrónicas regulares, tales como el pago del alquiler o las facturas de servicios públicos.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Vincule su cuenta de cheques a su cuenta de ahorros.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Vincule su cuenta de cheques a una línea de crédito.</a:t>
            </a:r>
            <a:endParaRPr lang="en-GB" sz="1200" kern="1200" dirty="0">
              <a:solidFill>
                <a:schemeClr val="tx1"/>
              </a:solidFill>
              <a:effectLst/>
              <a:latin typeface="+mn-lt"/>
              <a:ea typeface="MS PGothic" panose="020B0600070205080204" pitchFamily="34" charset="-128"/>
              <a:cs typeface="MS PGothic" charset="0"/>
            </a:endParaRPr>
          </a:p>
        </p:txBody>
      </p:sp>
      <p:sp>
        <p:nvSpPr>
          <p:cNvPr id="404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2BE58D5-DB1C-41D7-B226-81A45B6D8D78}" type="slidenum">
              <a:rPr lang="en-US" altLang="en-US" smtClean="0">
                <a:latin typeface="Calibri" panose="020F0502020204030204" pitchFamily="34" charset="0"/>
              </a:rPr>
              <a:pPr/>
              <a:t>180</a:t>
            </a:fld>
            <a:endParaRPr lang="es-MX" altLang="en-US">
              <a:latin typeface="Calibri" panose="020F0502020204030204" pitchFamily="34" charset="0"/>
            </a:endParaRPr>
          </a:p>
        </p:txBody>
      </p:sp>
    </p:spTree>
    <p:extLst>
      <p:ext uri="{BB962C8B-B14F-4D97-AF65-F5344CB8AC3E}">
        <p14:creationId xmlns:p14="http://schemas.microsoft.com/office/powerpoint/2010/main" val="59807641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8, Herramienta 5: Las transferencias y remesas de dinero</a:t>
            </a:r>
            <a:r>
              <a:rPr lang="es-MX" sz="1200" b="1" kern="1200" dirty="0">
                <a:solidFill>
                  <a:schemeClr val="tx1"/>
                </a:solidFill>
                <a:effectLst/>
                <a:latin typeface="+mn-lt"/>
                <a:ea typeface="MS PGothic" panose="020B0600070205080204" pitchFamily="34" charset="-128"/>
                <a:cs typeface="MS PGothic" charset="0"/>
              </a:rPr>
              <a:t>) (Página 335)</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Revise las reglas de remesas con la </a:t>
            </a:r>
            <a:r>
              <a:rPr lang="es-MX" sz="1200" i="1" kern="1200" dirty="0">
                <a:solidFill>
                  <a:schemeClr val="tx1"/>
                </a:solidFill>
                <a:effectLst/>
                <a:latin typeface="+mn-lt"/>
                <a:ea typeface="MS PGothic" panose="020B0600070205080204" pitchFamily="34" charset="-128"/>
                <a:cs typeface="MS PGothic" charset="0"/>
              </a:rPr>
              <a:t>Herramienta 5</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compañías deben también proporcionar un recibo en el que se repita la información de la primera divulgación o un comprobante de pago. El recibo debe indicarle al consumidor la fecha en que llegará el dinero y cómo puede dicho consumidor informar de un problema con una transferencia.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las reglas sobre la información que deben proporcionar y considere la posibilidad de agregar:</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consumidores también deben recibir información acerca de cuándo llegará el dinero al destino y cómo puede el consumidor informar de un problema con una transferencia.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empresas deben proporcionar dicha información en inglés. A veces, las empresas también deben suministrar la información en otros idiomas.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El derecho a cancelar:</a:t>
            </a:r>
            <a:r>
              <a:rPr lang="es-MX" sz="1200" kern="1200" dirty="0">
                <a:solidFill>
                  <a:schemeClr val="tx1"/>
                </a:solidFill>
                <a:effectLst/>
                <a:latin typeface="+mn-lt"/>
                <a:ea typeface="MS PGothic" panose="020B0600070205080204" pitchFamily="34" charset="-128"/>
                <a:cs typeface="MS PGothic" charset="0"/>
              </a:rPr>
              <a:t> Normalmente usted tiene 30 minutos (y a veces más) para cancelar la transacción sin cargo alguno, a menos que la transferencia ya haya sido recogida o depositada en la cuenta del destinatario.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El derecho a que se corrijan los errores:</a:t>
            </a:r>
            <a:r>
              <a:rPr lang="es-MX" sz="1200" kern="1200" dirty="0">
                <a:solidFill>
                  <a:schemeClr val="tx1"/>
                </a:solidFill>
                <a:effectLst/>
                <a:latin typeface="+mn-lt"/>
                <a:ea typeface="MS PGothic" panose="020B0600070205080204" pitchFamily="34" charset="-128"/>
                <a:cs typeface="MS PGothic" charset="0"/>
              </a:rPr>
              <a:t> Las compañías deben investigar si un consumidor informa acerca de un problema con una transferencia. Para ciertos tipos de errores, por ejemplo si el dinero no llega, usted podría obtener un reembolso o un reenvío de la transferencia. Usted puede obtener más información aquí: http://www.consumerfinance.gov/askcfpb/1765/.</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compañía podría no estar obligada a la devolución ni a reenviar el dinero si el error se produjo porque usted proporcionó información incorrecta al proveedor, como el número de cuenta incorrecto.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normas también contienen condiciones específicas aplicables a las transferencias que los consumidores programan con antelación y a las transferencias que se han programado para que se efectúen de manera regular.</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normas se aplican a la mayoría de las transferencias de remesas si son: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 más de $15,</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Realizadas por un consumidor en los Estados Unidos, y</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Enviadas a una persona o compañía en otro país</a:t>
            </a:r>
            <a:endParaRPr lang="en-GB" sz="1200" kern="1200" dirty="0">
              <a:solidFill>
                <a:schemeClr val="tx1"/>
              </a:solidFill>
              <a:effectLst/>
              <a:latin typeface="+mn-lt"/>
              <a:ea typeface="MS PGothic" panose="020B0600070205080204" pitchFamily="34" charset="-128"/>
              <a:cs typeface="MS PGothic" charset="0"/>
            </a:endParaRPr>
          </a:p>
        </p:txBody>
      </p:sp>
      <p:sp>
        <p:nvSpPr>
          <p:cNvPr id="406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6F75A3C-F491-47C5-BC80-7F6A619C8F6B}" type="slidenum">
              <a:rPr lang="en-US" altLang="en-US" smtClean="0">
                <a:latin typeface="Calibri" panose="020F0502020204030204" pitchFamily="34" charset="0"/>
              </a:rPr>
              <a:pPr/>
              <a:t>181</a:t>
            </a:fld>
            <a:endParaRPr lang="es-MX" altLang="en-US">
              <a:latin typeface="Calibri" panose="020F0502020204030204" pitchFamily="34" charset="0"/>
            </a:endParaRPr>
          </a:p>
        </p:txBody>
      </p:sp>
    </p:spTree>
    <p:extLst>
      <p:ext uri="{BB962C8B-B14F-4D97-AF65-F5344CB8AC3E}">
        <p14:creationId xmlns:p14="http://schemas.microsoft.com/office/powerpoint/2010/main" val="366530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Discusión y presentación asistidas por el moderador (a cerca de la Oficina para la Protección Financiera del Consumidor)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cada recurso o herramienta en la Página de destino de </a:t>
            </a:r>
            <a:r>
              <a:rPr lang="es-MX" sz="1200" i="1" kern="1200">
                <a:solidFill>
                  <a:schemeClr val="tx1"/>
                </a:solidFill>
                <a:effectLst/>
                <a:latin typeface="+mn-lt"/>
                <a:ea typeface="MS PGothic" panose="020B0600070205080204" pitchFamily="34" charset="-128"/>
                <a:cs typeface="MS PGothic" charset="0"/>
              </a:rPr>
              <a:t>"Su dinero, sus metas: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En primer lugar, usted cuenta con el conjunto de herramientas. Este documento contiene toda la información narrativa y las herramientas a fin de que los proveedores de servicios las utilicen con las personas que ellos atienden. Este es un archivo PDF que puede descargar. Puede imprimir todo el conjunto de herramientas o consultar el índice e imprimir sólo las secciones o herramientas individuales que necesite. El conjunto de herramientas también está disponible en español.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Bajo la sección “Training”, usted encontrará todo el material que necesita para planificar e impartir la formación. La guía de formación es una presentación en PPT (PowerPoint) con todas las instrucciones de facilitación en la sección de notas de cada diapositiva de la PPT.</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En otras guías complementarias, más cortas, se suministra información contextualizada y personalizada, y herramientas para poblaciones específicas.</a:t>
            </a:r>
            <a:r>
              <a:rPr lang="es-MX" sz="1200" kern="1200">
                <a:solidFill>
                  <a:schemeClr val="tx1"/>
                </a:solidFill>
                <a:effectLst/>
                <a:latin typeface="+mn-lt"/>
                <a:ea typeface="MS PGothic" panose="020B0600070205080204" pitchFamily="34" charset="-128"/>
                <a:cs typeface="MS PGothic" charset="0"/>
              </a:rPr>
              <a:t> Se puede ver una captura de pantalla (</a:t>
            </a:r>
            <a:r>
              <a:rPr lang="es-MX" sz="1200" i="1" kern="1200">
                <a:solidFill>
                  <a:schemeClr val="tx1"/>
                </a:solidFill>
                <a:effectLst/>
                <a:latin typeface="+mn-lt"/>
                <a:ea typeface="MS PGothic" panose="020B0600070205080204" pitchFamily="34" charset="-128"/>
                <a:cs typeface="MS PGothic" charset="0"/>
              </a:rPr>
              <a:t>screenshot)</a:t>
            </a:r>
            <a:r>
              <a:rPr lang="es-MX" sz="1200" kern="1200">
                <a:solidFill>
                  <a:schemeClr val="tx1"/>
                </a:solidFill>
                <a:effectLst/>
                <a:latin typeface="+mn-lt"/>
                <a:ea typeface="MS PGothic" panose="020B0600070205080204" pitchFamily="34" charset="-128"/>
                <a:cs typeface="MS PGothic" charset="0"/>
              </a:rPr>
              <a:t> de una </a:t>
            </a:r>
            <a:r>
              <a:rPr lang="es-MX" sz="1200" i="1" kern="1200">
                <a:solidFill>
                  <a:schemeClr val="tx1"/>
                </a:solidFill>
                <a:effectLst/>
                <a:latin typeface="+mn-lt"/>
                <a:ea typeface="MS PGothic" panose="020B0600070205080204" pitchFamily="34" charset="-128"/>
                <a:cs typeface="MS PGothic" charset="0"/>
              </a:rPr>
              <a:t>de estas guías </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Su dinero, sus metas:  Enfoque en las comunidades nativas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el enlace “guía de implementación” (</a:t>
            </a:r>
            <a:r>
              <a:rPr lang="es-MX" sz="1200" i="1" kern="1200">
                <a:solidFill>
                  <a:schemeClr val="tx1"/>
                </a:solidFill>
                <a:effectLst/>
                <a:latin typeface="+mn-lt"/>
                <a:ea typeface="MS PGothic" panose="020B0600070205080204" pitchFamily="34" charset="-128"/>
                <a:cs typeface="MS PGothic" charset="0"/>
              </a:rPr>
              <a:t>Implementation guide</a:t>
            </a:r>
            <a:r>
              <a:rPr lang="es-MX" sz="1200" kern="1200">
                <a:solidFill>
                  <a:schemeClr val="tx1"/>
                </a:solidFill>
                <a:effectLst/>
                <a:latin typeface="+mn-lt"/>
                <a:ea typeface="MS PGothic" panose="020B0600070205080204" pitchFamily="34" charset="-128"/>
                <a:cs typeface="MS PGothic" charset="0"/>
              </a:rPr>
              <a:t>) y el de “creación de las guías de recomendaciones” (</a:t>
            </a:r>
            <a:r>
              <a:rPr lang="es-MX" sz="1200" i="1" kern="1200">
                <a:solidFill>
                  <a:schemeClr val="tx1"/>
                </a:solidFill>
                <a:effectLst/>
                <a:latin typeface="+mn-lt"/>
                <a:ea typeface="MS PGothic" panose="020B0600070205080204" pitchFamily="34" charset="-128"/>
                <a:cs typeface="MS PGothic" charset="0"/>
              </a:rPr>
              <a:t>Creating a referral guide</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recursos de seguimiento (</a:t>
            </a:r>
            <a:r>
              <a:rPr lang="es-MX" sz="1200" i="1" kern="1200">
                <a:solidFill>
                  <a:schemeClr val="tx1"/>
                </a:solidFill>
                <a:effectLst/>
                <a:latin typeface="+mn-lt"/>
                <a:ea typeface="MS PGothic" panose="020B0600070205080204" pitchFamily="34" charset="-128"/>
                <a:cs typeface="MS PGothic" charset="0"/>
              </a:rPr>
              <a:t>Follow-up resources</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tiene acceso a una conexión a Internet durante el curso, puede que sea muy útil para los participantes ver como se mueve a través de la página web hacia el punto de quejas y ver en vivo algunas de las funciones de esta sección del sitio web del CFPB.</a:t>
            </a:r>
            <a:endParaRPr lang="en-GB" sz="1200" kern="1200">
              <a:solidFill>
                <a:schemeClr val="tx1"/>
              </a:solidFill>
              <a:effectLst/>
              <a:latin typeface="+mn-lt"/>
              <a:ea typeface="MS PGothic" panose="020B0600070205080204" pitchFamily="34" charset="-128"/>
              <a:cs typeface="MS PGothic"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0FACF69-F199-4FC0-8509-E1F53F2499D4}" type="slidenum">
              <a:rPr lang="en-US" altLang="en-US" smtClean="0">
                <a:latin typeface="Calibri" panose="020F0502020204030204" pitchFamily="34" charset="0"/>
              </a:rPr>
              <a:pPr/>
              <a:t>18</a:t>
            </a:fld>
            <a:endParaRPr lang="es-MX" altLang="en-US">
              <a:latin typeface="Calibri" panose="020F0502020204030204" pitchFamily="34" charset="0"/>
            </a:endParaRPr>
          </a:p>
        </p:txBody>
      </p:sp>
    </p:spTree>
    <p:extLst>
      <p:ext uri="{BB962C8B-B14F-4D97-AF65-F5344CB8AC3E}">
        <p14:creationId xmlns:p14="http://schemas.microsoft.com/office/powerpoint/2010/main" val="15090168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8: Servicios de dinero, tarjetas, cuentas, y préstamos: Encuentre lo que le funcione</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Discusión (Módulo 8)</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una sesión de 10 minutos...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1: Conozca sus opciones: Servicios financieros, tarjetas, cuentas, y préstamos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una sesión de 30 minutos...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2: Haga preguntas: Cómo encontrar lo que necesita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3: Servicios de dinero y conceptos bancarios básicos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tiene varias sesiones...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4: Lista de comprobación para abrir una cuenta</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Herramienta 5: Transferencias de dinero y remesas: Lo que necesita saber</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Si tiene tiempo durante la sesión: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PREGUNTE:</a:t>
            </a:r>
            <a:r>
              <a:rPr lang="es-MX" sz="1200" kern="1200" dirty="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En resumen: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productos y servicios financieros pueden ayudarle de manera más eficiente y eficaz a obtener, administrar, y usar su dinero.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Conozca las razones por las que usted puede necesitar servicios financieros y que sus necesidades se ajusten con los productos y servicios adecuados que le puedan asegurar que está recibiendo lo que necesita de este complejo mercado.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Aprenda los términos básicos relativos a los productos y servicios financieros.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la información no es clara, no tenga miedo de hacer preguntas.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último, compare los servicios financieros a su alcance antes de tomar una decisión.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Busque su conveniencia, el costo, y el servicio proporcionado antes de seleccionar un producto, servicio, o proveedor.</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Sea consciente de las trampas de endeudamiento (productos que pueden, no sólo endeudarlo, sino mantenerlo endeudado).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 todos los productos financieros hay muchas reglas.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Comprenda bien las reglas para evitar cobros y multas.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Por último, utilice la página web del CFPB </a:t>
            </a:r>
            <a:r>
              <a:rPr lang="es-MX" sz="1200" u="sng" kern="1200" dirty="0">
                <a:solidFill>
                  <a:schemeClr val="tx1"/>
                </a:solidFill>
                <a:effectLst/>
                <a:latin typeface="+mn-lt"/>
                <a:ea typeface="MS PGothic" panose="020B0600070205080204" pitchFamily="34" charset="-128"/>
                <a:cs typeface="MS PGothic" charset="0"/>
              </a:rPr>
              <a:t>Pregunte al CFPB</a:t>
            </a:r>
            <a:r>
              <a:rPr lang="es-MX" sz="1200" kern="1200" dirty="0">
                <a:solidFill>
                  <a:schemeClr val="tx1"/>
                </a:solidFill>
                <a:effectLst/>
                <a:latin typeface="+mn-lt"/>
                <a:ea typeface="MS PGothic" panose="020B0600070205080204" pitchFamily="34" charset="-128"/>
                <a:cs typeface="MS PGothic" charset="0"/>
              </a:rPr>
              <a:t> como un recurso para aprender más sobre la industria de los servicios financieros y los productos y servicios que venden.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CONCLUSIONES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productos y servicios financieros son proporcionados por una amplia gama de proveedores, desde bancos y cooperativas de crédito a tiendas de venta al público, y por parte del gobierno federal.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b="1" i="1" kern="1200" dirty="0">
                <a:solidFill>
                  <a:schemeClr val="tx1"/>
                </a:solidFill>
                <a:effectLst/>
                <a:latin typeface="+mn-lt"/>
                <a:ea typeface="MS PGothic" panose="020B0600070205080204" pitchFamily="34" charset="-128"/>
                <a:cs typeface="MS PGothic" charset="0"/>
              </a:rPr>
              <a:t>Herramienta 1: Conozca sus opciones: Servicios financieros, tarjetas, cuentas, y préstamos (¿Qué productos o servicios financieros necesita usted?) </a:t>
            </a:r>
            <a:r>
              <a:rPr lang="es-MX" sz="1200" kern="1200" dirty="0">
                <a:solidFill>
                  <a:schemeClr val="tx1"/>
                </a:solidFill>
                <a:effectLst/>
                <a:latin typeface="+mn-lt"/>
                <a:ea typeface="MS PGothic" panose="020B0600070205080204" pitchFamily="34" charset="-128"/>
                <a:cs typeface="MS PGothic" charset="0"/>
              </a:rPr>
              <a:t>Para ayudarle a averiguar qué productos o servicios financieros atenderán mejor sus necesidades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b="1" i="1" kern="1200" dirty="0">
                <a:solidFill>
                  <a:schemeClr val="tx1"/>
                </a:solidFill>
                <a:effectLst/>
                <a:latin typeface="+mn-lt"/>
                <a:ea typeface="MS PGothic" panose="020B0600070205080204" pitchFamily="34" charset="-128"/>
                <a:cs typeface="MS PGothic" charset="0"/>
              </a:rPr>
              <a:t>Herramienta 2: Haga preguntas: La elección de dónde conseguir lo que necesita (La comparación de los proveedores de servicios financieros).</a:t>
            </a:r>
            <a:r>
              <a:rPr lang="es-MX" sz="1200" kern="1200" dirty="0">
                <a:solidFill>
                  <a:schemeClr val="tx1"/>
                </a:solidFill>
                <a:effectLst/>
                <a:latin typeface="+mn-lt"/>
                <a:ea typeface="MS PGothic" panose="020B0600070205080204" pitchFamily="34" charset="-128"/>
                <a:cs typeface="MS PGothic" charset="0"/>
              </a:rPr>
              <a:t> Le ayudará a comparar los proveedores de servicios financieros en base a sus características, así como las características y beneficios de los productos y servicios que ofrecen.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b="1" i="1" kern="1200" dirty="0">
                <a:solidFill>
                  <a:schemeClr val="tx1"/>
                </a:solidFill>
                <a:effectLst/>
                <a:latin typeface="+mn-lt"/>
                <a:ea typeface="MS PGothic" panose="020B0600070205080204" pitchFamily="34" charset="-128"/>
                <a:cs typeface="MS PGothic" charset="0"/>
              </a:rPr>
              <a:t>Herramienta 3: Servicios de dinero y conceptos bancarios básicos (Los conceptos básicos de los productos y servicios financieros)</a:t>
            </a:r>
            <a:r>
              <a:rPr lang="es-MX" sz="1200" kern="1200" dirty="0">
                <a:solidFill>
                  <a:schemeClr val="tx1"/>
                </a:solidFill>
                <a:effectLst/>
                <a:latin typeface="+mn-lt"/>
                <a:ea typeface="MS PGothic" panose="020B0600070205080204" pitchFamily="34" charset="-128"/>
                <a:cs typeface="MS PGothic" charset="0"/>
              </a:rPr>
              <a:t> le ayudarán a aprender acerca de los diferentes productos y servicios financieros que ofrecen los bancos, las cooperativas de crédito y otros proveedores de servicios financieros.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b="1" i="1" kern="1200" dirty="0">
                <a:solidFill>
                  <a:schemeClr val="tx1"/>
                </a:solidFill>
                <a:effectLst/>
                <a:latin typeface="+mn-lt"/>
                <a:ea typeface="MS PGothic" panose="020B0600070205080204" pitchFamily="34" charset="-128"/>
                <a:cs typeface="MS PGothic" charset="0"/>
              </a:rPr>
              <a:t>Herramienta 4: Lista de comprobación para abrir una cuenta</a:t>
            </a:r>
            <a:r>
              <a:rPr lang="es-MX" sz="1200" kern="1200" dirty="0">
                <a:solidFill>
                  <a:schemeClr val="tx1"/>
                </a:solidFill>
                <a:effectLst/>
                <a:latin typeface="+mn-lt"/>
                <a:ea typeface="MS PGothic" panose="020B0600070205080204" pitchFamily="34" charset="-128"/>
                <a:cs typeface="MS PGothic" charset="0"/>
              </a:rPr>
              <a:t> para comprender los pasos específicos para abrir una cuenta, inclusive la información que tal vez quiera tener a la mano antes de abrir una cuenta.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 </a:t>
            </a:r>
            <a:r>
              <a:rPr lang="es-MX" sz="1200" b="1" i="1" kern="1200" dirty="0">
                <a:solidFill>
                  <a:schemeClr val="tx1"/>
                </a:solidFill>
                <a:effectLst/>
                <a:latin typeface="+mn-lt"/>
                <a:ea typeface="MS PGothic" panose="020B0600070205080204" pitchFamily="34" charset="-128"/>
                <a:cs typeface="MS PGothic" charset="0"/>
              </a:rPr>
              <a:t>Herramienta 5: Transferencias de dinero y remesas: Lo que usted necesita saber </a:t>
            </a:r>
            <a:r>
              <a:rPr lang="es-MX" sz="1200" kern="1200" dirty="0">
                <a:solidFill>
                  <a:schemeClr val="tx1"/>
                </a:solidFill>
                <a:effectLst/>
                <a:latin typeface="+mn-lt"/>
                <a:ea typeface="MS PGothic" panose="020B0600070205080204" pitchFamily="34" charset="-128"/>
                <a:cs typeface="MS PGothic" charset="0"/>
              </a:rPr>
              <a:t>para</a:t>
            </a:r>
            <a:r>
              <a:rPr lang="es-MX" sz="1200" b="1" i="1" kern="1200" dirty="0">
                <a:solidFill>
                  <a:schemeClr val="tx1"/>
                </a:solidFill>
                <a:effectLst/>
                <a:latin typeface="+mn-lt"/>
                <a:ea typeface="MS PGothic" panose="020B0600070205080204" pitchFamily="34" charset="-128"/>
                <a:cs typeface="MS PGothic" charset="0"/>
              </a:rPr>
              <a:t> </a:t>
            </a:r>
            <a:r>
              <a:rPr lang="es-MX" sz="1200" kern="1200" dirty="0">
                <a:solidFill>
                  <a:schemeClr val="tx1"/>
                </a:solidFill>
                <a:effectLst/>
                <a:latin typeface="+mn-lt"/>
                <a:ea typeface="MS PGothic" panose="020B0600070205080204" pitchFamily="34" charset="-128"/>
                <a:cs typeface="MS PGothic" charset="0"/>
              </a:rPr>
              <a:t>aprender más acerca del uso de estos productos y servicios.</a:t>
            </a:r>
            <a:endParaRPr lang="en-GB" sz="1200" kern="1200" dirty="0">
              <a:solidFill>
                <a:schemeClr val="tx1"/>
              </a:solidFill>
              <a:effectLst/>
              <a:latin typeface="+mn-lt"/>
              <a:ea typeface="MS PGothic" panose="020B0600070205080204" pitchFamily="34" charset="-128"/>
              <a:cs typeface="MS PGothic" charset="0"/>
            </a:endParaRPr>
          </a:p>
        </p:txBody>
      </p:sp>
      <p:sp>
        <p:nvSpPr>
          <p:cNvPr id="408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B43EE5-936B-4D89-8F49-0633AEC1DD95}" type="slidenum">
              <a:rPr lang="en-US" altLang="en-US" smtClean="0">
                <a:latin typeface="Calibri" panose="020F0502020204030204" pitchFamily="34" charset="0"/>
              </a:rPr>
              <a:pPr/>
              <a:t>182</a:t>
            </a:fld>
            <a:endParaRPr lang="es-MX" altLang="en-US">
              <a:latin typeface="Calibri" panose="020F0502020204030204" pitchFamily="34" charset="0"/>
            </a:endParaRPr>
          </a:p>
        </p:txBody>
      </p:sp>
    </p:spTree>
    <p:extLst>
      <p:ext uri="{BB962C8B-B14F-4D97-AF65-F5344CB8AC3E}">
        <p14:creationId xmlns:p14="http://schemas.microsoft.com/office/powerpoint/2010/main" val="55908709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kern="1200">
                <a:solidFill>
                  <a:schemeClr val="tx1"/>
                </a:solidFill>
                <a:effectLst/>
                <a:latin typeface="+mn-lt"/>
                <a:ea typeface="MS PGothic" panose="020B0600070205080204" pitchFamily="34" charset="-128"/>
                <a:cs typeface="MS PGothic" charset="0"/>
              </a:rPr>
              <a:t>Nota: Las secciones del curso de los módulos de contenido están etiquetadas por su número de módulo (por ejemplo, Módulo 1), y no por el número de sección del curso.</a:t>
            </a:r>
            <a:endParaRPr lang="en-GB" sz="1200" kern="1200">
              <a:solidFill>
                <a:schemeClr val="tx1"/>
              </a:solidFill>
              <a:effectLst/>
              <a:latin typeface="+mn-lt"/>
              <a:ea typeface="MS PGothic" panose="020B0600070205080204" pitchFamily="34" charset="-128"/>
              <a:cs typeface="MS PGothic" charset="0"/>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64AEB72-D073-4A19-8470-D478117594DD}" type="slidenum">
              <a:rPr lang="en-US" altLang="en-US" smtClean="0">
                <a:latin typeface="Calibri" panose="020F0502020204030204" pitchFamily="34" charset="0"/>
              </a:rPr>
              <a:pPr/>
              <a:t>183</a:t>
            </a:fld>
            <a:endParaRPr lang="es-MX" altLang="en-US">
              <a:latin typeface="Calibri" panose="020F0502020204030204" pitchFamily="34" charset="0"/>
            </a:endParaRPr>
          </a:p>
        </p:txBody>
      </p:sp>
    </p:spTree>
    <p:extLst>
      <p:ext uri="{BB962C8B-B14F-4D97-AF65-F5344CB8AC3E}">
        <p14:creationId xmlns:p14="http://schemas.microsoft.com/office/powerpoint/2010/main" val="5778737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9: Protección de su dinero</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Metodología: Presentación Debate dirigido / Parodias / Actividad Demostrativa</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Sección correspondiente en el Conjunto de Herramientas: Módulo 9 (página 339)</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Tiempo previsto: 45 minutos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u="sng" kern="1200" dirty="0">
                <a:solidFill>
                  <a:schemeClr val="tx1"/>
                </a:solidFill>
                <a:effectLst/>
                <a:latin typeface="+mn-lt"/>
                <a:ea typeface="MS PGothic" panose="020B0600070205080204" pitchFamily="34" charset="-128"/>
                <a:cs typeface="MS PGothic" charset="0"/>
              </a:rPr>
              <a:t>Instrucciones para el Moderador:</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y debate dirigido (Módulo 9, Herramienta 1: Cómo presentar una queja) (Página 345)</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Si usted ya cubrió esto durante el curso, considere hacer un repaso rápido o haga algunas preguntas a los participantes sobre cómo presentar una queja para ayudarles a recordar lo que usted ya cubrió anteriormente en el curso. Algunos ejemplos de preguntas son:</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¿Qué tipo de quejas recibe el CFPB?</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¿Cuáles son las diferentes maneras en que alguien puede presentar una queja?</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¿En cuántos idiomas puede el CFPB aceptar las quejas?</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¿Qué pasa con la queja una vez presentada?</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¿Cuánto tiempo tienen las compañías para responder a las quejas?</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¿Cómo pueden los consumidores averiguar más información sobre las quejas en sus comunidades?</a:t>
            </a:r>
            <a:endParaRPr lang="en-GB" sz="1200" kern="1200" dirty="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i="1" kern="1200" dirty="0">
                <a:solidFill>
                  <a:schemeClr val="tx1"/>
                </a:solidFill>
                <a:effectLst/>
                <a:latin typeface="+mn-lt"/>
                <a:ea typeface="MS PGothic" panose="020B0600070205080204" pitchFamily="34" charset="-128"/>
                <a:cs typeface="MS PGothic" charset="0"/>
              </a:rPr>
              <a:t>¿Por qué es importante que los proveedores de servicios conozcan sobre el portal y proceso de quejas del CPFB?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No cubra lo que viene a continuación si usted ya lo cubrió anteriormente durante el curso.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Remita a los participantes la información de contacto de quejas del CFPB que consta en la diapositiva y en el conjunto de herramientas, Módulo 9, Herramienta 1.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lo Siguiente: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consumidores empoderados entienden sus derechos. Cuando usted sabe que tiene derechos, puede dar los pasos para protegerse a sí mismo. Hay muchas leyes que protegen sus derechos cuando se trata de productos y servicios financieros. Es tarea del CFPB hacer cumplir estas leyes y manejar las quejas de los consumidores acerca de los productos y servicios financieros.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CFPB ya ha manejado más de 1.000.000 quejas de los consumidores sobre:</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Tarjetas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Hipotecas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Cuentas y servicios bancarios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Préstamos estudiantiles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Préstamos o arrendamientos de automóviles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Préstamos de día de pago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Otros créditos de consumo (inclusive préstamos a plazos, préstamos de casas de empeño, préstamos prendarios)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Cobro de deudas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Transferencias de dinero o moneda virtual</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Informes de crédito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Tarjetas prepagadas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Otros servicios financieros (inclusive el cambio de cheques, giros, cheques de caja, reparación de crédito, pagos de deuda, préstamos de anticipación de reembolso, cambio de divisas, y cheques de viajero)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Cada queja que el CFPB recibe les da ideas sobre los problemas que la gente experimenta en el mercado y les ayuda a identificar y priorizar los problemas para poder tomar acciones.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usted puede presentar una queja en nombre de otra persona siguiendo las instrucciones que aparecen en el sitio web.</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usted también puede enviar una queja por teléfono llamando gratis al CFPB al 855-411-CFPB (2372). Los centros de llamadas en EE.UU. pueden ayudarle en más de 180 idiomas y también pueden aceptar llamadas de los consumidores que padecen de sordera, tienen impedimentos de audición, o discapacidades del habla. Tenemos operadores que atienden en persona, en español.</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lo que sucede cuando presenta una queja al CFPB a través de la siguiente diapositiva:</a:t>
            </a:r>
            <a:endParaRPr lang="en-GB" sz="1200" kern="1200" dirty="0">
              <a:solidFill>
                <a:schemeClr val="tx1"/>
              </a:solidFill>
              <a:effectLst/>
              <a:latin typeface="+mn-lt"/>
              <a:ea typeface="MS PGothic" panose="020B0600070205080204" pitchFamily="34" charset="-128"/>
              <a:cs typeface="MS PGothic" charset="0"/>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40169F2-2768-488A-8BCB-EE6315C93959}" type="slidenum">
              <a:rPr lang="en-US" altLang="en-US" smtClean="0">
                <a:latin typeface="Calibri" panose="020F0502020204030204" pitchFamily="34" charset="0"/>
              </a:rPr>
              <a:pPr/>
              <a:t>184</a:t>
            </a:fld>
            <a:endParaRPr lang="es-MX" altLang="en-US">
              <a:latin typeface="Calibri" panose="020F0502020204030204" pitchFamily="34" charset="0"/>
            </a:endParaRPr>
          </a:p>
        </p:txBody>
      </p:sp>
    </p:spTree>
    <p:extLst>
      <p:ext uri="{BB962C8B-B14F-4D97-AF65-F5344CB8AC3E}">
        <p14:creationId xmlns:p14="http://schemas.microsoft.com/office/powerpoint/2010/main" val="209157851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Módulo 9: Protección de su dinero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Brevemente, repase la información inicial solicitada cuando la gente desea presentar una queja.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resaltar que se puede presentar una queja en nombre de otra persona.</a:t>
            </a:r>
            <a:endParaRPr lang="en-GB" sz="1200" kern="1200">
              <a:solidFill>
                <a:schemeClr val="tx1"/>
              </a:solidFill>
              <a:effectLst/>
              <a:latin typeface="+mn-lt"/>
              <a:ea typeface="MS PGothic" panose="020B0600070205080204" pitchFamily="34" charset="-128"/>
              <a:cs typeface="MS PGothic" charset="0"/>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B27CA47-F92F-442E-9107-071DC644B073}" type="slidenum">
              <a:rPr lang="en-US" altLang="en-US" smtClean="0">
                <a:latin typeface="Calibri" panose="020F0502020204030204" pitchFamily="34" charset="0"/>
              </a:rPr>
              <a:pPr/>
              <a:t>185</a:t>
            </a:fld>
            <a:endParaRPr lang="es-MX" altLang="en-US">
              <a:latin typeface="Calibri" panose="020F0502020204030204" pitchFamily="34" charset="0"/>
            </a:endParaRPr>
          </a:p>
        </p:txBody>
      </p:sp>
    </p:spTree>
    <p:extLst>
      <p:ext uri="{BB962C8B-B14F-4D97-AF65-F5344CB8AC3E}">
        <p14:creationId xmlns:p14="http://schemas.microsoft.com/office/powerpoint/2010/main" val="15248241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9: Protección de su dinero</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(Introducción Parte 1)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lvl="0"/>
            <a:r>
              <a:rPr lang="es-MX" sz="1200" kern="1200" dirty="0">
                <a:solidFill>
                  <a:schemeClr val="tx1"/>
                </a:solidFill>
                <a:effectLst/>
                <a:latin typeface="+mn-lt"/>
                <a:ea typeface="MS PGothic" panose="020B0600070205080204" pitchFamily="34" charset="-128"/>
                <a:cs typeface="MS PGothic" charset="0"/>
              </a:rPr>
              <a:t>Explique el proceso para presentar una queja:</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Queja presentada:</a:t>
            </a:r>
            <a:r>
              <a:rPr lang="es-MX" sz="1200" i="1" kern="1200" dirty="0">
                <a:solidFill>
                  <a:schemeClr val="tx1"/>
                </a:solidFill>
                <a:effectLst/>
                <a:latin typeface="+mn-lt"/>
                <a:ea typeface="MS PGothic" panose="020B0600070205080204" pitchFamily="34" charset="-128"/>
                <a:cs typeface="MS PGothic" charset="0"/>
              </a:rPr>
              <a:t> Usted recibirá actualizaciones por correo electrónico, y puede iniciar una sesión para realizar un seguimiento del estado de su queja.</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Revisión y envío:</a:t>
            </a:r>
            <a:r>
              <a:rPr lang="es-MX" sz="1200" i="1" kern="1200" dirty="0">
                <a:solidFill>
                  <a:schemeClr val="tx1"/>
                </a:solidFill>
                <a:effectLst/>
                <a:latin typeface="+mn-lt"/>
                <a:ea typeface="MS PGothic" panose="020B0600070205080204" pitchFamily="34" charset="-128"/>
                <a:cs typeface="MS PGothic" charset="0"/>
              </a:rPr>
              <a:t> El CFPB hará llegar su queja, junto con los documentos que usted proporcione a la compañía, y hará las gestiones para que usted obtenga una respuesta por parte de ésta. Si el CFPB ve que otra agencia estaría en mejores condiciones de ayudar, el CFPB enviará su queja a dicha agencia y le avisará a usted.</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Respuesta de la compañía:</a:t>
            </a:r>
            <a:r>
              <a:rPr lang="es-MX" sz="1200" kern="1200" dirty="0">
                <a:solidFill>
                  <a:schemeClr val="tx1"/>
                </a:solidFill>
                <a:effectLst/>
                <a:latin typeface="+mn-lt"/>
                <a:ea typeface="MS PGothic" panose="020B0600070205080204" pitchFamily="34" charset="-128"/>
                <a:cs typeface="MS PGothic" charset="0"/>
              </a:rPr>
              <a:t> </a:t>
            </a:r>
            <a:r>
              <a:rPr lang="es-MX" sz="1200" i="1" kern="1200" dirty="0">
                <a:solidFill>
                  <a:schemeClr val="tx1"/>
                </a:solidFill>
                <a:effectLst/>
                <a:latin typeface="+mn-lt"/>
                <a:ea typeface="MS PGothic" panose="020B0600070205080204" pitchFamily="34" charset="-128"/>
                <a:cs typeface="MS PGothic" charset="0"/>
              </a:rPr>
              <a:t>Después de que se envía su queja a la compañía, </a:t>
            </a:r>
            <a:r>
              <a:rPr lang="es-MX" sz="1200" b="1" i="1" kern="1200" dirty="0">
                <a:solidFill>
                  <a:schemeClr val="tx1"/>
                </a:solidFill>
                <a:effectLst/>
                <a:latin typeface="+mn-lt"/>
                <a:ea typeface="MS PGothic" panose="020B0600070205080204" pitchFamily="34" charset="-128"/>
                <a:cs typeface="MS PGothic" charset="0"/>
              </a:rPr>
              <a:t>la compañía tiene 15 días para darle una respuesta sustantiva a usted y al CFPB.</a:t>
            </a:r>
            <a:r>
              <a:rPr lang="es-MX" sz="1200" i="1" kern="1200" dirty="0">
                <a:solidFill>
                  <a:schemeClr val="tx1"/>
                </a:solidFill>
                <a:effectLst/>
                <a:latin typeface="+mn-lt"/>
                <a:ea typeface="MS PGothic" panose="020B0600070205080204" pitchFamily="34" charset="-128"/>
                <a:cs typeface="MS PGothic" charset="0"/>
              </a:rPr>
              <a:t> En algunos casos, las compañías tienen hasta 60 días para presentar una respuesta definitiva.</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Queja publicada: </a:t>
            </a:r>
            <a:r>
              <a:rPr lang="es-MX" sz="1200" i="1" kern="1200" dirty="0">
                <a:solidFill>
                  <a:schemeClr val="tx1"/>
                </a:solidFill>
                <a:effectLst/>
                <a:latin typeface="+mn-lt"/>
                <a:ea typeface="MS PGothic" panose="020B0600070205080204" pitchFamily="34" charset="-128"/>
                <a:cs typeface="MS PGothic" charset="0"/>
              </a:rPr>
              <a:t>El CFPB publica información sobre su queja (como el tema y la fecha de la queja) en su Base de Datos de Quejas de los Consumidores en http://www.consumerfinance.gov/data-research/consumer-complaints/. Con su consentimiento previo, ellos también publican su descripción de lo sucedido, después de tomar las medidas para eliminar toda información personal.</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Revisión por parte del consumidor:</a:t>
            </a:r>
            <a:r>
              <a:rPr lang="es-MX" sz="1200" kern="1200" dirty="0">
                <a:solidFill>
                  <a:schemeClr val="tx1"/>
                </a:solidFill>
                <a:effectLst/>
                <a:latin typeface="+mn-lt"/>
                <a:ea typeface="MS PGothic" panose="020B0600070205080204" pitchFamily="34" charset="-128"/>
                <a:cs typeface="MS PGothic" charset="0"/>
              </a:rPr>
              <a:t> </a:t>
            </a:r>
            <a:r>
              <a:rPr lang="es-MX" sz="1200" i="1" kern="1200" dirty="0">
                <a:solidFill>
                  <a:schemeClr val="tx1"/>
                </a:solidFill>
                <a:effectLst/>
                <a:latin typeface="+mn-lt"/>
                <a:ea typeface="MS PGothic" panose="020B0600070205080204" pitchFamily="34" charset="-128"/>
                <a:cs typeface="MS PGothic" charset="0"/>
              </a:rPr>
              <a:t>El CFPB le avisará cuando la compañía en cuestión de una respuesta. Usted puede revisar esa respuesta y enviarnos sus comentarios.</a:t>
            </a:r>
            <a:endParaRPr lang="en-GB" sz="1200" kern="1200" dirty="0">
              <a:solidFill>
                <a:schemeClr val="tx1"/>
              </a:solidFill>
              <a:effectLst/>
              <a:latin typeface="+mn-lt"/>
              <a:ea typeface="MS PGothic" panose="020B0600070205080204" pitchFamily="34" charset="-128"/>
              <a:cs typeface="MS PGothic" charset="0"/>
            </a:endParaRPr>
          </a:p>
          <a:p>
            <a:pPr marL="457200" lvl="1" indent="0">
              <a:buFont typeface="Arial" charset="0"/>
              <a:buNone/>
            </a:pPr>
            <a:endParaRPr lang="en-GB" sz="1200" kern="1200" dirty="0">
              <a:solidFill>
                <a:schemeClr val="tx1"/>
              </a:solidFill>
              <a:effectLst/>
              <a:latin typeface="+mn-lt"/>
              <a:ea typeface="MS PGothic" panose="020B0600070205080204" pitchFamily="34" charset="-128"/>
              <a:cs typeface="MS PGothic" charset="0"/>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FDA909B-87FE-44B8-8CB9-61E2DDCD9EDB}" type="slidenum">
              <a:rPr lang="en-US" altLang="en-US" smtClean="0">
                <a:latin typeface="Calibri" panose="020F0502020204030204" pitchFamily="34" charset="0"/>
              </a:rPr>
              <a:pPr/>
              <a:t>186</a:t>
            </a:fld>
            <a:endParaRPr lang="es-MX" altLang="en-US">
              <a:latin typeface="Calibri" panose="020F0502020204030204" pitchFamily="34" charset="0"/>
            </a:endParaRPr>
          </a:p>
        </p:txBody>
      </p:sp>
    </p:spTree>
    <p:extLst>
      <p:ext uri="{BB962C8B-B14F-4D97-AF65-F5344CB8AC3E}">
        <p14:creationId xmlns:p14="http://schemas.microsoft.com/office/powerpoint/2010/main" val="223621841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9: Protección de su dinero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debate dirigido (</a:t>
            </a:r>
            <a:r>
              <a:rPr lang="es-MX" sz="1200" b="1" i="1" kern="1200">
                <a:solidFill>
                  <a:schemeClr val="tx1"/>
                </a:solidFill>
                <a:effectLst/>
                <a:latin typeface="+mn-lt"/>
                <a:ea typeface="MS PGothic" panose="020B0600070205080204" pitchFamily="34" charset="-128"/>
                <a:cs typeface="MS PGothic" charset="0"/>
              </a:rPr>
              <a:t>Módulo 9, Herramienta 2: Protección de su identidad</a:t>
            </a:r>
            <a:r>
              <a:rPr lang="es-MX" sz="1200" b="1" kern="1200">
                <a:solidFill>
                  <a:schemeClr val="tx1"/>
                </a:solidFill>
                <a:effectLst/>
                <a:latin typeface="+mn-lt"/>
                <a:ea typeface="MS PGothic" panose="020B0600070205080204" pitchFamily="34" charset="-128"/>
                <a:cs typeface="MS PGothic" charset="0"/>
              </a:rPr>
              <a:t>) (Página 347)</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Antes de empezar la sesión, seleccione la opción A o B.</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Opción 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Antes de esta actividad, cuelgue los rotafolios alrededor de la habitación. Cada rotafolio debería tener una de las siguientes preguntas:</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¿Cómo puede saber si le han robado la identidad?</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¿Qué pasos puede dar si le roban la identidad?</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¿Qué puede hacer para evitar el robo de su identidad?</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¿Qué preguntas o preguntas tiene usted acerca del robo de identidad?</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Agrupe a los participantes en grupos de 4.</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cada grupo se ponga junto a uno de los rotafolios.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que tengan al menos un marcador.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1 minuto para que piensen en las respuestas y escríbalas en el rotafolio.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Luego pídales que vayan al siguiente rotafolio en la dirección de las agujas del reloj y AGREGUE a la lista.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cambien sucesivamente hasta que lleguen otra vez al rotafolio en el que empezaron.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al grupo que elija a alguien para que presente ese rotafolio al resto del grupo.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 medida que cada equipo presenta el rotafolio (sus ideas y las de otros grupos) añàdalas.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Opción B:</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información clave sobre la protección de la identidad con la </a:t>
            </a:r>
            <a:r>
              <a:rPr lang="es-MX" sz="1200" i="1" kern="1200">
                <a:solidFill>
                  <a:schemeClr val="tx1"/>
                </a:solidFill>
                <a:effectLst/>
                <a:latin typeface="+mn-lt"/>
                <a:ea typeface="MS PGothic" panose="020B0600070205080204" pitchFamily="34" charset="-128"/>
                <a:cs typeface="MS PGothic" charset="0"/>
              </a:rPr>
              <a:t>Herramienta 2</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lista de signos de robo de identidad (de la FTC):</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Hay errores en su banco, tarjeta de crédito, u otros estados de cuenta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Hay errores en la explicación de los beneficios médicos de su plan de salud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Sus facturas y estados de cuenta regulares no llegan a tiempo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Recibe facturas o avisos de cobro por productos o servicios que nunca recibió</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Recibe llamadas de los cobradores de deudas sobre deudas que no le pertenecen a usted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Recibe una notificación del IRS de que alguien usa su número de Seguridad Social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Recibe correo, correo electrónico, o llamadas acerca de las cuentas o los puestos de trabajo a nombre de su hijo menor de edad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Recibe avisos de cobro injustificado en su informe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Las empresas rechazan sus cheques y</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Usted es rechazado de forma inesperada para un préstamo o empleo</a:t>
            </a:r>
            <a:endParaRPr lang="en-GB" sz="1200" kern="1200">
              <a:solidFill>
                <a:schemeClr val="tx1"/>
              </a:solidFill>
              <a:effectLst/>
              <a:latin typeface="+mn-lt"/>
              <a:ea typeface="MS PGothic" panose="020B0600070205080204" pitchFamily="34" charset="-128"/>
              <a:cs typeface="MS PGothic" charset="0"/>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BC09783-2597-440D-B7F5-2B8CED932EA8}" type="slidenum">
              <a:rPr lang="en-US" altLang="en-US" smtClean="0">
                <a:latin typeface="Calibri" panose="020F0502020204030204" pitchFamily="34" charset="0"/>
              </a:rPr>
              <a:pPr/>
              <a:t>187</a:t>
            </a:fld>
            <a:endParaRPr lang="es-MX" altLang="en-US">
              <a:latin typeface="Calibri" panose="020F0502020204030204" pitchFamily="34" charset="0"/>
            </a:endParaRPr>
          </a:p>
        </p:txBody>
      </p:sp>
    </p:spTree>
    <p:extLst>
      <p:ext uri="{BB962C8B-B14F-4D97-AF65-F5344CB8AC3E}">
        <p14:creationId xmlns:p14="http://schemas.microsoft.com/office/powerpoint/2010/main" val="139072477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9: Protección de su dinero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9, Herramienta 2: Protección de su identidad</a:t>
            </a:r>
            <a:r>
              <a:rPr lang="es-MX" sz="1200" b="1" kern="1200">
                <a:solidFill>
                  <a:schemeClr val="tx1"/>
                </a:solidFill>
                <a:effectLst/>
                <a:latin typeface="+mn-lt"/>
                <a:ea typeface="MS PGothic" panose="020B0600070205080204" pitchFamily="34" charset="-128"/>
                <a:cs typeface="MS PGothic" charset="0"/>
              </a:rPr>
              <a:t>) (Página 347)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lista de comprobación de robo de identidad en la Herramienta 2 en el Conjunto de herramientas.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las estrategias principales para hacer frente al robo de identidad mediante la siguiente lista y la información del módulo.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Coloque una alerta de fraude en su expediente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Congele su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Solicite sus informes de crédito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Elabore un informe de robo de identidad</a:t>
            </a:r>
            <a:endParaRPr lang="en-GB" sz="1200" kern="1200">
              <a:solidFill>
                <a:schemeClr val="tx1"/>
              </a:solidFill>
              <a:effectLst/>
              <a:latin typeface="+mn-lt"/>
              <a:ea typeface="MS PGothic" panose="020B0600070205080204" pitchFamily="34" charset="-128"/>
              <a:cs typeface="MS PGothic" charset="0"/>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9E51ED-9D5E-4D35-96CF-75577F6C3B7D}" type="slidenum">
              <a:rPr lang="en-US" altLang="en-US" smtClean="0">
                <a:latin typeface="Calibri" panose="020F0502020204030204" pitchFamily="34" charset="0"/>
              </a:rPr>
              <a:pPr/>
              <a:t>188</a:t>
            </a:fld>
            <a:endParaRPr lang="es-MX" altLang="en-US">
              <a:latin typeface="Calibri" panose="020F0502020204030204" pitchFamily="34" charset="0"/>
            </a:endParaRPr>
          </a:p>
        </p:txBody>
      </p:sp>
    </p:spTree>
    <p:extLst>
      <p:ext uri="{BB962C8B-B14F-4D97-AF65-F5344CB8AC3E}">
        <p14:creationId xmlns:p14="http://schemas.microsoft.com/office/powerpoint/2010/main" val="10288177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9: Protección de su dinero</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Parodias (</a:t>
            </a:r>
            <a:r>
              <a:rPr lang="es-MX" sz="1200" b="1" i="1" kern="1200" dirty="0">
                <a:solidFill>
                  <a:schemeClr val="tx1"/>
                </a:solidFill>
                <a:effectLst/>
                <a:latin typeface="+mn-lt"/>
                <a:ea typeface="MS PGothic" panose="020B0600070205080204" pitchFamily="34" charset="-128"/>
                <a:cs typeface="MS PGothic" charset="0"/>
              </a:rPr>
              <a:t>Módulo 9, Herramienta 3: Señales de alerta</a:t>
            </a:r>
            <a:r>
              <a:rPr lang="es-MX" sz="1200" b="1" kern="1200" dirty="0">
                <a:solidFill>
                  <a:schemeClr val="tx1"/>
                </a:solidFill>
                <a:effectLst/>
                <a:latin typeface="+mn-lt"/>
                <a:ea typeface="MS PGothic" panose="020B0600070205080204" pitchFamily="34" charset="-128"/>
                <a:cs typeface="MS PGothic" charset="0"/>
              </a:rPr>
              <a:t>) (Página 353)</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¿Qué es una señal de alerta?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una señal de alerta es algo que no se debe ignorar.</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 veces, cuando compra o utiliza productos financieros para los consumidores, puede encontrarse con una señal de alerta.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esto no significa que algo ilegal está pasando, pero sí que hay que hacer más preguntas y buscar ayuda para lo “enganchen” con algo que no es justo o correcto.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Dé a cada equipo de 3 o 4 participantes algunas señales de alerta para que hagan una parodia (hay 3 parodias en las siguientes tres diapositivas, por lo tanto no todos podrán actuar en una parodia).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Explíqueles que deben desarrollar los productos/servicios y utilizar cualquier propuesta que crean que sea necesaria. Explique que tienen que improvisar la parodia.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Deles instrucciones para que traten de ser específicos con su señal de alerta.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Deles instrucciones para hacer una parodia corta de 1 a 3 minutos que demuestre la/las señales de alerta.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Los participantes tendrán que identificar las señales de alerta utilizando la </a:t>
            </a:r>
            <a:r>
              <a:rPr lang="es-MX" sz="1200" i="1" kern="1200" dirty="0">
                <a:solidFill>
                  <a:schemeClr val="tx1"/>
                </a:solidFill>
                <a:effectLst/>
                <a:latin typeface="+mn-lt"/>
                <a:ea typeface="MS PGothic" panose="020B0600070205080204" pitchFamily="34" charset="-128"/>
                <a:cs typeface="MS PGothic" charset="0"/>
              </a:rPr>
              <a:t>Herramienta 1: </a:t>
            </a:r>
            <a:r>
              <a:rPr lang="es-MX" sz="1200" kern="1200" dirty="0">
                <a:solidFill>
                  <a:schemeClr val="tx1"/>
                </a:solidFill>
                <a:effectLst/>
                <a:latin typeface="+mn-lt"/>
                <a:ea typeface="MS PGothic" panose="020B0600070205080204" pitchFamily="34" charset="-128"/>
                <a:cs typeface="MS PGothic" charset="0"/>
              </a:rPr>
              <a:t>Señales de alerta.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Agradezca a los actores de la parodia y felicite a los que adivinen las señales de alerta después de cada parodia.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Considere organizar las parodias durante las pausas para dar a los equipos suficiente tiempo para que puedan pensar en cómo representar sus papeles y las señales de alerta durante la parodia.</a:t>
            </a:r>
            <a:endParaRPr lang="en-GB" sz="1200" kern="1200" dirty="0">
              <a:solidFill>
                <a:schemeClr val="tx1"/>
              </a:solidFill>
              <a:effectLst/>
              <a:latin typeface="+mn-lt"/>
              <a:ea typeface="MS PGothic" panose="020B0600070205080204" pitchFamily="34" charset="-128"/>
              <a:cs typeface="MS PGothic" charset="0"/>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9A47298-39BF-48D8-8908-9BF839B21060}" type="slidenum">
              <a:rPr lang="en-US" altLang="en-US" smtClean="0">
                <a:latin typeface="Calibri" panose="020F0502020204030204" pitchFamily="34" charset="0"/>
              </a:rPr>
              <a:pPr/>
              <a:t>189</a:t>
            </a:fld>
            <a:endParaRPr lang="es-MX" altLang="en-US">
              <a:latin typeface="Calibri" panose="020F0502020204030204" pitchFamily="34" charset="0"/>
            </a:endParaRPr>
          </a:p>
        </p:txBody>
      </p:sp>
    </p:spTree>
    <p:extLst>
      <p:ext uri="{BB962C8B-B14F-4D97-AF65-F5344CB8AC3E}">
        <p14:creationId xmlns:p14="http://schemas.microsoft.com/office/powerpoint/2010/main" val="188257186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s-MX" altLang="en-US" b="1">
                <a:solidFill>
                  <a:srgbClr val="000000"/>
                </a:solidFill>
              </a:rPr>
              <a:t>IMPRIMA 1 COPIA PARA 1 EQUIPO.</a:t>
            </a:r>
          </a:p>
          <a:p>
            <a:pPr defTabSz="971550"/>
            <a:endParaRPr lang="es-MX" altLang="en-US" b="1">
              <a:solidFill>
                <a:srgbClr val="000000"/>
              </a:solidFill>
            </a:endParaRPr>
          </a:p>
          <a:p>
            <a:pPr defTabSz="971550"/>
            <a:r>
              <a:rPr lang="es-MX" altLang="en-US" b="1">
                <a:solidFill>
                  <a:srgbClr val="000000"/>
                </a:solidFill>
              </a:rPr>
              <a:t>OCULTE PARA LA PRESENTACIÓN.</a:t>
            </a:r>
            <a:endParaRPr lang="es-MX" altLang="en-US">
              <a:solidFill>
                <a:srgbClr val="000000"/>
              </a:solidFill>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548F0E2-F0BE-4BB4-AB29-905973085912}" type="slidenum">
              <a:rPr lang="en-US" altLang="en-US" smtClean="0">
                <a:latin typeface="Calibri" panose="020F0502020204030204" pitchFamily="34" charset="0"/>
              </a:rPr>
              <a:pPr/>
              <a:t>190</a:t>
            </a:fld>
            <a:endParaRPr lang="es-MX" altLang="en-US">
              <a:latin typeface="Calibri" panose="020F0502020204030204" pitchFamily="34" charset="0"/>
            </a:endParaRPr>
          </a:p>
        </p:txBody>
      </p:sp>
    </p:spTree>
    <p:extLst>
      <p:ext uri="{BB962C8B-B14F-4D97-AF65-F5344CB8AC3E}">
        <p14:creationId xmlns:p14="http://schemas.microsoft.com/office/powerpoint/2010/main" val="11899547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s-MX" altLang="en-US" b="1">
                <a:solidFill>
                  <a:srgbClr val="000000"/>
                </a:solidFill>
              </a:rPr>
              <a:t>IMPRIMA 1 COPIA PARA 1 EQUIPO.</a:t>
            </a:r>
          </a:p>
          <a:p>
            <a:pPr defTabSz="971550"/>
            <a:endParaRPr lang="es-MX" altLang="en-US" b="1">
              <a:solidFill>
                <a:srgbClr val="000000"/>
              </a:solidFill>
            </a:endParaRPr>
          </a:p>
          <a:p>
            <a:pPr defTabSz="971550"/>
            <a:r>
              <a:rPr lang="es-MX" altLang="en-US" b="1">
                <a:solidFill>
                  <a:srgbClr val="000000"/>
                </a:solidFill>
              </a:rPr>
              <a:t>OCULTE PARA LA PRESENTACIÓN.</a:t>
            </a:r>
            <a:endParaRPr lang="es-MX" altLang="en-US">
              <a:solidFill>
                <a:srgbClr val="000000"/>
              </a:solidFill>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A603573-2EFF-4C6B-B2CF-DA82940693B2}" type="slidenum">
              <a:rPr lang="en-US" altLang="en-US" smtClean="0">
                <a:latin typeface="Calibri" panose="020F0502020204030204" pitchFamily="34" charset="0"/>
              </a:rPr>
              <a:pPr/>
              <a:t>191</a:t>
            </a:fld>
            <a:endParaRPr lang="es-MX" altLang="en-US">
              <a:latin typeface="Calibri" panose="020F0502020204030204" pitchFamily="34" charset="0"/>
            </a:endParaRPr>
          </a:p>
        </p:txBody>
      </p:sp>
    </p:spTree>
    <p:extLst>
      <p:ext uri="{BB962C8B-B14F-4D97-AF65-F5344CB8AC3E}">
        <p14:creationId xmlns:p14="http://schemas.microsoft.com/office/powerpoint/2010/main" val="305764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dirty="0">
                <a:solidFill>
                  <a:schemeClr val="tx1"/>
                </a:solidFill>
                <a:effectLst/>
                <a:latin typeface="+mn-lt"/>
                <a:ea typeface="MS PGothic" panose="020B0600070205080204" pitchFamily="34" charset="-128"/>
                <a:cs typeface="MS PGothic" charset="0"/>
              </a:rPr>
              <a:t>Sección 3. Introducción, parte 1: </a:t>
            </a:r>
            <a:r>
              <a:rPr lang="es-MX" sz="1200" b="1" i="1" u="sng" kern="1200" dirty="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Debate dirigido y presentación (Parte 1 de la Introducción, página 9)</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a:t>
            </a:r>
            <a:r>
              <a:rPr lang="es-MX" sz="1200" b="1" i="1" u="sng" kern="1200" dirty="0">
                <a:solidFill>
                  <a:schemeClr val="tx1"/>
                </a:solidFill>
                <a:effectLst/>
                <a:latin typeface="+mn-lt"/>
                <a:ea typeface="MS PGothic" panose="020B0600070205080204" pitchFamily="34" charset="-128"/>
                <a:cs typeface="MS PGothic" charset="0"/>
              </a:rPr>
              <a:t>Utilice las animaciones en esta diapositiva para guiar las preguntas y el debate</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Haga la transición y recuerde a los participantes que un consumidor informado es la mejor defensa y que “Su dinero, sus metas” fue desarrollado por la Oficina de empoderamiento financiero del CFPB.</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¿Qué es el empoderamiento financiero?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Escriba sus ideas en el </a:t>
            </a:r>
            <a:r>
              <a:rPr lang="es-MX" sz="1200" kern="1200" dirty="0" err="1">
                <a:solidFill>
                  <a:schemeClr val="tx1"/>
                </a:solidFill>
                <a:effectLst/>
                <a:latin typeface="+mn-lt"/>
                <a:ea typeface="MS PGothic" panose="020B0600070205080204" pitchFamily="34" charset="-128"/>
                <a:cs typeface="MS PGothic" charset="0"/>
              </a:rPr>
              <a:t>rotafolio</a:t>
            </a:r>
            <a:r>
              <a:rPr lang="es-MX" sz="1200"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¿Cómo se diferencia de la educación financiera, de la cultura financiera, de la capacidad financiera o de otros términos de uso común?</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Pregúnteles cuál es la diferencia entre </a:t>
            </a:r>
            <a:r>
              <a:rPr lang="es-MX" sz="1200" i="1" kern="1200" dirty="0">
                <a:solidFill>
                  <a:schemeClr val="tx1"/>
                </a:solidFill>
                <a:effectLst/>
                <a:latin typeface="+mn-lt"/>
                <a:ea typeface="MS PGothic" panose="020B0600070205080204" pitchFamily="34" charset="-128"/>
                <a:cs typeface="MS PGothic" charset="0"/>
              </a:rPr>
              <a:t>empoderamiento financiero</a:t>
            </a:r>
            <a:r>
              <a:rPr lang="es-MX" sz="1200" kern="1200" dirty="0">
                <a:solidFill>
                  <a:schemeClr val="tx1"/>
                </a:solidFill>
                <a:effectLst/>
                <a:latin typeface="+mn-lt"/>
                <a:ea typeface="MS PGothic" panose="020B0600070205080204" pitchFamily="34" charset="-128"/>
                <a:cs typeface="MS PGothic" charset="0"/>
              </a:rPr>
              <a:t> y otros términos de uso común: educación financiera, cultura financiera, capacidad financiera, aptitud financiera, formación financiera y así por el estilo.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Puede ser útil diferenciar los términos de estrategia (educación financiera, formación financiera, asesoría financiera) de los términos basados en los resultados (cultura financiera, capacidad financiera, aptitud financiera).</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0" kern="1200" dirty="0">
                <a:solidFill>
                  <a:schemeClr val="tx1"/>
                </a:solidFill>
                <a:effectLst/>
                <a:latin typeface="+mn-lt"/>
                <a:ea typeface="MS PGothic" panose="020B0600070205080204" pitchFamily="34" charset="-128"/>
                <a:cs typeface="MS PGothic" charset="0"/>
              </a:rPr>
              <a:t>Comparta la definición de empoderamiento financiero utilizando la diapositiva y la información de la </a:t>
            </a:r>
            <a:r>
              <a:rPr lang="es-MX" sz="1200" b="1" kern="1200" dirty="0">
                <a:solidFill>
                  <a:schemeClr val="tx1"/>
                </a:solidFill>
                <a:effectLst/>
                <a:latin typeface="+mn-lt"/>
                <a:ea typeface="MS PGothic" panose="020B0600070205080204" pitchFamily="34" charset="-128"/>
                <a:cs typeface="MS PGothic" charset="0"/>
              </a:rPr>
              <a:t>Introducción, Parte 1</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El empoderamiento financiero incluye la educación financiera y el conocimiento financiero, pero se centra tanto en desarrollar su capacidad para administrar el dinero y en usar servicios financieros como en proporcionar acceso a los productos que le convienen.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dirty="0">
                <a:solidFill>
                  <a:schemeClr val="tx1"/>
                </a:solidFill>
                <a:effectLst/>
                <a:latin typeface="+mn-lt"/>
                <a:ea typeface="MS PGothic" panose="020B0600070205080204" pitchFamily="34" charset="-128"/>
                <a:cs typeface="MS PGothic" charset="0"/>
              </a:rPr>
              <a:t>Cuando usted esté empoderado financieramente, estará tanto informado como capacitado. Usted sabrá de dónde obtener ayuda para resolver sus problemas financieros y podrá elegir y obtener acceso a productos y servicios financieros que satisfagan sus necesidades. Este sentido de empoderamiento puede fomentar su confianza para que utilice eficazmente sus conocimientos, habilidades, y recursos para alcanzar sus metas.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Considere escribir esta definición en un </a:t>
            </a:r>
            <a:r>
              <a:rPr lang="es-MX" sz="1200" b="1" i="1" kern="1200" dirty="0" err="1">
                <a:solidFill>
                  <a:schemeClr val="tx1"/>
                </a:solidFill>
                <a:effectLst/>
                <a:latin typeface="+mn-lt"/>
                <a:ea typeface="MS PGothic" panose="020B0600070205080204" pitchFamily="34" charset="-128"/>
                <a:cs typeface="MS PGothic" charset="0"/>
              </a:rPr>
              <a:t>rotafolio</a:t>
            </a:r>
            <a:r>
              <a:rPr lang="es-MX" sz="1200" b="1" i="1" kern="1200" dirty="0">
                <a:solidFill>
                  <a:schemeClr val="tx1"/>
                </a:solidFill>
                <a:effectLst/>
                <a:latin typeface="+mn-lt"/>
                <a:ea typeface="MS PGothic" panose="020B0600070205080204" pitchFamily="34" charset="-128"/>
                <a:cs typeface="MS PGothic" charset="0"/>
              </a:rPr>
              <a:t> y dejarla expuesta durante todo el curso.</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la relación del empoderamiento financiero con la educación financiera y la cultura financiera usando la dispositiva y la información.</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la educación financiera (que incluye otras estrategias tales como la formación, el asesoramiento, los enfoques basados en la tecnología, y así por el estilo) conduce a la cultura financiera, y que la educación financiera más la confianza (confianza para tomar decisiones y usar los conocimientos, las habilidades y las herramientas que incluyen los productos y los servicios financieros) constituyen el empoderamiento financiero.</a:t>
            </a:r>
            <a:r>
              <a:rPr lang="en-GB" dirty="0">
                <a:effectLst/>
              </a:rPr>
              <a:t> </a:t>
            </a:r>
            <a:endParaRPr lang="es-MX" altLang="en-US" dirty="0">
              <a:solidFill>
                <a:srgbClr val="000000"/>
              </a:solidFill>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194B1D6-DF02-44D7-96A1-5BE180BAAB59}" type="slidenum">
              <a:rPr lang="en-US" altLang="en-US" smtClean="0">
                <a:latin typeface="Calibri" panose="020F0502020204030204" pitchFamily="34" charset="0"/>
              </a:rPr>
              <a:pPr/>
              <a:t>21</a:t>
            </a:fld>
            <a:endParaRPr lang="es-MX" altLang="en-US">
              <a:latin typeface="Calibri" panose="020F0502020204030204" pitchFamily="34" charset="0"/>
            </a:endParaRPr>
          </a:p>
        </p:txBody>
      </p:sp>
    </p:spTree>
    <p:extLst>
      <p:ext uri="{BB962C8B-B14F-4D97-AF65-F5344CB8AC3E}">
        <p14:creationId xmlns:p14="http://schemas.microsoft.com/office/powerpoint/2010/main" val="31954080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a:r>
              <a:rPr lang="es-MX" altLang="en-US" b="1">
                <a:solidFill>
                  <a:srgbClr val="000000"/>
                </a:solidFill>
              </a:rPr>
              <a:t>IMPRIMA 1 COPIA PARA 1 EQUIPO.</a:t>
            </a:r>
          </a:p>
          <a:p>
            <a:pPr defTabSz="971550"/>
            <a:endParaRPr lang="es-MX" altLang="en-US" b="1">
              <a:solidFill>
                <a:srgbClr val="000000"/>
              </a:solidFill>
            </a:endParaRPr>
          </a:p>
          <a:p>
            <a:pPr defTabSz="971550"/>
            <a:r>
              <a:rPr lang="es-MX" altLang="en-US" b="1">
                <a:solidFill>
                  <a:srgbClr val="000000"/>
                </a:solidFill>
              </a:rPr>
              <a:t>OCULTE PARA LA PRESENTACIÓN.</a:t>
            </a:r>
            <a:endParaRPr lang="es-MX" altLang="en-US">
              <a:solidFill>
                <a:srgbClr val="000000"/>
              </a:solidFill>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03C3AD5-193D-42E7-A40D-E9DD9AD4ABBA}" type="slidenum">
              <a:rPr lang="en-US" altLang="en-US" smtClean="0">
                <a:latin typeface="Calibri" panose="020F0502020204030204" pitchFamily="34" charset="0"/>
              </a:rPr>
              <a:pPr/>
              <a:t>192</a:t>
            </a:fld>
            <a:endParaRPr lang="es-MX" altLang="en-US">
              <a:latin typeface="Calibri" panose="020F0502020204030204" pitchFamily="34" charset="0"/>
            </a:endParaRPr>
          </a:p>
        </p:txBody>
      </p:sp>
    </p:spTree>
    <p:extLst>
      <p:ext uri="{BB962C8B-B14F-4D97-AF65-F5344CB8AC3E}">
        <p14:creationId xmlns:p14="http://schemas.microsoft.com/office/powerpoint/2010/main" val="310513697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xfrm>
            <a:off x="1270000" y="723900"/>
            <a:ext cx="4149725" cy="3111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9: Cómo Proteger Su Dinero </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Actividad demostrativa (</a:t>
            </a:r>
            <a:r>
              <a:rPr lang="es-MX" sz="1200" b="1" i="1" kern="1200">
                <a:solidFill>
                  <a:schemeClr val="tx1"/>
                </a:solidFill>
                <a:effectLst/>
                <a:latin typeface="+mn-lt"/>
                <a:ea typeface="MS PGothic" panose="020B0600070205080204" pitchFamily="34" charset="-128"/>
                <a:cs typeface="MS PGothic" charset="0"/>
              </a:rPr>
              <a:t>Módulo 9, Herramienta 4: Aprender más acerca de la protección del consumidor</a:t>
            </a:r>
            <a:r>
              <a:rPr lang="es-MX" sz="1200" b="1" kern="1200">
                <a:solidFill>
                  <a:schemeClr val="tx1"/>
                </a:solidFill>
                <a:effectLst/>
                <a:latin typeface="+mn-lt"/>
                <a:ea typeface="MS PGothic" panose="020B0600070205080204" pitchFamily="34" charset="-128"/>
                <a:cs typeface="MS PGothic" charset="0"/>
              </a:rPr>
              <a:t> (Página 357)</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Entregue a los equipos de dos participantes una o dos de las leyes descritas en la </a:t>
            </a:r>
            <a:r>
              <a:rPr lang="es-MX" sz="1200" i="1" kern="1200">
                <a:solidFill>
                  <a:schemeClr val="tx1"/>
                </a:solidFill>
                <a:effectLst/>
                <a:latin typeface="+mn-lt"/>
                <a:ea typeface="MS PGothic" panose="020B0600070205080204" pitchFamily="34" charset="-128"/>
                <a:cs typeface="MS PGothic" charset="0"/>
              </a:rPr>
              <a:t>Herramienta 4</a:t>
            </a:r>
            <a:r>
              <a:rPr lang="es-MX" sz="1200" kern="1200">
                <a:solidFill>
                  <a:schemeClr val="tx1"/>
                </a:solidFill>
                <a:effectLst/>
                <a:latin typeface="+mn-lt"/>
                <a:ea typeface="MS PGothic" panose="020B0600070205080204" pitchFamily="34" charset="-128"/>
                <a:cs typeface="MS PGothic" charset="0"/>
              </a:rPr>
              <a:t> para que lean, discutan, y realicen actividades demostrativas al resto del grupo en sus propias palabras.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instrucciones para usar los ejemplos cuando sea posible.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instrucciones para que desarrollen su presentación con una duración de dos a tres minutos.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Que cada grupo presente; añada los elementos importantes de la ley que no se hayan mencionado.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Es posible que usted tenga que acortar esto si no tiene tiempo.</a:t>
            </a:r>
            <a:endParaRPr lang="en-GB" sz="1200" kern="1200">
              <a:solidFill>
                <a:schemeClr val="tx1"/>
              </a:solidFill>
              <a:effectLst/>
              <a:latin typeface="+mn-lt"/>
              <a:ea typeface="MS PGothic" panose="020B0600070205080204" pitchFamily="34" charset="-128"/>
              <a:cs typeface="MS PGothic" charset="0"/>
            </a:endParaRPr>
          </a:p>
          <a:p>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b="1" kern="1200">
                <a:solidFill>
                  <a:schemeClr val="tx1"/>
                </a:solidFill>
                <a:effectLst/>
                <a:latin typeface="+mn-lt"/>
                <a:ea typeface="MS PGothic" panose="020B0600070205080204" pitchFamily="34" charset="-128"/>
                <a:cs typeface="MS PGothic" charset="0"/>
              </a:rPr>
              <a:t>En resumen: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Esperamos que esto le dé una idea de cómo hay muchas leyes y normas para protegerle.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Mientras que las leyes son un resumen de sus derechos, sigue siendo su responsabilidad aprender acerca de estas leyes y tomar medidas para garantizar que no se violen sus derechos. Por ejemplo, usted tiene derecho a un reporte de crédito gratuito cada año por parte de las principales agencias de informes de los consumidores; sin embargo, es su responsabilidad pedir los informes, revisar su precisión, y hacer que se corrijan los errores.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Afortunadamente, hay muchos recursos para ayudarle a entender sus derechos y tomar medidas en caso de violación de sus derechos.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Visite el sitio web del CFPB con frecuencia para obtener información y actualizaciones sobre las leyes diseñadas para protegerlo a usted y a su familia mediante el acceso y la utilización de los productos y servicios financieros.</a:t>
            </a:r>
            <a:endParaRPr lang="en-GB" sz="1200" kern="1200">
              <a:solidFill>
                <a:schemeClr val="tx1"/>
              </a:solidFill>
              <a:effectLst/>
              <a:latin typeface="+mn-lt"/>
              <a:ea typeface="MS PGothic" panose="020B0600070205080204" pitchFamily="34" charset="-128"/>
              <a:cs typeface="MS PGothic" charset="0"/>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4FB1593-B079-488E-9382-FD552721559B}" type="slidenum">
              <a:rPr lang="en-US" altLang="en-US" smtClean="0">
                <a:latin typeface="Calibri" panose="020F0502020204030204" pitchFamily="34" charset="0"/>
              </a:rPr>
              <a:pPr/>
              <a:t>193</a:t>
            </a:fld>
            <a:endParaRPr lang="es-MX" altLang="en-US">
              <a:latin typeface="Calibri" panose="020F0502020204030204" pitchFamily="34" charset="0"/>
            </a:endParaRPr>
          </a:p>
        </p:txBody>
      </p:sp>
    </p:spTree>
    <p:extLst>
      <p:ext uri="{BB962C8B-B14F-4D97-AF65-F5344CB8AC3E}">
        <p14:creationId xmlns:p14="http://schemas.microsoft.com/office/powerpoint/2010/main" val="235823648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9: Cómo Proteger Su Dinero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discusión (Módulo 9)</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Presentación de una queja al CFPB</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Protección de su identidad</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Señales de alerta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Consulte la Herramienta 4: Aprender más sobre cuestiones específicas de la protección del consumidor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 seguimiento para asegurarse de que las quejas o problemas de robo de identidad estén siendo abordadas.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la sesión: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Recuerde, usted tiene muchos derechos cuando se trata de productos y servicios financieros para el consumidor.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usted cree que tiene una queja con un producto, servicio o proveedor financiero, presente una queja ante el CFPB mediante </a:t>
            </a:r>
            <a:r>
              <a:rPr lang="es-MX" sz="1200" b="1" i="1" kern="1200">
                <a:solidFill>
                  <a:schemeClr val="tx1"/>
                </a:solidFill>
                <a:effectLst/>
                <a:latin typeface="+mn-lt"/>
                <a:ea typeface="MS PGothic" panose="020B0600070205080204" pitchFamily="34" charset="-128"/>
                <a:cs typeface="MS PGothic" charset="0"/>
              </a:rPr>
              <a:t>la Herramienta 1.</a:t>
            </a:r>
            <a:r>
              <a:rPr lang="es-MX" sz="1200" i="1" kern="1200">
                <a:solidFill>
                  <a:schemeClr val="tx1"/>
                </a:solidFill>
                <a:effectLst/>
                <a:latin typeface="+mn-lt"/>
                <a:ea typeface="MS PGothic" panose="020B0600070205080204" pitchFamily="34" charset="-128"/>
                <a:cs typeface="MS PGothic" charset="0"/>
              </a:rPr>
              <a:t> </a:t>
            </a:r>
            <a:r>
              <a:rPr lang="es-MX" sz="1200" b="1" i="1" kern="1200">
                <a:solidFill>
                  <a:schemeClr val="tx1"/>
                </a:solidFill>
                <a:effectLst/>
                <a:latin typeface="+mn-lt"/>
                <a:ea typeface="MS PGothic" panose="020B0600070205080204" pitchFamily="34" charset="-128"/>
                <a:cs typeface="MS PGothic" charset="0"/>
              </a:rPr>
              <a:t>Presentación de una queja al CFPB y visite: </a:t>
            </a:r>
            <a:r>
              <a:rPr lang="es-MX" sz="1200" b="1" u="sng" kern="1200">
                <a:solidFill>
                  <a:schemeClr val="tx1"/>
                </a:solidFill>
                <a:effectLst/>
                <a:latin typeface="+mn-lt"/>
                <a:ea typeface="MS PGothic" panose="020B0600070205080204" pitchFamily="34" charset="-128"/>
                <a:cs typeface="MS PGothic" charset="0"/>
              </a:rPr>
              <a:t>http://www.consumerfinance.gov/complaint/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Su identidad es uno de los activos más importantes que debe proteger. Utilice la </a:t>
            </a:r>
            <a:r>
              <a:rPr lang="es-MX" sz="1200" b="1" i="1" kern="1200">
                <a:solidFill>
                  <a:schemeClr val="tx1"/>
                </a:solidFill>
                <a:effectLst/>
                <a:latin typeface="+mn-lt"/>
                <a:ea typeface="MS PGothic" panose="020B0600070205080204" pitchFamily="34" charset="-128"/>
                <a:cs typeface="MS PGothic" charset="0"/>
              </a:rPr>
              <a:t>Herramienta 2: Protección de su identidad</a:t>
            </a:r>
            <a:r>
              <a:rPr lang="es-MX" sz="1200" kern="1200">
                <a:solidFill>
                  <a:schemeClr val="tx1"/>
                </a:solidFill>
                <a:effectLst/>
                <a:latin typeface="+mn-lt"/>
                <a:ea typeface="MS PGothic" panose="020B0600070205080204" pitchFamily="34" charset="-128"/>
                <a:cs typeface="MS PGothic" charset="0"/>
              </a:rPr>
              <a:t> para asegurarse de que está tomando todas las medidas posibles para mantener su identidad segura.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 solicitar productos o servicios financieros, esté al tanto de las señales de alerta. Utilice la </a:t>
            </a:r>
            <a:r>
              <a:rPr lang="es-MX" sz="1200" b="1" i="1" kern="1200">
                <a:solidFill>
                  <a:schemeClr val="tx1"/>
                </a:solidFill>
                <a:effectLst/>
                <a:latin typeface="+mn-lt"/>
                <a:ea typeface="MS PGothic" panose="020B0600070205080204" pitchFamily="34" charset="-128"/>
                <a:cs typeface="MS PGothic" charset="0"/>
              </a:rPr>
              <a:t>Herramienta 3: Señales de alerta</a:t>
            </a:r>
            <a:r>
              <a:rPr lang="es-MX" sz="1200" kern="1200">
                <a:solidFill>
                  <a:schemeClr val="tx1"/>
                </a:solidFill>
                <a:effectLst/>
                <a:latin typeface="+mn-lt"/>
                <a:ea typeface="MS PGothic" panose="020B0600070205080204" pitchFamily="34" charset="-128"/>
                <a:cs typeface="MS PGothic" charset="0"/>
              </a:rPr>
              <a:t> para familiarizarse con las señales de alerta comunes.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usted está interesado en aprender más acerca de las leyes de protección al consumidor, utilice </a:t>
            </a:r>
            <a:r>
              <a:rPr lang="es-MX" sz="1200" b="1" i="1" kern="1200">
                <a:solidFill>
                  <a:schemeClr val="tx1"/>
                </a:solidFill>
                <a:effectLst/>
                <a:latin typeface="+mn-lt"/>
                <a:ea typeface="MS PGothic" panose="020B0600070205080204" pitchFamily="34" charset="-128"/>
                <a:cs typeface="MS PGothic" charset="0"/>
              </a:rPr>
              <a:t>la Herramienta 4: Aprender más acerca de la protección del consumidor.</a:t>
            </a: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66425C5-E6A9-4BED-B035-B27808C95BCE}" type="slidenum">
              <a:rPr lang="en-US" altLang="en-US" smtClean="0">
                <a:latin typeface="Calibri" panose="020F0502020204030204" pitchFamily="34" charset="0"/>
              </a:rPr>
              <a:pPr/>
              <a:t>194</a:t>
            </a:fld>
            <a:endParaRPr lang="es-MX" altLang="en-US">
              <a:latin typeface="Calibri" panose="020F0502020204030204" pitchFamily="34" charset="0"/>
            </a:endParaRPr>
          </a:p>
        </p:txBody>
      </p:sp>
    </p:spTree>
    <p:extLst>
      <p:ext uri="{BB962C8B-B14F-4D97-AF65-F5344CB8AC3E}">
        <p14:creationId xmlns:p14="http://schemas.microsoft.com/office/powerpoint/2010/main" val="167674241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410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F0186A5-4FD1-48E0-95DD-5B378EB54EAA}" type="slidenum">
              <a:rPr lang="en-US" altLang="en-US" smtClean="0">
                <a:latin typeface="Calibri" panose="020F0502020204030204" pitchFamily="34" charset="0"/>
              </a:rPr>
              <a:pPr/>
              <a:t>195</a:t>
            </a:fld>
            <a:endParaRPr lang="es-MX" altLang="en-US">
              <a:latin typeface="Calibri" panose="020F0502020204030204" pitchFamily="34" charset="0"/>
            </a:endParaRPr>
          </a:p>
        </p:txBody>
      </p:sp>
    </p:spTree>
    <p:extLst>
      <p:ext uri="{BB962C8B-B14F-4D97-AF65-F5344CB8AC3E}">
        <p14:creationId xmlns:p14="http://schemas.microsoft.com/office/powerpoint/2010/main" val="26828317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Recursos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5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Recursos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Proporcione una breve orientación a los recursos adicionales que se mencionan en esta sección.</a:t>
            </a:r>
            <a:endParaRPr lang="en-GB" sz="1200" kern="1200">
              <a:solidFill>
                <a:schemeClr val="tx1"/>
              </a:solidFill>
              <a:effectLst/>
              <a:latin typeface="+mn-lt"/>
              <a:ea typeface="MS PGothic" panose="020B0600070205080204" pitchFamily="34" charset="-128"/>
              <a:cs typeface="MS PGothic" charset="0"/>
            </a:endParaRPr>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29F76A0-D12F-4E04-9736-A20F4C86543A}" type="slidenum">
              <a:rPr lang="en-US" altLang="en-US" smtClean="0">
                <a:latin typeface="Calibri" panose="020F0502020204030204" pitchFamily="34" charset="0"/>
              </a:rPr>
              <a:pPr/>
              <a:t>196</a:t>
            </a:fld>
            <a:endParaRPr lang="es-MX" altLang="en-US">
              <a:latin typeface="Calibri" panose="020F0502020204030204" pitchFamily="34" charset="0"/>
            </a:endParaRPr>
          </a:p>
        </p:txBody>
      </p:sp>
    </p:spTree>
    <p:extLst>
      <p:ext uri="{BB962C8B-B14F-4D97-AF65-F5344CB8AC3E}">
        <p14:creationId xmlns:p14="http://schemas.microsoft.com/office/powerpoint/2010/main" val="81896450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dirty="0"/>
          </a:p>
        </p:txBody>
      </p:sp>
      <p:sp>
        <p:nvSpPr>
          <p:cNvPr id="414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FFA23F0-DFF1-4A6F-80E8-3FB2781E017B}" type="slidenum">
              <a:rPr lang="en-US" altLang="en-US" smtClean="0">
                <a:latin typeface="Calibri" panose="020F0502020204030204" pitchFamily="34" charset="0"/>
              </a:rPr>
              <a:pPr/>
              <a:t>197</a:t>
            </a:fld>
            <a:endParaRPr lang="es-MX" altLang="en-US" dirty="0">
              <a:latin typeface="Calibri" panose="020F0502020204030204" pitchFamily="34" charset="0"/>
            </a:endParaRPr>
          </a:p>
        </p:txBody>
      </p:sp>
    </p:spTree>
    <p:extLst>
      <p:ext uri="{BB962C8B-B14F-4D97-AF65-F5344CB8AC3E}">
        <p14:creationId xmlns:p14="http://schemas.microsoft.com/office/powerpoint/2010/main" val="375766256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La planificación de la formación y la integración de Su dinero, sus metas</a:t>
            </a:r>
            <a:endParaRPr lang="en-GB" sz="1200" kern="1200" dirty="0">
              <a:solidFill>
                <a:schemeClr val="tx1"/>
              </a:solidFill>
              <a:effectLst/>
              <a:latin typeface="+mn-lt"/>
              <a:ea typeface="MS PGothic" panose="020B0600070205080204" pitchFamily="34" charset="-128"/>
              <a:cs typeface="MS PGothic" charset="0"/>
            </a:endParaRPr>
          </a:p>
          <a:p>
            <a:r>
              <a:rPr lang="es-MX" sz="1200" b="1"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Tiempo previsto: De 15 a 30 minutos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Metodología: Presentación con debate/ Actividad individual /Debate en grupo grande</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Sección correspondiente en el Conjunto de Herramientas: Guía para ponerlo en práctica</a:t>
            </a:r>
            <a:endParaRPr lang="en-GB" sz="1200" kern="1200" dirty="0">
              <a:solidFill>
                <a:schemeClr val="tx1"/>
              </a:solidFill>
              <a:effectLst/>
              <a:latin typeface="+mn-lt"/>
              <a:ea typeface="MS PGothic" panose="020B0600070205080204" pitchFamily="34" charset="-128"/>
              <a:cs typeface="MS PGothic" charset="0"/>
            </a:endParaRPr>
          </a:p>
          <a:p>
            <a:r>
              <a:rPr lang="es-MX" sz="1200"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(Guía de implementación) </a:t>
            </a:r>
            <a:endParaRPr lang="en-GB" sz="1200" kern="1200" dirty="0">
              <a:solidFill>
                <a:schemeClr val="tx1"/>
              </a:solidFill>
              <a:effectLst/>
              <a:latin typeface="+mn-lt"/>
              <a:ea typeface="MS PGothic" panose="020B0600070205080204" pitchFamily="34" charset="-128"/>
              <a:cs typeface="MS PGothic" charset="0"/>
            </a:endParaRPr>
          </a:p>
          <a:p>
            <a:r>
              <a:rPr lang="es-MX" sz="1200"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Hable sobre cómo </a:t>
            </a:r>
            <a:r>
              <a:rPr lang="es-MX" sz="1200" i="1" kern="1200" dirty="0">
                <a:solidFill>
                  <a:schemeClr val="tx1"/>
                </a:solidFill>
                <a:effectLst/>
                <a:latin typeface="+mn-lt"/>
                <a:ea typeface="MS PGothic" panose="020B0600070205080204" pitchFamily="34" charset="-128"/>
                <a:cs typeface="MS PGothic" charset="0"/>
              </a:rPr>
              <a:t>Su dinero, sus metas</a:t>
            </a:r>
            <a:r>
              <a:rPr lang="es-MX" sz="1200" kern="1200" dirty="0">
                <a:solidFill>
                  <a:schemeClr val="tx1"/>
                </a:solidFill>
                <a:effectLst/>
                <a:latin typeface="+mn-lt"/>
                <a:ea typeface="MS PGothic" panose="020B0600070205080204" pitchFamily="34" charset="-128"/>
                <a:cs typeface="MS PGothic" charset="0"/>
              </a:rPr>
              <a:t> se ha diseñado para complementar otras iniciativas de educación financiera donde tal vez éstas ya existan.</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Resalte el nicho que llena</a:t>
            </a:r>
            <a:r>
              <a:rPr lang="es-MX" sz="1200" i="1" kern="1200" dirty="0">
                <a:solidFill>
                  <a:schemeClr val="tx1"/>
                </a:solidFill>
                <a:effectLst/>
                <a:latin typeface="+mn-lt"/>
                <a:ea typeface="MS PGothic" panose="020B0600070205080204" pitchFamily="34" charset="-128"/>
                <a:cs typeface="MS PGothic" charset="0"/>
              </a:rPr>
              <a:t> Su dinero, sus metas</a:t>
            </a:r>
            <a:r>
              <a:rPr lang="es-MX" sz="1200" kern="1200" dirty="0">
                <a:solidFill>
                  <a:schemeClr val="tx1"/>
                </a:solidFill>
                <a:effectLst/>
                <a:latin typeface="+mn-lt"/>
                <a:ea typeface="MS PGothic" panose="020B0600070205080204" pitchFamily="34" charset="-128"/>
                <a:cs typeface="MS PGothic" charset="0"/>
              </a:rPr>
              <a:t>; pero explique que puede ser, y ha sido, utilizado con éxito con una amplia variedad de audiencias en una amplia variedad de organizaciones.</a:t>
            </a:r>
            <a:r>
              <a:rPr lang="en-GB" dirty="0">
                <a:effectLst/>
              </a:rPr>
              <a:t> </a:t>
            </a:r>
            <a:endParaRPr lang="es-MX" dirty="0">
              <a:solidFill>
                <a:srgbClr val="000000"/>
              </a:solidFill>
            </a:endParaRPr>
          </a:p>
        </p:txBody>
      </p:sp>
      <p:sp>
        <p:nvSpPr>
          <p:cNvPr id="416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5E4E31B-36C5-4F83-B6C6-7526162671EB}" type="slidenum">
              <a:rPr lang="en-US" altLang="en-US" smtClean="0">
                <a:latin typeface="Calibri" panose="020F0502020204030204" pitchFamily="34" charset="0"/>
              </a:rPr>
              <a:pPr/>
              <a:t>198</a:t>
            </a:fld>
            <a:endParaRPr lang="es-MX" altLang="en-US">
              <a:latin typeface="Calibri" panose="020F0502020204030204" pitchFamily="34" charset="0"/>
            </a:endParaRPr>
          </a:p>
        </p:txBody>
      </p:sp>
    </p:spTree>
    <p:extLst>
      <p:ext uri="{BB962C8B-B14F-4D97-AF65-F5344CB8AC3E}">
        <p14:creationId xmlns:p14="http://schemas.microsoft.com/office/powerpoint/2010/main" val="235045338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 (Guía de Implementación)</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el conjunto de herramientas será integrado a trabajos que ya se están realizando no considerados como servicios complementarios; complementa a otras actividades de educación financiera u otros programas.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las razones para la integración: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 basa en las relaciones que usted ya ha establecido.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personas están ocupadas, por eso se consigue más abordando varios problemas en una sola sesión.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cuestiones financieras y económicas afectan a multitud de situaciones y desafíos: las necesidades básicas de vivienda, la salud y la atención médica, la educación y cuidado de los hijos, el trabajo, el transporte, y así sucesivamente.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 integración del empoderamiento financiero puede presentar un enfoque más holístico para su trabajo.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Proporciona oportunidades para reforzar durante conversaciones "naturales".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Puede dar lugar a mejores resultados para las personas y sus programas.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el tiempo para hacer esto se sobrecarga al principio del periodo, porque el tiempo se debe invertir en: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Asistir a un curso y en la introducción al conjunto de herramientas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Tomarse el tiempo para aprender el contenido del conjunto de herramientas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Sentirse cómodo con los temas y las herramientas del conjunto de herramientas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Pensar en las formas de introducir el empoderamiento financiero en el contexto del servicio que usted brinda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Tratar de capturar los resultados del empoderamiento financiero del trabajo que usted hace. </a:t>
            </a:r>
            <a:r>
              <a:rPr lang="es-MX" sz="1200" i="1" kern="1200" dirty="0">
                <a:solidFill>
                  <a:schemeClr val="tx1"/>
                </a:solidFill>
                <a:effectLst/>
                <a:latin typeface="+mn-lt"/>
                <a:ea typeface="MS PGothic" panose="020B0600070205080204" pitchFamily="34" charset="-128"/>
                <a:cs typeface="MS PGothic" charset="0"/>
              </a:rPr>
              <a:t>Producción</a:t>
            </a:r>
            <a:r>
              <a:rPr lang="es-MX" sz="1200" kern="1200" dirty="0">
                <a:solidFill>
                  <a:schemeClr val="tx1"/>
                </a:solidFill>
                <a:effectLst/>
                <a:latin typeface="+mn-lt"/>
                <a:ea typeface="MS PGothic" panose="020B0600070205080204" pitchFamily="34" charset="-128"/>
                <a:cs typeface="MS PGothic" charset="0"/>
              </a:rPr>
              <a:t> se refiere a esas cosas que se puede contar (el número de individuos que usted atiende o el número de horas que ha proporcionado servicios de empoderamiento financiero); </a:t>
            </a:r>
            <a:r>
              <a:rPr lang="es-MX" sz="1200" i="1" kern="1200" dirty="0">
                <a:solidFill>
                  <a:schemeClr val="tx1"/>
                </a:solidFill>
                <a:effectLst/>
                <a:latin typeface="+mn-lt"/>
                <a:ea typeface="MS PGothic" panose="020B0600070205080204" pitchFamily="34" charset="-128"/>
                <a:cs typeface="MS PGothic" charset="0"/>
              </a:rPr>
              <a:t>resultados</a:t>
            </a:r>
            <a:r>
              <a:rPr lang="es-MX" sz="1200" kern="1200" dirty="0">
                <a:solidFill>
                  <a:schemeClr val="tx1"/>
                </a:solidFill>
                <a:effectLst/>
                <a:latin typeface="+mn-lt"/>
                <a:ea typeface="MS PGothic" panose="020B0600070205080204" pitchFamily="34" charset="-128"/>
                <a:cs typeface="MS PGothic" charset="0"/>
              </a:rPr>
              <a:t> se refiere a los beneficios o cambios que resultan de los trabajos que usted hace, aunque están relacionados con la producción, son diferentes (los resultados serían cambios en los conocimientos, habilidades, creencias, confianza, prácticas o comportamientos y circunstancias financieras).</a:t>
            </a:r>
            <a:endParaRPr lang="en-GB" sz="1200" kern="1200" dirty="0">
              <a:solidFill>
                <a:schemeClr val="tx1"/>
              </a:solidFill>
              <a:effectLst/>
              <a:latin typeface="+mn-lt"/>
              <a:ea typeface="MS PGothic" panose="020B0600070205080204" pitchFamily="34" charset="-128"/>
              <a:cs typeface="MS PGothic" charset="0"/>
            </a:endParaRPr>
          </a:p>
          <a:p>
            <a:r>
              <a:rPr lang="es-MX" sz="1200"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Haga referencia a una de las herramientas discutidas anteriormente para ayudar a los proveedores de servicios a empezar: la Lista de comprobación del empoderamiento financiero</a:t>
            </a:r>
            <a:r>
              <a:rPr lang="es-MX" sz="1200" i="1"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p:txBody>
      </p:sp>
      <p:sp>
        <p:nvSpPr>
          <p:cNvPr id="418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A318D0E-3A10-47AB-878A-AACB2BB8358E}" type="slidenum">
              <a:rPr lang="en-US" altLang="en-US" smtClean="0">
                <a:latin typeface="Calibri" panose="020F0502020204030204" pitchFamily="34" charset="0"/>
              </a:rPr>
              <a:pPr/>
              <a:t>199</a:t>
            </a:fld>
            <a:endParaRPr lang="es-MX" altLang="en-US">
              <a:latin typeface="Calibri" panose="020F0502020204030204" pitchFamily="34" charset="0"/>
            </a:endParaRPr>
          </a:p>
        </p:txBody>
      </p:sp>
    </p:spTree>
    <p:extLst>
      <p:ext uri="{BB962C8B-B14F-4D97-AF65-F5344CB8AC3E}">
        <p14:creationId xmlns:p14="http://schemas.microsoft.com/office/powerpoint/2010/main" val="33435898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lo siguiente: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Proporcionar las herramientas a la gente, o incluso las herramientas y la formación, puede no ser suficiente para conseguir que las utilicen. ¿Por qué? Puede que necesiten apoyo para ponerlo en práctica.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Desde su lanzamiento, </a:t>
            </a:r>
            <a:r>
              <a:rPr lang="es-MX" sz="1200" i="1" kern="1200">
                <a:solidFill>
                  <a:schemeClr val="tx1"/>
                </a:solidFill>
                <a:effectLst/>
                <a:latin typeface="+mn-lt"/>
                <a:ea typeface="MS PGothic" panose="020B0600070205080204" pitchFamily="34" charset="-128"/>
                <a:cs typeface="MS PGothic" charset="0"/>
              </a:rPr>
              <a:t>Su dinero, sus metas </a:t>
            </a:r>
            <a:r>
              <a:rPr lang="es-MX" sz="1200" kern="1200">
                <a:solidFill>
                  <a:schemeClr val="tx1"/>
                </a:solidFill>
                <a:effectLst/>
                <a:latin typeface="+mn-lt"/>
                <a:ea typeface="MS PGothic" panose="020B0600070205080204" pitchFamily="34" charset="-128"/>
                <a:cs typeface="MS PGothic" charset="0"/>
              </a:rPr>
              <a:t>publicó simultáneamente una guía de implementación práctica, con información concisa sobre cómo integrar y aplicar </a:t>
            </a:r>
            <a:r>
              <a:rPr lang="es-MX" sz="1200" i="1" kern="1200">
                <a:solidFill>
                  <a:schemeClr val="tx1"/>
                </a:solidFill>
                <a:effectLst/>
                <a:latin typeface="+mn-lt"/>
                <a:ea typeface="MS PGothic" panose="020B0600070205080204" pitchFamily="34" charset="-128"/>
                <a:cs typeface="MS PGothic" charset="0"/>
              </a:rPr>
              <a:t>Su dinero, sus metas </a:t>
            </a:r>
            <a:r>
              <a:rPr lang="es-MX" sz="1200" kern="1200">
                <a:solidFill>
                  <a:schemeClr val="tx1"/>
                </a:solidFill>
                <a:effectLst/>
                <a:latin typeface="+mn-lt"/>
                <a:ea typeface="MS PGothic" panose="020B0600070205080204" pitchFamily="34" charset="-128"/>
                <a:cs typeface="MS PGothic" charset="0"/>
              </a:rPr>
              <a:t>en las diferentes organizaciones.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la </a:t>
            </a:r>
            <a:r>
              <a:rPr lang="es-MX" sz="1200" i="1" kern="1200">
                <a:solidFill>
                  <a:schemeClr val="tx1"/>
                </a:solidFill>
                <a:effectLst/>
                <a:latin typeface="+mn-lt"/>
                <a:ea typeface="MS PGothic" panose="020B0600070205080204" pitchFamily="34" charset="-128"/>
                <a:cs typeface="MS PGothic" charset="0"/>
              </a:rPr>
              <a:t>Guía de implementación </a:t>
            </a:r>
            <a:r>
              <a:rPr lang="es-MX" sz="1200" kern="1200">
                <a:solidFill>
                  <a:schemeClr val="tx1"/>
                </a:solidFill>
                <a:effectLst/>
                <a:latin typeface="+mn-lt"/>
                <a:ea typeface="MS PGothic" panose="020B0600070205080204" pitchFamily="34" charset="-128"/>
                <a:cs typeface="MS PGothic" charset="0"/>
              </a:rPr>
              <a:t>pueden encontrarse en el sitio web del CFPB.</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Considere la posibilidad de imprimir copias de la Guía de implementación para usarlas en el curso, especialmente si dicho curso incluye una sesión de planificación estratégica sobre el uso de Su dinero, sus metas dentro de una organización, red, o comunidad.</a:t>
            </a:r>
            <a:endParaRPr lang="en-GB" sz="1200" kern="1200">
              <a:solidFill>
                <a:schemeClr val="tx1"/>
              </a:solidFill>
              <a:effectLst/>
              <a:latin typeface="+mn-lt"/>
              <a:ea typeface="MS PGothic" panose="020B0600070205080204" pitchFamily="34" charset="-128"/>
              <a:cs typeface="MS PGothic" charset="0"/>
            </a:endParaRPr>
          </a:p>
        </p:txBody>
      </p:sp>
      <p:sp>
        <p:nvSpPr>
          <p:cNvPr id="420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C3CCC57-C215-474E-B644-9C432CE8B0BD}" type="slidenum">
              <a:rPr lang="en-US" altLang="en-US" smtClean="0">
                <a:latin typeface="Calibri" panose="020F0502020204030204" pitchFamily="34" charset="0"/>
              </a:rPr>
              <a:pPr/>
              <a:t>200</a:t>
            </a:fld>
            <a:endParaRPr lang="es-MX" altLang="en-US">
              <a:latin typeface="Calibri" panose="020F0502020204030204" pitchFamily="34" charset="0"/>
            </a:endParaRPr>
          </a:p>
        </p:txBody>
      </p:sp>
    </p:spTree>
    <p:extLst>
      <p:ext uri="{BB962C8B-B14F-4D97-AF65-F5344CB8AC3E}">
        <p14:creationId xmlns:p14="http://schemas.microsoft.com/office/powerpoint/2010/main" val="364084279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las herramientas incluidas en la </a:t>
            </a:r>
            <a:r>
              <a:rPr lang="es-MX" sz="1200" i="1" kern="1200">
                <a:solidFill>
                  <a:schemeClr val="tx1"/>
                </a:solidFill>
                <a:effectLst/>
                <a:latin typeface="+mn-lt"/>
                <a:ea typeface="MS PGothic" panose="020B0600070205080204" pitchFamily="34" charset="-128"/>
                <a:cs typeface="MS PGothic" charset="0"/>
              </a:rPr>
              <a:t>Guía de implementación.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Antes de avanzar a la siguiente diapositiva, pregunte a los participantes lo que significa la integración de </a:t>
            </a:r>
            <a:r>
              <a:rPr lang="es-MX" sz="1200" i="1" kern="1200">
                <a:solidFill>
                  <a:schemeClr val="tx1"/>
                </a:solidFill>
                <a:effectLst/>
                <a:latin typeface="+mn-lt"/>
                <a:ea typeface="MS PGothic" panose="020B0600070205080204" pitchFamily="34" charset="-128"/>
                <a:cs typeface="MS PGothic" charset="0"/>
              </a:rPr>
              <a:t>Su dinero, sus metas.</a:t>
            </a:r>
            <a:endParaRPr lang="en-GB" sz="1200" kern="1200">
              <a:solidFill>
                <a:schemeClr val="tx1"/>
              </a:solidFill>
              <a:effectLst/>
              <a:latin typeface="+mn-lt"/>
              <a:ea typeface="MS PGothic" panose="020B0600070205080204" pitchFamily="34" charset="-128"/>
              <a:cs typeface="MS PGothic" charset="0"/>
            </a:endParaRPr>
          </a:p>
        </p:txBody>
      </p:sp>
      <p:sp>
        <p:nvSpPr>
          <p:cNvPr id="422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9539DE4-D9F6-4907-BB54-DA705E444B4C}" type="slidenum">
              <a:rPr lang="en-US" altLang="en-US" smtClean="0">
                <a:latin typeface="Calibri" panose="020F0502020204030204" pitchFamily="34" charset="0"/>
              </a:rPr>
              <a:pPr/>
              <a:t>201</a:t>
            </a:fld>
            <a:endParaRPr lang="es-MX" altLang="en-US">
              <a:latin typeface="Calibri" panose="020F0502020204030204" pitchFamily="34" charset="0"/>
            </a:endParaRPr>
          </a:p>
        </p:txBody>
      </p:sp>
    </p:spTree>
    <p:extLst>
      <p:ext uri="{BB962C8B-B14F-4D97-AF65-F5344CB8AC3E}">
        <p14:creationId xmlns:p14="http://schemas.microsoft.com/office/powerpoint/2010/main" val="12655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2</a:t>
            </a:fld>
            <a:endParaRPr lang="es-MX" altLang="en-US"/>
          </a:p>
        </p:txBody>
      </p:sp>
    </p:spTree>
    <p:extLst>
      <p:ext uri="{BB962C8B-B14F-4D97-AF65-F5344CB8AC3E}">
        <p14:creationId xmlns:p14="http://schemas.microsoft.com/office/powerpoint/2010/main" val="2426090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Introducción, parte 1: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(Parte 1 de la Introducción, página 9)</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 razón de ser de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mediante la diapositiva y la información de la Introducción, Parte 1: Introducción al conjunto de herramientas.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resaltar que: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Como fuente confiable de información y recursos, usted está en una buena posición para proporcionar los servicios de empoderamiento financiero a las personas a las que atiende. Usted tiene acceso a muchas personas que se beneficiarían de dichos servicios de empoderamiento financiero y, además, cuenta con su confianza.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diapositiva y la definición en el cuadro de texto de la Introducción, Parte 1 para analizar a qué público se dirige </a:t>
            </a:r>
            <a:r>
              <a:rPr lang="es-MX" sz="1200" i="1" kern="1200">
                <a:solidFill>
                  <a:schemeClr val="tx1"/>
                </a:solidFill>
                <a:effectLst/>
                <a:latin typeface="+mn-lt"/>
                <a:ea typeface="MS PGothic" panose="020B0600070205080204" pitchFamily="34" charset="-128"/>
                <a:cs typeface="MS PGothic" charset="0"/>
              </a:rPr>
              <a:t>"Su dinero, sus metas"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Este conjunto de herramientas es </a:t>
            </a:r>
            <a:r>
              <a:rPr lang="es-MX" sz="1200" i="1" kern="1200">
                <a:solidFill>
                  <a:schemeClr val="tx1"/>
                </a:solidFill>
                <a:effectLst/>
                <a:latin typeface="+mn-lt"/>
                <a:ea typeface="MS PGothic" panose="020B0600070205080204" pitchFamily="34" charset="-128"/>
                <a:cs typeface="MS PGothic" charset="0"/>
              </a:rPr>
              <a:t>para cualquier persona que trabaja directamente con personas de ingresos bajos o moderados, o marginadas, y que están atendidas por una amplia gama de organizaciones para tratar una amplia gama de problemas.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usuarios de este conjunto de herramientas pueden tener distintos títulos pero generalmente provienen de organizaciones del sector privado o sin fines de lucro, o de organizaciones gubernamentales de la ciudad, el condado, o agencias de gobiernos tribales, y por lo general tienen la responsabilidad de realizar las siguientes actividades con las personas: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Realizar evaluaciones de necesidades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Desarrollar planes de acción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Proporcionar las recomendaciones y los recursos necesarios para poner en práctica los planes de acción</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Hacer un seguimiento del progreso y evaluar los resultados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Tras analizar el público al que va dirigido el conjunto de herramientas, pregunte a los participantes: "Dada esta explicación, ¿está usted dentro del público al que este conjunto de herramientas va orientado?" Dígales que levanten la mano si la respuesta a esta pregunta es "sí".</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Razone con los participantes que no se ven reflejados en esta definición utilizando preguntas tales como: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"¿Cuáles son las diferencias fundamentales entre su trabajo y las funciones descritas?"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"¿Cómo piensa usted que este conjunto de herramientas puede beneficiarlo en su trabajo a pesar de que usted se ve fuera del público objetivo para dicho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Lo más probable es que los participantes no puedan identificarse como parte del público al que va dirigido si tienen un papel de supervisión del personal que presta servicio directo, o si consideran que su trabajo abarca más allá de las funciones generales que figuran a continuación. Es importante ayudarles a identificar la forma en que sí son parte del público al que va dirigido el conjunto de herramientas.</a:t>
            </a:r>
            <a:r>
              <a:rPr lang="en-GB">
                <a:effectLst/>
              </a:rPr>
              <a:t> </a:t>
            </a:r>
            <a:endParaRPr lang="en-GB" sz="1200" kern="1200">
              <a:solidFill>
                <a:schemeClr val="tx1"/>
              </a:solidFill>
              <a:effectLst/>
              <a:latin typeface="+mn-lt"/>
              <a:ea typeface="MS PGothic" panose="020B0600070205080204" pitchFamily="34" charset="-128"/>
              <a:cs typeface="MS PGothic"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BD56EEA-038B-4CB8-AC03-25BCB1BF78B0}" type="slidenum">
              <a:rPr lang="en-US" altLang="en-US" smtClean="0">
                <a:latin typeface="Calibri" panose="020F0502020204030204" pitchFamily="34" charset="0"/>
              </a:rPr>
              <a:pPr/>
              <a:t>22</a:t>
            </a:fld>
            <a:endParaRPr lang="es-MX" altLang="en-US">
              <a:latin typeface="Calibri" panose="020F0502020204030204" pitchFamily="34" charset="0"/>
            </a:endParaRPr>
          </a:p>
        </p:txBody>
      </p:sp>
    </p:spTree>
    <p:extLst>
      <p:ext uri="{BB962C8B-B14F-4D97-AF65-F5344CB8AC3E}">
        <p14:creationId xmlns:p14="http://schemas.microsoft.com/office/powerpoint/2010/main" val="157293638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el proceso para pensar sobre cómo planificar el curso y la integración de </a:t>
            </a:r>
            <a:r>
              <a:rPr lang="es-MX" sz="1200" i="1" kern="1200">
                <a:solidFill>
                  <a:schemeClr val="tx1"/>
                </a:solidFill>
                <a:effectLst/>
                <a:latin typeface="+mn-lt"/>
                <a:ea typeface="MS PGothic" panose="020B0600070205080204" pitchFamily="34" charset="-128"/>
                <a:cs typeface="MS PGothic" charset="0"/>
              </a:rPr>
              <a:t>Su dinero, sus metas</a:t>
            </a:r>
            <a:r>
              <a:rPr lang="en-GB">
                <a:effectLst/>
              </a:rPr>
              <a:t> </a:t>
            </a:r>
            <a:endParaRPr lang="es-MX"/>
          </a:p>
        </p:txBody>
      </p:sp>
      <p:sp>
        <p:nvSpPr>
          <p:cNvPr id="424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8CDD96C-E71B-4F5F-9FF2-23BB692D811F}" type="slidenum">
              <a:rPr lang="en-US" altLang="en-US" smtClean="0">
                <a:latin typeface="Calibri" panose="020F0502020204030204" pitchFamily="34" charset="0"/>
              </a:rPr>
              <a:pPr/>
              <a:t>202</a:t>
            </a:fld>
            <a:endParaRPr lang="es-MX" altLang="en-US">
              <a:latin typeface="Calibri" panose="020F0502020204030204" pitchFamily="34" charset="0"/>
            </a:endParaRPr>
          </a:p>
        </p:txBody>
      </p:sp>
    </p:spTree>
    <p:extLst>
      <p:ext uri="{BB962C8B-B14F-4D97-AF65-F5344CB8AC3E}">
        <p14:creationId xmlns:p14="http://schemas.microsoft.com/office/powerpoint/2010/main" val="42781811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ejemplo.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NOTA: Se recomienda que usted ofrezca un ejemplo que refleje al grupo siendo capacitado. El ejemplo que se ofrece puede ser eficaz para las organizaciones de servicios sociales, pero otros tipos de organizaciones (p.ej. laboral, asistencia jurídica, voluntarios de la comunidad, etc.) podrían beneficiarse de un ejemplo que mejor refleje su dinámica de trabajo.</a:t>
            </a:r>
            <a:r>
              <a:rPr lang="en-GB">
                <a:effectLst/>
              </a:rPr>
              <a:t> </a:t>
            </a:r>
            <a:endParaRPr lang="es-MX"/>
          </a:p>
        </p:txBody>
      </p:sp>
      <p:sp>
        <p:nvSpPr>
          <p:cNvPr id="427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FBA64DB-8FBC-473F-BBDF-9326D02DF9CD}" type="slidenum">
              <a:rPr lang="en-US" altLang="en-US" smtClean="0">
                <a:latin typeface="Calibri" panose="020F0502020204030204" pitchFamily="34" charset="0"/>
              </a:rPr>
              <a:pPr/>
              <a:t>203</a:t>
            </a:fld>
            <a:endParaRPr lang="es-MX" altLang="en-US">
              <a:latin typeface="Calibri" panose="020F0502020204030204" pitchFamily="34" charset="0"/>
            </a:endParaRPr>
          </a:p>
        </p:txBody>
      </p:sp>
    </p:spTree>
    <p:extLst>
      <p:ext uri="{BB962C8B-B14F-4D97-AF65-F5344CB8AC3E}">
        <p14:creationId xmlns:p14="http://schemas.microsoft.com/office/powerpoint/2010/main" val="106955072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ejemplo.</a:t>
            </a:r>
            <a:r>
              <a:rPr lang="en-GB">
                <a:effectLst/>
              </a:rPr>
              <a:t> </a:t>
            </a:r>
            <a:endParaRPr lang="es-MX">
              <a:solidFill>
                <a:srgbClr val="000000"/>
              </a:solidFill>
            </a:endParaRPr>
          </a:p>
        </p:txBody>
      </p:sp>
      <p:sp>
        <p:nvSpPr>
          <p:cNvPr id="429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A43FD65-648D-49EA-8167-4463B6FA51C1}" type="slidenum">
              <a:rPr lang="en-US" altLang="en-US" smtClean="0">
                <a:latin typeface="Calibri" panose="020F0502020204030204" pitchFamily="34" charset="0"/>
              </a:rPr>
              <a:pPr/>
              <a:t>204</a:t>
            </a:fld>
            <a:endParaRPr lang="es-MX" altLang="en-US">
              <a:latin typeface="Calibri" panose="020F0502020204030204" pitchFamily="34" charset="0"/>
            </a:endParaRPr>
          </a:p>
        </p:txBody>
      </p:sp>
    </p:spTree>
    <p:extLst>
      <p:ext uri="{BB962C8B-B14F-4D97-AF65-F5344CB8AC3E}">
        <p14:creationId xmlns:p14="http://schemas.microsoft.com/office/powerpoint/2010/main" val="290555035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ejemplo</a:t>
            </a:r>
            <a:endParaRPr lang="en-GB" sz="1200" kern="1200">
              <a:solidFill>
                <a:schemeClr val="tx1"/>
              </a:solidFill>
              <a:effectLst/>
              <a:latin typeface="+mn-lt"/>
              <a:ea typeface="MS PGothic" panose="020B0600070205080204" pitchFamily="34" charset="-128"/>
              <a:cs typeface="MS PGothic" charset="0"/>
            </a:endParaRPr>
          </a:p>
          <a:p>
            <a:pPr>
              <a:defRPr/>
            </a:pPr>
            <a:endParaRPr lang="es-MX" b="1" i="1" u="sng">
              <a:solidFill>
                <a:srgbClr val="000000"/>
              </a:solidFill>
              <a:ea typeface="MS PGothic" charset="0"/>
            </a:endParaRPr>
          </a:p>
          <a:p>
            <a:pPr>
              <a:defRPr/>
            </a:pPr>
            <a:endParaRPr lang="es-MX"/>
          </a:p>
        </p:txBody>
      </p:sp>
      <p:sp>
        <p:nvSpPr>
          <p:cNvPr id="431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F0A8F50-E426-4D08-A4B5-872D0FC9FF3E}" type="slidenum">
              <a:rPr lang="en-US" altLang="en-US" smtClean="0">
                <a:latin typeface="Calibri" panose="020F0502020204030204" pitchFamily="34" charset="0"/>
              </a:rPr>
              <a:pPr/>
              <a:t>205</a:t>
            </a:fld>
            <a:endParaRPr lang="es-MX" altLang="en-US">
              <a:latin typeface="Calibri" panose="020F0502020204030204" pitchFamily="34" charset="0"/>
            </a:endParaRPr>
          </a:p>
        </p:txBody>
      </p:sp>
    </p:spTree>
    <p:extLst>
      <p:ext uri="{BB962C8B-B14F-4D97-AF65-F5344CB8AC3E}">
        <p14:creationId xmlns:p14="http://schemas.microsoft.com/office/powerpoint/2010/main" val="161622056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(Guía de implementación)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ejemplo</a:t>
            </a:r>
            <a:endParaRPr lang="en-GB" sz="1200" kern="1200">
              <a:solidFill>
                <a:schemeClr val="tx1"/>
              </a:solidFill>
              <a:effectLst/>
              <a:latin typeface="+mn-lt"/>
              <a:ea typeface="MS PGothic" panose="020B0600070205080204" pitchFamily="34" charset="-128"/>
              <a:cs typeface="MS PGothic" charset="0"/>
            </a:endParaRPr>
          </a:p>
        </p:txBody>
      </p:sp>
      <p:sp>
        <p:nvSpPr>
          <p:cNvPr id="433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FB4A5A7-55E8-4368-8DFF-A0FB4293582C}" type="slidenum">
              <a:rPr lang="en-US" altLang="en-US" smtClean="0">
                <a:latin typeface="Calibri" panose="020F0502020204030204" pitchFamily="34" charset="0"/>
              </a:rPr>
              <a:pPr/>
              <a:t>206</a:t>
            </a:fld>
            <a:endParaRPr lang="es-MX" altLang="en-US">
              <a:latin typeface="Calibri" panose="020F0502020204030204" pitchFamily="34" charset="0"/>
            </a:endParaRPr>
          </a:p>
        </p:txBody>
      </p:sp>
    </p:spTree>
    <p:extLst>
      <p:ext uri="{BB962C8B-B14F-4D97-AF65-F5344CB8AC3E}">
        <p14:creationId xmlns:p14="http://schemas.microsoft.com/office/powerpoint/2010/main" val="189346914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a:t>
            </a:r>
            <a:r>
              <a:rPr lang="es-MX" sz="1200" b="1" i="1" kern="1200" dirty="0">
                <a:solidFill>
                  <a:schemeClr val="tx1"/>
                </a:solidFill>
                <a:effectLst/>
                <a:latin typeface="+mn-lt"/>
                <a:ea typeface="MS PGothic" panose="020B0600070205080204" pitchFamily="34" charset="-128"/>
                <a:cs typeface="MS PGothic" charset="0"/>
              </a:rPr>
              <a:t>Guía de implementación, Herramienta 4: Herramienta de planificación del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que para esta actividad los participantes se sienten con la gente de su propio departamento u organización. Si no tienen un compañero en el curso, pueden trabajar en esto individualmente.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la gente que llene este formulario a su propio ritmo o que lo llenen en grupo valiéndose de cada diapositiva.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eligen la segunda alternativa, dé unos minutos para avanzar a la siguiente diapositiva (y a la sección de la Herramienta) para atender las preguntas y "revisar" el avance de las personas y equipos de los diferentes departamentos u organizaciones.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u="sng" kern="1200" dirty="0">
                <a:solidFill>
                  <a:schemeClr val="tx1"/>
                </a:solidFill>
                <a:effectLst/>
                <a:latin typeface="+mn-lt"/>
                <a:ea typeface="MS PGothic" panose="020B0600070205080204" pitchFamily="34" charset="-128"/>
                <a:cs typeface="MS PGothic" charset="0"/>
              </a:rPr>
              <a:t>NOTA: Antes de la sesión, imprima la Herramienta 4 a menos que usted esté distribuyendo toda la Guía de implementación.</a:t>
            </a:r>
            <a:endParaRPr lang="en-GB" sz="1200" kern="1200" dirty="0">
              <a:solidFill>
                <a:schemeClr val="tx1"/>
              </a:solidFill>
              <a:effectLst/>
              <a:latin typeface="+mn-lt"/>
              <a:ea typeface="MS PGothic" panose="020B0600070205080204" pitchFamily="34" charset="-128"/>
              <a:cs typeface="MS PGothic" charset="0"/>
            </a:endParaRPr>
          </a:p>
        </p:txBody>
      </p:sp>
      <p:sp>
        <p:nvSpPr>
          <p:cNvPr id="435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C57EBEE-8249-4F5D-BDA6-72BAF7F4EAF3}" type="slidenum">
              <a:rPr lang="en-US" altLang="en-US" smtClean="0">
                <a:latin typeface="Calibri" panose="020F0502020204030204" pitchFamily="34" charset="0"/>
              </a:rPr>
              <a:pPr/>
              <a:t>207</a:t>
            </a:fld>
            <a:endParaRPr lang="es-MX" altLang="en-US">
              <a:latin typeface="Calibri" panose="020F0502020204030204" pitchFamily="34" charset="0"/>
            </a:endParaRPr>
          </a:p>
        </p:txBody>
      </p:sp>
    </p:spTree>
    <p:extLst>
      <p:ext uri="{BB962C8B-B14F-4D97-AF65-F5344CB8AC3E}">
        <p14:creationId xmlns:p14="http://schemas.microsoft.com/office/powerpoint/2010/main" val="122550566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a:t>
            </a:r>
            <a:r>
              <a:rPr lang="es-MX" sz="1200" b="1" i="1" kern="1200" dirty="0">
                <a:solidFill>
                  <a:schemeClr val="tx1"/>
                </a:solidFill>
                <a:effectLst/>
                <a:latin typeface="+mn-lt"/>
                <a:ea typeface="MS PGothic" panose="020B0600070205080204" pitchFamily="34" charset="-128"/>
                <a:cs typeface="MS PGothic" charset="0"/>
              </a:rPr>
              <a:t>Guía de implementación, Herramienta 4: Herramienta de planificación del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que para esta actividad los participantes se sienten con la gente de su propio departamento u organización. Si no tienen un compañero en el curso, pueden trabajar en esto individualmente.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la gente que llene este formulario a su propio ritmo o que lo llenen en grupo valiéndose de cada diapositiva.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eligen la segunda alternativa, dé unos minutos para avanzar a la siguiente diapositiva (y a la sección de la Herramienta) para atender las preguntas y "revisar" el avance de las personas y equipos de los diferentes departamentos u organizaciones.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u="sng" kern="1200" dirty="0">
                <a:solidFill>
                  <a:schemeClr val="tx1"/>
                </a:solidFill>
                <a:effectLst/>
                <a:latin typeface="+mn-lt"/>
                <a:ea typeface="MS PGothic" panose="020B0600070205080204" pitchFamily="34" charset="-128"/>
                <a:cs typeface="MS PGothic" charset="0"/>
              </a:rPr>
              <a:t>NOTA: Antes de la sesión, imprima la Herramienta 4 a menos que usted esté distribuyendo toda la Guía de implementación.</a:t>
            </a:r>
            <a:endParaRPr lang="en-GB" sz="1200" kern="1200" dirty="0">
              <a:solidFill>
                <a:schemeClr val="tx1"/>
              </a:solidFill>
              <a:effectLst/>
              <a:latin typeface="+mn-lt"/>
              <a:ea typeface="MS PGothic" panose="020B0600070205080204" pitchFamily="34" charset="-128"/>
              <a:cs typeface="MS PGothic" charset="0"/>
            </a:endParaRPr>
          </a:p>
        </p:txBody>
      </p:sp>
      <p:sp>
        <p:nvSpPr>
          <p:cNvPr id="437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3735A86-570B-41B3-8B24-856F15558C11}" type="slidenum">
              <a:rPr lang="en-US" altLang="en-US" smtClean="0">
                <a:latin typeface="Calibri" panose="020F0502020204030204" pitchFamily="34" charset="0"/>
              </a:rPr>
              <a:pPr/>
              <a:t>208</a:t>
            </a:fld>
            <a:endParaRPr lang="es-MX" altLang="en-US">
              <a:latin typeface="Calibri" panose="020F0502020204030204" pitchFamily="34" charset="0"/>
            </a:endParaRPr>
          </a:p>
        </p:txBody>
      </p:sp>
    </p:spTree>
    <p:extLst>
      <p:ext uri="{BB962C8B-B14F-4D97-AF65-F5344CB8AC3E}">
        <p14:creationId xmlns:p14="http://schemas.microsoft.com/office/powerpoint/2010/main" val="229655198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a:t>
            </a:r>
            <a:r>
              <a:rPr lang="es-MX" sz="1200" b="1" i="1" kern="1200" dirty="0">
                <a:solidFill>
                  <a:schemeClr val="tx1"/>
                </a:solidFill>
                <a:effectLst/>
                <a:latin typeface="+mn-lt"/>
                <a:ea typeface="MS PGothic" panose="020B0600070205080204" pitchFamily="34" charset="-128"/>
                <a:cs typeface="MS PGothic" charset="0"/>
              </a:rPr>
              <a:t>Guía de implementación, Herramienta 4: Herramienta de planificación del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que para esta actividad los participantes se sienten con la gente de su propio departamento u organización. Si no tienen un compañero en el curso, pueden trabajar en esto individualmente.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la gente que llene este formulario a su propio ritmo o que lo llenen en grupo valiéndose de cada diapositiva.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eligen la segunda alternativa, dé unos minutos para avanzar a la siguiente diapositiva (y a la sección de la Herramienta) para atender las preguntas y "revisar" el avance de las personas y equipos de los diferentes departamentos u organizaciones.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u="sng" kern="1200" dirty="0">
                <a:solidFill>
                  <a:schemeClr val="tx1"/>
                </a:solidFill>
                <a:effectLst/>
                <a:latin typeface="+mn-lt"/>
                <a:ea typeface="MS PGothic" panose="020B0600070205080204" pitchFamily="34" charset="-128"/>
                <a:cs typeface="MS PGothic" charset="0"/>
              </a:rPr>
              <a:t>NOTA: Antes de la sesión, imprima la Herramienta 4 a menos que usted esté distribuyendo toda la Guía de implementación.</a:t>
            </a:r>
            <a:endParaRPr lang="en-GB" sz="1200" kern="1200" dirty="0">
              <a:solidFill>
                <a:schemeClr val="tx1"/>
              </a:solidFill>
              <a:effectLst/>
              <a:latin typeface="+mn-lt"/>
              <a:ea typeface="MS PGothic" panose="020B0600070205080204" pitchFamily="34" charset="-128"/>
              <a:cs typeface="MS PGothic" charset="0"/>
            </a:endParaRPr>
          </a:p>
        </p:txBody>
      </p:sp>
      <p:sp>
        <p:nvSpPr>
          <p:cNvPr id="439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0896176-7A9C-47F5-86A1-83AE62A34EB6}" type="slidenum">
              <a:rPr lang="en-US" altLang="en-US" smtClean="0">
                <a:latin typeface="Calibri" panose="020F0502020204030204" pitchFamily="34" charset="0"/>
              </a:rPr>
              <a:pPr/>
              <a:t>209</a:t>
            </a:fld>
            <a:endParaRPr lang="es-MX" altLang="en-US">
              <a:latin typeface="Calibri" panose="020F0502020204030204" pitchFamily="34" charset="0"/>
            </a:endParaRPr>
          </a:p>
        </p:txBody>
      </p:sp>
    </p:spTree>
    <p:extLst>
      <p:ext uri="{BB962C8B-B14F-4D97-AF65-F5344CB8AC3E}">
        <p14:creationId xmlns:p14="http://schemas.microsoft.com/office/powerpoint/2010/main" val="9691711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Actividad individual (</a:t>
            </a:r>
            <a:r>
              <a:rPr lang="es-MX" sz="1200" b="1" i="1" kern="1200" dirty="0">
                <a:solidFill>
                  <a:schemeClr val="tx1"/>
                </a:solidFill>
                <a:effectLst/>
                <a:latin typeface="+mn-lt"/>
                <a:ea typeface="MS PGothic" panose="020B0600070205080204" pitchFamily="34" charset="-128"/>
                <a:cs typeface="MS PGothic" charset="0"/>
              </a:rPr>
              <a:t>Guía de implementación, Herramienta 4: Herramienta de planificación del curso)</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que para esta actividad los participantes se sienten con la gente de su propio departamento u organización. Si no tienen un compañero en el curso, pueden trabajar en esto individualmente.</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la gente que llene este formulario a su propio ritmo o que lo llenen en grupo valiéndose de cada diapositiva.</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eligen la segunda alternativa, dé unos minutos para avanzar a la siguiente diapositiva (y a la sección de la Herramienta) para atender las preguntas y "revisar" el avance de las personas y equipos de los diferentes departamentos u organizaciones.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u="sng" kern="1200" dirty="0">
                <a:solidFill>
                  <a:schemeClr val="tx1"/>
                </a:solidFill>
                <a:effectLst/>
                <a:latin typeface="+mn-lt"/>
                <a:ea typeface="MS PGothic" panose="020B0600070205080204" pitchFamily="34" charset="-128"/>
                <a:cs typeface="MS PGothic" charset="0"/>
              </a:rPr>
              <a:t>NOTA: Antes de la sesión, imprima la Herramienta 4 a menos que usted esté distribuyendo toda la Guía de implementación.</a:t>
            </a:r>
            <a:endParaRPr lang="en-GB" sz="1200" kern="1200" dirty="0">
              <a:solidFill>
                <a:schemeClr val="tx1"/>
              </a:solidFill>
              <a:effectLst/>
              <a:latin typeface="+mn-lt"/>
              <a:ea typeface="MS PGothic" panose="020B0600070205080204" pitchFamily="34" charset="-128"/>
              <a:cs typeface="MS PGothic" charset="0"/>
            </a:endParaRPr>
          </a:p>
        </p:txBody>
      </p:sp>
      <p:sp>
        <p:nvSpPr>
          <p:cNvPr id="441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89AADA1-CEAE-46EE-BDED-12764D123323}" type="slidenum">
              <a:rPr lang="en-US" altLang="en-US" smtClean="0">
                <a:latin typeface="Calibri" panose="020F0502020204030204" pitchFamily="34" charset="0"/>
              </a:rPr>
              <a:pPr/>
              <a:t>210</a:t>
            </a:fld>
            <a:endParaRPr lang="es-MX" altLang="en-US">
              <a:latin typeface="Calibri" panose="020F0502020204030204" pitchFamily="34" charset="0"/>
            </a:endParaRPr>
          </a:p>
        </p:txBody>
      </p:sp>
    </p:spTree>
    <p:extLst>
      <p:ext uri="{BB962C8B-B14F-4D97-AF65-F5344CB8AC3E}">
        <p14:creationId xmlns:p14="http://schemas.microsoft.com/office/powerpoint/2010/main" val="246481812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en grupo grande (Guía de implementación</a:t>
            </a:r>
            <a:r>
              <a:rPr lang="es-MX" sz="1200" b="1" i="1" kern="1200">
                <a:solidFill>
                  <a:schemeClr val="tx1"/>
                </a:solidFill>
                <a:effectLst/>
                <a:latin typeface="+mn-lt"/>
                <a:ea typeface="MS PGothic" panose="020B0600070205080204" pitchFamily="34" charset="-128"/>
                <a:cs typeface="MS PGothic" charset="0"/>
              </a:rPr>
              <a:t>, Herramienta 4: Herramienta de planificación del curso)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después de 20 minutos, y luego de haber permitido que los participantes completen de forma independiente; o después de la última diapositiva, si han trabajado a través de la herramienta, sección por sección, como grupo, haga las siguientes preguntas: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Después de haber completado la herramienta ¿qué piensa sobre impartir el curso sobre </a:t>
            </a:r>
            <a:r>
              <a:rPr lang="es-MX" sz="1200" b="1" i="1" kern="1200">
                <a:solidFill>
                  <a:schemeClr val="tx1"/>
                </a:solidFill>
                <a:effectLst/>
                <a:latin typeface="+mn-lt"/>
                <a:ea typeface="MS PGothic" panose="020B0600070205080204" pitchFamily="34" charset="-128"/>
                <a:cs typeface="MS PGothic" charset="0"/>
              </a:rPr>
              <a:t>Su dinero, sus metas</a:t>
            </a:r>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¿Sobre qué más tiene que pensar o planificar?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¿Cuán útil le ha parecido esta herramienta en su preparación para proporcionar curso y apoyo con respecto a </a:t>
            </a:r>
            <a:r>
              <a:rPr lang="es-MX" sz="1200" b="1" i="1" kern="1200">
                <a:solidFill>
                  <a:schemeClr val="tx1"/>
                </a:solidFill>
                <a:effectLst/>
                <a:latin typeface="+mn-lt"/>
                <a:ea typeface="MS PGothic" panose="020B0600070205080204" pitchFamily="34" charset="-128"/>
                <a:cs typeface="MS PGothic" charset="0"/>
              </a:rPr>
              <a:t>Su dinero, sus metas </a:t>
            </a:r>
            <a:r>
              <a:rPr lang="es-MX" sz="1200" b="1" kern="1200">
                <a:solidFill>
                  <a:schemeClr val="tx1"/>
                </a:solidFill>
                <a:effectLst/>
                <a:latin typeface="+mn-lt"/>
                <a:ea typeface="MS PGothic" panose="020B0600070205080204" pitchFamily="34" charset="-128"/>
                <a:cs typeface="MS PGothic" charset="0"/>
              </a:rPr>
              <a:t>en su organización o comunidad?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¿Otros comentarios?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Pídales que llenen el documento de estrategia de curso (sus cálculos del número de personas que ellos van a entrenar).</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u="sng" kern="1200">
                <a:solidFill>
                  <a:schemeClr val="tx1"/>
                </a:solidFill>
                <a:effectLst/>
                <a:latin typeface="+mn-lt"/>
                <a:ea typeface="MS PGothic" panose="020B0600070205080204" pitchFamily="34" charset="-128"/>
                <a:cs typeface="MS PGothic" charset="0"/>
              </a:rPr>
              <a:t>NOTA: Antes de la sesión, imprima la Herramienta 4 a menos que usted esté distribuyendo toda la Guía de implementación.</a:t>
            </a:r>
            <a:endParaRPr lang="en-GB" sz="1200" kern="1200">
              <a:solidFill>
                <a:schemeClr val="tx1"/>
              </a:solidFill>
              <a:effectLst/>
              <a:latin typeface="+mn-lt"/>
              <a:ea typeface="MS PGothic" panose="020B0600070205080204" pitchFamily="34" charset="-128"/>
              <a:cs typeface="MS PGothic" charset="0"/>
            </a:endParaRPr>
          </a:p>
        </p:txBody>
      </p:sp>
      <p:sp>
        <p:nvSpPr>
          <p:cNvPr id="443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8E00DAC-4061-4A8D-B2D4-982D82F7DF44}" type="slidenum">
              <a:rPr lang="en-US" altLang="en-US" smtClean="0">
                <a:latin typeface="Calibri" panose="020F0502020204030204" pitchFamily="34" charset="0"/>
              </a:rPr>
              <a:pPr/>
              <a:t>211</a:t>
            </a:fld>
            <a:endParaRPr lang="es-MX" altLang="en-US">
              <a:latin typeface="Calibri" panose="020F0502020204030204" pitchFamily="34" charset="0"/>
            </a:endParaRPr>
          </a:p>
        </p:txBody>
      </p:sp>
    </p:spTree>
    <p:extLst>
      <p:ext uri="{BB962C8B-B14F-4D97-AF65-F5344CB8AC3E}">
        <p14:creationId xmlns:p14="http://schemas.microsoft.com/office/powerpoint/2010/main" val="889188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3. Introducción, parte 1: </a:t>
            </a:r>
            <a:r>
              <a:rPr lang="es-MX"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Antes de empezar el curso, escoja qué opción usará: la Opción A (Debate) o la Opción B (Análisis de Costo/Beneficio), pero </a:t>
            </a:r>
            <a:r>
              <a:rPr lang="es-MX" sz="1200" b="1" i="1" u="sng" kern="1200">
                <a:solidFill>
                  <a:schemeClr val="tx1"/>
                </a:solidFill>
                <a:effectLst/>
                <a:latin typeface="+mn-lt"/>
                <a:ea typeface="MS PGothic" panose="020B0600070205080204" pitchFamily="34" charset="-128"/>
                <a:cs typeface="MS PGothic" charset="0"/>
              </a:rPr>
              <a:t>no ambas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OPCIÓN A: Debate (Introducción, Parte 1) </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Dé a la mitad de la sala tiempo para hablar sobre las razones por las que ellos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DEBERÍAN</a:t>
            </a:r>
            <a:r>
              <a:rPr lang="es-MX" sz="1200" kern="1200">
                <a:solidFill>
                  <a:schemeClr val="tx1"/>
                </a:solidFill>
                <a:effectLst/>
                <a:latin typeface="+mn-lt"/>
                <a:ea typeface="MS PGothic" panose="020B0600070205080204" pitchFamily="34" charset="-128"/>
                <a:cs typeface="MS PGothic" charset="0"/>
              </a:rPr>
              <a:t> proporcionar servicios de empoderamiento financiero a las personas que ellos atienden.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Dé a la otra mitad de la sala tiempo para hablar sobre las razones por las que ellos NO DEBERÍAN</a:t>
            </a:r>
            <a:r>
              <a:rPr lang="es-MX" sz="1200" kern="1200">
                <a:solidFill>
                  <a:schemeClr val="tx1"/>
                </a:solidFill>
                <a:effectLst/>
                <a:latin typeface="+mn-lt"/>
                <a:ea typeface="MS PGothic" panose="020B0600070205080204" pitchFamily="34" charset="-128"/>
                <a:cs typeface="MS PGothic" charset="0"/>
              </a:rPr>
              <a:t> proporcionar servicios de empoderamiento financiero a las personas que ellos atienden.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Cada grupo deberá elegir a una persona que ofrezca una presentación de 2 minutos acerca de los puntos clave con que defienden sus posiciones. Anímeles a utilizar ayudas visuales (rotafolio) para resaltar los puntos clave.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cada grupo haga la presentación.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 resumen de las ventajas y desventajas a los proveedores de servicios que hubiesen asumido el papel de brindar empoderamiento financiero a las personas que ellos atienden.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tiene más de 20 personas en su clase, considere utilizar dos equipos para cada "lado" del debate.</a:t>
            </a:r>
            <a:endParaRPr lang="en-GB" sz="1200" kern="1200">
              <a:solidFill>
                <a:schemeClr val="tx1"/>
              </a:solidFill>
              <a:effectLst/>
              <a:latin typeface="+mn-lt"/>
              <a:ea typeface="MS PGothic" panose="020B0600070205080204" pitchFamily="34" charset="-128"/>
              <a:cs typeface="MS PGothic" charset="0"/>
            </a:endParaRPr>
          </a:p>
        </p:txBody>
      </p:sp>
      <p:sp>
        <p:nvSpPr>
          <p:cNvPr id="60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D66918-82C7-406C-83A9-5D53B4D45651}" type="slidenum">
              <a:rPr lang="en-US" altLang="en-US" smtClean="0"/>
              <a:pPr>
                <a:spcBef>
                  <a:spcPct val="0"/>
                </a:spcBef>
              </a:pPr>
              <a:t>23</a:t>
            </a:fld>
            <a:endParaRPr lang="es-MX" altLang="en-US"/>
          </a:p>
        </p:txBody>
      </p:sp>
    </p:spTree>
    <p:extLst>
      <p:ext uri="{BB962C8B-B14F-4D97-AF65-F5344CB8AC3E}">
        <p14:creationId xmlns:p14="http://schemas.microsoft.com/office/powerpoint/2010/main" val="23765340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datos que se espera que ellos recopilen.</a:t>
            </a:r>
            <a:endParaRPr lang="en-GB" sz="1200" kern="1200">
              <a:solidFill>
                <a:schemeClr val="tx1"/>
              </a:solidFill>
              <a:effectLst/>
              <a:latin typeface="+mn-lt"/>
              <a:ea typeface="MS PGothic" panose="020B0600070205080204" pitchFamily="34" charset="-128"/>
              <a:cs typeface="MS PGothic" charset="0"/>
            </a:endParaRPr>
          </a:p>
        </p:txBody>
      </p:sp>
      <p:sp>
        <p:nvSpPr>
          <p:cNvPr id="447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9E953AE-8786-47B4-8754-AD8F1B90E29A}" type="slidenum">
              <a:rPr lang="en-US" altLang="en-US" smtClean="0">
                <a:latin typeface="Calibri" panose="020F0502020204030204" pitchFamily="34" charset="0"/>
              </a:rPr>
              <a:pPr/>
              <a:t>212</a:t>
            </a:fld>
            <a:endParaRPr lang="es-MX" altLang="en-US">
              <a:latin typeface="Calibri" panose="020F0502020204030204" pitchFamily="34" charset="0"/>
            </a:endParaRPr>
          </a:p>
        </p:txBody>
      </p:sp>
    </p:spTree>
    <p:extLst>
      <p:ext uri="{BB962C8B-B14F-4D97-AF65-F5344CB8AC3E}">
        <p14:creationId xmlns:p14="http://schemas.microsoft.com/office/powerpoint/2010/main" val="28076557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kern="1200">
                <a:solidFill>
                  <a:schemeClr val="tx1"/>
                </a:solidFill>
                <a:effectLst/>
                <a:latin typeface="+mn-lt"/>
                <a:ea typeface="MS PGothic" panose="020B0600070205080204" pitchFamily="34" charset="-128"/>
                <a:cs typeface="MS PGothic" charset="0"/>
              </a:rPr>
              <a:t>Revise quién la completa y cuándo. </a:t>
            </a:r>
            <a:endParaRPr lang="en-GB" sz="1200" kern="1200">
              <a:solidFill>
                <a:schemeClr val="tx1"/>
              </a:solidFill>
              <a:effectLst/>
              <a:latin typeface="+mn-lt"/>
              <a:ea typeface="MS PGothic" panose="020B0600070205080204" pitchFamily="34" charset="-128"/>
              <a:cs typeface="MS PGothic" charset="0"/>
            </a:endParaRPr>
          </a:p>
          <a:p>
            <a:pPr lvl="0"/>
            <a:r>
              <a:rPr lang="es-MX" sz="1200" b="1" kern="1200">
                <a:solidFill>
                  <a:schemeClr val="tx1"/>
                </a:solidFill>
                <a:effectLst/>
                <a:latin typeface="+mn-lt"/>
                <a:ea typeface="MS PGothic" panose="020B0600070205080204" pitchFamily="34" charset="-128"/>
                <a:cs typeface="MS PGothic" charset="0"/>
              </a:rPr>
              <a:t>NOTA: Explique cómo se rellena (comente específicamente las respuestas a las preguntas 1 y 2).</a:t>
            </a:r>
            <a:endParaRPr lang="en-GB" sz="1200" kern="1200">
              <a:solidFill>
                <a:schemeClr val="tx1"/>
              </a:solidFill>
              <a:effectLst/>
              <a:latin typeface="+mn-lt"/>
              <a:ea typeface="MS PGothic" panose="020B0600070205080204" pitchFamily="34" charset="-128"/>
              <a:cs typeface="MS PGothic" charset="0"/>
            </a:endParaRPr>
          </a:p>
          <a:p>
            <a:pPr lvl="0"/>
            <a:r>
              <a:rPr lang="es-MX" sz="1200" b="1" i="1" kern="1200">
                <a:solidFill>
                  <a:schemeClr val="tx1"/>
                </a:solidFill>
                <a:effectLst/>
                <a:latin typeface="+mn-lt"/>
                <a:ea typeface="MS PGothic" panose="020B0600070205080204" pitchFamily="34" charset="-128"/>
                <a:cs typeface="MS PGothic" charset="0"/>
              </a:rPr>
              <a:t>Pida a los instructores que repasen la manera de rellenar la encuesta posterior al curso para que se sientan cómodos explicando esto en sus cursos. </a:t>
            </a:r>
            <a:endParaRPr lang="en-GB" sz="1200" kern="1200">
              <a:solidFill>
                <a:schemeClr val="tx1"/>
              </a:solidFill>
              <a:effectLst/>
              <a:latin typeface="+mn-lt"/>
              <a:ea typeface="MS PGothic" panose="020B0600070205080204" pitchFamily="34" charset="-128"/>
              <a:cs typeface="MS PGothic" charset="0"/>
            </a:endParaRPr>
          </a:p>
        </p:txBody>
      </p:sp>
      <p:sp>
        <p:nvSpPr>
          <p:cNvPr id="449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A326468-3AE0-4051-A040-055454768487}" type="slidenum">
              <a:rPr lang="en-US" altLang="en-US" smtClean="0">
                <a:latin typeface="Calibri" panose="020F0502020204030204" pitchFamily="34" charset="0"/>
              </a:rPr>
              <a:pPr/>
              <a:t>213</a:t>
            </a:fld>
            <a:endParaRPr lang="es-MX" altLang="en-US">
              <a:latin typeface="Calibri" panose="020F0502020204030204" pitchFamily="34" charset="0"/>
            </a:endParaRPr>
          </a:p>
        </p:txBody>
      </p:sp>
    </p:spTree>
    <p:extLst>
      <p:ext uri="{BB962C8B-B14F-4D97-AF65-F5344CB8AC3E}">
        <p14:creationId xmlns:p14="http://schemas.microsoft.com/office/powerpoint/2010/main" val="230372102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58710">
              <a:defRPr/>
            </a:pPr>
            <a:r>
              <a:rPr lang="es-MX" altLang="en-US" b="1" i="1" u="sng">
                <a:solidFill>
                  <a:srgbClr val="000000"/>
                </a:solidFill>
              </a:rPr>
              <a:t>La planificación del entrenamiento y la integración de</a:t>
            </a:r>
            <a:r>
              <a:rPr/>
              <a:t/>
            </a:r>
            <a:br>
              <a:rPr/>
            </a:br>
            <a:r>
              <a:rPr lang="en-US" altLang="en-US" b="1" i="1" u="sng">
                <a:solidFill>
                  <a:srgbClr val="000000"/>
                </a:solidFill>
              </a:rPr>
              <a:t>Su dinero, sus metas</a:t>
            </a:r>
            <a:r>
              <a:rPr lang="es-MX" altLang="en-US" b="1" i="1" u="sng">
                <a:solidFill>
                  <a:srgbClr val="000000"/>
                </a:solidFill>
              </a:rPr>
              <a:t> CONTINUACIÓN</a:t>
            </a:r>
          </a:p>
          <a:p>
            <a:pPr>
              <a:defRPr/>
            </a:pPr>
            <a:endParaRPr lang="es-MX" b="1" i="1" u="sng">
              <a:solidFill>
                <a:srgbClr val="000000"/>
              </a:solidFill>
              <a:ea typeface="MS PGothic" charset="0"/>
            </a:endParaRPr>
          </a:p>
          <a:p>
            <a:pPr marL="171425" indent="-171425">
              <a:buFont typeface="Arial"/>
              <a:buChar char="•"/>
              <a:defRPr/>
            </a:pPr>
            <a:r>
              <a:rPr lang="es-MX">
                <a:solidFill>
                  <a:srgbClr val="000000"/>
                </a:solidFill>
              </a:rPr>
              <a:t>Revise quién la completa y cuándo. </a:t>
            </a:r>
          </a:p>
          <a:p>
            <a:pPr marL="171425" indent="-171425">
              <a:buFont typeface="Arial"/>
              <a:buChar char="•"/>
              <a:defRPr/>
            </a:pPr>
            <a:r>
              <a:rPr lang="es-MX" b="1">
                <a:solidFill>
                  <a:srgbClr val="000000"/>
                </a:solidFill>
              </a:rPr>
              <a:t>NOTA: Explique cómo se la llena - específicamente discuta</a:t>
            </a:r>
            <a:r>
              <a:rPr lang="es-MX" b="1" baseline="0">
                <a:solidFill>
                  <a:srgbClr val="000000"/>
                </a:solidFill>
              </a:rPr>
              <a:t> </a:t>
            </a:r>
            <a:r>
              <a:rPr lang="es-MX" b="1">
                <a:solidFill>
                  <a:srgbClr val="000000"/>
                </a:solidFill>
              </a:rPr>
              <a:t>las respuestas a las preguntas 1 y 2.</a:t>
            </a:r>
          </a:p>
          <a:p>
            <a:pPr marL="171425" indent="-171425">
              <a:buFont typeface="Arial"/>
              <a:buChar char="•"/>
              <a:defRPr/>
            </a:pPr>
            <a:r>
              <a:rPr lang="es-MX" b="1" i="1"/>
              <a:t>Pida a los instructores que repasen la manera de llenar la encuesta posterior al</a:t>
            </a:r>
            <a:r>
              <a:rPr lang="es-MX" b="1" i="1" baseline="0"/>
              <a:t> e</a:t>
            </a:r>
            <a:r>
              <a:rPr lang="es-MX" b="1" i="1"/>
              <a:t>ntrenamiento para que se sientan cómodos explicando esto en sus entrenamientos.</a:t>
            </a:r>
            <a:endParaRPr lang="es-MX" b="1" i="1">
              <a:solidFill>
                <a:srgbClr val="000000"/>
              </a:solidFill>
              <a:ea typeface="MS PGothic" charset="0"/>
            </a:endParaRPr>
          </a:p>
        </p:txBody>
      </p:sp>
      <p:sp>
        <p:nvSpPr>
          <p:cNvPr id="451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855CB9C-0A73-4CA0-BEEF-D18D3B63DB29}" type="slidenum">
              <a:rPr lang="en-US" altLang="en-US" smtClean="0">
                <a:latin typeface="Calibri" panose="020F0502020204030204" pitchFamily="34" charset="0"/>
              </a:rPr>
              <a:pPr/>
              <a:t>214</a:t>
            </a:fld>
            <a:endParaRPr lang="es-MX" altLang="en-US">
              <a:latin typeface="Calibri" panose="020F0502020204030204" pitchFamily="34" charset="0"/>
            </a:endParaRPr>
          </a:p>
        </p:txBody>
      </p:sp>
    </p:spTree>
    <p:extLst>
      <p:ext uri="{BB962C8B-B14F-4D97-AF65-F5344CB8AC3E}">
        <p14:creationId xmlns:p14="http://schemas.microsoft.com/office/powerpoint/2010/main" val="271213329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quién la completa y cuándo.</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NOTA: Explique cómo se rellena (comente específicamente las respuestas a las preguntas 1 y 2).</a:t>
            </a:r>
            <a:endParaRPr lang="en-GB" sz="1200" kern="120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que los instructores comprendan que cada vez que realicen un curso tienen que rellenar esto y enviarlo por correo electrónico o escanearlo y enviarlo a su POC (persona de contacto) junto con las encuestas previas y posteriores a dicho curso y la hoja de registro de firmas.</a:t>
            </a:r>
            <a:r>
              <a:rPr lang="en-GB">
                <a:effectLst/>
              </a:rPr>
              <a:t> </a:t>
            </a:r>
            <a:endParaRPr lang="es-MX"/>
          </a:p>
        </p:txBody>
      </p:sp>
      <p:sp>
        <p:nvSpPr>
          <p:cNvPr id="453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48D8556-CE0F-4386-B8F6-B9A05E6CADC7}" type="slidenum">
              <a:rPr lang="en-US" altLang="en-US" smtClean="0">
                <a:latin typeface="Calibri" panose="020F0502020204030204" pitchFamily="34" charset="0"/>
              </a:rPr>
              <a:pPr/>
              <a:t>215</a:t>
            </a:fld>
            <a:endParaRPr lang="es-MX" altLang="en-US">
              <a:latin typeface="Calibri" panose="020F0502020204030204" pitchFamily="34" charset="0"/>
            </a:endParaRPr>
          </a:p>
        </p:txBody>
      </p:sp>
    </p:spTree>
    <p:extLst>
      <p:ext uri="{BB962C8B-B14F-4D97-AF65-F5344CB8AC3E}">
        <p14:creationId xmlns:p14="http://schemas.microsoft.com/office/powerpoint/2010/main" val="294555640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i="1" u="sng" kern="1200" dirty="0">
                <a:solidFill>
                  <a:schemeClr val="tx1"/>
                </a:solidFill>
                <a:effectLst/>
                <a:latin typeface="+mn-lt"/>
                <a:ea typeface="MS PGothic" panose="020B0600070205080204" pitchFamily="34" charset="-128"/>
                <a:cs typeface="MS PGothic" charset="0"/>
              </a:rPr>
              <a:t>La planificación del curso y la integración de</a:t>
            </a:r>
            <a:r>
              <a:rPr lang="es-ES" sz="1200" kern="1200" dirty="0">
                <a:solidFill>
                  <a:schemeClr val="tx1"/>
                </a:solidFill>
                <a:effectLst/>
                <a:latin typeface="+mn-lt"/>
                <a:ea typeface="MS PGothic" panose="020B0600070205080204" pitchFamily="34" charset="-128"/>
                <a:cs typeface="MS PGothic" charset="0"/>
              </a:rPr>
              <a:t/>
            </a:r>
            <a:br>
              <a:rPr lang="es-ES" sz="1200" kern="1200" dirty="0">
                <a:solidFill>
                  <a:schemeClr val="tx1"/>
                </a:solidFill>
                <a:effectLst/>
                <a:latin typeface="+mn-lt"/>
                <a:ea typeface="MS PGothic" panose="020B0600070205080204" pitchFamily="34" charset="-128"/>
                <a:cs typeface="MS PGothic" charset="0"/>
              </a:rPr>
            </a:br>
            <a:r>
              <a:rPr lang="es-MX" sz="1200" b="1" i="1" u="sng" kern="1200" dirty="0">
                <a:solidFill>
                  <a:schemeClr val="tx1"/>
                </a:solidFill>
                <a:effectLst/>
                <a:latin typeface="+mn-lt"/>
                <a:ea typeface="MS PGothic" panose="020B0600070205080204" pitchFamily="34" charset="-128"/>
                <a:cs typeface="MS PGothic" charset="0"/>
              </a:rPr>
              <a:t>Su dinero, sus metas CONTINUACIÓN</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dirty="0">
                <a:solidFill>
                  <a:schemeClr val="tx1"/>
                </a:solidFill>
                <a:effectLst/>
                <a:latin typeface="+mn-lt"/>
                <a:ea typeface="MS PGothic" panose="020B0600070205080204" pitchFamily="34" charset="-128"/>
                <a:cs typeface="MS PGothic" charset="0"/>
              </a:rPr>
              <a:t>Imprima varias copias de esta diapositiva y colóquelas en un mostrador de registro para que la gente pueda llenarlas o, en cada una de las mesas.</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Tenga en cuenta que uno de los objetivos del CFPB es mantenerse en contacto con los estudiantes de </a:t>
            </a:r>
            <a:r>
              <a:rPr lang="es-MX" sz="1200" i="1" kern="1200" dirty="0">
                <a:solidFill>
                  <a:schemeClr val="tx1"/>
                </a:solidFill>
                <a:effectLst/>
                <a:latin typeface="+mn-lt"/>
                <a:ea typeface="MS PGothic" panose="020B0600070205080204" pitchFamily="34" charset="-128"/>
                <a:cs typeface="MS PGothic" charset="0"/>
              </a:rPr>
              <a:t>Su dinero, sus metas</a:t>
            </a:r>
            <a:r>
              <a:rPr lang="es-MX" sz="1200" kern="1200" dirty="0">
                <a:solidFill>
                  <a:schemeClr val="tx1"/>
                </a:solidFill>
                <a:effectLst/>
                <a:latin typeface="+mn-lt"/>
                <a:ea typeface="MS PGothic" panose="020B0600070205080204" pitchFamily="34" charset="-128"/>
                <a:cs typeface="MS PGothic" charset="0"/>
              </a:rPr>
              <a:t> en todo el país, con los usuarios y los especialistas del conjunto de herramientas. En los cursos futuros, pedimos que los instructores den una hoja de registro de firmas a los asistentes y que les pidan que las rellenen. Pueden imprimir varias páginas de esta diapositiva.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Puntos de conversación sobre la importancia de llenar </a:t>
            </a:r>
            <a:r>
              <a:rPr lang="es-MX" sz="1200" kern="1200">
                <a:solidFill>
                  <a:schemeClr val="tx1"/>
                </a:solidFill>
                <a:effectLst/>
                <a:latin typeface="+mn-lt"/>
                <a:ea typeface="MS PGothic" panose="020B0600070205080204" pitchFamily="34" charset="-128"/>
                <a:cs typeface="MS PGothic" charset="0"/>
              </a:rPr>
              <a:t>las hojas </a:t>
            </a:r>
            <a:r>
              <a:rPr lang="es-MX" sz="1200" kern="1200" dirty="0">
                <a:solidFill>
                  <a:schemeClr val="tx1"/>
                </a:solidFill>
                <a:effectLst/>
                <a:latin typeface="+mn-lt"/>
                <a:ea typeface="MS PGothic" panose="020B0600070205080204" pitchFamily="34" charset="-128"/>
                <a:cs typeface="MS PGothic" charset="0"/>
              </a:rPr>
              <a:t>de registro de firmas antes de salir del curso: </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El CFPB tiene previsto crear una comunidad de especialistas de YMYG, una oportunidad para aprender unos de otros acerca de lo que funciona con los clientes y recibir noticias de usted acerca de cómo el CFPB puede seguir haciendo del conjunto de herramientas un recurso útil para el personal y los voluntarios.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 medida que el CFPB actualiza el conjunto de herramientas y agrega herramientas y recursos relevantes a nivel nacional, nos comunicaremos directamente con cada uno de ustedes para proporcionarle orientación</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Además, si tiene previsto hacer un curso de formación por su cuenta o entrenar a otros sobre el conjunto de herramientas. Asegúrese de utilizar esta hoja de registro de firmas para que así nuestra red siga creciendo. Incluso cuando el grupo termine, el hacer un seguimiento de quiénes están capacitados ayudará a obtener una mejor idea de la influencia a largo plazo del curso del grupo y de YMYG</a:t>
            </a:r>
            <a:r>
              <a:rPr lang="en-GB" dirty="0">
                <a:effectLst/>
              </a:rPr>
              <a:t> </a:t>
            </a:r>
            <a:endParaRPr lang="es-MX" dirty="0"/>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216</a:t>
            </a:fld>
            <a:endParaRPr lang="es-MX" altLang="en-US"/>
          </a:p>
        </p:txBody>
      </p:sp>
    </p:spTree>
    <p:extLst>
      <p:ext uri="{BB962C8B-B14F-4D97-AF65-F5344CB8AC3E}">
        <p14:creationId xmlns:p14="http://schemas.microsoft.com/office/powerpoint/2010/main" val="48873103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r>
              <a:rPr lang="es-MX" sz="1200" b="1" i="1" u="sng" kern="1200">
                <a:solidFill>
                  <a:schemeClr val="tx1"/>
                </a:solidFill>
                <a:effectLst/>
                <a:latin typeface="+mn-lt"/>
                <a:ea typeface="MS PGothic" panose="020B0600070205080204" pitchFamily="34" charset="-128"/>
                <a:cs typeface="MS PGothic" charset="0"/>
              </a:rPr>
              <a:t>La planificación del curso y la integración de</a:t>
            </a:r>
            <a:r>
              <a:rPr lang="es-ES" sz="1200" kern="1200">
                <a:solidFill>
                  <a:schemeClr val="tx1"/>
                </a:solidFill>
                <a:effectLst/>
                <a:latin typeface="+mn-lt"/>
                <a:ea typeface="MS PGothic" panose="020B0600070205080204" pitchFamily="34" charset="-128"/>
                <a:cs typeface="MS PGothic" charset="0"/>
              </a:rPr>
              <a:t/>
            </a:r>
            <a:br>
              <a:rPr lang="es-ES" sz="1200" kern="1200">
                <a:solidFill>
                  <a:schemeClr val="tx1"/>
                </a:solidFill>
                <a:effectLst/>
                <a:latin typeface="+mn-lt"/>
                <a:ea typeface="MS PGothic" panose="020B0600070205080204" pitchFamily="34" charset="-128"/>
                <a:cs typeface="MS PGothic" charset="0"/>
              </a:rPr>
            </a:br>
            <a:r>
              <a:rPr lang="es-MX" sz="1200" b="1" i="1" u="sng" kern="1200">
                <a:solidFill>
                  <a:schemeClr val="tx1"/>
                </a:solidFill>
                <a:effectLst/>
                <a:latin typeface="+mn-lt"/>
                <a:ea typeface="MS PGothic" panose="020B0600070205080204" pitchFamily="34" charset="-128"/>
                <a:cs typeface="MS PGothic" charset="0"/>
              </a:rPr>
              <a:t>Su dinero, sus metas CONTINUACIÓN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cómo solicitar los conjuntos de herramientas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Distribuya la copia impresa de esta información.</a:t>
            </a:r>
            <a:endParaRPr lang="en-GB" sz="1200" kern="1200">
              <a:solidFill>
                <a:schemeClr val="tx1"/>
              </a:solidFill>
              <a:effectLst/>
              <a:latin typeface="+mn-lt"/>
              <a:ea typeface="MS PGothic" panose="020B0600070205080204" pitchFamily="34" charset="-128"/>
              <a:cs typeface="MS PGothic" charset="0"/>
            </a:endParaRPr>
          </a:p>
        </p:txBody>
      </p:sp>
      <p:sp>
        <p:nvSpPr>
          <p:cNvPr id="455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E46A83F-B9A1-428C-9461-B5D4B0510042}" type="slidenum">
              <a:rPr lang="en-US" altLang="en-US" smtClean="0">
                <a:latin typeface="Calibri" panose="020F0502020204030204" pitchFamily="34" charset="0"/>
              </a:rPr>
              <a:pPr/>
              <a:t>217</a:t>
            </a:fld>
            <a:endParaRPr lang="es-MX" altLang="en-US">
              <a:latin typeface="Calibri" panose="020F0502020204030204" pitchFamily="34" charset="0"/>
            </a:endParaRPr>
          </a:p>
        </p:txBody>
      </p:sp>
    </p:spTree>
    <p:extLst>
      <p:ext uri="{BB962C8B-B14F-4D97-AF65-F5344CB8AC3E}">
        <p14:creationId xmlns:p14="http://schemas.microsoft.com/office/powerpoint/2010/main" val="171806241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7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C1CE1D4-B205-4F83-BC01-582DBE757713}" type="slidenum">
              <a:rPr lang="en-US" altLang="en-US" smtClean="0">
                <a:latin typeface="Calibri" panose="020F0502020204030204" pitchFamily="34" charset="0"/>
              </a:rPr>
              <a:pPr/>
              <a:t>218</a:t>
            </a:fld>
            <a:endParaRPr lang="es-MX" altLang="en-US">
              <a:latin typeface="Calibri" panose="020F0502020204030204" pitchFamily="34" charset="0"/>
            </a:endParaRPr>
          </a:p>
        </p:txBody>
      </p:sp>
    </p:spTree>
    <p:extLst>
      <p:ext uri="{BB962C8B-B14F-4D97-AF65-F5344CB8AC3E}">
        <p14:creationId xmlns:p14="http://schemas.microsoft.com/office/powerpoint/2010/main" val="172622074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Cierre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20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Cierre / Actividad individual</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Ninguna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cada participante que comente qué ha sido "lo más importante que ha aprendido" en el curso o "algo sobre lo cual le gustaría aprender más".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Escriba las ideas en el rotafolio.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una evaluación posterior al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Concluya con un agradecimiento al anfitrión y a los participantes.</a:t>
            </a:r>
            <a:endParaRPr lang="en-GB" sz="1200" kern="1200">
              <a:solidFill>
                <a:schemeClr val="tx1"/>
              </a:solidFill>
              <a:effectLst/>
              <a:latin typeface="+mn-lt"/>
              <a:ea typeface="MS PGothic" panose="020B0600070205080204" pitchFamily="34" charset="-128"/>
              <a:cs typeface="MS PGothic" charset="0"/>
            </a:endParaRPr>
          </a:p>
        </p:txBody>
      </p:sp>
      <p:sp>
        <p:nvSpPr>
          <p:cNvPr id="459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9E05A27-729B-46BE-9454-6FD3AA6CD6B1}" type="slidenum">
              <a:rPr lang="en-US" altLang="en-US" smtClean="0">
                <a:latin typeface="Calibri" panose="020F0502020204030204" pitchFamily="34" charset="0"/>
              </a:rPr>
              <a:pPr/>
              <a:t>219</a:t>
            </a:fld>
            <a:endParaRPr lang="es-MX" altLang="en-US">
              <a:latin typeface="Calibri" panose="020F0502020204030204" pitchFamily="34" charset="0"/>
            </a:endParaRPr>
          </a:p>
        </p:txBody>
      </p:sp>
    </p:spTree>
    <p:extLst>
      <p:ext uri="{BB962C8B-B14F-4D97-AF65-F5344CB8AC3E}">
        <p14:creationId xmlns:p14="http://schemas.microsoft.com/office/powerpoint/2010/main" val="86496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ACTIVIDAD: </a:t>
            </a:r>
            <a:r>
              <a:rPr lang="es-ES" sz="1200" b="1" u="sng" kern="1200">
                <a:solidFill>
                  <a:schemeClr val="tx1"/>
                </a:solidFill>
                <a:effectLst/>
                <a:latin typeface="+mn-lt"/>
                <a:ea typeface="MS PGothic" panose="020B0600070205080204" pitchFamily="34" charset="-128"/>
                <a:cs typeface="MS PGothic" charset="0"/>
              </a:rPr>
              <a:t>Sección 3. Introducción, parte 1: </a:t>
            </a:r>
            <a:r>
              <a:rPr lang="es-ES" sz="1200" b="1" i="1" u="sng" kern="1200">
                <a:solidFill>
                  <a:schemeClr val="tx1"/>
                </a:solidFill>
                <a:effectLst/>
                <a:latin typeface="+mn-lt"/>
                <a:ea typeface="MS PGothic" panose="020B0600070205080204" pitchFamily="34" charset="-128"/>
                <a:cs typeface="MS PGothic" charset="0"/>
              </a:rPr>
              <a:t>Introducción al CFPB y al empoderamiento financiero</a:t>
            </a:r>
            <a:endParaRPr lang="en-GB" sz="1200" kern="1200">
              <a:solidFill>
                <a:schemeClr val="tx1"/>
              </a:solidFill>
              <a:effectLst/>
              <a:latin typeface="+mn-lt"/>
              <a:ea typeface="MS PGothic" panose="020B0600070205080204" pitchFamily="34" charset="-128"/>
              <a:cs typeface="MS PGothic" charset="0"/>
            </a:endParaRPr>
          </a:p>
          <a:p>
            <a:r>
              <a:rPr lang="es-ES" sz="1200" b="1" u="sng" kern="1200">
                <a:solidFill>
                  <a:schemeClr val="tx1"/>
                </a:solidFill>
                <a:effectLst/>
                <a:latin typeface="+mn-lt"/>
                <a:ea typeface="MS PGothic" panose="020B0600070205080204" pitchFamily="34" charset="-128"/>
                <a:cs typeface="MS PGothic" charset="0"/>
              </a:rPr>
              <a:t> </a:t>
            </a:r>
            <a:r>
              <a:rPr lang="es-MX" sz="1200" b="1" u="sng" kern="1200">
                <a:solidFill>
                  <a:schemeClr val="tx1"/>
                </a:solidFill>
                <a:effectLst/>
                <a:latin typeface="+mn-lt"/>
                <a:ea typeface="MS PGothic" panose="020B0600070205080204" pitchFamily="34" charset="-128"/>
                <a:cs typeface="MS PGothic" charset="0"/>
              </a:rPr>
              <a:t>CONTINUACIÓN</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OPCIÓN B: Análisis de costos y beneficios en un grupo grande, o en grupos pequeños (Introducción Parte 1)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rotafolios (uno para los beneficios, otro para los costos), para escribir las ideas de los participantes sobre los beneficios y los costos de proporcionar empoderamiento financiero.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Resuma los beneficios y los costos para este rol.</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Esto se puede hacer en un grupo grande en el que el moderador escribe, o en grupos pequeños en los que cada grupo completa su propio análisis de costos y beneficios.</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También puede hacerse como un carrusel. </a:t>
            </a:r>
            <a:r>
              <a:rPr lang="es-MX" sz="1200" i="1" kern="1200">
                <a:solidFill>
                  <a:schemeClr val="tx1"/>
                </a:solidFill>
                <a:effectLst/>
                <a:latin typeface="+mn-lt"/>
                <a:ea typeface="MS PGothic" panose="020B0600070205080204" pitchFamily="34" charset="-128"/>
                <a:cs typeface="MS PGothic" charset="0"/>
              </a:rPr>
              <a:t>Reparta 6 rotafolios por toda la clase. Escriba una pregunta en cada rotafolio de la siguiente manera:</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1: ¿Cuáles son los beneficios del empoderamiento financiero</a:t>
            </a:r>
            <a:r>
              <a:rPr lang="es-MX" sz="1200" u="sng" kern="1200">
                <a:solidFill>
                  <a:schemeClr val="tx1"/>
                </a:solidFill>
                <a:effectLst/>
                <a:latin typeface="+mn-lt"/>
                <a:ea typeface="MS PGothic" panose="020B0600070205080204" pitchFamily="34" charset="-128"/>
                <a:cs typeface="MS PGothic" charset="0"/>
              </a:rPr>
              <a:t> para usted</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2: ¿Cuáles son </a:t>
            </a:r>
            <a:r>
              <a:rPr lang="es-MX" sz="1200" i="1" u="none" kern="1200">
                <a:solidFill>
                  <a:schemeClr val="tx1"/>
                </a:solidFill>
                <a:effectLst/>
                <a:latin typeface="+mn-lt"/>
                <a:ea typeface="MS PGothic" panose="020B0600070205080204" pitchFamily="34" charset="-128"/>
                <a:cs typeface="MS PGothic" charset="0"/>
              </a:rPr>
              <a:t>los </a:t>
            </a:r>
            <a:r>
              <a:rPr lang="es-MX" sz="1200" i="1" kern="1200">
                <a:solidFill>
                  <a:schemeClr val="tx1"/>
                </a:solidFill>
                <a:effectLst/>
                <a:latin typeface="+mn-lt"/>
                <a:ea typeface="MS PGothic" panose="020B0600070205080204" pitchFamily="34" charset="-128"/>
                <a:cs typeface="MS PGothic" charset="0"/>
              </a:rPr>
              <a:t>costos del empoderamiento financiero</a:t>
            </a:r>
            <a:r>
              <a:rPr lang="es-MX" sz="1200" u="sng" kern="1200">
                <a:solidFill>
                  <a:schemeClr val="tx1"/>
                </a:solidFill>
                <a:effectLst/>
                <a:latin typeface="+mn-lt"/>
                <a:ea typeface="MS PGothic" panose="020B0600070205080204" pitchFamily="34" charset="-128"/>
                <a:cs typeface="MS PGothic" charset="0"/>
              </a:rPr>
              <a:t> para usted</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3: ¿Cuáles son los beneficios del empoderamiento financiero </a:t>
            </a:r>
            <a:r>
              <a:rPr lang="es-MX" sz="1200" i="1" u="sng" kern="1200">
                <a:solidFill>
                  <a:schemeClr val="tx1"/>
                </a:solidFill>
                <a:effectLst/>
                <a:latin typeface="+mn-lt"/>
                <a:ea typeface="MS PGothic" panose="020B0600070205080204" pitchFamily="34" charset="-128"/>
                <a:cs typeface="MS PGothic" charset="0"/>
              </a:rPr>
              <a:t>para las personas que usted atiende</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4: ¿Cuáles son los costos del empoderamiento financiero </a:t>
            </a:r>
            <a:r>
              <a:rPr lang="es-MX" sz="1200" i="1" u="sng" kern="1200">
                <a:solidFill>
                  <a:schemeClr val="tx1"/>
                </a:solidFill>
                <a:effectLst/>
                <a:latin typeface="+mn-lt"/>
                <a:ea typeface="MS PGothic" panose="020B0600070205080204" pitchFamily="34" charset="-128"/>
                <a:cs typeface="MS PGothic" charset="0"/>
              </a:rPr>
              <a:t>para las personas que usted atiende</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5: ¿Cuáles son los beneficios del empoderamiento financiero </a:t>
            </a:r>
            <a:r>
              <a:rPr lang="es-MX" sz="1200" i="1" u="sng" kern="1200">
                <a:solidFill>
                  <a:schemeClr val="tx1"/>
                </a:solidFill>
                <a:effectLst/>
                <a:latin typeface="+mn-lt"/>
                <a:ea typeface="MS PGothic" panose="020B0600070205080204" pitchFamily="34" charset="-128"/>
                <a:cs typeface="MS PGothic" charset="0"/>
              </a:rPr>
              <a:t>para su programa/organización</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lvl="2"/>
            <a:r>
              <a:rPr lang="es-MX" sz="1200" i="1" kern="1200">
                <a:solidFill>
                  <a:schemeClr val="tx1"/>
                </a:solidFill>
                <a:effectLst/>
                <a:latin typeface="+mn-lt"/>
                <a:ea typeface="MS PGothic" panose="020B0600070205080204" pitchFamily="34" charset="-128"/>
                <a:cs typeface="MS PGothic" charset="0"/>
              </a:rPr>
              <a:t>Rotafolio 6: ¿Cuáles son los costos del empoderamiento financiero </a:t>
            </a:r>
            <a:r>
              <a:rPr lang="es-MX" sz="1200" i="1" u="sng" kern="1200">
                <a:solidFill>
                  <a:schemeClr val="tx1"/>
                </a:solidFill>
                <a:effectLst/>
                <a:latin typeface="+mn-lt"/>
                <a:ea typeface="MS PGothic" panose="020B0600070205080204" pitchFamily="34" charset="-128"/>
                <a:cs typeface="MS PGothic" charset="0"/>
              </a:rPr>
              <a:t>para su programa/organización</a:t>
            </a:r>
            <a:r>
              <a:rPr lang="es-MX" sz="1200" i="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i="1" kern="1200">
                <a:solidFill>
                  <a:schemeClr val="tx1"/>
                </a:solidFill>
                <a:effectLst/>
                <a:latin typeface="+mn-lt"/>
                <a:ea typeface="MS PGothic" panose="020B0600070205080204" pitchFamily="34" charset="-128"/>
                <a:cs typeface="MS PGothic" charset="0"/>
              </a:rPr>
              <a:t>Asigne a cada estudiante un número (del 1 al 6) y dígales que se agrupen en base a sus números. Haga que el grupo 1 comience en el rotafolio 1, el grupo 2 en el rotafolio 2 y así sucesivamente y dé un marcador a cada grupo. Deles 1 minuto para que escriban ideas sobre las distintas respuestas que se les ocurran a la pregunta en el rotafolio. Después de 1 minuto (ajuste si es necesario dígales que pasen al siguiente rotafolio (el grupo 1 va al rotafolio 2, el grupo 2 va al rotafolio 3 y así sucesivamente). Instruya a los equipos para que AÑADAN ideas a las que ya están en el rotafolio. Continúe hasta que cada grupo haya recorrido todos los rotafolios. </a:t>
            </a:r>
            <a:r>
              <a:rPr lang="es-MX" sz="1200" kern="1200">
                <a:solidFill>
                  <a:schemeClr val="tx1"/>
                </a:solidFill>
                <a:effectLst/>
                <a:latin typeface="+mn-lt"/>
                <a:ea typeface="MS PGothic" panose="020B0600070205080204" pitchFamily="34" charset="-128"/>
                <a:cs typeface="MS PGothic" charset="0"/>
              </a:rPr>
              <a:t>Revise las contribuciones</a:t>
            </a:r>
            <a:r>
              <a:rPr lang="es-MX" sz="1200" i="1" kern="1200">
                <a:solidFill>
                  <a:schemeClr val="tx1"/>
                </a:solidFill>
                <a:effectLst/>
                <a:latin typeface="+mn-lt"/>
                <a:ea typeface="MS PGothic" panose="020B0600070205080204" pitchFamily="34" charset="-128"/>
                <a:cs typeface="MS PGothic" charset="0"/>
              </a:rPr>
              <a:t>.</a:t>
            </a:r>
            <a:r>
              <a:rPr lang="en-GB">
                <a:effectLst/>
              </a:rPr>
              <a:t> </a:t>
            </a:r>
            <a:endParaRPr lang="es-MX" altLang="en-US" i="1">
              <a:solidFill>
                <a:srgbClr val="000000"/>
              </a:solidFill>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69938" indent="-295275">
              <a:spcBef>
                <a:spcPct val="30000"/>
              </a:spcBef>
              <a:defRPr sz="1200">
                <a:solidFill>
                  <a:schemeClr val="tx1"/>
                </a:solidFill>
                <a:latin typeface="Calibri" panose="020F0502020204030204" pitchFamily="34" charset="0"/>
                <a:ea typeface="MS PGothic" panose="020B0600070205080204" pitchFamily="34" charset="-128"/>
              </a:defRPr>
            </a:lvl2pPr>
            <a:lvl3pPr marL="1184275" indent="-236538">
              <a:spcBef>
                <a:spcPct val="30000"/>
              </a:spcBef>
              <a:defRPr sz="1200">
                <a:solidFill>
                  <a:schemeClr val="tx1"/>
                </a:solidFill>
                <a:latin typeface="Calibri" panose="020F0502020204030204" pitchFamily="34" charset="0"/>
                <a:ea typeface="MS PGothic" panose="020B0600070205080204" pitchFamily="34" charset="-128"/>
              </a:defRPr>
            </a:lvl3pPr>
            <a:lvl4pPr marL="1658938" indent="-236538">
              <a:spcBef>
                <a:spcPct val="30000"/>
              </a:spcBef>
              <a:defRPr sz="1200">
                <a:solidFill>
                  <a:schemeClr val="tx1"/>
                </a:solidFill>
                <a:latin typeface="Calibri" panose="020F0502020204030204" pitchFamily="34" charset="0"/>
                <a:ea typeface="MS PGothic" panose="020B0600070205080204" pitchFamily="34" charset="-128"/>
              </a:defRPr>
            </a:lvl4pPr>
            <a:lvl5pPr marL="2133600" indent="-236538">
              <a:spcBef>
                <a:spcPct val="30000"/>
              </a:spcBef>
              <a:defRPr sz="1200">
                <a:solidFill>
                  <a:schemeClr val="tx1"/>
                </a:solidFill>
                <a:latin typeface="Calibri" panose="020F0502020204030204" pitchFamily="34" charset="0"/>
                <a:ea typeface="MS PGothic" panose="020B0600070205080204" pitchFamily="34" charset="-128"/>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046E492D-2E8D-485E-AF7B-7B6B64686D80}" type="slidenum">
              <a:rPr lang="en-US" altLang="en-US" smtClean="0"/>
              <a:pPr>
                <a:spcBef>
                  <a:spcPct val="0"/>
                </a:spcBef>
              </a:pPr>
              <a:t>24</a:t>
            </a:fld>
            <a:endParaRPr lang="es-MX" altLang="en-US"/>
          </a:p>
        </p:txBody>
      </p:sp>
    </p:spTree>
    <p:extLst>
      <p:ext uri="{BB962C8B-B14F-4D97-AF65-F5344CB8AC3E}">
        <p14:creationId xmlns:p14="http://schemas.microsoft.com/office/powerpoint/2010/main" val="2296195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C09F221-3EEE-4D48-A78A-CAD0A941F474}" type="slidenum">
              <a:rPr lang="en-US" altLang="en-US" smtClean="0">
                <a:latin typeface="Calibri" panose="020F0502020204030204" pitchFamily="34" charset="0"/>
              </a:rPr>
              <a:pPr/>
              <a:t>25</a:t>
            </a:fld>
            <a:endParaRPr lang="es-MX" altLang="en-US">
              <a:latin typeface="Calibri" panose="020F0502020204030204" pitchFamily="34" charset="0"/>
            </a:endParaRPr>
          </a:p>
        </p:txBody>
      </p:sp>
    </p:spTree>
    <p:extLst>
      <p:ext uri="{BB962C8B-B14F-4D97-AF65-F5344CB8AC3E}">
        <p14:creationId xmlns:p14="http://schemas.microsoft.com/office/powerpoint/2010/main" val="2712495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r>
              <a:rPr lang="es-MX" sz="1200" b="1" kern="1200">
                <a:solidFill>
                  <a:schemeClr val="tx1"/>
                </a:solidFill>
                <a:effectLst/>
                <a:latin typeface="+mn-lt"/>
                <a:ea typeface="MS PGothic" panose="020B0600070205080204" pitchFamily="34" charset="-128"/>
                <a:cs typeface="MS PGothic" charset="0"/>
              </a:rPr>
              <a:t>Tiempo previsto: 60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 / Búsqueda del Tesoro / Debate en un grupo grande o pequeño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Secciones correspondientes en el Conjunto de herramientas: Todo el conjunto de herramientas será utilizado en esta sección del curso.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organización del conjunto de herramientas a través de la diapositiva y la información que aparece en el Índice.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a:t>
            </a:r>
            <a:r>
              <a:rPr lang="es-MX" sz="1200" i="1" kern="1200">
                <a:solidFill>
                  <a:schemeClr val="tx1"/>
                </a:solidFill>
                <a:effectLst/>
                <a:latin typeface="+mn-lt"/>
                <a:ea typeface="MS PGothic" panose="020B0600070205080204" pitchFamily="34" charset="-128"/>
                <a:cs typeface="MS PGothic" charset="0"/>
              </a:rPr>
              <a:t>Acerca de la Oficina para la Protección Financiera del Consumidor</a:t>
            </a:r>
            <a:r>
              <a:rPr lang="es-MX" sz="1200" kern="1200">
                <a:solidFill>
                  <a:schemeClr val="tx1"/>
                </a:solidFill>
                <a:effectLst/>
                <a:latin typeface="+mn-lt"/>
                <a:ea typeface="MS PGothic" panose="020B0600070205080204" pitchFamily="34" charset="-128"/>
                <a:cs typeface="MS PGothic" charset="0"/>
              </a:rPr>
              <a:t> comienza en la página 1 de conjunto de herramientas y antecede al Índice y a los </a:t>
            </a:r>
            <a:r>
              <a:rPr lang="es-MX" sz="1200" i="1" kern="1200">
                <a:solidFill>
                  <a:schemeClr val="tx1"/>
                </a:solidFill>
                <a:effectLst/>
                <a:latin typeface="+mn-lt"/>
                <a:ea typeface="MS PGothic" panose="020B0600070205080204" pitchFamily="34" charset="-128"/>
                <a:cs typeface="MS PGothic" charset="0"/>
              </a:rPr>
              <a:t>Módulos de Introducción</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el propósito del conjunto de herramientas:</a:t>
            </a:r>
            <a:r>
              <a:rPr lang="es-MX" sz="1200" b="1" kern="1200">
                <a:solidFill>
                  <a:schemeClr val="tx1"/>
                </a:solidFill>
                <a:effectLst/>
                <a:latin typeface="+mn-lt"/>
                <a:ea typeface="MS PGothic" panose="020B0600070205080204" pitchFamily="34" charset="-128"/>
                <a:cs typeface="MS PGothic" charset="0"/>
              </a:rPr>
              <a:t> </a:t>
            </a:r>
            <a:r>
              <a:rPr lang="es-MX" sz="1200" b="1" i="1" u="sng" kern="1200">
                <a:solidFill>
                  <a:schemeClr val="tx1"/>
                </a:solidFill>
                <a:effectLst/>
                <a:latin typeface="+mn-lt"/>
                <a:ea typeface="MS PGothic" panose="020B0600070205080204" pitchFamily="34" charset="-128"/>
                <a:cs typeface="MS PGothic" charset="0"/>
              </a:rPr>
              <a:t>El objetivo de “Su dinero, sus metas” es mejorar los resultados mediante hacer que sea más fácil para usted ayudar a las personas que atiende para que lleguen a estar financieramente más empoderados</a:t>
            </a:r>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F713CF-D1A4-4F8D-A5C4-10187CE93801}" type="slidenum">
              <a:rPr lang="en-US" altLang="en-US" smtClean="0">
                <a:latin typeface="Calibri" panose="020F0502020204030204" pitchFamily="34" charset="0"/>
              </a:rPr>
              <a:pPr/>
              <a:t>26</a:t>
            </a:fld>
            <a:endParaRPr lang="es-MX" altLang="en-US">
              <a:latin typeface="Calibri" panose="020F0502020204030204" pitchFamily="34" charset="0"/>
            </a:endParaRPr>
          </a:p>
        </p:txBody>
      </p:sp>
    </p:spTree>
    <p:extLst>
      <p:ext uri="{BB962C8B-B14F-4D97-AF65-F5344CB8AC3E}">
        <p14:creationId xmlns:p14="http://schemas.microsoft.com/office/powerpoint/2010/main" val="475039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r>
              <a:rPr lang="es-MX" sz="1200" b="1" kern="1200">
                <a:solidFill>
                  <a:schemeClr val="tx1"/>
                </a:solidFill>
                <a:effectLst/>
                <a:latin typeface="+mn-lt"/>
                <a:ea typeface="MS PGothic" panose="020B0600070205080204" pitchFamily="34" charset="-128"/>
                <a:cs typeface="MS PGothic" charset="0"/>
              </a:rPr>
              <a:t>Tiempo previsto: 60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 / Búsqueda del Tesoro / Debate en un grupo grande o pequeño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Secciones correspondientes en el Conjunto de herramientas: Índice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organización del conjunto de herramientas a través de la diapositiva y la información que aparece en el Índice.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propósito del conjunto de herramientas:</a:t>
            </a:r>
            <a:r>
              <a:rPr lang="es-MX" sz="1200" b="1" kern="1200">
                <a:solidFill>
                  <a:schemeClr val="tx1"/>
                </a:solidFill>
                <a:effectLst/>
                <a:latin typeface="+mn-lt"/>
                <a:ea typeface="MS PGothic" panose="020B0600070205080204" pitchFamily="34" charset="-128"/>
                <a:cs typeface="MS PGothic" charset="0"/>
              </a:rPr>
              <a:t> </a:t>
            </a:r>
            <a:r>
              <a:rPr lang="es-MX" sz="1200" b="1" i="1" u="sng" kern="1200">
                <a:solidFill>
                  <a:schemeClr val="tx1"/>
                </a:solidFill>
                <a:effectLst/>
                <a:latin typeface="+mn-lt"/>
                <a:ea typeface="MS PGothic" panose="020B0600070205080204" pitchFamily="34" charset="-128"/>
                <a:cs typeface="MS PGothic" charset="0"/>
              </a:rPr>
              <a:t>El propósito de Su dinero, sus metas es mejorar los resultados haciendo que le sea más fácil a usted ayudar a las personas que atiende para que lleguen a estar más financieramente empoderados</a:t>
            </a:r>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F2E621E-7091-44E2-A9A3-C70FCA9EB809}" type="slidenum">
              <a:rPr lang="en-US" altLang="en-US" smtClean="0">
                <a:latin typeface="Calibri" panose="020F0502020204030204" pitchFamily="34" charset="0"/>
              </a:rPr>
              <a:pPr/>
              <a:t>27</a:t>
            </a:fld>
            <a:endParaRPr lang="es-MX" altLang="en-US">
              <a:latin typeface="Calibri" panose="020F0502020204030204" pitchFamily="34" charset="0"/>
            </a:endParaRPr>
          </a:p>
        </p:txBody>
      </p:sp>
    </p:spTree>
    <p:extLst>
      <p:ext uri="{BB962C8B-B14F-4D97-AF65-F5344CB8AC3E}">
        <p14:creationId xmlns:p14="http://schemas.microsoft.com/office/powerpoint/2010/main" val="92107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endParaRPr lang="es-MX" sz="1200" b="1"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(Índice)</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organización del conjunto de herramientas a través de la diapositiva y la información que aparece en el Índice.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objetivo del conjunto de herramientas:</a:t>
            </a:r>
            <a:r>
              <a:rPr lang="es-MX" sz="1200" b="1" kern="1200">
                <a:solidFill>
                  <a:schemeClr val="tx1"/>
                </a:solidFill>
                <a:effectLst/>
                <a:latin typeface="+mn-lt"/>
                <a:ea typeface="MS PGothic" panose="020B0600070205080204" pitchFamily="34" charset="-128"/>
                <a:cs typeface="MS PGothic" charset="0"/>
              </a:rPr>
              <a:t> </a:t>
            </a:r>
            <a:r>
              <a:rPr lang="es-MX" sz="1200" b="1" i="1" u="sng" kern="1200">
                <a:solidFill>
                  <a:schemeClr val="tx1"/>
                </a:solidFill>
                <a:effectLst/>
                <a:latin typeface="+mn-lt"/>
                <a:ea typeface="MS PGothic" panose="020B0600070205080204" pitchFamily="34" charset="-128"/>
                <a:cs typeface="MS PGothic" charset="0"/>
              </a:rPr>
              <a:t>El propósito de “Su dinero, sus metas” es mejorar los resultados haciendo que le sea más fácil a usted ayudar a las personas que atiende para que lleguen a estar más financieramente empoderados</a:t>
            </a:r>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Explique los siguientes puntos clave: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No maneje el conjunto de herramientas como si fuera un plan de estudios.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Proporcione el contenido y las herramientas adecuadas en el momento adecuado.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conversaciones individuales o evaluaciones para determinar por dónde empezar.</a:t>
            </a:r>
            <a:endParaRPr lang="en-GB" sz="1200" kern="1200">
              <a:solidFill>
                <a:schemeClr val="tx1"/>
              </a:solidFill>
              <a:effectLst/>
              <a:latin typeface="+mn-lt"/>
              <a:ea typeface="MS PGothic" panose="020B0600070205080204" pitchFamily="34" charset="-128"/>
              <a:cs typeface="MS PGothic"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10ABA2A-97DA-4E4A-82D9-CF8BE3D133CA}" type="slidenum">
              <a:rPr lang="en-US" altLang="en-US" smtClean="0">
                <a:latin typeface="Calibri" panose="020F0502020204030204" pitchFamily="34" charset="0"/>
              </a:rPr>
              <a:pPr/>
              <a:t>28</a:t>
            </a:fld>
            <a:endParaRPr lang="es-MX" altLang="en-US">
              <a:latin typeface="Calibri" panose="020F0502020204030204" pitchFamily="34" charset="0"/>
            </a:endParaRPr>
          </a:p>
        </p:txBody>
      </p:sp>
    </p:spTree>
    <p:extLst>
      <p:ext uri="{BB962C8B-B14F-4D97-AF65-F5344CB8AC3E}">
        <p14:creationId xmlns:p14="http://schemas.microsoft.com/office/powerpoint/2010/main" val="1357528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pPr eaLnBrk="1" hangingPunct="1">
              <a:spcBef>
                <a:spcPct val="0"/>
              </a:spcBef>
            </a:pPr>
            <a:endParaRPr lang="es-MX" altLang="en-US" b="1" u="sng">
              <a:solidFill>
                <a:srgbClr val="000000"/>
              </a:solidFill>
            </a:endParaRPr>
          </a:p>
          <a:p>
            <a:pPr eaLnBrk="1" hangingPunct="1">
              <a:spcBef>
                <a:spcPct val="0"/>
              </a:spcBef>
            </a:pPr>
            <a:r>
              <a:rPr lang="es-MX" altLang="en-US" b="1">
                <a:solidFill>
                  <a:srgbClr val="000000"/>
                </a:solidFill>
              </a:rPr>
              <a:t>Presentación (Índice)</a:t>
            </a:r>
            <a:endParaRPr lang="es-MX" altLang="en-US" b="1" i="1">
              <a:solidFill>
                <a:srgbClr val="000000"/>
              </a:solidFill>
            </a:endParaRPr>
          </a:p>
          <a:p>
            <a:pPr eaLnBrk="1" hangingPunct="1">
              <a:spcBef>
                <a:spcPct val="0"/>
              </a:spcBef>
            </a:pPr>
            <a:endParaRPr lang="es-MX" altLang="en-US" b="1" u="sng">
              <a:solidFill>
                <a:srgbClr val="000000"/>
              </a:solidFill>
            </a:endParaRPr>
          </a:p>
          <a:p>
            <a:pPr marL="171450" indent="-171450" eaLnBrk="1" hangingPunct="1">
              <a:spcBef>
                <a:spcPct val="0"/>
              </a:spcBef>
              <a:buFont typeface="Arial" panose="020B0604020202020204" pitchFamily="34" charset="0"/>
              <a:buChar char="•"/>
            </a:pPr>
            <a:r>
              <a:rPr lang="es-MX" altLang="en-US">
                <a:solidFill>
                  <a:srgbClr val="000000"/>
                </a:solidFill>
              </a:rPr>
              <a:t>Revise la organización del conjunto de herramientas a través de la diapositiva y la información que aparece en el Índice.</a:t>
            </a:r>
          </a:p>
          <a:p>
            <a:pPr marL="171450" indent="-171450" eaLnBrk="1" hangingPunct="1">
              <a:spcBef>
                <a:spcPct val="0"/>
              </a:spcBef>
              <a:buFont typeface="Arial" panose="020B0604020202020204" pitchFamily="34" charset="0"/>
              <a:buChar char="•"/>
            </a:pPr>
            <a:r>
              <a:rPr lang="es-MX" altLang="en-US">
                <a:solidFill>
                  <a:srgbClr val="000000"/>
                </a:solidFill>
              </a:rPr>
              <a:t>Revise el objetivo del conjunto de herramientas:</a:t>
            </a:r>
            <a:r>
              <a:rPr lang="es-MX" altLang="en-US" b="1">
                <a:solidFill>
                  <a:srgbClr val="000000"/>
                </a:solidFill>
              </a:rPr>
              <a:t> </a:t>
            </a:r>
            <a:r>
              <a:rPr lang="es-MX" altLang="en-US" b="1" i="1" u="sng">
                <a:solidFill>
                  <a:srgbClr val="000000"/>
                </a:solidFill>
              </a:rPr>
              <a:t>El objetivo de Su dinero, sus metas es mejorar los resultados al hacer que sea más fácil para usted ayudar a las personas que atiende para que lleguen a estar financieramente más empoderados</a:t>
            </a:r>
            <a:r>
              <a:rPr lang="es-MX" altLang="en-US" b="1">
                <a:solidFill>
                  <a:srgbClr val="000000"/>
                </a:solidFill>
              </a:rPr>
              <a:t>.</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62A1937-79EC-4F17-A632-CBFAAE6404A1}" type="slidenum">
              <a:rPr lang="en-US" altLang="en-US" smtClean="0">
                <a:latin typeface="Calibri" panose="020F0502020204030204" pitchFamily="34" charset="0"/>
              </a:rPr>
              <a:pPr/>
              <a:t>29</a:t>
            </a:fld>
            <a:endParaRPr lang="es-MX" altLang="en-US">
              <a:latin typeface="Calibri" panose="020F0502020204030204" pitchFamily="34" charset="0"/>
            </a:endParaRPr>
          </a:p>
        </p:txBody>
      </p:sp>
    </p:spTree>
    <p:extLst>
      <p:ext uri="{BB962C8B-B14F-4D97-AF65-F5344CB8AC3E}">
        <p14:creationId xmlns:p14="http://schemas.microsoft.com/office/powerpoint/2010/main" val="570152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pPr eaLnBrk="1" hangingPunct="1">
              <a:spcBef>
                <a:spcPct val="0"/>
              </a:spcBef>
            </a:pPr>
            <a:endParaRPr lang="es-MX" altLang="en-US" b="1" u="sng">
              <a:solidFill>
                <a:srgbClr val="000000"/>
              </a:solidFill>
            </a:endParaRPr>
          </a:p>
          <a:p>
            <a:pPr eaLnBrk="1" hangingPunct="1">
              <a:spcBef>
                <a:spcPct val="0"/>
              </a:spcBef>
            </a:pPr>
            <a:r>
              <a:rPr lang="es-MX" altLang="en-US" b="1">
                <a:solidFill>
                  <a:srgbClr val="000000"/>
                </a:solidFill>
              </a:rPr>
              <a:t>Presentación (Índice)</a:t>
            </a:r>
            <a:endParaRPr lang="es-MX" altLang="en-US" b="1" i="1">
              <a:solidFill>
                <a:srgbClr val="000000"/>
              </a:solidFill>
            </a:endParaRPr>
          </a:p>
          <a:p>
            <a:pPr eaLnBrk="1" hangingPunct="1">
              <a:spcBef>
                <a:spcPct val="0"/>
              </a:spcBef>
            </a:pPr>
            <a:endParaRPr lang="es-MX" altLang="en-US" b="1" u="sng">
              <a:solidFill>
                <a:srgbClr val="000000"/>
              </a:solidFill>
            </a:endParaRPr>
          </a:p>
          <a:p>
            <a:pPr marL="171450" indent="-171450" eaLnBrk="1" hangingPunct="1">
              <a:spcBef>
                <a:spcPct val="0"/>
              </a:spcBef>
              <a:buFont typeface="Arial" panose="020B0604020202020204" pitchFamily="34" charset="0"/>
              <a:buChar char="•"/>
            </a:pPr>
            <a:r>
              <a:rPr lang="es-MX" altLang="en-US">
                <a:solidFill>
                  <a:srgbClr val="000000"/>
                </a:solidFill>
              </a:rPr>
              <a:t>Revise la organización del conjunto de herramientas a través de la diapositiva y la información que aparece en el Índice.</a:t>
            </a:r>
          </a:p>
          <a:p>
            <a:pPr marL="171450" indent="-171450" eaLnBrk="1" hangingPunct="1">
              <a:spcBef>
                <a:spcPct val="0"/>
              </a:spcBef>
              <a:buFont typeface="Arial" panose="020B0604020202020204" pitchFamily="34" charset="0"/>
              <a:buChar char="•"/>
            </a:pPr>
            <a:r>
              <a:rPr lang="es-MX" altLang="en-US">
                <a:solidFill>
                  <a:srgbClr val="000000"/>
                </a:solidFill>
              </a:rPr>
              <a:t>Revise el objetivo del conjunto de herramientas:</a:t>
            </a:r>
            <a:r>
              <a:rPr lang="es-MX" altLang="en-US" b="1">
                <a:solidFill>
                  <a:srgbClr val="000000"/>
                </a:solidFill>
              </a:rPr>
              <a:t> </a:t>
            </a:r>
            <a:r>
              <a:rPr lang="es-MX" altLang="en-US" b="1" i="1" u="sng">
                <a:solidFill>
                  <a:srgbClr val="000000"/>
                </a:solidFill>
              </a:rPr>
              <a:t>El objetivo de Su dinero, sus metas es mejorar los resultados al hacer que sea más fácil para usted ayudar a las personas que atiende para que lleguen a estar financieramente más empoderados</a:t>
            </a:r>
            <a:r>
              <a:rPr lang="es-MX" altLang="en-US" b="1">
                <a:solidFill>
                  <a:srgbClr val="000000"/>
                </a:solidFill>
              </a:rPr>
              <a:t>.</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3A8E51D-0882-4CC2-A5E1-73B3555FB606}" type="slidenum">
              <a:rPr lang="en-US" altLang="en-US" smtClean="0">
                <a:latin typeface="Calibri" panose="020F0502020204030204" pitchFamily="34" charset="0"/>
              </a:rPr>
              <a:pPr/>
              <a:t>30</a:t>
            </a:fld>
            <a:endParaRPr lang="es-MX" altLang="en-US">
              <a:latin typeface="Calibri" panose="020F0502020204030204" pitchFamily="34" charset="0"/>
            </a:endParaRPr>
          </a:p>
        </p:txBody>
      </p:sp>
    </p:spTree>
    <p:extLst>
      <p:ext uri="{BB962C8B-B14F-4D97-AF65-F5344CB8AC3E}">
        <p14:creationId xmlns:p14="http://schemas.microsoft.com/office/powerpoint/2010/main" val="653230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endParaRPr lang="es-MX" sz="1200" b="1"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Juego de Búsqueda (por todo 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Explíqueles que realizarán una búsqueda del tesoro a lo largo de todo conjunto de herramientas.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grupos pequeños que revisen cada pregunta y localicen el módulo y las herramientas necesarias del módulo para responder la pregunta.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escriban con marcadores en un rotafolio sus respuestas a cada pregunta.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Proporcione a los equipos 15 - 20 minutos hasta que terminen.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compartan las respuestas; use la clave de respuestas (abajo) para que amplíen sus soluciones.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las respuestas, pida a los participantes que compartan con el resto de la clase sus reacciones o las preguntas que puedan tener con respecto al conjunto de herramientas, considerando el juego de búsqueda a través del mismo.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t>
            </a:r>
            <a:r>
              <a:rPr lang="es-MX" sz="1200" b="1" i="1" u="sng" kern="1200">
                <a:solidFill>
                  <a:schemeClr val="tx1"/>
                </a:solidFill>
                <a:effectLst/>
                <a:latin typeface="+mn-lt"/>
                <a:ea typeface="MS PGothic" panose="020B0600070205080204" pitchFamily="34" charset="-128"/>
                <a:cs typeface="MS PGothic" charset="0"/>
              </a:rPr>
              <a:t>A continuación encontrará las respuestas de las preguntas.</a:t>
            </a:r>
            <a:r>
              <a:rPr lang="es-MX" sz="1200" b="1" i="1" kern="1200">
                <a:solidFill>
                  <a:schemeClr val="tx1"/>
                </a:solidFill>
                <a:effectLst/>
                <a:latin typeface="+mn-lt"/>
                <a:ea typeface="MS PGothic" panose="020B0600070205080204" pitchFamily="34" charset="-128"/>
                <a:cs typeface="MS PGothic" charset="0"/>
              </a:rPr>
              <a:t> Los participantes pueden tener respuestas variadas. Si lo hacen, pídales que expliquen la razón por la que eligieron el módulo y la herramienta.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1. ¿</a:t>
            </a:r>
            <a:r>
              <a:rPr lang="es-MX" altLang="en-US">
                <a:solidFill>
                  <a:srgbClr val="101820"/>
                </a:solidFill>
              </a:rPr>
              <a:t>Se ha sentido abrumado por una deuda</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6: </a:t>
            </a:r>
            <a:r>
              <a:rPr lang="es-MX" sz="1200" i="1" kern="1200">
                <a:solidFill>
                  <a:schemeClr val="tx1"/>
                </a:solidFill>
                <a:effectLst/>
                <a:latin typeface="+mn-lt"/>
                <a:ea typeface="MS PGothic" panose="020B0600070205080204" pitchFamily="34" charset="-128"/>
                <a:cs typeface="MS PGothic" charset="0"/>
              </a:rPr>
              <a:t>Manejo de deudas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Herramienta 3:</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Hoja de cálculo para reducir las deudas (Página 231)</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2. ¿</a:t>
            </a:r>
            <a:r>
              <a:rPr lang="es-MX" altLang="en-US">
                <a:solidFill>
                  <a:srgbClr val="101820"/>
                </a:solidFill>
              </a:rPr>
              <a:t>Sintió que no podía llegar a fin de mes</a:t>
            </a:r>
            <a:r>
              <a:rPr lang="es-MX" sz="1200" kern="1200">
                <a:solidFill>
                  <a:schemeClr val="tx1"/>
                </a:solidFill>
                <a:effectLst/>
                <a:latin typeface="+mn-lt"/>
                <a:ea typeface="MS PGothic" panose="020B0600070205080204" pitchFamily="34" charset="-128"/>
                <a:cs typeface="MS PGothic" charset="0"/>
              </a:rPr>
              <a:t>? (CUALQUIERA DE ESTAS RESPUESTAS ES ACEPTABLE)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3: </a:t>
            </a:r>
            <a:r>
              <a:rPr lang="es-MX" sz="1200" i="1" kern="1200">
                <a:solidFill>
                  <a:schemeClr val="tx1"/>
                </a:solidFill>
                <a:effectLst/>
                <a:latin typeface="+mn-lt"/>
                <a:ea typeface="MS PGothic" panose="020B0600070205080204" pitchFamily="34" charset="-128"/>
                <a:cs typeface="MS PGothic" charset="0"/>
              </a:rPr>
              <a:t>Seguimiento y manejo de los ingresos y beneficios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3: </a:t>
            </a:r>
            <a:r>
              <a:rPr lang="es-MX" sz="1200" kern="1200">
                <a:solidFill>
                  <a:schemeClr val="tx1"/>
                </a:solidFill>
                <a:effectLst/>
                <a:latin typeface="+mn-lt"/>
                <a:ea typeface="MS PGothic" panose="020B0600070205080204" pitchFamily="34" charset="-128"/>
                <a:cs typeface="MS PGothic" charset="0"/>
              </a:rPr>
              <a:t>Maneras de aumentar los ingresos y recursos</a:t>
            </a:r>
            <a:r>
              <a:rPr lang="es-ES" sz="1200"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(Página 145)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4:</a:t>
            </a:r>
            <a:r>
              <a:rPr lang="es-MX" sz="1200" i="1" kern="1200">
                <a:solidFill>
                  <a:schemeClr val="tx1"/>
                </a:solidFill>
                <a:effectLst/>
                <a:latin typeface="+mn-lt"/>
                <a:ea typeface="MS PGothic" panose="020B0600070205080204" pitchFamily="34" charset="-128"/>
                <a:cs typeface="MS PGothic" charset="0"/>
              </a:rPr>
              <a:t> Pago de las facturas y otros gastos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1:  Rastreador de gastos, 4: </a:t>
            </a:r>
            <a:r>
              <a:rPr lang="es-MX" sz="1200" kern="1200">
                <a:solidFill>
                  <a:schemeClr val="tx1"/>
                </a:solidFill>
                <a:effectLst/>
                <a:latin typeface="+mn-lt"/>
                <a:ea typeface="MS PGothic" panose="020B0600070205080204" pitchFamily="34" charset="-128"/>
                <a:cs typeface="MS PGothic" charset="0"/>
              </a:rPr>
              <a:t>Estrategias para reducir los gastos, y 5: </a:t>
            </a:r>
            <a:r>
              <a:rPr lang="es-MX" sz="1200" i="1" kern="1200">
                <a:solidFill>
                  <a:schemeClr val="tx1"/>
                </a:solidFill>
                <a:effectLst/>
                <a:latin typeface="+mn-lt"/>
                <a:ea typeface="MS PGothic" panose="020B0600070205080204" pitchFamily="34" charset="-128"/>
                <a:cs typeface="MS PGothic" charset="0"/>
              </a:rPr>
              <a:t> Cuando el dinero no alcanza </a:t>
            </a:r>
            <a:r>
              <a:rPr lang="es-MX" sz="1200" kern="1200">
                <a:solidFill>
                  <a:schemeClr val="tx1"/>
                </a:solidFill>
                <a:effectLst/>
                <a:latin typeface="+mn-lt"/>
                <a:ea typeface="MS PGothic" panose="020B0600070205080204" pitchFamily="34" charset="-128"/>
                <a:cs typeface="MS PGothic" charset="0"/>
              </a:rPr>
              <a:t>(Páginas 157, 169, 175)</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5: </a:t>
            </a:r>
            <a:r>
              <a:rPr lang="es-MX" sz="1200" i="1" kern="1200">
                <a:solidFill>
                  <a:schemeClr val="tx1"/>
                </a:solidFill>
                <a:effectLst/>
                <a:latin typeface="+mn-lt"/>
                <a:ea typeface="MS PGothic" panose="020B0600070205080204" pitchFamily="34" charset="-128"/>
                <a:cs typeface="MS PGothic" charset="0"/>
              </a:rPr>
              <a:t>Llegar a fin de mes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1: Presupuesto de flujo de efectivo, 2: </a:t>
            </a:r>
            <a:r>
              <a:rPr lang="es-MX" sz="1200" kern="1200">
                <a:solidFill>
                  <a:schemeClr val="tx1"/>
                </a:solidFill>
                <a:effectLst/>
                <a:latin typeface="+mn-lt"/>
                <a:ea typeface="MS PGothic" panose="020B0600070205080204" pitchFamily="34" charset="-128"/>
                <a:cs typeface="MS PGothic" charset="0"/>
              </a:rPr>
              <a:t>Calendario de flujo de efectivo, y 3:</a:t>
            </a:r>
            <a:r>
              <a:rPr lang="es-MX" sz="1200" i="1" kern="1200">
                <a:solidFill>
                  <a:schemeClr val="tx1"/>
                </a:solidFill>
                <a:effectLst/>
                <a:latin typeface="+mn-lt"/>
                <a:ea typeface="MS PGothic" panose="020B0600070205080204" pitchFamily="34" charset="-128"/>
                <a:cs typeface="MS PGothic" charset="0"/>
              </a:rPr>
              <a:t> Lista de comprobación para mejorar el flujo de efectivo </a:t>
            </a:r>
            <a:r>
              <a:rPr lang="es-MX" sz="1200" kern="1200">
                <a:solidFill>
                  <a:schemeClr val="tx1"/>
                </a:solidFill>
                <a:effectLst/>
                <a:latin typeface="+mn-lt"/>
                <a:ea typeface="MS PGothic" panose="020B0600070205080204" pitchFamily="34" charset="-128"/>
                <a:cs typeface="MS PGothic" charset="0"/>
              </a:rPr>
              <a:t>(Páginas 181, 191, 195)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3. ¿</a:t>
            </a:r>
            <a:r>
              <a:rPr lang="es-MX" altLang="en-US">
                <a:solidFill>
                  <a:srgbClr val="101820"/>
                </a:solidFill>
              </a:rPr>
              <a:t>Necesita pedir un préstamo, porque quiere comprar un auto, y quiere obtener las mejores condiciones</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1: </a:t>
            </a:r>
            <a:r>
              <a:rPr lang="es-MX" sz="1200" i="1" kern="1200">
                <a:solidFill>
                  <a:schemeClr val="tx1"/>
                </a:solidFill>
                <a:effectLst/>
                <a:latin typeface="+mn-lt"/>
                <a:ea typeface="MS PGothic" panose="020B0600070205080204" pitchFamily="34" charset="-128"/>
                <a:cs typeface="MS PGothic" charset="0"/>
              </a:rPr>
              <a:t>Cómo establecer metas y la planificación de compras importantes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3: Cómo comprar un auto </a:t>
            </a:r>
            <a:r>
              <a:rPr lang="es-MX" sz="1200" kern="1200">
                <a:solidFill>
                  <a:schemeClr val="tx1"/>
                </a:solidFill>
                <a:effectLst/>
                <a:latin typeface="+mn-lt"/>
                <a:ea typeface="MS PGothic" panose="020B0600070205080204" pitchFamily="34" charset="-128"/>
                <a:cs typeface="MS PGothic" charset="0"/>
              </a:rPr>
              <a:t>(Página 83).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7: </a:t>
            </a:r>
            <a:r>
              <a:rPr lang="es-MX" sz="1200" i="1" kern="1200">
                <a:solidFill>
                  <a:schemeClr val="tx1"/>
                </a:solidFill>
                <a:effectLst/>
                <a:latin typeface="+mn-lt"/>
                <a:ea typeface="MS PGothic" panose="020B0600070205080204" pitchFamily="34" charset="-128"/>
                <a:cs typeface="MS PGothic" charset="0"/>
              </a:rPr>
              <a:t>Cómo comprender los informes y puntajes de crédito</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3: Cómo mejorar sus informes y puntajes de crédito (Página 285) </a:t>
            </a:r>
            <a:endParaRPr lang="en-GB" sz="1200" kern="1200">
              <a:solidFill>
                <a:schemeClr val="tx1"/>
              </a:solidFill>
              <a:effectLst/>
              <a:latin typeface="+mn-lt"/>
              <a:ea typeface="MS PGothic" panose="020B0600070205080204" pitchFamily="34" charset="-128"/>
              <a:cs typeface="MS PGothic" charset="0"/>
            </a:endParaRPr>
          </a:p>
          <a:p>
            <a:r>
              <a:rPr lang="es-MX" sz="1200" b="0" u="none" kern="1200">
                <a:solidFill>
                  <a:schemeClr val="tx1"/>
                </a:solidFill>
                <a:effectLst/>
                <a:latin typeface="+mn-lt"/>
                <a:ea typeface="MS PGothic" panose="020B0600070205080204" pitchFamily="34" charset="-128"/>
                <a:cs typeface="MS PGothic" charset="0"/>
              </a:rPr>
              <a:t>4. ¿</a:t>
            </a:r>
            <a:r>
              <a:rPr lang="es-MX" altLang="en-US">
                <a:solidFill>
                  <a:srgbClr val="101820"/>
                </a:solidFill>
              </a:rPr>
              <a:t>Quiere entender los depósitos directos y las tarjetas de nómina</a:t>
            </a:r>
            <a:r>
              <a:rPr lang="es-MX" sz="1200" b="0" u="none" kern="1200">
                <a:solidFill>
                  <a:schemeClr val="tx1"/>
                </a:solidFill>
                <a:effectLst/>
                <a:latin typeface="+mn-lt"/>
                <a:ea typeface="MS PGothic" panose="020B0600070205080204" pitchFamily="34" charset="-128"/>
                <a:cs typeface="MS PGothic" charset="0"/>
              </a:rPr>
              <a:t>? </a:t>
            </a:r>
            <a:endParaRPr lang="en-GB" sz="1200" b="0" u="none"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3: </a:t>
            </a:r>
            <a:r>
              <a:rPr lang="es-MX" sz="1200" i="1" kern="1200">
                <a:solidFill>
                  <a:schemeClr val="tx1"/>
                </a:solidFill>
                <a:effectLst/>
                <a:latin typeface="+mn-lt"/>
                <a:ea typeface="MS PGothic" panose="020B0600070205080204" pitchFamily="34" charset="-128"/>
                <a:cs typeface="MS PGothic" charset="0"/>
              </a:rPr>
              <a:t>Seguimiento y manejo de los ingresos y beneficios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Herramienta 2: </a:t>
            </a:r>
            <a:r>
              <a:rPr lang="es-MX" sz="1200" kern="1200">
                <a:solidFill>
                  <a:schemeClr val="tx1"/>
                </a:solidFill>
                <a:effectLst/>
                <a:latin typeface="+mn-lt"/>
                <a:ea typeface="MS PGothic" panose="020B0600070205080204" pitchFamily="34" charset="-128"/>
                <a:cs typeface="MS PGothic" charset="0"/>
              </a:rPr>
              <a:t>Maneras de recibir sus ingresos y recursos (Página 139)</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5. ¿</a:t>
            </a:r>
            <a:r>
              <a:rPr lang="es-MX" altLang="en-US">
                <a:solidFill>
                  <a:srgbClr val="101820"/>
                </a:solidFill>
              </a:rPr>
              <a:t>Ha utilizado productos de crédito de alto costo en el pasado y quiere evitar volver a hacerlo</a:t>
            </a:r>
            <a:r>
              <a:rPr lang="es-MX" sz="1200" kern="1200">
                <a:solidFill>
                  <a:schemeClr val="tx1"/>
                </a:solidFill>
                <a:effectLst/>
                <a:latin typeface="+mn-lt"/>
                <a:ea typeface="MS PGothic" panose="020B0600070205080204" pitchFamily="34" charset="-128"/>
                <a:cs typeface="MS PGothic" charset="0"/>
              </a:rPr>
              <a:t>? (CUALQUIERA DE ESTAS RESPUESTAS ES ACEPTABLE)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2: </a:t>
            </a:r>
            <a:r>
              <a:rPr lang="es-MX" sz="1200" i="1" kern="1200">
                <a:solidFill>
                  <a:schemeClr val="tx1"/>
                </a:solidFill>
                <a:effectLst/>
                <a:latin typeface="+mn-lt"/>
                <a:ea typeface="MS PGothic" panose="020B0600070205080204" pitchFamily="34" charset="-128"/>
                <a:cs typeface="MS PGothic" charset="0"/>
              </a:rPr>
              <a:t>Cómo ahorrar para las emergencias, facturas y metas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Herramienta 1: Plan de ahorro </a:t>
            </a:r>
            <a:r>
              <a:rPr lang="es-MX" sz="1200" kern="1200">
                <a:solidFill>
                  <a:schemeClr val="tx1"/>
                </a:solidFill>
                <a:effectLst/>
                <a:latin typeface="+mn-lt"/>
                <a:ea typeface="MS PGothic" panose="020B0600070205080204" pitchFamily="34" charset="-128"/>
                <a:cs typeface="MS PGothic" charset="0"/>
              </a:rPr>
              <a:t>(Página 105)</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5: </a:t>
            </a:r>
            <a:r>
              <a:rPr lang="es-MX" sz="1200" i="1" kern="1200">
                <a:solidFill>
                  <a:schemeClr val="tx1"/>
                </a:solidFill>
                <a:effectLst/>
                <a:latin typeface="+mn-lt"/>
                <a:ea typeface="MS PGothic" panose="020B0600070205080204" pitchFamily="34" charset="-128"/>
                <a:cs typeface="MS PGothic" charset="0"/>
              </a:rPr>
              <a:t>Cómo llegar a fin de mes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1: Presupuesto de flujo de efectivo o 2: Calendario de flujo de efectivo</a:t>
            </a:r>
            <a:r>
              <a:rPr lang="es-MX" sz="1200" kern="1200">
                <a:solidFill>
                  <a:schemeClr val="tx1"/>
                </a:solidFill>
                <a:effectLst/>
                <a:latin typeface="+mn-lt"/>
                <a:ea typeface="MS PGothic" panose="020B0600070205080204" pitchFamily="34" charset="-128"/>
                <a:cs typeface="MS PGothic" charset="0"/>
              </a:rPr>
              <a:t> (Página 181 y 191)</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Información sobre cómo evitar trampas de endeudamiento y las alternativas al crédito de alto costo en el Módulo 6:</a:t>
            </a:r>
            <a:r>
              <a:rPr lang="es-MX" sz="1200" i="1" kern="1200">
                <a:solidFill>
                  <a:schemeClr val="tx1"/>
                </a:solidFill>
                <a:effectLst/>
                <a:latin typeface="+mn-lt"/>
                <a:ea typeface="MS PGothic" panose="020B0600070205080204" pitchFamily="34" charset="-128"/>
                <a:cs typeface="MS PGothic" charset="0"/>
              </a:rPr>
              <a:t> Cómo manejar la deuda</a:t>
            </a:r>
            <a:r>
              <a:rPr lang="es-MX" sz="1200" kern="1200">
                <a:solidFill>
                  <a:schemeClr val="tx1"/>
                </a:solidFill>
                <a:effectLst/>
                <a:latin typeface="+mn-lt"/>
                <a:ea typeface="MS PGothic" panose="020B0600070205080204" pitchFamily="34" charset="-128"/>
                <a:cs typeface="MS PGothic" charset="0"/>
              </a:rPr>
              <a:t> (Páginas 191 y 192)</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6. ¿</a:t>
            </a:r>
            <a:r>
              <a:rPr lang="es-MX" altLang="en-US">
                <a:solidFill>
                  <a:srgbClr val="101820"/>
                </a:solidFill>
              </a:rPr>
              <a:t>Quiere hacer cambios pero no tiene metas claras</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1: </a:t>
            </a:r>
            <a:r>
              <a:rPr lang="es-MX" sz="1200" i="1" kern="1200">
                <a:solidFill>
                  <a:schemeClr val="tx1"/>
                </a:solidFill>
                <a:effectLst/>
                <a:latin typeface="+mn-lt"/>
                <a:ea typeface="MS PGothic" panose="020B0600070205080204" pitchFamily="34" charset="-128"/>
                <a:cs typeface="MS PGothic" charset="0"/>
              </a:rPr>
              <a:t>Cómo establecer metas y la planificación de compras importantes</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1</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Herramienta para establecer metas</a:t>
            </a:r>
            <a:r>
              <a:rPr lang="es-MX" sz="1200" kern="1200">
                <a:solidFill>
                  <a:schemeClr val="tx1"/>
                </a:solidFill>
                <a:effectLst/>
                <a:latin typeface="+mn-lt"/>
                <a:ea typeface="MS PGothic" panose="020B0600070205080204" pitchFamily="34" charset="-128"/>
                <a:cs typeface="MS PGothic" charset="0"/>
              </a:rPr>
              <a:t> (Página 73)</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7. ¿</a:t>
            </a:r>
            <a:r>
              <a:rPr lang="es-MX" altLang="en-US">
                <a:solidFill>
                  <a:srgbClr val="101820"/>
                </a:solidFill>
              </a:rPr>
              <a:t>No tiene ahorros pero quiere comenzar a ahorrar</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2: </a:t>
            </a:r>
            <a:r>
              <a:rPr lang="es-MX" sz="1200" i="1" kern="1200">
                <a:solidFill>
                  <a:schemeClr val="tx1"/>
                </a:solidFill>
                <a:effectLst/>
                <a:latin typeface="+mn-lt"/>
                <a:ea typeface="MS PGothic" panose="020B0600070205080204" pitchFamily="34" charset="-128"/>
                <a:cs typeface="MS PGothic" charset="0"/>
              </a:rPr>
              <a:t>Cómo ahorrar para las emergencias, facturas y metas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Herramienta 1: Plan de ahorro </a:t>
            </a:r>
            <a:r>
              <a:rPr lang="es-MX" sz="1200" kern="1200">
                <a:solidFill>
                  <a:schemeClr val="tx1"/>
                </a:solidFill>
                <a:effectLst/>
                <a:latin typeface="+mn-lt"/>
                <a:ea typeface="MS PGothic" panose="020B0600070205080204" pitchFamily="34" charset="-128"/>
                <a:cs typeface="MS PGothic" charset="0"/>
              </a:rPr>
              <a:t>(Página 105)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8. ¿</a:t>
            </a:r>
            <a:r>
              <a:rPr lang="es-MX" altLang="en-US">
                <a:solidFill>
                  <a:srgbClr val="101820"/>
                </a:solidFill>
              </a:rPr>
              <a:t>Quiere abrir una cuenta pero no sabe qué tipo de cuenta o dónde abrirla</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0" i="1" u="none" kern="1200">
                <a:solidFill>
                  <a:schemeClr val="tx1"/>
                </a:solidFill>
                <a:effectLst/>
                <a:latin typeface="+mn-lt"/>
                <a:ea typeface="MS PGothic" panose="020B0600070205080204" pitchFamily="34" charset="-128"/>
                <a:cs typeface="MS PGothic" charset="0"/>
              </a:rPr>
              <a:t>Módulo 8: </a:t>
            </a:r>
            <a:r>
              <a:rPr lang="es-MX" sz="1200" i="1" kern="1200">
                <a:solidFill>
                  <a:schemeClr val="tx1"/>
                </a:solidFill>
                <a:effectLst/>
                <a:latin typeface="+mn-lt"/>
                <a:ea typeface="MS PGothic" panose="020B0600070205080204" pitchFamily="34" charset="-128"/>
                <a:cs typeface="MS PGothic" charset="0"/>
              </a:rPr>
              <a:t>Servicios financieros, tarjetas, cuentas y préstamos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Herramienta 1</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Conozca sus opciones, 2</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 Haga preguntas, 3: </a:t>
            </a:r>
            <a:r>
              <a:rPr lang="es-MX" sz="1200" kern="1200">
                <a:solidFill>
                  <a:schemeClr val="tx1"/>
                </a:solidFill>
                <a:effectLst/>
                <a:latin typeface="+mn-lt"/>
                <a:ea typeface="MS PGothic" panose="020B0600070205080204" pitchFamily="34" charset="-128"/>
                <a:cs typeface="MS PGothic" charset="0"/>
              </a:rPr>
              <a:t>Servicios financieros y conceptos básicos de la banca, o 4:</a:t>
            </a:r>
            <a:r>
              <a:rPr lang="es-MX" sz="1200" i="1" kern="1200">
                <a:solidFill>
                  <a:schemeClr val="tx1"/>
                </a:solidFill>
                <a:effectLst/>
                <a:latin typeface="+mn-lt"/>
                <a:ea typeface="MS PGothic" panose="020B0600070205080204" pitchFamily="34" charset="-128"/>
                <a:cs typeface="MS PGothic" charset="0"/>
              </a:rPr>
              <a:t> Lista de comprobación para abrir una cuenta </a:t>
            </a:r>
            <a:r>
              <a:rPr lang="es-MX" sz="1200" kern="1200">
                <a:solidFill>
                  <a:schemeClr val="tx1"/>
                </a:solidFill>
                <a:effectLst/>
                <a:latin typeface="+mn-lt"/>
                <a:ea typeface="MS PGothic" panose="020B0600070205080204" pitchFamily="34" charset="-128"/>
                <a:cs typeface="MS PGothic" charset="0"/>
              </a:rPr>
              <a:t>(Páginas 307, 315, 321, 329)</a:t>
            </a:r>
            <a:endParaRPr lang="en-GB" sz="1200" kern="120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31</a:t>
            </a:fld>
            <a:endParaRPr lang="es-MX" altLang="en-US"/>
          </a:p>
        </p:txBody>
      </p:sp>
    </p:spTree>
    <p:extLst>
      <p:ext uri="{BB962C8B-B14F-4D97-AF65-F5344CB8AC3E}">
        <p14:creationId xmlns:p14="http://schemas.microsoft.com/office/powerpoint/2010/main" val="14832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1. Introducción,</a:t>
            </a:r>
            <a:r>
              <a:rPr lang="es-MX" sz="1200" b="1" u="sng" kern="1200" baseline="0">
                <a:solidFill>
                  <a:schemeClr val="tx1"/>
                </a:solidFill>
                <a:effectLst/>
                <a:latin typeface="+mn-lt"/>
                <a:ea typeface="MS PGothic" panose="020B0600070205080204" pitchFamily="34" charset="-128"/>
                <a:cs typeface="MS PGothic" charset="0"/>
              </a:rPr>
              <a:t> </a:t>
            </a:r>
            <a:r>
              <a:rPr lang="es-MX" sz="1200" b="1" u="sng" kern="1200">
                <a:solidFill>
                  <a:schemeClr val="tx1"/>
                </a:solidFill>
                <a:effectLst/>
                <a:latin typeface="+mn-lt"/>
                <a:ea typeface="MS PGothic" panose="020B0600070205080204" pitchFamily="34" charset="-128"/>
                <a:cs typeface="MS PGothic" charset="0"/>
              </a:rPr>
              <a:t>parte 4: </a:t>
            </a:r>
            <a:r>
              <a:rPr lang="es-MX" sz="1200" b="1" i="1" u="sng" kern="1200">
                <a:solidFill>
                  <a:schemeClr val="tx1"/>
                </a:solidFill>
                <a:effectLst/>
                <a:latin typeface="+mn-lt"/>
                <a:ea typeface="MS PGothic" panose="020B0600070205080204" pitchFamily="34" charset="-128"/>
                <a:cs typeface="MS PGothic" charset="0"/>
              </a:rPr>
              <a:t>El Dinero y yo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NOTA: ANTES DE INICIAR ESTA ACTIVIDAD, DISTRIBUYA LA ENCUESTA PREVIA AL CURSO.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EXPLIQUE LO SIGUIENTE:</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kern="1200">
                <a:solidFill>
                  <a:schemeClr val="tx1"/>
                </a:solidFill>
                <a:effectLst/>
                <a:latin typeface="+mn-lt"/>
                <a:ea typeface="MS PGothic" panose="020B0600070205080204" pitchFamily="34" charset="-128"/>
                <a:cs typeface="MS PGothic" charset="0"/>
              </a:rPr>
              <a:t>A partir de hoy, usted estará preparado para formar al personal de su organización, red o comunidad.</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kern="1200">
                <a:solidFill>
                  <a:schemeClr val="tx1"/>
                </a:solidFill>
                <a:effectLst/>
                <a:latin typeface="+mn-lt"/>
                <a:ea typeface="MS PGothic" panose="020B0600070205080204" pitchFamily="34" charset="-128"/>
                <a:cs typeface="MS PGothic" charset="0"/>
              </a:rPr>
              <a:t>Para que el CFPB pueda demostrar los cambios en el nivel de confianza, y otros resultados del curso, usted realizará una encuesta antes y después del curso; también deberá rellenar la encuesta para los instructores.</a:t>
            </a:r>
            <a:endParaRPr lang="en-GB" sz="1200" kern="1200">
              <a:solidFill>
                <a:schemeClr val="tx1"/>
              </a:solidFill>
              <a:effectLst/>
              <a:latin typeface="+mn-lt"/>
              <a:ea typeface="MS PGothic" panose="020B0600070205080204" pitchFamily="34" charset="-128"/>
              <a:cs typeface="MS PGothic" charset="0"/>
            </a:endParaRPr>
          </a:p>
          <a:p>
            <a:pPr marL="228600" lvl="0" indent="-228600">
              <a:buFont typeface="+mj-lt"/>
              <a:buAutoNum type="arabicPeriod"/>
            </a:pPr>
            <a:r>
              <a:rPr lang="es-MX" sz="1200" b="1" kern="1200">
                <a:solidFill>
                  <a:schemeClr val="tx1"/>
                </a:solidFill>
                <a:effectLst/>
                <a:latin typeface="+mn-lt"/>
                <a:ea typeface="MS PGothic" panose="020B0600070205080204" pitchFamily="34" charset="-128"/>
                <a:cs typeface="MS PGothic" charset="0"/>
              </a:rPr>
              <a:t>Con el fin de que se familiarice con esas encuestas, las rellenaremos hoy.</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Dé a los participantes de 2 a 4 minutos para llenar la encuesta.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 ¿Tienen alguna pregunta acerca de la encuesta previa al curso?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NOTA: Si usted conoce otra actividad que sea participativa y que ayude a revelar las actitudes, los sentimientos, las influencias emocionales y culturales sobre las decisiones financieras, siéntase libre de sustituir esa actividad por la que se describe en este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En el diseño del curso se han incluido actividades antes de las presentaciones con el fin de que los participantes reflexionen sobre las actitudes, sentimientos, influencias emocionales y culturales, y sobre las decisiones financieras. Esto los predispone a comprender mejor qué influye en la gente a la que sirven a la hora de tomar decisiones. También es posible que, como resultado, decidan aplicar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en su propia vida.</a:t>
            </a:r>
            <a:endParaRPr lang="en-GB" sz="1200" kern="1200">
              <a:solidFill>
                <a:schemeClr val="tx1"/>
              </a:solidFill>
              <a:effectLst/>
              <a:latin typeface="+mn-lt"/>
              <a:ea typeface="MS PGothic" panose="020B0600070205080204" pitchFamily="34" charset="-128"/>
              <a:cs typeface="MS PGothic"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8031873-84C2-488B-A47F-59459E4B62E2}" type="slidenum">
              <a:rPr lang="en-US" altLang="en-US" smtClean="0">
                <a:latin typeface="Calibri" panose="020F0502020204030204" pitchFamily="34" charset="0"/>
              </a:rPr>
              <a:pPr/>
              <a:t>3</a:t>
            </a:fld>
            <a:endParaRPr lang="es-MX" altLang="en-US">
              <a:latin typeface="Calibri" panose="020F0502020204030204" pitchFamily="34" charset="0"/>
            </a:endParaRPr>
          </a:p>
        </p:txBody>
      </p:sp>
    </p:spTree>
    <p:extLst>
      <p:ext uri="{BB962C8B-B14F-4D97-AF65-F5344CB8AC3E}">
        <p14:creationId xmlns:p14="http://schemas.microsoft.com/office/powerpoint/2010/main" val="2646132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Comentarlo en grupo grande, o en grupos pequeños y después ponerlo en común (Parte 1 de la Introducción)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los participantes determinen lo que harían en cada situación al usar uno de dos métodos:</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b="1" kern="1200">
                <a:solidFill>
                  <a:schemeClr val="tx1"/>
                </a:solidFill>
                <a:effectLst/>
                <a:latin typeface="+mn-lt"/>
                <a:ea typeface="MS PGothic" panose="020B0600070205080204" pitchFamily="34" charset="-128"/>
                <a:cs typeface="MS PGothic" charset="0"/>
              </a:rPr>
              <a:t>Comentarlo en un grupo grande. </a:t>
            </a:r>
            <a:r>
              <a:rPr lang="es-MX" sz="1200" kern="1200">
                <a:solidFill>
                  <a:schemeClr val="tx1"/>
                </a:solidFill>
                <a:effectLst/>
                <a:latin typeface="+mn-lt"/>
                <a:ea typeface="MS PGothic" panose="020B0600070205080204" pitchFamily="34" charset="-128"/>
                <a:cs typeface="MS PGothic" charset="0"/>
              </a:rPr>
              <a:t>Escriba las ideas que ellos plantean para cada pregunta en un rotafolio (esto iniciará el proceso en que ellos ven su red de recursos y de recomendados, así como el momento en que deberían recomendar).</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b="1" kern="1200">
                <a:solidFill>
                  <a:schemeClr val="tx1"/>
                </a:solidFill>
                <a:effectLst/>
                <a:latin typeface="+mn-lt"/>
                <a:ea typeface="MS PGothic" panose="020B0600070205080204" pitchFamily="34" charset="-128"/>
                <a:cs typeface="MS PGothic" charset="0"/>
              </a:rPr>
              <a:t>Comentarlo en grupos pequeños para después ponerlo todos en común. </a:t>
            </a:r>
            <a:r>
              <a:rPr lang="es-MX" sz="1200" kern="1200">
                <a:solidFill>
                  <a:schemeClr val="tx1"/>
                </a:solidFill>
                <a:effectLst/>
                <a:latin typeface="+mn-lt"/>
                <a:ea typeface="MS PGothic" panose="020B0600070205080204" pitchFamily="34" charset="-128"/>
                <a:cs typeface="MS PGothic" charset="0"/>
              </a:rPr>
              <a:t>Diga a los grupos que escriban sus ideas con marcadores en un rotafolio. Haga que cada equipo presente un informe sobre una de las preguntas. Haga que otros grupos se sumen a sus informes en base a sus propias discusiones en grupos pequeños.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usted va corto de tiempo, puede cubrir esta parte rápidamente pidiendo que se debata acerca de una, dos o tres de las preguntas de la diapositiva. Probablemente, esto podría ser suficiente para que la mayoría de la gente entienda que muchos temas del empoderamiento financiero requieren conocimientos especializados y experiencia para poder abordarlos adecuadamente y todavía proporcionar una buena transición hacia una discusión acerca de un recurso y guía de recomendación.</a:t>
            </a:r>
            <a:r>
              <a:rPr lang="en-GB">
                <a:effectLst/>
              </a:rPr>
              <a:t> </a:t>
            </a:r>
            <a:endParaRPr lang="en-US"/>
          </a:p>
        </p:txBody>
      </p:sp>
      <p:sp>
        <p:nvSpPr>
          <p:cNvPr id="4" name="Slide Number Placeholder 3"/>
          <p:cNvSpPr>
            <a:spLocks noGrp="1"/>
          </p:cNvSpPr>
          <p:nvPr>
            <p:ph type="sldNum" sz="quarter" idx="10"/>
          </p:nvPr>
        </p:nvSpPr>
        <p:spPr/>
        <p:txBody>
          <a:bodyPr/>
          <a:lstStyle/>
          <a:p>
            <a:pPr>
              <a:defRPr/>
            </a:pPr>
            <a:fld id="{55C1E816-09E7-47FA-A6FB-DF0A42BF6DDF}" type="slidenum">
              <a:rPr lang="en-US" altLang="en-US" smtClean="0"/>
              <a:pPr>
                <a:defRPr/>
              </a:pPr>
              <a:t>32</a:t>
            </a:fld>
            <a:endParaRPr lang="es-MX" altLang="en-US"/>
          </a:p>
        </p:txBody>
      </p:sp>
    </p:spTree>
    <p:extLst>
      <p:ext uri="{BB962C8B-B14F-4D97-AF65-F5344CB8AC3E}">
        <p14:creationId xmlns:p14="http://schemas.microsoft.com/office/powerpoint/2010/main" val="848620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r>
              <a:rPr lang="en-GB">
                <a:effectLst/>
              </a:rPr>
              <a:t> </a:t>
            </a: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Comentarlo en grupo grande, o en grupos pequeños y después ponerlo en común (Parte 1 de la Introducción)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plantilla suplementaria sobre “Cómo Crear una Guía de Recomendaciones”.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En resumen: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personas podrían acudir a usted u otras personas en su organización en busca de información de calidad con respecto a una variedad de temas.</a:t>
            </a:r>
          </a:p>
          <a:p>
            <a:pPr marL="0" lvl="0" indent="0">
              <a:buFont typeface="Arial" charset="0"/>
              <a:buNone/>
            </a:pP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Pero algunas personas pueden necesitar más ayuda. Quizás usted no se sienta cómodo al proveer esa ayuda porque es técnica, está más allá de lo que usted se siente cómodo, o porque no está disponible dentro de su organización.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Debido a que las personas a quienes usted atiende confían en usted, esperan que usted les entregue información de calidad y recomendaciones sobre los distintos temas. Aquí es donde un recurso de alta calidad y una red de recursos y recomendaciones serán esenciales para su trabajo en la comunidad.</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b="1" i="1" kern="1200">
                <a:solidFill>
                  <a:schemeClr val="tx1"/>
                </a:solidFill>
                <a:effectLst/>
                <a:latin typeface="+mn-lt"/>
                <a:ea typeface="MS PGothic" panose="020B0600070205080204" pitchFamily="34" charset="-128"/>
                <a:cs typeface="MS PGothic" charset="0"/>
              </a:rPr>
              <a:t>NOTA: </a:t>
            </a:r>
            <a:r>
              <a:rPr lang="es-MX" sz="1200" b="1" i="1" u="sng" kern="1200">
                <a:solidFill>
                  <a:schemeClr val="tx1"/>
                </a:solidFill>
                <a:effectLst/>
                <a:latin typeface="+mn-lt"/>
                <a:ea typeface="MS PGothic" panose="020B0600070205080204" pitchFamily="34" charset="-128"/>
                <a:cs typeface="MS PGothic" charset="0"/>
              </a:rPr>
              <a:t>El educador financiero que imparta esta formación debe trabajar anticipadamente con la organización que recibe la formación para crear la Guía de recomendaciones. Esta será la persona principalmente responsable de la creación de una lista de recursos y recomendaciones pertinente o de ayudar a dicha organización en la creación de una guía eficaz</a:t>
            </a:r>
            <a:r>
              <a:rPr lang="es-MX" sz="1200" b="1" i="1" kern="1200">
                <a:solidFill>
                  <a:schemeClr val="tx1"/>
                </a:solidFill>
                <a:effectLst/>
                <a:latin typeface="+mn-lt"/>
                <a:ea typeface="MS PGothic" panose="020B0600070205080204" pitchFamily="34" charset="-128"/>
                <a:cs typeface="MS PGothic" charset="0"/>
              </a:rPr>
              <a:t>. Para obtener más ayuda sobre esto, </a:t>
            </a:r>
            <a:r>
              <a:rPr lang="es-MX" sz="1200" b="1" i="1" u="sng" kern="1200">
                <a:solidFill>
                  <a:schemeClr val="tx1"/>
                </a:solidFill>
                <a:effectLst/>
                <a:latin typeface="+mn-lt"/>
                <a:ea typeface="MS PGothic" panose="020B0600070205080204" pitchFamily="34" charset="-128"/>
                <a:cs typeface="MS PGothic" charset="0"/>
              </a:rPr>
              <a:t>véase el módulo sobre Cómo crear una guía de recomendaciones.</a:t>
            </a:r>
            <a:r>
              <a:rPr lang="es-MX" sz="1200" b="1" i="1" kern="1200">
                <a:solidFill>
                  <a:schemeClr val="tx1"/>
                </a:solidFill>
                <a:effectLst/>
                <a:latin typeface="+mn-lt"/>
                <a:ea typeface="MS PGothic" panose="020B0600070205080204" pitchFamily="34" charset="-128"/>
                <a:cs typeface="MS PGothic" charset="0"/>
              </a:rPr>
              <a:t> Una lista de recursos y recomendaciones específica para el empoderamiento financiero es importante porque las listas de recursos generales pueden provocar frustración en las personas (algunas de las organizaciones que dicen que brindan educación financiera, asesoramiento y formación pueden no tener la experiencia o el personal adecuado para manejar las recomendaciones).</a:t>
            </a:r>
            <a:endParaRPr lang="en-GB" sz="1200" kern="1200">
              <a:solidFill>
                <a:schemeClr val="tx1"/>
              </a:solidFill>
              <a:effectLst/>
              <a:latin typeface="+mn-lt"/>
              <a:ea typeface="MS PGothic" panose="020B0600070205080204" pitchFamily="34" charset="-128"/>
              <a:cs typeface="MS PGothic"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2C5BED3-CFE9-4400-9555-65473801C23B}" type="slidenum">
              <a:rPr lang="en-US" altLang="en-US" smtClean="0">
                <a:latin typeface="Calibri" panose="020F0502020204030204" pitchFamily="34" charset="0"/>
              </a:rPr>
              <a:pPr/>
              <a:t>33</a:t>
            </a:fld>
            <a:endParaRPr lang="es-MX" altLang="en-US">
              <a:latin typeface="Calibri" panose="020F0502020204030204" pitchFamily="34" charset="0"/>
            </a:endParaRPr>
          </a:p>
        </p:txBody>
      </p:sp>
    </p:spTree>
    <p:extLst>
      <p:ext uri="{BB962C8B-B14F-4D97-AF65-F5344CB8AC3E}">
        <p14:creationId xmlns:p14="http://schemas.microsoft.com/office/powerpoint/2010/main" val="740192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Introducción, Parte 1: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(Introducción, parte 1, Herramienta 1)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el propósito de esta herramienta es proporcionarle una plantilla de seguimiento para utilizarla con la gente. Esta es una forma sencilla de realizar un seguimiento de las herramientas o la información que se comparte con una persona en particular, recolectar datos a nivel de salida y conectar cada reunión con la siguiente.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que abran sus conjuntos de herramientas para revisar la herramienta con ellos.</a:t>
            </a:r>
            <a:endParaRPr lang="en-GB" sz="1200" kern="1200">
              <a:solidFill>
                <a:schemeClr val="tx1"/>
              </a:solidFill>
              <a:effectLst/>
              <a:latin typeface="+mn-lt"/>
              <a:ea typeface="MS PGothic" panose="020B0600070205080204" pitchFamily="34" charset="-128"/>
              <a:cs typeface="MS PGothic" charset="0"/>
            </a:endParaRP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5F05E1-CE4A-4817-9479-518ADA20D0A3}" type="slidenum">
              <a:rPr lang="en-US" altLang="en-US" smtClean="0">
                <a:latin typeface="Calibri" panose="020F0502020204030204" pitchFamily="34" charset="0"/>
              </a:rPr>
              <a:pPr/>
              <a:t>34</a:t>
            </a:fld>
            <a:endParaRPr lang="es-MX" altLang="en-US">
              <a:latin typeface="Calibri" panose="020F0502020204030204" pitchFamily="34" charset="0"/>
            </a:endParaRPr>
          </a:p>
        </p:txBody>
      </p:sp>
    </p:spTree>
    <p:extLst>
      <p:ext uri="{BB962C8B-B14F-4D97-AF65-F5344CB8AC3E}">
        <p14:creationId xmlns:p14="http://schemas.microsoft.com/office/powerpoint/2010/main" val="3451922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s-MX" altLang="en-US" b="1" u="sng">
                <a:solidFill>
                  <a:srgbClr val="000000"/>
                </a:solidFill>
              </a:rPr>
              <a:t>Sección 4 del Entrenamiento: Parte 1 del Entrenamiento: </a:t>
            </a:r>
            <a:r>
              <a:rPr lang="es-MX" altLang="en-US" b="1" i="1" u="sng">
                <a:solidFill>
                  <a:srgbClr val="000000"/>
                </a:solidFill>
              </a:rPr>
              <a:t>Una orientación al conjunto de herramientas y entrenamiento</a:t>
            </a:r>
            <a:endParaRPr lang="es-MX" altLang="en-US" b="1" u="sng">
              <a:solidFill>
                <a:srgbClr val="000000"/>
              </a:solidFill>
              <a:ea typeface="MS PGothic" charset="-128"/>
            </a:endParaRPr>
          </a:p>
          <a:p>
            <a:pPr>
              <a:buFontTx/>
              <a:buChar char="•"/>
              <a:defRPr/>
            </a:pPr>
            <a:endParaRPr lang="es-MX" altLang="en-US">
              <a:solidFill>
                <a:srgbClr val="000000"/>
              </a:solidFill>
              <a:ea typeface="MS PGothic" charset="-128"/>
            </a:endParaRPr>
          </a:p>
          <a:p>
            <a:pPr>
              <a:defRPr/>
            </a:pPr>
            <a:r>
              <a:rPr lang="es-MX" altLang="en-US" b="1">
                <a:solidFill>
                  <a:srgbClr val="000000"/>
                </a:solidFill>
              </a:rPr>
              <a:t>Presentación (Parte 1 de la Introducción, Herramienta 1)</a:t>
            </a:r>
            <a:endParaRPr lang="es-MX" altLang="en-US" b="1">
              <a:solidFill>
                <a:srgbClr val="000000"/>
              </a:solidFill>
              <a:ea typeface="MS PGothic" charset="-128"/>
            </a:endParaRPr>
          </a:p>
          <a:p>
            <a:pPr>
              <a:buFontTx/>
              <a:buChar char="•"/>
              <a:defRPr/>
            </a:pPr>
            <a:endParaRPr lang="es-MX" altLang="en-US" b="1" u="sng">
              <a:solidFill>
                <a:srgbClr val="000000"/>
              </a:solidFill>
              <a:ea typeface="MS PGothic" charset="-128"/>
            </a:endParaRPr>
          </a:p>
          <a:p>
            <a:pPr marL="171450" indent="-171450">
              <a:buFont typeface="Arial" charset="0"/>
              <a:buChar char="•"/>
              <a:defRPr/>
            </a:pPr>
            <a:r>
              <a:rPr lang="es-MX" altLang="en-US">
                <a:solidFill>
                  <a:srgbClr val="000000"/>
                </a:solidFill>
              </a:rPr>
              <a:t>Explique la </a:t>
            </a:r>
            <a:r>
              <a:rPr lang="es-MX" altLang="en-US" i="1">
                <a:solidFill>
                  <a:srgbClr val="000000"/>
                </a:solidFill>
              </a:rPr>
              <a:t>Lista de Comprobación del Empoderamiento Financiero</a:t>
            </a:r>
            <a:r>
              <a:rPr lang="es-MX" altLang="en-US">
                <a:solidFill>
                  <a:srgbClr val="000000"/>
                </a:solidFill>
              </a:rPr>
              <a:t>. Señale:</a:t>
            </a:r>
          </a:p>
          <a:p>
            <a:pPr marL="642937" lvl="1" indent="-171450">
              <a:buFont typeface="Arial" charset="0"/>
              <a:buChar char="•"/>
              <a:defRPr/>
            </a:pPr>
            <a:r>
              <a:rPr lang="es-MX" altLang="en-US">
                <a:solidFill>
                  <a:srgbClr val="000000"/>
                </a:solidFill>
              </a:rPr>
              <a:t>La pregunta relacionada con la cuestión del empoderamiento financiero que se aborda en el módulo</a:t>
            </a:r>
          </a:p>
          <a:p>
            <a:pPr marL="642937" lvl="1" indent="-171450">
              <a:buFont typeface="Arial" charset="0"/>
              <a:buChar char="•"/>
              <a:defRPr/>
            </a:pPr>
            <a:r>
              <a:rPr lang="es-MX" altLang="en-US">
                <a:solidFill>
                  <a:srgbClr val="000000"/>
                </a:solidFill>
              </a:rPr>
              <a:t>El espacio para escribir notas con respecto a la información o las herramientas que se proporcionan</a:t>
            </a:r>
          </a:p>
          <a:p>
            <a:pPr marL="642937" lvl="1" indent="-171450">
              <a:buFont typeface="Arial" charset="0"/>
              <a:buChar char="•"/>
              <a:defRPr/>
            </a:pPr>
            <a:r>
              <a:rPr lang="es-MX" altLang="en-US">
                <a:solidFill>
                  <a:srgbClr val="000000"/>
                </a:solidFill>
              </a:rPr>
              <a:t>El espacio para comprobar o escribir la fecha en que se utiliza la herramienta</a:t>
            </a:r>
          </a:p>
          <a:p>
            <a:pPr marL="171450" indent="-171450">
              <a:buFont typeface="Arial" charset="0"/>
              <a:buChar char="•"/>
              <a:defRPr/>
            </a:pPr>
            <a:endParaRPr lang="es-MX" altLang="en-US" i="1">
              <a:solidFill>
                <a:srgbClr val="000000"/>
              </a:solidFill>
              <a:ea typeface="MS PGothic" charset="-128"/>
            </a:endParaRPr>
          </a:p>
          <a:p>
            <a:pPr marL="171450" indent="-171450">
              <a:buFont typeface="Arial" charset="0"/>
              <a:buChar char="•"/>
              <a:defRPr/>
            </a:pPr>
            <a:r>
              <a:rPr lang="es-MX" altLang="en-US">
                <a:solidFill>
                  <a:srgbClr val="000000"/>
                </a:solidFill>
              </a:rPr>
              <a:t>Explique el fundamento lógico de esta herramienta:  </a:t>
            </a:r>
          </a:p>
          <a:p>
            <a:pPr marL="642937" lvl="1" indent="-171450">
              <a:buFont typeface="Arial" charset="0"/>
              <a:buChar char="•"/>
              <a:defRPr/>
            </a:pPr>
            <a:r>
              <a:rPr lang="es-MX"/>
              <a:t>Está diseñado para ayudar a identificar la información de empoderamiento financiero y las herramientas para compartir</a:t>
            </a:r>
          </a:p>
          <a:p>
            <a:pPr marL="642937" lvl="1" indent="-171450">
              <a:buFont typeface="Arial" charset="0"/>
              <a:buChar char="•"/>
              <a:defRPr/>
            </a:pPr>
            <a:r>
              <a:rPr lang="es-MX"/>
              <a:t>Realice un seguimiento de la información que usted ha compartido incluyendo cualquier </a:t>
            </a:r>
            <a:r>
              <a:rPr lang="es-MX" err="1"/>
              <a:t>recomendacion</a:t>
            </a:r>
            <a:r>
              <a:rPr lang="es-MX"/>
              <a:t>. </a:t>
            </a:r>
          </a:p>
          <a:p>
            <a:pPr marL="642937" lvl="1" indent="-171450">
              <a:buFont typeface="Arial" charset="0"/>
              <a:buChar char="•"/>
              <a:defRPr/>
            </a:pPr>
            <a:endParaRPr lang="es-MX" altLang="en-US">
              <a:ea typeface="MS PGothic" charset="-128"/>
            </a:endParaRPr>
          </a:p>
          <a:p>
            <a:pPr marL="171450" indent="-171450">
              <a:buFont typeface="Arial" charset="0"/>
              <a:buChar char="•"/>
              <a:defRPr/>
            </a:pPr>
            <a:r>
              <a:rPr lang="es-MX"/>
              <a:t>Asegúrese de seguir las directivas de la organización sobre el almacenamiento y la protección de la información personal de cada persona.</a:t>
            </a:r>
            <a:endParaRPr lang="es-MX" altLang="en-US">
              <a:solidFill>
                <a:srgbClr val="000000"/>
              </a:solidFill>
              <a:ea typeface="MS PGothic" charset="-128"/>
            </a:endParaRPr>
          </a:p>
          <a:p>
            <a:pPr>
              <a:defRPr/>
            </a:pPr>
            <a:endParaRPr lang="es-MX" altLang="en-US">
              <a:ea typeface="MS PGothic" charset="-128"/>
            </a:endParaRP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760C5A-399C-4066-AB0B-2847145C608B}" type="slidenum">
              <a:rPr lang="en-US" altLang="en-US" smtClean="0">
                <a:latin typeface="Calibri" panose="020F0502020204030204" pitchFamily="34" charset="0"/>
              </a:rPr>
              <a:pPr/>
              <a:t>35</a:t>
            </a:fld>
            <a:endParaRPr lang="es-MX" altLang="en-US">
              <a:latin typeface="Calibri" panose="020F0502020204030204" pitchFamily="34" charset="0"/>
            </a:endParaRPr>
          </a:p>
        </p:txBody>
      </p:sp>
    </p:spTree>
    <p:extLst>
      <p:ext uri="{BB962C8B-B14F-4D97-AF65-F5344CB8AC3E}">
        <p14:creationId xmlns:p14="http://schemas.microsoft.com/office/powerpoint/2010/main" val="3708467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endParaRPr lang="es-MX" altLang="en-US"/>
          </a:p>
          <a:p>
            <a:r>
              <a:rPr lang="es-MX" altLang="en-US" b="1"/>
              <a:t>Presentación</a:t>
            </a:r>
          </a:p>
          <a:p>
            <a:endParaRPr lang="es-MX" altLang="en-US"/>
          </a:p>
          <a:p>
            <a:pPr marL="171450" indent="-171450">
              <a:buFont typeface="Arial" panose="020B0604020202020204" pitchFamily="34" charset="0"/>
              <a:buChar char="•"/>
            </a:pPr>
            <a:r>
              <a:rPr lang="es-MX"/>
              <a:t>Explique el modelo para entrenar al instructor a manera de introducción adicional a la orientación de los materiales para planificar e impartir el entrenamiento. </a:t>
            </a: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72145A4-F73D-4348-8C3D-271AC87C8FF1}" type="slidenum">
              <a:rPr lang="en-US" altLang="en-US" smtClean="0">
                <a:latin typeface="Calibri" panose="020F0502020204030204" pitchFamily="34" charset="0"/>
              </a:rPr>
              <a:pPr/>
              <a:t>36</a:t>
            </a:fld>
            <a:endParaRPr lang="es-MX" altLang="en-US">
              <a:latin typeface="Calibri" panose="020F0502020204030204" pitchFamily="34" charset="0"/>
            </a:endParaRPr>
          </a:p>
        </p:txBody>
      </p:sp>
    </p:spTree>
    <p:extLst>
      <p:ext uri="{BB962C8B-B14F-4D97-AF65-F5344CB8AC3E}">
        <p14:creationId xmlns:p14="http://schemas.microsoft.com/office/powerpoint/2010/main" val="3604362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y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cada recurso o herramienta disponible para ayudar con la planificación y ejecución del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Termine con las diapositivas de formación y utilice las siguientes diapositivas para hacer la transición a la organización del curso.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tiene acceso a una conexión a Internet durante el curso, puede que sea muy útil para los participantes ver como usted se mueve a través de la página web hacia el punto de quejas y ver como usted demuestra algunas de las funciones en vivo de esta sección del sitio web del CFPB</a:t>
            </a:r>
            <a:r>
              <a:rPr lang="es-MX" sz="1200" kern="1200">
                <a:solidFill>
                  <a:schemeClr val="tx1"/>
                </a:solidFill>
                <a:effectLst/>
                <a:latin typeface="+mn-lt"/>
                <a:ea typeface="MS PGothic" panose="020B0600070205080204" pitchFamily="34" charset="-128"/>
                <a:cs typeface="MS PGothic" charset="0"/>
              </a:rPr>
              <a:t>.</a:t>
            </a:r>
            <a:r>
              <a:rPr lang="en-GB">
                <a:effectLst/>
              </a:rPr>
              <a:t> </a:t>
            </a:r>
            <a:endParaRPr lang="es-MX" altLang="en-US" b="1" i="1">
              <a:solidFill>
                <a:srgbClr val="000000"/>
              </a:solidFill>
              <a:ea typeface="MS PGothic" charset="-128"/>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B5C91A1-10B5-42E7-ADA8-C5F6004C14E8}" type="slidenum">
              <a:rPr lang="en-US" altLang="en-US" smtClean="0">
                <a:latin typeface="Calibri" panose="020F0502020204030204" pitchFamily="34" charset="0"/>
              </a:rPr>
              <a:pPr/>
              <a:t>37</a:t>
            </a:fld>
            <a:endParaRPr lang="es-MX" altLang="en-US">
              <a:latin typeface="Calibri" panose="020F0502020204030204" pitchFamily="34" charset="0"/>
            </a:endParaRPr>
          </a:p>
        </p:txBody>
      </p:sp>
    </p:spTree>
    <p:extLst>
      <p:ext uri="{BB962C8B-B14F-4D97-AF65-F5344CB8AC3E}">
        <p14:creationId xmlns:p14="http://schemas.microsoft.com/office/powerpoint/2010/main" val="3185172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Antes de cubrir la siguiente sección, puede explicar que esta parte está dirigida a aquellos que después del curso van a formar a otros sobre el uso del conjunto de herramientas. Reconozca que no todos en la sala tendrán este rol, pero ya que se trata de un curso para instructores, cubrir esta información durante la sesión de hoy es esencial.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Repase cómo están organizadas las instrucciones para la facilitación en la guía de curso.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diapositivas del PPT contienen la ayuda visual para 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instrucciones para llevar a cabo el curso (las instrucciones para el moderador) se encuentran en la sección de notas de la presentación PPT. Para encontrar esto, vaya a la función de visualización, seleccione Vista de página de notas.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Este curso puede ser utilizado sin modificaciones, pero los instructores pueden agregar las actividades que consideren más pertinentes para las personas a las que estén entrenando.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objetivo es tratar de abarcar el mayor número posible de las herramientas de una manera atractiva y aumentar su habilidad para utilizar las herramientas con las personas a las que atienden.</a:t>
            </a:r>
            <a:r>
              <a:rPr lang="en-GB">
                <a:effectLst/>
              </a:rPr>
              <a:t> </a:t>
            </a:r>
            <a:endParaRPr lang="es-MX" altLang="en-US">
              <a:ea typeface="MS PGothic" charset="-128"/>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C04EBFF-FD45-481D-BCA5-F55C57DBBEC0}" type="slidenum">
              <a:rPr lang="en-US" altLang="en-US" smtClean="0">
                <a:latin typeface="Calibri" panose="020F0502020204030204" pitchFamily="34" charset="0"/>
              </a:rPr>
              <a:pPr/>
              <a:t>38</a:t>
            </a:fld>
            <a:endParaRPr lang="es-MX" altLang="en-US">
              <a:latin typeface="Calibri" panose="020F0502020204030204" pitchFamily="34" charset="0"/>
            </a:endParaRPr>
          </a:p>
        </p:txBody>
      </p:sp>
    </p:spTree>
    <p:extLst>
      <p:ext uri="{BB962C8B-B14F-4D97-AF65-F5344CB8AC3E}">
        <p14:creationId xmlns:p14="http://schemas.microsoft.com/office/powerpoint/2010/main" val="1736659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b="0" i="0" u="none" kern="1200">
              <a:solidFill>
                <a:schemeClr val="tx1"/>
              </a:solidFill>
              <a:effectLst/>
              <a:latin typeface="+mn-lt"/>
              <a:ea typeface="MS PGothic" panose="020B0600070205080204" pitchFamily="34" charset="-128"/>
              <a:cs typeface="MS PGothic" charset="0"/>
            </a:endParaRPr>
          </a:p>
          <a:p>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para ver las notas en PowerPoint, uno debe estar bajo la pestaña “Vista” en la sección de notas.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para imprimir del sitio web, se debe utilizar la versión de PPT y no la versión PDF. La versión PDF recorta parte de las notas que sobrepasan una página.</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Comparta este fragmento de lo que sería la visualización de la sección de notas de una diapositiva de PPT.</a:t>
            </a:r>
            <a:r>
              <a:rPr lang="en-GB">
                <a:effectLst/>
              </a:rPr>
              <a:t> </a:t>
            </a:r>
            <a:endParaRPr lang="es-MX"/>
          </a:p>
        </p:txBody>
      </p:sp>
      <p:sp>
        <p:nvSpPr>
          <p:cNvPr id="93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4DE6676-6DD5-421C-AC39-2160FF1A7706}" type="slidenum">
              <a:rPr lang="en-US" altLang="en-US" smtClean="0">
                <a:latin typeface="Calibri" panose="020F0502020204030204" pitchFamily="34" charset="0"/>
              </a:rPr>
              <a:pPr/>
              <a:t>39</a:t>
            </a:fld>
            <a:endParaRPr lang="es-MX" altLang="en-US">
              <a:latin typeface="Calibri" panose="020F0502020204030204" pitchFamily="34" charset="0"/>
            </a:endParaRPr>
          </a:p>
        </p:txBody>
      </p:sp>
    </p:spTree>
    <p:extLst>
      <p:ext uri="{BB962C8B-B14F-4D97-AF65-F5344CB8AC3E}">
        <p14:creationId xmlns:p14="http://schemas.microsoft.com/office/powerpoint/2010/main" val="99457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organización de las instrucciones para la facilitación en la guía de curso.</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los cálculos de tiempo suponen que usted podrá hacer todos los ejercicios para cada área de actividad. Si saca algunos de los ejercicios del curso, la actividad tardará menos tiempo.</a:t>
            </a:r>
            <a:r>
              <a:rPr lang="en-GB">
                <a:effectLst/>
              </a:rPr>
              <a:t> </a:t>
            </a:r>
            <a:r>
              <a:rPr lang="es-MX" altLang="en-US">
                <a:solidFill>
                  <a:srgbClr val="000000"/>
                </a:solidFill>
              </a:rPr>
              <a:t>actividad. Si saca algunos de los ejercicios del entrenamiento, la actividad tardará menos tiempo.</a:t>
            </a:r>
            <a:endParaRPr lang="es-MX" altLang="en-US">
              <a:ea typeface="MS PGothic" charset="-128"/>
            </a:endParaRPr>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2495C48-2234-42E3-B975-7888BDD22B4E}" type="slidenum">
              <a:rPr lang="en-US" altLang="en-US" smtClean="0">
                <a:latin typeface="Calibri" panose="020F0502020204030204" pitchFamily="34" charset="0"/>
              </a:rPr>
              <a:pPr/>
              <a:t>40</a:t>
            </a:fld>
            <a:endParaRPr lang="es-MX" altLang="en-US">
              <a:latin typeface="Calibri" panose="020F0502020204030204" pitchFamily="34" charset="0"/>
            </a:endParaRPr>
          </a:p>
        </p:txBody>
      </p:sp>
    </p:spTree>
    <p:extLst>
      <p:ext uri="{BB962C8B-B14F-4D97-AF65-F5344CB8AC3E}">
        <p14:creationId xmlns:p14="http://schemas.microsoft.com/office/powerpoint/2010/main" val="35161724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4178"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Explique que las instrucciones para el moderador incluyen todo lo necesario para planificar y facilitar el curso, inclusive: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Instrucciones de preparación, que incluyen ayudas visuales, accesorios (</a:t>
            </a:r>
            <a:r>
              <a:rPr lang="es-MX" sz="1200" i="1" kern="1200">
                <a:solidFill>
                  <a:schemeClr val="tx1"/>
                </a:solidFill>
                <a:effectLst/>
                <a:latin typeface="+mn-lt"/>
                <a:ea typeface="MS PGothic" panose="020B0600070205080204" pitchFamily="34" charset="-128"/>
                <a:cs typeface="MS PGothic" charset="0"/>
              </a:rPr>
              <a:t>props</a:t>
            </a:r>
            <a:r>
              <a:rPr lang="es-MX" sz="1200" kern="1200">
                <a:solidFill>
                  <a:schemeClr val="tx1"/>
                </a:solidFill>
                <a:effectLst/>
                <a:latin typeface="+mn-lt"/>
                <a:ea typeface="MS PGothic" panose="020B0600070205080204" pitchFamily="34" charset="-128"/>
                <a:cs typeface="MS PGothic" charset="0"/>
              </a:rPr>
              <a:t>) para el curso, y otras notas importantes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Instrucciones para los participantes, para realizar las actividades en grupo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Preguntas para facilitar los debates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Respuestas a los ejercicios que son parte del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Narrativa escrita para proporcionar definiciones claras y concisas, y resúmenes</a:t>
            </a:r>
            <a:endParaRPr lang="en-GB" sz="1200" kern="1200">
              <a:solidFill>
                <a:schemeClr val="tx1"/>
              </a:solidFill>
              <a:effectLst/>
              <a:latin typeface="+mn-lt"/>
              <a:ea typeface="MS PGothic" panose="020B0600070205080204" pitchFamily="34" charset="-128"/>
              <a:cs typeface="MS PGothic" charset="0"/>
            </a:endParaRPr>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3658AE5-78AB-4BB4-B76B-1DE6D8287F78}" type="slidenum">
              <a:rPr lang="en-US" altLang="en-US" smtClean="0">
                <a:latin typeface="Calibri" panose="020F0502020204030204" pitchFamily="34" charset="0"/>
              </a:rPr>
              <a:pPr/>
              <a:t>41</a:t>
            </a:fld>
            <a:endParaRPr lang="es-MX" altLang="en-US">
              <a:latin typeface="Calibri" panose="020F0502020204030204" pitchFamily="34" charset="0"/>
            </a:endParaRPr>
          </a:p>
        </p:txBody>
      </p:sp>
    </p:spTree>
    <p:extLst>
      <p:ext uri="{BB962C8B-B14F-4D97-AF65-F5344CB8AC3E}">
        <p14:creationId xmlns:p14="http://schemas.microsoft.com/office/powerpoint/2010/main" val="197253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1. Introducción,</a:t>
            </a:r>
            <a:r>
              <a:rPr lang="es-MX" sz="1200" b="1" u="sng" kern="1200" baseline="0">
                <a:solidFill>
                  <a:schemeClr val="tx1"/>
                </a:solidFill>
                <a:effectLst/>
                <a:latin typeface="+mn-lt"/>
                <a:ea typeface="MS PGothic" panose="020B0600070205080204" pitchFamily="34" charset="-128"/>
                <a:cs typeface="MS PGothic" charset="0"/>
              </a:rPr>
              <a:t> </a:t>
            </a:r>
            <a:r>
              <a:rPr lang="es-MX" sz="1200" b="1" u="sng" kern="1200">
                <a:solidFill>
                  <a:schemeClr val="tx1"/>
                </a:solidFill>
                <a:effectLst/>
                <a:latin typeface="+mn-lt"/>
                <a:ea typeface="MS PGothic" panose="020B0600070205080204" pitchFamily="34" charset="-128"/>
                <a:cs typeface="MS PGothic" charset="0"/>
              </a:rPr>
              <a:t>parte 4: </a:t>
            </a:r>
            <a:r>
              <a:rPr lang="es-MX" sz="1200" b="1" i="1" u="sng" kern="1200">
                <a:solidFill>
                  <a:schemeClr val="tx1"/>
                </a:solidFill>
                <a:effectLst/>
                <a:latin typeface="+mn-lt"/>
                <a:ea typeface="MS PGothic" panose="020B0600070205080204" pitchFamily="34" charset="-128"/>
                <a:cs typeface="MS PGothic" charset="0"/>
              </a:rPr>
              <a:t>El Dinero y yo </a:t>
            </a:r>
            <a:r>
              <a:rPr lang="es-MX" sz="1200" b="1" u="sng" kern="1200">
                <a:solidFill>
                  <a:schemeClr val="tx1"/>
                </a:solidFill>
                <a:effectLst/>
                <a:latin typeface="+mn-lt"/>
                <a:ea typeface="MS PGothic" panose="020B0600070205080204" pitchFamily="34" charset="-128"/>
                <a:cs typeface="MS PGothic" charset="0"/>
              </a:rPr>
              <a:t>CONTINUACIÓN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20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Apertura, concurso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Introducción, parte 4: Las emociones, los valores y la cultura: ¿Qué hay detrás de nuestras opciones monetarias?</a:t>
            </a:r>
            <a:r>
              <a:rPr lang="en-US" sz="1200"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 (página 53)</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trabajen en grupos pequeños.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Entregue a cada grupo un rotafolio y un marcador.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Dígales que hagan una lluvia de ideas (</a:t>
            </a:r>
            <a:r>
              <a:rPr lang="es-MX" sz="1200" kern="1200" err="1">
                <a:solidFill>
                  <a:schemeClr val="tx1"/>
                </a:solidFill>
                <a:effectLst/>
                <a:latin typeface="+mn-lt"/>
                <a:ea typeface="MS PGothic" panose="020B0600070205080204" pitchFamily="34" charset="-128"/>
                <a:cs typeface="MS PGothic" charset="0"/>
              </a:rPr>
              <a:t>brainstorming</a:t>
            </a:r>
            <a:r>
              <a:rPr lang="es-MX" sz="1200" kern="1200">
                <a:solidFill>
                  <a:schemeClr val="tx1"/>
                </a:solidFill>
                <a:effectLst/>
                <a:latin typeface="+mn-lt"/>
                <a:ea typeface="MS PGothic" panose="020B0600070205080204" pitchFamily="34" charset="-128"/>
                <a:cs typeface="MS PGothic" charset="0"/>
              </a:rPr>
              <a:t>)</a:t>
            </a:r>
            <a:r>
              <a:rPr lang="es-MX" sz="1200" kern="1200" baseline="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de todas las cosas con las que asocian el dinero, según la diapositiva de PowerPoint, y que lo anoten en el rotafolio.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Dígales que ganará el grupo que consiga un mayor número de asociaciones.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de 2.5 a 3 minutos.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 alto y pida a los grupos que cuenten el total de elementos enumerados y que escriban el número en sus rotafolios.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Felicite al equipo ganador.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Cuelgue sus hojas de rotafolio.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otros equipos que añadan los elementos que crean que faltan en esa lista.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muchas de las ideas (no todas) y pídale a toda la clase que levante la mano con el pulgar hacia arriba o hacia abajo para indicar si la asociación es positiva o negativa.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base al voto de la mayoría, escriba en el rotafolio "+" o "-" junto a cada entrada.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no se ponen de acuerdo sobre una entrada, hablen de ella brevemente y escriba "?" junto a la entrada.</a:t>
            </a:r>
            <a:endParaRPr lang="en-GB" sz="1200" kern="1200">
              <a:solidFill>
                <a:schemeClr val="tx1"/>
              </a:solidFill>
              <a:effectLst/>
              <a:latin typeface="+mn-lt"/>
              <a:ea typeface="MS PGothic" panose="020B0600070205080204" pitchFamily="34" charset="-128"/>
              <a:cs typeface="MS PGothic"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5EAFC2B-F673-4593-B8DF-AD29F852041E}" type="slidenum">
              <a:rPr lang="en-US" altLang="en-US" smtClean="0">
                <a:latin typeface="Calibri" panose="020F0502020204030204" pitchFamily="34" charset="0"/>
              </a:rPr>
              <a:pPr/>
              <a:t>4</a:t>
            </a:fld>
            <a:endParaRPr lang="es-MX" altLang="en-US">
              <a:latin typeface="Calibri" panose="020F0502020204030204" pitchFamily="34" charset="0"/>
            </a:endParaRPr>
          </a:p>
        </p:txBody>
      </p:sp>
    </p:spTree>
    <p:extLst>
      <p:ext uri="{BB962C8B-B14F-4D97-AF65-F5344CB8AC3E}">
        <p14:creationId xmlns:p14="http://schemas.microsoft.com/office/powerpoint/2010/main" val="154529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principios de un curso eficaz según la diapositiva (42).</a:t>
            </a:r>
            <a:endParaRPr lang="en-GB" sz="1200" kern="1200">
              <a:solidFill>
                <a:schemeClr val="tx1"/>
              </a:solidFill>
              <a:effectLst/>
              <a:latin typeface="+mn-lt"/>
              <a:ea typeface="MS PGothic" panose="020B0600070205080204" pitchFamily="34" charset="-128"/>
              <a:cs typeface="MS PGothic" charset="0"/>
            </a:endParaRP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AAC7878-80F3-43F5-A033-2BC7E29BAD7B}" type="slidenum">
              <a:rPr lang="en-US" altLang="en-US" smtClean="0">
                <a:latin typeface="Calibri" panose="020F0502020204030204" pitchFamily="34" charset="0"/>
              </a:rPr>
              <a:pPr/>
              <a:t>42</a:t>
            </a:fld>
            <a:endParaRPr lang="es-MX" altLang="en-US">
              <a:latin typeface="Calibri" panose="020F0502020204030204" pitchFamily="34" charset="0"/>
            </a:endParaRPr>
          </a:p>
        </p:txBody>
      </p:sp>
    </p:spTree>
    <p:extLst>
      <p:ext uri="{BB962C8B-B14F-4D97-AF65-F5344CB8AC3E}">
        <p14:creationId xmlns:p14="http://schemas.microsoft.com/office/powerpoint/2010/main" val="822734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2"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metodología utilizada en el curso y cómo funcionan algunas de las metodologías mediante ejemplos del curso en el orden que aparecen en la diapositiva (43). </a:t>
            </a:r>
            <a:endParaRPr lang="en-GB" sz="1200" kern="1200">
              <a:solidFill>
                <a:schemeClr val="tx1"/>
              </a:solidFill>
              <a:effectLst/>
              <a:latin typeface="+mn-lt"/>
              <a:ea typeface="MS PGothic" panose="020B0600070205080204" pitchFamily="34" charset="-128"/>
              <a:cs typeface="MS PGothic"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C3C4CF8-8537-44C6-8585-5A29923FE46F}" type="slidenum">
              <a:rPr lang="en-US" altLang="en-US" smtClean="0">
                <a:latin typeface="Calibri" panose="020F0502020204030204" pitchFamily="34" charset="0"/>
              </a:rPr>
              <a:pPr/>
              <a:t>43</a:t>
            </a:fld>
            <a:endParaRPr lang="es-MX" altLang="en-US">
              <a:latin typeface="Calibri" panose="020F0502020204030204" pitchFamily="34" charset="0"/>
            </a:endParaRPr>
          </a:p>
        </p:txBody>
      </p:sp>
    </p:spTree>
    <p:extLst>
      <p:ext uri="{BB962C8B-B14F-4D97-AF65-F5344CB8AC3E}">
        <p14:creationId xmlns:p14="http://schemas.microsoft.com/office/powerpoint/2010/main" val="1684164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u="sng" kern="1200">
                <a:solidFill>
                  <a:schemeClr val="tx1"/>
                </a:solidFill>
                <a:effectLst/>
                <a:latin typeface="+mn-lt"/>
                <a:ea typeface="MS PGothic" panose="020B0600070205080204" pitchFamily="34" charset="-128"/>
                <a:cs typeface="MS PGothic" charset="0"/>
              </a:rPr>
              <a:t>Repase brevemente</a:t>
            </a:r>
            <a:r>
              <a:rPr lang="es-MX" sz="12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Puede omitir la lista de "ejercicios interactivos" de las diapositivas cuando usted imparta el curso. Se usan principalmente como referencia y para las presentaciones y seminarios por Internet para formar a instructores. </a:t>
            </a:r>
            <a:endParaRPr lang="en-GB" sz="1200" kern="1200">
              <a:solidFill>
                <a:schemeClr val="tx1"/>
              </a:solidFill>
              <a:effectLst/>
              <a:latin typeface="+mn-lt"/>
              <a:ea typeface="MS PGothic" panose="020B0600070205080204" pitchFamily="34" charset="-128"/>
              <a:cs typeface="MS PGothic" charset="0"/>
            </a:endParaRPr>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11649F9-6A33-4F97-A586-464D9DD705D3}" type="slidenum">
              <a:rPr lang="en-US" altLang="en-US" smtClean="0">
                <a:latin typeface="Calibri" panose="020F0502020204030204" pitchFamily="34" charset="0"/>
              </a:rPr>
              <a:pPr/>
              <a:t>44</a:t>
            </a:fld>
            <a:endParaRPr lang="es-MX" altLang="en-US">
              <a:latin typeface="Calibri" panose="020F0502020204030204" pitchFamily="34" charset="0"/>
            </a:endParaRPr>
          </a:p>
        </p:txBody>
      </p:sp>
    </p:spTree>
    <p:extLst>
      <p:ext uri="{BB962C8B-B14F-4D97-AF65-F5344CB8AC3E}">
        <p14:creationId xmlns:p14="http://schemas.microsoft.com/office/powerpoint/2010/main" val="4288849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u="sng" kern="1200">
                <a:solidFill>
                  <a:schemeClr val="tx1"/>
                </a:solidFill>
                <a:effectLst/>
                <a:latin typeface="+mn-lt"/>
                <a:ea typeface="MS PGothic" panose="020B0600070205080204" pitchFamily="34" charset="-128"/>
                <a:cs typeface="MS PGothic" charset="0"/>
              </a:rPr>
              <a:t>Repase brevemente</a:t>
            </a:r>
            <a:r>
              <a:rPr lang="es-MX" sz="12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1200" kern="1200">
              <a:solidFill>
                <a:schemeClr val="tx1"/>
              </a:solidFill>
              <a:effectLst/>
              <a:latin typeface="+mn-lt"/>
              <a:ea typeface="MS PGothic" panose="020B0600070205080204" pitchFamily="34" charset="-128"/>
              <a:cs typeface="MS PGothic"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F838238-322C-4EF3-9D14-925E2C1AC16A}" type="slidenum">
              <a:rPr lang="en-US" altLang="en-US" smtClean="0">
                <a:latin typeface="Calibri" panose="020F0502020204030204" pitchFamily="34" charset="0"/>
              </a:rPr>
              <a:pPr/>
              <a:t>45</a:t>
            </a:fld>
            <a:endParaRPr lang="es-MX" altLang="en-US">
              <a:latin typeface="Calibri" panose="020F0502020204030204" pitchFamily="34" charset="0"/>
            </a:endParaRPr>
          </a:p>
        </p:txBody>
      </p:sp>
    </p:spTree>
    <p:extLst>
      <p:ext uri="{BB962C8B-B14F-4D97-AF65-F5344CB8AC3E}">
        <p14:creationId xmlns:p14="http://schemas.microsoft.com/office/powerpoint/2010/main" val="23280871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900" b="1" u="sng" kern="1200">
                <a:solidFill>
                  <a:schemeClr val="tx1"/>
                </a:solidFill>
                <a:effectLst/>
                <a:latin typeface="+mn-lt"/>
                <a:ea typeface="MS PGothic" panose="020B0600070205080204" pitchFamily="34" charset="-128"/>
                <a:cs typeface="MS PGothic" charset="0"/>
              </a:rPr>
              <a:t>Sección 4: </a:t>
            </a:r>
            <a:r>
              <a:rPr lang="es-MX" sz="9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900" kern="1200">
              <a:solidFill>
                <a:schemeClr val="tx1"/>
              </a:solidFill>
              <a:effectLst/>
              <a:latin typeface="+mn-lt"/>
              <a:ea typeface="MS PGothic" panose="020B0600070205080204" pitchFamily="34" charset="-128"/>
              <a:cs typeface="MS PGothic" charset="0"/>
            </a:endParaRPr>
          </a:p>
          <a:p>
            <a:r>
              <a:rPr lang="es-MX" sz="900" b="1" u="none" strike="noStrike" kern="1200">
                <a:solidFill>
                  <a:schemeClr val="tx1"/>
                </a:solidFill>
                <a:effectLst/>
                <a:latin typeface="+mn-lt"/>
                <a:ea typeface="MS PGothic" panose="020B0600070205080204" pitchFamily="34" charset="-128"/>
                <a:cs typeface="MS PGothic" charset="0"/>
              </a:rPr>
              <a:t> </a:t>
            </a:r>
            <a:endParaRPr lang="en-GB" sz="9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900" b="1" u="sng" kern="1200">
                <a:solidFill>
                  <a:schemeClr val="tx1"/>
                </a:solidFill>
                <a:effectLst/>
                <a:latin typeface="+mn-lt"/>
                <a:ea typeface="MS PGothic" panose="020B0600070205080204" pitchFamily="34" charset="-128"/>
                <a:cs typeface="MS PGothic" charset="0"/>
              </a:rPr>
              <a:t>Repase brevemente</a:t>
            </a:r>
            <a:r>
              <a:rPr lang="es-MX" sz="9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900" kern="1200">
              <a:solidFill>
                <a:schemeClr val="tx1"/>
              </a:solidFill>
              <a:effectLst/>
              <a:latin typeface="+mn-lt"/>
              <a:ea typeface="MS PGothic" panose="020B0600070205080204" pitchFamily="34" charset="-128"/>
              <a:cs typeface="MS PGothic" charset="0"/>
            </a:endParaRPr>
          </a:p>
        </p:txBody>
      </p:sp>
      <p:sp>
        <p:nvSpPr>
          <p:cNvPr id="107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317F3B-3772-485E-A49A-1403ADD5CDA3}" type="slidenum">
              <a:rPr lang="en-US" altLang="en-US" smtClean="0">
                <a:latin typeface="Calibri" panose="020F0502020204030204" pitchFamily="34" charset="0"/>
              </a:rPr>
              <a:pPr/>
              <a:t>46</a:t>
            </a:fld>
            <a:endParaRPr lang="es-MX" altLang="en-US">
              <a:latin typeface="Calibri" panose="020F0502020204030204" pitchFamily="34" charset="0"/>
            </a:endParaRPr>
          </a:p>
        </p:txBody>
      </p:sp>
    </p:spTree>
    <p:extLst>
      <p:ext uri="{BB962C8B-B14F-4D97-AF65-F5344CB8AC3E}">
        <p14:creationId xmlns:p14="http://schemas.microsoft.com/office/powerpoint/2010/main" val="128239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900" b="1" u="sng" kern="1200">
                <a:solidFill>
                  <a:schemeClr val="tx1"/>
                </a:solidFill>
                <a:effectLst/>
                <a:latin typeface="+mn-lt"/>
                <a:ea typeface="MS PGothic" panose="020B0600070205080204" pitchFamily="34" charset="-128"/>
                <a:cs typeface="MS PGothic" charset="0"/>
              </a:rPr>
              <a:t>Sección 4: </a:t>
            </a:r>
            <a:r>
              <a:rPr lang="es-MX" sz="9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900" kern="1200">
              <a:solidFill>
                <a:schemeClr val="tx1"/>
              </a:solidFill>
              <a:effectLst/>
              <a:latin typeface="+mn-lt"/>
              <a:ea typeface="MS PGothic" panose="020B0600070205080204" pitchFamily="34" charset="-128"/>
              <a:cs typeface="MS PGothic" charset="0"/>
            </a:endParaRPr>
          </a:p>
          <a:p>
            <a:r>
              <a:rPr lang="es-MX" sz="900" b="1" u="none" strike="noStrike" kern="1200">
                <a:solidFill>
                  <a:schemeClr val="tx1"/>
                </a:solidFill>
                <a:effectLst/>
                <a:latin typeface="+mn-lt"/>
                <a:ea typeface="MS PGothic" panose="020B0600070205080204" pitchFamily="34" charset="-128"/>
                <a:cs typeface="MS PGothic" charset="0"/>
              </a:rPr>
              <a:t> </a:t>
            </a:r>
            <a:endParaRPr lang="en-GB" sz="9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900" b="1" u="sng" kern="1200">
                <a:solidFill>
                  <a:schemeClr val="tx1"/>
                </a:solidFill>
                <a:effectLst/>
                <a:latin typeface="+mn-lt"/>
                <a:ea typeface="MS PGothic" panose="020B0600070205080204" pitchFamily="34" charset="-128"/>
                <a:cs typeface="MS PGothic" charset="0"/>
              </a:rPr>
              <a:t>Repase brevemente</a:t>
            </a:r>
            <a:r>
              <a:rPr lang="es-MX" sz="9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900" kern="1200">
              <a:solidFill>
                <a:schemeClr val="tx1"/>
              </a:solidFill>
              <a:effectLst/>
              <a:latin typeface="+mn-lt"/>
              <a:ea typeface="MS PGothic" panose="020B0600070205080204" pitchFamily="34" charset="-128"/>
              <a:cs typeface="MS PGothic" charset="0"/>
            </a:endParaRPr>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89B8076-E4DE-44D5-AC17-8CE80327B9CD}" type="slidenum">
              <a:rPr lang="en-US" altLang="en-US" smtClean="0">
                <a:latin typeface="Calibri" panose="020F0502020204030204" pitchFamily="34" charset="0"/>
              </a:rPr>
              <a:pPr/>
              <a:t>47</a:t>
            </a:fld>
            <a:endParaRPr lang="es-MX" altLang="en-US">
              <a:latin typeface="Calibri" panose="020F0502020204030204" pitchFamily="34" charset="0"/>
            </a:endParaRPr>
          </a:p>
        </p:txBody>
      </p:sp>
    </p:spTree>
    <p:extLst>
      <p:ext uri="{BB962C8B-B14F-4D97-AF65-F5344CB8AC3E}">
        <p14:creationId xmlns:p14="http://schemas.microsoft.com/office/powerpoint/2010/main" val="1029773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900" b="1" u="sng" kern="1200">
                <a:solidFill>
                  <a:schemeClr val="tx1"/>
                </a:solidFill>
                <a:effectLst/>
                <a:latin typeface="+mn-lt"/>
                <a:ea typeface="MS PGothic" panose="020B0600070205080204" pitchFamily="34" charset="-128"/>
                <a:cs typeface="MS PGothic" charset="0"/>
              </a:rPr>
              <a:t>Sección 4: </a:t>
            </a:r>
            <a:r>
              <a:rPr lang="es-MX" sz="9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900" kern="1200">
              <a:solidFill>
                <a:schemeClr val="tx1"/>
              </a:solidFill>
              <a:effectLst/>
              <a:latin typeface="+mn-lt"/>
              <a:ea typeface="MS PGothic" panose="020B0600070205080204" pitchFamily="34" charset="-128"/>
              <a:cs typeface="MS PGothic" charset="0"/>
            </a:endParaRPr>
          </a:p>
          <a:p>
            <a:r>
              <a:rPr lang="es-MX" sz="900" b="1" u="none" strike="noStrike" kern="1200">
                <a:solidFill>
                  <a:schemeClr val="tx1"/>
                </a:solidFill>
                <a:effectLst/>
                <a:latin typeface="+mn-lt"/>
                <a:ea typeface="MS PGothic" panose="020B0600070205080204" pitchFamily="34" charset="-128"/>
                <a:cs typeface="MS PGothic" charset="0"/>
              </a:rPr>
              <a:t> </a:t>
            </a:r>
            <a:endParaRPr lang="en-GB" sz="9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900" b="1" u="sng" kern="1200">
                <a:solidFill>
                  <a:schemeClr val="tx1"/>
                </a:solidFill>
                <a:effectLst/>
                <a:latin typeface="+mn-lt"/>
                <a:ea typeface="MS PGothic" panose="020B0600070205080204" pitchFamily="34" charset="-128"/>
                <a:cs typeface="MS PGothic" charset="0"/>
              </a:rPr>
              <a:t>Repase brevemente</a:t>
            </a:r>
            <a:r>
              <a:rPr lang="es-MX" sz="9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900" kern="1200">
              <a:solidFill>
                <a:schemeClr val="tx1"/>
              </a:solidFill>
              <a:effectLst/>
              <a:latin typeface="+mn-lt"/>
              <a:ea typeface="MS PGothic" panose="020B0600070205080204" pitchFamily="34" charset="-128"/>
              <a:cs typeface="MS PGothic" charset="0"/>
            </a:endParaRPr>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BE56CD5-0945-4DBE-AFBE-0578E944BD4A}" type="slidenum">
              <a:rPr lang="en-US" altLang="en-US" smtClean="0">
                <a:latin typeface="Calibri" panose="020F0502020204030204" pitchFamily="34" charset="0"/>
              </a:rPr>
              <a:pPr/>
              <a:t>48</a:t>
            </a:fld>
            <a:endParaRPr lang="es-MX" altLang="en-US">
              <a:latin typeface="Calibri" panose="020F0502020204030204" pitchFamily="34" charset="0"/>
            </a:endParaRPr>
          </a:p>
        </p:txBody>
      </p:sp>
    </p:spTree>
    <p:extLst>
      <p:ext uri="{BB962C8B-B14F-4D97-AF65-F5344CB8AC3E}">
        <p14:creationId xmlns:p14="http://schemas.microsoft.com/office/powerpoint/2010/main" val="14131745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0"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4: </a:t>
            </a:r>
            <a:r>
              <a:rPr lang="es-MX" sz="1200" b="1" i="1" u="sng" kern="1200">
                <a:solidFill>
                  <a:schemeClr val="tx1"/>
                </a:solidFill>
                <a:effectLst/>
                <a:latin typeface="+mn-lt"/>
                <a:ea typeface="MS PGothic" panose="020B0600070205080204" pitchFamily="34" charset="-128"/>
                <a:cs typeface="MS PGothic" charset="0"/>
              </a:rPr>
              <a:t>Una orientación al conjunto de herramientas y al curso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u="sng" kern="1200">
                <a:solidFill>
                  <a:schemeClr val="tx1"/>
                </a:solidFill>
                <a:effectLst/>
                <a:latin typeface="+mn-lt"/>
                <a:ea typeface="MS PGothic" panose="020B0600070205080204" pitchFamily="34" charset="-128"/>
                <a:cs typeface="MS PGothic" charset="0"/>
              </a:rPr>
              <a:t>Repase brevemente</a:t>
            </a:r>
            <a:r>
              <a:rPr lang="es-MX" sz="1200" kern="1200">
                <a:solidFill>
                  <a:schemeClr val="tx1"/>
                </a:solidFill>
                <a:effectLst/>
                <a:latin typeface="+mn-lt"/>
                <a:ea typeface="MS PGothic" panose="020B0600070205080204" pitchFamily="34" charset="-128"/>
                <a:cs typeface="MS PGothic" charset="0"/>
              </a:rPr>
              <a:t> los ejercicios interactivos para cada sección del curso/para cada módulo.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endParaRPr lang="es-MX" altLang="en-US">
              <a:solidFill>
                <a:srgbClr val="000000"/>
              </a:solidFill>
            </a:endParaRPr>
          </a:p>
          <a:p>
            <a:pPr marL="171450" indent="-171450" defTabSz="957263">
              <a:buFont typeface="Arial" panose="020B0604020202020204" pitchFamily="34" charset="0"/>
              <a:buChar char="•"/>
            </a:pPr>
            <a:r>
              <a:rPr lang="es-MX" sz="1200" kern="1200">
                <a:solidFill>
                  <a:schemeClr val="tx1"/>
                </a:solidFill>
                <a:effectLst/>
                <a:latin typeface="+mn-lt"/>
                <a:ea typeface="MS PGothic" panose="020B0600070205080204" pitchFamily="34" charset="-128"/>
                <a:cs typeface="MS PGothic" charset="0"/>
              </a:rPr>
              <a:t>Puede decir lo siguiente como transición: </a:t>
            </a:r>
            <a:r>
              <a:rPr lang="es-MX" sz="1200" b="1" i="1" kern="1200">
                <a:solidFill>
                  <a:schemeClr val="tx1"/>
                </a:solidFill>
                <a:effectLst/>
                <a:latin typeface="+mn-lt"/>
                <a:ea typeface="MS PGothic" panose="020B0600070205080204" pitchFamily="34" charset="-128"/>
                <a:cs typeface="MS PGothic" charset="0"/>
              </a:rPr>
              <a:t>Ahora que usted está familiarizado con las herramientas y el curso, vamos a ver otro tipo de pregunta a las que se pueden enfrentar los proveedores de servicios cuando ofrecen servicios de empoderamiento financiero.</a:t>
            </a:r>
            <a:r>
              <a:rPr lang="en-GB">
                <a:effectLst/>
              </a:rPr>
              <a:t> </a:t>
            </a:r>
            <a:endParaRPr lang="es-MX" altLang="en-US" b="1" i="1">
              <a:solidFill>
                <a:srgbClr val="000000"/>
              </a:solidFill>
            </a:endParaRPr>
          </a:p>
        </p:txBody>
      </p:sp>
      <p:sp>
        <p:nvSpPr>
          <p:cNvPr id="1136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DAEDA65-1D06-45C8-9BB7-F2CDC5B0F9D1}" type="slidenum">
              <a:rPr lang="en-US" altLang="en-US" smtClean="0">
                <a:latin typeface="Calibri" panose="020F0502020204030204" pitchFamily="34" charset="0"/>
              </a:rPr>
              <a:pPr/>
              <a:t>49</a:t>
            </a:fld>
            <a:endParaRPr lang="es-MX" altLang="en-US">
              <a:latin typeface="Calibri" panose="020F0502020204030204" pitchFamily="34" charset="0"/>
            </a:endParaRPr>
          </a:p>
        </p:txBody>
      </p:sp>
    </p:spTree>
    <p:extLst>
      <p:ext uri="{BB962C8B-B14F-4D97-AF65-F5344CB8AC3E}">
        <p14:creationId xmlns:p14="http://schemas.microsoft.com/office/powerpoint/2010/main" val="4099567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06672B-1A3B-4FF8-B9E5-C6128D75ED76}" type="slidenum">
              <a:rPr lang="en-US" altLang="en-US" smtClean="0">
                <a:latin typeface="Calibri" panose="020F0502020204030204" pitchFamily="34" charset="0"/>
              </a:rPr>
              <a:pPr/>
              <a:t>50</a:t>
            </a:fld>
            <a:endParaRPr lang="es-MX" altLang="en-US">
              <a:latin typeface="Calibri" panose="020F0502020204030204" pitchFamily="34" charset="0"/>
            </a:endParaRPr>
          </a:p>
        </p:txBody>
      </p:sp>
    </p:spTree>
    <p:extLst>
      <p:ext uri="{BB962C8B-B14F-4D97-AF65-F5344CB8AC3E}">
        <p14:creationId xmlns:p14="http://schemas.microsoft.com/office/powerpoint/2010/main" val="1883045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 / Actividad Individual y debate en parejas / Juego de roles / Parodia o brainstorming en grupo grande</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Introducción Parte 1, (solo la Herramienta 2: Autoevaluación de empoderamiento financiamiento), Introducción Parte 2: Entender la situación y la Parte 3 de la Introducción: Inicio de la conversación sobre dinero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45 minutos (Nota: Si se omite el juego de roles, esta sección le llevará menos tiempo).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Actividad Individual y debate en parejas (Introducción Parte 1, Herramienta 2: Autoevaluación de empoderamiento financiamiento) (Página 23)</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el porqué de la Herramienta 2: Autoevaluación de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a:t>
            </a:r>
            <a:r>
              <a:rPr lang="es-MX" sz="1200" i="1" kern="1200">
                <a:solidFill>
                  <a:schemeClr val="tx1"/>
                </a:solidFill>
                <a:effectLst/>
                <a:latin typeface="+mn-lt"/>
                <a:ea typeface="MS PGothic" panose="020B0600070205080204" pitchFamily="34" charset="-128"/>
                <a:cs typeface="MS PGothic" charset="0"/>
              </a:rPr>
              <a:t>Herramienta 2:</a:t>
            </a:r>
            <a:r>
              <a:rPr lang="es-MX" sz="1200" b="1" i="1" kern="1200">
                <a:solidFill>
                  <a:schemeClr val="tx1"/>
                </a:solidFill>
                <a:effectLst/>
                <a:latin typeface="+mn-lt"/>
                <a:ea typeface="MS PGothic" panose="020B0600070205080204" pitchFamily="34" charset="-128"/>
                <a:cs typeface="MS PGothic" charset="0"/>
              </a:rPr>
              <a:t> Autoevaluación de</a:t>
            </a:r>
            <a:r>
              <a:rPr lang="es-MX" sz="1200" kern="1200">
                <a:solidFill>
                  <a:schemeClr val="tx1"/>
                </a:solidFill>
                <a:effectLst/>
                <a:latin typeface="+mn-lt"/>
                <a:ea typeface="MS PGothic" panose="020B0600070205080204" pitchFamily="34" charset="-128"/>
                <a:cs typeface="MS PGothic" charset="0"/>
              </a:rPr>
              <a:t> </a:t>
            </a:r>
            <a:r>
              <a:rPr lang="es-MX" sz="1200" b="1" i="1" kern="1200">
                <a:solidFill>
                  <a:schemeClr val="tx1"/>
                </a:solidFill>
                <a:effectLst/>
                <a:latin typeface="+mn-lt"/>
                <a:ea typeface="MS PGothic" panose="020B0600070205080204" pitchFamily="34" charset="-128"/>
                <a:cs typeface="MS PGothic" charset="0"/>
              </a:rPr>
              <a:t>empoderamiento financiero </a:t>
            </a:r>
            <a:r>
              <a:rPr lang="es-MX" sz="1200" kern="1200">
                <a:solidFill>
                  <a:schemeClr val="tx1"/>
                </a:solidFill>
                <a:effectLst/>
                <a:latin typeface="+mn-lt"/>
                <a:ea typeface="MS PGothic" panose="020B0600070205080204" pitchFamily="34" charset="-128"/>
                <a:cs typeface="MS PGothic" charset="0"/>
              </a:rPr>
              <a:t>que está</a:t>
            </a:r>
            <a:r>
              <a:rPr lang="es-MX" sz="1200" b="1" i="1" kern="120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en la </a:t>
            </a:r>
            <a:r>
              <a:rPr lang="es-MX" sz="1200" i="1" kern="1200">
                <a:solidFill>
                  <a:schemeClr val="tx1"/>
                </a:solidFill>
                <a:effectLst/>
                <a:latin typeface="+mn-lt"/>
                <a:ea typeface="MS PGothic" panose="020B0600070205080204" pitchFamily="34" charset="-128"/>
                <a:cs typeface="MS PGothic" charset="0"/>
              </a:rPr>
              <a:t>Introducción Parte 1</a:t>
            </a:r>
            <a:r>
              <a:rPr lang="es-MX" sz="1200" kern="1200">
                <a:solidFill>
                  <a:schemeClr val="tx1"/>
                </a:solidFill>
                <a:effectLst/>
                <a:latin typeface="+mn-lt"/>
                <a:ea typeface="MS PGothic" panose="020B0600070205080204" pitchFamily="34" charset="-128"/>
                <a:cs typeface="MS PGothic" charset="0"/>
              </a:rPr>
              <a:t>, es una herramienta de tres partes diseñada para ayudarle a entender la cantidad de conocimiento financiero que usted ya tiene. Aprender más no sólo beneficiará a las personas que usted atiende, sino que también puede beneficiarle a usted mismo a medida que aplica lo que aprende en su propia vida.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Esta herramienta le ayudará a ver cuánto sabe y dónde puede que tenga que aprender más.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Invite a los participantes a completar esta herramienta de evaluación. Proporcione 7 minutos.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las respuestas de una manera participativa.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NOTA: Encontrará las respuestas en el conjunto de herramientas inmediatamente después de la herramienta. Asegúrese de pedirle a los participantes que no miren otras partes del folleto mientras completan esta autoevaluación.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formen parejas y hablen sobre las preguntas de reflexión. Asegúrese de revisar una pregunta a la vez.</a:t>
            </a:r>
            <a:endParaRPr lang="en-GB" sz="1200" kern="1200">
              <a:solidFill>
                <a:schemeClr val="tx1"/>
              </a:solidFill>
              <a:effectLst/>
              <a:latin typeface="+mn-lt"/>
              <a:ea typeface="MS PGothic" panose="020B0600070205080204" pitchFamily="34" charset="-128"/>
              <a:cs typeface="MS PGothic" charset="0"/>
            </a:endParaRPr>
          </a:p>
        </p:txBody>
      </p:sp>
      <p:sp>
        <p:nvSpPr>
          <p:cNvPr id="1177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A75C29-9AE7-4C8F-BB66-4DE424FF9A81}" type="slidenum">
              <a:rPr lang="en-US" altLang="en-US" smtClean="0">
                <a:latin typeface="Calibri" panose="020F0502020204030204" pitchFamily="34" charset="0"/>
              </a:rPr>
              <a:pPr/>
              <a:t>51</a:t>
            </a:fld>
            <a:endParaRPr lang="es-MX" altLang="en-US">
              <a:latin typeface="Calibri" panose="020F0502020204030204" pitchFamily="34" charset="0"/>
            </a:endParaRPr>
          </a:p>
        </p:txBody>
      </p:sp>
    </p:spTree>
    <p:extLst>
      <p:ext uri="{BB962C8B-B14F-4D97-AF65-F5344CB8AC3E}">
        <p14:creationId xmlns:p14="http://schemas.microsoft.com/office/powerpoint/2010/main" val="982328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1. Introducción,</a:t>
            </a:r>
            <a:r>
              <a:rPr lang="es-MX" sz="1200" b="1" u="sng" kern="1200" baseline="0">
                <a:solidFill>
                  <a:schemeClr val="tx1"/>
                </a:solidFill>
                <a:effectLst/>
                <a:latin typeface="+mn-lt"/>
                <a:ea typeface="MS PGothic" panose="020B0600070205080204" pitchFamily="34" charset="-128"/>
                <a:cs typeface="MS PGothic" charset="0"/>
              </a:rPr>
              <a:t> </a:t>
            </a:r>
            <a:r>
              <a:rPr lang="es-MX" sz="1200" b="1" u="sng" kern="1200">
                <a:solidFill>
                  <a:schemeClr val="tx1"/>
                </a:solidFill>
                <a:effectLst/>
                <a:latin typeface="+mn-lt"/>
                <a:ea typeface="MS PGothic" panose="020B0600070205080204" pitchFamily="34" charset="-128"/>
                <a:cs typeface="MS PGothic" charset="0"/>
              </a:rPr>
              <a:t>parte 4: </a:t>
            </a:r>
            <a:r>
              <a:rPr lang="es-MX" sz="1200" b="1" i="1" u="sng" kern="1200">
                <a:solidFill>
                  <a:schemeClr val="tx1"/>
                </a:solidFill>
                <a:effectLst/>
                <a:latin typeface="+mn-lt"/>
                <a:ea typeface="MS PGothic" panose="020B0600070205080204" pitchFamily="34" charset="-128"/>
                <a:cs typeface="MS PGothic" charset="0"/>
              </a:rPr>
              <a:t>El Dinero y yo </a:t>
            </a:r>
            <a:r>
              <a:rPr lang="es-MX" sz="1200" b="1" u="sng" kern="1200">
                <a:solidFill>
                  <a:schemeClr val="tx1"/>
                </a:solidFill>
                <a:effectLst/>
                <a:latin typeface="+mn-lt"/>
                <a:ea typeface="MS PGothic" panose="020B0600070205080204" pitchFamily="34" charset="-128"/>
                <a:cs typeface="MS PGothic" charset="0"/>
              </a:rPr>
              <a:t>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Apertura (Introducción Parte 4)</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Muestre y lea la definición de "dinero".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Contraste la definición de dinero con la lista de asociaciones generadas por el equipo preguntando: </a:t>
            </a:r>
            <a:r>
              <a:rPr lang="es-MX" sz="1200" b="1" kern="1200">
                <a:solidFill>
                  <a:schemeClr val="tx1"/>
                </a:solidFill>
                <a:effectLst/>
                <a:latin typeface="+mn-lt"/>
                <a:ea typeface="MS PGothic" panose="020B0600070205080204" pitchFamily="34" charset="-128"/>
                <a:cs typeface="MS PGothic" charset="0"/>
              </a:rPr>
              <a:t>"¿Cómo llegamos desde esta simple definición de dinero a todas estas asociaciones positivas y negativas?"</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C52CE39-C24F-46C7-9F89-F2D90819EF1F}" type="slidenum">
              <a:rPr lang="en-US" altLang="en-US" smtClean="0">
                <a:latin typeface="Calibri" panose="020F0502020204030204" pitchFamily="34" charset="0"/>
              </a:rPr>
              <a:pPr/>
              <a:t>5</a:t>
            </a:fld>
            <a:endParaRPr lang="es-MX" altLang="en-US">
              <a:latin typeface="Calibri" panose="020F0502020204030204" pitchFamily="34" charset="0"/>
            </a:endParaRPr>
          </a:p>
        </p:txBody>
      </p:sp>
    </p:spTree>
    <p:extLst>
      <p:ext uri="{BB962C8B-B14F-4D97-AF65-F5344CB8AC3E}">
        <p14:creationId xmlns:p14="http://schemas.microsoft.com/office/powerpoint/2010/main" val="20511452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p>
          <a:p>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(Introducción Parte 2)</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Defina la evaluación de la situación con la diapositiva y la explicación del conjunto de herramientas: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evaluaciones le dan una imagen de lo que está pasando, para que pueda definir mejor qué tiene a su alcance para ampliar la información o las habilidades suyas o de las personas a las que atiende.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Una evaluación consiste en recabar información para entender las condiciones actuales, y lo que alguien sabe, puede hacer, o piensa sobre un tema específico.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Esta información se utiliza como referencia para planificar acciones que puedan cambiar las condiciones, conocimientos, habilidades, comportamientos o creencias</a:t>
            </a:r>
            <a:endParaRPr lang="es-MX" altLang="en-US">
              <a:solidFill>
                <a:srgbClr val="000000"/>
              </a:solidFill>
            </a:endParaRPr>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251975B-2DD8-4504-94D4-4664642FFF7B}" type="slidenum">
              <a:rPr lang="en-US" altLang="en-US" smtClean="0">
                <a:latin typeface="Calibri" panose="020F0502020204030204" pitchFamily="34" charset="0"/>
              </a:rPr>
              <a:pPr/>
              <a:t>52</a:t>
            </a:fld>
            <a:endParaRPr lang="es-MX" altLang="en-US">
              <a:latin typeface="Calibri" panose="020F0502020204030204" pitchFamily="34" charset="0"/>
            </a:endParaRPr>
          </a:p>
        </p:txBody>
      </p:sp>
    </p:spTree>
    <p:extLst>
      <p:ext uri="{BB962C8B-B14F-4D97-AF65-F5344CB8AC3E}">
        <p14:creationId xmlns:p14="http://schemas.microsoft.com/office/powerpoint/2010/main" val="2280426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(Introducción Parte 2, Herramienta 1:  Mi panorama financiero) (Página 35)</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el objetivo de la Herramienta 1:  Evaluación de Mi Panorama Financiero con el extracto de la Herramienta en 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La</a:t>
            </a:r>
            <a:r>
              <a:rPr lang="es-MX" sz="1200" b="1" i="1" kern="1200">
                <a:solidFill>
                  <a:schemeClr val="tx1"/>
                </a:solidFill>
                <a:effectLst/>
                <a:latin typeface="+mn-lt"/>
                <a:ea typeface="MS PGothic" panose="020B0600070205080204" pitchFamily="34" charset="-128"/>
                <a:cs typeface="MS PGothic" charset="0"/>
              </a:rPr>
              <a:t> Herramienta 1: Mi panorama financiero </a:t>
            </a:r>
            <a:r>
              <a:rPr lang="es-MX" sz="1200" kern="1200">
                <a:solidFill>
                  <a:schemeClr val="tx1"/>
                </a:solidFill>
                <a:effectLst/>
                <a:latin typeface="+mn-lt"/>
                <a:ea typeface="MS PGothic" panose="020B0600070205080204" pitchFamily="34" charset="-128"/>
                <a:cs typeface="MS PGothic" charset="0"/>
              </a:rPr>
              <a:t>está diseñado para ayudar a los proveedores de servicios a entender las metas y la situación financiera de cada persona. Esta información puede ayudarles a definir qué módulo del conjunto de herramientas es el adecuado para cada persona.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ejemplo, si la persona con la que usted está trabajando tiene la meta de comprar un auto o una vivienda, conocer acerca de cómo mejorar su historial de crédito y sus puntajes de crédito puede ayudarle a reunir los requisitos para un préstamo que cueste menos. Usted puede apuntar al </a:t>
            </a:r>
            <a:r>
              <a:rPr lang="es-MX" sz="1200" i="1" kern="1200">
                <a:solidFill>
                  <a:schemeClr val="tx1"/>
                </a:solidFill>
                <a:effectLst/>
                <a:latin typeface="+mn-lt"/>
                <a:ea typeface="MS PGothic" panose="020B0600070205080204" pitchFamily="34" charset="-128"/>
                <a:cs typeface="MS PGothic" charset="0"/>
              </a:rPr>
              <a:t>Módulo 7: Cómo Comprender los Informes y los Puntajes de Crédito.</a:t>
            </a: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usted está trabajando con alguien que no puede llegar a fin de mes todos los meses, usted puede usar el </a:t>
            </a:r>
            <a:r>
              <a:rPr lang="es-MX" sz="1200" i="1"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Esta herramienta le ayudará a coordinar las metas y la situación financiera de cada persona con los módulos y herramientas específicas del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brevemente el contenido y el procedimiento de análisis de </a:t>
            </a:r>
            <a:r>
              <a:rPr lang="es-MX" sz="1200" i="1" kern="1200">
                <a:solidFill>
                  <a:schemeClr val="tx1"/>
                </a:solidFill>
                <a:effectLst/>
                <a:latin typeface="+mn-lt"/>
                <a:ea typeface="MS PGothic" panose="020B0600070205080204" pitchFamily="34" charset="-128"/>
                <a:cs typeface="MS PGothic" charset="0"/>
              </a:rPr>
              <a:t>Mi panorama financiero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indicar que el uso de esta evaluación NO ES OBLIGATORIO. Es una herramienta que pueden utilizar para definir con mayor eficacia y eficiencia las necesidades de cada persona con la información y las herramientas del conjunto de herramientas que necesita utilizar.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a:t>
            </a:r>
            <a:r>
              <a:rPr lang="es-MX" sz="1200" kern="1200" baseline="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las opciones para el uso de la evaluación: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Cuando la persona llene los documentos de admisión para su organización o programa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Cuando se reúna con dichas personas para la evaluación inicial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Cuando ellos estén esperando por otros servicios (por ejemplo, a la espera de que les preparen sus declaraciones de impuestos en un sitio de Asistencia Voluntaria al Contribuyente)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O BIEN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Sugiera que se lo lleven a casa para que puedan rellenarlo con tranquilidad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Utilícelo a manera de guía para hacer preguntas en un estilo conversacional a fin de entender mejor las preocupaciones financieras y los objetivos de los participantes.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preguntas a lo largo de varias sesiones</a:t>
            </a:r>
            <a:endParaRPr lang="en-GB" sz="1200" kern="1200">
              <a:solidFill>
                <a:schemeClr val="tx1"/>
              </a:solidFill>
              <a:effectLst/>
              <a:latin typeface="+mn-lt"/>
              <a:ea typeface="MS PGothic" panose="020B0600070205080204" pitchFamily="34" charset="-128"/>
              <a:cs typeface="MS PGothic" charset="0"/>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FD7E582-C264-4F6F-B993-028C95C44C95}" type="slidenum">
              <a:rPr lang="en-US" altLang="en-US" smtClean="0">
                <a:latin typeface="Calibri" panose="020F0502020204030204" pitchFamily="34" charset="0"/>
              </a:rPr>
              <a:pPr/>
              <a:t>53</a:t>
            </a:fld>
            <a:endParaRPr lang="es-MX" altLang="en-US">
              <a:latin typeface="Calibri" panose="020F0502020204030204" pitchFamily="34" charset="0"/>
            </a:endParaRPr>
          </a:p>
        </p:txBody>
      </p:sp>
    </p:spTree>
    <p:extLst>
      <p:ext uri="{BB962C8B-B14F-4D97-AF65-F5344CB8AC3E}">
        <p14:creationId xmlns:p14="http://schemas.microsoft.com/office/powerpoint/2010/main" val="2291797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Extracto de las claves de respuestas de </a:t>
            </a:r>
            <a:r>
              <a:rPr lang="es-MX" sz="1200" i="1" kern="1200">
                <a:solidFill>
                  <a:schemeClr val="tx1"/>
                </a:solidFill>
                <a:effectLst/>
                <a:latin typeface="+mn-lt"/>
                <a:ea typeface="MS PGothic" panose="020B0600070205080204" pitchFamily="34" charset="-128"/>
                <a:cs typeface="MS PGothic" charset="0"/>
              </a:rPr>
              <a:t>Mi panorama financiero</a:t>
            </a:r>
            <a:r>
              <a:rPr lang="es-MX" sz="1200" kern="1200">
                <a:solidFill>
                  <a:schemeClr val="tx1"/>
                </a:solidFill>
                <a:effectLst/>
                <a:latin typeface="+mn-lt"/>
                <a:ea typeface="MS PGothic" panose="020B0600070205080204" pitchFamily="34" charset="-128"/>
                <a:cs typeface="MS PGothic" charset="0"/>
              </a:rPr>
              <a:t>, que es la </a:t>
            </a:r>
            <a:r>
              <a:rPr lang="es-MX" sz="1200" i="1" kern="1200">
                <a:solidFill>
                  <a:schemeClr val="tx1"/>
                </a:solidFill>
                <a:effectLst/>
                <a:latin typeface="+mn-lt"/>
                <a:ea typeface="MS PGothic" panose="020B0600070205080204" pitchFamily="34" charset="-128"/>
                <a:cs typeface="MS PGothic" charset="0"/>
              </a:rPr>
              <a:t>Herramienta 1 </a:t>
            </a:r>
            <a:r>
              <a:rPr lang="es-MX" sz="1200" kern="1200">
                <a:solidFill>
                  <a:schemeClr val="tx1"/>
                </a:solidFill>
                <a:effectLst/>
                <a:latin typeface="+mn-lt"/>
                <a:ea typeface="MS PGothic" panose="020B0600070205080204" pitchFamily="34" charset="-128"/>
                <a:cs typeface="MS PGothic" charset="0"/>
              </a:rPr>
              <a:t>en la</a:t>
            </a:r>
            <a:r>
              <a:rPr lang="es-MX" sz="1200" i="1" kern="1200">
                <a:solidFill>
                  <a:schemeClr val="tx1"/>
                </a:solidFill>
                <a:effectLst/>
                <a:latin typeface="+mn-lt"/>
                <a:ea typeface="MS PGothic" panose="020B0600070205080204" pitchFamily="34" charset="-128"/>
                <a:cs typeface="MS PGothic" charset="0"/>
              </a:rPr>
              <a:t> Introducción Parte 2: Cómo comprender la situación</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2DC9089-934C-47DF-90C2-08F34177B673}" type="slidenum">
              <a:rPr lang="en-US" altLang="en-US" smtClean="0">
                <a:latin typeface="Calibri" panose="020F0502020204030204" pitchFamily="34" charset="0"/>
              </a:rPr>
              <a:pPr/>
              <a:t>54</a:t>
            </a:fld>
            <a:endParaRPr lang="es-MX" altLang="en-US">
              <a:latin typeface="Calibri" panose="020F0502020204030204" pitchFamily="34" charset="0"/>
            </a:endParaRPr>
          </a:p>
        </p:txBody>
      </p:sp>
    </p:spTree>
    <p:extLst>
      <p:ext uri="{BB962C8B-B14F-4D97-AF65-F5344CB8AC3E}">
        <p14:creationId xmlns:p14="http://schemas.microsoft.com/office/powerpoint/2010/main" val="10340348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en grupo</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PREGUNTE: </a:t>
            </a:r>
            <a:r>
              <a:rPr lang="es-MX" sz="1200" b="1" kern="1200">
                <a:solidFill>
                  <a:schemeClr val="tx1"/>
                </a:solidFill>
                <a:effectLst/>
                <a:latin typeface="+mn-lt"/>
                <a:ea typeface="MS PGothic" panose="020B0600070205080204" pitchFamily="34" charset="-128"/>
                <a:cs typeface="MS PGothic" charset="0"/>
              </a:rPr>
              <a:t>¿Qué desafíos puede anticipar antes de iniciar la conversación sobre dinero?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Anótelos en el rotafolio.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 esta diapositiva y la información contenida en la </a:t>
            </a:r>
            <a:r>
              <a:rPr lang="es-MX" sz="1200" i="1" kern="1200">
                <a:solidFill>
                  <a:schemeClr val="tx1"/>
                </a:solidFill>
                <a:effectLst/>
                <a:latin typeface="+mn-lt"/>
                <a:ea typeface="MS PGothic" panose="020B0600070205080204" pitchFamily="34" charset="-128"/>
                <a:cs typeface="MS PGothic" charset="0"/>
              </a:rPr>
              <a:t>Introducción Parte 3:</a:t>
            </a:r>
            <a:r>
              <a:rPr lang="es-MX" sz="1200" kern="1200">
                <a:solidFill>
                  <a:schemeClr val="tx1"/>
                </a:solidFill>
                <a:effectLst/>
                <a:latin typeface="+mn-lt"/>
                <a:ea typeface="MS PGothic" panose="020B0600070205080204" pitchFamily="34" charset="-128"/>
                <a:cs typeface="MS PGothic" charset="0"/>
              </a:rPr>
              <a:t> Inicio de la conversación sobre dinero.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Destaque las tres estrategias globales para iniciar la conversación: 1) Aproveche los contactos a corto plazo, 2) Amplíe la conversación que pueda tener (busque la intersección entre lo que usted está haciendo y la información y herramientas del conjunto de herramientas), y 3) Aproveche cuando las personas inicien la conversación con preocupaciones financieras, ya sea directa o indirectamente.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Destaque los ejemplos de conversación en el conjunto de herramientas.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Pase a la siguiente diapositiva</a:t>
            </a:r>
            <a:r>
              <a:rPr lang="en-GB">
                <a:effectLst/>
              </a:rPr>
              <a:t> </a:t>
            </a:r>
            <a:endParaRPr lang="es-MX" altLang="en-US">
              <a:ea typeface="MS PGothic" charset="-128"/>
            </a:endParaRPr>
          </a:p>
        </p:txBody>
      </p:sp>
      <p:sp>
        <p:nvSpPr>
          <p:cNvPr id="125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53F361D-FAA7-4BD2-AF1C-A80B268837CD}" type="slidenum">
              <a:rPr lang="en-US" altLang="en-US" smtClean="0">
                <a:latin typeface="Calibri" panose="020F0502020204030204" pitchFamily="34" charset="0"/>
              </a:rPr>
              <a:pPr/>
              <a:t>55</a:t>
            </a:fld>
            <a:endParaRPr lang="es-MX" altLang="en-US">
              <a:latin typeface="Calibri" panose="020F0502020204030204" pitchFamily="34" charset="0"/>
            </a:endParaRPr>
          </a:p>
        </p:txBody>
      </p:sp>
    </p:spTree>
    <p:extLst>
      <p:ext uri="{BB962C8B-B14F-4D97-AF65-F5344CB8AC3E}">
        <p14:creationId xmlns:p14="http://schemas.microsoft.com/office/powerpoint/2010/main" val="112806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5. Introducción, parte 2 y 3: </a:t>
            </a:r>
            <a:r>
              <a:rPr lang="es-MX" sz="1200" b="1" i="1" u="sng" kern="1200">
                <a:solidFill>
                  <a:schemeClr val="tx1"/>
                </a:solidFill>
                <a:effectLst/>
                <a:latin typeface="+mn-lt"/>
                <a:ea typeface="MS PGothic" panose="020B0600070205080204" pitchFamily="34" charset="-128"/>
                <a:cs typeface="MS PGothic" charset="0"/>
              </a:rPr>
              <a:t>Cómo comprender la Situación e Inicio de la Conversación sobre el Dinero</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Seleccione la Opción A: Brainstorming o la Opción B: Parodia antes de empezar el curso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Opción A: Brainstorming (Introducción Parte 3) (Página 43)</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piensen en formas de iniciar una conversación sobre empoderamiento financiero.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Esto se puede hacer como grupo grande o en pequeños grupos haciendo al final una puesta en común.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Opción B: Parodia (Introducción Parte 3) (Página 43)</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Invite a las parejas de participantes a "leer" e interpretar las conversaciones que se proporcionan en el conjunto de herramientas </a:t>
            </a:r>
            <a:r>
              <a:rPr lang="es-MX" sz="1200" b="1" kern="1200">
                <a:solidFill>
                  <a:schemeClr val="tx1"/>
                </a:solidFill>
                <a:effectLst/>
                <a:latin typeface="+mn-lt"/>
                <a:ea typeface="MS PGothic" panose="020B0600070205080204" pitchFamily="34" charset="-128"/>
                <a:cs typeface="MS PGothic" charset="0"/>
              </a:rPr>
              <a:t>(Páginas 46-49).</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Solicite los comentarios de los participantes sobre lo que funcionó bien y sobre cómo cambiarían la discusión.</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Introduzca a los participantes a la </a:t>
            </a:r>
            <a:r>
              <a:rPr lang="es-MX" sz="1200" i="1" kern="1200">
                <a:solidFill>
                  <a:schemeClr val="tx1"/>
                </a:solidFill>
                <a:effectLst/>
                <a:latin typeface="+mn-lt"/>
                <a:ea typeface="MS PGothic" panose="020B0600070205080204" pitchFamily="34" charset="-128"/>
                <a:cs typeface="MS PGothic" charset="0"/>
              </a:rPr>
              <a:t>Parte 3 </a:t>
            </a:r>
            <a:r>
              <a:rPr lang="es-MX" sz="1200" kern="1200">
                <a:solidFill>
                  <a:schemeClr val="tx1"/>
                </a:solidFill>
                <a:effectLst/>
                <a:latin typeface="+mn-lt"/>
                <a:ea typeface="MS PGothic" panose="020B0600070205080204" pitchFamily="34" charset="-128"/>
                <a:cs typeface="MS PGothic" charset="0"/>
              </a:rPr>
              <a:t>de la</a:t>
            </a:r>
            <a:r>
              <a:rPr lang="es-MX" sz="1200" i="1" kern="1200">
                <a:solidFill>
                  <a:schemeClr val="tx1"/>
                </a:solidFill>
                <a:effectLst/>
                <a:latin typeface="+mn-lt"/>
                <a:ea typeface="MS PGothic" panose="020B0600070205080204" pitchFamily="34" charset="-128"/>
                <a:cs typeface="MS PGothic" charset="0"/>
              </a:rPr>
              <a:t> Herramienta 1, Principales conversaciones sobre dinero</a:t>
            </a:r>
            <a:r>
              <a:rPr lang="es-MX" sz="1200"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(Página 51)</a:t>
            </a:r>
            <a:r>
              <a:rPr lang="es-MX" sz="1200" kern="1200">
                <a:solidFill>
                  <a:schemeClr val="tx1"/>
                </a:solidFill>
                <a:effectLst/>
                <a:latin typeface="+mn-lt"/>
                <a:ea typeface="MS PGothic" panose="020B0600070205080204" pitchFamily="34" charset="-128"/>
                <a:cs typeface="MS PGothic" charset="0"/>
              </a:rPr>
              <a:t>. Explique que esta es otra forma de ayudarles a ver cómo se utilizan las preguntas como un punto de partida para el uso del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Resumen y transición</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Ahora que ya conocen el CFPB y que se conocen entre ustedes, además de las herramientas y los medios para introducir el conjunto de herramientas a las personas a las que prestan sus servicios, nos vamos a concentrar en los módulos de contenido.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Debido a que el conjunto de herramientas no es un plan de estudios, los módulos no tienen que ser presentados en orden.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Lo mismo es también válido para 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Como queremos asegurarnos de que sepa cómo presentar una queja y algunos de los recursos clave en esta sección, vamos a comenzar con Cómo Proteger Su Dinero, Módulo 9. El módulo que se centra en que las personas conozcan algunos de sus derechos cuando se trata de productos y servicios financieros.</a:t>
            </a:r>
            <a:endParaRPr lang="en-GB" sz="1200" kern="1200">
              <a:solidFill>
                <a:schemeClr val="tx1"/>
              </a:solidFill>
              <a:effectLst/>
              <a:latin typeface="+mn-lt"/>
              <a:ea typeface="MS PGothic" panose="020B0600070205080204" pitchFamily="34" charset="-128"/>
              <a:cs typeface="MS PGothic" charset="0"/>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6A7B21-9967-49C9-BD61-5C154575B156}" type="slidenum">
              <a:rPr lang="en-US" altLang="en-US" smtClean="0">
                <a:latin typeface="Calibri" panose="020F0502020204030204" pitchFamily="34" charset="0"/>
              </a:rPr>
              <a:pPr/>
              <a:t>56</a:t>
            </a:fld>
            <a:endParaRPr lang="es-MX" altLang="en-US">
              <a:latin typeface="Calibri" panose="020F0502020204030204" pitchFamily="34" charset="0"/>
            </a:endParaRPr>
          </a:p>
        </p:txBody>
      </p:sp>
    </p:spTree>
    <p:extLst>
      <p:ext uri="{BB962C8B-B14F-4D97-AF65-F5344CB8AC3E}">
        <p14:creationId xmlns:p14="http://schemas.microsoft.com/office/powerpoint/2010/main" val="3641377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r>
              <a:rPr lang="es-MX"/>
              <a:t>Nota: Las secciones de entrenamiento de los módulos de contenido son llamadas por su número de módulo (por ejemplo, Módulo 1), y no por el número de sección del entrenamiento. </a:t>
            </a:r>
            <a:endParaRPr lang="es-MX" altLang="en-US"/>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09FA7F-F768-432A-A41F-9511E340E47F}" type="slidenum">
              <a:rPr lang="en-US" altLang="en-US" smtClean="0">
                <a:latin typeface="Calibri" panose="020F0502020204030204" pitchFamily="34" charset="0"/>
              </a:rPr>
              <a:pPr/>
              <a:t>57</a:t>
            </a:fld>
            <a:endParaRPr lang="es-MX" altLang="en-US">
              <a:latin typeface="Calibri" panose="020F0502020204030204" pitchFamily="34" charset="0"/>
            </a:endParaRPr>
          </a:p>
        </p:txBody>
      </p:sp>
    </p:spTree>
    <p:extLst>
      <p:ext uri="{BB962C8B-B14F-4D97-AF65-F5344CB8AC3E}">
        <p14:creationId xmlns:p14="http://schemas.microsoft.com/office/powerpoint/2010/main" val="89647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45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 / Debate dirigido / Escenarios en grupos pequeños /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1 (página 63)</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1)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Anime a los participantes a seguir el Módulo 1 en el conjunto de herramientas.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las cualidades de las metas sólidas a través de lo siguiente: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b="1" u="none" kern="1200">
                <a:solidFill>
                  <a:schemeClr val="tx1"/>
                </a:solidFill>
                <a:effectLst/>
                <a:latin typeface="+mn-lt"/>
                <a:ea typeface="MS PGothic" panose="020B0600070205080204" pitchFamily="34" charset="-128"/>
                <a:cs typeface="MS PGothic" charset="0"/>
              </a:rPr>
              <a:t>Singular</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Al establecer una meta, hágase las siguientes preguntas: ¿Quién? ¿Qué? ¿Por qué? </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Una meta específica tiene muchas más posibilidades de ser alcanzada que una meta general.</a:t>
            </a:r>
            <a:endParaRPr lang="en-GB" sz="1200" u="none"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b="1" u="none" kern="1200">
                <a:solidFill>
                  <a:schemeClr val="tx1"/>
                </a:solidFill>
                <a:effectLst/>
                <a:latin typeface="+mn-lt"/>
                <a:ea typeface="MS PGothic" panose="020B0600070205080204" pitchFamily="34" charset="-128"/>
                <a:cs typeface="MS PGothic" charset="0"/>
              </a:rPr>
              <a:t>Medible</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Usted debe ser capaz de realizar un seguimiento de su progreso hacia el cumplimiento de la meta. </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Hágase preguntas como: ¿Cuánto cuesta? ¿Cuántos? ¿Cómo sabré cuando se ha logrado? </a:t>
            </a:r>
            <a:endParaRPr lang="en-GB" sz="1200" u="none"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b="1" u="none" kern="1200">
                <a:solidFill>
                  <a:schemeClr val="tx1"/>
                </a:solidFill>
                <a:effectLst/>
                <a:latin typeface="+mn-lt"/>
                <a:ea typeface="MS PGothic" panose="020B0600070205080204" pitchFamily="34" charset="-128"/>
                <a:cs typeface="MS PGothic" charset="0"/>
              </a:rPr>
              <a:t>Alcanzable</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¿Es esta meta algo que usted realmente puede alcanzar? </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x-none" sz="1200" u="none" kern="1200">
                <a:solidFill>
                  <a:schemeClr val="tx1"/>
                </a:solidFill>
                <a:effectLst/>
                <a:latin typeface="+mn-lt"/>
                <a:ea typeface="MS PGothic" panose="020B0600070205080204" pitchFamily="34" charset="-128"/>
                <a:cs typeface="MS PGothic" charset="0"/>
              </a:rPr>
              <a:t>¡</a:t>
            </a:r>
            <a:r>
              <a:rPr lang="es-MX" sz="1200" u="none" kern="1200">
                <a:solidFill>
                  <a:schemeClr val="tx1"/>
                </a:solidFill>
                <a:effectLst/>
                <a:latin typeface="+mn-lt"/>
                <a:ea typeface="MS PGothic" panose="020B0600070205080204" pitchFamily="34" charset="-128"/>
                <a:cs typeface="MS PGothic" charset="0"/>
              </a:rPr>
              <a:t>Es posible que usted </a:t>
            </a:r>
            <a:r>
              <a:rPr lang="es-MX" sz="1200" i="1" u="none" kern="1200">
                <a:solidFill>
                  <a:schemeClr val="tx1"/>
                </a:solidFill>
                <a:effectLst/>
                <a:latin typeface="+mn-lt"/>
                <a:ea typeface="MS PGothic" panose="020B0600070205080204" pitchFamily="34" charset="-128"/>
                <a:cs typeface="MS PGothic" charset="0"/>
              </a:rPr>
              <a:t>quiera</a:t>
            </a:r>
            <a:r>
              <a:rPr lang="es-MX" sz="1200" u="none" kern="1200">
                <a:solidFill>
                  <a:schemeClr val="tx1"/>
                </a:solidFill>
                <a:effectLst/>
                <a:latin typeface="+mn-lt"/>
                <a:ea typeface="MS PGothic" panose="020B0600070205080204" pitchFamily="34" charset="-128"/>
                <a:cs typeface="MS PGothic" charset="0"/>
              </a:rPr>
              <a:t> librarse mañana de la deuda de la tarjeta de crédito o convertirse en millonario en un año, pero para la mayoría de nosotros, eso es un objetivo totalmente imposible!</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Eso no quiere decir que sus metas deban ser fáciles. Su meta puede ser una exageración para usted, pero no debería ser extrema o imposible.</a:t>
            </a:r>
            <a:endParaRPr lang="en-GB" sz="1200" u="none"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b="1" u="none" kern="1200">
                <a:solidFill>
                  <a:schemeClr val="tx1"/>
                </a:solidFill>
                <a:effectLst/>
                <a:latin typeface="+mn-lt"/>
                <a:ea typeface="MS PGothic" panose="020B0600070205080204" pitchFamily="34" charset="-128"/>
                <a:cs typeface="MS PGothic" charset="0"/>
              </a:rPr>
              <a:t>Relevante</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Establezca metas que le interesen y que sean una prioridad en su vida. </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Hágase las preguntas: ¿Esto es algo que realmente quiero? ¿Es ahora el momento adecuado para hacer esto? </a:t>
            </a:r>
            <a:endParaRPr lang="en-GB" sz="1200" u="none"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b="1" u="none" kern="1200">
                <a:solidFill>
                  <a:schemeClr val="tx1"/>
                </a:solidFill>
                <a:effectLst/>
                <a:latin typeface="+mn-lt"/>
                <a:ea typeface="MS PGothic" panose="020B0600070205080204" pitchFamily="34" charset="-128"/>
                <a:cs typeface="MS PGothic" charset="0"/>
              </a:rPr>
              <a:t>Con tiempo limitado</a:t>
            </a:r>
            <a:endParaRPr lang="en-GB" sz="1200" u="none"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u="none" kern="1200">
                <a:solidFill>
                  <a:schemeClr val="tx1"/>
                </a:solidFill>
                <a:effectLst/>
                <a:latin typeface="+mn-lt"/>
                <a:ea typeface="MS PGothic" panose="020B0600070205080204" pitchFamily="34" charset="-128"/>
                <a:cs typeface="MS PGothic" charset="0"/>
              </a:rPr>
              <a:t>Las metas deben tener un marco de tiempo claramente definido, que incluya una fecha para la meta o una fecha límite.</a:t>
            </a:r>
            <a:endParaRPr lang="en-GB" sz="1200" u="none" kern="1200">
              <a:solidFill>
                <a:schemeClr val="tx1"/>
              </a:solidFill>
              <a:effectLst/>
              <a:latin typeface="+mn-lt"/>
              <a:ea typeface="MS PGothic" panose="020B0600070205080204" pitchFamily="34" charset="-128"/>
              <a:cs typeface="MS PGothic" charset="0"/>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413891C-EF3C-4EC0-A4C2-335D1D4463B4}" type="slidenum">
              <a:rPr lang="en-US" altLang="en-US" smtClean="0">
                <a:latin typeface="Calibri" panose="020F0502020204030204" pitchFamily="34" charset="0"/>
              </a:rPr>
              <a:pPr/>
              <a:t>58</a:t>
            </a:fld>
            <a:endParaRPr lang="es-MX" altLang="en-US">
              <a:latin typeface="Calibri" panose="020F0502020204030204" pitchFamily="34" charset="0"/>
            </a:endParaRPr>
          </a:p>
        </p:txBody>
      </p:sp>
    </p:spTree>
    <p:extLst>
      <p:ext uri="{BB962C8B-B14F-4D97-AF65-F5344CB8AC3E}">
        <p14:creationId xmlns:p14="http://schemas.microsoft.com/office/powerpoint/2010/main" val="32729949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1)</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ejemplos preguntando: "¿Por qué las esperanzas, los deseos y los sueños NO son metas?" "¿Qué es lo que hace que una meta sea sólida?"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enumeren las cosas que alguien necesita para alcanzar sus metas. Escriba las respuestas en el rotafolio. Asegúrese de añadir lo siguiente: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Toda meta requiere </a:t>
            </a:r>
            <a:r>
              <a:rPr lang="es-MX" sz="1200" u="sng" kern="1200">
                <a:solidFill>
                  <a:schemeClr val="tx1"/>
                </a:solidFill>
                <a:effectLst/>
                <a:latin typeface="+mn-lt"/>
                <a:ea typeface="MS PGothic" panose="020B0600070205080204" pitchFamily="34" charset="-128"/>
                <a:cs typeface="MS PGothic" charset="0"/>
              </a:rPr>
              <a:t>tiempo y compromiso.</a:t>
            </a:r>
            <a:r>
              <a:rPr lang="es-MX" sz="1200" kern="1200">
                <a:solidFill>
                  <a:schemeClr val="tx1"/>
                </a:solidFill>
                <a:effectLst/>
                <a:latin typeface="+mn-lt"/>
                <a:ea typeface="MS PGothic" panose="020B0600070205080204" pitchFamily="34" charset="-128"/>
                <a:cs typeface="MS PGothic" charset="0"/>
              </a:rPr>
              <a:t> Para alcanzar las metas, también puede ser necesario: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Información</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Transporte</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Dinero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Otros recursos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plan de acción (los pequeños pasos necesarios para alcanzar una meta)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asistencia de un profesional</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las metas que requieren dinero para alcanzarlas, usted necesitará saber: ¿Cuánto tengo que apartar todas las semanas (o meses) para cumplir con mi meta?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Esto se aplica tanto a la reducción de la deuda como a las metas de ahorro.</a:t>
            </a:r>
            <a:endParaRPr lang="en-GB" sz="1200" kern="1200">
              <a:solidFill>
                <a:schemeClr val="tx1"/>
              </a:solidFill>
              <a:effectLst/>
              <a:latin typeface="+mn-lt"/>
              <a:ea typeface="MS PGothic" panose="020B0600070205080204" pitchFamily="34" charset="-128"/>
              <a:cs typeface="MS PGothic" charset="0"/>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E12EBC-F4BE-4133-9645-B4FB667CE315}" type="slidenum">
              <a:rPr lang="en-US" altLang="en-US" smtClean="0">
                <a:latin typeface="Calibri" panose="020F0502020204030204" pitchFamily="34" charset="0"/>
              </a:rPr>
              <a:pPr/>
              <a:t>59</a:t>
            </a:fld>
            <a:endParaRPr lang="es-MX" altLang="en-US">
              <a:latin typeface="Calibri" panose="020F0502020204030204" pitchFamily="34" charset="0"/>
            </a:endParaRPr>
          </a:p>
        </p:txBody>
      </p:sp>
    </p:spTree>
    <p:extLst>
      <p:ext uri="{BB962C8B-B14F-4D97-AF65-F5344CB8AC3E}">
        <p14:creationId xmlns:p14="http://schemas.microsoft.com/office/powerpoint/2010/main" val="6886765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La </a:t>
            </a:r>
            <a:r>
              <a:rPr lang="es-MX" sz="1200" i="1" kern="1200">
                <a:solidFill>
                  <a:schemeClr val="tx1"/>
                </a:solidFill>
                <a:effectLst/>
                <a:latin typeface="+mn-lt"/>
                <a:ea typeface="MS PGothic" panose="020B0600070205080204" pitchFamily="34" charset="-128"/>
                <a:cs typeface="MS PGothic" charset="0"/>
              </a:rPr>
              <a:t>Herramienta de establecimiento de metas</a:t>
            </a:r>
            <a:r>
              <a:rPr lang="es-MX" sz="1200" kern="1200">
                <a:solidFill>
                  <a:schemeClr val="tx1"/>
                </a:solidFill>
                <a:effectLst/>
                <a:latin typeface="+mn-lt"/>
                <a:ea typeface="MS PGothic" panose="020B0600070205080204" pitchFamily="34" charset="-128"/>
                <a:cs typeface="MS PGothic" charset="0"/>
              </a:rPr>
              <a:t> de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en realidad tienen 4 partes: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Paso 1:</a:t>
            </a:r>
            <a:r>
              <a:rPr lang="es-MX" sz="1200" kern="1200">
                <a:solidFill>
                  <a:schemeClr val="tx1"/>
                </a:solidFill>
                <a:effectLst/>
                <a:latin typeface="+mn-lt"/>
                <a:ea typeface="MS PGothic" panose="020B0600070205080204" pitchFamily="34" charset="-128"/>
                <a:cs typeface="MS PGothic" charset="0"/>
              </a:rPr>
              <a:t> Piense en una lista de ideas acerca de las esperanzas, deseos y sueños para usted o su familia. Rellene la tabla con las esperanzas, deseos y sueños: coloque los que son alcanzables en menos de seis meses en la columna “a corto plazo”, y aquellos que son alcanzables en más de seis meses en la columna “a largo plazo”.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Paso 2:</a:t>
            </a:r>
            <a:r>
              <a:rPr lang="es-MX" sz="1200" kern="1200">
                <a:solidFill>
                  <a:schemeClr val="tx1"/>
                </a:solidFill>
                <a:effectLst/>
                <a:latin typeface="+mn-lt"/>
                <a:ea typeface="MS PGothic" panose="020B0600070205080204" pitchFamily="34" charset="-128"/>
                <a:cs typeface="MS PGothic" charset="0"/>
              </a:rPr>
              <a:t> Utilice su lista de esperanzas, deseos y sueños para crear metas SMART. Utilice la lista de comprobación para asegurarse de que sus objetivos son específicos, medibles, y alcanzables dentro de un cierto límite de tiempo.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Paso 3:</a:t>
            </a:r>
            <a:r>
              <a:rPr lang="es-MX" sz="1200" kern="1200">
                <a:solidFill>
                  <a:schemeClr val="tx1"/>
                </a:solidFill>
                <a:effectLst/>
                <a:latin typeface="+mn-lt"/>
                <a:ea typeface="MS PGothic" panose="020B0600070205080204" pitchFamily="34" charset="-128"/>
                <a:cs typeface="MS PGothic" charset="0"/>
              </a:rPr>
              <a:t> Elabore un plan de acción para alcanzar sus metas. Para las metas a largo plazo, su plan de acción puede ser largo e implicar muchos pasos. Para otras metas, puede que sólo necesite avanzar unos pocos pasos para llegar a su objetivo. Recuerde de incluir los recursos que puede necesitar para alcanzar sus metas.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Paso 4:</a:t>
            </a:r>
            <a:r>
              <a:rPr lang="es-MX" sz="1200" kern="1200">
                <a:solidFill>
                  <a:schemeClr val="tx1"/>
                </a:solidFill>
                <a:effectLst/>
                <a:latin typeface="+mn-lt"/>
                <a:ea typeface="MS PGothic" panose="020B0600070205080204" pitchFamily="34" charset="-128"/>
                <a:cs typeface="MS PGothic" charset="0"/>
              </a:rPr>
              <a:t> Por último, para las metas que requieren dinero, determine cuánto necesita ahorrar cada semana (o mes) para alcanzar su meta utilizando la última sección de la hoja de cálculo.</a:t>
            </a:r>
            <a:endParaRPr lang="en-GB" sz="1200" kern="1200">
              <a:solidFill>
                <a:schemeClr val="tx1"/>
              </a:solidFill>
              <a:effectLst/>
              <a:latin typeface="+mn-lt"/>
              <a:ea typeface="MS PGothic" panose="020B0600070205080204" pitchFamily="34" charset="-128"/>
              <a:cs typeface="MS PGothic" charset="0"/>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D7CFB16-F0EB-4054-9C30-8432D8FAAC3B}" type="slidenum">
              <a:rPr lang="en-US" altLang="en-US" smtClean="0">
                <a:latin typeface="Calibri" panose="020F0502020204030204" pitchFamily="34" charset="0"/>
              </a:rPr>
              <a:pPr/>
              <a:t>60</a:t>
            </a:fld>
            <a:endParaRPr lang="es-MX" altLang="en-US">
              <a:latin typeface="Calibri" panose="020F0502020204030204" pitchFamily="34" charset="0"/>
            </a:endParaRPr>
          </a:p>
        </p:txBody>
      </p:sp>
    </p:spTree>
    <p:extLst>
      <p:ext uri="{BB962C8B-B14F-4D97-AF65-F5344CB8AC3E}">
        <p14:creationId xmlns:p14="http://schemas.microsoft.com/office/powerpoint/2010/main" val="5220049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1, Herramienta 1:</a:t>
            </a:r>
            <a:r>
              <a:rPr lang="es-MX" sz="1200" b="1" i="1"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Herramienta de establecimiento de metas) (Página 73)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cómo se utiliza esta herramienta con el siguiente ejemplo o con otro ejemplo.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Recuerde a los participantes que, si bien algunas metas requieren juntar dinero para alcanzarlas, también pueden requerir más información, la ayuda de un profesional, el uso de una nueva herramienta o un plan de acción. Por ejemplo, una meta puede ser: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Quiero pagar mis cuentas a tiempo cada mes a partir del 1 agosto.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Suponiendo que la falta de dinero no sea la razón principal de que las facturas no se paguen a tiempo, aquí hay algunos pasos que se pueden tomar para alcanzar esa meta: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Recoja los estados de cuenta de las tarjetas de crédito, los estados de cuenta de los préstamos, las facturas de los servicios básicos, las facturas del teléfono y la documentación de los demás pagos que realiza cada mes.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Subraye las cantidades de pago y las fechas de vencimiento.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Rellene la herramienta del calendario de pago de facturas.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Considere el uso de métodos de pago automático para algunas cuentas recurrentes o para el pago de facturas en línea.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Puede escribir estos pasos en el formato del plan de acción en un rotafolio o rellenar el gráfico en el PPT con este u otro ejemplo.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las metas, en general, deberán reajustarse o revisarse cuando: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meta se ha logrado.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ahorros de emergencia se utilizan y necesitan ser reemplazados.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circunstancias cambian.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valores cambian y una meta ya no parece importante.</a:t>
            </a:r>
            <a:endParaRPr lang="en-GB" sz="1200" kern="1200">
              <a:solidFill>
                <a:schemeClr val="tx1"/>
              </a:solidFill>
              <a:effectLst/>
              <a:latin typeface="+mn-lt"/>
              <a:ea typeface="MS PGothic" panose="020B0600070205080204" pitchFamily="34" charset="-128"/>
              <a:cs typeface="MS PGothic" charset="0"/>
            </a:endParaRP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7241C0F-E8EF-49D1-AC7F-48582DEC077F}" type="slidenum">
              <a:rPr lang="en-US" altLang="en-US" smtClean="0">
                <a:latin typeface="Calibri" panose="020F0502020204030204" pitchFamily="34" charset="0"/>
              </a:rPr>
              <a:pPr/>
              <a:t>61</a:t>
            </a:fld>
            <a:endParaRPr lang="es-MX" altLang="en-US">
              <a:latin typeface="Calibri" panose="020F0502020204030204" pitchFamily="34" charset="0"/>
            </a:endParaRPr>
          </a:p>
        </p:txBody>
      </p:sp>
    </p:spTree>
    <p:extLst>
      <p:ext uri="{BB962C8B-B14F-4D97-AF65-F5344CB8AC3E}">
        <p14:creationId xmlns:p14="http://schemas.microsoft.com/office/powerpoint/2010/main" val="2166880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1. Introducción,</a:t>
            </a:r>
            <a:r>
              <a:rPr lang="es-MX" sz="1200" b="1" u="sng" kern="1200" baseline="0">
                <a:solidFill>
                  <a:schemeClr val="tx1"/>
                </a:solidFill>
                <a:effectLst/>
                <a:latin typeface="+mn-lt"/>
                <a:ea typeface="MS PGothic" panose="020B0600070205080204" pitchFamily="34" charset="-128"/>
                <a:cs typeface="MS PGothic" charset="0"/>
              </a:rPr>
              <a:t> </a:t>
            </a:r>
            <a:r>
              <a:rPr lang="es-MX" sz="1200" b="1" u="sng" kern="1200">
                <a:solidFill>
                  <a:schemeClr val="tx1"/>
                </a:solidFill>
                <a:effectLst/>
                <a:latin typeface="+mn-lt"/>
                <a:ea typeface="MS PGothic" panose="020B0600070205080204" pitchFamily="34" charset="-128"/>
                <a:cs typeface="MS PGothic" charset="0"/>
              </a:rPr>
              <a:t>parte 4: </a:t>
            </a:r>
            <a:r>
              <a:rPr lang="es-MX" sz="1200" b="1" i="1" u="sng" kern="1200">
                <a:solidFill>
                  <a:schemeClr val="tx1"/>
                </a:solidFill>
                <a:effectLst/>
                <a:latin typeface="+mn-lt"/>
                <a:ea typeface="MS PGothic" panose="020B0600070205080204" pitchFamily="34" charset="-128"/>
                <a:cs typeface="MS PGothic" charset="0"/>
              </a:rPr>
              <a:t>El Dinero y yo </a:t>
            </a:r>
            <a:r>
              <a:rPr lang="es-MX" sz="1200" b="1" u="sng" kern="1200">
                <a:solidFill>
                  <a:schemeClr val="tx1"/>
                </a:solidFill>
                <a:effectLst/>
                <a:latin typeface="+mn-lt"/>
                <a:ea typeface="MS PGothic" panose="020B0600070205080204" pitchFamily="34" charset="-128"/>
                <a:cs typeface="MS PGothic" charset="0"/>
              </a:rPr>
              <a:t>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Apertura (Introducción Parte 4)</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algunas o todas las preguntas enumeradas para facilitar el debate.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¿De dónde proceden las asociaciones acerca del dinero?</a:t>
            </a:r>
            <a:endParaRPr lang="en-GB" sz="1200" kern="1200">
              <a:solidFill>
                <a:schemeClr val="tx1"/>
              </a:solidFill>
              <a:effectLst/>
              <a:latin typeface="+mn-lt"/>
              <a:ea typeface="MS PGothic" panose="020B0600070205080204" pitchFamily="34" charset="-128"/>
              <a:cs typeface="MS PGothic" charset="0"/>
            </a:endParaRPr>
          </a:p>
          <a:p>
            <a:pPr marL="914400" lvl="2" indent="0">
              <a:buFont typeface="Arial" charset="0"/>
              <a:buNone/>
            </a:pPr>
            <a:r>
              <a:rPr lang="es-MX" sz="1200" kern="1200">
                <a:solidFill>
                  <a:schemeClr val="tx1"/>
                </a:solidFill>
                <a:effectLst/>
                <a:latin typeface="+mn-lt"/>
                <a:ea typeface="MS PGothic" panose="020B0600070205080204" pitchFamily="34" charset="-128"/>
                <a:cs typeface="MS PGothic" charset="0"/>
              </a:rPr>
              <a:t>Asegúrese de añadir lo siguiente en el caso que los participantes no lo mencionen: la familia, los amigos, la escuela, los medios de comunicación, el gobierno, las empresas, las comunidades religiosas, las organizaciones sociales y de servicios. Pídale a las personas que sean específicas y que incluyan ejemplos de cómo la familia, los compañeros o los medios de comunicación, por ejemplo, pueden crear en la gente asociaciones duraderas sobre el dinero.</a:t>
            </a:r>
            <a:endParaRPr lang="en-GB" sz="1200"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¿Cómo reflejan estas asociaciones las actitudes y los sentimientos sobre el dinero?</a:t>
            </a:r>
            <a:endParaRPr lang="en-GB" sz="1200" kern="1200">
              <a:solidFill>
                <a:schemeClr val="tx1"/>
              </a:solidFill>
              <a:effectLst/>
              <a:latin typeface="+mn-lt"/>
              <a:ea typeface="MS PGothic" panose="020B0600070205080204" pitchFamily="34" charset="-128"/>
              <a:cs typeface="MS PGothic" charset="0"/>
            </a:endParaRPr>
          </a:p>
          <a:p>
            <a:pPr marL="914400" lvl="2" indent="0">
              <a:buFont typeface="Arial" charset="0"/>
              <a:buNone/>
            </a:pPr>
            <a:r>
              <a:rPr lang="es-MX" sz="1200" kern="1200">
                <a:solidFill>
                  <a:schemeClr val="tx1"/>
                </a:solidFill>
                <a:effectLst/>
                <a:latin typeface="+mn-lt"/>
                <a:ea typeface="MS PGothic" panose="020B0600070205080204" pitchFamily="34" charset="-128"/>
                <a:cs typeface="MS PGothic" charset="0"/>
              </a:rPr>
              <a:t>Asegúrese de añadir lo siguiente en el caso que los participantes no lo mencionen: Nuestras actitudes y sentimientos sobre el dinero pueden estar arraigadas en algunas de estas asociaciones.</a:t>
            </a:r>
            <a:endParaRPr lang="en-GB" sz="1200"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¿Cómo se relacionan las actitudes y los sentimientos con los comportamientos y las acciones?</a:t>
            </a:r>
            <a:endParaRPr lang="en-GB" sz="1200" kern="1200">
              <a:solidFill>
                <a:schemeClr val="tx1"/>
              </a:solidFill>
              <a:effectLst/>
              <a:latin typeface="+mn-lt"/>
              <a:ea typeface="MS PGothic" panose="020B0600070205080204" pitchFamily="34" charset="-128"/>
              <a:cs typeface="MS PGothic" charset="0"/>
            </a:endParaRPr>
          </a:p>
          <a:p>
            <a:pPr marL="914400" lvl="2" indent="0">
              <a:buFont typeface="Arial" charset="0"/>
              <a:buNone/>
            </a:pPr>
            <a:r>
              <a:rPr lang="es-MX" sz="1200" kern="1200">
                <a:solidFill>
                  <a:schemeClr val="tx1"/>
                </a:solidFill>
                <a:effectLst/>
                <a:latin typeface="+mn-lt"/>
                <a:ea typeface="MS PGothic" panose="020B0600070205080204" pitchFamily="34" charset="-128"/>
                <a:cs typeface="MS PGothic" charset="0"/>
              </a:rPr>
              <a:t>Asegúrese de añadir lo siguiente en el caso que los participantes no lo mencionen: A menudo, nuestro comportamiento y nuestras acciones son el resultado de nuestras actitudes y sentimientos. Es por eso, en parte, que nuestro conocimiento (lo que sabemos que deberíamos hacer con el dinero) y nuestras acciones no coinciden.</a:t>
            </a:r>
            <a:endParaRPr lang="en-GB" sz="1200" kern="1200">
              <a:solidFill>
                <a:schemeClr val="tx1"/>
              </a:solidFill>
              <a:effectLst/>
              <a:latin typeface="+mn-lt"/>
              <a:ea typeface="MS PGothic" panose="020B0600070205080204" pitchFamily="34" charset="-128"/>
              <a:cs typeface="MS PGothic" charset="0"/>
            </a:endParaRPr>
          </a:p>
          <a:p>
            <a:pPr marL="457200" lvl="1" indent="0">
              <a:buFont typeface="Arial" charset="0"/>
              <a:buNone/>
            </a:pPr>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¿Cómo afectará esto a la manera como trabajamos con nuestros clientes?</a:t>
            </a:r>
            <a:endParaRPr lang="en-GB" sz="1200" kern="1200">
              <a:solidFill>
                <a:schemeClr val="tx1"/>
              </a:solidFill>
              <a:effectLst/>
              <a:latin typeface="+mn-lt"/>
              <a:ea typeface="MS PGothic" panose="020B0600070205080204" pitchFamily="34" charset="-128"/>
              <a:cs typeface="MS PGothic" charset="0"/>
            </a:endParaRPr>
          </a:p>
          <a:p>
            <a:pPr lvl="2"/>
            <a:r>
              <a:rPr lang="es-MX" sz="1200" kern="1200">
                <a:solidFill>
                  <a:schemeClr val="tx1"/>
                </a:solidFill>
                <a:effectLst/>
                <a:latin typeface="+mn-lt"/>
                <a:ea typeface="MS PGothic" panose="020B0600070205080204" pitchFamily="34" charset="-128"/>
                <a:cs typeface="MS PGothic" charset="0"/>
              </a:rPr>
              <a:t>Asegúrese de añadir lo siguiente en el caso que los participantes no lo mencionen: Si bien es fácil pensar en el empoderamiento financiero como simplemente facilitar a las personas información y oportunidades para que desarrollen el conocimiento y las habilidades de gestión financiera, el empoderamiento financiero también debe tener en cuenta las actitudes y sentimientos subyacentes sobre el dinero y el efecto que tienen sobre las prácticas y el comportamiento hoy en día, y debe ayudar a las personas a que lo entiendan. Las actitudes y los sentimientos pueden impulsar prácticas y acciones. Comprender los orígenes de las actitudes y los sentimientos sobre el dinero puede ayudar a la gente a entender el porqué de algunas de sus acciones y ayudarlas así a realizar cambios, en caso de querer hacerlos.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Asegúrese de resaltar las diferencias culturales basadas en el nivel socioeconómico, la etnicidad, la región y la edad.</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n-GB" sz="1200" b="1" kern="1200" err="1">
                <a:solidFill>
                  <a:schemeClr val="tx1"/>
                </a:solidFill>
                <a:effectLst/>
                <a:latin typeface="+mn-lt"/>
                <a:ea typeface="MS PGothic" panose="020B0600070205080204" pitchFamily="34" charset="-128"/>
                <a:cs typeface="MS PGothic" charset="0"/>
              </a:rPr>
              <a:t>En</a:t>
            </a:r>
            <a:r>
              <a:rPr lang="en-GB" sz="1200" b="1" kern="1200">
                <a:solidFill>
                  <a:schemeClr val="tx1"/>
                </a:solidFill>
                <a:effectLst/>
                <a:latin typeface="+mn-lt"/>
                <a:ea typeface="MS PGothic" panose="020B0600070205080204" pitchFamily="34" charset="-128"/>
                <a:cs typeface="MS PGothic" charset="0"/>
              </a:rPr>
              <a:t> </a:t>
            </a:r>
            <a:r>
              <a:rPr lang="en-GB" sz="1200" b="1" kern="1200" err="1">
                <a:solidFill>
                  <a:schemeClr val="tx1"/>
                </a:solidFill>
                <a:effectLst/>
                <a:latin typeface="+mn-lt"/>
                <a:ea typeface="MS PGothic" panose="020B0600070205080204" pitchFamily="34" charset="-128"/>
                <a:cs typeface="MS PGothic" charset="0"/>
              </a:rPr>
              <a:t>resumen</a:t>
            </a:r>
            <a:r>
              <a:rPr lang="es-MX" sz="1200" b="1"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Las actitudes y creencias sobre el dinero pueden impulsar el comportamiento. Comprender los orígenes de estas actitudes y creencias puede ayudarle a entender mejor qué influye en lo que usted hace con el dinero (cosas productivas e improductivas). También es importante que usted entienda sus propias actitudes o prejuicios sobre el dinero y a las cuestiones financieras ya que le ayudará asegurarse de no juzgar a los demás por sus: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Situaciones financieras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Prácticas financieras actuales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Decisiones financieras pasadas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Metas financieras actuales</a:t>
            </a:r>
            <a:endParaRPr lang="en-GB" sz="1200" kern="1200">
              <a:solidFill>
                <a:schemeClr val="tx1"/>
              </a:solidFill>
              <a:effectLst/>
              <a:latin typeface="+mn-lt"/>
              <a:ea typeface="MS PGothic" panose="020B0600070205080204" pitchFamily="34" charset="-128"/>
              <a:cs typeface="MS PGothic" charset="0"/>
            </a:endParaRPr>
          </a:p>
          <a:p>
            <a:r>
              <a:rPr lang="en-U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199D0A-3393-411B-B507-895036CFF09B}" type="slidenum">
              <a:rPr lang="en-US" altLang="en-US" smtClean="0">
                <a:latin typeface="Calibri" panose="020F0502020204030204" pitchFamily="34" charset="0"/>
              </a:rPr>
              <a:pPr/>
              <a:t>6</a:t>
            </a:fld>
            <a:endParaRPr lang="es-MX" altLang="en-US">
              <a:latin typeface="Calibri" panose="020F0502020204030204" pitchFamily="34" charset="0"/>
            </a:endParaRPr>
          </a:p>
        </p:txBody>
      </p:sp>
    </p:spTree>
    <p:extLst>
      <p:ext uri="{BB962C8B-B14F-4D97-AF65-F5344CB8AC3E}">
        <p14:creationId xmlns:p14="http://schemas.microsoft.com/office/powerpoint/2010/main" val="140928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Para calcular</a:t>
            </a:r>
            <a:r>
              <a:rPr lang="es-MX" sz="1200" kern="1200">
                <a:solidFill>
                  <a:schemeClr val="tx1"/>
                </a:solidFill>
                <a:effectLst/>
                <a:latin typeface="+mn-lt"/>
                <a:ea typeface="MS PGothic" panose="020B0600070205080204" pitchFamily="34" charset="-128"/>
                <a:cs typeface="MS PGothic" charset="0"/>
              </a:rPr>
              <a:t> la cantidad a guardar todas las semanas para alcanzar la meta, se necesitan dos tipos de información:</a:t>
            </a:r>
            <a:r>
              <a:rPr lang="es-MX" sz="1200" b="1" kern="1200">
                <a:solidFill>
                  <a:schemeClr val="tx1"/>
                </a:solidFill>
                <a:effectLst/>
                <a:latin typeface="+mn-lt"/>
                <a:ea typeface="MS PGothic" panose="020B0600070205080204" pitchFamily="34" charset="-128"/>
                <a:cs typeface="MS PGothic" charset="0"/>
              </a:rPr>
              <a:t> la</a:t>
            </a:r>
            <a:r>
              <a:rPr lang="es-MX" sz="1200"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cantidad total</a:t>
            </a:r>
            <a:r>
              <a:rPr lang="es-MX" sz="1200" kern="1200">
                <a:solidFill>
                  <a:schemeClr val="tx1"/>
                </a:solidFill>
                <a:effectLst/>
                <a:latin typeface="+mn-lt"/>
                <a:ea typeface="MS PGothic" panose="020B0600070205080204" pitchFamily="34" charset="-128"/>
                <a:cs typeface="MS PGothic" charset="0"/>
              </a:rPr>
              <a:t> que se necesita para alcanzar la meta y el </a:t>
            </a:r>
            <a:r>
              <a:rPr lang="es-MX" sz="1200" b="1" kern="1200">
                <a:solidFill>
                  <a:schemeClr val="tx1"/>
                </a:solidFill>
                <a:effectLst/>
                <a:latin typeface="+mn-lt"/>
                <a:ea typeface="MS PGothic" panose="020B0600070205080204" pitchFamily="34" charset="-128"/>
                <a:cs typeface="MS PGothic" charset="0"/>
              </a:rPr>
              <a:t>número de semanas</a:t>
            </a:r>
            <a:r>
              <a:rPr lang="es-MX" sz="1200" kern="1200">
                <a:solidFill>
                  <a:schemeClr val="tx1"/>
                </a:solidFill>
                <a:effectLst/>
                <a:latin typeface="+mn-lt"/>
                <a:ea typeface="MS PGothic" panose="020B0600070205080204" pitchFamily="34" charset="-128"/>
                <a:cs typeface="MS PGothic" charset="0"/>
              </a:rPr>
              <a:t> para alcanzarla.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cómo obtener una cantidad mensual (multiplique la cantidad semanal por 4 o divida la cantidad total necesaria por 12 meses).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un ejemplo en un rotafolio utilizando la meta de un participante, la que está en el conjunto de herramientas, o uno inventado por usted.</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Hable sobre cómo se puede utilizar lo que ha guardado semanalmente para elaborar un presupuesto o un flujo de efectivo.</a:t>
            </a:r>
            <a:endParaRPr lang="en-GB" sz="1200" kern="1200">
              <a:solidFill>
                <a:schemeClr val="tx1"/>
              </a:solidFill>
              <a:effectLst/>
              <a:latin typeface="+mn-lt"/>
              <a:ea typeface="MS PGothic" panose="020B0600070205080204" pitchFamily="34" charset="-128"/>
              <a:cs typeface="MS PGothic" charset="0"/>
            </a:endParaRPr>
          </a:p>
        </p:txBody>
      </p:sp>
      <p:sp>
        <p:nvSpPr>
          <p:cNvPr id="164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86E1F3D-9753-47F0-B604-3554C58A775A}" type="slidenum">
              <a:rPr lang="en-US" altLang="en-US" smtClean="0">
                <a:latin typeface="Calibri" panose="020F0502020204030204" pitchFamily="34" charset="0"/>
              </a:rPr>
              <a:pPr/>
              <a:t>62</a:t>
            </a:fld>
            <a:endParaRPr lang="es-MX" altLang="en-US">
              <a:latin typeface="Calibri" panose="020F0502020204030204" pitchFamily="34" charset="0"/>
            </a:endParaRPr>
          </a:p>
        </p:txBody>
      </p:sp>
    </p:spTree>
    <p:extLst>
      <p:ext uri="{BB962C8B-B14F-4D97-AF65-F5344CB8AC3E}">
        <p14:creationId xmlns:p14="http://schemas.microsoft.com/office/powerpoint/2010/main" val="7752439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s-MX" altLang="en-US" b="1" i="1" u="sng">
                <a:solidFill>
                  <a:srgbClr val="000000"/>
                </a:solidFill>
              </a:rPr>
              <a:t>Módulo 1: Establecimiento de Metas y Planificación para las Compras Grandes</a:t>
            </a:r>
            <a:endParaRPr lang="es-MX" altLang="en-US" b="1" i="1" u="sng">
              <a:solidFill>
                <a:srgbClr val="000000"/>
              </a:solidFill>
              <a:ea typeface="MS PGothic" charset="-128"/>
            </a:endParaRPr>
          </a:p>
          <a:p>
            <a:pPr eaLnBrk="1" hangingPunct="1">
              <a:spcBef>
                <a:spcPct val="0"/>
              </a:spcBef>
              <a:buFontTx/>
              <a:buChar char="•"/>
              <a:defRPr/>
            </a:pPr>
            <a:endParaRPr lang="es-MX" altLang="en-US" b="1">
              <a:ea typeface="MS PGothic" charset="-128"/>
            </a:endParaRPr>
          </a:p>
          <a:p>
            <a:pPr marL="171450" indent="-171450">
              <a:spcBef>
                <a:spcPct val="0"/>
              </a:spcBef>
              <a:buFont typeface="Arial" charset="0"/>
              <a:buChar char="•"/>
              <a:defRPr/>
            </a:pPr>
            <a:r>
              <a:rPr lang="es-MX" altLang="en-US" b="1"/>
              <a:t>Al calcular</a:t>
            </a:r>
            <a:r>
              <a:rPr lang="es-MX"/>
              <a:t> la cantidad a guardar todas las semanas </a:t>
            </a:r>
            <a:r>
              <a:rPr lang="es-MX" altLang="en-US" b="1"/>
              <a:t>para alcanzar la meta, se necesitan dos tipos de información: la</a:t>
            </a:r>
            <a:r>
              <a:rPr lang="es-MX"/>
              <a:t> </a:t>
            </a:r>
            <a:r>
              <a:rPr lang="es-MX" b="1"/>
              <a:t>cantidad total</a:t>
            </a:r>
            <a:r>
              <a:rPr lang="es-MX"/>
              <a:t> que se </a:t>
            </a:r>
            <a:r>
              <a:rPr lang="es-MX" altLang="en-US" b="1"/>
              <a:t>necesita para alcanzar la meta y el</a:t>
            </a:r>
            <a:r>
              <a:rPr lang="es-MX"/>
              <a:t> número de semanas para alcanzarla.</a:t>
            </a:r>
          </a:p>
          <a:p>
            <a:pPr marL="171450" indent="-171450">
              <a:spcBef>
                <a:spcPct val="0"/>
              </a:spcBef>
              <a:buFont typeface="Arial" charset="0"/>
              <a:buChar char="•"/>
              <a:defRPr/>
            </a:pPr>
            <a:r>
              <a:rPr lang="es-MX"/>
              <a:t>Explique cómo obtener una cantidad mensual - multiplique la cantidad semanal por 4 o divida la cantidad total necesaria por 12 meses.</a:t>
            </a:r>
          </a:p>
          <a:p>
            <a:pPr marL="171450" indent="-171450">
              <a:spcBef>
                <a:spcPct val="0"/>
              </a:spcBef>
              <a:buFont typeface="Arial" charset="0"/>
              <a:buChar char="•"/>
              <a:defRPr/>
            </a:pPr>
            <a:r>
              <a:rPr lang="es-MX"/>
              <a:t>Repase un ejemplo en un rotafolio al utilizar la meta de un participante, la que está en el conjunto de herramientas, o uno inventado por usted.</a:t>
            </a:r>
          </a:p>
          <a:p>
            <a:pPr marL="171450" indent="-171450">
              <a:spcBef>
                <a:spcPct val="0"/>
              </a:spcBef>
              <a:buFont typeface="Arial" charset="0"/>
              <a:buChar char="•"/>
              <a:defRPr/>
            </a:pPr>
            <a:r>
              <a:rPr lang="es-MX"/>
              <a:t>Hable sobre cómo se puede utilizar lo que ha guardado semanalmente para elaborar un presupuesto o un flujo de efectivo.</a:t>
            </a:r>
          </a:p>
        </p:txBody>
      </p:sp>
      <p:sp>
        <p:nvSpPr>
          <p:cNvPr id="166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CA324D6-2075-4E21-99FD-31AE84682691}" type="slidenum">
              <a:rPr lang="en-US" altLang="en-US" smtClean="0">
                <a:latin typeface="Calibri" panose="020F0502020204030204" pitchFamily="34" charset="0"/>
              </a:rPr>
              <a:pPr/>
              <a:t>63</a:t>
            </a:fld>
            <a:endParaRPr lang="es-MX" altLang="en-US">
              <a:latin typeface="Calibri" panose="020F0502020204030204" pitchFamily="34" charset="0"/>
            </a:endParaRPr>
          </a:p>
        </p:txBody>
      </p:sp>
    </p:spTree>
    <p:extLst>
      <p:ext uri="{BB962C8B-B14F-4D97-AF65-F5344CB8AC3E}">
        <p14:creationId xmlns:p14="http://schemas.microsoft.com/office/powerpoint/2010/main" val="11949803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a:t>
            </a:r>
            <a:r>
              <a:rPr lang="es-MX" sz="1200" b="1" i="1" kern="1200">
                <a:solidFill>
                  <a:schemeClr val="tx1"/>
                </a:solidFill>
                <a:effectLst/>
                <a:latin typeface="+mn-lt"/>
                <a:ea typeface="MS PGothic" panose="020B0600070205080204" pitchFamily="34" charset="-128"/>
                <a:cs typeface="MS PGothic" charset="0"/>
              </a:rPr>
              <a:t>Módulo 1, Herramienta 2: </a:t>
            </a:r>
            <a:r>
              <a:rPr lang="es-MX" sz="1200" b="1" kern="1200">
                <a:solidFill>
                  <a:schemeClr val="tx1"/>
                </a:solidFill>
                <a:effectLst/>
                <a:latin typeface="+mn-lt"/>
                <a:ea typeface="MS PGothic" panose="020B0600070205080204" pitchFamily="34" charset="-128"/>
                <a:cs typeface="MS PGothic" charset="0"/>
              </a:rPr>
              <a:t>Planificación de los acontecimientos de la vida y compras importantes) (Página 79)</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¿Qué es un acontecimiento de la vida?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Acontecimiento, planificado o no, que muchas personas experimentan generalmente en épocas específicas de la vida, aunque no es siempre el caso.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¿Qué es una compra importante?</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Algo que generalmente sólo se compra una o pocas veces en la vida y que vale más dinero del que la mayoría de la gente cobra en un mes. Por ejemplo: electrodomésticos grandes, autos y arreglos en el hogar. Estas pueden ser planificadas o no planificadas.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costos de algunos acontecimientos de ciclo vital o de las compras grandes. Solicite otros ejemplos de los participantes (como bodas, divorcios, celebraciones religiosas, educación para uno mismo o para sus hijos, ahorro para un pago inicial de una vivienda, curso o las herramientas para un nuevo trabajo, etc).</a:t>
            </a:r>
            <a:endParaRPr lang="en-GB" sz="1200" kern="1200">
              <a:solidFill>
                <a:schemeClr val="tx1"/>
              </a:solidFill>
              <a:effectLst/>
              <a:latin typeface="+mn-lt"/>
              <a:ea typeface="MS PGothic" panose="020B0600070205080204" pitchFamily="34" charset="-128"/>
              <a:cs typeface="MS PGothic" charset="0"/>
            </a:endParaRPr>
          </a:p>
        </p:txBody>
      </p:sp>
      <p:sp>
        <p:nvSpPr>
          <p:cNvPr id="168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5176672-B2BF-4B5B-9BC2-062E97CE49C0}" type="slidenum">
              <a:rPr lang="en-US" altLang="en-US" smtClean="0">
                <a:latin typeface="Calibri" panose="020F0502020204030204" pitchFamily="34" charset="0"/>
              </a:rPr>
              <a:pPr/>
              <a:t>64</a:t>
            </a:fld>
            <a:endParaRPr lang="es-MX" altLang="en-US">
              <a:latin typeface="Calibri" panose="020F0502020204030204" pitchFamily="34" charset="0"/>
            </a:endParaRPr>
          </a:p>
        </p:txBody>
      </p:sp>
    </p:spTree>
    <p:extLst>
      <p:ext uri="{BB962C8B-B14F-4D97-AF65-F5344CB8AC3E}">
        <p14:creationId xmlns:p14="http://schemas.microsoft.com/office/powerpoint/2010/main" val="6123173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a:t>
            </a:r>
            <a:r>
              <a:rPr lang="es-MX" sz="1200" b="1" i="1" kern="1200">
                <a:solidFill>
                  <a:schemeClr val="tx1"/>
                </a:solidFill>
                <a:effectLst/>
                <a:latin typeface="+mn-lt"/>
                <a:ea typeface="MS PGothic" panose="020B0600070205080204" pitchFamily="34" charset="-128"/>
                <a:cs typeface="MS PGothic" charset="0"/>
              </a:rPr>
              <a:t>Módulo 1, Herramienta 2: </a:t>
            </a:r>
            <a:r>
              <a:rPr lang="es-MX" sz="1200" b="1" kern="1200">
                <a:solidFill>
                  <a:schemeClr val="tx1"/>
                </a:solidFill>
                <a:effectLst/>
                <a:latin typeface="+mn-lt"/>
                <a:ea typeface="MS PGothic" panose="020B0600070205080204" pitchFamily="34" charset="-128"/>
                <a:cs typeface="MS PGothic" charset="0"/>
              </a:rPr>
              <a:t>Planificación de los acontecimientos de la vida y compras importantes) (Página 79)</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¿Qué es un acontecimiento de la vida?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kern="1200">
                <a:solidFill>
                  <a:schemeClr val="tx1"/>
                </a:solidFill>
                <a:effectLst/>
                <a:latin typeface="+mn-lt"/>
                <a:ea typeface="MS PGothic" panose="020B0600070205080204" pitchFamily="34" charset="-128"/>
                <a:cs typeface="MS PGothic" charset="0"/>
              </a:rPr>
              <a:t>Acontecimiento, planificado o no, que muchas personas experimentan generalmente en épocas específicas de la vida, aunque no es siempre el caso.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¿Qué es una compra importante?</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lvl="0"/>
            <a:r>
              <a:rPr lang="es-MX" sz="1200" kern="1200">
                <a:solidFill>
                  <a:schemeClr val="tx1"/>
                </a:solidFill>
                <a:effectLst/>
                <a:latin typeface="+mn-lt"/>
                <a:ea typeface="MS PGothic" panose="020B0600070205080204" pitchFamily="34" charset="-128"/>
                <a:cs typeface="MS PGothic" charset="0"/>
              </a:rPr>
              <a:t>Algo que generalmente sólo se compra una o pocas veces en la vida y que vale más dinero del que la mayoría de la gente cobra en un mes. Por ejemplo: electrodomésticos grandes, autos y arreglos en el hogar. Estas pueden ser planificadas o no planificadas.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Muestre la diapositiva (65).</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Divida a los participantes en grupos pequeños.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 a cada grupo uno de los escenarios.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identifiquen qué acontecimientos de su vida es probable que ya hayan experimentado, cuáles es probable que experimenten algún día, así como las compras grandes que puedan realizar en el futuro.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un rotafolio, dibuje un camino con una figura de palo o una persona con una estrella en el centro de la misma. Coloque una etiqueta en la parte inferior del camino que diga "Pasado" y coloque una etiqueta en la parte superior del camino que diga "Futuro".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participantes que copien este diagrama en sus rotafolios y que enumeren los acontecimientos de la vida y las compras importantes. Después, que hagan un cálculo aproximado de los costos asociados a cada uno en el camino e indiquen cuándo ocurrirán (en el pasado o en el futuro). Cada persona en su escenario asignado.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Cada grupo debe estar preparado para presentarlo al resto de la clase.</a:t>
            </a:r>
            <a:endParaRPr lang="en-GB" sz="1200" kern="1200">
              <a:solidFill>
                <a:schemeClr val="tx1"/>
              </a:solidFill>
              <a:effectLst/>
              <a:latin typeface="+mn-lt"/>
              <a:ea typeface="MS PGothic" panose="020B0600070205080204" pitchFamily="34" charset="-128"/>
              <a:cs typeface="MS PGothic" charset="0"/>
            </a:endParaRPr>
          </a:p>
        </p:txBody>
      </p:sp>
      <p:sp>
        <p:nvSpPr>
          <p:cNvPr id="171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B48DC71-16EE-4ABB-A401-AEEACC4D373E}" type="slidenum">
              <a:rPr lang="en-US" altLang="en-US" smtClean="0">
                <a:latin typeface="Calibri" panose="020F0502020204030204" pitchFamily="34" charset="0"/>
              </a:rPr>
              <a:pPr/>
              <a:t>65</a:t>
            </a:fld>
            <a:endParaRPr lang="es-MX" altLang="en-US">
              <a:latin typeface="Calibri" panose="020F0502020204030204" pitchFamily="34" charset="0"/>
            </a:endParaRPr>
          </a:p>
        </p:txBody>
      </p:sp>
    </p:spTree>
    <p:extLst>
      <p:ext uri="{BB962C8B-B14F-4D97-AF65-F5344CB8AC3E}">
        <p14:creationId xmlns:p14="http://schemas.microsoft.com/office/powerpoint/2010/main" val="1291379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 </a:t>
            </a:r>
            <a:r>
              <a:rPr lang="es-MX" sz="1200" b="1" u="sng" kern="1200">
                <a:solidFill>
                  <a:schemeClr val="tx1"/>
                </a:solidFill>
                <a:effectLst/>
                <a:latin typeface="+mn-lt"/>
                <a:ea typeface="MS PGothic" panose="020B0600070205080204" pitchFamily="34" charset="-128"/>
                <a:cs typeface="MS PGothic" charset="0"/>
              </a:rPr>
              <a:t>CONTINUACIÓN</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Escenarios en grupos pequeños (</a:t>
            </a:r>
            <a:r>
              <a:rPr lang="es-MX" sz="1200" b="1" i="1" kern="1200">
                <a:solidFill>
                  <a:schemeClr val="tx1"/>
                </a:solidFill>
                <a:effectLst/>
                <a:latin typeface="+mn-lt"/>
                <a:ea typeface="MS PGothic" panose="020B0600070205080204" pitchFamily="34" charset="-128"/>
                <a:cs typeface="MS PGothic" charset="0"/>
              </a:rPr>
              <a:t>Módulo 1, Herramienta 2</a:t>
            </a:r>
            <a:r>
              <a:rPr lang="es-MX" sz="1200" b="1" kern="1200">
                <a:solidFill>
                  <a:schemeClr val="tx1"/>
                </a:solidFill>
                <a:effectLst/>
                <a:latin typeface="+mn-lt"/>
                <a:ea typeface="MS PGothic" panose="020B0600070205080204" pitchFamily="34" charset="-128"/>
                <a:cs typeface="MS PGothic" charset="0"/>
              </a:rPr>
              <a:t>:</a:t>
            </a:r>
            <a:r>
              <a:rPr lang="es-MX" sz="1200" b="1" i="1"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Planificación de los acontecimientos de la vida y compras importantes) (Página 79)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las presentaciones de los grupos, use las siguientes preguntas para recalcar las ideas del ejercicio (también en la diapositiva del PPT).</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qué hay que pensar para anticiparse a los acontecimientos de la vida y las grandes compras?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¿Hace esto la mayoría de la gente? ¿Por qué, o por qué no?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¿Cómo puede un ejercicio como éste entrenar a las personas?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¿Cómo podría un ejercicio como éste ser contraproducente?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¿Qué ha aprendido usted de este ejercicio?</a:t>
            </a:r>
            <a:endParaRPr lang="en-GB" sz="1200" kern="1200">
              <a:solidFill>
                <a:schemeClr val="tx1"/>
              </a:solidFill>
              <a:effectLst/>
              <a:latin typeface="+mn-lt"/>
              <a:ea typeface="MS PGothic" panose="020B0600070205080204" pitchFamily="34" charset="-128"/>
              <a:cs typeface="MS PGothic" charset="0"/>
            </a:endParaRPr>
          </a:p>
        </p:txBody>
      </p:sp>
      <p:sp>
        <p:nvSpPr>
          <p:cNvPr id="173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D1BC8CF-FD1A-466E-8958-8A353C14569F}" type="slidenum">
              <a:rPr lang="en-US" altLang="en-US" smtClean="0">
                <a:latin typeface="Calibri" panose="020F0502020204030204" pitchFamily="34" charset="0"/>
              </a:rPr>
              <a:pPr/>
              <a:t>66</a:t>
            </a:fld>
            <a:endParaRPr lang="es-MX" altLang="en-US">
              <a:latin typeface="Calibri" panose="020F0502020204030204" pitchFamily="34" charset="0"/>
            </a:endParaRPr>
          </a:p>
        </p:txBody>
      </p:sp>
    </p:spTree>
    <p:extLst>
      <p:ext uri="{BB962C8B-B14F-4D97-AF65-F5344CB8AC3E}">
        <p14:creationId xmlns:p14="http://schemas.microsoft.com/office/powerpoint/2010/main" val="372460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a:t>
            </a:r>
            <a:r>
              <a:rPr lang="es-MX" sz="1200" b="1" i="1" kern="1200">
                <a:solidFill>
                  <a:schemeClr val="tx1"/>
                </a:solidFill>
                <a:effectLst/>
                <a:latin typeface="+mn-lt"/>
                <a:ea typeface="MS PGothic" panose="020B0600070205080204" pitchFamily="34" charset="-128"/>
                <a:cs typeface="MS PGothic" charset="0"/>
              </a:rPr>
              <a:t>(Módulo 1, Herramienta 2: </a:t>
            </a:r>
            <a:r>
              <a:rPr lang="es-MX" sz="1200" b="1" kern="1200">
                <a:solidFill>
                  <a:schemeClr val="tx1"/>
                </a:solidFill>
                <a:effectLst/>
                <a:latin typeface="+mn-lt"/>
                <a:ea typeface="MS PGothic" panose="020B0600070205080204" pitchFamily="34" charset="-128"/>
                <a:cs typeface="MS PGothic" charset="0"/>
              </a:rPr>
              <a:t>Planificación de los acontecimientos de la vida y compras importantes) (Página 79) </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Introduzca la Herramienta 2 y explique cómo llevarla a cabo mediante las siguientes instrucciones de la herramienta:</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Piense en los acontecimientos de la vida que posiblemente experimentará y las compras importantes que tendrá que hacer.</a:t>
            </a:r>
            <a:r>
              <a:rPr lang="es-MX" sz="1200" kern="1200">
                <a:solidFill>
                  <a:schemeClr val="tx1"/>
                </a:solidFill>
                <a:effectLst/>
                <a:latin typeface="+mn-lt"/>
                <a:ea typeface="MS PGothic" panose="020B0600070205080204" pitchFamily="34" charset="-128"/>
                <a:cs typeface="MS PGothic" charset="0"/>
              </a:rPr>
              <a:t> Si tiene un auto para ir y venir del trabajo, probablemente será necesario reemplazarlo algún día. Si utiliza herramientas en su trabajo, es posible que sea necesario actualizarlas o reemplazarlas periódicamente. Haga una lista de estos tipos de gastos con la ayuda del cronograma que viene a continuación. Considere dónde usted está ahora y cuándo le podrían ocurrir ciertos acontecimientos de la vida (como una fiesta de graduación) o la necesidad de realizar alguna compra importante. Si ahora su hijo(a) tiene 10 años, la fiesta de graduación de la escuela secundaria será en ocho años aproximadamente. Si su auto tiene cinco años o muchas millas, tal vez tenga que reemplazarlo dentro de los próximos cinco años o menos.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Calcule los costos de estas compras.</a:t>
            </a:r>
            <a:r>
              <a:rPr lang="es-MX" sz="1200" kern="1200">
                <a:solidFill>
                  <a:schemeClr val="tx1"/>
                </a:solidFill>
                <a:effectLst/>
                <a:latin typeface="+mn-lt"/>
                <a:ea typeface="MS PGothic" panose="020B0600070205080204" pitchFamily="34" charset="-128"/>
                <a:cs typeface="MS PGothic" charset="0"/>
              </a:rPr>
              <a:t> Averigüe los costos de las compras importantes que tendrá que hacer o los costos para los acontecimientos de la vida que tiene previsto. Si dicho acontecimiento o compra importantes va a ocurrir en unos cinco años en el futuro, tenga en cuenta que el costo de casi todas las cosas aumenta gradualmente con el tiempo.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Identifique posibles maneras para sufragar estos gastos.</a:t>
            </a:r>
            <a:r>
              <a:rPr lang="es-MX" sz="1200" kern="1200">
                <a:solidFill>
                  <a:schemeClr val="tx1"/>
                </a:solidFill>
                <a:effectLst/>
                <a:latin typeface="+mn-lt"/>
                <a:ea typeface="MS PGothic" panose="020B0600070205080204" pitchFamily="34" charset="-128"/>
                <a:cs typeface="MS PGothic" charset="0"/>
              </a:rPr>
              <a:t> Por ejemplo, puede pedir dinero prestado para comprar un auto confiable, ya sea usado o nuevo. Si piensa pedir dinero prestado, considere la posibilidad de ahorrar algo de dinero para poner una cuota inicial, para que sus pagos mensuales sean lo más bajos posible. Muchas compras importantes podrían requerir una combinación de un préstamo y el pago de una parte por adelantado para cubrir los gastos.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Identifique maneras de mantener los costos tan bajos como sea posible.</a:t>
            </a:r>
            <a:r>
              <a:rPr lang="es-MX" sz="1200" kern="1200">
                <a:solidFill>
                  <a:schemeClr val="tx1"/>
                </a:solidFill>
                <a:effectLst/>
                <a:latin typeface="+mn-lt"/>
                <a:ea typeface="MS PGothic" panose="020B0600070205080204" pitchFamily="34" charset="-128"/>
                <a:cs typeface="MS PGothic" charset="0"/>
              </a:rPr>
              <a:t> Por ejemplo, para la fiesta de graduación de su hija, ¿puede usted ahorrar en el alquiler del local si hace dicha fiesta en un local gratuito o de alquiler reducido, como un centro comunitario o un parque público? ¿Puede ahorrar en la comida si involucra a la familia y amigos para que le ayuden con la preparación de la comida en vez de contratar a una compañía de catering?</a:t>
            </a:r>
            <a:endParaRPr lang="en-GB" sz="1200" kern="1200">
              <a:solidFill>
                <a:schemeClr val="tx1"/>
              </a:solidFill>
              <a:effectLst/>
              <a:latin typeface="+mn-lt"/>
              <a:ea typeface="MS PGothic" panose="020B0600070205080204" pitchFamily="34" charset="-128"/>
              <a:cs typeface="MS PGothic" charset="0"/>
            </a:endParaRPr>
          </a:p>
        </p:txBody>
      </p:sp>
      <p:sp>
        <p:nvSpPr>
          <p:cNvPr id="175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1B67D6FB-8292-47DC-AED9-87036636BE46}" type="slidenum">
              <a:rPr lang="en-US" altLang="en-US" smtClean="0">
                <a:latin typeface="Calibri" panose="020F0502020204030204" pitchFamily="34" charset="0"/>
              </a:rPr>
              <a:pPr/>
              <a:t>67</a:t>
            </a:fld>
            <a:endParaRPr lang="es-MX" altLang="en-US">
              <a:latin typeface="Calibri" panose="020F0502020204030204" pitchFamily="34" charset="0"/>
            </a:endParaRPr>
          </a:p>
        </p:txBody>
      </p:sp>
    </p:spTree>
    <p:extLst>
      <p:ext uri="{BB962C8B-B14F-4D97-AF65-F5344CB8AC3E}">
        <p14:creationId xmlns:p14="http://schemas.microsoft.com/office/powerpoint/2010/main" val="9070172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a:t>
            </a:r>
            <a:r>
              <a:rPr lang="es-MX" sz="1200" b="1" i="1" kern="1200">
                <a:solidFill>
                  <a:schemeClr val="tx1"/>
                </a:solidFill>
                <a:effectLst/>
                <a:latin typeface="+mn-lt"/>
                <a:ea typeface="MS PGothic" panose="020B0600070205080204" pitchFamily="34" charset="-128"/>
                <a:cs typeface="MS PGothic" charset="0"/>
              </a:rPr>
              <a:t>(Módulo 1, Herramienta 3: Compra de un auto</a:t>
            </a:r>
            <a:r>
              <a:rPr lang="es-MX" sz="1200" b="1" kern="1200">
                <a:solidFill>
                  <a:schemeClr val="tx1"/>
                </a:solidFill>
                <a:effectLst/>
                <a:latin typeface="+mn-lt"/>
                <a:ea typeface="MS PGothic" panose="020B0600070205080204" pitchFamily="34" charset="-128"/>
                <a:cs typeface="MS PGothic" charset="0"/>
              </a:rPr>
              <a:t>) (Página 83)</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Herramienta 3:</a:t>
            </a:r>
            <a:r>
              <a:rPr lang="es-MX" sz="1200" b="1" i="1" kern="1200">
                <a:solidFill>
                  <a:schemeClr val="tx1"/>
                </a:solidFill>
                <a:effectLst/>
                <a:latin typeface="+mn-lt"/>
                <a:ea typeface="MS PGothic" panose="020B0600070205080204" pitchFamily="34" charset="-128"/>
                <a:cs typeface="MS PGothic" charset="0"/>
              </a:rPr>
              <a:t> Compra de un auto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 razón fundamental de esta herramienta.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auto puede ser la salvación para usted o su familia si no hay oportunidades de empleo en la cercanía ni opciones de transporte público. Para algunos, el acceso a la financiación de un auto es muy necesario cuando se trata de conseguir oportunidades de empleo estable, salud y educación. Aunque su auto puede ayudarle a conseguir oportunidades económicas e independencia financiera, también puede convertirse en una carga financiera si usted no sabe cómo protegerse y evitar un préstamo de auto que no puede pagar. Esta herramienta brinda cuatro maneras de protegerse: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esta herramienta es de carácter informativo, es decir, no hay nada que tengan que rellenar.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 lo más destacado de la herramienta:</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Prepárese antes de adquirir un préstamo para auto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No estar preparado podría costarle cientos o tal vez miles de dólares a lo largo de la vida del préstamo.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Antes de adquirir su préstamo, revise su puntaje de crédito y asegúrese de que su informe de crédito no tenga ningún error, de tal manera que puede negociar la mejor tasa.</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Lleve consigo la hoja de cálculo para préstamos de auto del CFPB cuando vaya al prestamista o al concesionario de autos y úsela para comparar el costo total de las diferentes opciones de financiamiento.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Sepa lo que usted puede negociar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 igual que usted puede negociar el precio del auto, también puede negociar los términos del préstamo.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Usted puede negociar una mejor tasa de interés, el tiempo que usted estará pagando el préstamo, si compra o no y el precio de las opciones adicionales, y algunos cargos del concesionario.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Si puede, evite los préstamos a largo plazo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 comparar las ofertas y al negociar el préstamo, es importante saber si usted podrá hacer el pago mensual, pero también debe asegurarse de ver el costo total de dicho préstamo.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 pago mensual más pequeño puede significar que el préstamo se extiende por más tiempo, digamos que 60 meses, 72 meses, o más, en lugar de 36 o 48 meses.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su trabajo o sus ingresos no están asegurados, un préstamo extendido es un riesgo ya que usted podría perder la capacidad de hacer los pagos mensuales en el futuro.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autos más antiguos, un préstamo a más tiempo podría ser un problema si dicho préstamo dura más que la vida esperada del auto.</a:t>
            </a:r>
            <a:endParaRPr lang="en-GB" sz="1200" kern="1200">
              <a:solidFill>
                <a:schemeClr val="tx1"/>
              </a:solidFill>
              <a:effectLst/>
              <a:latin typeface="+mn-lt"/>
              <a:ea typeface="MS PGothic" panose="020B0600070205080204" pitchFamily="34" charset="-128"/>
              <a:cs typeface="MS PGothic" charset="0"/>
            </a:endParaRPr>
          </a:p>
          <a:p>
            <a:pPr marL="685800" lvl="1" indent="-228600">
              <a:buFont typeface="+mj-lt"/>
              <a:buAutoNum type="arabicPeriod"/>
            </a:pPr>
            <a:r>
              <a:rPr lang="es-MX" sz="1200" kern="1200">
                <a:solidFill>
                  <a:schemeClr val="tx1"/>
                </a:solidFill>
                <a:effectLst/>
                <a:latin typeface="+mn-lt"/>
                <a:ea typeface="MS PGothic" panose="020B0600070205080204" pitchFamily="34" charset="-128"/>
                <a:cs typeface="MS PGothic" charset="0"/>
              </a:rPr>
              <a:t>Revise su contrato de préstamo antes de firmar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Antes de firmar su contrato nuevo de préstamo de auto, asegúrese de que todo coincida con lo que se acordó durante la negociación. Considere la posibilidad de revisar con un amigo o compañero que le pueda ayudar a revisar todos los papeles antes de firmar los documentos del préstamo.</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Tasa Efectiva Anual (APR, por sus siglas en inglés), la cantidad financiada, la carga financiera, y la suma total de todos sus pagos.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Antes de llevarse el auto, asegúrese de que usted y el prestamista hayan firmado todos los papeles y que usted tenga las copias de cada uno de los documentos.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También debe estar preparado para su familia.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recursos del CFPB también le pueden ayudar si le piden que usted firme como codeudor de un préstamo para auto. Puede que usted sea una de las muchas personas que quieren ayudar a un familiar o amigo, pero recuerde que al firmar como codeudor usted se responsabiliza por los pagos mensuales si el prestatario deja de pagar el préstamo.</a:t>
            </a:r>
            <a:endParaRPr lang="en-GB" sz="1200" kern="1200">
              <a:solidFill>
                <a:schemeClr val="tx1"/>
              </a:solidFill>
              <a:effectLst/>
              <a:latin typeface="+mn-lt"/>
              <a:ea typeface="MS PGothic" panose="020B0600070205080204" pitchFamily="34" charset="-128"/>
              <a:cs typeface="MS PGothic" charset="0"/>
            </a:endParaRPr>
          </a:p>
        </p:txBody>
      </p:sp>
      <p:sp>
        <p:nvSpPr>
          <p:cNvPr id="177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4641B1E-0D5A-4DC0-A0E8-D1F71913AA3C}" type="slidenum">
              <a:rPr lang="en-US" altLang="en-US" smtClean="0">
                <a:latin typeface="Calibri" panose="020F0502020204030204" pitchFamily="34" charset="0"/>
              </a:rPr>
              <a:pPr/>
              <a:t>68</a:t>
            </a:fld>
            <a:endParaRPr lang="es-MX" altLang="en-US">
              <a:latin typeface="Calibri" panose="020F0502020204030204" pitchFamily="34" charset="0"/>
            </a:endParaRPr>
          </a:p>
        </p:txBody>
      </p:sp>
    </p:spTree>
    <p:extLst>
      <p:ext uri="{BB962C8B-B14F-4D97-AF65-F5344CB8AC3E}">
        <p14:creationId xmlns:p14="http://schemas.microsoft.com/office/powerpoint/2010/main" val="743000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1: Establecimiento de metas y planificación de las compras importantes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debate (Módulo 1)</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Herramienta para establecimiento de metas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Herramienta para establecimiento de metas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Planificación de los acontecimientos de la vida y compras grandes o importantes.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 seguimiento para ver si han escrito los objetivos </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el seguimiento para ver si se han dado los pasos hacia alcanzar los objetivos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Considere usar la </a:t>
            </a:r>
            <a:r>
              <a:rPr lang="es-MX" sz="1200" i="1" kern="1200">
                <a:solidFill>
                  <a:schemeClr val="tx1"/>
                </a:solidFill>
                <a:effectLst/>
                <a:latin typeface="+mn-lt"/>
                <a:ea typeface="MS PGothic" panose="020B0600070205080204" pitchFamily="34" charset="-128"/>
                <a:cs typeface="MS PGothic" charset="0"/>
              </a:rPr>
              <a:t>Herramienta 3</a:t>
            </a:r>
            <a:r>
              <a:rPr lang="es-MX" sz="1200" kern="1200">
                <a:solidFill>
                  <a:schemeClr val="tx1"/>
                </a:solidFill>
                <a:effectLst/>
                <a:latin typeface="+mn-lt"/>
                <a:ea typeface="MS PGothic" panose="020B0600070205080204" pitchFamily="34" charset="-128"/>
                <a:cs typeface="MS PGothic" charset="0"/>
              </a:rPr>
              <a:t>: Cómo comprar un auto (si esta es una meta)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el curso: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introducir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metas “SMART” pueden proporcionar una dirección para los planes financieros.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metas SMART pueden ayudarle a conseguir el dinero que usted necesita para alcanzar sus metas.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planes de acción pueden ayudarle a asegurarse de tener la información y los recursos que necesita para alcanzar sus metas.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Anticiparse a los acontecimientos de la vida y a las compras grandes, que incluyen los autos, puede empoderarle para planificar y ahorrar para estos.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1: Herramienta de establecimiento de metas </a:t>
            </a:r>
            <a:r>
              <a:rPr lang="es-MX" sz="1200" kern="1200">
                <a:solidFill>
                  <a:schemeClr val="tx1"/>
                </a:solidFill>
                <a:effectLst/>
                <a:latin typeface="+mn-lt"/>
                <a:ea typeface="MS PGothic" panose="020B0600070205080204" pitchFamily="34" charset="-128"/>
                <a:cs typeface="MS PGothic" charset="0"/>
              </a:rPr>
              <a:t>para establecer las metas SMART, hacer planes, y determinar las metas de ahorro semanal.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2: La planificación de los acontecimientos de la vida y las grandes compras</a:t>
            </a:r>
            <a:r>
              <a:rPr lang="es-MX" sz="1200" kern="1200">
                <a:solidFill>
                  <a:schemeClr val="tx1"/>
                </a:solidFill>
                <a:effectLst/>
                <a:latin typeface="+mn-lt"/>
                <a:ea typeface="MS PGothic" panose="020B0600070205080204" pitchFamily="34" charset="-128"/>
                <a:cs typeface="MS PGothic" charset="0"/>
              </a:rPr>
              <a:t> para anticipar y planificar los gastos asociados a éstos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3: La compra de un auto </a:t>
            </a:r>
            <a:r>
              <a:rPr lang="es-MX" sz="1200" kern="1200">
                <a:solidFill>
                  <a:schemeClr val="tx1"/>
                </a:solidFill>
                <a:effectLst/>
                <a:latin typeface="+mn-lt"/>
                <a:ea typeface="MS PGothic" panose="020B0600070205080204" pitchFamily="34" charset="-128"/>
                <a:cs typeface="MS PGothic" charset="0"/>
              </a:rPr>
              <a:t>es para hablar sobre las consideraciones clave antes de comprar un auto.</a:t>
            </a:r>
            <a:endParaRPr lang="en-GB" sz="1200" kern="1200">
              <a:solidFill>
                <a:schemeClr val="tx1"/>
              </a:solidFill>
              <a:effectLst/>
              <a:latin typeface="+mn-lt"/>
              <a:ea typeface="MS PGothic" panose="020B0600070205080204" pitchFamily="34" charset="-128"/>
              <a:cs typeface="MS PGothic" charset="0"/>
            </a:endParaRPr>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23F1CDA-B995-4753-B7ED-EFC7D8ADE01E}" type="slidenum">
              <a:rPr lang="en-US" altLang="en-US" smtClean="0">
                <a:latin typeface="Calibri" panose="020F0502020204030204" pitchFamily="34" charset="0"/>
              </a:rPr>
              <a:pPr/>
              <a:t>69</a:t>
            </a:fld>
            <a:endParaRPr lang="es-MX" altLang="en-US">
              <a:latin typeface="Calibri" panose="020F0502020204030204" pitchFamily="34" charset="0"/>
            </a:endParaRPr>
          </a:p>
        </p:txBody>
      </p:sp>
    </p:spTree>
    <p:extLst>
      <p:ext uri="{BB962C8B-B14F-4D97-AF65-F5344CB8AC3E}">
        <p14:creationId xmlns:p14="http://schemas.microsoft.com/office/powerpoint/2010/main" val="779867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kern="1200">
                <a:solidFill>
                  <a:schemeClr val="tx1"/>
                </a:solidFill>
                <a:effectLst/>
                <a:latin typeface="+mn-lt"/>
                <a:ea typeface="MS PGothic" panose="020B0600070205080204" pitchFamily="34" charset="-128"/>
                <a:cs typeface="MS PGothic" charset="0"/>
              </a:rPr>
              <a:t>Tómese el tiempo para reconocer que para los hogares de muy bajos ingresos, los ahorros pueden no ser su meta principal.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Recuerde, </a:t>
            </a:r>
            <a:r>
              <a:rPr lang="es-MX" sz="1200" i="1" kern="1200">
                <a:solidFill>
                  <a:schemeClr val="tx1"/>
                </a:solidFill>
                <a:effectLst/>
                <a:latin typeface="+mn-lt"/>
                <a:ea typeface="MS PGothic" panose="020B0600070205080204" pitchFamily="34" charset="-128"/>
                <a:cs typeface="MS PGothic" charset="0"/>
              </a:rPr>
              <a:t>"Su dinero, sus metas"</a:t>
            </a:r>
            <a:r>
              <a:rPr lang="es-MX" sz="1200" kern="1200">
                <a:solidFill>
                  <a:schemeClr val="tx1"/>
                </a:solidFill>
                <a:effectLst/>
                <a:latin typeface="+mn-lt"/>
                <a:ea typeface="MS PGothic" panose="020B0600070205080204" pitchFamily="34" charset="-128"/>
                <a:cs typeface="MS PGothic" charset="0"/>
              </a:rPr>
              <a:t> es un conjunto de herramientas, no un plan de estudios. El hecho de que estemos cubriendo esto antes que otros módulos no es para darle a entender que usted debe comenzar con esto al iniciar las conversaciones financieras.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Los conceptos que se discuten en este módulo se aplican a otros tipos de metas que requieren que alguien "encuentre" dinero en su presupuesto para abordar un problema o una meta financiera, tal como el pago de una deuda.</a:t>
            </a:r>
            <a:r>
              <a:rPr lang="en-GB">
                <a:effectLst/>
              </a:rPr>
              <a:t> </a:t>
            </a:r>
            <a:endParaRPr lang="es-MX" altLang="en-US">
              <a:solidFill>
                <a:srgbClr val="000000"/>
              </a:solidFill>
            </a:endParaRPr>
          </a:p>
        </p:txBody>
      </p:sp>
      <p:sp>
        <p:nvSpPr>
          <p:cNvPr id="181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9A120404-51C6-447C-9F31-EEC21B93651F}" type="slidenum">
              <a:rPr lang="en-US" altLang="en-US" smtClean="0">
                <a:latin typeface="Calibri" panose="020F0502020204030204" pitchFamily="34" charset="0"/>
              </a:rPr>
              <a:pPr/>
              <a:t>70</a:t>
            </a:fld>
            <a:endParaRPr lang="es-MX" altLang="en-US">
              <a:latin typeface="Calibri" panose="020F0502020204030204" pitchFamily="34" charset="0"/>
            </a:endParaRPr>
          </a:p>
        </p:txBody>
      </p:sp>
    </p:spTree>
    <p:extLst>
      <p:ext uri="{BB962C8B-B14F-4D97-AF65-F5344CB8AC3E}">
        <p14:creationId xmlns:p14="http://schemas.microsoft.com/office/powerpoint/2010/main" val="4625996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60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Debate dirigido y Brainstorming en grupos pequeños / Presentación / Ejercicio en parejas / Debate dirigido y actividad para un grupo grande / Carrusel / Presentación o Debate dirigido</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2 (página 87)</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y brainstorming en grupos pequeños (Módulo 2)</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que definan </a:t>
            </a:r>
            <a:r>
              <a:rPr lang="es-MX" sz="1200" i="1" kern="1200">
                <a:solidFill>
                  <a:schemeClr val="tx1"/>
                </a:solidFill>
                <a:effectLst/>
                <a:latin typeface="+mn-lt"/>
                <a:ea typeface="MS PGothic" panose="020B0600070205080204" pitchFamily="34" charset="-128"/>
                <a:cs typeface="MS PGothic" charset="0"/>
              </a:rPr>
              <a:t>ahorro</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 la definición de ahorro utilizando la diapositiva.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den ejemplos de gastos imprevistos o emergencias en grupos pequeños, y que los anoten en el rotafolio y con el marcador.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3 minutos, pida a los participantes que dibujen un círculo en aquellos que crean que se pueden gestionar con $1,000 o menos.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Diga a los grupos que muestren sus rotafolios y comenten los resultados uno a uno.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un resumen de los comentarios sobre el número de gastos inesperados que se pueden gestionar con $1.000. Contraste con la "sabiduría convencional" de recomendar de ahorrar 3 a 6 meses de gastos de manutención.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$500 a $1,000 es una meta posible para la mayoría; es algo fácil de imaginar y puede sacarlos de más de un apuro.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contar con $500 a $1,000 para cubrir emergencias y gastos inesperados puede evitar el endeudamiento.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también que: Cuando las personas ven que pueden ahorrar esta cantidad, se dan cuenta de que también pueden planificar los gastos de subsistencia para 1 mes, 3 meses, etc., a largo plazo.</a:t>
            </a:r>
            <a:endParaRPr lang="en-GB" sz="1200" kern="1200">
              <a:solidFill>
                <a:schemeClr val="tx1"/>
              </a:solidFill>
              <a:effectLst/>
              <a:latin typeface="+mn-lt"/>
              <a:ea typeface="MS PGothic" panose="020B0600070205080204" pitchFamily="34" charset="-128"/>
              <a:cs typeface="MS PGothic" charset="0"/>
            </a:endParaRPr>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E837A6A-7E51-46CC-92BB-AA9452918636}" type="slidenum">
              <a:rPr lang="en-US" altLang="en-US" smtClean="0">
                <a:latin typeface="Calibri" panose="020F0502020204030204" pitchFamily="34" charset="0"/>
              </a:rPr>
              <a:pPr/>
              <a:t>71</a:t>
            </a:fld>
            <a:endParaRPr lang="es-MX" altLang="en-US">
              <a:latin typeface="Calibri" panose="020F0502020204030204" pitchFamily="34" charset="0"/>
            </a:endParaRPr>
          </a:p>
        </p:txBody>
      </p:sp>
    </p:spTree>
    <p:extLst>
      <p:ext uri="{BB962C8B-B14F-4D97-AF65-F5344CB8AC3E}">
        <p14:creationId xmlns:p14="http://schemas.microsoft.com/office/powerpoint/2010/main" val="404470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025" eaLnBrk="1" hangingPunct="1">
              <a:spcBef>
                <a:spcPct val="0"/>
              </a:spcBef>
            </a:pPr>
            <a:endParaRPr lang="en-US" altLang="en-US"/>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4211876-0E1D-4ED3-A2D6-10E3D4FBA5CF}" type="slidenum">
              <a:rPr lang="en-US" altLang="en-US" smtClean="0">
                <a:latin typeface="Calibri" panose="020F0502020204030204" pitchFamily="34" charset="0"/>
              </a:rPr>
              <a:pPr/>
              <a:t>7</a:t>
            </a:fld>
            <a:endParaRPr lang="es-MX" altLang="en-US">
              <a:latin typeface="Calibri" panose="020F0502020204030204" pitchFamily="34" charset="0"/>
            </a:endParaRPr>
          </a:p>
        </p:txBody>
      </p:sp>
    </p:spTree>
    <p:extLst>
      <p:ext uri="{BB962C8B-B14F-4D97-AF65-F5344CB8AC3E}">
        <p14:creationId xmlns:p14="http://schemas.microsoft.com/office/powerpoint/2010/main" val="28230702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s-MX" sz="1200" b="1" u="sng" kern="1200">
                <a:solidFill>
                  <a:schemeClr val="tx1"/>
                </a:solidFill>
                <a:effectLst/>
                <a:latin typeface="+mn-lt"/>
                <a:ea typeface="MS PGothic" panose="020B0600070205080204" pitchFamily="34" charset="-128"/>
                <a:cs typeface="MS PGothic" charset="0"/>
              </a:rPr>
              <a:t>ACTIVIDAD: </a:t>
            </a:r>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Ejercicio en parejas (Módulo 2) (Ejemplo en la página 95 del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Pregunte a la gente sobre los beneficios de tener ahorros de emergencia. Escríbalos en el rotafolio.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 que uno de los beneficios es que esto le puede ahorrar dinero, a veces mucho dinero.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participantes que revisen la tabla en parejas, ya sea en su conjunto de herramientas o en esta diapositiva. Explique que los plazos de los dos productos de préstamo son sólo como ejemplo, que los plazos varían.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enumeren los costos de cada enfoque para cubrir el costo inesperado de arreglar el automóvil (p.ej. El reemplazo de las bujías). Asegúrese de explicar que hay costos directos; el dinero adicional que cada enfoque puede requerir. Pero también puede haber otros costos, tales como el estrés de pagar una nueva deuda.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Dé a las parejas 5 minutos para completar.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Pida a los grupos que comenten sus ideas.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Realice un seguimiento de los </a:t>
            </a:r>
            <a:r>
              <a:rPr lang="es-MX" sz="1200" b="1" kern="1200">
                <a:solidFill>
                  <a:schemeClr val="tx1"/>
                </a:solidFill>
                <a:effectLst/>
                <a:latin typeface="+mn-lt"/>
                <a:ea typeface="MS PGothic" panose="020B0600070205080204" pitchFamily="34" charset="-128"/>
                <a:cs typeface="MS PGothic" charset="0"/>
              </a:rPr>
              <a:t>costos directos</a:t>
            </a:r>
            <a:r>
              <a:rPr lang="es-MX" sz="1200" kern="1200">
                <a:solidFill>
                  <a:schemeClr val="tx1"/>
                </a:solidFill>
                <a:effectLst/>
                <a:latin typeface="+mn-lt"/>
                <a:ea typeface="MS PGothic" panose="020B0600070205080204" pitchFamily="34" charset="-128"/>
                <a:cs typeface="MS PGothic" charset="0"/>
              </a:rPr>
              <a:t> y </a:t>
            </a:r>
            <a:r>
              <a:rPr lang="es-MX" sz="1200" b="1" kern="1200">
                <a:solidFill>
                  <a:schemeClr val="tx1"/>
                </a:solidFill>
                <a:effectLst/>
                <a:latin typeface="+mn-lt"/>
                <a:ea typeface="MS PGothic" panose="020B0600070205080204" pitchFamily="34" charset="-128"/>
                <a:cs typeface="MS PGothic" charset="0"/>
              </a:rPr>
              <a:t>otros costos</a:t>
            </a:r>
            <a:r>
              <a:rPr lang="es-MX" sz="1200" kern="1200">
                <a:solidFill>
                  <a:schemeClr val="tx1"/>
                </a:solidFill>
                <a:effectLst/>
                <a:latin typeface="+mn-lt"/>
                <a:ea typeface="MS PGothic" panose="020B0600070205080204" pitchFamily="34" charset="-128"/>
                <a:cs typeface="MS PGothic" charset="0"/>
              </a:rPr>
              <a:t> en los rotafolios.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a:t>
            </a:r>
            <a:r>
              <a:rPr lang="es-MX" sz="1200" b="1" i="1" kern="1200">
                <a:solidFill>
                  <a:schemeClr val="tx1"/>
                </a:solidFill>
                <a:effectLst/>
                <a:latin typeface="+mn-lt"/>
                <a:ea typeface="MS PGothic" panose="020B0600070205080204" pitchFamily="34" charset="-128"/>
                <a:cs typeface="MS PGothic" charset="0"/>
              </a:rPr>
              <a:t>¿Cómo cree que respondería a esta información la gente con la que usted trabaja?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Utilice las siguientes respuestas como guía para la discusión.</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Ahorros de emergencia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Los costos directos: el uso de los ahorros, la disminución del gasto debido a ingresos dedicados al ahorro, ahorros futuros para reponer la cantidad que se utilizó para las bujías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Otros costos: la disciplina del ahorro regular para construir y reponer el fondo de emergencia</a:t>
            </a:r>
            <a:endParaRPr lang="en-GB" sz="1200" kern="1200">
              <a:solidFill>
                <a:schemeClr val="tx1"/>
              </a:solidFill>
              <a:effectLst/>
              <a:latin typeface="+mn-lt"/>
              <a:ea typeface="MS PGothic" panose="020B0600070205080204" pitchFamily="34" charset="-128"/>
              <a:cs typeface="MS PGothic" charset="0"/>
            </a:endParaRPr>
          </a:p>
          <a:p>
            <a:r>
              <a:rPr lang="es-MX" sz="1200"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Tarjeta de crédito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Costos directos: intereses pagados por el dinero prestado = $40; la obligación de los ingresos futuros hasta pagar el saldo de la tarjeta de crédito en su totalidad</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Otros costos: el estrés de la factura de la tarjeta de crédito; el puntaje de crédito podría verse afectado ya sea positiva o negativamente, dependiendo del patrón de pago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Préstamo de día de pago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14 días para pagar: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Los costos directos: cargos de originación y renovación $52.50 = $402.50; más la obligación de comprometer los ingresos futuros hasta pagar el préstamo de día de pago en su totalidad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Otros costos: el estrés de los pagos y la cantidad del pago total; la oportunidad perdida de poder usar el dinero con que se pagan los costos de originación y renovación, en otro lado.</a:t>
            </a:r>
            <a:r>
              <a:rPr lang="en-GB">
                <a:effectLst/>
              </a:rPr>
              <a:t> </a:t>
            </a:r>
            <a:endParaRPr lang="es-MX" altLang="en-US" i="1"/>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BF74969-EE11-441E-AE8A-DD9003E73EA9}" type="slidenum">
              <a:rPr lang="en-US" altLang="en-US" smtClean="0">
                <a:latin typeface="Calibri" panose="020F0502020204030204" pitchFamily="34" charset="0"/>
              </a:rPr>
              <a:pPr/>
              <a:t>72</a:t>
            </a:fld>
            <a:endParaRPr lang="es-MX" altLang="en-US">
              <a:latin typeface="Calibri" panose="020F0502020204030204" pitchFamily="34" charset="0"/>
            </a:endParaRPr>
          </a:p>
        </p:txBody>
      </p:sp>
    </p:spTree>
    <p:extLst>
      <p:ext uri="{BB962C8B-B14F-4D97-AF65-F5344CB8AC3E}">
        <p14:creationId xmlns:p14="http://schemas.microsoft.com/office/powerpoint/2010/main" val="24222793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2, Herramienta 1:</a:t>
            </a:r>
            <a:r>
              <a:rPr lang="es-MX" sz="1200" b="1" i="1" kern="1200">
                <a:solidFill>
                  <a:schemeClr val="tx1"/>
                </a:solidFill>
                <a:effectLst/>
                <a:latin typeface="+mn-lt"/>
                <a:ea typeface="MS PGothic" panose="020B0600070205080204" pitchFamily="34" charset="-128"/>
                <a:cs typeface="MS PGothic" charset="0"/>
              </a:rPr>
              <a:t> Plan de ahorro) </a:t>
            </a:r>
            <a:r>
              <a:rPr lang="es-MX" sz="1200" b="1" kern="1200">
                <a:solidFill>
                  <a:schemeClr val="tx1"/>
                </a:solidFill>
                <a:effectLst/>
                <a:latin typeface="+mn-lt"/>
                <a:ea typeface="MS PGothic" panose="020B0600070205080204" pitchFamily="34" charset="-128"/>
                <a:cs typeface="MS PGothic" charset="0"/>
              </a:rPr>
              <a:t>(Página 108)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Comente el ejemplo de la herramienta del plan de ahorro.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los componentes del Plan de ahorro.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¿Cuándo creen que podrían usar esta herramienta?</a:t>
            </a:r>
            <a:endParaRPr lang="en-GB" sz="1200" kern="1200">
              <a:solidFill>
                <a:schemeClr val="tx1"/>
              </a:solidFill>
              <a:effectLst/>
              <a:latin typeface="+mn-lt"/>
              <a:ea typeface="MS PGothic" panose="020B0600070205080204" pitchFamily="34" charset="-128"/>
              <a:cs typeface="MS PGothic" charset="0"/>
            </a:endParaRP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060E76B-4658-44FB-82F8-FA85D9BFAF88}" type="slidenum">
              <a:rPr lang="en-US" altLang="en-US" smtClean="0">
                <a:latin typeface="Calibri" panose="020F0502020204030204" pitchFamily="34" charset="0"/>
              </a:rPr>
              <a:pPr/>
              <a:t>73</a:t>
            </a:fld>
            <a:endParaRPr lang="es-MX" altLang="en-US">
              <a:latin typeface="Calibri" panose="020F0502020204030204" pitchFamily="34" charset="0"/>
            </a:endParaRPr>
          </a:p>
        </p:txBody>
      </p:sp>
    </p:spTree>
    <p:extLst>
      <p:ext uri="{BB962C8B-B14F-4D97-AF65-F5344CB8AC3E}">
        <p14:creationId xmlns:p14="http://schemas.microsoft.com/office/powerpoint/2010/main" val="434003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y actividad para un grupo grande (Módulo 2, Herramienta 2:</a:t>
            </a:r>
            <a:r>
              <a:rPr lang="es-MX" sz="1200" b="1" i="1" kern="1200">
                <a:solidFill>
                  <a:schemeClr val="tx1"/>
                </a:solidFill>
                <a:effectLst/>
                <a:latin typeface="+mn-lt"/>
                <a:ea typeface="MS PGothic" panose="020B0600070205080204" pitchFamily="34" charset="-128"/>
                <a:cs typeface="MS PGothic" charset="0"/>
              </a:rPr>
              <a:t> Ahorros y beneficios: </a:t>
            </a:r>
            <a:r>
              <a:rPr lang="es-MX" sz="1200" b="1" kern="1200">
                <a:solidFill>
                  <a:schemeClr val="tx1"/>
                </a:solidFill>
                <a:effectLst/>
                <a:latin typeface="+mn-lt"/>
                <a:ea typeface="MS PGothic" panose="020B0600070205080204" pitchFamily="34" charset="-128"/>
                <a:cs typeface="MS PGothic" charset="0"/>
              </a:rPr>
              <a:t>Comprender los límites de activos) (Página 111)</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los ejemplos preguntando: ¿Por qué se incluye esta herramienta?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hay tiempo, complete la herramienta tanto como sea posible con el grupo utilizando sus propios conocimientos y experiencia.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También puede completar la herramienta con la información de su estado, hacer copias y compartir con el grupo.</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a:t>
            </a:r>
            <a:r>
              <a:rPr lang="es-MX" sz="1200" b="1" i="1" u="sng" kern="1200">
                <a:solidFill>
                  <a:schemeClr val="tx1"/>
                </a:solidFill>
                <a:effectLst/>
                <a:latin typeface="+mn-lt"/>
                <a:ea typeface="MS PGothic" panose="020B0600070205080204" pitchFamily="34" charset="-128"/>
                <a:cs typeface="MS PGothic" charset="0"/>
              </a:rPr>
              <a:t>Antes de empezar el curso haga una copia de la herramienta</a:t>
            </a:r>
            <a:r>
              <a:rPr lang="es-MX" sz="1200" b="1" i="1" kern="1200">
                <a:solidFill>
                  <a:schemeClr val="tx1"/>
                </a:solidFill>
                <a:effectLst/>
                <a:latin typeface="+mn-lt"/>
                <a:ea typeface="MS PGothic" panose="020B0600070205080204" pitchFamily="34" charset="-128"/>
                <a:cs typeface="MS PGothic" charset="0"/>
              </a:rPr>
              <a:t> para poner en los rotafolios de forma que el grupo pueda rellenarla durante el curso. Después de la clase, compruebe la información. Una vez completa la herramienta, asegúrese de reconocer las contribuciones del grupo en una nota al pie de la página.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del curso, rellene sus contribuciones y entregue copias del gráfico que se completó a todos los asistentes.</a:t>
            </a:r>
            <a:endParaRPr lang="en-GB" sz="1200" kern="1200">
              <a:solidFill>
                <a:schemeClr val="tx1"/>
              </a:solidFill>
              <a:effectLst/>
              <a:latin typeface="+mn-lt"/>
              <a:ea typeface="MS PGothic" panose="020B0600070205080204" pitchFamily="34" charset="-128"/>
              <a:cs typeface="MS PGothic" charset="0"/>
            </a:endParaRP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02F02B5-EBF4-42F6-BC37-5A062CAF52CD}" type="slidenum">
              <a:rPr lang="en-US" altLang="en-US" smtClean="0">
                <a:latin typeface="Calibri" panose="020F0502020204030204" pitchFamily="34" charset="0"/>
              </a:rPr>
              <a:pPr/>
              <a:t>74</a:t>
            </a:fld>
            <a:endParaRPr lang="es-MX" altLang="en-US">
              <a:latin typeface="Calibri" panose="020F0502020204030204" pitchFamily="34" charset="0"/>
            </a:endParaRPr>
          </a:p>
        </p:txBody>
      </p:sp>
    </p:spTree>
    <p:extLst>
      <p:ext uri="{BB962C8B-B14F-4D97-AF65-F5344CB8AC3E}">
        <p14:creationId xmlns:p14="http://schemas.microsoft.com/office/powerpoint/2010/main" val="375731347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ACTIVIDAD: </a:t>
            </a:r>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Carrusel (Módulo 2, Herramienta 3:</a:t>
            </a:r>
            <a:r>
              <a:rPr lang="es-MX" sz="1200" b="1" i="1"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Cómo encontrar un lugar seguro para los ahorros) (Página 118)</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Si utilizó el carrusel para el Robo de identidad, no lo utilice aquí. En lugar de ello, hagan una lista y hablen sobre los beneficios y riesgos de cada lugar "seguro" para colocar los ahorros.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Esta es una actividad opcional. Si usted está corto de tiempo, considere reducir esta actividad.</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¿Dónde puede guardar el dinero que usted ahorra?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Escriba una idea por rotafolio. (Antes de la sesión, distribuya los rotafolios en toda la habitación con una "T" con los beneficios escritos en un lado y los riesgos en el otro).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NOTA: Para todos los lugares que incluyan mantener el dinero en el hogar, póngalos en un rotafolio.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Divida al grupo en grupos pequeños y asigne un rotafolio a cada grupo.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Haga que visiten cada rotafolio y hagan un brainstorming sobre los beneficios y los riesgos de cada lugar donde se puede ahorrar.</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Deles 30 segundos en cada rotafolio (reduzca el tiempo a medida que el ejercicio avanza); la idea es hacer de esto una sesión de brainstorming en movimiento (como un carrusel).</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Una vez que cada grupo ha visitado cada rotafolio, repase cada rotafolio brevemente con el grupo.</a:t>
            </a:r>
            <a:endParaRPr lang="en-GB" sz="1200" kern="1200">
              <a:solidFill>
                <a:schemeClr val="tx1"/>
              </a:solidFill>
              <a:effectLst/>
              <a:latin typeface="+mn-lt"/>
              <a:ea typeface="MS PGothic" panose="020B0600070205080204" pitchFamily="34" charset="-128"/>
              <a:cs typeface="MS PGothic" charset="0"/>
            </a:endParaRP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AC2808E-C618-4A10-A7F1-06931CF6BC88}" type="slidenum">
              <a:rPr lang="en-US" altLang="en-US" smtClean="0">
                <a:latin typeface="Calibri" panose="020F0502020204030204" pitchFamily="34" charset="0"/>
              </a:rPr>
              <a:pPr/>
              <a:t>75</a:t>
            </a:fld>
            <a:endParaRPr lang="es-MX" altLang="en-US">
              <a:latin typeface="Calibri" panose="020F0502020204030204" pitchFamily="34" charset="0"/>
            </a:endParaRPr>
          </a:p>
        </p:txBody>
      </p:sp>
    </p:spTree>
    <p:extLst>
      <p:ext uri="{BB962C8B-B14F-4D97-AF65-F5344CB8AC3E}">
        <p14:creationId xmlns:p14="http://schemas.microsoft.com/office/powerpoint/2010/main" val="1470032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2, Herramienta 3:</a:t>
            </a:r>
            <a:r>
              <a:rPr lang="es-MX" sz="1200" b="1" i="1"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Cómo encontrar un lugar seguro para los ahorros) (Página 119)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la actividad, haga que los participantes busquen el conjunto de herramientas y comente la </a:t>
            </a:r>
            <a:r>
              <a:rPr lang="es-MX" sz="1200" i="1" kern="1200">
                <a:solidFill>
                  <a:schemeClr val="tx1"/>
                </a:solidFill>
                <a:effectLst/>
                <a:latin typeface="+mn-lt"/>
                <a:ea typeface="MS PGothic" panose="020B0600070205080204" pitchFamily="34" charset="-128"/>
                <a:cs typeface="MS PGothic" charset="0"/>
              </a:rPr>
              <a:t>Herramienta </a:t>
            </a:r>
            <a:r>
              <a:rPr lang="es-MX" sz="1200" kern="1200">
                <a:solidFill>
                  <a:schemeClr val="tx1"/>
                </a:solidFill>
                <a:effectLst/>
                <a:latin typeface="+mn-lt"/>
                <a:ea typeface="MS PGothic" panose="020B0600070205080204" pitchFamily="34" charset="-128"/>
                <a:cs typeface="MS PGothic" charset="0"/>
              </a:rPr>
              <a:t>3.</a:t>
            </a:r>
            <a:endParaRPr lang="en-GB" sz="1200" kern="1200">
              <a:solidFill>
                <a:schemeClr val="tx1"/>
              </a:solidFill>
              <a:effectLst/>
              <a:latin typeface="+mn-lt"/>
              <a:ea typeface="MS PGothic" panose="020B0600070205080204" pitchFamily="34" charset="-128"/>
              <a:cs typeface="MS PGothic" charset="0"/>
            </a:endParaRP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7CB6DD8-7421-4F0D-AE3C-6F205B0059AB}" type="slidenum">
              <a:rPr lang="en-US" altLang="en-US" smtClean="0">
                <a:latin typeface="Calibri" panose="020F0502020204030204" pitchFamily="34" charset="0"/>
              </a:rPr>
              <a:pPr/>
              <a:t>76</a:t>
            </a:fld>
            <a:endParaRPr lang="es-MX" altLang="en-US">
              <a:latin typeface="Calibri" panose="020F0502020204030204" pitchFamily="34" charset="0"/>
            </a:endParaRPr>
          </a:p>
        </p:txBody>
      </p:sp>
    </p:spTree>
    <p:extLst>
      <p:ext uri="{BB962C8B-B14F-4D97-AF65-F5344CB8AC3E}">
        <p14:creationId xmlns:p14="http://schemas.microsoft.com/office/powerpoint/2010/main" val="375078782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2) (Página 101)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cómo puede un historial bancario negativo impedir a las personas abrir una cuenta de ahorros o de cheques en los bancos y cooperativas de ahorro y crédito y que dichos informes suelen incluir: información acerca de cómo las personas manejan sus cuentas corrientes y de ahorro (sobregiros, multas no pagadas y fraude).</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algunos de los sistemas de reportes comunes: ChexSystems, TeleCheck, Early Warning, entre otros.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las personas pueden solicitar sus informes al utilizar la información en el conjunto de herramientas y que tienen derecho a por lo menos un informe gratuito al año: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Usted puede solicitar su propio informe gratuito de ChexSystems</a:t>
            </a:r>
            <a:r>
              <a:rPr lang="es-MX" sz="1200" kern="1200">
                <a:solidFill>
                  <a:schemeClr val="tx1"/>
                </a:solidFill>
                <a:effectLst/>
                <a:latin typeface="+mn-lt"/>
                <a:ea typeface="MS PGothic" panose="020B0600070205080204" pitchFamily="34" charset="-128"/>
                <a:cs typeface="MS PGothic" charset="0"/>
              </a:rPr>
              <a:t> en línea en </a:t>
            </a:r>
            <a:r>
              <a:rPr lang="es-MX" sz="1200" u="sng" kern="1200">
                <a:solidFill>
                  <a:schemeClr val="tx1"/>
                </a:solidFill>
                <a:effectLst/>
                <a:latin typeface="+mn-lt"/>
                <a:ea typeface="MS PGothic" panose="020B0600070205080204" pitchFamily="34" charset="-128"/>
                <a:cs typeface="MS PGothic" charset="0"/>
              </a:rPr>
              <a:t>http://www.consumerdebit.com</a:t>
            </a:r>
            <a:r>
              <a:rPr lang="es-MX" sz="1200" kern="1200">
                <a:solidFill>
                  <a:schemeClr val="tx1"/>
                </a:solidFill>
                <a:effectLst/>
                <a:latin typeface="+mn-lt"/>
                <a:ea typeface="MS PGothic" panose="020B0600070205080204" pitchFamily="34" charset="-128"/>
                <a:cs typeface="MS PGothic" charset="0"/>
              </a:rPr>
              <a:t>, al llamar para mayor información al (800) 428 9623, o al enviar una solicitud por escrito a: Chex Systems, Inc., 7805 Hudson Road, Suite 100, Woodbury, MN 55125.</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Usted puede solicitar que le den el archivo de TeleCheck Services</a:t>
            </a:r>
            <a:r>
              <a:rPr lang="es-MX" sz="1200" kern="1200">
                <a:solidFill>
                  <a:schemeClr val="tx1"/>
                </a:solidFill>
                <a:effectLst/>
                <a:latin typeface="+mn-lt"/>
                <a:ea typeface="MS PGothic" panose="020B0600070205080204" pitchFamily="34" charset="-128"/>
                <a:cs typeface="MS PGothic" charset="0"/>
              </a:rPr>
              <a:t> una vez al año, llamando al (800) 366 2425. Puede solicitar su informe de TeleCheck Services enviando una solicitud por escrito que incluya un número de teléfono durante el día, una copia de su licencia de conducir, su número de Seguro Social y una copia de un cheque anulado a: TeleCheck Services, Inc., Atención: Consumer Resolution – FA, P.O. Box 4514, Houston, TX 77210-4515.</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Para solicitar su informe de Aviso temprano [Early Warning]</a:t>
            </a:r>
            <a:r>
              <a:rPr lang="es-MX" sz="1200" kern="1200">
                <a:solidFill>
                  <a:schemeClr val="tx1"/>
                </a:solidFill>
                <a:effectLst/>
                <a:latin typeface="+mn-lt"/>
                <a:ea typeface="MS PGothic" panose="020B0600070205080204" pitchFamily="34" charset="-128"/>
                <a:cs typeface="MS PGothic" charset="0"/>
              </a:rPr>
              <a:t>, llame al (800) 325-7775.</a:t>
            </a:r>
            <a:endParaRPr lang="en-GB" sz="1200" kern="1200">
              <a:solidFill>
                <a:schemeClr val="tx1"/>
              </a:solidFill>
              <a:effectLst/>
              <a:latin typeface="+mn-lt"/>
              <a:ea typeface="MS PGothic" panose="020B0600070205080204" pitchFamily="34" charset="-128"/>
              <a:cs typeface="MS PGothic" charset="0"/>
            </a:endParaRP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F62A0D0-9671-4C18-A43C-03B4A8816EFD}" type="slidenum">
              <a:rPr lang="en-US" altLang="en-US" smtClean="0">
                <a:latin typeface="Calibri" panose="020F0502020204030204" pitchFamily="34" charset="0"/>
              </a:rPr>
              <a:pPr/>
              <a:t>77</a:t>
            </a:fld>
            <a:endParaRPr lang="es-MX" altLang="en-US">
              <a:latin typeface="Calibri" panose="020F0502020204030204" pitchFamily="34" charset="0"/>
            </a:endParaRPr>
          </a:p>
        </p:txBody>
      </p:sp>
    </p:spTree>
    <p:extLst>
      <p:ext uri="{BB962C8B-B14F-4D97-AF65-F5344CB8AC3E}">
        <p14:creationId xmlns:p14="http://schemas.microsoft.com/office/powerpoint/2010/main" val="165142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 (Módulo 2, Herramienta 4:</a:t>
            </a:r>
            <a:r>
              <a:rPr lang="es-MX" sz="1200" b="1" i="1"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Aumento de sus ingresos a través de créditos fiscales) (Página 123)</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puntos clave del crédito tributario por ingresos del trabajo como </a:t>
            </a:r>
            <a:r>
              <a:rPr lang="es-MX" sz="1200" b="1" kern="1200">
                <a:solidFill>
                  <a:schemeClr val="tx1"/>
                </a:solidFill>
                <a:effectLst/>
                <a:latin typeface="+mn-lt"/>
                <a:ea typeface="MS PGothic" panose="020B0600070205080204" pitchFamily="34" charset="-128"/>
                <a:cs typeface="MS PGothic" charset="0"/>
              </a:rPr>
              <a:t>una forma de aumentar los ingresos</a:t>
            </a:r>
            <a:r>
              <a:rPr lang="es-MX" sz="1200" kern="1200">
                <a:solidFill>
                  <a:schemeClr val="tx1"/>
                </a:solidFill>
                <a:effectLst/>
                <a:latin typeface="+mn-lt"/>
                <a:ea typeface="MS PGothic" panose="020B0600070205080204" pitchFamily="34" charset="-128"/>
                <a:cs typeface="MS PGothic" charset="0"/>
              </a:rPr>
              <a:t> mediante la información del </a:t>
            </a:r>
            <a:r>
              <a:rPr lang="es-MX" sz="1200" i="1" kern="1200">
                <a:solidFill>
                  <a:schemeClr val="tx1"/>
                </a:solidFill>
                <a:effectLst/>
                <a:latin typeface="+mn-lt"/>
                <a:ea typeface="MS PGothic" panose="020B0600070205080204" pitchFamily="34" charset="-128"/>
                <a:cs typeface="MS PGothic" charset="0"/>
              </a:rPr>
              <a:t>Módulo 3, Herramienta 4</a:t>
            </a:r>
            <a:r>
              <a:rPr lang="es-MX" sz="1200" kern="1200">
                <a:solidFill>
                  <a:schemeClr val="tx1"/>
                </a:solidFill>
                <a:effectLst/>
                <a:latin typeface="+mn-lt"/>
                <a:ea typeface="MS PGothic" panose="020B0600070205080204" pitchFamily="34" charset="-128"/>
                <a:cs typeface="MS PGothic" charset="0"/>
              </a:rPr>
              <a:t> que incluye: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beneficios para las personas que trabajan y que tienen ingresos bajos a moderados.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Reducir la cantidad de impuestos federales que se adeudan y que pueda dar lugar a un reembolso. (Puede ser un EITC estatal o municipal dependiendo de donde vivan).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devolución de impuestos se basa en los ingresos y en el estado civil para los efectos de la declaración.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también hay otros créditos fiscales, tales como el Crédito Tributario por Hijos.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Refiérase de nuevo a su guía de recursos y referencias y destaque que las personas pueden obtener su declaración de impuestos de forma gratuita (VITA y otros sitios de preparación de impuestos gratuitos).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las ventajas del uso de los preparadores de VITA.</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esta información debe ser actualizada cada año a medida que cambia debido a los aumentos en el costo de vida.</a:t>
            </a:r>
            <a:endParaRPr lang="en-GB" sz="1200" kern="1200">
              <a:solidFill>
                <a:schemeClr val="tx1"/>
              </a:solidFill>
              <a:effectLst/>
              <a:latin typeface="+mn-lt"/>
              <a:ea typeface="MS PGothic" panose="020B0600070205080204" pitchFamily="34" charset="-128"/>
              <a:cs typeface="MS PGothic" charset="0"/>
            </a:endParaRP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A8509F1-502B-4F44-B64D-C8DD6232FF5F}" type="slidenum">
              <a:rPr lang="en-US" altLang="en-US" smtClean="0">
                <a:latin typeface="Calibri" panose="020F0502020204030204" pitchFamily="34" charset="0"/>
              </a:rPr>
              <a:pPr/>
              <a:t>78</a:t>
            </a:fld>
            <a:endParaRPr lang="es-MX" altLang="en-US">
              <a:latin typeface="Calibri" panose="020F0502020204030204" pitchFamily="34" charset="0"/>
            </a:endParaRPr>
          </a:p>
        </p:txBody>
      </p:sp>
    </p:spTree>
    <p:extLst>
      <p:ext uri="{BB962C8B-B14F-4D97-AF65-F5344CB8AC3E}">
        <p14:creationId xmlns:p14="http://schemas.microsoft.com/office/powerpoint/2010/main" val="18402333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2, Herramienta 4:</a:t>
            </a:r>
            <a:r>
              <a:rPr lang="es-MX" sz="1200" b="1" i="1" kern="1200">
                <a:solidFill>
                  <a:schemeClr val="tx1"/>
                </a:solidFill>
                <a:effectLst/>
                <a:latin typeface="+mn-lt"/>
                <a:ea typeface="MS PGothic" panose="020B0600070205080204" pitchFamily="34" charset="-128"/>
                <a:cs typeface="MS PGothic" charset="0"/>
              </a:rPr>
              <a:t> Aumento de sus ingresos a través de créditos fiscales)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Del IRS: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Este cambio comienza el 1 de enero de 2017, y puede afectar algunas declaraciones presentadas a principios de 2017. Información adicional se enumeran a continuación.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cumplir con la ley, el IRS retendrá las devoluciones relacionadas con las declaraciones que involucren los EITC y ACTC hasta el 15 de febrero.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Esto permite un tiempo adicional para ayudar a prevenir las pérdidas de ingresos debido al robo de identidad y fraude en las devoluciones, relacionado con retenciones y la falsificación de salarios.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IRS retendrá toda la devolución. Bajo la nueva ley, el IRS no puede liberar la parte de la devolución que no esté relacionada con los EITC y ACTC.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contribuyentes deben hacer sus declaraciones de impuestos tal como lo hacen normalmente; asimismo, aquellos que ayudan a preparar las declaraciones de impuestos deben presentarlas tal como lo hacen normalmente.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IRS empezará a aceptar y procesar las declaraciones de impuestos una vez que empiece la temporada para presentar dichas declaraciones, como se hace todos los años. Eso no va a cambiar.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IRS aún espera realizar la mayoría de las devoluciones en menos de 21 días, aunque el IRS va a retener las devoluciones relacionadas a las declaraciones de impuestos de los EITC y ACTC presentadas a comienzos de 2017 hasta el 15 de febrero, y luego empezará a emitirlas.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 https://www.irs.gov/for-tax-pros/new-federal-tax-law-may-affect-some-refunds-filed-in-early-2017</a:t>
            </a:r>
            <a:endParaRPr lang="en-GB" sz="1200" kern="1200">
              <a:solidFill>
                <a:schemeClr val="tx1"/>
              </a:solidFill>
              <a:effectLst/>
              <a:latin typeface="+mn-lt"/>
              <a:ea typeface="MS PGothic" panose="020B0600070205080204" pitchFamily="34" charset="-128"/>
              <a:cs typeface="MS PGothic" charset="0"/>
            </a:endParaRPr>
          </a:p>
        </p:txBody>
      </p:sp>
      <p:sp>
        <p:nvSpPr>
          <p:cNvPr id="199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5C8FBCA-0893-4D11-A13C-58C96B791F34}" type="slidenum">
              <a:rPr lang="en-US" altLang="en-US" smtClean="0">
                <a:latin typeface="Calibri" panose="020F0502020204030204" pitchFamily="34" charset="0"/>
              </a:rPr>
              <a:pPr/>
              <a:t>79</a:t>
            </a:fld>
            <a:endParaRPr lang="es-MX" altLang="en-US">
              <a:latin typeface="Calibri" panose="020F0502020204030204" pitchFamily="34" charset="0"/>
            </a:endParaRPr>
          </a:p>
        </p:txBody>
      </p:sp>
    </p:spTree>
    <p:extLst>
      <p:ext uri="{BB962C8B-B14F-4D97-AF65-F5344CB8AC3E}">
        <p14:creationId xmlns:p14="http://schemas.microsoft.com/office/powerpoint/2010/main" val="1771209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2: Ahorro para emergencias, facturas y metas.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Discusión (Módulo 2)</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Plan de ahorro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Ahorros y beneficios: Comprender los límites de activos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Encontrar un lugar seguro para los ahorros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4: Aumento de sus ingresos a través de créditos fiscales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el curso: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introducir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Resumen participativo: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El ahorro es el dinero que usted guarda hoy para usarlo en el futuro. La gente ahorra por muchas razones. Las razones para ahorrar incluyen emergencias y metas tales como: metas propias, como un televisor nuevo, electrodomésticos, una vivienda, la educación de los hijos, y la jubilación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qué ahorrar para emergencias? </a:t>
            </a:r>
            <a:r>
              <a:rPr lang="es-MX" sz="1200" u="sng" kern="1200">
                <a:solidFill>
                  <a:schemeClr val="tx1"/>
                </a:solidFill>
                <a:effectLst/>
                <a:latin typeface="+mn-lt"/>
                <a:ea typeface="MS PGothic" panose="020B0600070205080204" pitchFamily="34" charset="-128"/>
                <a:cs typeface="MS PGothic" charset="0"/>
              </a:rPr>
              <a:t>Porque todos tendremos que enfrentarnos a ellas tarde o temprano.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uno ahorra con antelación para emergencias, cuando estas se producen, uno puede manejarlas </a:t>
            </a:r>
            <a:r>
              <a:rPr lang="es-MX" sz="1200" i="1" kern="1200">
                <a:solidFill>
                  <a:schemeClr val="tx1"/>
                </a:solidFill>
                <a:effectLst/>
                <a:latin typeface="+mn-lt"/>
                <a:ea typeface="MS PGothic" panose="020B0600070205080204" pitchFamily="34" charset="-128"/>
                <a:cs typeface="MS PGothic" charset="0"/>
              </a:rPr>
              <a:t>sin tener que saltarse el pago de sus otras cuentas o pedir dinero prestado.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Cuando recibe dinero prestado, usted tiene que pagar los honorarios y algunas veces los intereses. Y además de eso, es probable que tenga que utilizar algunos de sus ingresos en el futuro para pagar el dinero que pide prestado. </a:t>
            </a:r>
            <a:r>
              <a:rPr lang="es-MX" sz="1200" b="1" kern="1200">
                <a:solidFill>
                  <a:schemeClr val="tx1"/>
                </a:solidFill>
                <a:effectLst/>
                <a:latin typeface="+mn-lt"/>
                <a:ea typeface="MS PGothic" panose="020B0600070205080204" pitchFamily="34" charset="-128"/>
                <a:cs typeface="MS PGothic" charset="0"/>
              </a:rPr>
              <a:t>Así que ahorrar dinero ahora para gastos imprevistos y emergencias le puede ahorrar aún más dinero en el futuro.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Es posible que desee</a:t>
            </a:r>
            <a:r>
              <a:rPr lang="es-MX" sz="1200" kern="1200" baseline="0">
                <a:solidFill>
                  <a:schemeClr val="tx1"/>
                </a:solidFill>
                <a:effectLst/>
                <a:latin typeface="+mn-lt"/>
                <a:ea typeface="MS PGothic" panose="020B0600070205080204" pitchFamily="34" charset="-128"/>
                <a:cs typeface="MS PGothic" charset="0"/>
              </a:rPr>
              <a:t> apartar algo de sus </a:t>
            </a:r>
            <a:r>
              <a:rPr lang="es-MX" sz="1200" kern="1200">
                <a:solidFill>
                  <a:schemeClr val="tx1"/>
                </a:solidFill>
                <a:effectLst/>
                <a:latin typeface="+mn-lt"/>
                <a:ea typeface="MS PGothic" panose="020B0600070205080204" pitchFamily="34" charset="-128"/>
                <a:cs typeface="MS PGothic" charset="0"/>
              </a:rPr>
              <a:t>ingresos para sus metas, emergencias, y facturas.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Muchas emergencias o gastos inesperados se pueden manejar con $ 500 a $ 1,000 en un fondo de emergencia.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1: Plan de ahorro</a:t>
            </a:r>
            <a:r>
              <a:rPr lang="es-MX" sz="1200" kern="1200">
                <a:solidFill>
                  <a:schemeClr val="tx1"/>
                </a:solidFill>
                <a:effectLst/>
                <a:latin typeface="+mn-lt"/>
                <a:ea typeface="MS PGothic" panose="020B0600070205080204" pitchFamily="34" charset="-128"/>
                <a:cs typeface="MS PGothic" charset="0"/>
              </a:rPr>
              <a:t> para ayudar a planificar y construir sus ahorros.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2: Ahorros y beneficios</a:t>
            </a:r>
            <a:r>
              <a:rPr lang="es-MX" sz="1200" kern="1200">
                <a:solidFill>
                  <a:schemeClr val="tx1"/>
                </a:solidFill>
                <a:effectLst/>
                <a:latin typeface="+mn-lt"/>
                <a:ea typeface="MS PGothic" panose="020B0600070205080204" pitchFamily="34" charset="-128"/>
                <a:cs typeface="MS PGothic" charset="0"/>
              </a:rPr>
              <a:t> para comprender mejor cómo los beneficios pueden afectar la capacidad de ahorrar.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3: Encontrar un lugar seguro para los ahorros</a:t>
            </a:r>
            <a:r>
              <a:rPr lang="es-MX" sz="1200" kern="1200">
                <a:solidFill>
                  <a:schemeClr val="tx1"/>
                </a:solidFill>
                <a:effectLst/>
                <a:latin typeface="+mn-lt"/>
                <a:ea typeface="MS PGothic" panose="020B0600070205080204" pitchFamily="34" charset="-128"/>
                <a:cs typeface="MS PGothic" charset="0"/>
              </a:rPr>
              <a:t> para comprender mejor los beneficios y los riesgos de diferentes lugares para colocar sus ahorros a fin de poder tomar la mejor opción para usted.</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4: El Aumento de sus ingresos a través de créditos tributarios</a:t>
            </a:r>
            <a:r>
              <a:rPr lang="es-MX" sz="1200" kern="1200">
                <a:solidFill>
                  <a:schemeClr val="tx1"/>
                </a:solidFill>
                <a:effectLst/>
                <a:latin typeface="+mn-lt"/>
                <a:ea typeface="MS PGothic" panose="020B0600070205080204" pitchFamily="34" charset="-128"/>
                <a:cs typeface="MS PGothic" charset="0"/>
              </a:rPr>
              <a:t> para aprender más sobre los créditos tributarios que pueden aumentar sus ingresos.</a:t>
            </a:r>
            <a:endParaRPr lang="en-GB" sz="1200" kern="1200">
              <a:solidFill>
                <a:schemeClr val="tx1"/>
              </a:solidFill>
              <a:effectLst/>
              <a:latin typeface="+mn-lt"/>
              <a:ea typeface="MS PGothic" panose="020B0600070205080204" pitchFamily="34" charset="-128"/>
              <a:cs typeface="MS PGothic" charset="0"/>
            </a:endParaRPr>
          </a:p>
        </p:txBody>
      </p:sp>
      <p:sp>
        <p:nvSpPr>
          <p:cNvPr id="201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413A7D92-D3FB-4BC9-A4EC-CCBB23D9BACE}" type="slidenum">
              <a:rPr lang="en-US" altLang="en-US" smtClean="0">
                <a:latin typeface="Calibri" panose="020F0502020204030204" pitchFamily="34" charset="0"/>
              </a:rPr>
              <a:pPr/>
              <a:t>80</a:t>
            </a:fld>
            <a:endParaRPr lang="es-MX" altLang="en-US">
              <a:latin typeface="Calibri" panose="020F0502020204030204" pitchFamily="34" charset="0"/>
            </a:endParaRPr>
          </a:p>
        </p:txBody>
      </p:sp>
    </p:spTree>
    <p:extLst>
      <p:ext uri="{BB962C8B-B14F-4D97-AF65-F5344CB8AC3E}">
        <p14:creationId xmlns:p14="http://schemas.microsoft.com/office/powerpoint/2010/main" val="23765979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3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2C124CA5-94DF-4B37-B7C1-72F1156A1F7A}" type="slidenum">
              <a:rPr lang="en-US" altLang="en-US" smtClean="0">
                <a:latin typeface="Calibri" panose="020F0502020204030204" pitchFamily="34" charset="0"/>
              </a:rPr>
              <a:pPr/>
              <a:t>81</a:t>
            </a:fld>
            <a:endParaRPr lang="es-MX" altLang="en-US">
              <a:latin typeface="Calibri" panose="020F0502020204030204" pitchFamily="34" charset="0"/>
            </a:endParaRPr>
          </a:p>
        </p:txBody>
      </p:sp>
    </p:spTree>
    <p:extLst>
      <p:ext uri="{BB962C8B-B14F-4D97-AF65-F5344CB8AC3E}">
        <p14:creationId xmlns:p14="http://schemas.microsoft.com/office/powerpoint/2010/main" val="2114666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2. </a:t>
            </a:r>
            <a:r>
              <a:rPr lang="es-MX" sz="1200" b="1" i="1" u="sng" kern="1200">
                <a:solidFill>
                  <a:schemeClr val="tx1"/>
                </a:solidFill>
                <a:effectLst/>
                <a:latin typeface="+mn-lt"/>
                <a:ea typeface="MS PGothic" panose="020B0600070205080204" pitchFamily="34" charset="-128"/>
                <a:cs typeface="MS PGothic" charset="0"/>
              </a:rPr>
              <a:t>Descripción General del curso y de las introducciones.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10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Presentación / Rompehielos (actividad de introducción)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Introducción, parte 1: Introducción al conjunto de herramientas (página 9)</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Recuerde el propósito</a:t>
            </a:r>
            <a:r>
              <a:rPr lang="es-MX" sz="1200" kern="1200" baseline="0">
                <a:solidFill>
                  <a:schemeClr val="tx1"/>
                </a:solidFill>
                <a:effectLst/>
                <a:latin typeface="+mn-lt"/>
                <a:ea typeface="MS PGothic" panose="020B0600070205080204" pitchFamily="34" charset="-128"/>
                <a:cs typeface="MS PGothic" charset="0"/>
              </a:rPr>
              <a:t> </a:t>
            </a:r>
            <a:r>
              <a:rPr lang="es-MX" sz="1200" kern="1200">
                <a:solidFill>
                  <a:schemeClr val="tx1"/>
                </a:solidFill>
                <a:effectLst/>
                <a:latin typeface="+mn-lt"/>
                <a:ea typeface="MS PGothic" panose="020B0600070205080204" pitchFamily="34" charset="-128"/>
                <a:cs typeface="MS PGothic" charset="0"/>
              </a:rPr>
              <a:t>del curso: </a:t>
            </a:r>
            <a:r>
              <a:rPr lang="es-MX" sz="1200" b="1" kern="1200">
                <a:solidFill>
                  <a:schemeClr val="tx1"/>
                </a:solidFill>
                <a:effectLst/>
                <a:latin typeface="+mn-lt"/>
                <a:ea typeface="MS PGothic" panose="020B0600070205080204" pitchFamily="34" charset="-128"/>
                <a:cs typeface="MS PGothic" charset="0"/>
              </a:rPr>
              <a:t>El propósito del curso es </a:t>
            </a:r>
            <a:r>
              <a:rPr lang="es-MX" sz="1200" b="1" i="1" kern="1200">
                <a:solidFill>
                  <a:schemeClr val="tx1"/>
                </a:solidFill>
                <a:effectLst/>
                <a:latin typeface="+mn-lt"/>
                <a:ea typeface="MS PGothic" panose="020B0600070205080204" pitchFamily="34" charset="-128"/>
                <a:cs typeface="MS PGothic" charset="0"/>
              </a:rPr>
              <a:t>proporcionarle a usted una orientación de Su dinero, sus metas, una descripción general del curso, las estrategias para el uso del conjunto de herramientas, y las herramientas, así como el conocimiento y la confianza para proporcionar servicios de empoderamiento financiero a la gente que usted sirve y brinda este curso en su comunidad.</a:t>
            </a:r>
            <a:r>
              <a:rPr lang="en-GB">
                <a:effectLst/>
              </a:rPr>
              <a:t> </a:t>
            </a:r>
            <a:endParaRPr lang="es-MX" altLang="en-US" b="1" i="1">
              <a:solidFill>
                <a:srgbClr val="000000"/>
              </a:solidFill>
              <a:ea typeface="MS PGothic" charset="-128"/>
            </a:endParaRP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9230BD1-35D2-42D2-AFE2-9E6515F5969E}" type="slidenum">
              <a:rPr lang="en-US" altLang="en-US" smtClean="0">
                <a:latin typeface="Calibri" panose="020F0502020204030204" pitchFamily="34" charset="0"/>
              </a:rPr>
              <a:pPr/>
              <a:t>8</a:t>
            </a:fld>
            <a:endParaRPr lang="es-MX" altLang="en-US">
              <a:latin typeface="Calibri" panose="020F0502020204030204" pitchFamily="34" charset="0"/>
            </a:endParaRPr>
          </a:p>
        </p:txBody>
      </p:sp>
    </p:spTree>
    <p:extLst>
      <p:ext uri="{BB962C8B-B14F-4D97-AF65-F5344CB8AC3E}">
        <p14:creationId xmlns:p14="http://schemas.microsoft.com/office/powerpoint/2010/main" val="7719516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3: Seguimiento y manejo de ingresos y beneficios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30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Debate dirigido / Análisis de herramienta /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3 (página 115)</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a:t>
            </a:r>
            <a:r>
              <a:rPr lang="es-MX" sz="1200" kern="1200">
                <a:solidFill>
                  <a:schemeClr val="tx1"/>
                </a:solidFill>
                <a:effectLst/>
                <a:latin typeface="+mn-lt"/>
                <a:ea typeface="MS PGothic" panose="020B0600070205080204" pitchFamily="34" charset="-128"/>
                <a:cs typeface="MS PGothic" charset="0"/>
              </a:rPr>
              <a:t> </a:t>
            </a:r>
            <a:r>
              <a:rPr lang="es-MX" sz="1200" b="1" kern="1200">
                <a:solidFill>
                  <a:schemeClr val="tx1"/>
                </a:solidFill>
                <a:effectLst/>
                <a:latin typeface="+mn-lt"/>
                <a:ea typeface="MS PGothic" panose="020B0600070205080204" pitchFamily="34" charset="-128"/>
                <a:cs typeface="MS PGothic" charset="0"/>
              </a:rPr>
              <a:t>(Módulo 3)</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Nota: Retención o embargo del salario empieza en la </a:t>
            </a:r>
            <a:r>
              <a:rPr lang="es-MX" sz="1200" b="1" kern="1200">
                <a:solidFill>
                  <a:schemeClr val="tx1"/>
                </a:solidFill>
                <a:effectLst/>
                <a:latin typeface="+mn-lt"/>
                <a:ea typeface="MS PGothic" panose="020B0600070205080204" pitchFamily="34" charset="-128"/>
                <a:cs typeface="MS PGothic" charset="0"/>
              </a:rPr>
              <a:t>Página 129 </a:t>
            </a:r>
            <a:r>
              <a:rPr lang="es-MX" sz="1200" kern="1200">
                <a:solidFill>
                  <a:schemeClr val="tx1"/>
                </a:solidFill>
                <a:effectLst/>
                <a:latin typeface="+mn-lt"/>
                <a:ea typeface="MS PGothic" panose="020B0600070205080204" pitchFamily="34" charset="-128"/>
                <a:cs typeface="MS PGothic" charset="0"/>
              </a:rPr>
              <a:t>del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Defina que son los ingresos.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que diferencien los ingresos regulares, los irregulares, los de temporada, y los que ocurren una sola vez.</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PREGUNTE: ¿Cómo impactan en los presupuestos y el flujo de efectivo los diferentes tipos de ingresos?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PREGUNTE: ¿En qué se diferencian los beneficios (públicos) de los ingresos?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el embargo salarial a través de lo siguiente y a partir de los materiales del Módulo 3 si no se cubrió durante el Módulo 2:</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Los embargos del salario</a:t>
            </a:r>
            <a:r>
              <a:rPr lang="es-MX" sz="1200" kern="1200">
                <a:solidFill>
                  <a:schemeClr val="tx1"/>
                </a:solidFill>
                <a:effectLst/>
                <a:latin typeface="+mn-lt"/>
                <a:ea typeface="MS PGothic" panose="020B0600070205080204" pitchFamily="34" charset="-128"/>
                <a:cs typeface="MS PGothic" charset="0"/>
              </a:rPr>
              <a:t> le dan al gobierno o a los acreedores el derecho a recaudar dinero directamente del sueldo de alguien. Normalmente, se necesita una orden judicial.</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razones más comunes para el embargo del salario son: </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Impuestos adeudados al IRS o al estado</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Dinero que se adeuda para la manutención de los hijos</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Dinero adeudado por préstamos estudiantiles atrasados</a:t>
            </a:r>
            <a:endParaRPr lang="en-GB" sz="1200" kern="1200">
              <a:solidFill>
                <a:schemeClr val="tx1"/>
              </a:solidFill>
              <a:effectLst/>
              <a:latin typeface="+mn-lt"/>
              <a:ea typeface="MS PGothic" panose="020B0600070205080204" pitchFamily="34" charset="-128"/>
              <a:cs typeface="MS PGothic" charset="0"/>
            </a:endParaRPr>
          </a:p>
          <a:p>
            <a:pPr marL="1543050" lvl="3"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Otras deudas impagas o atrasadas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 una orden de embargo de salario, sólo se puede retener un porcentaje de los ingresos disponibles del empleado.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ley federal limita la cantidad que se puede embargar.</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Generalmente, la cantidad debe ser la menor de dos cifras: el 25% del ingreso disponible, o la cantidad del sueldo semanal que sobrepasa el salario federal mínimo multiplicada por 30. Muestre a los participantes el ejemplo del conjunto de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Algunos estados proveen protecciones adicionales que permiten a los consumidores llevar a casa más de sus salarios de lo que podrían según los límites federales.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Todas las deducciones obligatorias están totalmente protegidas contra embargos: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impuestos federales, estatales, y locales y</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contribuciones FICA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deducciones voluntarias no están protegidas.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En general, la Seguridad Social, la invalidez, la jubilación, la manutención de los hijos, y la pensión alimenticia están protegidas de embargo de los acreedores normales.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Sin embargo, si usted se endeuda con el gobierno federal por préstamos estudiantiles o impuestos atrasados, estas fuentes de ingreso pueden no estar protegidas.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último, algunos estados tienen protecciones adicionales. Encuentre una organización de ayuda legal en su comunidad para aprender más acerca de las protecciones de embargo de salario.</a:t>
            </a:r>
            <a:endParaRPr lang="en-GB" sz="1200" kern="1200">
              <a:solidFill>
                <a:schemeClr val="tx1"/>
              </a:solidFill>
              <a:effectLst/>
              <a:latin typeface="+mn-lt"/>
              <a:ea typeface="MS PGothic" panose="020B0600070205080204" pitchFamily="34" charset="-128"/>
              <a:cs typeface="MS PGothic" charset="0"/>
            </a:endParaRPr>
          </a:p>
        </p:txBody>
      </p:sp>
      <p:sp>
        <p:nvSpPr>
          <p:cNvPr id="205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66DD30FA-B088-4373-9C94-DD979B79C9A0}" type="slidenum">
              <a:rPr lang="en-US" altLang="en-US" smtClean="0">
                <a:latin typeface="Calibri" panose="020F0502020204030204" pitchFamily="34" charset="0"/>
              </a:rPr>
              <a:pPr/>
              <a:t>82</a:t>
            </a:fld>
            <a:endParaRPr lang="es-MX" altLang="en-US">
              <a:latin typeface="Calibri" panose="020F0502020204030204" pitchFamily="34" charset="0"/>
            </a:endParaRPr>
          </a:p>
        </p:txBody>
      </p:sp>
    </p:spTree>
    <p:extLst>
      <p:ext uri="{BB962C8B-B14F-4D97-AF65-F5344CB8AC3E}">
        <p14:creationId xmlns:p14="http://schemas.microsoft.com/office/powerpoint/2010/main" val="28926035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3: Seguimiento y manejo de ingresos y beneficios </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3, Herramienta 1:</a:t>
            </a:r>
            <a:r>
              <a:rPr lang="es-MX" sz="1200" b="1" i="1" kern="1200">
                <a:solidFill>
                  <a:schemeClr val="tx1"/>
                </a:solidFill>
                <a:effectLst/>
                <a:latin typeface="+mn-lt"/>
                <a:ea typeface="MS PGothic" panose="020B0600070205080204" pitchFamily="34" charset="-128"/>
                <a:cs typeface="MS PGothic" charset="0"/>
              </a:rPr>
              <a:t> Rastreador de ingresos y recursos</a:t>
            </a:r>
            <a:r>
              <a:rPr lang="es-MX" sz="1200" b="1" kern="1200">
                <a:solidFill>
                  <a:schemeClr val="tx1"/>
                </a:solidFill>
                <a:effectLst/>
                <a:latin typeface="+mn-lt"/>
                <a:ea typeface="MS PGothic" panose="020B0600070205080204" pitchFamily="34" charset="-128"/>
                <a:cs typeface="MS PGothic" charset="0"/>
              </a:rPr>
              <a:t>) (Página 135)</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cómo usar el rastreador de ingresos y recursos.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las categorías incluidas.</a:t>
            </a:r>
            <a:endParaRPr lang="en-GB" sz="1200" kern="120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Pregunte a los participantes si falta alguna categoría importante. (Explique las ventajas y desventajas de muchas de las categorías y la utilidad del formulario.)</a:t>
            </a:r>
            <a:r>
              <a:rPr lang="en-GB">
                <a:effectLst/>
              </a:rPr>
              <a:t> </a:t>
            </a:r>
            <a:endParaRPr lang="es-MX" altLang="en-US">
              <a:solidFill>
                <a:srgbClr val="000000"/>
              </a:solidFill>
            </a:endParaRPr>
          </a:p>
        </p:txBody>
      </p:sp>
      <p:sp>
        <p:nvSpPr>
          <p:cNvPr id="207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68CD70F-419B-4D8D-ABDA-F76DB32BCEE0}" type="slidenum">
              <a:rPr lang="en-US" altLang="en-US" smtClean="0">
                <a:latin typeface="Calibri" panose="020F0502020204030204" pitchFamily="34" charset="0"/>
              </a:rPr>
              <a:pPr/>
              <a:t>83</a:t>
            </a:fld>
            <a:endParaRPr lang="es-MX" altLang="en-US">
              <a:latin typeface="Calibri" panose="020F0502020204030204" pitchFamily="34" charset="0"/>
            </a:endParaRPr>
          </a:p>
        </p:txBody>
      </p:sp>
    </p:spTree>
    <p:extLst>
      <p:ext uri="{BB962C8B-B14F-4D97-AF65-F5344CB8AC3E}">
        <p14:creationId xmlns:p14="http://schemas.microsoft.com/office/powerpoint/2010/main" val="34381465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3: Seguimiento y manejo de ingresos y beneficios</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3, Herramienta 2:</a:t>
            </a:r>
            <a:r>
              <a:rPr lang="es-MX" sz="1200" b="1" i="1" kern="1200">
                <a:solidFill>
                  <a:schemeClr val="tx1"/>
                </a:solidFill>
                <a:effectLst/>
                <a:latin typeface="+mn-lt"/>
                <a:ea typeface="MS PGothic" panose="020B0600070205080204" pitchFamily="34" charset="-128"/>
                <a:cs typeface="MS PGothic" charset="0"/>
              </a:rPr>
              <a:t> Maneras de recibir sus ingresos y beneficios)</a:t>
            </a:r>
            <a:r>
              <a:rPr lang="es-MX" sz="1200" b="1" kern="1200">
                <a:solidFill>
                  <a:schemeClr val="tx1"/>
                </a:solidFill>
                <a:effectLst/>
                <a:latin typeface="+mn-lt"/>
                <a:ea typeface="MS PGothic" panose="020B0600070205080204" pitchFamily="34" charset="-128"/>
                <a:cs typeface="MS PGothic" charset="0"/>
              </a:rPr>
              <a:t> (Página 139)</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cada método para recibir ingresos, así como los beneficios y riesgos de cada uno.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Pregunte a los participantes si creen que puede ser útil usar esta herramienta con las personas a las que prestan servicios.</a:t>
            </a:r>
            <a:endParaRPr lang="en-GB" sz="1200" kern="1200">
              <a:solidFill>
                <a:schemeClr val="tx1"/>
              </a:solidFill>
              <a:effectLst/>
              <a:latin typeface="+mn-lt"/>
              <a:ea typeface="MS PGothic" panose="020B0600070205080204" pitchFamily="34" charset="-128"/>
              <a:cs typeface="MS PGothic" charset="0"/>
            </a:endParaRPr>
          </a:p>
        </p:txBody>
      </p:sp>
      <p:sp>
        <p:nvSpPr>
          <p:cNvPr id="209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92573B5-F034-4534-9845-824FD9E51658}" type="slidenum">
              <a:rPr lang="en-US" altLang="en-US" smtClean="0">
                <a:latin typeface="Calibri" panose="020F0502020204030204" pitchFamily="34" charset="0"/>
              </a:rPr>
              <a:pPr/>
              <a:t>84</a:t>
            </a:fld>
            <a:endParaRPr lang="es-MX" altLang="en-US">
              <a:latin typeface="Calibri" panose="020F0502020204030204" pitchFamily="34" charset="0"/>
            </a:endParaRPr>
          </a:p>
        </p:txBody>
      </p:sp>
    </p:spTree>
    <p:extLst>
      <p:ext uri="{BB962C8B-B14F-4D97-AF65-F5344CB8AC3E}">
        <p14:creationId xmlns:p14="http://schemas.microsoft.com/office/powerpoint/2010/main" val="39886943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3: Seguimiento y manejo de ingresos y beneficios</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(Módulo 3, Herramienta 2:</a:t>
            </a:r>
            <a:r>
              <a:rPr lang="es-MX" sz="1200" b="1" i="1" kern="1200">
                <a:solidFill>
                  <a:schemeClr val="tx1"/>
                </a:solidFill>
                <a:effectLst/>
                <a:latin typeface="+mn-lt"/>
                <a:ea typeface="MS PGothic" panose="020B0600070205080204" pitchFamily="34" charset="-128"/>
                <a:cs typeface="MS PGothic" charset="0"/>
              </a:rPr>
              <a:t> Maneras de recibir sus ingresos y beneficios)</a:t>
            </a:r>
            <a:r>
              <a:rPr lang="es-MX" sz="1200" b="1" kern="1200">
                <a:solidFill>
                  <a:schemeClr val="tx1"/>
                </a:solidFill>
                <a:effectLst/>
                <a:latin typeface="+mn-lt"/>
                <a:ea typeface="MS PGothic" panose="020B0600070205080204" pitchFamily="34" charset="-128"/>
                <a:cs typeface="MS PGothic" charset="0"/>
              </a:rPr>
              <a:t> (Página 139)</a:t>
            </a:r>
            <a:endParaRPr lang="en-GB" sz="1200" kern="1200">
              <a:solidFill>
                <a:schemeClr val="tx1"/>
              </a:solidFill>
              <a:effectLst/>
              <a:latin typeface="+mn-lt"/>
              <a:ea typeface="MS PGothic" panose="020B0600070205080204" pitchFamily="34" charset="-128"/>
              <a:cs typeface="MS PGothic" charset="0"/>
            </a:endParaRPr>
          </a:p>
          <a:p>
            <a:r>
              <a:rPr lang="es-MX" sz="1200" b="1" i="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Muestre la imagen de la herramienta.</a:t>
            </a:r>
            <a:endParaRPr lang="en-GB" sz="1200" kern="1200">
              <a:solidFill>
                <a:schemeClr val="tx1"/>
              </a:solidFill>
              <a:effectLst/>
              <a:latin typeface="+mn-lt"/>
              <a:ea typeface="MS PGothic" panose="020B0600070205080204" pitchFamily="34" charset="-128"/>
              <a:cs typeface="MS PGothic" charset="0"/>
            </a:endParaRPr>
          </a:p>
        </p:txBody>
      </p:sp>
      <p:sp>
        <p:nvSpPr>
          <p:cNvPr id="211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8D5DB41-3E5D-481F-9CA6-264975D019DF}" type="slidenum">
              <a:rPr lang="en-US" altLang="en-US" smtClean="0">
                <a:latin typeface="Calibri" panose="020F0502020204030204" pitchFamily="34" charset="0"/>
              </a:rPr>
              <a:pPr/>
              <a:t>85</a:t>
            </a:fld>
            <a:endParaRPr lang="es-MX" altLang="en-US">
              <a:latin typeface="Calibri" panose="020F0502020204030204" pitchFamily="34" charset="0"/>
            </a:endParaRPr>
          </a:p>
        </p:txBody>
      </p:sp>
    </p:spTree>
    <p:extLst>
      <p:ext uri="{BB962C8B-B14F-4D97-AF65-F5344CB8AC3E}">
        <p14:creationId xmlns:p14="http://schemas.microsoft.com/office/powerpoint/2010/main" val="23374642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3: Seguimiento y manejo de ingresos y beneficios</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Herramienta de análisis (Módulo 3, Herramienta 3:</a:t>
            </a:r>
            <a:r>
              <a:rPr lang="es-MX" sz="1200" b="1" i="1" kern="1200" dirty="0">
                <a:solidFill>
                  <a:schemeClr val="tx1"/>
                </a:solidFill>
                <a:effectLst/>
                <a:latin typeface="+mn-lt"/>
                <a:ea typeface="MS PGothic" panose="020B0600070205080204" pitchFamily="34" charset="-128"/>
                <a:cs typeface="MS PGothic" charset="0"/>
              </a:rPr>
              <a:t> </a:t>
            </a:r>
            <a:r>
              <a:rPr lang="es-MX" sz="1200" b="1" kern="1200" dirty="0">
                <a:solidFill>
                  <a:schemeClr val="tx1"/>
                </a:solidFill>
                <a:effectLst/>
                <a:latin typeface="+mn-lt"/>
                <a:ea typeface="MS PGothic" panose="020B0600070205080204" pitchFamily="34" charset="-128"/>
                <a:cs typeface="MS PGothic" charset="0"/>
              </a:rPr>
              <a:t>Maneras de aumentar los ingresos y recursos) (Página 145)</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Esta actividad puede realizarse de forma individual, en parejas, o en grupos pequeños.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los participantes que piensen en las personas a las que prestan servicios.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Pídales que analicen este formulario desde la perspectiva de las personas a las que prestan servicios.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Dígales que marquen con un círculo las estrategias para aumentar el dinero en efectivo y otros recursos financieros que crean que puedan ser factibles para esas personas.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Haga que añadan las estrategias que crean que faltan.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ideas al grupo.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Escríbalas en el rotafolio.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Considere ajustar la herramienta después del curso y redistribúyala basándose en las percepciones de los participantes.</a:t>
            </a:r>
            <a:endParaRPr lang="en-GB" sz="1200" kern="1200" dirty="0">
              <a:solidFill>
                <a:schemeClr val="tx1"/>
              </a:solidFill>
              <a:effectLst/>
              <a:latin typeface="+mn-lt"/>
              <a:ea typeface="MS PGothic" panose="020B0600070205080204" pitchFamily="34" charset="-128"/>
              <a:cs typeface="MS PGothic" charset="0"/>
            </a:endParaRPr>
          </a:p>
        </p:txBody>
      </p:sp>
      <p:sp>
        <p:nvSpPr>
          <p:cNvPr id="214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BAD1D6D-82D4-4DCA-B2CC-A8B9DBD6BD25}" type="slidenum">
              <a:rPr lang="en-US" altLang="en-US" smtClean="0">
                <a:latin typeface="Calibri" panose="020F0502020204030204" pitchFamily="34" charset="0"/>
              </a:rPr>
              <a:pPr/>
              <a:t>86</a:t>
            </a:fld>
            <a:endParaRPr lang="es-MX" altLang="en-US">
              <a:latin typeface="Calibri" panose="020F0502020204030204" pitchFamily="34" charset="0"/>
            </a:endParaRPr>
          </a:p>
        </p:txBody>
      </p:sp>
    </p:spTree>
    <p:extLst>
      <p:ext uri="{BB962C8B-B14F-4D97-AF65-F5344CB8AC3E}">
        <p14:creationId xmlns:p14="http://schemas.microsoft.com/office/powerpoint/2010/main" val="31476287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s-MX" altLang="en-US" b="1" i="1" u="sng">
                <a:solidFill>
                  <a:srgbClr val="000000"/>
                </a:solidFill>
              </a:rPr>
              <a:t>Módulo 3: Seguimiento y Administración de los Ingresos y Beneficios</a:t>
            </a:r>
            <a:endParaRPr lang="es-MX" altLang="en-US" b="1" i="1" u="sng">
              <a:solidFill>
                <a:srgbClr val="000000"/>
              </a:solidFill>
              <a:ea typeface="MS PGothic" charset="-128"/>
            </a:endParaRPr>
          </a:p>
          <a:p>
            <a:pPr>
              <a:defRPr/>
            </a:pPr>
            <a:endParaRPr lang="es-MX" altLang="en-US" b="1">
              <a:solidFill>
                <a:srgbClr val="000000"/>
              </a:solidFill>
              <a:ea typeface="MS PGothic" charset="-128"/>
            </a:endParaRPr>
          </a:p>
          <a:p>
            <a:pPr>
              <a:defRPr/>
            </a:pPr>
            <a:r>
              <a:rPr lang="es-MX" altLang="en-US" b="1">
                <a:solidFill>
                  <a:srgbClr val="000000"/>
                </a:solidFill>
              </a:rPr>
              <a:t>Herramienta de análisis (Módulo 3, Herramienta 3: Maneras de aumentar los ingresos y recursos) (Página 133) </a:t>
            </a:r>
            <a:endParaRPr lang="es-MX" altLang="en-US" b="1">
              <a:solidFill>
                <a:srgbClr val="000000"/>
              </a:solidFill>
              <a:ea typeface="MS PGothic" charset="-128"/>
            </a:endParaRPr>
          </a:p>
          <a:p>
            <a:pPr marL="171450" indent="-171450">
              <a:buFont typeface="Arial" charset="0"/>
              <a:buChar char="•"/>
              <a:defRPr/>
            </a:pPr>
            <a:endParaRPr lang="es-MX" altLang="en-US" b="1" i="1" u="sng">
              <a:solidFill>
                <a:srgbClr val="000000"/>
              </a:solidFill>
              <a:ea typeface="MS PGothic" charset="-128"/>
            </a:endParaRPr>
          </a:p>
          <a:p>
            <a:pPr marL="171450" indent="-171450">
              <a:buFont typeface="Arial" charset="0"/>
              <a:buChar char="•"/>
              <a:defRPr/>
            </a:pPr>
            <a:r>
              <a:rPr lang="es-MX" altLang="en-US">
                <a:solidFill>
                  <a:srgbClr val="000000"/>
                </a:solidFill>
              </a:rPr>
              <a:t>Muestre la imagen</a:t>
            </a:r>
            <a:r>
              <a:rPr lang="es-MX" altLang="en-US" baseline="0">
                <a:solidFill>
                  <a:srgbClr val="000000"/>
                </a:solidFill>
              </a:rPr>
              <a:t> </a:t>
            </a:r>
            <a:r>
              <a:rPr lang="es-MX" altLang="en-US">
                <a:solidFill>
                  <a:srgbClr val="000000"/>
                </a:solidFill>
              </a:rPr>
              <a:t>de la herramienta.</a:t>
            </a:r>
            <a:endParaRPr lang="es-MX" altLang="en-US">
              <a:solidFill>
                <a:srgbClr val="000000"/>
              </a:solidFill>
              <a:ea typeface="MS PGothic" charset="-128"/>
            </a:endParaRPr>
          </a:p>
        </p:txBody>
      </p:sp>
      <p:sp>
        <p:nvSpPr>
          <p:cNvPr id="216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3C56E2A4-20B5-4E5C-A09D-28D763C0C2DF}" type="slidenum">
              <a:rPr lang="en-US" altLang="en-US" smtClean="0">
                <a:latin typeface="Calibri" panose="020F0502020204030204" pitchFamily="34" charset="0"/>
              </a:rPr>
              <a:pPr/>
              <a:t>87</a:t>
            </a:fld>
            <a:endParaRPr lang="es-MX" altLang="en-US">
              <a:latin typeface="Calibri" panose="020F0502020204030204" pitchFamily="34" charset="0"/>
            </a:endParaRPr>
          </a:p>
        </p:txBody>
      </p:sp>
    </p:spTree>
    <p:extLst>
      <p:ext uri="{BB962C8B-B14F-4D97-AF65-F5344CB8AC3E}">
        <p14:creationId xmlns:p14="http://schemas.microsoft.com/office/powerpoint/2010/main" val="1010709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3:</a:t>
            </a:r>
            <a:r>
              <a:rPr lang="es-MX" sz="1200" kern="1200">
                <a:solidFill>
                  <a:schemeClr val="tx1"/>
                </a:solidFill>
                <a:effectLst/>
                <a:latin typeface="+mn-lt"/>
                <a:ea typeface="MS PGothic" panose="020B0600070205080204" pitchFamily="34" charset="-128"/>
                <a:cs typeface="MS PGothic" charset="0"/>
              </a:rPr>
              <a:t> </a:t>
            </a:r>
            <a:r>
              <a:rPr lang="es-MX" sz="1200" b="1" i="1" u="sng" kern="1200">
                <a:solidFill>
                  <a:schemeClr val="tx1"/>
                </a:solidFill>
                <a:effectLst/>
                <a:latin typeface="+mn-lt"/>
                <a:ea typeface="MS PGothic" panose="020B0600070205080204" pitchFamily="34" charset="-128"/>
                <a:cs typeface="MS PGothic" charset="0"/>
              </a:rPr>
              <a:t>Seguimiento y Manejo de los Ingresos y Beneficios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Debate (Módulo 3)</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Rastreador de ingresos y recursos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Maneras de recibir ingresos y beneficios: Conozca sus opciones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Maneras de aumentar los ingresos y recursos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Las tres herramientas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la sesión: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otras formas podría implementar las herramientas de empoderamiento financiero de este módulo en su trabajo?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En resumen: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gestión de los ingresos y beneficios es esencial para el empoderamiento financiero. Cuando piensan en sus ingresos, muchas personas no ven más que la cantidad que reciben.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La comprensión de las cuestiones de programación y predictibilidad pueden ayudarle a tomar el control de sus finanzas. Y si encuentra que no tiene suficiente dinero, es importante que identifique las estrategias que lo puedan ayudar a generar más ingresos o recursos.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Por último, algunas formas de ingresos que usted recibe pueden ser más beneficiosas para usted que para otros. Comprender los beneficios y los riesgos de un cheque de papel versus un depósito directo, versus una tarjeta de nómina, puede empoderarle para tomar mejores decisiones que podrían beneficiarlo a usted y a su familia.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i="1" kern="1200">
                <a:solidFill>
                  <a:schemeClr val="tx1"/>
                </a:solidFill>
                <a:effectLst/>
                <a:latin typeface="+mn-lt"/>
                <a:ea typeface="MS PGothic" panose="020B0600070205080204" pitchFamily="34" charset="-128"/>
                <a:cs typeface="MS PGothic" charset="0"/>
              </a:rPr>
              <a:t>Ingresos</a:t>
            </a:r>
            <a:r>
              <a:rPr lang="es-MX" sz="1200" kern="1200">
                <a:solidFill>
                  <a:schemeClr val="tx1"/>
                </a:solidFill>
                <a:effectLst/>
                <a:latin typeface="+mn-lt"/>
                <a:ea typeface="MS PGothic" panose="020B0600070205080204" pitchFamily="34" charset="-128"/>
                <a:cs typeface="MS PGothic" charset="0"/>
              </a:rPr>
              <a:t> es todo el dinero o recursos financieros que entran en su hogar.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Manejar ingresos irregulares o estacionales es complicado y difícil de planificar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Los embargos de su salario por deudas u otras obligaciones pendientes de pago reducirán los ingresos que usted lleve a casa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1: Rastreador de ingresos y recursos</a:t>
            </a:r>
            <a:r>
              <a:rPr lang="es-MX" sz="1200" kern="1200">
                <a:solidFill>
                  <a:schemeClr val="tx1"/>
                </a:solidFill>
                <a:effectLst/>
                <a:latin typeface="+mn-lt"/>
                <a:ea typeface="MS PGothic" panose="020B0600070205080204" pitchFamily="34" charset="-128"/>
                <a:cs typeface="MS PGothic" charset="0"/>
              </a:rPr>
              <a:t> para ayudarle a comprender cuándo y cuántos ingresos y beneficios recibe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2: Maneras de recibir ingresos y beneficios: Conozca sus opciones</a:t>
            </a:r>
            <a:r>
              <a:rPr lang="es-MX" sz="1200" kern="1200">
                <a:solidFill>
                  <a:schemeClr val="tx1"/>
                </a:solidFill>
                <a:effectLst/>
                <a:latin typeface="+mn-lt"/>
                <a:ea typeface="MS PGothic" panose="020B0600070205080204" pitchFamily="34" charset="-128"/>
                <a:cs typeface="MS PGothic" charset="0"/>
              </a:rPr>
              <a:t> para comprender mejor los beneficios y los riesgos de las diferentes maneras de recibir ingresos y beneficios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3: Maneras de aumentar los ingresos y los recursos</a:t>
            </a:r>
            <a:r>
              <a:rPr lang="es-MX" sz="1200" kern="1200">
                <a:solidFill>
                  <a:schemeClr val="tx1"/>
                </a:solidFill>
                <a:effectLst/>
                <a:latin typeface="+mn-lt"/>
                <a:ea typeface="MS PGothic" panose="020B0600070205080204" pitchFamily="34" charset="-128"/>
                <a:cs typeface="MS PGothic" charset="0"/>
              </a:rPr>
              <a:t> para identificar las maneras en que usted podría aumentar sus ingresos o recursos financieros</a:t>
            </a:r>
            <a:endParaRPr lang="en-GB" sz="1200" kern="1200">
              <a:solidFill>
                <a:schemeClr val="tx1"/>
              </a:solidFill>
              <a:effectLst/>
              <a:latin typeface="+mn-lt"/>
              <a:ea typeface="MS PGothic" panose="020B0600070205080204" pitchFamily="34" charset="-128"/>
              <a:cs typeface="MS PGothic" charset="0"/>
            </a:endParaRPr>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C7A5C53B-8123-4109-8404-020B1A8B745A}" type="slidenum">
              <a:rPr lang="en-US" altLang="en-US" smtClean="0">
                <a:latin typeface="Calibri" panose="020F0502020204030204" pitchFamily="34" charset="0"/>
              </a:rPr>
              <a:pPr/>
              <a:t>88</a:t>
            </a:fld>
            <a:endParaRPr lang="es-MX" altLang="en-US">
              <a:latin typeface="Calibri" panose="020F0502020204030204" pitchFamily="34" charset="0"/>
            </a:endParaRPr>
          </a:p>
        </p:txBody>
      </p:sp>
    </p:spTree>
    <p:extLst>
      <p:ext uri="{BB962C8B-B14F-4D97-AF65-F5344CB8AC3E}">
        <p14:creationId xmlns:p14="http://schemas.microsoft.com/office/powerpoint/2010/main" val="5950412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0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E4D53A5B-EB99-47D7-8448-2E1E55762B0E}" type="slidenum">
              <a:rPr lang="en-US" altLang="en-US" smtClean="0">
                <a:latin typeface="Calibri" panose="020F0502020204030204" pitchFamily="34" charset="0"/>
              </a:rPr>
              <a:pPr/>
              <a:t>89</a:t>
            </a:fld>
            <a:endParaRPr lang="es-MX" altLang="en-US">
              <a:latin typeface="Calibri" panose="020F0502020204030204" pitchFamily="34" charset="0"/>
            </a:endParaRPr>
          </a:p>
        </p:txBody>
      </p:sp>
    </p:spTree>
    <p:extLst>
      <p:ext uri="{BB962C8B-B14F-4D97-AF65-F5344CB8AC3E}">
        <p14:creationId xmlns:p14="http://schemas.microsoft.com/office/powerpoint/2010/main" val="2861067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4: Pago de Facturas y Otros Gastos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30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Vote con su cuerpo / Presentación / Análisis de la herramienta / Ejercicio en grupo pequeño /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4 (página 149)</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Vote con su cuerpo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Antes de la sesión, cuelgue tres letreros en las paredes: "Necesidades", "Deseos" y "Obligaciones"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 definición de </a:t>
            </a:r>
            <a:r>
              <a:rPr lang="es-MX" sz="1200" i="1" kern="1200">
                <a:solidFill>
                  <a:schemeClr val="tx1"/>
                </a:solidFill>
                <a:effectLst/>
                <a:latin typeface="+mn-lt"/>
                <a:ea typeface="MS PGothic" panose="020B0600070205080204" pitchFamily="34" charset="-128"/>
                <a:cs typeface="MS PGothic" charset="0"/>
              </a:rPr>
              <a:t>gastos</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Revise las definiciones de </a:t>
            </a:r>
            <a:r>
              <a:rPr lang="es-MX" sz="1200" i="1" kern="1200">
                <a:solidFill>
                  <a:schemeClr val="tx1"/>
                </a:solidFill>
                <a:effectLst/>
                <a:latin typeface="+mn-lt"/>
                <a:ea typeface="MS PGothic" panose="020B0600070205080204" pitchFamily="34" charset="-128"/>
                <a:cs typeface="MS PGothic" charset="0"/>
              </a:rPr>
              <a:t>necesidades</a:t>
            </a:r>
            <a:r>
              <a:rPr lang="es-MX" sz="1200" kern="1200">
                <a:solidFill>
                  <a:schemeClr val="tx1"/>
                </a:solidFill>
                <a:effectLst/>
                <a:latin typeface="+mn-lt"/>
                <a:ea typeface="MS PGothic" panose="020B0600070205080204" pitchFamily="34" charset="-128"/>
                <a:cs typeface="MS PGothic" charset="0"/>
              </a:rPr>
              <a:t>, </a:t>
            </a:r>
            <a:r>
              <a:rPr lang="es-MX" sz="1200" i="1" kern="1200">
                <a:solidFill>
                  <a:schemeClr val="tx1"/>
                </a:solidFill>
                <a:effectLst/>
                <a:latin typeface="+mn-lt"/>
                <a:ea typeface="MS PGothic" panose="020B0600070205080204" pitchFamily="34" charset="-128"/>
                <a:cs typeface="MS PGothic" charset="0"/>
              </a:rPr>
              <a:t>deseos</a:t>
            </a:r>
            <a:r>
              <a:rPr lang="es-MX" sz="1200" kern="1200">
                <a:solidFill>
                  <a:schemeClr val="tx1"/>
                </a:solidFill>
                <a:effectLst/>
                <a:latin typeface="+mn-lt"/>
                <a:ea typeface="MS PGothic" panose="020B0600070205080204" pitchFamily="34" charset="-128"/>
                <a:cs typeface="MS PGothic" charset="0"/>
              </a:rPr>
              <a:t> y </a:t>
            </a:r>
            <a:r>
              <a:rPr lang="es-MX" sz="1200" i="1" kern="1200">
                <a:solidFill>
                  <a:schemeClr val="tx1"/>
                </a:solidFill>
                <a:effectLst/>
                <a:latin typeface="+mn-lt"/>
                <a:ea typeface="MS PGothic" panose="020B0600070205080204" pitchFamily="34" charset="-128"/>
                <a:cs typeface="MS PGothic" charset="0"/>
              </a:rPr>
              <a:t>obligaciones</a:t>
            </a:r>
            <a:r>
              <a:rPr lang="es-MX" sz="1200" kern="1200">
                <a:solidFill>
                  <a:schemeClr val="tx1"/>
                </a:solidFill>
                <a:effectLst/>
                <a:latin typeface="+mn-lt"/>
                <a:ea typeface="MS PGothic" panose="020B0600070205080204" pitchFamily="34" charset="-128"/>
                <a:cs typeface="MS PGothic" charset="0"/>
              </a:rPr>
              <a:t>.</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Dígale a los alumnos que leerá una lista de artículos en que usted podría gastar el dinero. Utilice la lista con los gastos de muestra que aparece al final de esta nota o utilice otros que, contextualmente o culturalmente, pudieran ser más relevantes para las personas que reciben el curso. Limite el número de ejemplos de 4 a 6.</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Pídale a los participantes que se pongan de pie debajo del cartel que mejor represente la categoría en que pondrían ese artículo: “necesidad”, “deseo”, u “obligación”.</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leer cada artículo, dirija un debate para descubrir las razones por las que han votado así.</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Asegúrese de hacer preguntas como: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¿Por qué ve usted dicho artículo como una necesidad? ...deseo? ...obligación?</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¿Por qué ve la gente el mismo artículo de manera tan diferente?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¿Cómo se relaciona esto en su trabajo con la gente?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Vincule de nuevo al ejercicio de apertura en relación con las actitudes y los valores sobre el dinero y la influencia de la cultura.</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Gastos de ejemplo: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Alquiler</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Ahorros para las vacaciones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Teléfono celular que incluye un plan de datos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Servilletas de papel</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gastos relacionados con el aseo personal </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Agua embotellada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Café (del tipo que usted prepara en su casa)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Alimentos para las mascotas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Pago de la tarjeta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Conexión a Internet en casa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Fórmula para el bebé</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Cigarrillos</a:t>
            </a:r>
            <a:endParaRPr lang="en-GB" sz="1200" kern="1200">
              <a:solidFill>
                <a:schemeClr val="tx1"/>
              </a:solidFill>
              <a:effectLst/>
              <a:latin typeface="+mn-lt"/>
              <a:ea typeface="MS PGothic" panose="020B0600070205080204" pitchFamily="34" charset="-128"/>
              <a:cs typeface="MS PGothic" charset="0"/>
            </a:endParaRPr>
          </a:p>
        </p:txBody>
      </p:sp>
      <p:sp>
        <p:nvSpPr>
          <p:cNvPr id="222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186E293-C441-4A36-93E6-8AB2936E38B7}" type="slidenum">
              <a:rPr lang="en-US" altLang="en-US" smtClean="0">
                <a:latin typeface="Calibri" panose="020F0502020204030204" pitchFamily="34" charset="0"/>
              </a:rPr>
              <a:pPr/>
              <a:t>90</a:t>
            </a:fld>
            <a:endParaRPr lang="es-MX" altLang="en-US">
              <a:latin typeface="Calibri" panose="020F0502020204030204" pitchFamily="34" charset="0"/>
            </a:endParaRPr>
          </a:p>
        </p:txBody>
      </p:sp>
    </p:spTree>
    <p:extLst>
      <p:ext uri="{BB962C8B-B14F-4D97-AF65-F5344CB8AC3E}">
        <p14:creationId xmlns:p14="http://schemas.microsoft.com/office/powerpoint/2010/main" val="36720631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r>
              <a:rPr lang="es-MX" altLang="en-US" b="1" i="1" u="sng">
                <a:solidFill>
                  <a:srgbClr val="000000"/>
                </a:solidFill>
              </a:rPr>
              <a:t>Módulo 4: Pago de Facturas y Otros Gastos</a:t>
            </a:r>
            <a:endParaRPr lang="es-MX">
              <a:ea typeface="MS PGothic" charset="0"/>
            </a:endParaRPr>
          </a:p>
          <a:p>
            <a:pPr>
              <a:defRPr/>
            </a:pPr>
            <a:endParaRPr lang="es-MX">
              <a:ea typeface="MS PGothic" charset="0"/>
            </a:endParaRPr>
          </a:p>
          <a:p>
            <a:pPr>
              <a:defRPr/>
            </a:pPr>
            <a:r>
              <a:rPr lang="es-MX" b="1"/>
              <a:t>Presentación</a:t>
            </a:r>
            <a:r>
              <a:rPr lang="es-MX" b="1" i="1"/>
              <a:t> (Módulo 4, Herramienta 1: Rastreador de gastos) (Página 143)</a:t>
            </a:r>
          </a:p>
          <a:p>
            <a:pPr>
              <a:defRPr/>
            </a:pPr>
            <a:endParaRPr lang="es-MX">
              <a:ea typeface="MS PGothic" charset="0"/>
            </a:endParaRPr>
          </a:p>
          <a:p>
            <a:pPr marL="171425" indent="-171425">
              <a:buFont typeface="Arial"/>
              <a:buChar char="•"/>
              <a:defRPr/>
            </a:pPr>
            <a:r>
              <a:rPr lang="es-MX"/>
              <a:t>Hay muchas formas de hacer esto, esta es la herramienta en </a:t>
            </a:r>
            <a:r>
              <a:rPr lang="es-MX" i="1"/>
              <a:t>Su dinero, sus metas.</a:t>
            </a:r>
            <a:endParaRPr lang="es-MX">
              <a:ea typeface="MS PGothic" charset="0"/>
            </a:endParaRPr>
          </a:p>
        </p:txBody>
      </p:sp>
      <p:sp>
        <p:nvSpPr>
          <p:cNvPr id="224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AB813A53-5E3E-4435-A725-A0A5DF344363}" type="slidenum">
              <a:rPr lang="en-US" altLang="en-US" smtClean="0">
                <a:latin typeface="Calibri" panose="020F0502020204030204" pitchFamily="34" charset="0"/>
              </a:rPr>
              <a:pPr/>
              <a:t>91</a:t>
            </a:fld>
            <a:endParaRPr lang="es-MX" altLang="en-US">
              <a:latin typeface="Calibri" panose="020F0502020204030204" pitchFamily="34" charset="0"/>
            </a:endParaRPr>
          </a:p>
        </p:txBody>
      </p:sp>
    </p:spTree>
    <p:extLst>
      <p:ext uri="{BB962C8B-B14F-4D97-AF65-F5344CB8AC3E}">
        <p14:creationId xmlns:p14="http://schemas.microsoft.com/office/powerpoint/2010/main" val="265022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u="sng" kern="1200">
                <a:solidFill>
                  <a:schemeClr val="tx1"/>
                </a:solidFill>
                <a:effectLst/>
                <a:latin typeface="+mn-lt"/>
                <a:ea typeface="MS PGothic" panose="020B0600070205080204" pitchFamily="34" charset="-128"/>
                <a:cs typeface="MS PGothic" charset="0"/>
              </a:rPr>
              <a:t>Sección 2: </a:t>
            </a:r>
            <a:r>
              <a:rPr lang="es-MX" sz="1200" b="1" i="1" u="sng" kern="1200">
                <a:solidFill>
                  <a:schemeClr val="tx1"/>
                </a:solidFill>
                <a:effectLst/>
                <a:latin typeface="+mn-lt"/>
                <a:ea typeface="MS PGothic" panose="020B0600070205080204" pitchFamily="34" charset="-128"/>
                <a:cs typeface="MS PGothic" charset="0"/>
              </a:rPr>
              <a:t>Descripción General del curso y de las introducciones.</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(Introducción Parte 1)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el propósito del curso es como la misión: Lo que se pretende lograr con el curso en términos generales.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los objetivos son las cosas específicas que ellos van a aprender o que podrán hacer como resultado del curso.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los objetivos. Asegúrese de parafrasear, no lea.</a:t>
            </a:r>
            <a:endParaRPr lang="en-GB" sz="1200" kern="1200">
              <a:solidFill>
                <a:schemeClr val="tx1"/>
              </a:solidFill>
              <a:effectLst/>
              <a:latin typeface="+mn-lt"/>
              <a:ea typeface="MS PGothic" panose="020B0600070205080204" pitchFamily="34" charset="-128"/>
              <a:cs typeface="MS PGothic"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0E15464-563F-4C9A-9268-E5C4ECC01492}" type="slidenum">
              <a:rPr lang="en-US" altLang="en-US" smtClean="0">
                <a:latin typeface="Calibri" panose="020F0502020204030204" pitchFamily="34" charset="0"/>
              </a:rPr>
              <a:pPr/>
              <a:t>9</a:t>
            </a:fld>
            <a:endParaRPr lang="es-MX" altLang="en-US">
              <a:latin typeface="Calibri" panose="020F0502020204030204" pitchFamily="34" charset="0"/>
            </a:endParaRPr>
          </a:p>
        </p:txBody>
      </p:sp>
    </p:spTree>
    <p:extLst>
      <p:ext uri="{BB962C8B-B14F-4D97-AF65-F5344CB8AC3E}">
        <p14:creationId xmlns:p14="http://schemas.microsoft.com/office/powerpoint/2010/main" val="40542161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sz="1200" kern="1200">
                <a:solidFill>
                  <a:schemeClr val="tx1"/>
                </a:solidFill>
                <a:effectLst/>
                <a:latin typeface="+mn-lt"/>
                <a:ea typeface="MS PGothic" panose="020B0600070205080204" pitchFamily="34" charset="-128"/>
                <a:cs typeface="MS PGothic" charset="0"/>
              </a:rPr>
              <a:t> </a:t>
            </a:r>
            <a:r>
              <a:rPr lang="es-MX" sz="1200" b="1" i="1" u="sng" kern="1200">
                <a:solidFill>
                  <a:schemeClr val="tx1"/>
                </a:solidFill>
                <a:effectLst/>
                <a:latin typeface="+mn-lt"/>
                <a:ea typeface="MS PGothic" panose="020B0600070205080204" pitchFamily="34" charset="-128"/>
                <a:cs typeface="MS PGothic" charset="0"/>
              </a:rPr>
              <a:t>Módulo 4: Pago de Facturas y Otros Gastos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Discusión (</a:t>
            </a:r>
            <a:r>
              <a:rPr lang="es-MX" sz="1200" b="1" i="1" kern="1200">
                <a:solidFill>
                  <a:schemeClr val="tx1"/>
                </a:solidFill>
                <a:effectLst/>
                <a:latin typeface="+mn-lt"/>
                <a:ea typeface="MS PGothic" panose="020B0600070205080204" pitchFamily="34" charset="-128"/>
                <a:cs typeface="MS PGothic" charset="0"/>
              </a:rPr>
              <a:t>Módulo 4, Herramienta 1: Rastreador de gastos</a:t>
            </a:r>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Repase la sección de análisis del rastreador de gastos y hable sobre las ventajas de separar este análisis de la creación de un presupuesto.</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ES"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C230D8-3CD9-4DB5-A86E-1666586398DD}" type="slidenum">
              <a:rPr lang="en-US" altLang="en-US" smtClean="0">
                <a:latin typeface="Calibri" panose="020F0502020204030204" pitchFamily="34" charset="0"/>
              </a:rPr>
              <a:pPr/>
              <a:t>92</a:t>
            </a:fld>
            <a:endParaRPr lang="es-MX" altLang="en-US">
              <a:latin typeface="Calibri" panose="020F0502020204030204" pitchFamily="34" charset="0"/>
            </a:endParaRPr>
          </a:p>
        </p:txBody>
      </p:sp>
    </p:spTree>
    <p:extLst>
      <p:ext uri="{BB962C8B-B14F-4D97-AF65-F5344CB8AC3E}">
        <p14:creationId xmlns:p14="http://schemas.microsoft.com/office/powerpoint/2010/main" val="22377567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4: Pago de Facturas y Otros Gastos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4, Herramienta 2: Calendario de facturas)</a:t>
            </a:r>
            <a:r>
              <a:rPr lang="es-MX" sz="1200" b="1" kern="1200" dirty="0">
                <a:solidFill>
                  <a:schemeClr val="tx1"/>
                </a:solidFill>
                <a:effectLst/>
                <a:latin typeface="+mn-lt"/>
                <a:ea typeface="MS PGothic" panose="020B0600070205080204" pitchFamily="34" charset="-128"/>
                <a:cs typeface="MS PGothic" charset="0"/>
              </a:rPr>
              <a:t> (Página 163)</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Repase la </a:t>
            </a:r>
            <a:r>
              <a:rPr lang="es-MX" sz="1200" b="1" i="1" kern="1200" dirty="0">
                <a:solidFill>
                  <a:schemeClr val="tx1"/>
                </a:solidFill>
                <a:effectLst/>
                <a:latin typeface="+mn-lt"/>
                <a:ea typeface="MS PGothic" panose="020B0600070205080204" pitchFamily="34" charset="-128"/>
                <a:cs typeface="MS PGothic" charset="0"/>
              </a:rPr>
              <a:t>Herramienta 2: Calendario de facturas</a:t>
            </a:r>
            <a:r>
              <a:rPr lang="es-MX" sz="1200" kern="1200" dirty="0">
                <a:solidFill>
                  <a:schemeClr val="tx1"/>
                </a:solidFill>
                <a:effectLst/>
                <a:latin typeface="+mn-lt"/>
                <a:ea typeface="MS PGothic" panose="020B0600070205080204" pitchFamily="34" charset="-128"/>
                <a:cs typeface="MS PGothic" charset="0"/>
              </a:rPr>
              <a:t>. Haga que los participantes sigan estas instrucciones extraídas de la herramienta.</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Imprima el calendario de facturas y escriba el nombre del mes y año.</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Añada los números para representar los días del mes.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Reúna todas las facturas que paga en un mes o utilice la información de su rastreador de gastos.</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Escriba las fechas de vencimiento de estas facturas. Dado que las facturas llegarán en la fecha de vencimiento, escriba las fechas en que se enviarán las facturas:</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paga por correo, marque la fecha de vencimiento por lo menos 7 días antes de su vencimiento.</a:t>
            </a:r>
            <a:endParaRPr lang="en-GB" sz="1200" kern="1200" dirty="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Para el pago en persona o para el pago automático de las facturas, marque uno o dos días antes de la fecha de vencimiento para asegurarse de no pagar tarde.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Rellene el calendario con la empresa o persona a la que debe el dinero, la fecha en que se debe enviar el dinero para llegar a tiempo, y la cantidad que se debe.</a:t>
            </a:r>
            <a:endParaRPr lang="en-GB" sz="1200" kern="1200" dirty="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Ponga este calendario en algún lugar bien visible para asegurarse de no olvidar las facturas importantes.</a:t>
            </a:r>
            <a:endParaRPr lang="en-GB" sz="1200" kern="1200" dirty="0">
              <a:solidFill>
                <a:schemeClr val="tx1"/>
              </a:solidFill>
              <a:effectLst/>
              <a:latin typeface="+mn-lt"/>
              <a:ea typeface="MS PGothic" panose="020B0600070205080204" pitchFamily="34" charset="-128"/>
              <a:cs typeface="MS PGothic" charset="0"/>
            </a:endParaRPr>
          </a:p>
        </p:txBody>
      </p:sp>
      <p:sp>
        <p:nvSpPr>
          <p:cNvPr id="228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AE4B459-26B1-40E9-B527-EB75F117B51B}" type="slidenum">
              <a:rPr lang="en-US" altLang="en-US" smtClean="0">
                <a:latin typeface="Calibri" panose="020F0502020204030204" pitchFamily="34" charset="0"/>
              </a:rPr>
              <a:pPr/>
              <a:t>93</a:t>
            </a:fld>
            <a:endParaRPr lang="es-MX" altLang="en-US">
              <a:latin typeface="Calibri" panose="020F0502020204030204" pitchFamily="34" charset="0"/>
            </a:endParaRPr>
          </a:p>
        </p:txBody>
      </p:sp>
    </p:spTree>
    <p:extLst>
      <p:ext uri="{BB962C8B-B14F-4D97-AF65-F5344CB8AC3E}">
        <p14:creationId xmlns:p14="http://schemas.microsoft.com/office/powerpoint/2010/main" val="27850080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4: Pago de Facturas y Otros Gastos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a:t>
            </a:r>
            <a:r>
              <a:rPr lang="es-MX" sz="1200" b="1" i="1" kern="1200">
                <a:solidFill>
                  <a:schemeClr val="tx1"/>
                </a:solidFill>
                <a:effectLst/>
                <a:latin typeface="+mn-lt"/>
                <a:ea typeface="MS PGothic" panose="020B0600070205080204" pitchFamily="34" charset="-128"/>
                <a:cs typeface="MS PGothic" charset="0"/>
              </a:rPr>
              <a:t> (Módulo 4, Herramienta 3: Maneras de pagar facturas</a:t>
            </a:r>
            <a:r>
              <a:rPr lang="es-MX" sz="1200" b="1" kern="1200">
                <a:solidFill>
                  <a:schemeClr val="tx1"/>
                </a:solidFill>
                <a:effectLst/>
                <a:latin typeface="+mn-lt"/>
                <a:ea typeface="MS PGothic" panose="020B0600070205080204" pitchFamily="34" charset="-128"/>
                <a:cs typeface="MS PGothic" charset="0"/>
              </a:rPr>
              <a:t>) (Página 165)</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las ventajas y desventajas de las diferentes formas de pagar las facturas con la información de la </a:t>
            </a:r>
            <a:r>
              <a:rPr lang="es-MX" sz="1200" i="1" kern="1200">
                <a:solidFill>
                  <a:schemeClr val="tx1"/>
                </a:solidFill>
                <a:effectLst/>
                <a:latin typeface="+mn-lt"/>
                <a:ea typeface="MS PGothic" panose="020B0600070205080204" pitchFamily="34" charset="-128"/>
                <a:cs typeface="MS PGothic" charset="0"/>
              </a:rPr>
              <a:t>Herramienta 3</a:t>
            </a:r>
            <a:r>
              <a:rPr lang="es-MX" sz="1200" kern="1200">
                <a:solidFill>
                  <a:schemeClr val="tx1"/>
                </a:solidFill>
                <a:effectLst/>
                <a:latin typeface="+mn-lt"/>
                <a:ea typeface="MS PGothic" panose="020B0600070205080204" pitchFamily="34" charset="-128"/>
                <a:cs typeface="MS PGothic" charset="0"/>
              </a:rPr>
              <a:t>:</a:t>
            </a:r>
            <a:r>
              <a:rPr lang="es-MX" sz="1200" i="1" kern="1200">
                <a:solidFill>
                  <a:schemeClr val="tx1"/>
                </a:solidFill>
                <a:effectLst/>
                <a:latin typeface="+mn-lt"/>
                <a:ea typeface="MS PGothic" panose="020B0600070205080204" pitchFamily="34" charset="-128"/>
                <a:cs typeface="MS PGothic" charset="0"/>
              </a:rPr>
              <a:t> Maneras de pagar las facturas: Conozca sus opciones: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Efectivo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Giro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Cheque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Tarjetas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Débito automático de las cuentas de cheques/ahorros, tarjeta de prepago, o tarjeta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Pago de facturas en línea</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Explique que con la información sobre las ventajas y desventajas de cada método de pago de facturas, las personas pueden tomar decisiones que les sirvan de ayuda: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Ahorrar tiempo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Ahorrar dinero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Evitar cargos adicionales o innecesarios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Crear un registro confiable de pago de facturas</a:t>
            </a:r>
            <a:endParaRPr lang="en-GB" sz="1200" kern="1200">
              <a:solidFill>
                <a:schemeClr val="tx1"/>
              </a:solidFill>
              <a:effectLst/>
              <a:latin typeface="+mn-lt"/>
              <a:ea typeface="MS PGothic" panose="020B0600070205080204" pitchFamily="34" charset="-128"/>
              <a:cs typeface="MS PGothic" charset="0"/>
            </a:endParaRPr>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590AA6DE-9E5A-427F-8D06-C84FCE1B3203}" type="slidenum">
              <a:rPr lang="en-US" altLang="en-US" smtClean="0">
                <a:latin typeface="Calibri" panose="020F0502020204030204" pitchFamily="34" charset="0"/>
              </a:rPr>
              <a:pPr/>
              <a:t>94</a:t>
            </a:fld>
            <a:endParaRPr lang="es-MX" altLang="en-US">
              <a:latin typeface="Calibri" panose="020F0502020204030204" pitchFamily="34" charset="0"/>
            </a:endParaRPr>
          </a:p>
        </p:txBody>
      </p:sp>
    </p:spTree>
    <p:extLst>
      <p:ext uri="{BB962C8B-B14F-4D97-AF65-F5344CB8AC3E}">
        <p14:creationId xmlns:p14="http://schemas.microsoft.com/office/powerpoint/2010/main" val="33605763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4: Pago de Facturas y Otros Gastos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Herramienta de análisis (Módulo 4, Herramienta 4:</a:t>
            </a:r>
            <a:r>
              <a:rPr lang="es-MX" sz="1200" b="1" i="1" kern="1200" dirty="0">
                <a:solidFill>
                  <a:schemeClr val="tx1"/>
                </a:solidFill>
                <a:effectLst/>
                <a:latin typeface="+mn-lt"/>
                <a:ea typeface="MS PGothic" panose="020B0600070205080204" pitchFamily="34" charset="-128"/>
                <a:cs typeface="MS PGothic" charset="0"/>
              </a:rPr>
              <a:t> Estrategias para recortar los gastos</a:t>
            </a:r>
            <a:r>
              <a:rPr lang="es-MX" sz="1200" b="1" kern="1200" dirty="0">
                <a:solidFill>
                  <a:schemeClr val="tx1"/>
                </a:solidFill>
                <a:effectLst/>
                <a:latin typeface="+mn-lt"/>
                <a:ea typeface="MS PGothic" panose="020B0600070205080204" pitchFamily="34" charset="-128"/>
                <a:cs typeface="MS PGothic" charset="0"/>
              </a:rPr>
              <a:t>) (Página 169) </a:t>
            </a:r>
            <a:endParaRPr lang="en-GB" sz="1200" kern="1200" dirty="0">
              <a:solidFill>
                <a:schemeClr val="tx1"/>
              </a:solidFill>
              <a:effectLst/>
              <a:latin typeface="+mn-lt"/>
              <a:ea typeface="MS PGothic" panose="020B0600070205080204" pitchFamily="34" charset="-128"/>
              <a:cs typeface="MS PGothic" charset="0"/>
            </a:endParaRPr>
          </a:p>
          <a:p>
            <a:r>
              <a:rPr lang="es-MX" sz="1200" i="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NOTA: Esta actividad puede realizarse de forma individual, en parejas, o en grupos pequeños.</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Pida a los participantes que piensen en las personas a las que prestan servicios.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Pídales que analicen esta herramienta desde la perspectiva de las personas a las que prestan servicios.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Pídales que marquen con un círculo las estrategias para recortar los gastos y otros usos de los recursos financieros que crean que serán factibles para esas personas.</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Dígales que, si creen que falta alguna estrategia, la añadan.</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Solicite ideas del grupo.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Escríbalas en el rotafolio.</a:t>
            </a:r>
            <a:endParaRPr lang="en-GB" sz="1200" kern="1200" dirty="0">
              <a:solidFill>
                <a:schemeClr val="tx1"/>
              </a:solidFill>
              <a:effectLst/>
              <a:latin typeface="+mn-lt"/>
              <a:ea typeface="MS PGothic" panose="020B0600070205080204" pitchFamily="34" charset="-128"/>
              <a:cs typeface="MS PGothic" charset="0"/>
            </a:endParaRPr>
          </a:p>
          <a:p>
            <a:pPr marL="17145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Considere ajustar la herramienta después del curso y redistribúyala basándose en las percepciones de los participantes que trabajan con los miembros de la comunidad y las estrategias que a ellos les gustaría añadir o quitar de la herramienta.</a:t>
            </a:r>
            <a:r>
              <a:rPr lang="en-GB" dirty="0">
                <a:effectLst/>
              </a:rPr>
              <a:t> </a:t>
            </a:r>
            <a:endParaRPr lang="es-MX" altLang="en-US" dirty="0">
              <a:solidFill>
                <a:srgbClr val="000000"/>
              </a:solidFill>
              <a:ea typeface="MS PGothic" charset="-128"/>
            </a:endParaRPr>
          </a:p>
        </p:txBody>
      </p:sp>
      <p:sp>
        <p:nvSpPr>
          <p:cNvPr id="232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8590AC81-2F32-4C3B-9BD0-C389F5F037DE}" type="slidenum">
              <a:rPr lang="en-US" altLang="en-US" smtClean="0">
                <a:latin typeface="Calibri" panose="020F0502020204030204" pitchFamily="34" charset="0"/>
              </a:rPr>
              <a:pPr/>
              <a:t>95</a:t>
            </a:fld>
            <a:endParaRPr lang="es-MX" altLang="en-US">
              <a:latin typeface="Calibri" panose="020F0502020204030204" pitchFamily="34" charset="0"/>
            </a:endParaRPr>
          </a:p>
        </p:txBody>
      </p:sp>
    </p:spTree>
    <p:extLst>
      <p:ext uri="{BB962C8B-B14F-4D97-AF65-F5344CB8AC3E}">
        <p14:creationId xmlns:p14="http://schemas.microsoft.com/office/powerpoint/2010/main" val="35921797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extLst/>
        </p:spPr>
        <p:txBody>
          <a:bodyPr wrap="square" numCol="1" anchor="t" anchorCtr="0" compatLnSpc="1">
            <a:prstTxWarp prst="textNoShape">
              <a:avLst/>
            </a:prstTxWarp>
          </a:bodyPr>
          <a:lstStyle/>
          <a:p>
            <a:pPr defTabSz="972996">
              <a:defRPr/>
            </a:pPr>
            <a:r>
              <a:rPr lang="es-MX" altLang="en-US" b="1" i="1" u="sng">
                <a:solidFill>
                  <a:srgbClr val="000000"/>
                </a:solidFill>
              </a:rPr>
              <a:t>Módulo 4: Pago de Facturas y Otros Gastos</a:t>
            </a:r>
          </a:p>
          <a:p>
            <a:pPr defTabSz="972996">
              <a:defRPr/>
            </a:pPr>
            <a:endParaRPr lang="es-MX" altLang="en-US" b="1" u="sng">
              <a:solidFill>
                <a:srgbClr val="000000"/>
              </a:solidFill>
              <a:cs typeface="+mn-cs"/>
            </a:endParaRPr>
          </a:p>
          <a:p>
            <a:pPr defTabSz="972996" eaLnBrk="1" hangingPunct="1">
              <a:spcBef>
                <a:spcPct val="0"/>
              </a:spcBef>
              <a:defRPr/>
            </a:pPr>
            <a:r>
              <a:rPr lang="es-MX" altLang="en-US" b="1">
                <a:solidFill>
                  <a:srgbClr val="000000"/>
                </a:solidFill>
              </a:rPr>
              <a:t>Herramienta de análisis (Módulo 4, Herramienta 4:</a:t>
            </a:r>
            <a:r>
              <a:rPr lang="es-MX" altLang="en-US" b="1" i="1">
                <a:solidFill>
                  <a:srgbClr val="000000"/>
                </a:solidFill>
              </a:rPr>
              <a:t> Estrategias para recortar los gastos</a:t>
            </a:r>
            <a:r>
              <a:rPr lang="es-MX" altLang="en-US" b="1">
                <a:solidFill>
                  <a:srgbClr val="000000"/>
                </a:solidFill>
              </a:rPr>
              <a:t>) (Página 155)</a:t>
            </a:r>
          </a:p>
          <a:p>
            <a:pPr defTabSz="972996">
              <a:defRPr/>
            </a:pPr>
            <a:endParaRPr lang="es-MX" altLang="en-US">
              <a:solidFill>
                <a:srgbClr val="000000"/>
              </a:solidFill>
              <a:cs typeface="+mn-cs"/>
            </a:endParaRPr>
          </a:p>
          <a:p>
            <a:pPr marL="171425" indent="-171425" defTabSz="972996">
              <a:buFont typeface="Arial" panose="020B0604020202020204" pitchFamily="34" charset="0"/>
              <a:buChar char="•"/>
              <a:defRPr/>
            </a:pPr>
            <a:r>
              <a:rPr lang="es-MX" altLang="en-US">
                <a:solidFill>
                  <a:srgbClr val="000000"/>
                </a:solidFill>
              </a:rPr>
              <a:t>Muestre el extracto de la herramienta a manera de referencia.</a:t>
            </a:r>
          </a:p>
        </p:txBody>
      </p:sp>
      <p:sp>
        <p:nvSpPr>
          <p:cNvPr id="234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BE5F10D-683A-49F5-9453-692F81F6C5D5}" type="slidenum">
              <a:rPr lang="en-US" altLang="en-US" smtClean="0">
                <a:latin typeface="Calibri" panose="020F0502020204030204" pitchFamily="34" charset="0"/>
              </a:rPr>
              <a:pPr/>
              <a:t>96</a:t>
            </a:fld>
            <a:endParaRPr lang="es-MX" altLang="en-US">
              <a:latin typeface="Calibri" panose="020F0502020204030204" pitchFamily="34" charset="0"/>
            </a:endParaRPr>
          </a:p>
        </p:txBody>
      </p:sp>
    </p:spTree>
    <p:extLst>
      <p:ext uri="{BB962C8B-B14F-4D97-AF65-F5344CB8AC3E}">
        <p14:creationId xmlns:p14="http://schemas.microsoft.com/office/powerpoint/2010/main" val="28142126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71550" eaLnBrk="1" hangingPunct="1">
              <a:spcBef>
                <a:spcPct val="0"/>
              </a:spcBef>
              <a:defRPr/>
            </a:pPr>
            <a:r>
              <a:rPr lang="es-MX" altLang="en-US" b="1" i="1" u="sng">
                <a:solidFill>
                  <a:srgbClr val="000000"/>
                </a:solidFill>
              </a:rPr>
              <a:t>Módulo 4: Pago de Facturas y Otros Gastos</a:t>
            </a:r>
            <a:endParaRPr lang="es-MX" altLang="en-US" b="1" i="1">
              <a:solidFill>
                <a:srgbClr val="000000"/>
              </a:solidFill>
              <a:ea typeface="MS PGothic" charset="-128"/>
            </a:endParaRPr>
          </a:p>
          <a:p>
            <a:pPr defTabSz="971550" eaLnBrk="1" hangingPunct="1">
              <a:spcBef>
                <a:spcPct val="0"/>
              </a:spcBef>
              <a:defRPr/>
            </a:pPr>
            <a:endParaRPr lang="es-MX" altLang="en-US" b="1">
              <a:solidFill>
                <a:srgbClr val="000000"/>
              </a:solidFill>
              <a:ea typeface="MS PGothic" charset="-128"/>
            </a:endParaRPr>
          </a:p>
          <a:p>
            <a:pPr defTabSz="971550" eaLnBrk="1" hangingPunct="1">
              <a:spcBef>
                <a:spcPct val="0"/>
              </a:spcBef>
              <a:defRPr/>
            </a:pPr>
            <a:r>
              <a:rPr lang="es-MX" altLang="en-US" b="1">
                <a:solidFill>
                  <a:srgbClr val="000000"/>
                </a:solidFill>
              </a:rPr>
              <a:t>Ejercicio para un Grupo Pequeño (</a:t>
            </a:r>
            <a:r>
              <a:rPr lang="es-MX" altLang="en-US" b="1" i="1">
                <a:solidFill>
                  <a:srgbClr val="000000"/>
                </a:solidFill>
              </a:rPr>
              <a:t>Módulo 4</a:t>
            </a:r>
            <a:r>
              <a:rPr lang="es-MX" altLang="en-US" b="1">
                <a:solidFill>
                  <a:srgbClr val="000000"/>
                </a:solidFill>
              </a:rPr>
              <a:t>)</a:t>
            </a:r>
          </a:p>
          <a:p>
            <a:pPr defTabSz="971550" eaLnBrk="1" hangingPunct="1">
              <a:spcBef>
                <a:spcPct val="0"/>
              </a:spcBef>
              <a:defRPr/>
            </a:pPr>
            <a:endParaRPr lang="es-MX" altLang="en-US" b="1" i="1">
              <a:solidFill>
                <a:srgbClr val="000000"/>
              </a:solidFill>
              <a:ea typeface="MS PGothic" charset="-128"/>
            </a:endParaRPr>
          </a:p>
          <a:p>
            <a:pPr defTabSz="971550" eaLnBrk="1" hangingPunct="1">
              <a:spcBef>
                <a:spcPct val="0"/>
              </a:spcBef>
              <a:defRPr/>
            </a:pPr>
            <a:r>
              <a:rPr lang="es-MX" altLang="en-US" b="1" i="1">
                <a:solidFill>
                  <a:srgbClr val="000000"/>
                </a:solidFill>
              </a:rPr>
              <a:t>NOTA: Esta actividad es opcional.</a:t>
            </a:r>
          </a:p>
          <a:p>
            <a:pPr defTabSz="971550" eaLnBrk="1" hangingPunct="1">
              <a:spcBef>
                <a:spcPct val="0"/>
              </a:spcBef>
              <a:buFontTx/>
              <a:buChar char="•"/>
              <a:defRPr/>
            </a:pPr>
            <a:endParaRPr lang="es-MX" altLang="en-US" b="1" u="sng">
              <a:solidFill>
                <a:srgbClr val="000000"/>
              </a:solidFill>
              <a:ea typeface="MS PGothic" charset="-128"/>
            </a:endParaRPr>
          </a:p>
          <a:p>
            <a:pPr marL="171450" indent="-171450" defTabSz="971550" eaLnBrk="1" hangingPunct="1">
              <a:spcBef>
                <a:spcPct val="0"/>
              </a:spcBef>
              <a:buFont typeface="Arial" charset="0"/>
              <a:buChar char="•"/>
              <a:defRPr/>
            </a:pPr>
            <a:r>
              <a:rPr lang="es-MX" altLang="en-US">
                <a:solidFill>
                  <a:srgbClr val="000000"/>
                </a:solidFill>
              </a:rPr>
              <a:t>Haga que los participantes se dividan en 4 grupos. </a:t>
            </a:r>
          </a:p>
          <a:p>
            <a:pPr defTabSz="971550" eaLnBrk="1" hangingPunct="1">
              <a:spcBef>
                <a:spcPct val="0"/>
              </a:spcBef>
              <a:buFontTx/>
              <a:buChar char="•"/>
              <a:defRPr/>
            </a:pPr>
            <a:endParaRPr lang="es-MX" altLang="en-US">
              <a:solidFill>
                <a:srgbClr val="000000"/>
              </a:solidFill>
              <a:ea typeface="MS PGothic" charset="-128"/>
            </a:endParaRPr>
          </a:p>
          <a:p>
            <a:pPr defTabSz="971550" eaLnBrk="1" hangingPunct="1">
              <a:spcBef>
                <a:spcPct val="0"/>
              </a:spcBef>
              <a:defRPr/>
            </a:pPr>
            <a:r>
              <a:rPr lang="es-MX" altLang="en-US" b="1" i="1">
                <a:solidFill>
                  <a:srgbClr val="000000"/>
                </a:solidFill>
              </a:rPr>
              <a:t>NOTA: Si hay más de 20 participantes, considere tener dos grupos 1, dos grupos 2, etc., según sea necesario.</a:t>
            </a:r>
          </a:p>
          <a:p>
            <a:pPr defTabSz="971550" eaLnBrk="1" hangingPunct="1">
              <a:spcBef>
                <a:spcPct val="0"/>
              </a:spcBef>
              <a:buFontTx/>
              <a:buChar char="•"/>
              <a:defRPr/>
            </a:pPr>
            <a:endParaRPr lang="es-MX" altLang="en-US">
              <a:solidFill>
                <a:srgbClr val="000000"/>
              </a:solidFill>
              <a:ea typeface="MS PGothic" charset="-128"/>
            </a:endParaRPr>
          </a:p>
          <a:p>
            <a:pPr marL="171450" indent="-171450" defTabSz="971550" eaLnBrk="1" hangingPunct="1">
              <a:spcBef>
                <a:spcPct val="0"/>
              </a:spcBef>
              <a:buFont typeface="Arial" charset="0"/>
              <a:buChar char="•"/>
              <a:defRPr/>
            </a:pPr>
            <a:r>
              <a:rPr lang="es-MX" altLang="en-US">
                <a:solidFill>
                  <a:srgbClr val="000000"/>
                </a:solidFill>
              </a:rPr>
              <a:t>Haga que cada grupo enumere las consecuencias tanto de su escenario "a" como del "b" en un rotafolio.</a:t>
            </a:r>
          </a:p>
          <a:p>
            <a:pPr marL="171450" indent="-171450" defTabSz="971550" eaLnBrk="1" hangingPunct="1">
              <a:spcBef>
                <a:spcPct val="0"/>
              </a:spcBef>
              <a:buFont typeface="Arial" charset="0"/>
              <a:buChar char="•"/>
              <a:defRPr/>
            </a:pPr>
            <a:r>
              <a:rPr lang="es-MX" altLang="en-US">
                <a:solidFill>
                  <a:srgbClr val="000000"/>
                </a:solidFill>
              </a:rPr>
              <a:t>Haga que los grupos pongan en común sus listas después de 7 minutos.</a:t>
            </a:r>
          </a:p>
          <a:p>
            <a:pPr marL="171450" indent="-171450" defTabSz="971550" eaLnBrk="1" hangingPunct="1">
              <a:spcBef>
                <a:spcPct val="0"/>
              </a:spcBef>
              <a:buFont typeface="Arial" charset="0"/>
              <a:buChar char="•"/>
              <a:defRPr/>
            </a:pPr>
            <a:r>
              <a:rPr lang="es-MX" altLang="en-US">
                <a:solidFill>
                  <a:srgbClr val="000000"/>
                </a:solidFill>
              </a:rPr>
              <a:t>Añada a la lista de consecuencias según corresponda.</a:t>
            </a:r>
          </a:p>
        </p:txBody>
      </p:sp>
      <p:sp>
        <p:nvSpPr>
          <p:cNvPr id="236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D7053CDF-37E0-4A6A-8896-872348F59287}" type="slidenum">
              <a:rPr lang="en-US" altLang="en-US" smtClean="0">
                <a:latin typeface="Calibri" panose="020F0502020204030204" pitchFamily="34" charset="0"/>
              </a:rPr>
              <a:pPr/>
              <a:t>97</a:t>
            </a:fld>
            <a:endParaRPr lang="es-MX" altLang="en-US">
              <a:latin typeface="Calibri" panose="020F0502020204030204" pitchFamily="34" charset="0"/>
            </a:endParaRPr>
          </a:p>
        </p:txBody>
      </p:sp>
    </p:spTree>
    <p:extLst>
      <p:ext uri="{BB962C8B-B14F-4D97-AF65-F5344CB8AC3E}">
        <p14:creationId xmlns:p14="http://schemas.microsoft.com/office/powerpoint/2010/main" val="40432947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dirty="0">
                <a:solidFill>
                  <a:schemeClr val="tx1"/>
                </a:solidFill>
                <a:effectLst/>
                <a:latin typeface="+mn-lt"/>
                <a:ea typeface="MS PGothic" panose="020B0600070205080204" pitchFamily="34" charset="-128"/>
                <a:cs typeface="MS PGothic" charset="0"/>
              </a:rPr>
              <a:t>Módulo 4: Pago de Facturas y Otros Gastos</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Presentación</a:t>
            </a:r>
            <a:r>
              <a:rPr lang="es-MX" sz="1200" b="1" i="1" kern="1200" dirty="0">
                <a:solidFill>
                  <a:schemeClr val="tx1"/>
                </a:solidFill>
                <a:effectLst/>
                <a:latin typeface="+mn-lt"/>
                <a:ea typeface="MS PGothic" panose="020B0600070205080204" pitchFamily="34" charset="-128"/>
                <a:cs typeface="MS PGothic" charset="0"/>
              </a:rPr>
              <a:t> (Módulo 4, Herramienta 5: Cuando el efectivo no alcanza: Priorizar las facturas y la planificación del gasto</a:t>
            </a:r>
            <a:r>
              <a:rPr lang="es-MX" sz="1200" b="1" kern="1200" dirty="0">
                <a:solidFill>
                  <a:schemeClr val="tx1"/>
                </a:solidFill>
                <a:effectLst/>
                <a:latin typeface="+mn-lt"/>
                <a:ea typeface="MS PGothic" panose="020B0600070205080204" pitchFamily="34" charset="-128"/>
                <a:cs typeface="MS PGothic" charset="0"/>
              </a:rPr>
              <a:t>) (Página 175)</a:t>
            </a:r>
            <a:endParaRPr lang="en-GB" sz="1200" kern="1200" dirty="0">
              <a:solidFill>
                <a:schemeClr val="tx1"/>
              </a:solidFill>
              <a:effectLst/>
              <a:latin typeface="+mn-lt"/>
              <a:ea typeface="MS PGothic" panose="020B0600070205080204" pitchFamily="34" charset="-128"/>
              <a:cs typeface="MS PGothic" charset="0"/>
            </a:endParaRPr>
          </a:p>
          <a:p>
            <a:r>
              <a:rPr lang="es-MX" sz="1200" b="1" u="none" strike="noStrike"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Revise el enfoque para el establecimiento de prioridades y los fundamentos para esto.</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i="1" kern="1200" dirty="0">
                <a:solidFill>
                  <a:schemeClr val="tx1"/>
                </a:solidFill>
                <a:effectLst/>
                <a:latin typeface="+mn-lt"/>
                <a:ea typeface="MS PGothic" panose="020B0600070205080204" pitchFamily="34" charset="-128"/>
                <a:cs typeface="MS PGothic" charset="0"/>
              </a:rPr>
              <a:t>Asegúrese de enfatizar que SÓLO es </a:t>
            </a:r>
            <a:r>
              <a:rPr lang="es-MX" sz="1200" kern="1200" dirty="0">
                <a:solidFill>
                  <a:schemeClr val="tx1"/>
                </a:solidFill>
                <a:effectLst/>
                <a:latin typeface="+mn-lt"/>
                <a:ea typeface="MS PGothic" panose="020B0600070205080204" pitchFamily="34" charset="-128"/>
                <a:cs typeface="MS PGothic" charset="0"/>
              </a:rPr>
              <a:t>un</a:t>
            </a:r>
            <a:r>
              <a:rPr lang="es-MX" sz="1200" i="1" kern="1200" dirty="0">
                <a:solidFill>
                  <a:schemeClr val="tx1"/>
                </a:solidFill>
                <a:effectLst/>
                <a:latin typeface="+mn-lt"/>
                <a:ea typeface="MS PGothic" panose="020B0600070205080204" pitchFamily="34" charset="-128"/>
                <a:cs typeface="MS PGothic" charset="0"/>
              </a:rPr>
              <a:t> </a:t>
            </a:r>
            <a:r>
              <a:rPr lang="es-MX" sz="1200" i="1" u="sng" kern="1200" dirty="0">
                <a:solidFill>
                  <a:schemeClr val="tx1"/>
                </a:solidFill>
                <a:effectLst/>
                <a:latin typeface="+mn-lt"/>
                <a:ea typeface="MS PGothic" panose="020B0600070205080204" pitchFamily="34" charset="-128"/>
                <a:cs typeface="MS PGothic" charset="0"/>
              </a:rPr>
              <a:t>plan a corto plazo</a:t>
            </a:r>
            <a:r>
              <a:rPr lang="es-MX" sz="1200" i="1" kern="1200" dirty="0">
                <a:solidFill>
                  <a:schemeClr val="tx1"/>
                </a:solidFill>
                <a:effectLst/>
                <a:latin typeface="+mn-lt"/>
                <a:ea typeface="MS PGothic" panose="020B0600070205080204" pitchFamily="34" charset="-128"/>
                <a:cs typeface="MS PGothic" charset="0"/>
              </a:rPr>
              <a:t>.</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Explique que, a menudo, las personas les pagan a los acreedores que más se quejan. SÓLO en el caso que realmente no puedan pagar sus facturas, deberán llegar a un plan a corto plazo para evitar las consecuencias a largo plazo que no pagar algunas facturas o gastos pueden causar, como la pérdida del trabajo, vivienda, activos clave, o consecuencias jurídicas al no pagar sus obligaciones, especialmente aquellas ordenadas por el tribunal.</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i="1" kern="1200" dirty="0">
                <a:solidFill>
                  <a:schemeClr val="tx1"/>
                </a:solidFill>
                <a:effectLst/>
                <a:latin typeface="+mn-lt"/>
                <a:ea typeface="MS PGothic" panose="020B0600070205080204" pitchFamily="34" charset="-128"/>
                <a:cs typeface="MS PGothic" charset="0"/>
              </a:rPr>
              <a:t>PREGUNTE: ¿Cuándo sería bueno utilizar esta herramienta con las personas a las que usted atiende?</a:t>
            </a:r>
            <a:endParaRPr lang="en-GB" sz="1200" kern="1200" dirty="0">
              <a:solidFill>
                <a:schemeClr val="tx1"/>
              </a:solidFill>
              <a:effectLst/>
              <a:latin typeface="+mn-lt"/>
              <a:ea typeface="MS PGothic" panose="020B0600070205080204" pitchFamily="34" charset="-128"/>
              <a:cs typeface="MS PGothic" charset="0"/>
            </a:endParaRPr>
          </a:p>
          <a:p>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Resuma el módulo:</a:t>
            </a:r>
            <a:endParaRPr lang="en-GB" sz="1200" kern="1200" dirty="0">
              <a:solidFill>
                <a:schemeClr val="tx1"/>
              </a:solidFill>
              <a:effectLst/>
              <a:latin typeface="+mn-lt"/>
              <a:ea typeface="MS PGothic" panose="020B0600070205080204" pitchFamily="34" charset="-128"/>
              <a:cs typeface="MS PGothic" charset="0"/>
            </a:endParaRPr>
          </a:p>
          <a:p>
            <a:r>
              <a:rPr lang="es-MX" sz="1200" b="1"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Comprender cómo se utilizan los ingresos y demás recursos financieros es un paso esencial para el empoderamiento financiero.</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las herramientas de esta sección para realizar un seguimiento y analizar la forma en que usa sus recursos financieros. Utilice la </a:t>
            </a:r>
            <a:r>
              <a:rPr lang="es-MX" sz="1200" b="1" i="1" kern="1200" dirty="0">
                <a:solidFill>
                  <a:schemeClr val="tx1"/>
                </a:solidFill>
                <a:effectLst/>
                <a:latin typeface="+mn-lt"/>
                <a:ea typeface="MS PGothic" panose="020B0600070205080204" pitchFamily="34" charset="-128"/>
                <a:cs typeface="MS PGothic" charset="0"/>
              </a:rPr>
              <a:t>Herramienta 2: Calendario de facturas</a:t>
            </a:r>
            <a:r>
              <a:rPr lang="es-MX" sz="1200" kern="1200" dirty="0">
                <a:solidFill>
                  <a:schemeClr val="tx1"/>
                </a:solidFill>
                <a:effectLst/>
                <a:latin typeface="+mn-lt"/>
                <a:ea typeface="MS PGothic" panose="020B0600070205080204" pitchFamily="34" charset="-128"/>
                <a:cs typeface="MS PGothic" charset="0"/>
              </a:rPr>
              <a:t>, para organizar sus pagos regulares. Una vez completado, esto puede servir como un recordatorio visual para pagar sus facturas a tiempo. Existen herramientas en línea y aplicaciones que pueden ayudarle a hacer lo mismo.</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Si usted ve que está gastando demasiado, aplique algunas de las estrategias para la reducción del gasto. Pero asegúrese de tener claro qué artículos son necesidades, obligaciones y deseos antes de empezar a recortar los gastos. Tenga en cuenta que a veces no se pueden cubrir todas sus necesidades, deseos y obligaciones en un mes.</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Utilice una estrategia consciente si usted va a tener que omitir o retrasar los pagos. Considere proteger sus ingresos, su vivienda, y sus activos antes de realizar un pago "a los que se quejan más ".</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A menudo, los cobradores de deudas y los acreedores que se encuentran fuera de esta estrategia llamarán a exigir el pago. </a:t>
            </a:r>
            <a:r>
              <a:rPr lang="es-MX" sz="1200" u="sng" kern="1200" dirty="0">
                <a:solidFill>
                  <a:schemeClr val="tx1"/>
                </a:solidFill>
                <a:effectLst/>
                <a:latin typeface="+mn-lt"/>
                <a:ea typeface="MS PGothic" panose="020B0600070205080204" pitchFamily="34" charset="-128"/>
                <a:cs typeface="MS PGothic" charset="0"/>
              </a:rPr>
              <a:t>Siempre es su responsabilidad pagar lo que debe.</a:t>
            </a:r>
            <a:r>
              <a:rPr lang="es-MX" sz="1200" kern="1200" dirty="0">
                <a:solidFill>
                  <a:schemeClr val="tx1"/>
                </a:solidFill>
                <a:effectLst/>
                <a:latin typeface="+mn-lt"/>
                <a:ea typeface="MS PGothic" panose="020B0600070205080204" pitchFamily="34" charset="-128"/>
                <a:cs typeface="MS PGothic" charset="0"/>
              </a:rPr>
              <a:t> Pero, por ejemplo, si necesita su auto para ir y volver de su trabajo en un mes en que sus ingresos son escasos, es posible que desee considerar retrasar un pago de tarjeta de crédito y arriesgarse al pago de una multa por retraso en lugar de perder un pago del auto y correr el riesgo de que se lo embarguen.</a:t>
            </a:r>
            <a:endParaRPr lang="en-GB" sz="1200" kern="1200" dirty="0">
              <a:solidFill>
                <a:schemeClr val="tx1"/>
              </a:solidFill>
              <a:effectLst/>
              <a:latin typeface="+mn-lt"/>
              <a:ea typeface="MS PGothic" panose="020B0600070205080204" pitchFamily="34" charset="-128"/>
              <a:cs typeface="MS PGothic" charset="0"/>
            </a:endParaRPr>
          </a:p>
          <a:p>
            <a:pPr marL="0" indent="0">
              <a:buFont typeface="Arial" charset="0"/>
              <a:buNone/>
            </a:pPr>
            <a:r>
              <a:rPr lang="es-MX" sz="1200" kern="1200" dirty="0">
                <a:solidFill>
                  <a:schemeClr val="tx1"/>
                </a:solidFill>
                <a:effectLst/>
                <a:latin typeface="+mn-lt"/>
                <a:ea typeface="MS PGothic" panose="020B0600070205080204" pitchFamily="34" charset="-128"/>
                <a:cs typeface="MS PGothic" charset="0"/>
              </a:rPr>
              <a:t> </a:t>
            </a:r>
            <a:endParaRPr lang="en-GB" sz="1200" kern="1200" dirty="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dirty="0">
                <a:solidFill>
                  <a:schemeClr val="tx1"/>
                </a:solidFill>
                <a:effectLst/>
                <a:latin typeface="+mn-lt"/>
                <a:ea typeface="MS PGothic" panose="020B0600070205080204" pitchFamily="34" charset="-128"/>
                <a:cs typeface="MS PGothic" charset="0"/>
              </a:rPr>
              <a:t>Las herramientas de este módulo y el Módulo 3 le ayudarán a crear un presupuesto de flujo de efectivo, que aparece en el Módulo 5.</a:t>
            </a:r>
            <a:endParaRPr lang="en-GB" sz="1200" kern="1200" dirty="0">
              <a:solidFill>
                <a:schemeClr val="tx1"/>
              </a:solidFill>
              <a:effectLst/>
              <a:latin typeface="+mn-lt"/>
              <a:ea typeface="MS PGothic" panose="020B0600070205080204" pitchFamily="34" charset="-128"/>
              <a:cs typeface="MS PGothic" charset="0"/>
            </a:endParaRPr>
          </a:p>
        </p:txBody>
      </p:sp>
      <p:sp>
        <p:nvSpPr>
          <p:cNvPr id="2385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02AA901F-A3F9-43CC-B541-10C366B98D39}" type="slidenum">
              <a:rPr lang="en-US" altLang="en-US" smtClean="0">
                <a:latin typeface="Calibri" panose="020F0502020204030204" pitchFamily="34" charset="0"/>
              </a:rPr>
              <a:pPr/>
              <a:t>98</a:t>
            </a:fld>
            <a:endParaRPr lang="es-MX" altLang="en-US">
              <a:latin typeface="Calibri" panose="020F0502020204030204" pitchFamily="34" charset="0"/>
            </a:endParaRPr>
          </a:p>
        </p:txBody>
      </p:sp>
    </p:spTree>
    <p:extLst>
      <p:ext uri="{BB962C8B-B14F-4D97-AF65-F5344CB8AC3E}">
        <p14:creationId xmlns:p14="http://schemas.microsoft.com/office/powerpoint/2010/main" val="11800791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4: Pago de Facturas y Otros Gastos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Presentación y debate (Módulo 4)</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Resalte las oportunidades para introducir el empoderamiento financiero en función de la cantidad de tiempo disponible:</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10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1: Rastreador de gastos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una sesión de 30 minutos...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3: Maneras de pagar las facturas: Conozca sus opciones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4: Estrategias para reducir los gastos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5: Cuando el efectivo no alcanza: Priorizar las facturas y la planificación del gasto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Si tiene varias sesiones...</a:t>
            </a:r>
            <a:endParaRPr lang="en-GB" sz="1200" kern="1200">
              <a:solidFill>
                <a:schemeClr val="tx1"/>
              </a:solidFill>
              <a:effectLst/>
              <a:latin typeface="+mn-lt"/>
              <a:ea typeface="MS PGothic" panose="020B0600070205080204" pitchFamily="34" charset="-128"/>
              <a:cs typeface="MS PGothic" charset="0"/>
            </a:endParaRPr>
          </a:p>
          <a:p>
            <a:pPr marL="1085850" lvl="2"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Herramienta 2: Calendario de facturas</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b="1" i="1" kern="1200">
                <a:solidFill>
                  <a:schemeClr val="tx1"/>
                </a:solidFill>
                <a:effectLst/>
                <a:latin typeface="+mn-lt"/>
                <a:ea typeface="MS PGothic" panose="020B0600070205080204" pitchFamily="34" charset="-128"/>
                <a:cs typeface="MS PGothic" charset="0"/>
              </a:rPr>
              <a:t>Si tiene tiempo durante el curso: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b="1" kern="1200">
                <a:solidFill>
                  <a:schemeClr val="tx1"/>
                </a:solidFill>
                <a:effectLst/>
                <a:latin typeface="+mn-lt"/>
                <a:ea typeface="MS PGothic" panose="020B0600070205080204" pitchFamily="34" charset="-128"/>
                <a:cs typeface="MS PGothic" charset="0"/>
              </a:rPr>
              <a:t>PREGUNTE:</a:t>
            </a:r>
            <a:r>
              <a:rPr lang="es-MX" sz="1200" kern="1200">
                <a:solidFill>
                  <a:schemeClr val="tx1"/>
                </a:solidFill>
                <a:effectLst/>
                <a:latin typeface="+mn-lt"/>
                <a:ea typeface="MS PGothic" panose="020B0600070205080204" pitchFamily="34" charset="-128"/>
                <a:cs typeface="MS PGothic" charset="0"/>
              </a:rPr>
              <a:t> ¿De qué otra forma puede usted implementar las herramientas de empoderamiento financiero de este módulo en su trabajo?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CONCLUSIONES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Para hacer cambios en la forma de gastar debe tener clara la diferencia entre necesidades, deseos y obligaciones. Normalmente, sólo se pueden hacer cambios en los gastos de deseos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Pagar las facturas a tiempo puede ayudarlo a evitar cargos por pagos atrasados, multas, el aumento de los costos de los servicios, y las disminuciones en sus puntajes de crédito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1: Rastreador de gastos</a:t>
            </a:r>
            <a:r>
              <a:rPr lang="es-MX" sz="1200" kern="1200">
                <a:solidFill>
                  <a:schemeClr val="tx1"/>
                </a:solidFill>
                <a:effectLst/>
                <a:latin typeface="+mn-lt"/>
                <a:ea typeface="MS PGothic" panose="020B0600070205080204" pitchFamily="34" charset="-128"/>
                <a:cs typeface="MS PGothic" charset="0"/>
              </a:rPr>
              <a:t> para entender cómo usted utiliza su dinero ahora.</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2: Calendario de facturas</a:t>
            </a:r>
            <a:r>
              <a:rPr lang="es-MX" sz="1200" kern="1200">
                <a:solidFill>
                  <a:schemeClr val="tx1"/>
                </a:solidFill>
                <a:effectLst/>
                <a:latin typeface="+mn-lt"/>
                <a:ea typeface="MS PGothic" panose="020B0600070205080204" pitchFamily="34" charset="-128"/>
                <a:cs typeface="MS PGothic" charset="0"/>
              </a:rPr>
              <a:t> para crear un recordatorio visual de cuándo debe pagar y de cuánto son sus facturas.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3: Maneras de pagar las facturas </a:t>
            </a:r>
            <a:r>
              <a:rPr lang="es-MX" sz="1200" kern="1200">
                <a:solidFill>
                  <a:schemeClr val="tx1"/>
                </a:solidFill>
                <a:effectLst/>
                <a:latin typeface="+mn-lt"/>
                <a:ea typeface="MS PGothic" panose="020B0600070205080204" pitchFamily="34" charset="-128"/>
                <a:cs typeface="MS PGothic" charset="0"/>
              </a:rPr>
              <a:t>para comprender mejor las ventajas y las desventajas de los diferentes métodos para el pago de las facturas.</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4: Estrategias para la reducción de los gastos</a:t>
            </a:r>
            <a:r>
              <a:rPr lang="es-MX" sz="1200" kern="1200">
                <a:solidFill>
                  <a:schemeClr val="tx1"/>
                </a:solidFill>
                <a:effectLst/>
                <a:latin typeface="+mn-lt"/>
                <a:ea typeface="MS PGothic" panose="020B0600070205080204" pitchFamily="34" charset="-128"/>
                <a:cs typeface="MS PGothic" charset="0"/>
              </a:rPr>
              <a:t> para identificar las maneras de reducir el gasto.</a:t>
            </a:r>
            <a:endParaRPr lang="en-GB" sz="1200" kern="1200">
              <a:solidFill>
                <a:schemeClr val="tx1"/>
              </a:solidFill>
              <a:effectLst/>
              <a:latin typeface="+mn-lt"/>
              <a:ea typeface="MS PGothic" panose="020B0600070205080204" pitchFamily="34" charset="-128"/>
              <a:cs typeface="MS PGothic" charset="0"/>
            </a:endParaRPr>
          </a:p>
          <a:p>
            <a:pPr marL="628650" lvl="1"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Utilice la </a:t>
            </a:r>
            <a:r>
              <a:rPr lang="es-MX" sz="1200" b="1" i="1" kern="1200">
                <a:solidFill>
                  <a:schemeClr val="tx1"/>
                </a:solidFill>
                <a:effectLst/>
                <a:latin typeface="+mn-lt"/>
                <a:ea typeface="MS PGothic" panose="020B0600070205080204" pitchFamily="34" charset="-128"/>
                <a:cs typeface="MS PGothic" charset="0"/>
              </a:rPr>
              <a:t>Herramienta 5: Cuando el dinero no alcanza: Priorizar el pago de las facturas y planificar los gastos</a:t>
            </a:r>
            <a:r>
              <a:rPr lang="es-MX" sz="1200" kern="1200">
                <a:solidFill>
                  <a:schemeClr val="tx1"/>
                </a:solidFill>
                <a:effectLst/>
                <a:latin typeface="+mn-lt"/>
                <a:ea typeface="MS PGothic" panose="020B0600070205080204" pitchFamily="34" charset="-128"/>
                <a:cs typeface="MS PGothic" charset="0"/>
              </a:rPr>
              <a:t> para ayudarle a desarrollar un plan a corto plazo a fin de superar los momentos en que usted no cuente con los ingresos suficientes para cubrir sus necesidades, sus deseos, y sus obligaciones.</a:t>
            </a:r>
            <a:endParaRPr lang="en-GB" sz="1200" kern="1200">
              <a:solidFill>
                <a:schemeClr val="tx1"/>
              </a:solidFill>
              <a:effectLst/>
              <a:latin typeface="+mn-lt"/>
              <a:ea typeface="MS PGothic" panose="020B0600070205080204" pitchFamily="34" charset="-128"/>
              <a:cs typeface="MS PGothic" charset="0"/>
            </a:endParaRPr>
          </a:p>
        </p:txBody>
      </p:sp>
      <p:sp>
        <p:nvSpPr>
          <p:cNvPr id="240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FD7BECBA-84EC-4281-8C15-AD94ECD3D005}" type="slidenum">
              <a:rPr lang="en-US" altLang="en-US" smtClean="0">
                <a:latin typeface="Calibri" panose="020F0502020204030204" pitchFamily="34" charset="0"/>
              </a:rPr>
              <a:pPr/>
              <a:t>99</a:t>
            </a:fld>
            <a:endParaRPr lang="es-MX" altLang="en-US">
              <a:latin typeface="Calibri" panose="020F0502020204030204" pitchFamily="34" charset="0"/>
            </a:endParaRPr>
          </a:p>
        </p:txBody>
      </p:sp>
    </p:spTree>
    <p:extLst>
      <p:ext uri="{BB962C8B-B14F-4D97-AF65-F5344CB8AC3E}">
        <p14:creationId xmlns:p14="http://schemas.microsoft.com/office/powerpoint/2010/main" val="4012789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kern="1200">
                <a:solidFill>
                  <a:schemeClr val="tx1"/>
                </a:solidFill>
                <a:effectLst/>
                <a:latin typeface="+mn-lt"/>
                <a:ea typeface="MS PGothic" panose="020B0600070205080204" pitchFamily="34" charset="-128"/>
                <a:cs typeface="MS PGothic" charset="0"/>
              </a:rPr>
              <a:t>Nota: Las secciones del curso de los módulos de contenido están etiquetadas por su número de módulo (por ejemplo, Módulo 1), en vez de por # de sección del curso</a:t>
            </a:r>
            <a:endParaRPr lang="en-GB" sz="1200" kern="1200">
              <a:solidFill>
                <a:schemeClr val="tx1"/>
              </a:solidFill>
              <a:effectLst/>
              <a:latin typeface="+mn-lt"/>
              <a:ea typeface="MS PGothic" panose="020B0600070205080204" pitchFamily="34" charset="-128"/>
              <a:cs typeface="MS PGothic" charset="0"/>
            </a:endParaRPr>
          </a:p>
        </p:txBody>
      </p:sp>
      <p:sp>
        <p:nvSpPr>
          <p:cNvPr id="2426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B0E91B95-7F53-4ED4-AEE0-E55742A6691A}" type="slidenum">
              <a:rPr lang="en-US" altLang="en-US" smtClean="0">
                <a:latin typeface="Calibri" panose="020F0502020204030204" pitchFamily="34" charset="0"/>
              </a:rPr>
              <a:pPr/>
              <a:t>100</a:t>
            </a:fld>
            <a:endParaRPr lang="es-MX" altLang="en-US">
              <a:latin typeface="Calibri" panose="020F0502020204030204" pitchFamily="34" charset="0"/>
            </a:endParaRPr>
          </a:p>
        </p:txBody>
      </p:sp>
    </p:spTree>
    <p:extLst>
      <p:ext uri="{BB962C8B-B14F-4D97-AF65-F5344CB8AC3E}">
        <p14:creationId xmlns:p14="http://schemas.microsoft.com/office/powerpoint/2010/main" val="35325403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sz="1200" b="1" i="1" u="sng" kern="1200">
                <a:solidFill>
                  <a:schemeClr val="tx1"/>
                </a:solidFill>
                <a:effectLst/>
                <a:latin typeface="+mn-lt"/>
                <a:ea typeface="MS PGothic" panose="020B0600070205080204" pitchFamily="34" charset="-128"/>
                <a:cs typeface="MS PGothic" charset="0"/>
              </a:rPr>
              <a:t>Módulo 5: Llegar a fin de mes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Tiempo previsto: 45 minutos</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Metodología: Debate dirigido / Presentación / Análisis de Escenarios / Ejercicio en grupo pequeño / Presentación</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Sección correspondiente en el Conjunto de Herramientas: Módulo 5 (página 177</a:t>
            </a:r>
            <a:endParaRPr lang="en-GB" sz="1200" kern="1200">
              <a:solidFill>
                <a:schemeClr val="tx1"/>
              </a:solidFill>
              <a:effectLst/>
              <a:latin typeface="+mn-lt"/>
              <a:ea typeface="MS PGothic" panose="020B0600070205080204" pitchFamily="34" charset="-128"/>
              <a:cs typeface="MS PGothic" charset="0"/>
            </a:endParaRPr>
          </a:p>
          <a:p>
            <a:r>
              <a:rPr lang="es-MX" sz="1200" b="1" u="sng" kern="1200">
                <a:solidFill>
                  <a:schemeClr val="tx1"/>
                </a:solidFill>
                <a:effectLst/>
                <a:latin typeface="+mn-lt"/>
                <a:ea typeface="MS PGothic" panose="020B0600070205080204" pitchFamily="34" charset="-128"/>
                <a:cs typeface="MS PGothic" charset="0"/>
              </a:rPr>
              <a:t>Instrucciones para el Moderador:</a:t>
            </a:r>
            <a:endParaRPr lang="en-GB" sz="1200" kern="1200">
              <a:solidFill>
                <a:schemeClr val="tx1"/>
              </a:solidFill>
              <a:effectLst/>
              <a:latin typeface="+mn-lt"/>
              <a:ea typeface="MS PGothic" panose="020B0600070205080204" pitchFamily="34" charset="-128"/>
              <a:cs typeface="MS PGothic" charset="0"/>
            </a:endParaRPr>
          </a:p>
          <a:p>
            <a:r>
              <a:rPr lang="es-MX" sz="1200" b="1" u="none" strike="noStrike"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kern="1200">
                <a:solidFill>
                  <a:schemeClr val="tx1"/>
                </a:solidFill>
                <a:effectLst/>
                <a:latin typeface="+mn-lt"/>
                <a:ea typeface="MS PGothic" panose="020B0600070205080204" pitchFamily="34" charset="-128"/>
                <a:cs typeface="MS PGothic" charset="0"/>
              </a:rPr>
              <a:t>Debate dirigido</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Explore lo que los participantes saben sobre el flujo de efectivo al preguntar: "¿Qué es un presupuesto de flujo de efectivo?"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comparta la definición: </a:t>
            </a:r>
            <a:r>
              <a:rPr lang="es-MX" sz="1200" b="1" kern="1200">
                <a:solidFill>
                  <a:schemeClr val="tx1"/>
                </a:solidFill>
                <a:effectLst/>
                <a:latin typeface="+mn-lt"/>
                <a:ea typeface="MS PGothic" panose="020B0600070205080204" pitchFamily="34" charset="-128"/>
                <a:cs typeface="MS PGothic" charset="0"/>
              </a:rPr>
              <a:t>Una proyección de cómo obtendrá y usará su dinero en efectivo y demás recursos financieros.</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Contraste el flujo de efectivo con el presupuesto ordinario preguntando: "¿Cómo se diferencia un presupuesto de flujo de efectivo de un presupuesto ordinario?"</a:t>
            </a:r>
            <a:endParaRPr lang="en-GB" sz="1200" kern="1200">
              <a:solidFill>
                <a:schemeClr val="tx1"/>
              </a:solidFill>
              <a:effectLst/>
              <a:latin typeface="+mn-lt"/>
              <a:ea typeface="MS PGothic" panose="020B0600070205080204" pitchFamily="34" charset="-128"/>
              <a:cs typeface="MS PGothic" charset="0"/>
            </a:endParaRPr>
          </a:p>
          <a:p>
            <a:pPr marL="171450" lvl="0" indent="-171450">
              <a:buFont typeface="Arial" charset="0"/>
              <a:buChar char="•"/>
            </a:pPr>
            <a:r>
              <a:rPr lang="es-MX" sz="1200" kern="1200">
                <a:solidFill>
                  <a:schemeClr val="tx1"/>
                </a:solidFill>
                <a:effectLst/>
                <a:latin typeface="+mn-lt"/>
                <a:ea typeface="MS PGothic" panose="020B0600070205080204" pitchFamily="34" charset="-128"/>
                <a:cs typeface="MS PGothic" charset="0"/>
              </a:rPr>
              <a:t>Después de que los participantes ofrezcan algunas ideas, comparta la definición: </a:t>
            </a:r>
            <a:r>
              <a:rPr lang="es-MX" sz="1200" b="1" kern="1200">
                <a:solidFill>
                  <a:schemeClr val="tx1"/>
                </a:solidFill>
                <a:effectLst/>
                <a:latin typeface="+mn-lt"/>
                <a:ea typeface="MS PGothic" panose="020B0600070205080204" pitchFamily="34" charset="-128"/>
                <a:cs typeface="MS PGothic" charset="0"/>
              </a:rPr>
              <a:t>Un presupuesto de flujo de efectivo </a:t>
            </a:r>
            <a:r>
              <a:rPr lang="es-MX" sz="1200" b="1" u="sng" kern="1200">
                <a:solidFill>
                  <a:schemeClr val="tx1"/>
                </a:solidFill>
                <a:effectLst/>
                <a:latin typeface="+mn-lt"/>
                <a:ea typeface="MS PGothic" panose="020B0600070205080204" pitchFamily="34" charset="-128"/>
                <a:cs typeface="MS PGothic" charset="0"/>
              </a:rPr>
              <a:t>sincroniza el tiempo </a:t>
            </a:r>
            <a:r>
              <a:rPr lang="es-MX" sz="1200" b="1" kern="1200">
                <a:solidFill>
                  <a:schemeClr val="tx1"/>
                </a:solidFill>
                <a:effectLst/>
                <a:latin typeface="+mn-lt"/>
                <a:ea typeface="MS PGothic" panose="020B0600070205080204" pitchFamily="34" charset="-128"/>
                <a:cs typeface="MS PGothic" charset="0"/>
              </a:rPr>
              <a:t>de los ingresos y los gastos. </a:t>
            </a:r>
            <a:r>
              <a:rPr lang="es-MX" sz="1200" b="1" u="sng" kern="1200">
                <a:solidFill>
                  <a:schemeClr val="tx1"/>
                </a:solidFill>
                <a:effectLst/>
                <a:latin typeface="+mn-lt"/>
                <a:ea typeface="MS PGothic" panose="020B0600070205080204" pitchFamily="34" charset="-128"/>
                <a:cs typeface="MS PGothic" charset="0"/>
              </a:rPr>
              <a:t>Esto es clave.</a:t>
            </a:r>
            <a:endParaRPr lang="en-GB" sz="1200" kern="1200">
              <a:solidFill>
                <a:schemeClr val="tx1"/>
              </a:solidFill>
              <a:effectLst/>
              <a:latin typeface="+mn-lt"/>
              <a:ea typeface="MS PGothic" panose="020B0600070205080204" pitchFamily="34" charset="-128"/>
              <a:cs typeface="MS PGothic" charset="0"/>
            </a:endParaRPr>
          </a:p>
          <a:p>
            <a:r>
              <a:rPr lang="es-MX" sz="1200" kern="1200">
                <a:solidFill>
                  <a:schemeClr val="tx1"/>
                </a:solidFill>
                <a:effectLst/>
                <a:latin typeface="+mn-lt"/>
                <a:ea typeface="MS PGothic" panose="020B0600070205080204" pitchFamily="34" charset="-128"/>
                <a:cs typeface="MS PGothic" charset="0"/>
              </a:rPr>
              <a:t> </a:t>
            </a:r>
            <a:endParaRPr lang="en-GB" sz="1200" kern="1200">
              <a:solidFill>
                <a:schemeClr val="tx1"/>
              </a:solidFill>
              <a:effectLst/>
              <a:latin typeface="+mn-lt"/>
              <a:ea typeface="MS PGothic" panose="020B0600070205080204" pitchFamily="34" charset="-128"/>
              <a:cs typeface="MS PGothic" charset="0"/>
            </a:endParaRPr>
          </a:p>
          <a:p>
            <a:r>
              <a:rPr lang="es-MX" sz="1200" b="1" i="1" kern="1200">
                <a:solidFill>
                  <a:schemeClr val="tx1"/>
                </a:solidFill>
                <a:effectLst/>
                <a:latin typeface="+mn-lt"/>
                <a:ea typeface="MS PGothic" panose="020B0600070205080204" pitchFamily="34" charset="-128"/>
                <a:cs typeface="MS PGothic" charset="0"/>
              </a:rPr>
              <a:t>PREGUNTE: ¿Cuál cree usted que podría ser el beneficio de este enfoque?</a:t>
            </a:r>
            <a:endParaRPr lang="en-GB" sz="1200" kern="1200">
              <a:solidFill>
                <a:schemeClr val="tx1"/>
              </a:solidFill>
              <a:effectLst/>
              <a:latin typeface="+mn-lt"/>
              <a:ea typeface="MS PGothic" panose="020B0600070205080204" pitchFamily="34" charset="-128"/>
              <a:cs typeface="MS PGothic"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MS PGothic" panose="020B0600070205080204" pitchFamily="34" charset="-128"/>
              </a:defRPr>
            </a:lvl1pPr>
            <a:lvl2pPr marL="741363" indent="-284163">
              <a:defRPr>
                <a:solidFill>
                  <a:schemeClr val="tx1"/>
                </a:solidFill>
                <a:latin typeface="Georgia" panose="02040502050405020303" pitchFamily="18" charset="0"/>
                <a:ea typeface="MS PGothic" panose="020B0600070205080204" pitchFamily="34" charset="-128"/>
              </a:defRPr>
            </a:lvl2pPr>
            <a:lvl3pPr marL="1141413" indent="-227013">
              <a:defRPr>
                <a:solidFill>
                  <a:schemeClr val="tx1"/>
                </a:solidFill>
                <a:latin typeface="Georgia" panose="02040502050405020303" pitchFamily="18" charset="0"/>
                <a:ea typeface="MS PGothic" panose="020B0600070205080204" pitchFamily="34" charset="-128"/>
              </a:defRPr>
            </a:lvl3pPr>
            <a:lvl4pPr marL="1598613" indent="-227013">
              <a:defRPr>
                <a:solidFill>
                  <a:schemeClr val="tx1"/>
                </a:solidFill>
                <a:latin typeface="Georgia" panose="02040502050405020303" pitchFamily="18" charset="0"/>
                <a:ea typeface="MS PGothic" panose="020B0600070205080204" pitchFamily="34" charset="-128"/>
              </a:defRPr>
            </a:lvl4pPr>
            <a:lvl5pPr marL="2055813" indent="-227013">
              <a:defRPr>
                <a:solidFill>
                  <a:schemeClr val="tx1"/>
                </a:solidFill>
                <a:latin typeface="Georgia" panose="02040502050405020303" pitchFamily="18" charset="0"/>
                <a:ea typeface="MS PGothic" panose="020B0600070205080204" pitchFamily="34" charset="-128"/>
              </a:defRPr>
            </a:lvl5pPr>
            <a:lvl6pPr marL="25130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02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74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4613" indent="-227013"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fld id="{7045DB07-57AD-4C60-8D65-B296767C5E84}" type="slidenum">
              <a:rPr lang="en-US" altLang="en-US" smtClean="0">
                <a:latin typeface="Calibri" panose="020F0502020204030204" pitchFamily="34" charset="0"/>
              </a:rPr>
              <a:pPr/>
              <a:t>101</a:t>
            </a:fld>
            <a:endParaRPr lang="es-MX" altLang="en-US">
              <a:latin typeface="Calibri" panose="020F0502020204030204" pitchFamily="34" charset="0"/>
            </a:endParaRPr>
          </a:p>
        </p:txBody>
      </p:sp>
    </p:spTree>
    <p:extLst>
      <p:ext uri="{BB962C8B-B14F-4D97-AF65-F5344CB8AC3E}">
        <p14:creationId xmlns:p14="http://schemas.microsoft.com/office/powerpoint/2010/main" val="6370107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sp>
        <p:nvSpPr>
          <p:cNvPr id="5" name="Rectangle 4"/>
          <p:cNvSpPr/>
          <p:nvPr userDrawn="1"/>
        </p:nvSpPr>
        <p:spPr>
          <a:xfrm>
            <a:off x="11113" y="0"/>
            <a:ext cx="9144000" cy="18542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553641" y="2164953"/>
            <a:ext cx="8036720" cy="743347"/>
          </a:xfrm>
        </p:spPr>
        <p:txBody>
          <a:bodyPr>
            <a:normAutofit/>
          </a:bodyPr>
          <a:lstStyle>
            <a:lvl1pPr algn="l" defTabSz="457200" rtl="0" eaLnBrk="1" latinLnBrk="0" hangingPunct="1">
              <a:spcBef>
                <a:spcPct val="0"/>
              </a:spcBef>
              <a:buNone/>
              <a:defRPr lang="en-US" sz="4000" b="0" kern="1200" dirty="0">
                <a:solidFill>
                  <a:srgbClr val="101820"/>
                </a:solidFill>
                <a:latin typeface="Arial"/>
                <a:ea typeface="+mj-ea"/>
                <a:cs typeface="Arial"/>
              </a:defRPr>
            </a:lvl1pPr>
          </a:lstStyle>
          <a:p>
            <a:r>
              <a:rPr lang="en-US" dirty="0"/>
              <a:t>Click to edit Master title style</a:t>
            </a:r>
          </a:p>
        </p:txBody>
      </p:sp>
      <p:sp>
        <p:nvSpPr>
          <p:cNvPr id="6" name="Text Placeholder 5"/>
          <p:cNvSpPr>
            <a:spLocks noGrp="1"/>
          </p:cNvSpPr>
          <p:nvPr>
            <p:ph type="body" sz="quarter" idx="10"/>
          </p:nvPr>
        </p:nvSpPr>
        <p:spPr>
          <a:xfrm>
            <a:off x="558800" y="2895600"/>
            <a:ext cx="8031561" cy="520700"/>
          </a:xfrm>
        </p:spPr>
        <p:txBody>
          <a:bodyPr>
            <a:normAutofit/>
          </a:bodyPr>
          <a:lstStyle>
            <a:lvl1pPr marL="0" indent="0">
              <a:buNone/>
              <a:defRPr lang="en-US" sz="1600" kern="1200" dirty="0" smtClean="0">
                <a:solidFill>
                  <a:srgbClr val="43484E"/>
                </a:solidFill>
                <a:latin typeface="+mj-lt"/>
                <a:ea typeface="+mn-ea"/>
                <a:cs typeface="Arial"/>
              </a:defRPr>
            </a:lvl1pPr>
          </a:lstStyle>
          <a:p>
            <a:pPr marL="0" lvl="0" indent="0" algn="l" defTabSz="457200" rtl="0" eaLnBrk="1" latinLnBrk="0" hangingPunct="1">
              <a:lnSpc>
                <a:spcPts val="2600"/>
              </a:lnSpc>
              <a:spcBef>
                <a:spcPts val="1000"/>
              </a:spcBef>
              <a:buClr>
                <a:schemeClr val="tx2"/>
              </a:buClr>
              <a:buFont typeface="Wingdings" charset="2"/>
              <a:buNone/>
            </a:pPr>
            <a:r>
              <a:rPr lang="en-US" dirty="0"/>
              <a:t>Click to edit Master text styles</a:t>
            </a:r>
          </a:p>
        </p:txBody>
      </p:sp>
      <p:pic>
        <p:nvPicPr>
          <p:cNvPr id="10" name="Picture 9" descr="cfpb_PPT_background_greentype.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1335"/>
            <a:ext cx="9154499" cy="7094736"/>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8306" y="4459681"/>
            <a:ext cx="2779395" cy="948419"/>
          </a:xfrm>
          <a:prstGeom prst="rect">
            <a:avLst/>
          </a:prstGeom>
        </p:spPr>
      </p:pic>
    </p:spTree>
    <p:extLst>
      <p:ext uri="{BB962C8B-B14F-4D97-AF65-F5344CB8AC3E}">
        <p14:creationId xmlns:p14="http://schemas.microsoft.com/office/powerpoint/2010/main" val="303296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aphic on the side">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97952" y="1376363"/>
            <a:ext cx="2543220" cy="1685925"/>
          </a:xfrm>
        </p:spPr>
        <p:txBody>
          <a:bodyPr/>
          <a:lstStyle>
            <a:lvl1pPr marL="0" indent="0">
              <a:buNone/>
              <a:defRPr sz="2400"/>
            </a:lvl1pPr>
          </a:lstStyle>
          <a:p>
            <a:pPr lvl="0"/>
            <a:r>
              <a:rPr lang="en-US" dirty="0"/>
              <a:t>Click to edit Master text styles</a:t>
            </a:r>
          </a:p>
        </p:txBody>
      </p:sp>
    </p:spTree>
    <p:extLst>
      <p:ext uri="{BB962C8B-B14F-4D97-AF65-F5344CB8AC3E}">
        <p14:creationId xmlns:p14="http://schemas.microsoft.com/office/powerpoint/2010/main" val="88577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1752" y="1380744"/>
            <a:ext cx="2542032" cy="1682496"/>
          </a:xfrm>
        </p:spPr>
        <p:txBody>
          <a:bodyPr anchor="t"/>
          <a:lstStyle>
            <a:lvl1pPr>
              <a:lnSpc>
                <a:spcPts val="2600"/>
              </a:lnSpc>
              <a:spcBef>
                <a:spcPts val="1000"/>
              </a:spcBef>
              <a:defRPr sz="2400"/>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1629750784"/>
      </p:ext>
    </p:extLst>
  </p:cSld>
  <p:clrMapOvr>
    <a:masterClrMapping/>
  </p:clrMapOvr>
  <p:extLst>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a:p>
        </p:txBody>
      </p:sp>
      <p:sp>
        <p:nvSpPr>
          <p:cNvPr id="3"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90897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Title Placeholder 1"/>
          <p:cNvSpPr>
            <a:spLocks noGrp="1"/>
          </p:cNvSpPr>
          <p:nvPr>
            <p:ph type="title" hasCustomPrompt="1"/>
          </p:nvPr>
        </p:nvSpPr>
        <p:spPr>
          <a:xfrm>
            <a:off x="553641" y="457200"/>
            <a:ext cx="8036720" cy="743347"/>
          </a:xfrm>
          <a:prstGeom prst="rect">
            <a:avLst/>
          </a:prstGeom>
        </p:spPr>
        <p:txBody>
          <a:bodyPr rtlCol="0">
            <a:normAutofit/>
          </a:bodyPr>
          <a:lstStyle>
            <a:lvl1pPr algn="l" defTabSz="457200" rtl="0" eaLnBrk="1" latinLnBrk="0" hangingPunct="1">
              <a:spcBef>
                <a:spcPct val="0"/>
              </a:spcBef>
              <a:buNone/>
              <a:defRPr lang="en-US" sz="2800" kern="1200" dirty="0">
                <a:solidFill>
                  <a:srgbClr val="101820"/>
                </a:solidFill>
                <a:latin typeface="+mj-lt"/>
                <a:ea typeface="+mj-ea"/>
                <a:cs typeface="+mj-cs"/>
              </a:defRPr>
            </a:lvl1pPr>
          </a:lstStyle>
          <a:p>
            <a:r>
              <a:rPr lang="en-US" dirty="0"/>
              <a:t>Click to edit master title style</a:t>
            </a:r>
          </a:p>
        </p:txBody>
      </p:sp>
      <p:sp>
        <p:nvSpPr>
          <p:cNvPr id="6" name="Text Placeholder 2"/>
          <p:cNvSpPr>
            <a:spLocks noGrp="1"/>
          </p:cNvSpPr>
          <p:nvPr>
            <p:ph idx="1" hasCustomPrompt="1"/>
          </p:nvPr>
        </p:nvSpPr>
        <p:spPr>
          <a:xfrm>
            <a:off x="553641" y="1524000"/>
            <a:ext cx="8037576" cy="4106412"/>
          </a:xfrm>
          <a:prstGeom prst="rect">
            <a:avLst/>
          </a:prstGeom>
        </p:spPr>
        <p:txBody>
          <a:bodyPr vert="horz" lIns="91440" tIns="45720" rIns="91440" bIns="45720" rtlCol="0">
            <a:normAutofit/>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a:lvl3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a:ln>
                  <a:noFill/>
                </a:ln>
                <a:solidFill>
                  <a:srgbClr val="101820"/>
                </a:solidFill>
                <a:effectLst/>
                <a:uLnTx/>
                <a:uFillTx/>
                <a:latin typeface="+mn-lt"/>
                <a:ea typeface="+mn-ea"/>
                <a:cs typeface="+mn-cs"/>
              </a:rPr>
              <a:t>Click to edit master text styles</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101820"/>
                </a:solidFill>
                <a:effectLst/>
                <a:uLnTx/>
                <a:uFillTx/>
                <a:latin typeface="+mn-lt"/>
                <a:ea typeface="+mn-ea"/>
                <a:cs typeface="+mn-cs"/>
              </a:rPr>
              <a:t>Third level</a:t>
            </a:r>
          </a:p>
        </p:txBody>
      </p:sp>
      <p:sp>
        <p:nvSpPr>
          <p:cNvPr id="8" name="Slide Number Placeholder 7"/>
          <p:cNvSpPr>
            <a:spLocks noGrp="1"/>
          </p:cNvSpPr>
          <p:nvPr>
            <p:ph type="sldNum" sz="quarter" idx="10"/>
          </p:nvPr>
        </p:nvSpPr>
        <p:spPr>
          <a:xfrm>
            <a:off x="6531426" y="6168573"/>
            <a:ext cx="2057400" cy="365125"/>
          </a:xfrm>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35057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457200" y="0"/>
            <a:ext cx="9144000" cy="6858000"/>
          </a:xfrm>
          <a:prstGeom prst="rect">
            <a:avLst/>
          </a:prstGeom>
          <a:solidFill>
            <a:schemeClr val="bg1"/>
          </a:solidFill>
          <a:ln>
            <a:noFill/>
          </a:ln>
          <a:extLst/>
        </p:spPr>
        <p:txBody>
          <a:bodyPr lIns="64291" tIns="32146" rIns="64291" bIns="32146"/>
          <a:lstStyle>
            <a:lvl1pPr defTabSz="641350">
              <a:defRPr>
                <a:solidFill>
                  <a:schemeClr val="tx1"/>
                </a:solidFill>
                <a:latin typeface="Georgia" pitchFamily="18" charset="0"/>
              </a:defRPr>
            </a:lvl1pPr>
            <a:lvl2pPr marL="742950" indent="-285750" defTabSz="641350">
              <a:defRPr>
                <a:solidFill>
                  <a:schemeClr val="tx1"/>
                </a:solidFill>
                <a:latin typeface="Georgia" pitchFamily="18" charset="0"/>
              </a:defRPr>
            </a:lvl2pPr>
            <a:lvl3pPr marL="1143000" indent="-228600" defTabSz="641350">
              <a:defRPr>
                <a:solidFill>
                  <a:schemeClr val="tx1"/>
                </a:solidFill>
                <a:latin typeface="Georgia" pitchFamily="18" charset="0"/>
              </a:defRPr>
            </a:lvl3pPr>
            <a:lvl4pPr marL="1600200" indent="-228600" defTabSz="641350">
              <a:defRPr>
                <a:solidFill>
                  <a:schemeClr val="tx1"/>
                </a:solidFill>
                <a:latin typeface="Georgia" pitchFamily="18" charset="0"/>
              </a:defRPr>
            </a:lvl4pPr>
            <a:lvl5pPr marL="2057400" indent="-228600" defTabSz="641350">
              <a:defRPr>
                <a:solidFill>
                  <a:schemeClr val="tx1"/>
                </a:solidFill>
                <a:latin typeface="Georgia" pitchFamily="18" charset="0"/>
              </a:defRPr>
            </a:lvl5pPr>
            <a:lvl6pPr marL="2514600" indent="-228600" defTabSz="641350" fontAlgn="base">
              <a:spcBef>
                <a:spcPct val="0"/>
              </a:spcBef>
              <a:spcAft>
                <a:spcPct val="0"/>
              </a:spcAft>
              <a:defRPr>
                <a:solidFill>
                  <a:schemeClr val="tx1"/>
                </a:solidFill>
                <a:latin typeface="Georgia" pitchFamily="18" charset="0"/>
              </a:defRPr>
            </a:lvl6pPr>
            <a:lvl7pPr marL="2971800" indent="-228600" defTabSz="641350" fontAlgn="base">
              <a:spcBef>
                <a:spcPct val="0"/>
              </a:spcBef>
              <a:spcAft>
                <a:spcPct val="0"/>
              </a:spcAft>
              <a:defRPr>
                <a:solidFill>
                  <a:schemeClr val="tx1"/>
                </a:solidFill>
                <a:latin typeface="Georgia" pitchFamily="18" charset="0"/>
              </a:defRPr>
            </a:lvl7pPr>
            <a:lvl8pPr marL="3429000" indent="-228600" defTabSz="641350" fontAlgn="base">
              <a:spcBef>
                <a:spcPct val="0"/>
              </a:spcBef>
              <a:spcAft>
                <a:spcPct val="0"/>
              </a:spcAft>
              <a:defRPr>
                <a:solidFill>
                  <a:schemeClr val="tx1"/>
                </a:solidFill>
                <a:latin typeface="Georgia" pitchFamily="18" charset="0"/>
              </a:defRPr>
            </a:lvl8pPr>
            <a:lvl9pPr marL="3886200" indent="-228600" defTabSz="641350" fontAlgn="base">
              <a:spcBef>
                <a:spcPct val="0"/>
              </a:spcBef>
              <a:spcAft>
                <a:spcPct val="0"/>
              </a:spcAft>
              <a:defRPr>
                <a:solidFill>
                  <a:schemeClr val="tx1"/>
                </a:solidFill>
                <a:latin typeface="Georgia" pitchFamily="18" charset="0"/>
              </a:defRPr>
            </a:lvl9pPr>
          </a:lstStyle>
          <a:p>
            <a:pPr eaLnBrk="1" hangingPunct="1">
              <a:defRPr/>
            </a:pPr>
            <a:endParaRPr lang="en-US" altLang="en-US" sz="2400">
              <a:solidFill>
                <a:srgbClr val="000000"/>
              </a:solidFill>
              <a:latin typeface="Arial" pitchFamily="34" charset="0"/>
              <a:ea typeface="ヒラギノ角ゴ ProN W3"/>
              <a:cs typeface="ヒラギノ角ゴ ProN W3"/>
              <a:sym typeface="Arial" pitchFamily="34" charset="0"/>
            </a:endParaRPr>
          </a:p>
        </p:txBody>
      </p:sp>
      <p:pic>
        <p:nvPicPr>
          <p:cNvPr id="5"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4038" y="6173788"/>
            <a:ext cx="1608137"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a:spLocks noGrp="1"/>
          </p:cNvSpPr>
          <p:nvPr>
            <p:ph type="ctrTitle"/>
          </p:nvPr>
        </p:nvSpPr>
        <p:spPr>
          <a:xfrm>
            <a:off x="903112" y="2300174"/>
            <a:ext cx="7309556" cy="880064"/>
          </a:xfrm>
          <a:prstGeom prst="rect">
            <a:avLst/>
          </a:prstGeom>
        </p:spPr>
        <p:txBody>
          <a:bodyPr lIns="64251" tIns="32125" rIns="64251" bIns="32125">
            <a:normAutofit/>
          </a:bodyPr>
          <a:lstStyle>
            <a:lvl1pPr algn="l" defTabSz="457200" rtl="0" eaLnBrk="1" latinLnBrk="0" hangingPunct="1">
              <a:lnSpc>
                <a:spcPts val="5000"/>
              </a:lnSpc>
              <a:spcBef>
                <a:spcPts val="7500"/>
              </a:spcBef>
              <a:spcAft>
                <a:spcPts val="0"/>
              </a:spcAft>
              <a:buNone/>
              <a:defRPr lang="en-US" sz="4600" kern="1200" baseline="0" dirty="0">
                <a:solidFill>
                  <a:schemeClr val="tx2"/>
                </a:solidFill>
                <a:latin typeface="+mj-lt"/>
                <a:ea typeface="+mj-ea"/>
                <a:cs typeface="+mj-cs"/>
              </a:defRPr>
            </a:lvl1pPr>
          </a:lstStyle>
          <a:p>
            <a:r>
              <a:rPr lang="en-US" dirty="0"/>
              <a:t>Click to edit Master title style</a:t>
            </a:r>
          </a:p>
        </p:txBody>
      </p:sp>
      <p:sp>
        <p:nvSpPr>
          <p:cNvPr id="22" name="Subtitle 2"/>
          <p:cNvSpPr>
            <a:spLocks noGrp="1"/>
          </p:cNvSpPr>
          <p:nvPr>
            <p:ph type="subTitle" idx="1"/>
          </p:nvPr>
        </p:nvSpPr>
        <p:spPr>
          <a:xfrm>
            <a:off x="903112" y="3202725"/>
            <a:ext cx="7309555" cy="706079"/>
          </a:xfrm>
          <a:prstGeom prst="rect">
            <a:avLst/>
          </a:prstGeom>
        </p:spPr>
        <p:txBody>
          <a:bodyPr lIns="64251" tIns="32125" rIns="64251" bIns="32125">
            <a:spAutoFit/>
          </a:bodyPr>
          <a:lstStyle>
            <a:lvl1pPr marL="0" indent="0" algn="l">
              <a:lnSpc>
                <a:spcPts val="5000"/>
              </a:lnSpc>
              <a:spcBef>
                <a:spcPts val="2109"/>
              </a:spcBef>
              <a:buClr>
                <a:schemeClr val="tx2"/>
              </a:buClr>
              <a:buSzPct val="100000"/>
              <a:buFontTx/>
              <a:buNone/>
              <a:defRPr sz="3000" cap="none" baseline="0">
                <a:solidFill>
                  <a:srgbClr val="050606"/>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5672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48640" y="1545336"/>
            <a:ext cx="3950208" cy="4325112"/>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101820"/>
                </a:solidFill>
                <a:effectLst/>
                <a:uLnTx/>
                <a:uFillTx/>
                <a:latin typeface="+mn-lt"/>
                <a:ea typeface="+mn-ea"/>
                <a:cs typeface="+mn-cs"/>
              </a:rPr>
              <a:t>Third level</a:t>
            </a:r>
          </a:p>
        </p:txBody>
      </p:sp>
      <p:sp>
        <p:nvSpPr>
          <p:cNvPr id="13" name="Title Placeholder 1"/>
          <p:cNvSpPr>
            <a:spLocks noGrp="1"/>
          </p:cNvSpPr>
          <p:nvPr>
            <p:ph type="title"/>
          </p:nvPr>
        </p:nvSpPr>
        <p:spPr>
          <a:xfrm>
            <a:off x="553641" y="457200"/>
            <a:ext cx="8036720" cy="743347"/>
          </a:xfrm>
          <a:prstGeom prst="rect">
            <a:avLst/>
          </a:prstGeom>
        </p:spPr>
        <p:txBody>
          <a:bodyPr rtlCol="0">
            <a:normAutofit/>
          </a:bodyPr>
          <a:lstStyle/>
          <a:p>
            <a:r>
              <a:rPr lang="en-US"/>
              <a:t>Click to edit Master title style</a:t>
            </a:r>
            <a:endParaRPr lang="en-US" dirty="0"/>
          </a:p>
        </p:txBody>
      </p:sp>
      <p:sp>
        <p:nvSpPr>
          <p:cNvPr id="9" name="Content Placeholder 3"/>
          <p:cNvSpPr>
            <a:spLocks noGrp="1"/>
          </p:cNvSpPr>
          <p:nvPr>
            <p:ph sz="half" idx="2" hasCustomPrompt="1"/>
          </p:nvPr>
        </p:nvSpPr>
        <p:spPr>
          <a:xfrm>
            <a:off x="4735512" y="1549400"/>
            <a:ext cx="3951287" cy="4326746"/>
          </a:xfrm>
          <a:prstGeom prst="rect">
            <a:avLst/>
          </a:prstGeom>
        </p:spPr>
        <p:txBody>
          <a:bodyPr/>
          <a:lstStyle>
            <a:lvl1pPr marL="342900" marR="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sz="2000"/>
            </a:lvl1pPr>
            <a:lvl2pPr marL="742950" marR="0"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sz="1800"/>
            </a:lvl2pPr>
            <a:lvl3pPr marL="1143000" marR="0" indent="-228600" algn="l" defTabSz="457200" rtl="0" eaLnBrk="1" fontAlgn="auto" latinLnBrk="0" hangingPunct="1">
              <a:lnSpc>
                <a:spcPct val="100000"/>
              </a:lnSpc>
              <a:spcBef>
                <a:spcPts val="1000"/>
              </a:spcBef>
              <a:spcAft>
                <a:spcPts val="0"/>
              </a:spcAft>
              <a:buClrTx/>
              <a:buSzTx/>
              <a:buFont typeface="Arial"/>
              <a:buChar char="•"/>
              <a:tabLst/>
              <a:defRPr sz="1600"/>
            </a:lvl3pPr>
            <a:lvl4pPr>
              <a:defRPr sz="1800"/>
            </a:lvl4pPr>
            <a:lvl5pPr>
              <a:defRPr sz="1800"/>
            </a:lvl5pPr>
            <a:lvl6pPr>
              <a:defRPr sz="1800"/>
            </a:lvl6pPr>
            <a:lvl7pPr>
              <a:defRPr sz="1800"/>
            </a:lvl7pPr>
            <a:lvl8pPr>
              <a:defRPr sz="1800"/>
            </a:lvl8pPr>
            <a:lvl9pPr>
              <a:defRPr sz="1800"/>
            </a:lvl9pPr>
          </a:lstStyle>
          <a:p>
            <a:pPr marL="342900" marR="0" lvl="0" indent="-347472" algn="l" defTabSz="457200" rtl="0" eaLnBrk="1" fontAlgn="auto" latinLnBrk="0" hangingPunct="1">
              <a:lnSpc>
                <a:spcPts val="2600"/>
              </a:lnSpc>
              <a:spcBef>
                <a:spcPts val="1000"/>
              </a:spcBef>
              <a:spcAft>
                <a:spcPts val="0"/>
              </a:spcAft>
              <a:buClr>
                <a:srgbClr val="2CB34A"/>
              </a:buClr>
              <a:buSzTx/>
              <a:buFont typeface="Wingdings" charset="2"/>
              <a:buChar char="§"/>
              <a:tabLst/>
              <a:defRPr/>
            </a:pPr>
            <a:r>
              <a:rPr kumimoji="0" lang="en-US" sz="2200" b="0" i="0" u="none" strike="noStrike" kern="1200" cap="none" spc="0" normalizeH="0" baseline="0" noProof="0" dirty="0">
                <a:ln>
                  <a:noFill/>
                </a:ln>
                <a:solidFill>
                  <a:srgbClr val="101820"/>
                </a:solidFill>
                <a:effectLst/>
                <a:uLnTx/>
                <a:uFillTx/>
                <a:latin typeface="+mn-lt"/>
                <a:ea typeface="+mn-ea"/>
                <a:cs typeface="+mn-cs"/>
              </a:rPr>
              <a:t>Click to add text</a:t>
            </a:r>
          </a:p>
          <a:p>
            <a:pPr marL="742950" marR="0" lvl="1" indent="-285750" algn="l" defTabSz="457200" rtl="0" eaLnBrk="1" fontAlgn="auto" latinLnBrk="0" hangingPunct="1">
              <a:lnSpc>
                <a:spcPct val="100000"/>
              </a:lnSpc>
              <a:spcBef>
                <a:spcPts val="1000"/>
              </a:spcBef>
              <a:spcAft>
                <a:spcPts val="0"/>
              </a:spcAft>
              <a:buClr>
                <a:srgbClr val="2CB34A"/>
              </a:buClr>
              <a:buSzPct val="50000"/>
              <a:buFont typeface="Wingdings" charset="2"/>
              <a:buChar char=""/>
              <a:tabLst/>
              <a:defRPr/>
            </a:pPr>
            <a:r>
              <a:rPr kumimoji="0" lang="en-US" sz="2000" b="0" i="0" u="none" strike="noStrike" kern="1200" cap="none" spc="0" normalizeH="0" baseline="0" noProof="0" dirty="0">
                <a:ln>
                  <a:noFill/>
                </a:ln>
                <a:solidFill>
                  <a:srgbClr val="101820"/>
                </a:solidFill>
                <a:effectLst/>
                <a:uLnTx/>
                <a:uFillTx/>
                <a:latin typeface="+mn-lt"/>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Tx/>
              <a:buSzTx/>
              <a:buFont typeface="Arial"/>
              <a:buChar char="•"/>
              <a:tabLst/>
              <a:defRPr/>
            </a:pPr>
            <a:r>
              <a:rPr kumimoji="0" lang="en-US" sz="1800" b="0" i="0" u="none" strike="noStrike" kern="1200" cap="none" spc="0" normalizeH="0" baseline="0" noProof="0" dirty="0">
                <a:ln>
                  <a:noFill/>
                </a:ln>
                <a:solidFill>
                  <a:srgbClr val="101820"/>
                </a:solidFill>
                <a:effectLst/>
                <a:uLnTx/>
                <a:uFillTx/>
                <a:latin typeface="+mn-lt"/>
                <a:ea typeface="+mn-ea"/>
                <a:cs typeface="+mn-cs"/>
              </a:rPr>
              <a:t>Third level</a:t>
            </a:r>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4195611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a:t>Click to edit master title style</a:t>
            </a:r>
          </a:p>
        </p:txBody>
      </p:sp>
      <p:sp>
        <p:nvSpPr>
          <p:cNvPr id="10" name="Content Placeholder 3"/>
          <p:cNvSpPr>
            <a:spLocks noGrp="1"/>
          </p:cNvSpPr>
          <p:nvPr>
            <p:ph sz="half" idx="2" hasCustomPrompt="1"/>
          </p:nvPr>
        </p:nvSpPr>
        <p:spPr>
          <a:xfrm>
            <a:off x="553644" y="2098849"/>
            <a:ext cx="3847345" cy="3717751"/>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1" name="Text Placeholder 4"/>
          <p:cNvSpPr>
            <a:spLocks noGrp="1"/>
          </p:cNvSpPr>
          <p:nvPr>
            <p:ph type="body" sz="quarter" idx="3" hasCustomPrompt="1"/>
          </p:nvPr>
        </p:nvSpPr>
        <p:spPr>
          <a:xfrm>
            <a:off x="4741504"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2" name="Content Placeholder 5"/>
          <p:cNvSpPr>
            <a:spLocks noGrp="1"/>
          </p:cNvSpPr>
          <p:nvPr>
            <p:ph sz="quarter" idx="4" hasCustomPrompt="1"/>
          </p:nvPr>
        </p:nvSpPr>
        <p:spPr>
          <a:xfrm>
            <a:off x="4741504" y="2098849"/>
            <a:ext cx="3848856" cy="3717751"/>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3" name="Text Placeholder 4"/>
          <p:cNvSpPr>
            <a:spLocks noGrp="1"/>
          </p:cNvSpPr>
          <p:nvPr>
            <p:ph type="body" sz="quarter" idx="12" hasCustomPrompt="1"/>
          </p:nvPr>
        </p:nvSpPr>
        <p:spPr>
          <a:xfrm>
            <a:off x="533400" y="1579098"/>
            <a:ext cx="3848856" cy="371679"/>
          </a:xfrm>
          <a:prstGeom prst="rect">
            <a:avLst/>
          </a:prstGeom>
        </p:spPr>
        <p:txBody>
          <a:bodyPr anchor="b">
            <a:noAutofit/>
          </a:bodyPr>
          <a:lstStyle>
            <a:lvl1pPr marL="0" indent="0">
              <a:buNone/>
              <a:defRPr sz="2000" b="1">
                <a:latin typeface="Georgia"/>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 name="Slide Number Placeholder 1"/>
          <p:cNvSpPr>
            <a:spLocks noGrp="1"/>
          </p:cNvSpPr>
          <p:nvPr>
            <p:ph type="sldNum" sz="quarter" idx="13"/>
          </p:nvPr>
        </p:nvSpPr>
        <p:spPr>
          <a:xfrm>
            <a:off x="6528816" y="6172200"/>
            <a:ext cx="2057400" cy="365125"/>
          </a:xfrm>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1584783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10"/>
          </p:nvPr>
        </p:nvSpPr>
        <p:spPr>
          <a:xfrm>
            <a:off x="6528816" y="6172200"/>
            <a:ext cx="2057400" cy="365125"/>
          </a:xfrm>
          <a:prstGeom prst="rect">
            <a:avLst/>
          </a:prstGeom>
        </p:spPr>
        <p:txBody>
          <a:bodyPr/>
          <a:lstStyle/>
          <a:p>
            <a:fld id="{0155CA9A-7DC0-4F33-9AFB-59B2852CB43E}" type="slidenum">
              <a:rPr lang="en-US" smtClean="0"/>
              <a:pPr/>
              <a:t>‹#›</a:t>
            </a:fld>
            <a:endParaRPr lang="en-US"/>
          </a:p>
        </p:txBody>
      </p:sp>
    </p:spTree>
    <p:extLst>
      <p:ext uri="{BB962C8B-B14F-4D97-AF65-F5344CB8AC3E}">
        <p14:creationId xmlns:p14="http://schemas.microsoft.com/office/powerpoint/2010/main" val="397976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150575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3124200" y="6173788"/>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Content Placeholder 2"/>
          <p:cNvSpPr>
            <a:spLocks noGrp="1"/>
          </p:cNvSpPr>
          <p:nvPr>
            <p:ph sz="half" idx="1" hasCustomPrompt="1"/>
          </p:nvPr>
        </p:nvSpPr>
        <p:spPr>
          <a:xfrm>
            <a:off x="553643" y="1549400"/>
            <a:ext cx="8036719" cy="4326746"/>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9" name="Title Placeholder 1"/>
          <p:cNvSpPr>
            <a:spLocks noGrp="1"/>
          </p:cNvSpPr>
          <p:nvPr>
            <p:ph type="title"/>
          </p:nvPr>
        </p:nvSpPr>
        <p:spPr>
          <a:xfrm>
            <a:off x="553641" y="452437"/>
            <a:ext cx="8036720" cy="743347"/>
          </a:xfrm>
          <a:prstGeom prst="rect">
            <a:avLst/>
          </a:prstGeom>
        </p:spPr>
        <p:txBody>
          <a:bodyPr vert="horz" lIns="91440" tIns="45720" rIns="91440" bIns="45720" rtlCol="0" anchor="ctr">
            <a:normAutofit/>
          </a:bodyPr>
          <a:lstStyle/>
          <a:p>
            <a:r>
              <a:rPr lang="en-US" dirty="0"/>
              <a:t>Click to edit master title style</a:t>
            </a:r>
          </a:p>
        </p:txBody>
      </p:sp>
      <p:sp>
        <p:nvSpPr>
          <p:cNvPr id="2" name="Slide Number Placeholder 1"/>
          <p:cNvSpPr>
            <a:spLocks noGrp="1"/>
          </p:cNvSpPr>
          <p:nvPr>
            <p:ph type="sldNum" sz="quarter" idx="10"/>
          </p:nvPr>
        </p:nvSpPr>
        <p:spPr>
          <a:xfrm>
            <a:off x="6528816" y="6172200"/>
            <a:ext cx="2057400" cy="365125"/>
          </a:xfrm>
        </p:spPr>
        <p:txBody>
          <a:bodyPr/>
          <a:lstStyle/>
          <a:p>
            <a:fld id="{FFFFFB03-6426-44DC-A3A5-3C17110B64AE}" type="slidenum">
              <a:rPr lang="en-US" smtClean="0"/>
              <a:pPr/>
              <a:t>‹#›</a:t>
            </a:fld>
            <a:endParaRPr lang="en-US"/>
          </a:p>
        </p:txBody>
      </p:sp>
    </p:spTree>
    <p:extLst>
      <p:ext uri="{BB962C8B-B14F-4D97-AF65-F5344CB8AC3E}">
        <p14:creationId xmlns:p14="http://schemas.microsoft.com/office/powerpoint/2010/main" val="156029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554038" y="457200"/>
            <a:ext cx="803592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Text Placeholder 2"/>
          <p:cNvSpPr>
            <a:spLocks noGrp="1"/>
          </p:cNvSpPr>
          <p:nvPr>
            <p:ph type="body" idx="1"/>
          </p:nvPr>
        </p:nvSpPr>
        <p:spPr bwMode="auto">
          <a:xfrm>
            <a:off x="554038" y="1527048"/>
            <a:ext cx="8035925" cy="4105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lvl="0" indent="-347472" algn="l" defTabSz="457200" rtl="0" eaLnBrk="1" latinLnBrk="0" hangingPunct="1">
              <a:lnSpc>
                <a:spcPts val="2600"/>
              </a:lnSpc>
              <a:spcBef>
                <a:spcPts val="1000"/>
              </a:spcBef>
              <a:buClr>
                <a:schemeClr val="tx2"/>
              </a:buClr>
              <a:buFont typeface="Wingdings" charset="2"/>
              <a:buChar char="§"/>
            </a:pPr>
            <a:r>
              <a:rPr lang="en-US" altLang="en-US" dirty="0"/>
              <a:t>Click to edit master text styles</a:t>
            </a:r>
          </a:p>
          <a:p>
            <a:pPr marL="742950" lvl="1" indent="-285750" algn="l" defTabSz="457200" rtl="0" eaLnBrk="1" latinLnBrk="0" hangingPunct="1">
              <a:spcBef>
                <a:spcPts val="1000"/>
              </a:spcBef>
              <a:buClr>
                <a:schemeClr val="tx2"/>
              </a:buClr>
              <a:buSzPct val="50000"/>
              <a:buFont typeface="Wingdings" charset="2"/>
              <a:buChar char=""/>
            </a:pPr>
            <a:r>
              <a:rPr lang="en-US" altLang="en-US" dirty="0"/>
              <a:t>Second level</a:t>
            </a:r>
          </a:p>
          <a:p>
            <a:pPr marL="1143000" lvl="2" indent="-228600" algn="l" defTabSz="457200" rtl="0" eaLnBrk="1" latinLnBrk="0" hangingPunct="1">
              <a:spcBef>
                <a:spcPts val="1000"/>
              </a:spcBef>
              <a:buFont typeface="Arial"/>
              <a:buChar char="•"/>
            </a:pPr>
            <a:r>
              <a:rPr lang="en-US" altLang="en-US" dirty="0"/>
              <a:t>Third level</a:t>
            </a:r>
          </a:p>
        </p:txBody>
      </p:sp>
      <p:cxnSp>
        <p:nvCxnSpPr>
          <p:cNvPr id="8" name="Straight Connector 13"/>
          <p:cNvCxnSpPr>
            <a:cxnSpLocks noChangeShapeType="1"/>
          </p:cNvCxnSpPr>
          <p:nvPr userDrawn="1"/>
        </p:nvCxnSpPr>
        <p:spPr bwMode="auto">
          <a:xfrm>
            <a:off x="553644" y="1298448"/>
            <a:ext cx="8036719" cy="0"/>
          </a:xfrm>
          <a:prstGeom prst="line">
            <a:avLst/>
          </a:prstGeom>
          <a:noFill/>
          <a:ln w="25400">
            <a:solidFill>
              <a:srgbClr val="50B748"/>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7177" y="6051018"/>
            <a:ext cx="1943100" cy="663048"/>
          </a:xfrm>
          <a:prstGeom prst="rect">
            <a:avLst/>
          </a:prstGeom>
        </p:spPr>
      </p:pic>
      <p:sp>
        <p:nvSpPr>
          <p:cNvPr id="6" name="Slide Number Placeholder 5"/>
          <p:cNvSpPr>
            <a:spLocks noGrp="1"/>
          </p:cNvSpPr>
          <p:nvPr>
            <p:ph type="sldNum" sz="quarter" idx="4"/>
          </p:nvPr>
        </p:nvSpPr>
        <p:spPr>
          <a:xfrm>
            <a:off x="6528816" y="6172200"/>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FFFFB03-6426-44DC-A3A5-3C17110B64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588" r:id="rId1"/>
    <p:sldLayoutId id="2147484589" r:id="rId2"/>
    <p:sldLayoutId id="2147484582" r:id="rId3"/>
    <p:sldLayoutId id="2147484590" r:id="rId4"/>
    <p:sldLayoutId id="2147484583" r:id="rId5"/>
    <p:sldLayoutId id="2147484584" r:id="rId6"/>
    <p:sldLayoutId id="2147484585" r:id="rId7"/>
    <p:sldLayoutId id="2147484591" r:id="rId8"/>
    <p:sldLayoutId id="2147484586" r:id="rId9"/>
    <p:sldLayoutId id="2147484595" r:id="rId10"/>
    <p:sldLayoutId id="2147484596" r:id="rId11"/>
  </p:sldLayoutIdLst>
  <p:hf hdr="0" ftr="0" dt="0"/>
  <p:txStyles>
    <p:titleStyle>
      <a:lvl1pPr algn="l" defTabSz="457200" rtl="0" eaLnBrk="0" fontAlgn="base" hangingPunct="0">
        <a:spcBef>
          <a:spcPct val="0"/>
        </a:spcBef>
        <a:spcAft>
          <a:spcPct val="0"/>
        </a:spcAft>
        <a:defRPr sz="2800" kern="1200">
          <a:solidFill>
            <a:schemeClr val="tx1"/>
          </a:solidFill>
          <a:latin typeface="+mj-lt"/>
          <a:ea typeface="MS PGothic" panose="020B0600070205080204" pitchFamily="34" charset="-128"/>
          <a:cs typeface="MS PGothic" charset="0"/>
        </a:defRPr>
      </a:lvl1pPr>
      <a:lvl2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2pPr>
      <a:lvl3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3pPr>
      <a:lvl4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4pPr>
      <a:lvl5pPr algn="l" defTabSz="457200" rtl="0" eaLnBrk="0" fontAlgn="base" hangingPunct="0">
        <a:spcBef>
          <a:spcPct val="0"/>
        </a:spcBef>
        <a:spcAft>
          <a:spcPct val="0"/>
        </a:spcAft>
        <a:defRPr sz="2800">
          <a:solidFill>
            <a:schemeClr val="tx1"/>
          </a:solidFill>
          <a:latin typeface="Georgia" pitchFamily="18" charset="0"/>
          <a:ea typeface="MS PGothic" panose="020B0600070205080204" pitchFamily="34" charset="-128"/>
          <a:cs typeface="MS PGothic" charset="0"/>
        </a:defRPr>
      </a:lvl5pPr>
      <a:lvl6pPr marL="457200" algn="l" defTabSz="457200" rtl="0" fontAlgn="base">
        <a:spcBef>
          <a:spcPct val="0"/>
        </a:spcBef>
        <a:spcAft>
          <a:spcPct val="0"/>
        </a:spcAft>
        <a:defRPr sz="2800">
          <a:solidFill>
            <a:schemeClr val="tx1"/>
          </a:solidFill>
          <a:latin typeface="Georgia" pitchFamily="18" charset="0"/>
        </a:defRPr>
      </a:lvl6pPr>
      <a:lvl7pPr marL="914400" algn="l" defTabSz="457200" rtl="0" fontAlgn="base">
        <a:spcBef>
          <a:spcPct val="0"/>
        </a:spcBef>
        <a:spcAft>
          <a:spcPct val="0"/>
        </a:spcAft>
        <a:defRPr sz="2800">
          <a:solidFill>
            <a:schemeClr val="tx1"/>
          </a:solidFill>
          <a:latin typeface="Georgia" pitchFamily="18" charset="0"/>
        </a:defRPr>
      </a:lvl7pPr>
      <a:lvl8pPr marL="1371600" algn="l" defTabSz="457200" rtl="0" fontAlgn="base">
        <a:spcBef>
          <a:spcPct val="0"/>
        </a:spcBef>
        <a:spcAft>
          <a:spcPct val="0"/>
        </a:spcAft>
        <a:defRPr sz="2800">
          <a:solidFill>
            <a:schemeClr val="tx1"/>
          </a:solidFill>
          <a:latin typeface="Georgia" pitchFamily="18" charset="0"/>
        </a:defRPr>
      </a:lvl8pPr>
      <a:lvl9pPr marL="1828800" algn="l" defTabSz="457200" rtl="0" fontAlgn="base">
        <a:spcBef>
          <a:spcPct val="0"/>
        </a:spcBef>
        <a:spcAft>
          <a:spcPct val="0"/>
        </a:spcAft>
        <a:defRPr sz="2800">
          <a:solidFill>
            <a:schemeClr val="tx1"/>
          </a:solidFill>
          <a:latin typeface="Georgia" pitchFamily="18" charset="0"/>
        </a:defRPr>
      </a:lvl9pPr>
    </p:titleStyle>
    <p:bodyStyle>
      <a:lvl1pPr marL="0" indent="0" algn="l" defTabSz="457200" rtl="0" eaLnBrk="0" fontAlgn="base" hangingPunct="0">
        <a:lnSpc>
          <a:spcPts val="2600"/>
        </a:lnSpc>
        <a:spcBef>
          <a:spcPts val="1000"/>
        </a:spcBef>
        <a:spcAft>
          <a:spcPct val="0"/>
        </a:spcAft>
        <a:buClr>
          <a:schemeClr val="tx2"/>
        </a:buClr>
        <a:buFont typeface="Wingdings" panose="05000000000000000000" pitchFamily="2" charset="2"/>
        <a:buNone/>
        <a:defRPr lang="en-US" altLang="en-US" sz="2200" kern="1200" dirty="0" smtClean="0">
          <a:solidFill>
            <a:schemeClr val="tx1"/>
          </a:solidFill>
          <a:latin typeface="+mn-lt"/>
          <a:ea typeface="+mn-ea"/>
          <a:cs typeface="+mn-cs"/>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lang="en-US" altLang="en-US" sz="2000" kern="1200" dirty="0" smtClean="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anose="020B0604020202020204" pitchFamily="34" charset="0"/>
        <a:buChar char="•"/>
        <a:defRPr lang="en-US" altLang="en-US" sz="1800" kern="1200" dirty="0" smtClean="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onsumerfinance.gov/"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1.emf"/><Relationship Id="rId4" Type="http://schemas.openxmlformats.org/officeDocument/2006/relationships/package" Target="../embeddings/Microsoft_Excel_Worksheet1.xlsx"/></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0.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hyperlink" Target="http://www.consumerfinance.gov/paying-for-college"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hyperlink" Target="http://www.annualcreditreport.com/"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hyperlink" Target="https://www.annualcreditreport.com/cra/index.jsp"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hyperlink" Target="http://www.consumer.ftc.gov/articles/pdf-0093-annual-report-request-form.pdf"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7.xml"/><Relationship Id="rId1" Type="http://schemas.openxmlformats.org/officeDocument/2006/relationships/slideLayout" Target="../slideLayouts/slideLayout11.xml"/><Relationship Id="rId4" Type="http://schemas.openxmlformats.org/officeDocument/2006/relationships/hyperlink" Target="https://www.annualcreditreport.com/manualRequestForm.acti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hyperlink" Target="https://www.annualcreditreport.com"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52.xml"/><Relationship Id="rId1" Type="http://schemas.openxmlformats.org/officeDocument/2006/relationships/slideLayout" Target="../slideLayouts/slideLayout3.xml"/><Relationship Id="rId4" Type="http://schemas.openxmlformats.org/officeDocument/2006/relationships/image" Target="../media/image65.emf"/></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help.consumerfinance.gov/app/tellyourstory"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hyperlink" Target="http://www.consumerfinance.gov/complaint/"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 Id="rId5" Type="http://schemas.openxmlformats.org/officeDocument/2006/relationships/hyperlink" Target="https://www.nfcc.org/" TargetMode="External"/><Relationship Id="rId4" Type="http://schemas.openxmlformats.org/officeDocument/2006/relationships/hyperlink" Target="http://www.consumerfinance.gov/"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6.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20.emf"/><Relationship Id="rId7" Type="http://schemas.openxmlformats.org/officeDocument/2006/relationships/diagramColors" Target="../diagrams/colors12.xml"/><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onsumerfinance.gov/consumer-tools/everyone-has-a-story/ana-debts-you-dont-owe/" TargetMode="Externa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6.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8.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9.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2.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3.xm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hyperlink" Target="http://www.consumerfinance.gov/your-money-your-goals/" TargetMode="External"/><Relationship Id="rId2" Type="http://schemas.openxmlformats.org/officeDocument/2006/relationships/notesSlide" Target="../notesSlides/notesSlide215.xml"/><Relationship Id="rId1" Type="http://schemas.openxmlformats.org/officeDocument/2006/relationships/slideLayout" Target="../slideLayouts/slideLayout3.xml"/><Relationship Id="rId4" Type="http://schemas.openxmlformats.org/officeDocument/2006/relationships/hyperlink" Target="mailto:empowerment@cfpb.gov" TargetMode="Externa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1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28.emf"/></Relationships>
</file>

<file path=ppt/slides/_rels/slide79.xml.rels><?xml version="1.0" encoding="UTF-8" standalone="yes"?>
<Relationships xmlns="http://schemas.openxmlformats.org/package/2006/relationships"><Relationship Id="rId3" Type="http://schemas.openxmlformats.org/officeDocument/2006/relationships/hyperlink" Target="https://www.irs.gov/for-tax-pros/new-federal-tax-law-may-affect-some-refunds-filed-in-early-2017"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Su dinero, sus metas</a:t>
            </a:r>
          </a:p>
        </p:txBody>
      </p:sp>
      <p:sp>
        <p:nvSpPr>
          <p:cNvPr id="3" name="Text Placeholder 2"/>
          <p:cNvSpPr>
            <a:spLocks noGrp="1"/>
          </p:cNvSpPr>
          <p:nvPr>
            <p:ph type="body" sz="quarter" idx="10"/>
          </p:nvPr>
        </p:nvSpPr>
        <p:spPr/>
        <p:txBody>
          <a:bodyPr/>
          <a:lstStyle/>
          <a:p>
            <a:r>
              <a:rPr lang="es-MX" dirty="0"/>
              <a:t>Un conjunto de herramientas de empoderamiento financiero</a:t>
            </a:r>
          </a:p>
        </p:txBody>
      </p:sp>
    </p:spTree>
    <p:extLst>
      <p:ext uri="{BB962C8B-B14F-4D97-AF65-F5344CB8AC3E}">
        <p14:creationId xmlns:p14="http://schemas.microsoft.com/office/powerpoint/2010/main" val="2547633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641" y="1447800"/>
            <a:ext cx="8037576" cy="4267200"/>
          </a:xfrm>
        </p:spPr>
        <p:txBody>
          <a:bodyPr>
            <a:noAutofit/>
          </a:bodyPr>
          <a:lstStyle/>
          <a:p>
            <a:pPr marL="0" indent="0">
              <a:buFont typeface="Wingdings" panose="05000000000000000000" pitchFamily="2" charset="2"/>
              <a:buNone/>
              <a:defRPr/>
            </a:pPr>
            <a:r>
              <a:rPr lang="es-MX" sz="1800"/>
              <a:t>Al terminar el curso, usted podrá:</a:t>
            </a:r>
          </a:p>
          <a:p>
            <a:pPr>
              <a:buFont typeface="Wingdings" charset="0"/>
              <a:buChar char="§"/>
              <a:defRPr/>
            </a:pPr>
            <a:r>
              <a:rPr lang="es-MX" sz="1800"/>
              <a:t>Aumentar sus conocimientos sobre formas eficaces y atractivas de impartir formación.</a:t>
            </a:r>
          </a:p>
          <a:p>
            <a:pPr>
              <a:buFont typeface="Wingdings" charset="0"/>
              <a:buChar char="§"/>
              <a:defRPr/>
            </a:pPr>
            <a:r>
              <a:rPr lang="es-MX" sz="1800"/>
              <a:t>Explicar los conceptos clave de empoderamiento financiero presentados en </a:t>
            </a:r>
            <a:r>
              <a:rPr lang="es-MX" sz="1800" i="1"/>
              <a:t>Su dinero, sus metas</a:t>
            </a:r>
            <a:r>
              <a:rPr lang="es-MX" sz="1800"/>
              <a:t>.</a:t>
            </a:r>
          </a:p>
          <a:p>
            <a:pPr>
              <a:buFont typeface="Wingdings" charset="0"/>
              <a:buChar char="§"/>
              <a:defRPr/>
            </a:pPr>
            <a:r>
              <a:rPr lang="es-MX" sz="1800"/>
              <a:t>Acceder y utilizar las herramientas y materiales disponibles en </a:t>
            </a:r>
            <a:r>
              <a:rPr lang="es-MX" sz="1800" u="sng">
                <a:hlinkClick r:id="rId3"/>
              </a:rPr>
              <a:t>www.consumerfinance.gov</a:t>
            </a:r>
            <a:r>
              <a:rPr lang="es-MX" sz="1800"/>
              <a:t>.</a:t>
            </a:r>
          </a:p>
          <a:p>
            <a:pPr>
              <a:buFont typeface="Wingdings" charset="0"/>
              <a:buChar char="§"/>
              <a:defRPr/>
            </a:pPr>
            <a:r>
              <a:rPr lang="es-MX" sz="1800" b="1"/>
              <a:t>Tomar medidas para equipar al personalde primera línea  y a voluntarios con </a:t>
            </a:r>
            <a:r>
              <a:rPr lang="es-MX" sz="1800" b="1" i="1"/>
              <a:t>Su dinero, sus metas </a:t>
            </a:r>
            <a:r>
              <a:rPr lang="es-MX" sz="1800" b="1"/>
              <a:t>impartiendo una formación personalizada</a:t>
            </a:r>
            <a:r>
              <a:rPr lang="es-MX" sz="1800"/>
              <a:t> para que puedan usar las herramientas en su trabajo.</a:t>
            </a:r>
          </a:p>
        </p:txBody>
      </p:sp>
      <p:sp>
        <p:nvSpPr>
          <p:cNvPr id="34817" name="Title 1"/>
          <p:cNvSpPr>
            <a:spLocks noGrp="1"/>
          </p:cNvSpPr>
          <p:nvPr>
            <p:ph type="title"/>
          </p:nvPr>
        </p:nvSpPr>
        <p:spPr/>
        <p:txBody>
          <a:bodyPr/>
          <a:lstStyle/>
          <a:p>
            <a:r>
              <a:rPr lang="es-MX"/>
              <a:t>Objetivos del curso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p:txBody>
          <a:bodyPr/>
          <a:lstStyle/>
          <a:p>
            <a:r>
              <a:rPr lang="es-MX"/>
              <a:t>Módulo 5: Llegar a fin de mes</a:t>
            </a:r>
          </a:p>
        </p:txBody>
      </p:sp>
      <p:sp>
        <p:nvSpPr>
          <p:cNvPr id="8" name="Title 7"/>
          <p:cNvSpPr>
            <a:spLocks noGrp="1"/>
          </p:cNvSpPr>
          <p:nvPr>
            <p:ph type="ctrTitle"/>
          </p:nvPr>
        </p:nvSpPr>
        <p:spPr/>
        <p:txBody>
          <a:bodyPr/>
          <a:lstStyle/>
          <a:p>
            <a:r>
              <a:rPr lang="es-MX">
                <a:solidFill>
                  <a:srgbClr val="3B8636"/>
                </a:solidFill>
              </a:rPr>
              <a:t>Su dinero, sus metas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t>¿Qué es un presupuesto de flujo de efectivo?</a:t>
            </a:r>
          </a:p>
          <a:p>
            <a:r>
              <a:rPr lang="es-MX"/>
              <a:t>¿Cómo se diferencia de un presupuesto ordinario?</a:t>
            </a:r>
          </a:p>
          <a:p>
            <a:r>
              <a:rPr lang="es-MX"/>
              <a:t>¿Cuál cree usted que podría ser el beneficio de este enfoque? </a:t>
            </a:r>
            <a:endParaRPr lang="es-MX" altLang="en-US"/>
          </a:p>
        </p:txBody>
      </p:sp>
      <p:sp>
        <p:nvSpPr>
          <p:cNvPr id="243713" name="Title 1"/>
          <p:cNvSpPr>
            <a:spLocks noGrp="1"/>
          </p:cNvSpPr>
          <p:nvPr>
            <p:ph type="title"/>
          </p:nvPr>
        </p:nvSpPr>
        <p:spPr/>
        <p:txBody>
          <a:bodyPr/>
          <a:lstStyle/>
          <a:p>
            <a:r>
              <a:rPr lang="es-MX"/>
              <a:t>Llegar a fin de mes</a:t>
            </a:r>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3" name="Rectangle 7" descr="Cuadro de texto con una flecha que apunta a la file del Saldo Inicial de la Semana del presupuesto de flujo de dinero. El cuadro de texto dice:&#10;&#10;Saldo final de la semana anterior. Para obtener el saldo inicial, sume el total de su dinero en efectivo, su tarjeta de débito y los saldos de sus cuentas.&#10;"/>
          <p:cNvSpPr>
            <a:spLocks noChangeArrowheads="1"/>
          </p:cNvSpPr>
          <p:nvPr/>
        </p:nvSpPr>
        <p:spPr bwMode="auto">
          <a:xfrm>
            <a:off x="6985000" y="1572137"/>
            <a:ext cx="199866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s-MX" altLang="en-US" sz="1800" b="1" dirty="0">
                <a:solidFill>
                  <a:srgbClr val="3B3C3E"/>
                </a:solidFill>
              </a:rPr>
              <a:t>El saldo final de la semana anterior</a:t>
            </a:r>
          </a:p>
          <a:p>
            <a:pPr eaLnBrk="1" hangingPunct="1">
              <a:lnSpc>
                <a:spcPct val="100000"/>
              </a:lnSpc>
              <a:spcBef>
                <a:spcPct val="0"/>
              </a:spcBef>
              <a:buClrTx/>
              <a:buFontTx/>
              <a:buNone/>
            </a:pPr>
            <a:endParaRPr lang="es-MX" altLang="en-US" sz="1800" b="1" dirty="0">
              <a:solidFill>
                <a:srgbClr val="3B3C3E"/>
              </a:solidFill>
            </a:endParaRPr>
          </a:p>
          <a:p>
            <a:pPr eaLnBrk="1" hangingPunct="1">
              <a:lnSpc>
                <a:spcPct val="100000"/>
              </a:lnSpc>
              <a:spcBef>
                <a:spcPct val="0"/>
              </a:spcBef>
              <a:buClrTx/>
              <a:buFontTx/>
              <a:buNone/>
            </a:pPr>
            <a:r>
              <a:rPr lang="es-MX" sz="1800" b="1" dirty="0"/>
              <a:t>Para obtener el saldo inicial, sume el total de su dinero en efectivo, su tarjeta de débito, y los saldos de sus cuentas.</a:t>
            </a:r>
            <a:endParaRPr lang="es-MX" altLang="en-US" sz="1800" dirty="0"/>
          </a:p>
        </p:txBody>
      </p:sp>
      <p:cxnSp>
        <p:nvCxnSpPr>
          <p:cNvPr id="7" name="Straight Connector 6" descr="arrow to Week 1 beginning balance for week"/>
          <p:cNvCxnSpPr/>
          <p:nvPr/>
        </p:nvCxnSpPr>
        <p:spPr>
          <a:xfrm>
            <a:off x="5535613" y="1530350"/>
            <a:ext cx="1806575" cy="555625"/>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Table 2" descr="Consulte http://files.consumerfinance.gov/f/documents/201701_cfpb_YMYG-Toolkit.pdf#page=168. Tabla a manera de ejemplo que muestra el presupuesto del flujo de dinero para dos semanas, incluye el saldo inicial, las fuentes de efectivo, los usos del efectivo y el saldo de la semana."/>
          <p:cNvGraphicFramePr>
            <a:graphicFrameLocks noGrp="1"/>
          </p:cNvGraphicFramePr>
          <p:nvPr>
            <p:extLst>
              <p:ext uri="{D42A27DB-BD31-4B8C-83A1-F6EECF244321}">
                <p14:modId xmlns:p14="http://schemas.microsoft.com/office/powerpoint/2010/main" val="2552509119"/>
              </p:ext>
            </p:extLst>
          </p:nvPr>
        </p:nvGraphicFramePr>
        <p:xfrm>
          <a:off x="561975" y="1162050"/>
          <a:ext cx="6132513" cy="5265746"/>
        </p:xfrm>
        <a:graphic>
          <a:graphicData uri="http://schemas.openxmlformats.org/drawingml/2006/table">
            <a:tbl>
              <a:tblPr firstRow="1"/>
              <a:tblGrid>
                <a:gridCol w="4140200">
                  <a:extLst>
                    <a:ext uri="{9D8B030D-6E8A-4147-A177-3AD203B41FA5}">
                      <a16:colId xmlns="" xmlns:a16="http://schemas.microsoft.com/office/drawing/2014/main" val="20000"/>
                    </a:ext>
                  </a:extLst>
                </a:gridCol>
                <a:gridCol w="1012825">
                  <a:extLst>
                    <a:ext uri="{9D8B030D-6E8A-4147-A177-3AD203B41FA5}">
                      <a16:colId xmlns="" xmlns:a16="http://schemas.microsoft.com/office/drawing/2014/main" val="20001"/>
                    </a:ext>
                  </a:extLst>
                </a:gridCol>
                <a:gridCol w="979488">
                  <a:extLst>
                    <a:ext uri="{9D8B030D-6E8A-4147-A177-3AD203B41FA5}">
                      <a16:colId xmlns="" xmlns:a16="http://schemas.microsoft.com/office/drawing/2014/main" val="20002"/>
                    </a:ext>
                  </a:extLst>
                </a:gridCol>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dirty="0">
                          <a:ln>
                            <a:noFill/>
                          </a:ln>
                          <a:solidFill>
                            <a:schemeClr val="tx1"/>
                          </a:solidFill>
                          <a:effectLst/>
                          <a:latin typeface="Georgia" charset="0"/>
                        </a:rPr>
                        <a:t> </a:t>
                      </a:r>
                      <a:endParaRPr kumimoji="0" lang="es-MX"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chemeClr val="tx1"/>
                          </a:solidFill>
                          <a:effectLst/>
                          <a:latin typeface="Georgia" charset="0"/>
                        </a:rPr>
                        <a:t>Semana 1</a:t>
                      </a:r>
                      <a:endParaRPr kumimoji="0" lang="es-MX" altLang="en-US" sz="1100" b="1" i="0" u="none" strike="noStrike" cap="none" normalizeH="0" baseline="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1" i="0" u="none" strike="noStrike" cap="none" normalizeH="0" baseline="0">
                          <a:ln>
                            <a:noFill/>
                          </a:ln>
                          <a:solidFill>
                            <a:schemeClr val="tx1"/>
                          </a:solidFill>
                          <a:effectLst/>
                          <a:latin typeface="Georgia" charset="0"/>
                        </a:rPr>
                        <a:t>Semana 2</a:t>
                      </a:r>
                      <a:endParaRPr kumimoji="0" lang="es-MX" altLang="en-US" sz="1100" b="1" i="0" u="none" strike="noStrike" cap="none" normalizeH="0" baseline="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extLst>
                  <a:ext uri="{0D108BD9-81ED-4DB2-BD59-A6C34878D82A}">
                    <a16:rowId xmlns="" xmlns:a16="http://schemas.microsoft.com/office/drawing/2014/main" val="10000"/>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El saldo inicial de la semana</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$37.00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$122.37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Las fuentes de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Los ingresos del trabajo</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$305.34</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$290.80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SNAP</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$280.00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Bono de vivienda pública</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$650.00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Total de las fuentes de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$1,272.34</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$413.17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dirty="0">
                          <a:ln>
                            <a:noFill/>
                          </a:ln>
                          <a:solidFill>
                            <a:srgbClr val="3B3C3E"/>
                          </a:solidFill>
                          <a:effectLst/>
                          <a:latin typeface="Georgia" charset="0"/>
                        </a:rPr>
                        <a:t> </a:t>
                      </a:r>
                      <a:endParaRPr kumimoji="0" lang="es-MX"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Usos del dinero en efectivo y otros recursos financieros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Calibri" charset="0"/>
                        </a:rPr>
                        <a:t>Ahorros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Calibri"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Calibri"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Vivienda</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$650.00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Servicios públicos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$59.97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$95.50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Comestibles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$180.00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$80.00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Comer afuera (comidas y bebidas)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5"/>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Transporte</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$240.00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$60.00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7"/>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Total de los usos del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$1,149.97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$255.50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8"/>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9"/>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El saldo final para la semana</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$122.37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dirty="0">
                          <a:ln>
                            <a:noFill/>
                          </a:ln>
                          <a:solidFill>
                            <a:srgbClr val="3B3C3E"/>
                          </a:solidFill>
                          <a:effectLst/>
                          <a:latin typeface="Georgia" charset="0"/>
                        </a:rPr>
                        <a:t>$157.67</a:t>
                      </a:r>
                      <a:endParaRPr kumimoji="0" lang="es-MX"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20"/>
                  </a:ext>
                </a:extLst>
              </a:tr>
            </a:tbl>
          </a:graphicData>
        </a:graphic>
      </p:graphicFrame>
      <p:sp>
        <p:nvSpPr>
          <p:cNvPr id="245761" name="Title 1"/>
          <p:cNvSpPr>
            <a:spLocks noGrp="1"/>
          </p:cNvSpPr>
          <p:nvPr>
            <p:ph type="title"/>
          </p:nvPr>
        </p:nvSpPr>
        <p:spPr/>
        <p:txBody>
          <a:bodyPr/>
          <a:lstStyle/>
          <a:p>
            <a:pPr eaLnBrk="1" hangingPunct="1"/>
            <a:r>
              <a:rPr lang="es-MX" altLang="en-US">
                <a:solidFill>
                  <a:srgbClr val="101820"/>
                </a:solidFill>
              </a:rPr>
              <a:t>Presupuesto de flujo de efectivo</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Consulte http://files.consumerfinance.gov/f/documents/201701_cfpb_YMYG-Toolkit.pdf#page=169.&#10;&#10;Tabla a manera de ejemplo que muestra el presupuesto del flujo de dinero para dos semanas, inclusive con el saldo inicial, fuentes de efectivo, usos del efectivo y el saldo de la semana. &#10;"/>
          <p:cNvGraphicFramePr>
            <a:graphicFrameLocks noGrp="1"/>
          </p:cNvGraphicFramePr>
          <p:nvPr>
            <p:extLst>
              <p:ext uri="{D42A27DB-BD31-4B8C-83A1-F6EECF244321}">
                <p14:modId xmlns:p14="http://schemas.microsoft.com/office/powerpoint/2010/main" val="2128867529"/>
              </p:ext>
            </p:extLst>
          </p:nvPr>
        </p:nvGraphicFramePr>
        <p:xfrm>
          <a:off x="561975" y="1162050"/>
          <a:ext cx="6132513" cy="5265746"/>
        </p:xfrm>
        <a:graphic>
          <a:graphicData uri="http://schemas.openxmlformats.org/drawingml/2006/table">
            <a:tbl>
              <a:tblPr firstRow="1"/>
              <a:tblGrid>
                <a:gridCol w="4140200">
                  <a:extLst>
                    <a:ext uri="{9D8B030D-6E8A-4147-A177-3AD203B41FA5}">
                      <a16:colId xmlns="" xmlns:a16="http://schemas.microsoft.com/office/drawing/2014/main" val="20000"/>
                    </a:ext>
                  </a:extLst>
                </a:gridCol>
                <a:gridCol w="1012825">
                  <a:extLst>
                    <a:ext uri="{9D8B030D-6E8A-4147-A177-3AD203B41FA5}">
                      <a16:colId xmlns="" xmlns:a16="http://schemas.microsoft.com/office/drawing/2014/main" val="20001"/>
                    </a:ext>
                  </a:extLst>
                </a:gridCol>
                <a:gridCol w="979488">
                  <a:extLst>
                    <a:ext uri="{9D8B030D-6E8A-4147-A177-3AD203B41FA5}">
                      <a16:colId xmlns="" xmlns:a16="http://schemas.microsoft.com/office/drawing/2014/main" val="20002"/>
                    </a:ext>
                  </a:extLst>
                </a:gridCol>
              </a:tblGrid>
              <a:tr h="222250">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dirty="0">
                          <a:ln>
                            <a:noFill/>
                          </a:ln>
                          <a:solidFill>
                            <a:schemeClr val="tx1"/>
                          </a:solidFill>
                          <a:effectLst/>
                          <a:latin typeface="Georgia" charset="0"/>
                        </a:rPr>
                        <a:t> </a:t>
                      </a:r>
                      <a:endParaRPr kumimoji="0" lang="es-MX" altLang="en-US" sz="1100" b="0" i="0" u="none" strike="noStrike" cap="none" normalizeH="0" baseline="0" dirty="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chemeClr val="tx1"/>
                          </a:solidFill>
                          <a:effectLst/>
                          <a:latin typeface="Georgia" charset="0"/>
                        </a:rPr>
                        <a:t>Semana 1</a:t>
                      </a:r>
                      <a:endParaRPr kumimoji="0" lang="es-MX" altLang="en-US" sz="1100" b="1" i="0" u="none" strike="noStrike" cap="none" normalizeH="0" baseline="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1" i="0" u="none" strike="noStrike" cap="none" normalizeH="0" baseline="0">
                          <a:ln>
                            <a:noFill/>
                          </a:ln>
                          <a:solidFill>
                            <a:schemeClr val="tx1"/>
                          </a:solidFill>
                          <a:effectLst/>
                          <a:latin typeface="Georgia" charset="0"/>
                        </a:rPr>
                        <a:t>Semana 2</a:t>
                      </a:r>
                      <a:endParaRPr kumimoji="0" lang="es-MX" altLang="en-US" sz="1100" b="1" i="0" u="none" strike="noStrike" cap="none" normalizeH="0" baseline="0">
                        <a:ln>
                          <a:noFill/>
                        </a:ln>
                        <a:solidFill>
                          <a:schemeClr val="tx1"/>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solidFill>
                      <a:srgbClr val="E3E3E4"/>
                    </a:solidFill>
                  </a:tcPr>
                </a:tc>
                <a:extLst>
                  <a:ext uri="{0D108BD9-81ED-4DB2-BD59-A6C34878D82A}">
                    <a16:rowId xmlns="" xmlns:a16="http://schemas.microsoft.com/office/drawing/2014/main" val="10000"/>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El saldo inicial de la semana</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$37.00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$122.37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274636">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Las fuentes de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3B3C3E"/>
                        </a:solidFill>
                        <a:effectLst/>
                        <a:latin typeface="Georgia" charset="0"/>
                        <a:ea typeface="MS PGothic" charset="-128"/>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dirty="0">
                          <a:ln>
                            <a:noFill/>
                          </a:ln>
                          <a:solidFill>
                            <a:srgbClr val="3B3C3E"/>
                          </a:solidFill>
                          <a:effectLst/>
                          <a:latin typeface="Georgia" charset="0"/>
                        </a:rPr>
                        <a:t>Los ingresos por el trabajo</a:t>
                      </a:r>
                      <a:endParaRPr kumimoji="0" lang="es-MX"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$305.34</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$290.80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SNAP</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$280.00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33363">
                <a:tc>
                  <a:txBody>
                    <a:bodyPr/>
                    <a:lstStyle>
                      <a:lvl1pPr marL="457200">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45720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Bono de vivienda pública</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$650.00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Total de las fuentes de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$1,272.34</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$413.17</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Usos del dinero en efectivo y otros recursos financieros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200" b="0" i="0" u="none" strike="noStrike" cap="none" normalizeH="0" baseline="0">
                          <a:ln>
                            <a:noFill/>
                          </a:ln>
                          <a:solidFill>
                            <a:srgbClr val="3B3C3E"/>
                          </a:solidFill>
                          <a:effectLst/>
                          <a:latin typeface="Georgia" charset="0"/>
                        </a:rPr>
                        <a:t>Ahorros</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$20.00</a:t>
                      </a: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Vivienda</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$650.00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Servicios públicos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$59.97</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$95.50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3"/>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Comestibles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$180.00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$80.00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4"/>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Comer afuera (comidas y bebidas)</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5"/>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Transporte</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$240.00</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$60.00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6"/>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7"/>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Total de los usos del dinero en efectivo y otros recursos financieros</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$1,149.97</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$255.50</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8"/>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a:ln>
                            <a:noFill/>
                          </a:ln>
                          <a:solidFill>
                            <a:srgbClr val="3B3C3E"/>
                          </a:solidFill>
                          <a:effectLst/>
                          <a:latin typeface="Georgia" charset="0"/>
                        </a:rPr>
                        <a:t> </a:t>
                      </a:r>
                      <a:endParaRPr kumimoji="0" lang="es-MX" altLang="en-US" sz="1100" b="0"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9"/>
                  </a:ext>
                </a:extLst>
              </a:tr>
              <a:tr h="233363">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07000"/>
                        </a:lnSpc>
                        <a:spcBef>
                          <a:spcPct val="0"/>
                        </a:spcBef>
                        <a:spcAft>
                          <a:spcPct val="0"/>
                        </a:spcAft>
                        <a:buClrTx/>
                        <a:buSzTx/>
                        <a:buFontTx/>
                        <a:buNone/>
                        <a:tabLst/>
                      </a:pPr>
                      <a:r>
                        <a:rPr kumimoji="0" lang="es-MX" altLang="en-US" sz="1100" b="1" i="0" u="none" strike="noStrike" cap="none" normalizeH="0" baseline="0">
                          <a:ln>
                            <a:noFill/>
                          </a:ln>
                          <a:solidFill>
                            <a:srgbClr val="3B3C3E"/>
                          </a:solidFill>
                          <a:effectLst/>
                          <a:latin typeface="Georgia" charset="0"/>
                        </a:rPr>
                        <a:t>El saldo final para la semana</a:t>
                      </a:r>
                      <a:endParaRPr kumimoji="0" lang="es-MX" altLang="en-US" sz="1100" b="1" i="0" u="none" strike="noStrike" cap="none" normalizeH="0" baseline="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3968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396875" algn="dec"/>
                        </a:tabLst>
                        <a:defRPr>
                          <a:solidFill>
                            <a:schemeClr val="tx1"/>
                          </a:solidFill>
                          <a:latin typeface="Georgia" charset="0"/>
                          <a:ea typeface="MS PGothic" charset="-128"/>
                        </a:defRPr>
                      </a:lvl2pPr>
                      <a:lvl3pPr marL="1143000" indent="-228600">
                        <a:spcBef>
                          <a:spcPts val="1000"/>
                        </a:spcBef>
                        <a:buFont typeface="Arial" charset="0"/>
                        <a:tabLst>
                          <a:tab pos="396875" algn="dec"/>
                        </a:tabLst>
                        <a:defRPr sz="1600">
                          <a:solidFill>
                            <a:schemeClr val="tx1"/>
                          </a:solidFill>
                          <a:latin typeface="Georgia" charset="0"/>
                          <a:ea typeface="MS PGothic" charset="-128"/>
                        </a:defRPr>
                      </a:lvl3pPr>
                      <a:lvl4pPr marL="1600200" indent="-228600">
                        <a:spcBef>
                          <a:spcPct val="20000"/>
                        </a:spcBef>
                        <a:buFont typeface="Arial" charset="0"/>
                        <a:tabLst>
                          <a:tab pos="396875" algn="dec"/>
                        </a:tabLst>
                        <a:defRPr>
                          <a:solidFill>
                            <a:schemeClr val="tx1"/>
                          </a:solidFill>
                          <a:latin typeface="Georgia" charset="0"/>
                          <a:ea typeface="MS PGothic" charset="-128"/>
                        </a:defRPr>
                      </a:lvl4pPr>
                      <a:lvl5pPr marL="2057400" indent="-228600">
                        <a:spcBef>
                          <a:spcPct val="20000"/>
                        </a:spcBef>
                        <a:buFont typeface="Arial" charset="0"/>
                        <a:tabLst>
                          <a:tab pos="3968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3968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396875" algn="dec"/>
                        </a:tabLst>
                      </a:pPr>
                      <a:r>
                        <a:rPr kumimoji="0" lang="es-MX" altLang="en-US" sz="1100" b="0" i="0" u="none" strike="noStrike" cap="none" normalizeH="0" baseline="0">
                          <a:ln>
                            <a:noFill/>
                          </a:ln>
                          <a:solidFill>
                            <a:srgbClr val="3B3C3E"/>
                          </a:solidFill>
                          <a:effectLst/>
                          <a:latin typeface="Georgia" charset="0"/>
                        </a:rPr>
                        <a:t>$122.37</a:t>
                      </a:r>
                      <a:endParaRPr kumimoji="0" lang="es-MX" altLang="en-US" sz="1100" b="0" i="0" u="none" strike="noStrike" cap="none" normalizeH="0" baseline="0">
                        <a:ln>
                          <a:noFill/>
                        </a:ln>
                        <a:solidFill>
                          <a:srgbClr val="3B3C3E"/>
                        </a:solidFill>
                        <a:effectLst/>
                        <a:latin typeface="Georgia"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tabLst>
                          <a:tab pos="409575" algn="dec"/>
                        </a:tabLst>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tabLst>
                          <a:tab pos="409575" algn="dec"/>
                        </a:tabLst>
                        <a:defRPr>
                          <a:solidFill>
                            <a:schemeClr val="tx1"/>
                          </a:solidFill>
                          <a:latin typeface="Georgia" charset="0"/>
                          <a:ea typeface="MS PGothic" charset="-128"/>
                        </a:defRPr>
                      </a:lvl2pPr>
                      <a:lvl3pPr marL="1143000" indent="-228600">
                        <a:spcBef>
                          <a:spcPts val="1000"/>
                        </a:spcBef>
                        <a:buFont typeface="Arial" charset="0"/>
                        <a:tabLst>
                          <a:tab pos="409575" algn="dec"/>
                        </a:tabLst>
                        <a:defRPr sz="1600">
                          <a:solidFill>
                            <a:schemeClr val="tx1"/>
                          </a:solidFill>
                          <a:latin typeface="Georgia" charset="0"/>
                          <a:ea typeface="MS PGothic" charset="-128"/>
                        </a:defRPr>
                      </a:lvl3pPr>
                      <a:lvl4pPr marL="1600200" indent="-228600">
                        <a:spcBef>
                          <a:spcPct val="20000"/>
                        </a:spcBef>
                        <a:buFont typeface="Arial" charset="0"/>
                        <a:tabLst>
                          <a:tab pos="409575" algn="dec"/>
                        </a:tabLst>
                        <a:defRPr>
                          <a:solidFill>
                            <a:schemeClr val="tx1"/>
                          </a:solidFill>
                          <a:latin typeface="Georgia" charset="0"/>
                          <a:ea typeface="MS PGothic" charset="-128"/>
                        </a:defRPr>
                      </a:lvl4pPr>
                      <a:lvl5pPr marL="2057400" indent="-228600">
                        <a:spcBef>
                          <a:spcPct val="20000"/>
                        </a:spcBef>
                        <a:buFont typeface="Arial" charset="0"/>
                        <a:tabLst>
                          <a:tab pos="409575" algn="dec"/>
                        </a:tabLst>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tabLst>
                          <a:tab pos="409575" algn="dec"/>
                        </a:tabLst>
                        <a:defRPr>
                          <a:solidFill>
                            <a:schemeClr val="tx1"/>
                          </a:solidFill>
                          <a:latin typeface="Georgia" charset="0"/>
                          <a:ea typeface="MS PGothic" charset="-128"/>
                        </a:defRPr>
                      </a:lvl9pPr>
                    </a:lstStyle>
                    <a:p>
                      <a:pPr marL="0" marR="0" lvl="0" indent="0" algn="r" defTabSz="457200" rtl="0" eaLnBrk="1" fontAlgn="base" latinLnBrk="0" hangingPunct="1">
                        <a:lnSpc>
                          <a:spcPct val="107000"/>
                        </a:lnSpc>
                        <a:spcBef>
                          <a:spcPct val="0"/>
                        </a:spcBef>
                        <a:spcAft>
                          <a:spcPct val="0"/>
                        </a:spcAft>
                        <a:buClrTx/>
                        <a:buSzTx/>
                        <a:buFontTx/>
                        <a:buNone/>
                        <a:tabLst>
                          <a:tab pos="409575" algn="dec"/>
                        </a:tabLst>
                      </a:pPr>
                      <a:r>
                        <a:rPr kumimoji="0" lang="es-MX" altLang="en-US" sz="1100" b="0" i="0" u="none" strike="noStrike" cap="none" normalizeH="0" baseline="0" dirty="0">
                          <a:ln>
                            <a:noFill/>
                          </a:ln>
                          <a:solidFill>
                            <a:srgbClr val="3B3C3E"/>
                          </a:solidFill>
                          <a:effectLst/>
                          <a:latin typeface="Georgia" charset="0"/>
                        </a:rPr>
                        <a:t>$157.67</a:t>
                      </a:r>
                      <a:endParaRPr kumimoji="0" lang="es-MX" altLang="en-US" sz="1100" b="0" i="0" u="none" strike="noStrike" cap="none" normalizeH="0" baseline="0" dirty="0">
                        <a:ln>
                          <a:noFill/>
                        </a:ln>
                        <a:solidFill>
                          <a:srgbClr val="3B3C3E"/>
                        </a:solidFill>
                        <a:effectLst/>
                        <a:latin typeface="Calibri" charset="0"/>
                        <a:ea typeface="Calibri" charset="0"/>
                        <a:cs typeface="Times New Roman" charset="0"/>
                      </a:endParaRPr>
                    </a:p>
                  </a:txBody>
                  <a:tcPr marL="68574" marR="68574" marT="0" marB="0" anchor="ctr" horzOverflow="overflow">
                    <a:lnL w="3175" cap="flat" cmpd="sng" algn="ctr">
                      <a:solidFill>
                        <a:srgbClr val="75787B"/>
                      </a:solidFill>
                      <a:prstDash val="solid"/>
                      <a:round/>
                      <a:headEnd type="none" w="med" len="med"/>
                      <a:tailEnd type="none" w="med" len="med"/>
                    </a:lnL>
                    <a:lnR w="3175" cap="flat" cmpd="sng" algn="ctr">
                      <a:solidFill>
                        <a:srgbClr val="75787B"/>
                      </a:solidFill>
                      <a:prstDash val="solid"/>
                      <a:round/>
                      <a:headEnd type="none" w="med" len="med"/>
                      <a:tailEnd type="none" w="med" len="med"/>
                    </a:lnR>
                    <a:lnT w="3175" cap="flat" cmpd="sng" algn="ctr">
                      <a:solidFill>
                        <a:srgbClr val="75787B"/>
                      </a:solidFill>
                      <a:prstDash val="solid"/>
                      <a:round/>
                      <a:headEnd type="none" w="med" len="med"/>
                      <a:tailEnd type="none" w="med" len="med"/>
                    </a:lnT>
                    <a:lnB w="3175" cap="flat" cmpd="sng" algn="ctr">
                      <a:solidFill>
                        <a:srgbClr val="75787B"/>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20"/>
                  </a:ext>
                </a:extLst>
              </a:tr>
            </a:tbl>
          </a:graphicData>
        </a:graphic>
      </p:graphicFrame>
      <p:cxnSp>
        <p:nvCxnSpPr>
          <p:cNvPr id="7" name="Straight Connector 6" descr="arrow for ending balance for week 1"/>
          <p:cNvCxnSpPr/>
          <p:nvPr/>
        </p:nvCxnSpPr>
        <p:spPr>
          <a:xfrm flipH="1">
            <a:off x="5481638" y="4810125"/>
            <a:ext cx="1536700" cy="1323975"/>
          </a:xfrm>
          <a:prstGeom prst="line">
            <a:avLst/>
          </a:prstGeom>
          <a:ln w="12700" cmpd="sng">
            <a:solidFill>
              <a:srgbClr val="3B3C3E"/>
            </a:solidFill>
          </a:ln>
          <a:effectLst/>
        </p:spPr>
        <p:style>
          <a:lnRef idx="2">
            <a:schemeClr val="accent1"/>
          </a:lnRef>
          <a:fillRef idx="0">
            <a:schemeClr val="accent1"/>
          </a:fillRef>
          <a:effectRef idx="1">
            <a:schemeClr val="accent1"/>
          </a:effectRef>
          <a:fontRef idx="minor">
            <a:schemeClr val="tx1"/>
          </a:fontRef>
        </p:style>
      </p:cxnSp>
      <p:sp>
        <p:nvSpPr>
          <p:cNvPr id="247810" name="Rectangle 5" descr="Total sources minus total uses&#10;This becomes your beginning balance for next week.&#10;"/>
          <p:cNvSpPr>
            <a:spLocks noChangeArrowheads="1"/>
          </p:cNvSpPr>
          <p:nvPr/>
        </p:nvSpPr>
        <p:spPr bwMode="auto">
          <a:xfrm>
            <a:off x="7018338" y="2519363"/>
            <a:ext cx="1651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s-MX" altLang="en-US" sz="1600" b="1" dirty="0"/>
              <a:t>El total de las fuentes menos el total de los usos</a:t>
            </a:r>
          </a:p>
          <a:p>
            <a:pPr eaLnBrk="1" hangingPunct="1">
              <a:lnSpc>
                <a:spcPct val="100000"/>
              </a:lnSpc>
              <a:spcBef>
                <a:spcPct val="0"/>
              </a:spcBef>
              <a:buClrTx/>
              <a:buFontTx/>
              <a:buNone/>
            </a:pPr>
            <a:endParaRPr lang="es-MX" altLang="en-US" sz="1600" b="1" dirty="0"/>
          </a:p>
          <a:p>
            <a:pPr eaLnBrk="1" hangingPunct="1">
              <a:lnSpc>
                <a:spcPct val="100000"/>
              </a:lnSpc>
              <a:spcBef>
                <a:spcPct val="0"/>
              </a:spcBef>
              <a:buClrTx/>
              <a:buFontTx/>
              <a:buNone/>
            </a:pPr>
            <a:r>
              <a:rPr lang="es-MX" altLang="en-US" sz="1600" b="1" dirty="0"/>
              <a:t>Este será su saldo inicial para la próxima semana.</a:t>
            </a:r>
          </a:p>
        </p:txBody>
      </p:sp>
      <p:sp>
        <p:nvSpPr>
          <p:cNvPr id="247809" name="Title 1"/>
          <p:cNvSpPr>
            <a:spLocks noGrp="1"/>
          </p:cNvSpPr>
          <p:nvPr>
            <p:ph type="title"/>
          </p:nvPr>
        </p:nvSpPr>
        <p:spPr/>
        <p:txBody>
          <a:bodyPr/>
          <a:lstStyle/>
          <a:p>
            <a:pPr eaLnBrk="1" hangingPunct="1"/>
            <a:r>
              <a:rPr lang="es-MX" altLang="en-US">
                <a:solidFill>
                  <a:srgbClr val="101820"/>
                </a:solidFill>
              </a:rPr>
              <a:t>Presupuesto de flujo de efectivo</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Content Placeholder 2"/>
          <p:cNvSpPr>
            <a:spLocks noGrp="1"/>
          </p:cNvSpPr>
          <p:nvPr>
            <p:ph idx="1"/>
          </p:nvPr>
        </p:nvSpPr>
        <p:spPr/>
        <p:txBody>
          <a:bodyPr/>
          <a:lstStyle/>
          <a:p>
            <a:r>
              <a:rPr lang="es-MX" dirty="0"/>
              <a:t>Rafael es un padre soltero con dos hijos. </a:t>
            </a:r>
          </a:p>
          <a:p>
            <a:r>
              <a:rPr lang="es-MX" dirty="0"/>
              <a:t>A menudo se atrasa con su alquiler y con el pago de otras facturas, porque no tiene el dinero cuando lo necesita. </a:t>
            </a:r>
          </a:p>
          <a:p>
            <a:r>
              <a:rPr lang="es-MX" dirty="0"/>
              <a:t>Después de realizar el seguimiento de sus gastos, se elaboró un presupuesto de flujo de efectivo con un educador en una clase para padres de familia que él toma a través de la Extensión Cooperativa en su comunidad.</a:t>
            </a:r>
          </a:p>
          <a:p>
            <a:r>
              <a:rPr lang="es-MX" dirty="0"/>
              <a:t>Utilizando el flujo de efectivo, dé algunas recomendaciones a Rafael para que pueda llegar a fin de mes.</a:t>
            </a:r>
          </a:p>
          <a:p>
            <a:endParaRPr lang="es-MX" altLang="en-US" dirty="0"/>
          </a:p>
        </p:txBody>
      </p:sp>
      <p:sp>
        <p:nvSpPr>
          <p:cNvPr id="249857" name="Title 1"/>
          <p:cNvSpPr>
            <a:spLocks noGrp="1"/>
          </p:cNvSpPr>
          <p:nvPr>
            <p:ph type="title"/>
          </p:nvPr>
        </p:nvSpPr>
        <p:spPr/>
        <p:txBody>
          <a:bodyPr>
            <a:normAutofit fontScale="90000"/>
          </a:bodyPr>
          <a:lstStyle/>
          <a:p>
            <a:r>
              <a:rPr lang="es-MX"/>
              <a:t>La lectura de un presupuesto de flujo de efectivo: Descripción general del escenario</a:t>
            </a:r>
            <a:endParaRPr lang="es-MX" alt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1906" name="Object 4" descr="Tabla a manera de ejemplo que muestra el presupuesto del flujo de dinero para 4 semanas, incluye el saldo inicial, las fuentes de efectivo, los usos del efectivo y el saldo de la semana"/>
          <p:cNvGraphicFramePr>
            <a:graphicFrameLocks noChangeAspect="1"/>
          </p:cNvGraphicFramePr>
          <p:nvPr>
            <p:extLst>
              <p:ext uri="{D42A27DB-BD31-4B8C-83A1-F6EECF244321}">
                <p14:modId xmlns:p14="http://schemas.microsoft.com/office/powerpoint/2010/main" val="962387979"/>
              </p:ext>
            </p:extLst>
          </p:nvPr>
        </p:nvGraphicFramePr>
        <p:xfrm>
          <a:off x="222250" y="1239838"/>
          <a:ext cx="8645525" cy="4806950"/>
        </p:xfrm>
        <a:graphic>
          <a:graphicData uri="http://schemas.openxmlformats.org/presentationml/2006/ole">
            <mc:AlternateContent xmlns:mc="http://schemas.openxmlformats.org/markup-compatibility/2006">
              <mc:Choice xmlns:v="urn:schemas-microsoft-com:vml" Requires="v">
                <p:oleObj spid="_x0000_s477336" name="Worksheet" r:id="rId4" imgW="8804520" imgH="5640840" progId="Excel.Sheet.12">
                  <p:embed/>
                </p:oleObj>
              </mc:Choice>
              <mc:Fallback>
                <p:oleObj name="Worksheet" r:id="rId4" imgW="8804520" imgH="5640840" progId="Excel.Sheet.12">
                  <p:embed/>
                  <p:pic>
                    <p:nvPicPr>
                      <p:cNvPr id="0" name="Picture 2" descr="Example table showing cash flow budget for 4 weeks with items including beginning balance, sources of cash, uses of cash and balance for we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0" y="1239838"/>
                        <a:ext cx="8645525" cy="480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05" name="Title 1"/>
          <p:cNvSpPr>
            <a:spLocks noGrp="1"/>
          </p:cNvSpPr>
          <p:nvPr>
            <p:ph type="title"/>
          </p:nvPr>
        </p:nvSpPr>
        <p:spPr/>
        <p:txBody>
          <a:bodyPr/>
          <a:lstStyle/>
          <a:p>
            <a:r>
              <a:rPr lang="es-MX" altLang="en-US">
                <a:solidFill>
                  <a:srgbClr val="101820"/>
                </a:solidFill>
              </a:rPr>
              <a:t>La gestión del escenario del flujo de efectivo</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Content Placeholder 2"/>
          <p:cNvSpPr>
            <a:spLocks noGrp="1"/>
          </p:cNvSpPr>
          <p:nvPr>
            <p:ph idx="1"/>
          </p:nvPr>
        </p:nvSpPr>
        <p:spPr/>
        <p:txBody>
          <a:bodyPr>
            <a:normAutofit fontScale="92500"/>
          </a:bodyPr>
          <a:lstStyle/>
          <a:p>
            <a:pPr marL="452438">
              <a:buFont typeface="Georgia" panose="02040502050405020303" pitchFamily="18" charset="0"/>
              <a:buAutoNum type="arabicPeriod"/>
            </a:pPr>
            <a:r>
              <a:rPr lang="es-MX"/>
              <a:t>¿Cuándo se queda Rafael sin dinero?</a:t>
            </a:r>
          </a:p>
          <a:p>
            <a:pPr marL="452438">
              <a:buFont typeface="Georgia" panose="02040502050405020303" pitchFamily="18" charset="0"/>
              <a:buAutoNum type="arabicPeriod"/>
            </a:pPr>
            <a:r>
              <a:rPr lang="es-MX"/>
              <a:t>¿Qué puede hacer él (o intentar hacer) para adaptarse mejor al calendario de sus ingresos y sus gastos?</a:t>
            </a:r>
          </a:p>
          <a:p>
            <a:pPr marL="457200" lvl="1" indent="0">
              <a:buFont typeface="+mj-lt" charset="0"/>
              <a:buNone/>
            </a:pPr>
            <a:r>
              <a:rPr lang="es-MX"/>
              <a:t>Desarrollar una lista priorizada.</a:t>
            </a:r>
          </a:p>
          <a:p>
            <a:pPr marL="452438">
              <a:buFont typeface="Georgia" panose="02040502050405020303" pitchFamily="18" charset="0"/>
              <a:buAutoNum type="arabicPeriod"/>
            </a:pPr>
            <a:r>
              <a:rPr lang="es-MX"/>
              <a:t>¿Qué papel juega el beneficio del SNAP en el flujo de efectivo?</a:t>
            </a:r>
          </a:p>
          <a:p>
            <a:pPr marL="452438">
              <a:buFont typeface="Georgia" panose="02040502050405020303" pitchFamily="18" charset="0"/>
              <a:buAutoNum type="arabicPeriod"/>
            </a:pPr>
            <a:r>
              <a:rPr lang="es-MX"/>
              <a:t>El siguiente mes no se incluye en el ejemplo. ¿Cómo será la situación de Rafael al principio del próximo mes? ¿De cuánto dinero dispondrá? ¿Qué facturas por pagar tendrá? ¿Qué debería hacer ahora para prepararse para el siguiente mes?</a:t>
            </a:r>
          </a:p>
        </p:txBody>
      </p:sp>
      <p:sp>
        <p:nvSpPr>
          <p:cNvPr id="253953" name="Title 1"/>
          <p:cNvSpPr>
            <a:spLocks noGrp="1"/>
          </p:cNvSpPr>
          <p:nvPr>
            <p:ph type="title"/>
          </p:nvPr>
        </p:nvSpPr>
        <p:spPr/>
        <p:txBody>
          <a:bodyPr/>
          <a:lstStyle/>
          <a:p>
            <a:r>
              <a:rPr lang="es-MX"/>
              <a:t>Preguntas de análisis de flujo de efectivo</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2628" indent="-457200">
              <a:buFont typeface="+mj-lt"/>
              <a:buAutoNum type="arabicPeriod"/>
              <a:defRPr/>
            </a:pPr>
            <a:r>
              <a:rPr lang="es-MX">
                <a:solidFill>
                  <a:srgbClr val="101820"/>
                </a:solidFill>
              </a:rPr>
              <a:t>Use la información de:</a:t>
            </a:r>
          </a:p>
          <a:p>
            <a:pPr lvl="1">
              <a:buFont typeface="Wingdings" charset="0"/>
              <a:buChar char=""/>
              <a:defRPr/>
            </a:pPr>
            <a:r>
              <a:rPr lang="es-MX" i="1">
                <a:solidFill>
                  <a:srgbClr val="101820"/>
                </a:solidFill>
              </a:rPr>
              <a:t>Herramienta 1: Rastreador de ingresos y de recursos del Módulo 3: Seguimiento y manejo de ingresos y beneficios</a:t>
            </a:r>
            <a:r>
              <a:rPr lang="es-MX"/>
              <a:t> </a:t>
            </a:r>
            <a:endParaRPr lang="es-MX">
              <a:solidFill>
                <a:srgbClr val="101820"/>
              </a:solidFill>
            </a:endParaRPr>
          </a:p>
          <a:p>
            <a:pPr lvl="1">
              <a:buFont typeface="Wingdings" charset="0"/>
              <a:buChar char=""/>
              <a:defRPr/>
            </a:pPr>
            <a:r>
              <a:rPr lang="es-MX" i="1"/>
              <a:t>Herramienta 1:</a:t>
            </a:r>
            <a:r>
              <a:rPr lang="es-MX" i="1">
                <a:solidFill>
                  <a:srgbClr val="101820"/>
                </a:solidFill>
              </a:rPr>
              <a:t> </a:t>
            </a:r>
            <a:r>
              <a:rPr lang="es-MX" i="1"/>
              <a:t>Rastreador de gastos </a:t>
            </a:r>
            <a:r>
              <a:rPr lang="es-MX"/>
              <a:t>del </a:t>
            </a:r>
            <a:r>
              <a:rPr lang="es-MX" i="1"/>
              <a:t>Módulo 4:</a:t>
            </a:r>
            <a:r>
              <a:rPr lang="es-MX" i="1">
                <a:solidFill>
                  <a:srgbClr val="101820"/>
                </a:solidFill>
              </a:rPr>
              <a:t> Pago de las facturas y otros gastos.</a:t>
            </a:r>
            <a:r>
              <a:rPr lang="es-MX">
                <a:solidFill>
                  <a:srgbClr val="101820"/>
                </a:solidFill>
              </a:rPr>
              <a:t> </a:t>
            </a:r>
            <a:endParaRPr lang="es-MX">
              <a:solidFill>
                <a:srgbClr val="101820"/>
              </a:solidFill>
              <a:ea typeface="MS PGothic" charset="0"/>
            </a:endParaRPr>
          </a:p>
          <a:p>
            <a:pPr lvl="1">
              <a:buFont typeface="Wingdings" charset="0"/>
              <a:buChar char=""/>
              <a:defRPr/>
            </a:pPr>
            <a:r>
              <a:rPr lang="es-MX">
                <a:solidFill>
                  <a:srgbClr val="101820"/>
                </a:solidFill>
              </a:rPr>
              <a:t>Sección para el análisis del gasto de la </a:t>
            </a:r>
            <a:r>
              <a:rPr lang="es-MX" i="1">
                <a:solidFill>
                  <a:srgbClr val="101820"/>
                </a:solidFill>
              </a:rPr>
              <a:t>Herramienta 1: Rastreador de gastos</a:t>
            </a:r>
            <a:r>
              <a:rPr lang="es-MX">
                <a:solidFill>
                  <a:srgbClr val="101820"/>
                </a:solidFill>
              </a:rPr>
              <a:t> del </a:t>
            </a:r>
            <a:r>
              <a:rPr lang="es-MX" i="1">
                <a:solidFill>
                  <a:srgbClr val="101820"/>
                </a:solidFill>
              </a:rPr>
              <a:t>Módulo 4: Pago de las facturas y otros gastos.</a:t>
            </a:r>
            <a:endParaRPr lang="es-MX">
              <a:solidFill>
                <a:srgbClr val="101820"/>
              </a:solidFill>
            </a:endParaRPr>
          </a:p>
          <a:p>
            <a:pPr marL="400050" lvl="1" indent="0">
              <a:buFont typeface="Wingdings" charset="0"/>
              <a:buNone/>
              <a:defRPr/>
            </a:pPr>
            <a:r>
              <a:rPr lang="es-MX" sz="2000">
                <a:solidFill>
                  <a:srgbClr val="101820"/>
                </a:solidFill>
              </a:rPr>
              <a:t>Para comprender su situación actual.</a:t>
            </a:r>
          </a:p>
        </p:txBody>
      </p:sp>
      <p:sp>
        <p:nvSpPr>
          <p:cNvPr id="256001" name="Title 1"/>
          <p:cNvSpPr>
            <a:spLocks noGrp="1"/>
          </p:cNvSpPr>
          <p:nvPr>
            <p:ph type="title"/>
          </p:nvPr>
        </p:nvSpPr>
        <p:spPr/>
        <p:txBody>
          <a:bodyPr/>
          <a:lstStyle/>
          <a:p>
            <a:r>
              <a:rPr lang="es-MX"/>
              <a:t>Cómo hacer un presupuesto de flujo de efectivo</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marL="452628" indent="-457200">
              <a:buFont typeface="+mj-lt"/>
              <a:buAutoNum type="arabicPeriod" startAt="2"/>
              <a:defRPr/>
            </a:pPr>
            <a:r>
              <a:rPr lang="es-MX">
                <a:solidFill>
                  <a:srgbClr val="101820"/>
                </a:solidFill>
              </a:rPr>
              <a:t>Repase sus metas. </a:t>
            </a:r>
          </a:p>
          <a:p>
            <a:pPr marL="452628" indent="-457200">
              <a:buFont typeface="+mj-lt"/>
              <a:buAutoNum type="arabicPeriod" startAt="2"/>
              <a:defRPr/>
            </a:pPr>
            <a:r>
              <a:rPr lang="es-MX">
                <a:solidFill>
                  <a:srgbClr val="101820"/>
                </a:solidFill>
              </a:rPr>
              <a:t>Repase la hoja de cálculo para la planificación de los acontecimientos de la vida y las compras importantes si ya la han rellenado. </a:t>
            </a:r>
          </a:p>
          <a:p>
            <a:pPr marL="457200" indent="-457200">
              <a:buFont typeface="+mj-lt"/>
              <a:buAutoNum type="arabicPeriod" startAt="2"/>
              <a:defRPr/>
            </a:pPr>
            <a:r>
              <a:rPr lang="es-MX">
                <a:solidFill>
                  <a:srgbClr val="101820"/>
                </a:solidFill>
              </a:rPr>
              <a:t>Seleccione el formato de flujo de efectivo. </a:t>
            </a:r>
            <a:r>
              <a:rPr lang="es-MX" i="1">
                <a:solidFill>
                  <a:srgbClr val="101820"/>
                </a:solidFill>
              </a:rPr>
              <a:t>Herramienta 1: Presupuesto del flujo de efectivoo la Herramienta 2: Calendario de flujo de efectivo.</a:t>
            </a:r>
            <a:r>
              <a:rPr lang="es-MX">
                <a:solidFill>
                  <a:srgbClr val="101820"/>
                </a:solidFill>
              </a:rPr>
              <a:t> </a:t>
            </a:r>
          </a:p>
          <a:p>
            <a:pPr marL="457200" indent="-457200">
              <a:buFont typeface="+mj-lt"/>
              <a:buAutoNum type="arabicPeriod" startAt="2"/>
              <a:defRPr/>
            </a:pPr>
            <a:r>
              <a:rPr lang="es-MX">
                <a:solidFill>
                  <a:srgbClr val="101820"/>
                </a:solidFill>
              </a:rPr>
              <a:t>Escriba lo siguiente en la semana aproximada en que espera que cada cosa suceda:</a:t>
            </a:r>
          </a:p>
          <a:p>
            <a:pPr marL="857250" lvl="1" indent="-457200">
              <a:buFont typeface="Wingdings" charset="0"/>
              <a:buChar char=""/>
              <a:defRPr/>
            </a:pPr>
            <a:r>
              <a:rPr lang="es-MX">
                <a:solidFill>
                  <a:srgbClr val="101820"/>
                </a:solidFill>
              </a:rPr>
              <a:t>Ingresos proyectados, beneficios, otros recursos, y</a:t>
            </a:r>
          </a:p>
          <a:p>
            <a:pPr marL="857250" lvl="1" indent="-457200">
              <a:buFont typeface="Wingdings" charset="0"/>
              <a:buChar char=""/>
              <a:defRPr/>
            </a:pPr>
            <a:r>
              <a:rPr lang="es-MX">
                <a:solidFill>
                  <a:srgbClr val="101820"/>
                </a:solidFill>
              </a:rPr>
              <a:t>Gastos que no se pueden reducir.</a:t>
            </a:r>
          </a:p>
          <a:p>
            <a:pPr marL="457200" indent="-457200">
              <a:buFont typeface="+mj-lt"/>
              <a:buAutoNum type="arabicPeriod" startAt="2"/>
              <a:defRPr/>
            </a:pPr>
            <a:endParaRPr lang="es-MX">
              <a:solidFill>
                <a:srgbClr val="101820"/>
              </a:solidFill>
            </a:endParaRPr>
          </a:p>
          <a:p>
            <a:pPr marL="457200" indent="-457200">
              <a:buFont typeface="+mj-lt"/>
              <a:buAutoNum type="arabicPeriod" startAt="2"/>
              <a:defRPr/>
            </a:pPr>
            <a:endParaRPr lang="es-MX">
              <a:solidFill>
                <a:srgbClr val="101820"/>
              </a:solidFill>
            </a:endParaRPr>
          </a:p>
        </p:txBody>
      </p:sp>
      <p:sp>
        <p:nvSpPr>
          <p:cNvPr id="258049" name="Title 1"/>
          <p:cNvSpPr>
            <a:spLocks noGrp="1"/>
          </p:cNvSpPr>
          <p:nvPr>
            <p:ph type="title"/>
          </p:nvPr>
        </p:nvSpPr>
        <p:spPr/>
        <p:txBody>
          <a:bodyPr/>
          <a:lstStyle/>
          <a:p>
            <a:r>
              <a:rPr lang="es-MX"/>
              <a:t>Cómo hacer un presupuesto de flujo de efectivo</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buFont typeface="+mj-lt"/>
              <a:buAutoNum type="arabicPeriod" startAt="6"/>
              <a:defRPr/>
            </a:pPr>
            <a:r>
              <a:rPr lang="es-MX" sz="1900"/>
              <a:t>Establezca objetivos de gastos para ayudar a generar ahorros para las metas, acontecimientos de la vida, y para las compras grandes.</a:t>
            </a:r>
          </a:p>
          <a:p>
            <a:pPr marL="857250" lvl="1" indent="-457200">
              <a:buFont typeface="Wingdings" charset="0"/>
              <a:buChar char=""/>
              <a:defRPr/>
            </a:pPr>
            <a:r>
              <a:rPr lang="es-MX" sz="1900"/>
              <a:t>Gastos que </a:t>
            </a:r>
            <a:r>
              <a:rPr lang="es-MX" sz="1900" u="sng"/>
              <a:t>sí</a:t>
            </a:r>
            <a:r>
              <a:rPr lang="es-MX" sz="1900"/>
              <a:t> </a:t>
            </a:r>
            <a:r>
              <a:rPr lang="es-MX" sz="1900" u="sng"/>
              <a:t>puede </a:t>
            </a:r>
            <a:r>
              <a:rPr lang="es-MX" sz="1900" b="1" u="sng"/>
              <a:t>eliminar</a:t>
            </a:r>
            <a:r>
              <a:rPr lang="es-MX" sz="1900"/>
              <a:t> </a:t>
            </a:r>
          </a:p>
          <a:p>
            <a:pPr marL="857250" lvl="1" indent="-457200">
              <a:buFont typeface="Wingdings" charset="0"/>
              <a:buChar char=""/>
              <a:defRPr/>
            </a:pPr>
            <a:r>
              <a:rPr lang="es-MX" sz="1900"/>
              <a:t>Gastos que </a:t>
            </a:r>
            <a:r>
              <a:rPr lang="es-MX" sz="1900" u="sng"/>
              <a:t>sí</a:t>
            </a:r>
            <a:r>
              <a:rPr lang="es-MX" sz="1900"/>
              <a:t> </a:t>
            </a:r>
            <a:r>
              <a:rPr lang="es-MX" sz="1900" u="sng"/>
              <a:t>puede</a:t>
            </a:r>
            <a:r>
              <a:rPr lang="es-MX" sz="1900" b="1" u="sng"/>
              <a:t> reducir</a:t>
            </a:r>
          </a:p>
          <a:p>
            <a:pPr marL="457200" indent="-457200">
              <a:buFont typeface="+mj-lt"/>
              <a:buAutoNum type="arabicPeriod" startAt="6"/>
              <a:defRPr/>
            </a:pPr>
            <a:r>
              <a:rPr lang="es-MX" sz="1900"/>
              <a:t>Rellene el ahorro para las metas, para los gastos de los acontecimientos de la vida, y para las compras grandes</a:t>
            </a:r>
            <a:r>
              <a:rPr lang="es-MX"/>
              <a:t>.</a:t>
            </a:r>
          </a:p>
          <a:p>
            <a:pPr marL="0" indent="0">
              <a:buFont typeface="Wingdings" charset="0"/>
              <a:buNone/>
              <a:defRPr/>
            </a:pPr>
            <a:endParaRPr lang="es-MX"/>
          </a:p>
        </p:txBody>
      </p:sp>
      <p:sp>
        <p:nvSpPr>
          <p:cNvPr id="260097" name="Title 1"/>
          <p:cNvSpPr>
            <a:spLocks noGrp="1"/>
          </p:cNvSpPr>
          <p:nvPr>
            <p:ph type="title"/>
          </p:nvPr>
        </p:nvSpPr>
        <p:spPr/>
        <p:txBody>
          <a:bodyPr/>
          <a:lstStyle/>
          <a:p>
            <a:r>
              <a:rPr lang="es-MX"/>
              <a:t>Cómo hacer un presupuesto de flujo de efectivo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p:txBody>
          <a:bodyPr/>
          <a:lstStyle/>
          <a:p>
            <a:pPr eaLnBrk="1" hangingPunct="1">
              <a:lnSpc>
                <a:spcPts val="2800"/>
              </a:lnSpc>
              <a:spcBef>
                <a:spcPts val="1200"/>
              </a:spcBef>
            </a:pPr>
            <a:r>
              <a:rPr lang="es-MX" altLang="en-US">
                <a:solidFill>
                  <a:srgbClr val="101820"/>
                </a:solidFill>
              </a:rPr>
              <a:t>Diga su nombre</a:t>
            </a:r>
          </a:p>
          <a:p>
            <a:pPr eaLnBrk="1" hangingPunct="1">
              <a:lnSpc>
                <a:spcPts val="2800"/>
              </a:lnSpc>
              <a:spcBef>
                <a:spcPts val="1200"/>
              </a:spcBef>
            </a:pPr>
            <a:r>
              <a:rPr lang="es-MX" altLang="en-US">
                <a:solidFill>
                  <a:srgbClr val="101820"/>
                </a:solidFill>
              </a:rPr>
              <a:t>Organización</a:t>
            </a:r>
          </a:p>
          <a:p>
            <a:pPr eaLnBrk="1" hangingPunct="1">
              <a:lnSpc>
                <a:spcPts val="2800"/>
              </a:lnSpc>
              <a:spcBef>
                <a:spcPts val="1200"/>
              </a:spcBef>
            </a:pPr>
            <a:r>
              <a:rPr lang="es-MX" altLang="en-US">
                <a:solidFill>
                  <a:srgbClr val="101820"/>
                </a:solidFill>
              </a:rPr>
              <a:t>"¿Qué espera o desea obtener de este entrenamiento?"</a:t>
            </a:r>
          </a:p>
        </p:txBody>
      </p:sp>
      <p:sp>
        <p:nvSpPr>
          <p:cNvPr id="38913" name="Title 1"/>
          <p:cNvSpPr>
            <a:spLocks noGrp="1"/>
          </p:cNvSpPr>
          <p:nvPr>
            <p:ph type="title"/>
          </p:nvPr>
        </p:nvSpPr>
        <p:spPr/>
        <p:txBody>
          <a:bodyPr/>
          <a:lstStyle/>
          <a:p>
            <a:pPr eaLnBrk="1" hangingPunct="1"/>
            <a:r>
              <a:rPr lang="es-MX"/>
              <a:t>Actividad de presentación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72.&#10;&#10;Tabla a manera de ejemplo que muestra el presupuesto del flujo de dinero para 5 semanas, incluye el saldo inicial, las fuentes de efectivo, los usos del efectivo y el saldo de la semana&#10;"/>
          <p:cNvPicPr>
            <a:picLocks noChangeAspect="1"/>
          </p:cNvPicPr>
          <p:nvPr/>
        </p:nvPicPr>
        <p:blipFill>
          <a:blip r:embed="rId3"/>
          <a:stretch>
            <a:fillRect/>
          </a:stretch>
        </p:blipFill>
        <p:spPr>
          <a:xfrm>
            <a:off x="398861" y="1195784"/>
            <a:ext cx="8191500" cy="5054600"/>
          </a:xfrm>
          <a:prstGeom prst="rect">
            <a:avLst/>
          </a:prstGeom>
        </p:spPr>
      </p:pic>
      <p:sp>
        <p:nvSpPr>
          <p:cNvPr id="262145" name="Title 1"/>
          <p:cNvSpPr>
            <a:spLocks noGrp="1"/>
          </p:cNvSpPr>
          <p:nvPr>
            <p:ph type="title"/>
          </p:nvPr>
        </p:nvSpPr>
        <p:spPr/>
        <p:txBody>
          <a:bodyPr/>
          <a:lstStyle/>
          <a:p>
            <a:r>
              <a:rPr lang="es-MX" altLang="en-US">
                <a:solidFill>
                  <a:srgbClr val="101820"/>
                </a:solidFill>
              </a:rPr>
              <a:t>Herramienta 1: Presupuesto de flujo de efectivo</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re http://files.consumerfinance.gov/f/documents/201701_cfpb_YMYG-Toolkit.pdf#page=178.&#10;&#10;Semana de muestra del Calendario de flujo de efectivo: Saldo inicial: $130 (de la semana anterior), &#10;Lo que ingresó (Ingresos / Beneficios / Recursos) y Saldo final. Saldo inicial: $130 + el Total de fuentes: $585, incluyendo SNAP — Utilización Total: $450 = Saldo final: $265, que incluye $100 en SNAP&#10;"/>
          <p:cNvPicPr>
            <a:picLocks noChangeAspect="1"/>
          </p:cNvPicPr>
          <p:nvPr/>
        </p:nvPicPr>
        <p:blipFill>
          <a:blip r:embed="rId3"/>
          <a:stretch>
            <a:fillRect/>
          </a:stretch>
        </p:blipFill>
        <p:spPr>
          <a:xfrm>
            <a:off x="1798145" y="1024074"/>
            <a:ext cx="5547711" cy="5686694"/>
          </a:xfrm>
          <a:prstGeom prst="rect">
            <a:avLst/>
          </a:prstGeom>
        </p:spPr>
      </p:pic>
      <p:sp>
        <p:nvSpPr>
          <p:cNvPr id="264193" name="Title 1"/>
          <p:cNvSpPr>
            <a:spLocks noGrp="1"/>
          </p:cNvSpPr>
          <p:nvPr>
            <p:ph type="title"/>
          </p:nvPr>
        </p:nvSpPr>
        <p:spPr/>
        <p:txBody>
          <a:bodyPr/>
          <a:lstStyle/>
          <a:p>
            <a:r>
              <a:rPr lang="es-MX" altLang="en-US">
                <a:solidFill>
                  <a:srgbClr val="101820"/>
                </a:solidFill>
              </a:rPr>
              <a:t>Herramienta 2: Calendario de flujo de efectivo</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descr="&quot;&quot;"/>
          <p:cNvGrpSpPr>
            <a:grpSpLocks/>
          </p:cNvGrpSpPr>
          <p:nvPr/>
        </p:nvGrpSpPr>
        <p:grpSpPr bwMode="auto">
          <a:xfrm>
            <a:off x="554038" y="5378279"/>
            <a:ext cx="461962" cy="279400"/>
            <a:chOff x="5605860" y="3077329"/>
            <a:chExt cx="330200" cy="199188"/>
          </a:xfrm>
        </p:grpSpPr>
        <p:pic>
          <p:nvPicPr>
            <p:cNvPr id="23" name="Picture 10"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077329"/>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5860" y="3213017"/>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2"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4074859"/>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quot;&quo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11175" y="1741233"/>
            <a:ext cx="4984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a:spLocks noGrp="1"/>
          </p:cNvSpPr>
          <p:nvPr>
            <p:ph idx="4294967295"/>
          </p:nvPr>
        </p:nvSpPr>
        <p:spPr>
          <a:xfrm>
            <a:off x="328613" y="634745"/>
            <a:ext cx="8134350" cy="5289550"/>
          </a:xfrm>
        </p:spPr>
        <p:txBody>
          <a:bodyPr>
            <a:normAutofit/>
          </a:bodyPr>
          <a:lstStyle/>
          <a:p>
            <a:pPr marL="0" indent="0">
              <a:buFont typeface="Wingdings" panose="05000000000000000000" pitchFamily="2" charset="2"/>
              <a:buNone/>
            </a:pPr>
            <a:endParaRPr lang="es-MX" altLang="en-US" dirty="0">
              <a:solidFill>
                <a:srgbClr val="101820"/>
              </a:solidFill>
            </a:endParaRPr>
          </a:p>
          <a:p>
            <a:pPr marL="0" indent="0">
              <a:buFont typeface="Wingdings" panose="05000000000000000000" pitchFamily="2" charset="2"/>
              <a:buNone/>
            </a:pPr>
            <a:endParaRPr lang="es-MX" altLang="en-US" dirty="0">
              <a:solidFill>
                <a:srgbClr val="101820"/>
              </a:solidFill>
            </a:endParaRPr>
          </a:p>
          <a:p>
            <a:pPr marL="914400" lvl="2" indent="0">
              <a:lnSpc>
                <a:spcPts val="3200"/>
              </a:lnSpc>
              <a:buFont typeface="Arial" panose="020B0604020202020204" pitchFamily="34" charset="0"/>
              <a:buNone/>
            </a:pPr>
            <a:r>
              <a:rPr lang="es-MX" altLang="en-US" sz="1800" b="1" dirty="0">
                <a:solidFill>
                  <a:srgbClr val="101820"/>
                </a:solidFill>
              </a:rPr>
              <a:t>Aumente las</a:t>
            </a:r>
            <a:r>
              <a:rPr lang="es-MX" dirty="0"/>
              <a:t> fuentes de dinero en efectivo, los ingresos, u otros recursos financieros, inclusive el acceso a los beneficios públicos, y solicite los créditos tributarios para los cuales usted puede estar calificado. </a:t>
            </a:r>
          </a:p>
          <a:p>
            <a:pPr marL="1371600" lvl="3" indent="0">
              <a:lnSpc>
                <a:spcPts val="3200"/>
              </a:lnSpc>
              <a:buFont typeface="Arial" panose="020B0604020202020204" pitchFamily="34" charset="0"/>
              <a:buNone/>
            </a:pPr>
            <a:endParaRPr lang="es-MX" altLang="en-US" sz="2000" dirty="0">
              <a:solidFill>
                <a:srgbClr val="101820"/>
              </a:solidFill>
            </a:endParaRPr>
          </a:p>
          <a:p>
            <a:pPr marL="914400" lvl="2" indent="0">
              <a:lnSpc>
                <a:spcPts val="3200"/>
              </a:lnSpc>
              <a:buFont typeface="Arial" panose="020B0604020202020204" pitchFamily="34" charset="0"/>
              <a:buNone/>
            </a:pPr>
            <a:r>
              <a:rPr lang="es-MX" altLang="en-US" sz="1800" b="1" dirty="0">
                <a:solidFill>
                  <a:srgbClr val="101820"/>
                </a:solidFill>
              </a:rPr>
              <a:t>Disminuya</a:t>
            </a:r>
            <a:r>
              <a:rPr lang="es-MX" dirty="0"/>
              <a:t> sus gastos o el uso de dinero en efectivo y otros recursos financieros.</a:t>
            </a:r>
          </a:p>
          <a:p>
            <a:pPr marL="457200" lvl="1" indent="0">
              <a:lnSpc>
                <a:spcPts val="3200"/>
              </a:lnSpc>
              <a:buFont typeface="Wingdings" panose="05000000000000000000" pitchFamily="2" charset="2"/>
              <a:buNone/>
            </a:pPr>
            <a:endParaRPr lang="es-MX" altLang="en-US" dirty="0">
              <a:solidFill>
                <a:srgbClr val="101820"/>
              </a:solidFill>
            </a:endParaRPr>
          </a:p>
          <a:p>
            <a:pPr marL="914400" lvl="2" indent="0">
              <a:lnSpc>
                <a:spcPts val="3200"/>
              </a:lnSpc>
              <a:buFont typeface="Arial" panose="020B0604020202020204" pitchFamily="34" charset="0"/>
              <a:buNone/>
            </a:pPr>
            <a:r>
              <a:rPr lang="es-MX" b="1" dirty="0"/>
              <a:t>Coordine</a:t>
            </a:r>
            <a:r>
              <a:rPr lang="es-MX" dirty="0"/>
              <a:t> las fuentes y los usos de los ingresos cuando sea posible.</a:t>
            </a:r>
          </a:p>
          <a:p>
            <a:pPr marL="0" indent="0">
              <a:lnSpc>
                <a:spcPts val="3200"/>
              </a:lnSpc>
            </a:pPr>
            <a:endParaRPr lang="es-MX" altLang="en-US" b="1" dirty="0">
              <a:solidFill>
                <a:srgbClr val="101820"/>
              </a:solidFill>
            </a:endParaRPr>
          </a:p>
        </p:txBody>
      </p:sp>
      <p:sp>
        <p:nvSpPr>
          <p:cNvPr id="266241" name="Title 1"/>
          <p:cNvSpPr>
            <a:spLocks noGrp="1"/>
          </p:cNvSpPr>
          <p:nvPr>
            <p:ph type="title"/>
          </p:nvPr>
        </p:nvSpPr>
        <p:spPr>
          <a:xfrm>
            <a:off x="574423" y="457200"/>
            <a:ext cx="8036720" cy="743347"/>
          </a:xfrm>
        </p:spPr>
        <p:txBody>
          <a:bodyPr>
            <a:normAutofit fontScale="90000"/>
          </a:bodyPr>
          <a:lstStyle/>
          <a:p>
            <a:r>
              <a:rPr lang="es-MX" dirty="0"/>
              <a:t>Herramienta 3: Lista de comprobación para mejorar el flujo de efectivo</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81.&#10;&#10;Tabla con sugerencias para mejorar el flujo de efectivo. La tabla tiene 4 columnas. La primera es para marcar con un visto las sugerencias, la última es para enumerar los próximos pasos. Las 2 columnas del centro ofrecen estrategias y consejos útiles. Estrategia: Haga arreglos para que las nuevas fechas de vencimiento de las facturas se alineen mejor con el momento en que usted recibe sus ingresos. Consejo útil: Comience con las compañías con las que usted tiene una relación de mucho tiempo. Estrategia: Negocie para dividir un pago mensual en dos pagos más pequeños. Consejo útil: Por ejemplo, si un pago de alquiler de $700 se debe hacer el primer día del mes, vea si puede hacer un pago de $350 el primer día del mes y $350 el día 15. Estrategia: Evite los pagos grandes, de suma total, o periódicos, mediante pagos mensuales — el seguro del auto, por ejemplo. Consejo útil: Es posible que tenga que pagar un pequeño cargo para hacer este arreglo, pero puede lograr que estos pagos sean más manejables."/>
          <p:cNvPicPr>
            <a:picLocks noChangeAspect="1"/>
          </p:cNvPicPr>
          <p:nvPr/>
        </p:nvPicPr>
        <p:blipFill>
          <a:blip r:embed="rId3"/>
          <a:stretch>
            <a:fillRect/>
          </a:stretch>
        </p:blipFill>
        <p:spPr>
          <a:xfrm>
            <a:off x="1012991" y="1342217"/>
            <a:ext cx="7118020" cy="3454333"/>
          </a:xfrm>
          <a:prstGeom prst="rect">
            <a:avLst/>
          </a:prstGeom>
        </p:spPr>
      </p:pic>
      <p:pic>
        <p:nvPicPr>
          <p:cNvPr id="3" name="Picture 2" descr="Consulte http://files.consumerfinance.gov/f/documents/201701_cfpb_YMYG-Toolkit.pdf#page=181.&#10;&#10;Tabla con sugerencias para mejorar el flujo de efectivo. La tabla tiene 4 columnas. La primera es para marcar con un visto las sugerencias, la última es para enumerar los próximos pasos. Las 2 columnas del centro ofrecen estrategias y consejos útiles. Estrategia: Haga arreglos para que las nuevas fechas de vencimiento de las facturas se alineen mejor con el momento en que usted recibe sus ingresos. Consejo útil: Comience con las compañías con las que usted tiene una relación de mucho tiempo. Estrategia: Negocie para dividir un pago mensual en dos pagos más pequeños. Consejo útil: Por ejemplo, si un pago de alquiler de $700 se debe hacer el primer día del mes, vea si puede hacer un pago de $350 el primer día del mes y $350 el día 15. Estrategia: Evite los pagos grandes, de suma total, o periódicos, mediante pagos mensuales — el seguro del auto, por ejemplo. Consejo útil: Es posible que tenga que pagar un pequeño cargo para hacer este arreglo, pero puede lograr que estos pagos sean más manejables."/>
          <p:cNvPicPr>
            <a:picLocks noChangeAspect="1"/>
          </p:cNvPicPr>
          <p:nvPr/>
        </p:nvPicPr>
        <p:blipFill>
          <a:blip r:embed="rId4"/>
          <a:stretch>
            <a:fillRect/>
          </a:stretch>
        </p:blipFill>
        <p:spPr>
          <a:xfrm>
            <a:off x="1081157" y="4748174"/>
            <a:ext cx="7008483" cy="1449516"/>
          </a:xfrm>
          <a:prstGeom prst="rect">
            <a:avLst/>
          </a:prstGeom>
        </p:spPr>
      </p:pic>
      <p:sp>
        <p:nvSpPr>
          <p:cNvPr id="268289" name="Title 1"/>
          <p:cNvSpPr>
            <a:spLocks noGrp="1"/>
          </p:cNvSpPr>
          <p:nvPr>
            <p:ph type="title"/>
          </p:nvPr>
        </p:nvSpPr>
        <p:spPr/>
        <p:txBody>
          <a:bodyPr>
            <a:normAutofit fontScale="90000"/>
          </a:bodyPr>
          <a:lstStyle/>
          <a:p>
            <a:r>
              <a:rPr lang="es-MX" dirty="0"/>
              <a:t>Herramienta 3: Lista de comprobación para mejorar el flujo de efectivo</a:t>
            </a:r>
            <a:endParaRPr lang="es-MX" altLang="en-US" dirty="0">
              <a:solidFill>
                <a:srgbClr val="101820"/>
              </a:solidFill>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re http://files.consumerfinance.gov/f/documents/201701_cfpb_YMYG-Toolkit.pdf#page=161.&#10;&#10;Si tiene una sesión de 10 minutos: Herramienta 3: Lista de comprobación para mejorar el flujo de dinero, Si tiene una sesión de 30 minutos: Herramienta 1: Presupuesto de flujo de efectivo o Herramienta 2: Calendario de flujo de dinero, Si tiene varias sesiones: Revise el desarrollo o el manejo del presupuesto del flujo de dinero&#10;"/>
          <p:cNvPicPr>
            <a:picLocks noChangeAspect="1"/>
          </p:cNvPicPr>
          <p:nvPr/>
        </p:nvPicPr>
        <p:blipFill>
          <a:blip r:embed="rId3"/>
          <a:stretch>
            <a:fillRect/>
          </a:stretch>
        </p:blipFill>
        <p:spPr>
          <a:xfrm>
            <a:off x="553641" y="2521927"/>
            <a:ext cx="8069349" cy="2173165"/>
          </a:xfrm>
          <a:prstGeom prst="rect">
            <a:avLst/>
          </a:prstGeom>
        </p:spPr>
      </p:pic>
      <p:sp>
        <p:nvSpPr>
          <p:cNvPr id="141313" name="Title 10"/>
          <p:cNvSpPr>
            <a:spLocks noGrp="1"/>
          </p:cNvSpPr>
          <p:nvPr>
            <p:ph type="title"/>
          </p:nvPr>
        </p:nvSpPr>
        <p:spPr/>
        <p:txBody>
          <a:bodyPr>
            <a:normAutofit fontScale="90000"/>
          </a:bodyPr>
          <a:lstStyle/>
          <a:p>
            <a:pPr>
              <a:defRPr/>
            </a:pPr>
            <a:r>
              <a:rPr lang="es-MX"/>
              <a:t>Módulo 5: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903112" y="3202725"/>
            <a:ext cx="7309555" cy="706079"/>
          </a:xfrm>
        </p:spPr>
        <p:txBody>
          <a:bodyPr/>
          <a:lstStyle/>
          <a:p>
            <a:r>
              <a:rPr lang="es-MX"/>
              <a:t>Módulo 6: Manejo de deudas</a:t>
            </a:r>
            <a:endParaRPr lang="es-MX" altLang="en-US"/>
          </a:p>
        </p:txBody>
      </p:sp>
      <p:sp>
        <p:nvSpPr>
          <p:cNvPr id="8" name="Title 7"/>
          <p:cNvSpPr>
            <a:spLocks noGrp="1"/>
          </p:cNvSpPr>
          <p:nvPr>
            <p:ph type="ctrTitle"/>
          </p:nvPr>
        </p:nvSpPr>
        <p:spPr/>
        <p:txBody>
          <a:bodyPr/>
          <a:lstStyle/>
          <a:p>
            <a:r>
              <a:rPr lang="es-MX">
                <a:solidFill>
                  <a:srgbClr val="3B8636"/>
                </a:solidFill>
              </a:rPr>
              <a:t>Su dinero, sus metas</a:t>
            </a:r>
            <a:r>
              <a:rPr lang="en-US">
                <a:solidFill>
                  <a:srgbClr val="3B8636"/>
                </a:solidFill>
              </a:rPr>
              <a:t>	</a:t>
            </a:r>
            <a:endParaRPr lang="es-MX">
              <a:solidFill>
                <a:srgbClr val="3B8636"/>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5" name="Picture 3" descr="Signo de dólar en un círculo negro colocado sobre una flecha que señala hacia arriba y que parece un gráfico con tendencia ascenden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499" y="1345388"/>
            <a:ext cx="2236787" cy="154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eaLnBrk="1" hangingPunct="1"/>
            <a:r>
              <a:rPr lang="es-MX" altLang="en-US" b="1">
                <a:solidFill>
                  <a:srgbClr val="101820"/>
                </a:solidFill>
              </a:rPr>
              <a:t>¿Qué es la deuda?</a:t>
            </a:r>
          </a:p>
          <a:p>
            <a:pPr lvl="1" eaLnBrk="1" hangingPunct="1"/>
            <a:r>
              <a:rPr lang="es-MX" altLang="en-US">
                <a:solidFill>
                  <a:srgbClr val="101820"/>
                </a:solidFill>
              </a:rPr>
              <a:t>Es el dinero que usted debe.</a:t>
            </a:r>
          </a:p>
          <a:p>
            <a:pPr lvl="1" eaLnBrk="1" hangingPunct="1"/>
            <a:r>
              <a:rPr lang="es-MX" altLang="en-US">
                <a:solidFill>
                  <a:srgbClr val="101820"/>
                </a:solidFill>
              </a:rPr>
              <a:t>La deuda es un pasivo. </a:t>
            </a:r>
          </a:p>
          <a:p>
            <a:pPr lvl="1" eaLnBrk="1" hangingPunct="1"/>
            <a:r>
              <a:rPr lang="es-MX" altLang="en-US">
                <a:solidFill>
                  <a:srgbClr val="101820"/>
                </a:solidFill>
              </a:rPr>
              <a:t>La deuda puede comprometer sus ingresos futuros. </a:t>
            </a:r>
          </a:p>
          <a:p>
            <a:pPr lvl="1" eaLnBrk="1" hangingPunct="1"/>
            <a:endParaRPr lang="es-MX" altLang="en-US" b="1" i="1">
              <a:solidFill>
                <a:srgbClr val="101820"/>
              </a:solidFill>
            </a:endParaRPr>
          </a:p>
          <a:p>
            <a:pPr eaLnBrk="1" hangingPunct="1"/>
            <a:r>
              <a:rPr lang="es-MX" altLang="en-US" b="1">
                <a:solidFill>
                  <a:srgbClr val="101820"/>
                </a:solidFill>
              </a:rPr>
              <a:t>¿En qué se diferencia la deuda del crédito? En el contexto de este curso…</a:t>
            </a:r>
          </a:p>
          <a:p>
            <a:pPr lvl="1"/>
            <a:r>
              <a:rPr lang="es-MX" altLang="en-US">
                <a:solidFill>
                  <a:srgbClr val="101820"/>
                </a:solidFill>
              </a:rPr>
              <a:t>El crédito es la capacidad para pedir dinero prestado.</a:t>
            </a:r>
          </a:p>
          <a:p>
            <a:pPr lvl="1"/>
            <a:r>
              <a:rPr lang="es-MX" altLang="en-US">
                <a:solidFill>
                  <a:srgbClr val="101820"/>
                </a:solidFill>
              </a:rPr>
              <a:t>La deuda es el resultado de utilizar el crédito.</a:t>
            </a:r>
          </a:p>
        </p:txBody>
      </p:sp>
      <p:sp>
        <p:nvSpPr>
          <p:cNvPr id="274433" name="Title 1"/>
          <p:cNvSpPr>
            <a:spLocks noGrp="1"/>
          </p:cNvSpPr>
          <p:nvPr>
            <p:ph type="title"/>
          </p:nvPr>
        </p:nvSpPr>
        <p:spPr/>
        <p:txBody>
          <a:bodyPr/>
          <a:lstStyle/>
          <a:p>
            <a:pPr eaLnBrk="1" hangingPunct="1"/>
            <a:r>
              <a:rPr lang="es-MX"/>
              <a:t>¿Qué es la deuda?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t>Préstamo de un amigo o miembro de la familia</a:t>
            </a:r>
          </a:p>
          <a:p>
            <a:r>
              <a:rPr lang="es-MX"/>
              <a:t>Préstamo para auto </a:t>
            </a:r>
          </a:p>
          <a:p>
            <a:r>
              <a:rPr lang="es-MX"/>
              <a:t>Préstamo estudiantil</a:t>
            </a:r>
          </a:p>
          <a:p>
            <a:r>
              <a:rPr lang="es-MX"/>
              <a:t>Préstamo de día de pago</a:t>
            </a:r>
          </a:p>
          <a:p>
            <a:r>
              <a:rPr lang="es-MX"/>
              <a:t>Hipoteca (préstamo para una vivienda)</a:t>
            </a:r>
          </a:p>
          <a:p>
            <a:r>
              <a:rPr lang="es-MX"/>
              <a:t>Préstamo prendario contra el título del auto</a:t>
            </a:r>
          </a:p>
          <a:p>
            <a:r>
              <a:rPr lang="es-MX"/>
              <a:t>Préstamo de casa de empeño</a:t>
            </a:r>
          </a:p>
          <a:p>
            <a:endParaRPr lang="es-MX" altLang="en-US"/>
          </a:p>
        </p:txBody>
      </p:sp>
      <p:sp>
        <p:nvSpPr>
          <p:cNvPr id="276481" name="Title 1"/>
          <p:cNvSpPr>
            <a:spLocks noGrp="1"/>
          </p:cNvSpPr>
          <p:nvPr>
            <p:ph type="title"/>
          </p:nvPr>
        </p:nvSpPr>
        <p:spPr/>
        <p:txBody>
          <a:bodyPr/>
          <a:lstStyle/>
          <a:p>
            <a:r>
              <a:rPr lang="es-MX"/>
              <a:t>Deuda buena, deuda mala</a:t>
            </a:r>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 typeface="Wingdings" panose="05000000000000000000" pitchFamily="2" charset="2"/>
              <a:buNone/>
              <a:defRPr/>
            </a:pPr>
            <a:r>
              <a:rPr lang="es-MX" altLang="en-US" b="1"/>
              <a:t>Acuerdos de arrendamiento con opción a compra</a:t>
            </a:r>
            <a:endParaRPr lang="es-MX" altLang="en-US"/>
          </a:p>
          <a:p>
            <a:pPr indent="-342900">
              <a:defRPr/>
            </a:pPr>
            <a:r>
              <a:rPr lang="es-MX"/>
              <a:t>Alquiler de bienes de consumo, normalmente con la opción de comprar el artículo al continuar con los pagos por algún período de tiempo especificado </a:t>
            </a:r>
          </a:p>
          <a:p>
            <a:pPr indent="-342900">
              <a:defRPr/>
            </a:pPr>
            <a:r>
              <a:rPr lang="es-MX"/>
              <a:t>Suele ser más caro que si se hace la compra de manera directa</a:t>
            </a:r>
          </a:p>
          <a:p>
            <a:pPr indent="-342900">
              <a:defRPr/>
            </a:pPr>
            <a:r>
              <a:rPr lang="es-MX"/>
              <a:t>Los artículos pueden ser confiscadas si los pagos no se hacen según lo acordado</a:t>
            </a:r>
          </a:p>
          <a:p>
            <a:pPr indent="-342900">
              <a:defRPr/>
            </a:pPr>
            <a:r>
              <a:rPr lang="es-MX"/>
              <a:t>Usted tiene la opción de devolver el artículo en cualquier momento</a:t>
            </a:r>
          </a:p>
          <a:p>
            <a:pPr marL="0" indent="0">
              <a:defRPr/>
            </a:pPr>
            <a:endParaRPr lang="es-MX" altLang="en-US"/>
          </a:p>
        </p:txBody>
      </p:sp>
      <p:sp>
        <p:nvSpPr>
          <p:cNvPr id="278529" name="Title 1"/>
          <p:cNvSpPr>
            <a:spLocks noGrp="1"/>
          </p:cNvSpPr>
          <p:nvPr>
            <p:ph type="title"/>
          </p:nvPr>
        </p:nvSpPr>
        <p:spPr/>
        <p:txBody>
          <a:bodyPr/>
          <a:lstStyle/>
          <a:p>
            <a:r>
              <a:rPr lang="es-MX"/>
              <a:t>Acuerdos de arrendamiento con opción a compra</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pPr marL="0" indent="0">
              <a:buFont typeface="Wingdings" panose="05000000000000000000" pitchFamily="2" charset="2"/>
              <a:buNone/>
              <a:defRPr/>
            </a:pPr>
            <a:r>
              <a:rPr lang="es-MX" altLang="en-US" b="1"/>
              <a:t>Firmar como codeudor de un préstamo</a:t>
            </a:r>
            <a:endParaRPr lang="es-MX" altLang="en-US"/>
          </a:p>
          <a:p>
            <a:pPr indent="-342900">
              <a:defRPr/>
            </a:pPr>
            <a:r>
              <a:rPr lang="es-MX"/>
              <a:t>Significa que usted tiene la misma obligación de pagar la deuda que el prestatario</a:t>
            </a:r>
          </a:p>
          <a:p>
            <a:pPr indent="-342900">
              <a:defRPr/>
            </a:pPr>
            <a:r>
              <a:rPr lang="es-MX"/>
              <a:t>Puede resultar en que usted tenga que pagar los pagos que no se han hecho</a:t>
            </a:r>
          </a:p>
          <a:p>
            <a:pPr indent="-342900">
              <a:defRPr/>
            </a:pPr>
            <a:r>
              <a:rPr lang="es-MX"/>
              <a:t>Puede afectar su puntaje de crédito y la capacidad de obtener un préstamo en el futuro</a:t>
            </a:r>
          </a:p>
          <a:p>
            <a:pPr indent="-342900">
              <a:defRPr/>
            </a:pPr>
            <a:endParaRPr lang="es-MX" altLang="en-US"/>
          </a:p>
          <a:p>
            <a:pPr marL="0" indent="0">
              <a:buFont typeface="Wingdings" charset="2"/>
              <a:buNone/>
              <a:defRPr/>
            </a:pPr>
            <a:r>
              <a:rPr lang="es-MX" altLang="en-US" b="1" i="1"/>
              <a:t>Antes de firmar como codeudor, lea los términos del préstamo y considere con mucho cuidado antes de correr ese riesgo. </a:t>
            </a:r>
          </a:p>
        </p:txBody>
      </p:sp>
      <p:sp>
        <p:nvSpPr>
          <p:cNvPr id="280577" name="Title 1"/>
          <p:cNvSpPr>
            <a:spLocks noGrp="1"/>
          </p:cNvSpPr>
          <p:nvPr>
            <p:ph type="title"/>
          </p:nvPr>
        </p:nvSpPr>
        <p:spPr/>
        <p:txBody>
          <a:bodyPr>
            <a:normAutofit fontScale="90000"/>
          </a:bodyPr>
          <a:lstStyle/>
          <a:p>
            <a:r>
              <a:rPr lang="es-MX"/>
              <a:t>Codeudores: Se comprometen a pagar el préstamo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p:txBody>
          <a:bodyPr/>
          <a:lstStyle/>
          <a:p>
            <a:pPr marL="0" indent="0">
              <a:buNone/>
            </a:pPr>
            <a:r>
              <a:rPr lang="es-MX"/>
              <a:t>La Oficina para la Protección Financiera del Consumidor desarrolló el conjunto de herramientas </a:t>
            </a:r>
            <a:r>
              <a:rPr lang="es-MX" i="1"/>
              <a:t>Su dinero, sus metas </a:t>
            </a:r>
            <a:r>
              <a:rPr lang="es-MX"/>
              <a:t>para los consumidores, así como los materiales de entrenamiento que hoy se presentan. Estos materiales están siendo presentados a usted por una organización local. Las organizaciones o personas que presentan estos materiales no son agentes ni empleados del CFPB y sus puntos de vista no representan las opiniones de la Oficina. El CFPB no es responsable de la asesoría ni de las acciones de estas personas o entidades. La Oficina agradece la oportunidad de trabajar con las organizaciones que están presentando estos materiales.</a:t>
            </a:r>
          </a:p>
        </p:txBody>
      </p:sp>
      <p:sp>
        <p:nvSpPr>
          <p:cNvPr id="40961" name="Title 1"/>
          <p:cNvSpPr>
            <a:spLocks noGrp="1"/>
          </p:cNvSpPr>
          <p:nvPr>
            <p:ph type="title"/>
          </p:nvPr>
        </p:nvSpPr>
        <p:spPr/>
        <p:txBody>
          <a:bodyPr/>
          <a:lstStyle/>
          <a:p>
            <a:r>
              <a:rPr lang="es-MX"/>
              <a:t>Presentador del curso</a:t>
            </a:r>
            <a:endParaRPr lang="es-MX" alt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Font typeface="Wingdings" panose="05000000000000000000" pitchFamily="2" charset="2"/>
              <a:buNone/>
              <a:defRPr/>
            </a:pPr>
            <a:r>
              <a:rPr lang="es-MX" altLang="en-US" b="1"/>
              <a:t>¿Cuáles son los factores que pueden conducir a la deuda médica?</a:t>
            </a:r>
            <a:endParaRPr lang="es-MX" altLang="en-US"/>
          </a:p>
          <a:p>
            <a:pPr indent="-342900">
              <a:defRPr/>
            </a:pPr>
            <a:r>
              <a:rPr lang="es-MX"/>
              <a:t>La deuda médica es casi siempre el resultado de un evento no planeado — alguien se enferma o resulta herido. </a:t>
            </a:r>
          </a:p>
          <a:p>
            <a:pPr indent="-342900">
              <a:defRPr/>
            </a:pPr>
            <a:r>
              <a:rPr lang="es-MX"/>
              <a:t>Casi nunca se conocen los costos de la atención en su totalidad por adelantado. </a:t>
            </a:r>
          </a:p>
          <a:p>
            <a:pPr indent="-342900">
              <a:defRPr/>
            </a:pPr>
            <a:r>
              <a:rPr lang="es-MX"/>
              <a:t>Las cuentas y las facturas pueden ser confusas</a:t>
            </a:r>
          </a:p>
          <a:p>
            <a:pPr indent="-342900">
              <a:defRPr/>
            </a:pPr>
            <a:r>
              <a:rPr lang="es-MX"/>
              <a:t>En general, las personas sin seguro pagan más por los servicios</a:t>
            </a:r>
          </a:p>
          <a:p>
            <a:pPr marL="0" indent="0">
              <a:defRPr/>
            </a:pPr>
            <a:endParaRPr lang="es-MX" altLang="en-US"/>
          </a:p>
        </p:txBody>
      </p:sp>
      <p:sp>
        <p:nvSpPr>
          <p:cNvPr id="282625" name="Title 1"/>
          <p:cNvSpPr>
            <a:spLocks noGrp="1"/>
          </p:cNvSpPr>
          <p:nvPr>
            <p:ph type="title"/>
          </p:nvPr>
        </p:nvSpPr>
        <p:spPr/>
        <p:txBody>
          <a:bodyPr/>
          <a:lstStyle/>
          <a:p>
            <a:r>
              <a:rPr lang="es-MX"/>
              <a:t>Deuda médica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s-MX"/>
              <a:t>Obtenga el cálculo de los costos por adelantado </a:t>
            </a:r>
          </a:p>
          <a:p>
            <a:r>
              <a:rPr lang="es-MX"/>
              <a:t>Averigüe si hay un descuento por pronto pago</a:t>
            </a:r>
          </a:p>
          <a:p>
            <a:r>
              <a:rPr lang="es-MX"/>
              <a:t>Pida un descuento sobre el tratamiento</a:t>
            </a:r>
          </a:p>
          <a:p>
            <a:r>
              <a:rPr lang="es-MX"/>
              <a:t>Pregunte acerca de la "atención de beneficencia" </a:t>
            </a:r>
          </a:p>
          <a:p>
            <a:r>
              <a:rPr lang="es-MX"/>
              <a:t>Tenga cuidado si le piden que cargue una factura del hospital en la tarjeta de crédito</a:t>
            </a:r>
          </a:p>
          <a:p>
            <a:r>
              <a:rPr lang="es-MX"/>
              <a:t>Trabaje con el proveedor de atención médica para establecer un plan de pago razonable</a:t>
            </a:r>
          </a:p>
          <a:p>
            <a:endParaRPr lang="es-MX" altLang="en-US"/>
          </a:p>
        </p:txBody>
      </p:sp>
      <p:sp>
        <p:nvSpPr>
          <p:cNvPr id="284673" name="Title 1"/>
          <p:cNvSpPr>
            <a:spLocks noGrp="1"/>
          </p:cNvSpPr>
          <p:nvPr>
            <p:ph type="title"/>
          </p:nvPr>
        </p:nvSpPr>
        <p:spPr/>
        <p:txBody>
          <a:bodyPr/>
          <a:lstStyle/>
          <a:p>
            <a:r>
              <a:rPr lang="es-MX"/>
              <a:t>Evitar la deuda médica</a:t>
            </a:r>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22" name="TextBox 11"/>
          <p:cNvSpPr txBox="1">
            <a:spLocks noChangeArrowheads="1"/>
          </p:cNvSpPr>
          <p:nvPr/>
        </p:nvSpPr>
        <p:spPr bwMode="auto">
          <a:xfrm>
            <a:off x="7586662" y="3028839"/>
            <a:ext cx="1430337"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s-MX" altLang="en-US" sz="1200" i="1"/>
              <a:t>El prestatario promedio hace 10 transacciones al año. En este ejemplo, un préstamo de $350 costaría $525.</a:t>
            </a:r>
          </a:p>
        </p:txBody>
      </p:sp>
      <p:sp>
        <p:nvSpPr>
          <p:cNvPr id="470021" name="TextBox 10"/>
          <p:cNvSpPr txBox="1">
            <a:spLocks noChangeArrowheads="1"/>
          </p:cNvSpPr>
          <p:nvPr/>
        </p:nvSpPr>
        <p:spPr bwMode="auto">
          <a:xfrm>
            <a:off x="5776685" y="3473155"/>
            <a:ext cx="1428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s-MX" altLang="en-US" sz="1200" i="1"/>
              <a:t>El prestatario debe pagar $52.50 para renovar.</a:t>
            </a:r>
          </a:p>
        </p:txBody>
      </p:sp>
      <p:sp>
        <p:nvSpPr>
          <p:cNvPr id="470020" name="TextBox 9"/>
          <p:cNvSpPr txBox="1">
            <a:spLocks noChangeArrowheads="1"/>
          </p:cNvSpPr>
          <p:nvPr/>
        </p:nvSpPr>
        <p:spPr bwMode="auto">
          <a:xfrm>
            <a:off x="3965122" y="4044840"/>
            <a:ext cx="1430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s-MX" altLang="en-US" sz="1200" i="1"/>
              <a:t>La cantidad prestada + los cargos</a:t>
            </a:r>
          </a:p>
          <a:p>
            <a:pPr algn="ctr"/>
            <a:r>
              <a:rPr lang="es-MX" altLang="en-US" sz="1200" i="1"/>
              <a:t>$350 + $52.50 = $402.50</a:t>
            </a:r>
          </a:p>
        </p:txBody>
      </p:sp>
      <p:sp>
        <p:nvSpPr>
          <p:cNvPr id="470019" name="TextBox 8"/>
          <p:cNvSpPr txBox="1">
            <a:spLocks noChangeArrowheads="1"/>
          </p:cNvSpPr>
          <p:nvPr/>
        </p:nvSpPr>
        <p:spPr bwMode="auto">
          <a:xfrm>
            <a:off x="2209006" y="4296123"/>
            <a:ext cx="143827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s-MX" altLang="en-US" sz="1200" i="1"/>
              <a:t>El préstamo promedio es de $350 y los cargos van de $10 a $30 por cada $100 prestados</a:t>
            </a:r>
          </a:p>
        </p:txBody>
      </p:sp>
      <p:sp>
        <p:nvSpPr>
          <p:cNvPr id="470018" name="TextBox 6"/>
          <p:cNvSpPr txBox="1">
            <a:spLocks noChangeArrowheads="1"/>
          </p:cNvSpPr>
          <p:nvPr/>
        </p:nvSpPr>
        <p:spPr bwMode="auto">
          <a:xfrm>
            <a:off x="488950" y="4618038"/>
            <a:ext cx="1358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eorgia" panose="02040502050405020303" pitchFamily="18" charset="0"/>
                <a:ea typeface="MS PGothic" panose="020B0600070205080204" pitchFamily="34" charset="-128"/>
              </a:defRPr>
            </a:lvl1pPr>
            <a:lvl2pPr marL="742950" indent="-285750">
              <a:defRPr>
                <a:solidFill>
                  <a:schemeClr val="tx1"/>
                </a:solidFill>
                <a:latin typeface="Georgia" panose="02040502050405020303" pitchFamily="18" charset="0"/>
                <a:ea typeface="MS PGothic" panose="020B0600070205080204" pitchFamily="34" charset="-128"/>
              </a:defRPr>
            </a:lvl2pPr>
            <a:lvl3pPr marL="1143000" indent="-228600">
              <a:defRPr>
                <a:solidFill>
                  <a:schemeClr val="tx1"/>
                </a:solidFill>
                <a:latin typeface="Georgia" panose="02040502050405020303" pitchFamily="18" charset="0"/>
                <a:ea typeface="MS PGothic" panose="020B0600070205080204" pitchFamily="34" charset="-128"/>
              </a:defRPr>
            </a:lvl3pPr>
            <a:lvl4pPr marL="1600200" indent="-228600">
              <a:defRPr>
                <a:solidFill>
                  <a:schemeClr val="tx1"/>
                </a:solidFill>
                <a:latin typeface="Georgia" panose="02040502050405020303" pitchFamily="18" charset="0"/>
                <a:ea typeface="MS PGothic" panose="020B0600070205080204" pitchFamily="34" charset="-128"/>
              </a:defRPr>
            </a:lvl4pPr>
            <a:lvl5pPr marL="2057400" indent="-228600">
              <a:defRPr>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Georgia" panose="02040502050405020303" pitchFamily="18" charset="0"/>
                <a:ea typeface="MS PGothic" panose="020B0600070205080204" pitchFamily="34" charset="-128"/>
              </a:defRPr>
            </a:lvl9pPr>
          </a:lstStyle>
          <a:p>
            <a:pPr algn="ctr"/>
            <a:r>
              <a:rPr lang="es-MX" altLang="en-US" sz="1200" i="1" dirty="0"/>
              <a:t>Sin verificación de crédito ni sin considerar si el prestatario tiene capacidad para pagar el préstamo</a:t>
            </a:r>
          </a:p>
        </p:txBody>
      </p:sp>
      <p:graphicFrame>
        <p:nvGraphicFramePr>
          <p:cNvPr id="2" name="Diagram 1" descr="El prestatario visita a un prestamista de día de pago. No se hace ninguna verificación de crédito y ni se considera si el prestatario tiene la capacidad para pagar el préstamo. El prestatario obtiene el préstamo. El préstamo promedio es de $350 y los cargos van de $10 a $30 por cada $100 prestados. El prestatario entrega al prestamista un cheque posfechado a 14 días. La cantidad prestada + los cargos&#10;$350 + $52.50 = $402.50. Si en 14 días el prestatario no tiene el dinero, el préstamo se renueva. El prestatario debe pagar $52.50 para renovar. Cada 14 días, el prestatario debe pagar el préstamo o renovarlo. El prestatario promedio hace 10 transacciones al año. En este ejemplo, un préstamo de $350 costaría $525.&#10;"/>
          <p:cNvGraphicFramePr/>
          <p:nvPr>
            <p:extLst>
              <p:ext uri="{D42A27DB-BD31-4B8C-83A1-F6EECF244321}">
                <p14:modId xmlns:p14="http://schemas.microsoft.com/office/powerpoint/2010/main" val="1836022303"/>
              </p:ext>
            </p:extLst>
          </p:nvPr>
        </p:nvGraphicFramePr>
        <p:xfrm>
          <a:off x="328593" y="497310"/>
          <a:ext cx="8614477" cy="5745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0023" name="Title 3"/>
          <p:cNvSpPr>
            <a:spLocks noGrp="1"/>
          </p:cNvSpPr>
          <p:nvPr>
            <p:ph type="title"/>
          </p:nvPr>
        </p:nvSpPr>
        <p:spPr/>
        <p:txBody>
          <a:bodyPr/>
          <a:lstStyle/>
          <a:p>
            <a:r>
              <a:rPr lang="es-MX"/>
              <a:t>Préstamos de día de pago</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indent="-342900">
              <a:lnSpc>
                <a:spcPts val="2000"/>
              </a:lnSpc>
            </a:pPr>
            <a:r>
              <a:rPr lang="es-MX" sz="2000"/>
              <a:t>¿Qué es la negociación de deuda? </a:t>
            </a:r>
          </a:p>
          <a:p>
            <a:pPr indent="-342900">
              <a:lnSpc>
                <a:spcPts val="2000"/>
              </a:lnSpc>
            </a:pPr>
            <a:endParaRPr lang="es-MX" altLang="en-US" sz="2000"/>
          </a:p>
          <a:p>
            <a:pPr indent="-342900">
              <a:lnSpc>
                <a:spcPts val="2000"/>
              </a:lnSpc>
            </a:pPr>
            <a:r>
              <a:rPr lang="es-MX" sz="2000"/>
              <a:t>¿Debería usted utilizar un servicio de negociación de deudas para hacer frente a su deuda?</a:t>
            </a:r>
          </a:p>
          <a:p>
            <a:pPr indent="-342900">
              <a:lnSpc>
                <a:spcPts val="2000"/>
              </a:lnSpc>
            </a:pPr>
            <a:endParaRPr lang="es-MX" altLang="en-US" sz="2000"/>
          </a:p>
          <a:p>
            <a:pPr indent="-342900">
              <a:lnSpc>
                <a:spcPts val="2000"/>
              </a:lnSpc>
            </a:pPr>
            <a:r>
              <a:rPr lang="es-MX" sz="2000"/>
              <a:t>¿Cuáles son las consecuencias de utilizar un servicio de negociación de deudas? </a:t>
            </a:r>
          </a:p>
          <a:p>
            <a:pPr indent="-342900">
              <a:lnSpc>
                <a:spcPts val="2000"/>
              </a:lnSpc>
            </a:pPr>
            <a:endParaRPr lang="es-MX" altLang="en-US" sz="2000"/>
          </a:p>
          <a:p>
            <a:pPr indent="-342900">
              <a:lnSpc>
                <a:spcPts val="2000"/>
              </a:lnSpc>
            </a:pPr>
            <a:r>
              <a:rPr lang="es-MX" sz="2000"/>
              <a:t>¿Cuáles son algunas señales de alerta que debe tener en cuenta antes de emplear un servicio de negociación de deudas? </a:t>
            </a:r>
          </a:p>
          <a:p>
            <a:pPr marL="0" indent="0"/>
            <a:endParaRPr lang="es-MX" altLang="en-US"/>
          </a:p>
        </p:txBody>
      </p:sp>
      <p:sp>
        <p:nvSpPr>
          <p:cNvPr id="286721" name="Title 1"/>
          <p:cNvSpPr>
            <a:spLocks noGrp="1"/>
          </p:cNvSpPr>
          <p:nvPr>
            <p:ph type="title"/>
          </p:nvPr>
        </p:nvSpPr>
        <p:spPr/>
        <p:txBody>
          <a:bodyPr/>
          <a:lstStyle/>
          <a:p>
            <a:r>
              <a:rPr lang="es-MX"/>
              <a:t>Servicios de compañías de negociación de deudas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s-MX"/>
              <a:t>En la hoja de cálculo de gestión de la deuda, usted incluirá: </a:t>
            </a:r>
          </a:p>
          <a:p>
            <a:r>
              <a:rPr lang="es-MX"/>
              <a:t>La persona, empresa u organización a la cual usted le debe dinero;</a:t>
            </a:r>
          </a:p>
          <a:p>
            <a:r>
              <a:rPr lang="es-MX"/>
              <a:t>La cantidad que usted les debe; </a:t>
            </a:r>
          </a:p>
          <a:p>
            <a:r>
              <a:rPr lang="es-MX"/>
              <a:t>La cantidad de su pago mensual; y</a:t>
            </a:r>
          </a:p>
          <a:p>
            <a:r>
              <a:rPr lang="es-MX"/>
              <a:t>La tasa de interés que está pagando y otros términos importantes.</a:t>
            </a:r>
          </a:p>
          <a:p>
            <a:endParaRPr lang="es-MX"/>
          </a:p>
          <a:p>
            <a:pPr marL="0" indent="0">
              <a:buNone/>
            </a:pPr>
            <a:r>
              <a:rPr lang="es-MX"/>
              <a:t>Para completar esta hoja de cálculo, necesitará tener todas sus facturas y con una copia de su informe de crédito. </a:t>
            </a:r>
          </a:p>
          <a:p>
            <a:endParaRPr lang="es-MX"/>
          </a:p>
        </p:txBody>
      </p:sp>
      <p:sp>
        <p:nvSpPr>
          <p:cNvPr id="288769" name="Title 1"/>
          <p:cNvSpPr>
            <a:spLocks noGrp="1"/>
          </p:cNvSpPr>
          <p:nvPr>
            <p:ph type="title"/>
          </p:nvPr>
        </p:nvSpPr>
        <p:spPr/>
        <p:txBody>
          <a:bodyPr/>
          <a:lstStyle/>
          <a:p>
            <a:r>
              <a:rPr lang="es-MX"/>
              <a:t>Herramienta 1: Hoja de cálculo para deudas</a:t>
            </a:r>
            <a:endParaRPr lang="es-MX" alt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itle 1"/>
          <p:cNvSpPr>
            <a:spLocks noGrp="1"/>
          </p:cNvSpPr>
          <p:nvPr>
            <p:ph type="title"/>
          </p:nvPr>
        </p:nvSpPr>
        <p:spPr/>
        <p:txBody>
          <a:bodyPr>
            <a:normAutofit fontScale="90000"/>
          </a:bodyPr>
          <a:lstStyle/>
          <a:p>
            <a:pPr eaLnBrk="1" hangingPunct="1"/>
            <a:r>
              <a:rPr lang="es-MX"/>
              <a:t>Herramienta 2: Hoja de cálculo para deudas-ingresos</a:t>
            </a:r>
          </a:p>
        </p:txBody>
      </p:sp>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0"/>
              </a:spcAft>
              <a:buFont typeface="Wingdings" charset="2"/>
              <a:buNone/>
              <a:defRPr/>
            </a:pPr>
            <a:r>
              <a:rPr lang="es-MX" b="1" i="1">
                <a:solidFill>
                  <a:srgbClr val="101820"/>
                </a:solidFill>
              </a:rPr>
              <a:t>¿Cuánta deuda es demasiada deuda?</a:t>
            </a:r>
          </a:p>
          <a:p>
            <a:pPr indent="-347472" eaLnBrk="1" fontAlgn="auto" hangingPunct="1">
              <a:spcAft>
                <a:spcPts val="0"/>
              </a:spcAft>
              <a:buFont typeface="Wingdings" charset="2"/>
              <a:buChar char="§"/>
              <a:defRPr/>
            </a:pPr>
            <a:r>
              <a:rPr lang="es-MX" b="1">
                <a:solidFill>
                  <a:srgbClr val="101820"/>
                </a:solidFill>
              </a:rPr>
              <a:t>Relación deudas-ingresos </a:t>
            </a:r>
          </a:p>
          <a:p>
            <a:pPr indent="-347472" eaLnBrk="1" fontAlgn="auto" hangingPunct="1">
              <a:spcAft>
                <a:spcPts val="0"/>
              </a:spcAft>
              <a:buFont typeface="Wingdings" charset="2"/>
              <a:buChar char="§"/>
              <a:defRPr/>
            </a:pPr>
            <a:r>
              <a:rPr lang="es-MX">
                <a:solidFill>
                  <a:srgbClr val="101820"/>
                </a:solidFill>
              </a:rPr>
              <a:t>Este simple cálculo muestra qué porcentaje de sus ingresos está destinado a pagar su deuda.</a:t>
            </a:r>
          </a:p>
          <a:p>
            <a:pPr indent="-347472" eaLnBrk="1" fontAlgn="auto" hangingPunct="1">
              <a:spcAft>
                <a:spcPts val="0"/>
              </a:spcAft>
              <a:buFont typeface="Wingdings" charset="2"/>
              <a:buChar char="§"/>
              <a:defRPr/>
            </a:pPr>
            <a:r>
              <a:rPr lang="es-MX">
                <a:solidFill>
                  <a:srgbClr val="101820"/>
                </a:solidFill>
              </a:rPr>
              <a:t>La </a:t>
            </a:r>
            <a:r>
              <a:rPr lang="es-MX" b="1">
                <a:solidFill>
                  <a:srgbClr val="101820"/>
                </a:solidFill>
              </a:rPr>
              <a:t>relación deudas-ingresos</a:t>
            </a:r>
            <a:r>
              <a:rPr lang="es-MX">
                <a:solidFill>
                  <a:srgbClr val="101820"/>
                </a:solidFill>
              </a:rPr>
              <a:t> mide la cantidad de sus ingresos que está comprometida para pagar la deuda. </a:t>
            </a:r>
          </a:p>
          <a:p>
            <a:pPr indent="-347472" eaLnBrk="1" fontAlgn="auto" hangingPunct="1">
              <a:spcAft>
                <a:spcPts val="0"/>
              </a:spcAft>
              <a:buFont typeface="Wingdings" charset="2"/>
              <a:buChar char="§"/>
              <a:defRPr/>
            </a:pPr>
            <a:endParaRPr lang="es-MX">
              <a:solidFill>
                <a:srgbClr val="101820"/>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 pago de su deuda mensual total (de la Herramienta 1), Dividido por su ingreso bruto mensual (Ingresos antes de impuestos), Equivale a su relación actual deudas-ingresos"/>
          <p:cNvPicPr>
            <a:picLocks noChangeAspect="1"/>
          </p:cNvPicPr>
          <p:nvPr/>
        </p:nvPicPr>
        <p:blipFill>
          <a:blip r:embed="rId3"/>
          <a:stretch>
            <a:fillRect/>
          </a:stretch>
        </p:blipFill>
        <p:spPr>
          <a:xfrm>
            <a:off x="279399" y="2200274"/>
            <a:ext cx="8310961" cy="2068973"/>
          </a:xfrm>
          <a:prstGeom prst="rect">
            <a:avLst/>
          </a:prstGeom>
        </p:spPr>
      </p:pic>
      <p:sp>
        <p:nvSpPr>
          <p:cNvPr id="292865" name="Title 1"/>
          <p:cNvSpPr>
            <a:spLocks noGrp="1"/>
          </p:cNvSpPr>
          <p:nvPr>
            <p:ph type="title"/>
          </p:nvPr>
        </p:nvSpPr>
        <p:spPr/>
        <p:txBody>
          <a:bodyPr>
            <a:normAutofit fontScale="90000"/>
          </a:bodyPr>
          <a:lstStyle/>
          <a:p>
            <a:r>
              <a:rPr lang="es-MX"/>
              <a:t>Herramienta 2: Hoja de cálculo para deudas-ingresos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70000" lnSpcReduction="20000"/>
          </a:bodyPr>
          <a:lstStyle/>
          <a:p>
            <a:pPr marL="0" indent="0" eaLnBrk="1" fontAlgn="auto" hangingPunct="1">
              <a:lnSpc>
                <a:spcPts val="2800"/>
              </a:lnSpc>
              <a:spcBef>
                <a:spcPts val="1200"/>
              </a:spcBef>
              <a:spcAft>
                <a:spcPts val="600"/>
              </a:spcAft>
              <a:buFont typeface="Wingdings" charset="2"/>
              <a:buNone/>
              <a:defRPr/>
            </a:pPr>
            <a:r>
              <a:rPr lang="es-MX" b="1">
                <a:solidFill>
                  <a:srgbClr val="101820"/>
                </a:solidFill>
              </a:rPr>
              <a:t>Arrendatarios</a:t>
            </a:r>
          </a:p>
          <a:p>
            <a:pPr indent="-347472" eaLnBrk="1" fontAlgn="auto" hangingPunct="1">
              <a:lnSpc>
                <a:spcPts val="2800"/>
              </a:lnSpc>
              <a:spcBef>
                <a:spcPts val="1200"/>
              </a:spcBef>
              <a:spcAft>
                <a:spcPts val="600"/>
              </a:spcAft>
              <a:buFont typeface="Wingdings" charset="2"/>
              <a:buChar char="§"/>
              <a:defRPr/>
            </a:pPr>
            <a:r>
              <a:rPr lang="es-MX">
                <a:solidFill>
                  <a:srgbClr val="101820"/>
                </a:solidFill>
              </a:rPr>
              <a:t>Considere la posibilidad de mantener una relación deuda-ingreso de 0.15 - 0.20 o del 15% - 20% o menos. </a:t>
            </a:r>
          </a:p>
          <a:p>
            <a:pPr marL="0" indent="0" eaLnBrk="1" fontAlgn="auto" hangingPunct="1">
              <a:lnSpc>
                <a:spcPts val="2800"/>
              </a:lnSpc>
              <a:spcBef>
                <a:spcPts val="1200"/>
              </a:spcBef>
              <a:spcAft>
                <a:spcPts val="600"/>
              </a:spcAft>
              <a:buFont typeface="Wingdings" charset="2"/>
              <a:buNone/>
              <a:defRPr/>
            </a:pPr>
            <a:r>
              <a:rPr lang="es-MX" b="1">
                <a:solidFill>
                  <a:srgbClr val="101820"/>
                </a:solidFill>
              </a:rPr>
              <a:t>Propietarios de viviendas </a:t>
            </a:r>
          </a:p>
          <a:p>
            <a:pPr indent="-347472" eaLnBrk="1" fontAlgn="auto" hangingPunct="1">
              <a:lnSpc>
                <a:spcPts val="2800"/>
              </a:lnSpc>
              <a:spcBef>
                <a:spcPts val="1200"/>
              </a:spcBef>
              <a:spcAft>
                <a:spcPts val="600"/>
              </a:spcAft>
              <a:buFont typeface="Wingdings" charset="2"/>
              <a:buChar char="§"/>
              <a:defRPr/>
            </a:pPr>
            <a:r>
              <a:rPr lang="es-MX">
                <a:solidFill>
                  <a:srgbClr val="101820"/>
                </a:solidFill>
              </a:rPr>
              <a:t>Considere la posibilidad de mantener una relación deuda-ingreso de 0.28, o del 28% o menos sólo por la hipoteca (préstamo para la vivienda), impuestos y seguro.</a:t>
            </a:r>
          </a:p>
          <a:p>
            <a:pPr indent="-347472" eaLnBrk="1" fontAlgn="auto" hangingPunct="1">
              <a:lnSpc>
                <a:spcPts val="2800"/>
              </a:lnSpc>
              <a:spcBef>
                <a:spcPts val="1200"/>
              </a:spcBef>
              <a:spcAft>
                <a:spcPts val="600"/>
              </a:spcAft>
              <a:buFont typeface="Wingdings" charset="2"/>
              <a:buChar char="§"/>
              <a:defRPr/>
            </a:pPr>
            <a:r>
              <a:rPr lang="es-MX">
                <a:solidFill>
                  <a:srgbClr val="101820"/>
                </a:solidFill>
              </a:rPr>
              <a:t>Considere la posibilidad de mantener una relación deuda-ingreso para todas las deudas de 0.36, o del 36% o menos.</a:t>
            </a:r>
            <a:endParaRPr lang="es-MX">
              <a:solidFill>
                <a:srgbClr val="101820"/>
              </a:solidFill>
              <a:ea typeface="+mn-ea"/>
              <a:cs typeface="+mn-cs"/>
            </a:endParaRPr>
          </a:p>
        </p:txBody>
      </p:sp>
      <p:sp>
        <p:nvSpPr>
          <p:cNvPr id="294913" name="Title 1"/>
          <p:cNvSpPr>
            <a:spLocks noGrp="1"/>
          </p:cNvSpPr>
          <p:nvPr>
            <p:ph type="title"/>
          </p:nvPr>
        </p:nvSpPr>
        <p:spPr/>
        <p:txBody>
          <a:bodyPr>
            <a:normAutofit fontScale="90000"/>
          </a:bodyPr>
          <a:lstStyle/>
          <a:p>
            <a:r>
              <a:rPr lang="es-MX"/>
              <a:t>Herramienta 2: Hoja de cálculo para deudas-ingresos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5" name="TextBox 8" descr="Lista para todo lo demás, continua:&#10;Arreglos del auto&#10;Arreglos del hogar&#10;Electrodomésticos&#10;Muebles&#10;Suministros para el hogar&#10;Alimento para mascotas y suministros&#10;Etcétera&#10;"/>
          <p:cNvSpPr txBox="1">
            <a:spLocks noChangeArrowheads="1"/>
          </p:cNvSpPr>
          <p:nvPr/>
        </p:nvSpPr>
        <p:spPr bwMode="auto">
          <a:xfrm>
            <a:off x="6551612" y="4171950"/>
            <a:ext cx="23584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 typeface="Arial" panose="020B0604020202020204" pitchFamily="34" charset="0"/>
              <a:buChar char="•"/>
            </a:pPr>
            <a:r>
              <a:rPr lang="es-MX" altLang="en-US" sz="1600" dirty="0">
                <a:solidFill>
                  <a:srgbClr val="101820"/>
                </a:solidFill>
              </a:rPr>
              <a:t>Arreglos del auto</a:t>
            </a:r>
          </a:p>
          <a:p>
            <a:pPr>
              <a:lnSpc>
                <a:spcPct val="100000"/>
              </a:lnSpc>
              <a:spcBef>
                <a:spcPct val="0"/>
              </a:spcBef>
              <a:buClrTx/>
              <a:buFont typeface="Arial" panose="020B0604020202020204" pitchFamily="34" charset="0"/>
              <a:buChar char="•"/>
            </a:pPr>
            <a:r>
              <a:rPr lang="es-MX" altLang="en-US" sz="1600" dirty="0">
                <a:solidFill>
                  <a:srgbClr val="101820"/>
                </a:solidFill>
              </a:rPr>
              <a:t>Arreglos del hogar</a:t>
            </a:r>
          </a:p>
          <a:p>
            <a:pPr>
              <a:lnSpc>
                <a:spcPct val="100000"/>
              </a:lnSpc>
              <a:spcBef>
                <a:spcPct val="0"/>
              </a:spcBef>
              <a:buClrTx/>
              <a:buFont typeface="Arial" panose="020B0604020202020204" pitchFamily="34" charset="0"/>
              <a:buChar char="•"/>
            </a:pPr>
            <a:r>
              <a:rPr lang="es-MX" altLang="en-US" sz="1600" dirty="0">
                <a:solidFill>
                  <a:srgbClr val="101820"/>
                </a:solidFill>
              </a:rPr>
              <a:t>Electrodomésticos</a:t>
            </a:r>
          </a:p>
          <a:p>
            <a:pPr>
              <a:lnSpc>
                <a:spcPct val="100000"/>
              </a:lnSpc>
              <a:spcBef>
                <a:spcPct val="0"/>
              </a:spcBef>
              <a:buClrTx/>
              <a:buFont typeface="Arial" panose="020B0604020202020204" pitchFamily="34" charset="0"/>
              <a:buChar char="•"/>
            </a:pPr>
            <a:r>
              <a:rPr lang="es-MX" altLang="en-US" sz="1600" dirty="0">
                <a:solidFill>
                  <a:srgbClr val="101820"/>
                </a:solidFill>
              </a:rPr>
              <a:t>Muebles</a:t>
            </a:r>
          </a:p>
          <a:p>
            <a:pPr>
              <a:lnSpc>
                <a:spcPct val="100000"/>
              </a:lnSpc>
              <a:spcBef>
                <a:spcPct val="0"/>
              </a:spcBef>
              <a:buClrTx/>
              <a:buFont typeface="Arial" panose="020B0604020202020204" pitchFamily="34" charset="0"/>
              <a:buChar char="•"/>
            </a:pPr>
            <a:r>
              <a:rPr lang="es-MX" altLang="en-US" sz="1600" dirty="0">
                <a:solidFill>
                  <a:srgbClr val="101820"/>
                </a:solidFill>
              </a:rPr>
              <a:t>Suministros para el hogar</a:t>
            </a:r>
          </a:p>
          <a:p>
            <a:pPr>
              <a:lnSpc>
                <a:spcPct val="100000"/>
              </a:lnSpc>
              <a:spcBef>
                <a:spcPct val="0"/>
              </a:spcBef>
              <a:buClrTx/>
              <a:buFont typeface="Arial" panose="020B0604020202020204" pitchFamily="34" charset="0"/>
              <a:buChar char="•"/>
            </a:pPr>
            <a:r>
              <a:rPr lang="es-MX" altLang="en-US" sz="1600" dirty="0">
                <a:solidFill>
                  <a:srgbClr val="101820"/>
                </a:solidFill>
              </a:rPr>
              <a:t>Alimento/productos para mascotas</a:t>
            </a:r>
          </a:p>
          <a:p>
            <a:pPr>
              <a:lnSpc>
                <a:spcPct val="100000"/>
              </a:lnSpc>
              <a:spcBef>
                <a:spcPct val="0"/>
              </a:spcBef>
              <a:buClrTx/>
              <a:buFont typeface="Arial" panose="020B0604020202020204" pitchFamily="34" charset="0"/>
              <a:buChar char="•"/>
            </a:pPr>
            <a:r>
              <a:rPr lang="es-MX" altLang="en-US" sz="1600" dirty="0">
                <a:solidFill>
                  <a:srgbClr val="101820"/>
                </a:solidFill>
              </a:rPr>
              <a:t>Etcétera</a:t>
            </a:r>
          </a:p>
        </p:txBody>
      </p:sp>
      <p:sp>
        <p:nvSpPr>
          <p:cNvPr id="8" name="TextBox 7" descr="$.50 va para todo lo demás:&#10;Impuestos &#10;Servicios públicos&#10;Teléfono celular&#10;Gasolina&#10;Alimentación &#10;Ropa&#10;Cargos escolares&#10;Regalos&#10;Ahorros&#10;"/>
          <p:cNvSpPr txBox="1"/>
          <p:nvPr/>
        </p:nvSpPr>
        <p:spPr>
          <a:xfrm>
            <a:off x="4500563" y="3910013"/>
            <a:ext cx="3163888" cy="2585323"/>
          </a:xfrm>
          <a:prstGeom prst="rect">
            <a:avLst/>
          </a:prstGeom>
          <a:noFill/>
        </p:spPr>
        <p:txBody>
          <a:bodyPr>
            <a:spAutoFit/>
          </a:bodyPr>
          <a:lstStyle/>
          <a:p>
            <a:pPr>
              <a:defRPr/>
            </a:pPr>
            <a:r>
              <a:rPr lang="es-MX" dirty="0">
                <a:solidFill>
                  <a:srgbClr val="101820"/>
                </a:solidFill>
                <a:latin typeface="Georgia" charset="0"/>
              </a:rPr>
              <a:t>$.50 va para todo lo demás:</a:t>
            </a:r>
          </a:p>
          <a:p>
            <a:pPr marL="285750" indent="-285750">
              <a:buFont typeface="Arial"/>
              <a:buChar char="•"/>
              <a:defRPr/>
            </a:pPr>
            <a:r>
              <a:rPr lang="es-MX" sz="1600" dirty="0">
                <a:solidFill>
                  <a:srgbClr val="101820"/>
                </a:solidFill>
                <a:latin typeface="Georgia" charset="0"/>
              </a:rPr>
              <a:t>Impuestos </a:t>
            </a:r>
          </a:p>
          <a:p>
            <a:pPr marL="285750" indent="-285750">
              <a:buFont typeface="Arial"/>
              <a:buChar char="•"/>
              <a:defRPr/>
            </a:pPr>
            <a:r>
              <a:rPr lang="es-MX" sz="1600" dirty="0">
                <a:solidFill>
                  <a:srgbClr val="101820"/>
                </a:solidFill>
                <a:latin typeface="Georgia" charset="0"/>
              </a:rPr>
              <a:t>Servicios públicos</a:t>
            </a:r>
          </a:p>
          <a:p>
            <a:pPr marL="285750" indent="-285750">
              <a:buFont typeface="Arial"/>
              <a:buChar char="•"/>
              <a:defRPr/>
            </a:pPr>
            <a:r>
              <a:rPr lang="es-MX" sz="1600" dirty="0">
                <a:solidFill>
                  <a:srgbClr val="101820"/>
                </a:solidFill>
                <a:latin typeface="Georgia" charset="0"/>
              </a:rPr>
              <a:t>Telefonía celular</a:t>
            </a:r>
          </a:p>
          <a:p>
            <a:pPr marL="285750" indent="-285750">
              <a:buFont typeface="Arial"/>
              <a:buChar char="•"/>
              <a:defRPr/>
            </a:pPr>
            <a:r>
              <a:rPr lang="es-MX" sz="1600" dirty="0">
                <a:solidFill>
                  <a:srgbClr val="101820"/>
                </a:solidFill>
                <a:latin typeface="Georgia" charset="0"/>
              </a:rPr>
              <a:t>Gasolina</a:t>
            </a:r>
          </a:p>
          <a:p>
            <a:pPr marL="285750" indent="-285750">
              <a:buFont typeface="Arial"/>
              <a:buChar char="•"/>
              <a:defRPr/>
            </a:pPr>
            <a:r>
              <a:rPr lang="es-MX" sz="1600" dirty="0">
                <a:solidFill>
                  <a:srgbClr val="101820"/>
                </a:solidFill>
                <a:latin typeface="Georgia" charset="0"/>
              </a:rPr>
              <a:t>Alimentación </a:t>
            </a:r>
          </a:p>
          <a:p>
            <a:pPr marL="285750" indent="-285750">
              <a:buFont typeface="Arial"/>
              <a:buChar char="•"/>
              <a:defRPr/>
            </a:pPr>
            <a:r>
              <a:rPr lang="es-MX" sz="1600" dirty="0">
                <a:solidFill>
                  <a:srgbClr val="101820"/>
                </a:solidFill>
                <a:latin typeface="Georgia" charset="0"/>
              </a:rPr>
              <a:t>Ropa</a:t>
            </a:r>
          </a:p>
          <a:p>
            <a:pPr marL="285750" indent="-285750">
              <a:buFont typeface="Arial"/>
              <a:buChar char="•"/>
              <a:defRPr/>
            </a:pPr>
            <a:r>
              <a:rPr lang="es-MX" sz="1600" dirty="0">
                <a:solidFill>
                  <a:srgbClr val="101820"/>
                </a:solidFill>
                <a:latin typeface="Georgia" charset="0"/>
              </a:rPr>
              <a:t>Cargos escolares</a:t>
            </a:r>
          </a:p>
          <a:p>
            <a:pPr marL="285750" indent="-285750">
              <a:buFont typeface="Arial"/>
              <a:buChar char="•"/>
              <a:defRPr/>
            </a:pPr>
            <a:r>
              <a:rPr lang="es-MX" sz="1600" dirty="0">
                <a:solidFill>
                  <a:srgbClr val="101820"/>
                </a:solidFill>
                <a:latin typeface="Georgia" charset="0"/>
              </a:rPr>
              <a:t>Regalos</a:t>
            </a:r>
          </a:p>
          <a:p>
            <a:pPr marL="285750" indent="-285750">
              <a:buFont typeface="Arial"/>
              <a:buChar char="•"/>
              <a:defRPr/>
            </a:pPr>
            <a:r>
              <a:rPr lang="es-MX" sz="1600" dirty="0">
                <a:solidFill>
                  <a:srgbClr val="101820"/>
                </a:solidFill>
                <a:latin typeface="Georgia" charset="0"/>
              </a:rPr>
              <a:t>Ahorros</a:t>
            </a:r>
          </a:p>
        </p:txBody>
      </p:sp>
      <p:sp>
        <p:nvSpPr>
          <p:cNvPr id="296963" name="TextBox 6" descr="$.50 va hacia la deuda"/>
          <p:cNvSpPr txBox="1">
            <a:spLocks noChangeArrowheads="1"/>
          </p:cNvSpPr>
          <p:nvPr/>
        </p:nvSpPr>
        <p:spPr bwMode="auto">
          <a:xfrm>
            <a:off x="1738313" y="3981450"/>
            <a:ext cx="276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s-MX" altLang="en-US" sz="1800" dirty="0">
                <a:solidFill>
                  <a:srgbClr val="101820"/>
                </a:solidFill>
              </a:rPr>
              <a:t>$.50 va hacia la deuda</a:t>
            </a:r>
          </a:p>
        </p:txBody>
      </p:sp>
      <p:pic>
        <p:nvPicPr>
          <p:cNvPr id="296962" name="Picture 5" descr="Un billete de un dólar, debajo del cual hay dos cuadros de texto que representan hacia dónde van las dos mitades del dólar. Una de las mitades va hacia la deuda. La otra mitad va hacia todo lo demás: &#10;Impuestos &#10;Servicios públicos&#10;Teléfono celular&#10;Gasolina&#10;Alimentación &#10;Ropa&#10;Cargos escolares&#10;Regalos&#10;Ahorros&#10;Arreglos del auto&#10;Arreglos del hogar&#10;Electrodomésticos&#10;Mueble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2016" y="1428982"/>
            <a:ext cx="4977093" cy="238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1" name="Title 1"/>
          <p:cNvSpPr>
            <a:spLocks noGrp="1"/>
          </p:cNvSpPr>
          <p:nvPr>
            <p:ph type="title"/>
          </p:nvPr>
        </p:nvSpPr>
        <p:spPr>
          <a:xfrm>
            <a:off x="540327" y="452438"/>
            <a:ext cx="7495598" cy="742950"/>
          </a:xfrm>
        </p:spPr>
        <p:txBody>
          <a:bodyPr/>
          <a:lstStyle/>
          <a:p>
            <a:r>
              <a:rPr lang="es-MX"/>
              <a:t>Relación deuda-ingresos</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55000" lnSpcReduction="20000"/>
          </a:bodyPr>
          <a:lstStyle/>
          <a:p>
            <a:pPr marL="0" indent="0">
              <a:spcBef>
                <a:spcPct val="0"/>
              </a:spcBef>
              <a:buNone/>
              <a:defRPr/>
            </a:pPr>
            <a:r>
              <a:rPr lang="es-MX" altLang="en-US" sz="2400"/>
              <a:t>Shawna acaba de graduarse de un grado de asociado en enfermería. Tiene un trabajo a tiempo completo y gana $17.50 por hora. Trabaja a tiempo completo (160 horas al mes). Empezará a trabajar en un hospital a 21 millas de su casa y el transporte público no es una opción viable para ella.</a:t>
            </a:r>
          </a:p>
          <a:p>
            <a:pPr marL="0" indent="0">
              <a:spcBef>
                <a:spcPct val="0"/>
              </a:spcBef>
              <a:buNone/>
              <a:defRPr/>
            </a:pPr>
            <a:r>
              <a:rPr lang="es-MX" altLang="en-US" sz="2400" b="1"/>
              <a:t>Ha encontrado un auto usado en buen estado, pero no puede permitirse el lujo de comprarlo si no pide un préstamo. Sus pagos mensuales en ese préstamo serían de $158.</a:t>
            </a:r>
            <a:endParaRPr lang="es-MX" altLang="ja-JP" sz="2400" b="1"/>
          </a:p>
          <a:p>
            <a:pPr marL="0" indent="0">
              <a:spcBef>
                <a:spcPct val="0"/>
              </a:spcBef>
              <a:buNone/>
              <a:defRPr/>
            </a:pPr>
            <a:r>
              <a:rPr lang="es-MX" altLang="en-US" sz="2400"/>
              <a:t>Además, todos los meses paga las siguientes deudas:</a:t>
            </a:r>
          </a:p>
          <a:p>
            <a:pPr marL="285750" indent="-285750">
              <a:spcBef>
                <a:spcPct val="0"/>
              </a:spcBef>
              <a:defRPr/>
            </a:pPr>
            <a:r>
              <a:rPr lang="es-MX" altLang="en-US" sz="2400"/>
              <a:t>Préstamo de la universidad $205.00</a:t>
            </a:r>
          </a:p>
          <a:p>
            <a:pPr marL="285750" indent="-285750">
              <a:spcBef>
                <a:spcPct val="0"/>
              </a:spcBef>
              <a:defRPr/>
            </a:pPr>
            <a:r>
              <a:rPr lang="es-MX" altLang="en-US" sz="2400"/>
              <a:t>Tarjeta de crédito #1 $90.00; tarjeta de crédito #2 $55</a:t>
            </a:r>
          </a:p>
          <a:p>
            <a:pPr marL="285750" indent="-285750">
              <a:spcBef>
                <a:spcPct val="0"/>
              </a:spcBef>
              <a:defRPr/>
            </a:pPr>
            <a:r>
              <a:rPr lang="es-MX" altLang="en-US" sz="2400"/>
              <a:t>Hipoteca $625.00</a:t>
            </a:r>
          </a:p>
          <a:p>
            <a:pPr marL="0" indent="0">
              <a:spcBef>
                <a:spcPct val="0"/>
              </a:spcBef>
              <a:buNone/>
              <a:defRPr/>
            </a:pPr>
            <a:r>
              <a:rPr lang="es-MX" altLang="en-US" sz="2400" b="1"/>
              <a:t>¿Cuál es la relación deuda/ingreso sin el préstamo del auto? ¿Con el préstamo del auto? </a:t>
            </a:r>
          </a:p>
          <a:p>
            <a:pPr marL="0" indent="0">
              <a:spcBef>
                <a:spcPct val="0"/>
              </a:spcBef>
              <a:buNone/>
              <a:defRPr/>
            </a:pPr>
            <a:r>
              <a:rPr lang="es-MX" altLang="en-US" sz="2400" b="1"/>
              <a:t>Sobre la base de su DTI, ¿cree usted que ella pueda pagar el préstamo?</a:t>
            </a:r>
          </a:p>
          <a:p>
            <a:pPr marL="0" indent="0">
              <a:buNone/>
            </a:pPr>
            <a:endParaRPr lang="es-MX"/>
          </a:p>
        </p:txBody>
      </p:sp>
      <p:sp>
        <p:nvSpPr>
          <p:cNvPr id="299009" name="Title 1"/>
          <p:cNvSpPr>
            <a:spLocks noGrp="1"/>
          </p:cNvSpPr>
          <p:nvPr>
            <p:ph type="title"/>
          </p:nvPr>
        </p:nvSpPr>
        <p:spPr/>
        <p:txBody>
          <a:bodyPr/>
          <a:lstStyle/>
          <a:p>
            <a:pPr eaLnBrk="1" hangingPunct="1"/>
            <a:r>
              <a:rPr lang="es-MX"/>
              <a:t>Actividad para calcular la relación deuda-ingresos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03112" y="3202725"/>
            <a:ext cx="7309555" cy="1347280"/>
          </a:xfrm>
        </p:spPr>
        <p:txBody>
          <a:bodyPr/>
          <a:lstStyle/>
          <a:p>
            <a:r>
              <a:rPr lang="es-MX"/>
              <a:t>Introducción al CFPB y al empoderamiento financiero</a:t>
            </a:r>
            <a:endParaRPr lang="es-MX" altLang="en-US"/>
          </a:p>
        </p:txBody>
      </p:sp>
      <p:sp>
        <p:nvSpPr>
          <p:cNvPr id="4" name="Title 3"/>
          <p:cNvSpPr>
            <a:spLocks noGrp="1"/>
          </p:cNvSpPr>
          <p:nvPr>
            <p:ph type="ctrTitle"/>
          </p:nvPr>
        </p:nvSpPr>
        <p:spPr/>
        <p:txBody>
          <a:bodyPr/>
          <a:lstStyle/>
          <a:p>
            <a:r>
              <a:rPr lang="es-MX">
                <a:solidFill>
                  <a:srgbClr val="3B8636"/>
                </a:solidFill>
              </a:rPr>
              <a:t>Su dinero, sus metas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9" name="Picture 2" descr="Pila de billetes de un dólar con un círculo negro y con el signo más en el centr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3573888"/>
            <a:ext cx="2974975" cy="296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8" name="Content Placeholder 2"/>
          <p:cNvSpPr>
            <a:spLocks noGrp="1"/>
          </p:cNvSpPr>
          <p:nvPr>
            <p:ph idx="1"/>
          </p:nvPr>
        </p:nvSpPr>
        <p:spPr/>
        <p:txBody>
          <a:bodyPr/>
          <a:lstStyle/>
          <a:p>
            <a:pPr eaLnBrk="1" hangingPunct="1"/>
            <a:r>
              <a:rPr lang="es-MX"/>
              <a:t>Los dos métodos principales para la reducción de la deuda son los siguientes:</a:t>
            </a:r>
          </a:p>
          <a:p>
            <a:pPr lvl="1" eaLnBrk="1" hangingPunct="1"/>
            <a:r>
              <a:rPr lang="es-MX"/>
              <a:t>El método de la tasa de interés más alta</a:t>
            </a:r>
          </a:p>
          <a:p>
            <a:pPr lvl="1" eaLnBrk="1" hangingPunct="1"/>
            <a:r>
              <a:rPr lang="es-MX"/>
              <a:t>El método de la bola de nieve</a:t>
            </a:r>
          </a:p>
          <a:p>
            <a:pPr eaLnBrk="1" hangingPunct="1"/>
            <a:r>
              <a:rPr lang="es-MX"/>
              <a:t>Tenga en cuenta los pros y los contras de cada uno.</a:t>
            </a:r>
          </a:p>
          <a:p>
            <a:pPr eaLnBrk="1" hangingPunct="1"/>
            <a:endParaRPr lang="es-MX" altLang="en-US"/>
          </a:p>
        </p:txBody>
      </p:sp>
      <p:sp>
        <p:nvSpPr>
          <p:cNvPr id="301057" name="Title 1"/>
          <p:cNvSpPr>
            <a:spLocks noGrp="1"/>
          </p:cNvSpPr>
          <p:nvPr>
            <p:ph type="title"/>
          </p:nvPr>
        </p:nvSpPr>
        <p:spPr/>
        <p:txBody>
          <a:bodyPr>
            <a:normAutofit fontScale="90000"/>
          </a:bodyPr>
          <a:lstStyle/>
          <a:p>
            <a:pPr eaLnBrk="1" hangingPunct="1"/>
            <a:r>
              <a:rPr lang="es-MX"/>
              <a:t>Herramienta 3: Hoja de cálculo para la reducción de deudas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s-MX"/>
              <a:t>Préstamos estudiantiles federales vs. préstamos estudiantiles privados</a:t>
            </a:r>
          </a:p>
          <a:p>
            <a:r>
              <a:rPr lang="es-MX"/>
              <a:t>Las opciones para el pago del préstamo estudiantil federal incluyen: </a:t>
            </a:r>
          </a:p>
          <a:p>
            <a:pPr lvl="1"/>
            <a:r>
              <a:rPr lang="es-MX"/>
              <a:t>Pago estándar</a:t>
            </a:r>
          </a:p>
          <a:p>
            <a:pPr lvl="1"/>
            <a:r>
              <a:rPr lang="es-MX"/>
              <a:t>Pago en Base a los Ingresos (IBR, por sus siglas en inglés).</a:t>
            </a:r>
          </a:p>
          <a:p>
            <a:pPr lvl="1"/>
            <a:r>
              <a:rPr lang="es-MX"/>
              <a:t>Pague a Medida que Gana (PAYE, por sus siglas en inglés).</a:t>
            </a:r>
          </a:p>
          <a:p>
            <a:pPr lvl="1"/>
            <a:r>
              <a:rPr lang="es-MX"/>
              <a:t>Pague a Medida que Gana Revisado (REPAYE, por sus siglas en inglés).</a:t>
            </a:r>
          </a:p>
          <a:p>
            <a:pPr lvl="1"/>
            <a:r>
              <a:rPr lang="es-MX"/>
              <a:t>Pago escalonado</a:t>
            </a:r>
          </a:p>
          <a:p>
            <a:pPr lvl="1"/>
            <a:r>
              <a:rPr lang="es-MX"/>
              <a:t>Pago extendido</a:t>
            </a:r>
          </a:p>
          <a:p>
            <a:pPr lvl="1"/>
            <a:endParaRPr lang="es-MX" altLang="en-US"/>
          </a:p>
          <a:p>
            <a:pPr lvl="4"/>
            <a:endParaRPr lang="es-MX" altLang="en-US"/>
          </a:p>
        </p:txBody>
      </p:sp>
      <p:sp>
        <p:nvSpPr>
          <p:cNvPr id="303105" name="Title 1"/>
          <p:cNvSpPr>
            <a:spLocks noGrp="1"/>
          </p:cNvSpPr>
          <p:nvPr>
            <p:ph type="title"/>
          </p:nvPr>
        </p:nvSpPr>
        <p:spPr/>
        <p:txBody>
          <a:bodyPr>
            <a:normAutofit fontScale="90000"/>
          </a:bodyPr>
          <a:lstStyle/>
          <a:p>
            <a:r>
              <a:rPr lang="es-MX"/>
              <a:t>Herramienta 4: Pago de los préstamos estudiantiles</a:t>
            </a:r>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1" descr="Página web del CFPB sobre cómo pagar por la universid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8823" y="2004203"/>
            <a:ext cx="6411303" cy="416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marL="0" indent="0">
              <a:buNone/>
            </a:pPr>
            <a:r>
              <a:rPr lang="es-MX" altLang="en-US">
                <a:solidFill>
                  <a:srgbClr val="101820"/>
                </a:solidFill>
              </a:rPr>
              <a:t>Visite </a:t>
            </a:r>
            <a:r>
              <a:rPr lang="es-MX" altLang="en-US">
                <a:hlinkClick r:id="rId4"/>
              </a:rPr>
              <a:t>http://www.consumerfinance.gov/paying-for-college</a:t>
            </a:r>
            <a:r>
              <a:rPr lang="es-MX"/>
              <a:t> </a:t>
            </a:r>
          </a:p>
          <a:p>
            <a:endParaRPr lang="es-MX"/>
          </a:p>
        </p:txBody>
      </p:sp>
      <p:sp>
        <p:nvSpPr>
          <p:cNvPr id="305153" name="Title 1"/>
          <p:cNvSpPr>
            <a:spLocks noGrp="1"/>
          </p:cNvSpPr>
          <p:nvPr>
            <p:ph type="title"/>
          </p:nvPr>
        </p:nvSpPr>
        <p:spPr/>
        <p:txBody>
          <a:bodyPr/>
          <a:lstStyle/>
          <a:p>
            <a:r>
              <a:rPr lang="es-MX"/>
              <a:t>Las deudas de préstamos estudiantiles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Content Placeholder 2"/>
          <p:cNvSpPr>
            <a:spLocks noGrp="1"/>
          </p:cNvSpPr>
          <p:nvPr>
            <p:ph idx="1"/>
          </p:nvPr>
        </p:nvSpPr>
        <p:spPr/>
        <p:txBody>
          <a:bodyPr/>
          <a:lstStyle/>
          <a:p>
            <a:r>
              <a:rPr lang="es-MX"/>
              <a:t>Si tiene dudas sobre la deuda, no envíe dinero ni reconozca la deuda la primera vez que se comuniquen con usted. ¿Por qué?</a:t>
            </a:r>
          </a:p>
          <a:p>
            <a:pPr lvl="1"/>
            <a:r>
              <a:rPr lang="es-MX"/>
              <a:t>Usted quiere asegurarse de que realmente debe la deuda, y</a:t>
            </a:r>
          </a:p>
          <a:p>
            <a:pPr lvl="1"/>
            <a:r>
              <a:rPr lang="es-MX"/>
              <a:t>Asegurarse de que el individuo que se está comunicando con usted tiene realmente la autoridad para cobrar la deuda</a:t>
            </a:r>
          </a:p>
          <a:p>
            <a:r>
              <a:rPr lang="es-MX"/>
              <a:t>Además, pregunte el nombre, el número y la dirección del cobrador y solicite información sobre la deuda por escrito.</a:t>
            </a:r>
            <a:endParaRPr lang="es-MX" altLang="en-US"/>
          </a:p>
        </p:txBody>
      </p:sp>
      <p:sp>
        <p:nvSpPr>
          <p:cNvPr id="2" name="Title 1"/>
          <p:cNvSpPr>
            <a:spLocks noGrp="1"/>
          </p:cNvSpPr>
          <p:nvPr>
            <p:ph type="title"/>
          </p:nvPr>
        </p:nvSpPr>
        <p:spPr/>
        <p:txBody>
          <a:bodyPr>
            <a:normAutofit/>
          </a:bodyPr>
          <a:lstStyle/>
          <a:p>
            <a:r>
              <a:rPr lang="es-MX"/>
              <a:t>Herramienta 5: Cuando los cobradores llaman</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 nombre, Dirección del remitente, Dirección del remitente, Fecha, Nombre del cobrador de deudas, Dirección del cobrador de deudas, Dirección del cobrador de deudas, Re: Número de cuenta de la deuda, Estimado(a): Nombre del cobrador de deudas, Le escribo en respuesta a su comunicado acerca de una deuda que usted quiere cobrar. Usted se comunicó conmigo por teléfono o correo electrónico en tal fecha y mencionó que la deuda estaba relacionada con (cualquier información que le hubiesen proporcionado sobre la deuda), Por favor proporcione la información que se indica a continuación para que yo pueda estar totalmente informado al respecto: ¿Por qué cree usted que debo la deuda y a quién le debo? Por favor incluya: &#10;El nombre y la dirección del acreedor a quien se le debe la deuda, el número de cuenta utilizado por el acreedor y el monto adeudado. Si esta deuda comenzó con otro acreedor, proporcione el nombre y la dirección del acreedor original, el número de cuenta utilizado por dicho acreedor y la cantidad adeudada al acreedor en el momento en que la deuda fue transferida. Cuando identifique al acreedor original, sírvase proporcionar cualquier otro nombre por el cual yo pueda (continúa en la siguiente diapositiva)&#10;"/>
          <p:cNvPicPr>
            <a:picLocks noChangeAspect="1"/>
          </p:cNvPicPr>
          <p:nvPr/>
        </p:nvPicPr>
        <p:blipFill>
          <a:blip r:embed="rId3"/>
          <a:stretch>
            <a:fillRect/>
          </a:stretch>
        </p:blipFill>
        <p:spPr>
          <a:xfrm>
            <a:off x="2843784" y="133350"/>
            <a:ext cx="6032500" cy="6591300"/>
          </a:xfrm>
          <a:prstGeom prst="rect">
            <a:avLst/>
          </a:prstGeom>
        </p:spPr>
      </p:pic>
      <p:sp>
        <p:nvSpPr>
          <p:cNvPr id="3" name="Title 2"/>
          <p:cNvSpPr>
            <a:spLocks noGrp="1"/>
          </p:cNvSpPr>
          <p:nvPr>
            <p:ph type="title"/>
          </p:nvPr>
        </p:nvSpPr>
        <p:spPr/>
        <p:txBody>
          <a:bodyPr/>
          <a:lstStyle/>
          <a:p>
            <a:r>
              <a:rPr lang="es-MX"/>
              <a:t>Verifique la</a:t>
            </a:r>
            <a:r>
              <a:rPr/>
              <a:t/>
            </a:r>
            <a:br>
              <a:rPr/>
            </a:br>
            <a:r>
              <a:rPr lang="es-MX"/>
              <a:t> deuda </a:t>
            </a:r>
            <a:r>
              <a:rPr/>
              <a:t/>
            </a:r>
            <a:br>
              <a:rPr/>
            </a:br>
            <a:endParaRPr lang="es-MX"/>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ene de la diapositiva anterior) conocerlo, si es diferente del nombre oficial. Además, sírvase indicarme cuándo obtuvo la deuda el acreedor actual y a su vez de quién la obtuvo. Sírvase proporcionar la verificación y documentación adecuada de que existe un fundamento válido para afirmar que estoy obligado a pagar la deuda a los acreedores actuales. Por ejemplo, ¿puede usted proporcionar una copia del contrato escrito que generó mi obligación original de pagar? Si usted me pide que pague una deuda que otra persona tiene o tenía la obligación de pagar, por favor identifique a esa persona. Sírvase proporcionar la verificación y la documentación adecuada acerca de por qué es esta una deuda que yo tengo que pagar. La cantidad y la antigüedad de la deuda, concretamente: Una copia de la última facturación enviada a mí por el acreedor original. Indique la cantidad de la deuda cuando usted la obtuvo, y cuándo ocurrió eso. Si ha habido algún interés adicional, tarifas o cargos añadidos desde la última factura del acreedor original, sírvase detallar las fechas y cada cantidad añadida. Además, explique cómo los intereses, tasas u otros cargos adicionales están expresamente autorizados por el acuerdo que generó la deuda o si los mismos están permitidos por la ley. Si ha habido pagos u otras deducciones desde el último estado de cuenta del acreedor original, sírvase detallar las fechas y la cantidad de los mismos. Si se han producido otros cambios o ajustes desde el último estado de cuenta del acreedor original, por favor proporcione verificación completa y la documentación de la cantidad que usted está tratando de cobrar. Sírvase explicar cómo se calculó esa cantidad. Además, explique cómo los otros cambios o ajustes están expresamente autorizados por el acuerdo que generó la deuda o si los mismos están permitidos por la ley. Sírvase indicarme desde cuándo el acreedor reclama que esta deuda está vencida y cuando dicha deuda se atrasó. (continúa en la siguiente diapositiva)"/>
          <p:cNvPicPr>
            <a:picLocks noChangeAspect="1"/>
          </p:cNvPicPr>
          <p:nvPr/>
        </p:nvPicPr>
        <p:blipFill>
          <a:blip r:embed="rId3"/>
          <a:stretch>
            <a:fillRect/>
          </a:stretch>
        </p:blipFill>
        <p:spPr>
          <a:xfrm>
            <a:off x="3087817" y="78416"/>
            <a:ext cx="5617566" cy="6705600"/>
          </a:xfrm>
          <a:prstGeom prst="rect">
            <a:avLst/>
          </a:prstGeom>
        </p:spPr>
      </p:pic>
      <p:sp>
        <p:nvSpPr>
          <p:cNvPr id="3" name="Title 2"/>
          <p:cNvSpPr>
            <a:spLocks noGrp="1"/>
          </p:cNvSpPr>
          <p:nvPr>
            <p:ph type="title"/>
          </p:nvPr>
        </p:nvSpPr>
        <p:spPr/>
        <p:txBody>
          <a:bodyPr/>
          <a:lstStyle/>
          <a:p>
            <a:r>
              <a:rPr lang="es-MX"/>
              <a:t>Verifique la</a:t>
            </a:r>
            <a:r>
              <a:rPr/>
              <a:t/>
            </a:r>
            <a:br>
              <a:rPr/>
            </a:br>
            <a:r>
              <a:rPr lang="es-MX"/>
              <a:t> deuda</a:t>
            </a:r>
            <a:r>
              <a:rPr/>
              <a:t/>
            </a:r>
            <a:br>
              <a:rPr/>
            </a:br>
            <a:endParaRPr lang="es-MX"/>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ne de la diapositiva anterior) Indique la fecha del último pago realizado en esta cuenta. ¿Ha determinado usted si esta deuda está dentro de los plazos para presentar una demanda? Sírvase decirme cuándo considera usted que caduca el plazo para presentar una demanda por esta deuda, y cómo lo determinó. Los detalles acerca de su autoridad para cobrar esta deuda. Me gustaría obtener más información acerca de su empresa antes de discutir la deuda con usted. ¿Tiene su empresa licencia para el cobro de deudas en mi estado? Si no es el caso, indique porqué no. En caso afirmativo, indique la fecha de la licencia, el nombre que consta en la licencia, el número de la licencia, y el nombre, dirección y número de teléfono de la agencia estatal que expidió dicha licencia. &#10;Si usted se está comunicando conmigo desde fuera de mi estado, ¿tiene su empresa una licencia para cobrar deudas desde ese lugar? En caso afirmativo, indique la fecha de la licencia, el nombre que consta en la licencia, el número de la licencia, y el nombre, dirección y número de teléfono de la agencia estatal que expidió dicha licencia. He pedido esta información porque tengo algunas preguntas. Necesito saber de usted para poder tomar una decisión informada sobre su acusación de que yo le debo dinero. Estoy dispuesto a comunicarme con usted para este propósito. Por el momento, y a fin de no caer en desventaja, por favor considere que esta deuda está en disputa y en discusión entre nosotros. Gracias por su cooperación. Atentamente, Su firma&#10;"/>
          <p:cNvPicPr>
            <a:picLocks noChangeAspect="1"/>
          </p:cNvPicPr>
          <p:nvPr/>
        </p:nvPicPr>
        <p:blipFill>
          <a:blip r:embed="rId3"/>
          <a:stretch>
            <a:fillRect/>
          </a:stretch>
        </p:blipFill>
        <p:spPr>
          <a:xfrm>
            <a:off x="3435926" y="67874"/>
            <a:ext cx="5153891" cy="6734707"/>
          </a:xfrm>
          <a:prstGeom prst="rect">
            <a:avLst/>
          </a:prstGeom>
        </p:spPr>
      </p:pic>
      <p:sp>
        <p:nvSpPr>
          <p:cNvPr id="4" name="Title 3"/>
          <p:cNvSpPr>
            <a:spLocks noGrp="1"/>
          </p:cNvSpPr>
          <p:nvPr>
            <p:ph type="title"/>
          </p:nvPr>
        </p:nvSpPr>
        <p:spPr/>
        <p:txBody>
          <a:bodyPr/>
          <a:lstStyle/>
          <a:p>
            <a:r>
              <a:rPr lang="es-MX"/>
              <a:t>Verifique la</a:t>
            </a:r>
            <a:r>
              <a:rPr/>
              <a:t/>
            </a:r>
            <a:br>
              <a:rPr/>
            </a:br>
            <a:r>
              <a:rPr lang="es-MX"/>
              <a:t> deuda</a:t>
            </a:r>
            <a:r>
              <a:rPr/>
              <a:t/>
            </a:r>
            <a:br>
              <a:rPr/>
            </a:br>
            <a:endParaRPr lang="es-MX"/>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r>
              <a:rPr lang="es-MX"/>
              <a:t>La Ley de Prácticas Justas en el Cobro de Deudas protege a los consumidores contra el acoso:</a:t>
            </a:r>
          </a:p>
          <a:p>
            <a:r>
              <a:rPr lang="es-MX"/>
              <a:t>Llamadas telefónicas repetidas con la intención de molestar, abusar o acosar</a:t>
            </a:r>
          </a:p>
          <a:p>
            <a:r>
              <a:rPr lang="es-MX"/>
              <a:t>Lenguaje obsceno o profano</a:t>
            </a:r>
          </a:p>
          <a:p>
            <a:r>
              <a:rPr lang="es-MX"/>
              <a:t>Amenazas de violencia o daño</a:t>
            </a:r>
          </a:p>
          <a:p>
            <a:r>
              <a:rPr lang="es-MX"/>
              <a:t>Publicación de listas de personas que se niegan a pagar sus deudas </a:t>
            </a:r>
          </a:p>
          <a:p>
            <a:r>
              <a:rPr lang="es-MX"/>
              <a:t>Recibir llamadas en las que no le dicen quién llama</a:t>
            </a:r>
          </a:p>
          <a:p>
            <a:r>
              <a:rPr lang="es-MX"/>
              <a:t>El uso de prácticas falsas, engañosas o confusas</a:t>
            </a:r>
          </a:p>
        </p:txBody>
      </p:sp>
      <p:sp>
        <p:nvSpPr>
          <p:cNvPr id="315393" name="Title 1"/>
          <p:cNvSpPr>
            <a:spLocks noGrp="1"/>
          </p:cNvSpPr>
          <p:nvPr>
            <p:ph type="title"/>
          </p:nvPr>
        </p:nvSpPr>
        <p:spPr/>
        <p:txBody>
          <a:bodyPr/>
          <a:lstStyle/>
          <a:p>
            <a:r>
              <a:rPr lang="es-MX"/>
              <a:t>Conozca sus derechos</a:t>
            </a:r>
            <a:endParaRPr lang="es-MX" alt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85.&#10;&#10;Si tiene una sesión de 10 minutos: Herramienta 2: Hoja para calcular la relación deuda-ingresos, Si tiene una sesión de 30 minutos: Herramienta 1: Hoja de cálculo de deudas y Herramienta 5: Cuando los cobradores de deudas llaman: Los pasos que usted puede dar, Si tiene varias sesiones: Herramienta 3: Hoja de cálculo para reducir las deudas y Herramienta 4: Cómo pagar los préstamos estudiantiles&#10;"/>
          <p:cNvPicPr>
            <a:picLocks noChangeAspect="1"/>
          </p:cNvPicPr>
          <p:nvPr/>
        </p:nvPicPr>
        <p:blipFill>
          <a:blip r:embed="rId3"/>
          <a:stretch>
            <a:fillRect/>
          </a:stretch>
        </p:blipFill>
        <p:spPr>
          <a:xfrm>
            <a:off x="553641" y="2436654"/>
            <a:ext cx="8036720" cy="2768390"/>
          </a:xfrm>
          <a:prstGeom prst="rect">
            <a:avLst/>
          </a:prstGeom>
        </p:spPr>
      </p:pic>
      <p:sp>
        <p:nvSpPr>
          <p:cNvPr id="141313" name="Title 10"/>
          <p:cNvSpPr>
            <a:spLocks noGrp="1"/>
          </p:cNvSpPr>
          <p:nvPr>
            <p:ph type="title"/>
          </p:nvPr>
        </p:nvSpPr>
        <p:spPr/>
        <p:txBody>
          <a:bodyPr>
            <a:normAutofit fontScale="90000"/>
          </a:bodyPr>
          <a:lstStyle/>
          <a:p>
            <a:pPr>
              <a:defRPr/>
            </a:pPr>
            <a:r>
              <a:rPr lang="es-MX"/>
              <a:t>Módulo 6: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03112" y="3202725"/>
            <a:ext cx="7309555" cy="1347280"/>
          </a:xfrm>
        </p:spPr>
        <p:txBody>
          <a:bodyPr/>
          <a:lstStyle/>
          <a:p>
            <a:r>
              <a:rPr lang="es-MX"/>
              <a:t>Módulo 7: Comprensión de los informes y puntajes de crédito</a:t>
            </a:r>
            <a:endParaRPr lang="es-MX" altLang="en-US"/>
          </a:p>
        </p:txBody>
      </p:sp>
      <p:sp>
        <p:nvSpPr>
          <p:cNvPr id="6" name="Title 5"/>
          <p:cNvSpPr>
            <a:spLocks noGrp="1"/>
          </p:cNvSpPr>
          <p:nvPr>
            <p:ph type="ctrTitle"/>
          </p:nvPr>
        </p:nvSpPr>
        <p:spPr/>
        <p:txBody>
          <a:bodyPr/>
          <a:lstStyle/>
          <a:p>
            <a:r>
              <a:rPr lang="es-MX">
                <a:solidFill>
                  <a:srgbClr val="3B8636"/>
                </a:solidFill>
              </a:rPr>
              <a:t>Su dinero, sus metas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normAutofit fontScale="77500" lnSpcReduction="20000"/>
          </a:bodyPr>
          <a:lstStyle/>
          <a:p>
            <a:pPr eaLnBrk="1" hangingPunct="1">
              <a:lnSpc>
                <a:spcPts val="2800"/>
              </a:lnSpc>
              <a:spcBef>
                <a:spcPts val="1200"/>
              </a:spcBef>
            </a:pPr>
            <a:endParaRPr lang="es-MX" altLang="en-US" dirty="0">
              <a:solidFill>
                <a:srgbClr val="3B3C3E"/>
              </a:solidFill>
            </a:endParaRPr>
          </a:p>
          <a:p>
            <a:pPr eaLnBrk="1" hangingPunct="1">
              <a:lnSpc>
                <a:spcPts val="2800"/>
              </a:lnSpc>
              <a:spcBef>
                <a:spcPts val="1200"/>
              </a:spcBef>
            </a:pPr>
            <a:endParaRPr lang="es-MX" altLang="en-US" dirty="0">
              <a:solidFill>
                <a:srgbClr val="3B3C3E"/>
              </a:solidFill>
            </a:endParaRPr>
          </a:p>
          <a:p>
            <a:pPr eaLnBrk="1" hangingPunct="1">
              <a:lnSpc>
                <a:spcPts val="2800"/>
              </a:lnSpc>
              <a:spcBef>
                <a:spcPts val="1200"/>
              </a:spcBef>
            </a:pPr>
            <a:endParaRPr lang="es-MX" altLang="en-US" dirty="0">
              <a:solidFill>
                <a:srgbClr val="3B3C3E"/>
              </a:solidFill>
            </a:endParaRPr>
          </a:p>
          <a:p>
            <a:pPr eaLnBrk="1" hangingPunct="1">
              <a:lnSpc>
                <a:spcPts val="2800"/>
              </a:lnSpc>
              <a:spcBef>
                <a:spcPts val="1200"/>
              </a:spcBef>
            </a:pPr>
            <a:endParaRPr lang="es-MX" altLang="en-US" dirty="0">
              <a:solidFill>
                <a:srgbClr val="3B3C3E"/>
              </a:solidFill>
            </a:endParaRPr>
          </a:p>
          <a:p>
            <a:pPr eaLnBrk="1" hangingPunct="1">
              <a:lnSpc>
                <a:spcPts val="2800"/>
              </a:lnSpc>
              <a:spcBef>
                <a:spcPts val="1200"/>
              </a:spcBef>
            </a:pPr>
            <a:endParaRPr lang="es-MX" altLang="en-US" dirty="0">
              <a:solidFill>
                <a:srgbClr val="3B3C3E"/>
              </a:solidFill>
            </a:endParaRPr>
          </a:p>
          <a:p>
            <a:pPr eaLnBrk="1" hangingPunct="1">
              <a:lnSpc>
                <a:spcPts val="2800"/>
              </a:lnSpc>
              <a:spcBef>
                <a:spcPts val="1200"/>
              </a:spcBef>
            </a:pPr>
            <a:r>
              <a:rPr lang="es-MX" altLang="en-US" dirty="0">
                <a:solidFill>
                  <a:srgbClr val="101820"/>
                </a:solidFill>
              </a:rPr>
              <a:t>La Oficina para la Protección Financiera del Consumidor</a:t>
            </a:r>
          </a:p>
          <a:p>
            <a:pPr eaLnBrk="1" hangingPunct="1">
              <a:lnSpc>
                <a:spcPts val="2800"/>
              </a:lnSpc>
              <a:spcBef>
                <a:spcPts val="1200"/>
              </a:spcBef>
            </a:pPr>
            <a:r>
              <a:rPr lang="es-MX" altLang="en-US" dirty="0">
                <a:solidFill>
                  <a:srgbClr val="101820"/>
                </a:solidFill>
              </a:rPr>
              <a:t>La misión del CFPB es hacer que los mercados de productos y servicios financieros para el consumidor estén al servicio de los estadounidenses. </a:t>
            </a:r>
          </a:p>
          <a:p>
            <a:pPr eaLnBrk="1" hangingPunct="1"/>
            <a:endParaRPr lang="es-MX" altLang="en-US" dirty="0">
              <a:solidFill>
                <a:srgbClr val="101820"/>
              </a:solidFill>
            </a:endParaRPr>
          </a:p>
          <a:p>
            <a:pPr eaLnBrk="1" hangingPunct="1"/>
            <a:endParaRPr lang="es-MX" altLang="en-US" dirty="0">
              <a:solidFill>
                <a:srgbClr val="101820"/>
              </a:solidFill>
            </a:endParaRPr>
          </a:p>
        </p:txBody>
      </p:sp>
      <p:pic>
        <p:nvPicPr>
          <p:cNvPr id="45059" name="Picture 4" descr="Logotipo del CFPB / La Oficina para la Protección Financiera del Consumido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23975"/>
            <a:ext cx="3700462"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7" name="Title 1"/>
          <p:cNvSpPr>
            <a:spLocks noGrp="1"/>
          </p:cNvSpPr>
          <p:nvPr>
            <p:ph type="title"/>
          </p:nvPr>
        </p:nvSpPr>
        <p:spPr/>
        <p:txBody>
          <a:bodyPr/>
          <a:lstStyle/>
          <a:p>
            <a:pPr eaLnBrk="1" hangingPunct="1"/>
            <a:r>
              <a:rPr lang="es-MX"/>
              <a:t>Introducción al CFPB</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Content Placeholder 2"/>
          <p:cNvSpPr>
            <a:spLocks noGrp="1"/>
          </p:cNvSpPr>
          <p:nvPr>
            <p:ph idx="1"/>
          </p:nvPr>
        </p:nvSpPr>
        <p:spPr/>
        <p:txBody>
          <a:bodyPr/>
          <a:lstStyle/>
          <a:p>
            <a:r>
              <a:rPr lang="es-MX"/>
              <a:t>Para conseguir y mantener un puesto de trabajo</a:t>
            </a:r>
          </a:p>
          <a:p>
            <a:r>
              <a:rPr lang="es-MX"/>
              <a:t>Obtener y mantener una autorización de seguridad para un trabajo, inclusive un puesto militar</a:t>
            </a:r>
          </a:p>
          <a:p>
            <a:r>
              <a:rPr lang="es-MX"/>
              <a:t>Conseguir un apartamento</a:t>
            </a:r>
          </a:p>
          <a:p>
            <a:r>
              <a:rPr lang="es-MX"/>
              <a:t>Obtener cobertura de seguro</a:t>
            </a:r>
          </a:p>
          <a:p>
            <a:r>
              <a:rPr lang="es-MX"/>
              <a:t>Obtener depósitos más bajos en los servicios públicos y mejores condiciones en planes de telefonía celular</a:t>
            </a:r>
          </a:p>
          <a:p>
            <a:r>
              <a:rPr lang="es-MX"/>
              <a:t>Obtener una tarjeta de crédito</a:t>
            </a:r>
          </a:p>
          <a:p>
            <a:r>
              <a:rPr lang="es-MX"/>
              <a:t>Obtener mejores términos en sus préstamos</a:t>
            </a:r>
            <a:endParaRPr lang="es-MX" altLang="en-US"/>
          </a:p>
        </p:txBody>
      </p:sp>
      <p:sp>
        <p:nvSpPr>
          <p:cNvPr id="321537" name="Title 1"/>
          <p:cNvSpPr>
            <a:spLocks noGrp="1"/>
          </p:cNvSpPr>
          <p:nvPr>
            <p:ph type="title"/>
          </p:nvPr>
        </p:nvSpPr>
        <p:spPr/>
        <p:txBody>
          <a:bodyPr>
            <a:normAutofit fontScale="90000"/>
          </a:bodyPr>
          <a:lstStyle/>
          <a:p>
            <a:r>
              <a:rPr lang="es-MX"/>
              <a:t>¿Por qué son importantes los informes y puntajes de crédito?</a:t>
            </a:r>
            <a:endParaRPr lang="es-MX" alt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7" name="Picture 4" descr="Una tarjeta de crédito mostrando la banda magnética y una flecha que sugiere movimiento o inserción.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9328" y="3343275"/>
            <a:ext cx="3208772" cy="32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pPr eaLnBrk="1" hangingPunct="1"/>
            <a:r>
              <a:rPr lang="es-MX"/>
              <a:t>Encabezado/información de identificación</a:t>
            </a:r>
          </a:p>
          <a:p>
            <a:pPr eaLnBrk="1" hangingPunct="1"/>
            <a:r>
              <a:rPr lang="es-MX"/>
              <a:t>Información de registros públicos </a:t>
            </a:r>
          </a:p>
          <a:p>
            <a:pPr eaLnBrk="1" hangingPunct="1"/>
            <a:r>
              <a:rPr lang="es-MX"/>
              <a:t>Información de la cuenta de la agencia de cobranza </a:t>
            </a:r>
          </a:p>
          <a:p>
            <a:pPr eaLnBrk="1" hangingPunct="1"/>
            <a:r>
              <a:rPr lang="es-MX"/>
              <a:t>Información de la cuenta de crédito </a:t>
            </a:r>
          </a:p>
          <a:p>
            <a:pPr eaLnBrk="1" hangingPunct="1"/>
            <a:r>
              <a:rPr lang="es-MX"/>
              <a:t>Las consultas realizadas en su cuenta</a:t>
            </a:r>
          </a:p>
          <a:p>
            <a:pPr eaLnBrk="1" hangingPunct="1"/>
            <a:endParaRPr lang="es-MX" altLang="en-US"/>
          </a:p>
        </p:txBody>
      </p:sp>
      <p:sp>
        <p:nvSpPr>
          <p:cNvPr id="323585" name="Title 1"/>
          <p:cNvSpPr>
            <a:spLocks noGrp="1"/>
          </p:cNvSpPr>
          <p:nvPr>
            <p:ph type="title"/>
          </p:nvPr>
        </p:nvSpPr>
        <p:spPr/>
        <p:txBody>
          <a:bodyPr>
            <a:normAutofit fontScale="90000"/>
          </a:bodyPr>
          <a:lstStyle/>
          <a:p>
            <a:pPr eaLnBrk="1" hangingPunct="1"/>
            <a:r>
              <a:rPr lang="es-MX"/>
              <a:t>Comprensión de los informes de crédito y los puntajes de crédito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a:defRPr/>
            </a:pPr>
            <a:r>
              <a:rPr lang="es-MX" b="1"/>
              <a:t>La información negativa</a:t>
            </a:r>
            <a:r>
              <a:rPr lang="es-MX"/>
              <a:t> puede ser notificada a los que piden su informe de crédito sólo durante un período específico: </a:t>
            </a:r>
            <a:r>
              <a:rPr lang="es-MX" b="1"/>
              <a:t>7 años en la mayoría de los casos</a:t>
            </a:r>
            <a:r>
              <a:rPr lang="es-MX"/>
              <a:t>.</a:t>
            </a:r>
          </a:p>
          <a:p>
            <a:pPr indent="-347472" fontAlgn="auto">
              <a:spcAft>
                <a:spcPts val="0"/>
              </a:spcAft>
              <a:buFont typeface="Wingdings" charset="2"/>
              <a:buChar char="§"/>
              <a:defRPr/>
            </a:pPr>
            <a:r>
              <a:rPr lang="es-MX" b="1"/>
              <a:t>Una bancarrota puede permanecer en su informe de crédito por 10 años.</a:t>
            </a:r>
          </a:p>
          <a:p>
            <a:pPr indent="-347472" fontAlgn="auto">
              <a:spcAft>
                <a:spcPts val="0"/>
              </a:spcAft>
              <a:buFont typeface="Wingdings" charset="2"/>
              <a:buChar char="§"/>
              <a:defRPr/>
            </a:pPr>
            <a:r>
              <a:rPr lang="es-MX" b="1"/>
              <a:t>Los juicios y sentencias civiles</a:t>
            </a:r>
            <a:r>
              <a:rPr lang="es-MX"/>
              <a:t> pueden aparecer en su informe de crédito durante 7 años o hasta que el plazo para presentar una demanda expire, el período que sea mayor.</a:t>
            </a:r>
            <a:r>
              <a:rPr lang="es-MX">
                <a:solidFill>
                  <a:srgbClr val="101820"/>
                </a:solidFill>
              </a:rPr>
              <a:t> </a:t>
            </a:r>
          </a:p>
          <a:p>
            <a:pPr indent="-347472" fontAlgn="auto">
              <a:spcAft>
                <a:spcPts val="0"/>
              </a:spcAft>
              <a:buFont typeface="Wingdings" charset="2"/>
              <a:buChar char="§"/>
              <a:defRPr/>
            </a:pPr>
            <a:r>
              <a:rPr lang="es-MX" b="1">
                <a:solidFill>
                  <a:srgbClr val="101820"/>
                </a:solidFill>
              </a:rPr>
              <a:t>No hay límite de tiempo para la cantidad de tiempo que la información positiva puede permanecer en su informe de crédito.</a:t>
            </a:r>
            <a:endParaRPr lang="es-MX">
              <a:solidFill>
                <a:srgbClr val="101820"/>
              </a:solidFill>
            </a:endParaRPr>
          </a:p>
          <a:p>
            <a:pPr marL="0" indent="0" fontAlgn="auto">
              <a:spcAft>
                <a:spcPts val="0"/>
              </a:spcAft>
              <a:buFont typeface="Wingdings" charset="2"/>
              <a:buNone/>
              <a:defRPr/>
            </a:pPr>
            <a:endParaRPr lang="es-MX">
              <a:solidFill>
                <a:srgbClr val="101820"/>
              </a:solidFill>
            </a:endParaRPr>
          </a:p>
        </p:txBody>
      </p:sp>
      <p:sp>
        <p:nvSpPr>
          <p:cNvPr id="325633" name="Title 1"/>
          <p:cNvSpPr>
            <a:spLocks noGrp="1"/>
          </p:cNvSpPr>
          <p:nvPr>
            <p:ph type="title"/>
          </p:nvPr>
        </p:nvSpPr>
        <p:spPr/>
        <p:txBody>
          <a:bodyPr/>
          <a:lstStyle/>
          <a:p>
            <a:r>
              <a:rPr lang="es-MX"/>
              <a:t>Información negativa</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92500" lnSpcReduction="10000"/>
          </a:bodyPr>
          <a:lstStyle/>
          <a:p>
            <a:pPr indent="-347472" fontAlgn="auto">
              <a:spcAft>
                <a:spcPts val="0"/>
              </a:spcAft>
              <a:buFont typeface="Wingdings" charset="2"/>
              <a:buChar char="§"/>
              <a:defRPr/>
            </a:pPr>
            <a:r>
              <a:rPr lang="es-MX"/>
              <a:t>Las compañías de informes de crédito no pueden incluir información que exceda los límites previstos en la Ley de Informes de Crédito Justos (FCRA, por sus siglas en inglés), pero sí pueden seguir manteniendo la información en su expediente. </a:t>
            </a:r>
            <a:r>
              <a:rPr lang="es-MX" b="1"/>
              <a:t>Esto se debe a que no hay un límite de tiempo en cuanto a la presentación de información</a:t>
            </a:r>
            <a:r>
              <a:rPr lang="es-MX"/>
              <a:t> (positiva o negativa) cuando usted va a:</a:t>
            </a:r>
          </a:p>
          <a:p>
            <a:pPr lvl="1" fontAlgn="auto">
              <a:spcAft>
                <a:spcPts val="0"/>
              </a:spcAft>
              <a:buFont typeface="Wingdings" charset="2"/>
              <a:buChar char=""/>
              <a:defRPr/>
            </a:pPr>
            <a:r>
              <a:rPr lang="es-MX" b="1"/>
              <a:t>Solicitar crédito por una cantidad de $150,000 o más</a:t>
            </a:r>
          </a:p>
          <a:p>
            <a:pPr lvl="1" fontAlgn="auto">
              <a:spcAft>
                <a:spcPts val="0"/>
              </a:spcAft>
              <a:buFont typeface="Wingdings" charset="2"/>
              <a:buChar char=""/>
              <a:defRPr/>
            </a:pPr>
            <a:r>
              <a:rPr lang="es-MX" b="1"/>
              <a:t>Solicitar un seguro de vida con un valor nominal de $150,000 o más</a:t>
            </a:r>
          </a:p>
          <a:p>
            <a:pPr lvl="1" fontAlgn="auto">
              <a:spcAft>
                <a:spcPts val="0"/>
              </a:spcAft>
              <a:buFont typeface="Wingdings" charset="2"/>
              <a:buChar char=""/>
              <a:defRPr/>
            </a:pPr>
            <a:r>
              <a:rPr lang="es-MX" b="1"/>
              <a:t>Solicitar un trabajo con un salario anual de $75,000 o más</a:t>
            </a:r>
          </a:p>
          <a:p>
            <a:pPr marL="0" indent="0" fontAlgn="auto">
              <a:spcAft>
                <a:spcPts val="0"/>
              </a:spcAft>
              <a:buFont typeface="Wingdings" charset="2"/>
              <a:buNone/>
              <a:defRPr/>
            </a:pPr>
            <a:endParaRPr lang="es-MX"/>
          </a:p>
        </p:txBody>
      </p:sp>
      <p:sp>
        <p:nvSpPr>
          <p:cNvPr id="327681" name="Title 1"/>
          <p:cNvSpPr>
            <a:spLocks noGrp="1"/>
          </p:cNvSpPr>
          <p:nvPr>
            <p:ph type="title"/>
          </p:nvPr>
        </p:nvSpPr>
        <p:spPr/>
        <p:txBody>
          <a:bodyPr/>
          <a:lstStyle/>
          <a:p>
            <a:r>
              <a:rPr lang="es-MX"/>
              <a:t>Información negativa</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lstStyle/>
          <a:p>
            <a:pPr marL="452438">
              <a:buFont typeface="Georgia" panose="02040502050405020303" pitchFamily="18" charset="0"/>
              <a:buAutoNum type="arabicPeriod" startAt="6"/>
            </a:pPr>
            <a:r>
              <a:rPr lang="es-MX" altLang="en-US" sz="1500">
                <a:solidFill>
                  <a:srgbClr val="101820"/>
                </a:solidFill>
              </a:rPr>
              <a:t>¿Cuáles son los saldos de sus cuentas en la sección de información de la cuenta?</a:t>
            </a:r>
          </a:p>
          <a:p>
            <a:pPr marL="452438">
              <a:buFont typeface="Georgia" panose="02040502050405020303" pitchFamily="18" charset="0"/>
              <a:buAutoNum type="arabicPeriod" startAt="6"/>
            </a:pPr>
            <a:r>
              <a:rPr lang="es-MX" altLang="en-US" sz="1500">
                <a:solidFill>
                  <a:srgbClr val="101820"/>
                </a:solidFill>
              </a:rPr>
              <a:t>¿Tiene cuentas en cobranza? ¿Cuál es el saldo adeudado en cobranzas?</a:t>
            </a:r>
          </a:p>
          <a:p>
            <a:pPr marL="452438">
              <a:buFont typeface="Georgia" panose="02040502050405020303" pitchFamily="18" charset="0"/>
              <a:buAutoNum type="arabicPeriod" startAt="6"/>
            </a:pPr>
            <a:r>
              <a:rPr lang="es-MX" altLang="en-US" sz="1500">
                <a:solidFill>
                  <a:srgbClr val="101820"/>
                </a:solidFill>
              </a:rPr>
              <a:t>¿Qué le dicen sus consultas?</a:t>
            </a:r>
          </a:p>
          <a:p>
            <a:pPr marL="452438">
              <a:buFont typeface="Georgia" panose="02040502050405020303" pitchFamily="18" charset="0"/>
              <a:buAutoNum type="arabicPeriod" startAt="6"/>
            </a:pPr>
            <a:r>
              <a:rPr lang="es-MX" altLang="en-US" sz="1500">
                <a:solidFill>
                  <a:srgbClr val="101820"/>
                </a:solidFill>
              </a:rPr>
              <a:t>¿Cuál es su opinión sobre el historial de crédito de esta persona? ¿Es positivo o negativo?</a:t>
            </a:r>
          </a:p>
          <a:p>
            <a:endParaRPr lang="es-MX" sz="1500">
              <a:solidFill>
                <a:srgbClr val="101820"/>
              </a:solidFill>
            </a:endParaRPr>
          </a:p>
        </p:txBody>
      </p:sp>
      <p:sp>
        <p:nvSpPr>
          <p:cNvPr id="329730" name="Content Placeholder 2"/>
          <p:cNvSpPr>
            <a:spLocks noGrp="1"/>
          </p:cNvSpPr>
          <p:nvPr>
            <p:ph sz="half" idx="1"/>
          </p:nvPr>
        </p:nvSpPr>
        <p:spPr/>
        <p:txBody>
          <a:bodyPr>
            <a:noAutofit/>
          </a:bodyPr>
          <a:lstStyle/>
          <a:p>
            <a:pPr marL="452438" eaLnBrk="1" hangingPunct="1">
              <a:buFont typeface="Georgia" panose="02040502050405020303" pitchFamily="18" charset="0"/>
              <a:buAutoNum type="arabicPeriod"/>
            </a:pPr>
            <a:r>
              <a:rPr lang="es-MX" altLang="en-US" sz="1500">
                <a:solidFill>
                  <a:srgbClr val="101820"/>
                </a:solidFill>
              </a:rPr>
              <a:t>¿A quién pertenece este informe de crédito?</a:t>
            </a:r>
          </a:p>
          <a:p>
            <a:pPr marL="452438" eaLnBrk="1" hangingPunct="1">
              <a:buFont typeface="Georgia" panose="02040502050405020303" pitchFamily="18" charset="0"/>
              <a:buAutoNum type="arabicPeriod"/>
            </a:pPr>
            <a:r>
              <a:rPr lang="es-MX" altLang="en-US" sz="1500">
                <a:solidFill>
                  <a:srgbClr val="101820"/>
                </a:solidFill>
              </a:rPr>
              <a:t>¿Dónde vive esta persona?</a:t>
            </a:r>
          </a:p>
          <a:p>
            <a:pPr marL="452438" eaLnBrk="1" hangingPunct="1">
              <a:buFont typeface="Georgia" panose="02040502050405020303" pitchFamily="18" charset="0"/>
              <a:buAutoNum type="arabicPeriod"/>
            </a:pPr>
            <a:r>
              <a:rPr lang="es-MX" altLang="en-US" sz="1500">
                <a:solidFill>
                  <a:srgbClr val="101820"/>
                </a:solidFill>
              </a:rPr>
              <a:t>¿Dónde trabaja? ¿Por cuánto tiempo ha trabajado allí?</a:t>
            </a:r>
          </a:p>
          <a:p>
            <a:pPr marL="452438" eaLnBrk="1" hangingPunct="1">
              <a:buFont typeface="Georgia" panose="02040502050405020303" pitchFamily="18" charset="0"/>
              <a:buAutoNum type="arabicPeriod"/>
            </a:pPr>
            <a:r>
              <a:rPr lang="es-MX" altLang="en-US" sz="1500">
                <a:solidFill>
                  <a:srgbClr val="101820"/>
                </a:solidFill>
              </a:rPr>
              <a:t>¿Tiene registros públicos? Si es así, descríbalo(s).</a:t>
            </a:r>
          </a:p>
          <a:p>
            <a:pPr marL="452438" eaLnBrk="1" hangingPunct="1">
              <a:buFont typeface="Georgia" panose="02040502050405020303" pitchFamily="18" charset="0"/>
              <a:buAutoNum type="arabicPeriod"/>
            </a:pPr>
            <a:r>
              <a:rPr lang="es-MX" altLang="en-US" sz="1500">
                <a:solidFill>
                  <a:srgbClr val="101820"/>
                </a:solidFill>
              </a:rPr>
              <a:t>¿Está atrasado en alguna de sus cuentas? Si es así, describa.</a:t>
            </a:r>
          </a:p>
          <a:p>
            <a:pPr marL="452438">
              <a:buFont typeface="Georgia" panose="02040502050405020303" pitchFamily="18" charset="0"/>
              <a:buAutoNum type="arabicPeriod"/>
            </a:pPr>
            <a:r>
              <a:rPr lang="es-MX" altLang="en-US" sz="1500">
                <a:solidFill>
                  <a:srgbClr val="101820"/>
                </a:solidFill>
              </a:rPr>
              <a:t>¿Tiene alguna de sus cuentas un buen historial de pago? Si es así, descríba.</a:t>
            </a:r>
          </a:p>
        </p:txBody>
      </p:sp>
      <p:sp>
        <p:nvSpPr>
          <p:cNvPr id="329729" name="Title 1"/>
          <p:cNvSpPr>
            <a:spLocks noGrp="1"/>
          </p:cNvSpPr>
          <p:nvPr>
            <p:ph type="title"/>
          </p:nvPr>
        </p:nvSpPr>
        <p:spPr/>
        <p:txBody>
          <a:bodyPr/>
          <a:lstStyle/>
          <a:p>
            <a:pPr eaLnBrk="1" hangingPunct="1"/>
            <a:r>
              <a:rPr lang="es-MX"/>
              <a:t>La lectura de un informe de crédito</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indent="-347472" eaLnBrk="1" fontAlgn="auto" hangingPunct="1">
              <a:spcAft>
                <a:spcPts val="0"/>
              </a:spcAft>
              <a:buFont typeface="Wingdings" charset="2"/>
              <a:buChar char="§"/>
              <a:defRPr/>
            </a:pPr>
            <a:r>
              <a:rPr lang="es-MX">
                <a:solidFill>
                  <a:srgbClr val="101820"/>
                </a:solidFill>
              </a:rPr>
              <a:t>Equifax</a:t>
            </a:r>
          </a:p>
          <a:p>
            <a:pPr indent="-347472" eaLnBrk="1" fontAlgn="auto" hangingPunct="1">
              <a:spcAft>
                <a:spcPts val="0"/>
              </a:spcAft>
              <a:buFont typeface="Wingdings" charset="2"/>
              <a:buChar char="§"/>
              <a:defRPr/>
            </a:pPr>
            <a:r>
              <a:rPr lang="es-MX">
                <a:solidFill>
                  <a:srgbClr val="101820"/>
                </a:solidFill>
              </a:rPr>
              <a:t>Experian</a:t>
            </a:r>
          </a:p>
          <a:p>
            <a:pPr indent="-347472" eaLnBrk="1" fontAlgn="auto" hangingPunct="1">
              <a:spcAft>
                <a:spcPts val="0"/>
              </a:spcAft>
              <a:buFont typeface="Wingdings" charset="2"/>
              <a:buChar char="§"/>
              <a:defRPr/>
            </a:pPr>
            <a:r>
              <a:rPr lang="es-MX">
                <a:solidFill>
                  <a:srgbClr val="101820"/>
                </a:solidFill>
              </a:rPr>
              <a:t>TransUnion</a:t>
            </a:r>
          </a:p>
          <a:p>
            <a:pPr marL="0" indent="0" eaLnBrk="1" fontAlgn="auto" hangingPunct="1">
              <a:spcAft>
                <a:spcPts val="0"/>
              </a:spcAft>
              <a:buFont typeface="Wingdings" charset="2"/>
              <a:buNone/>
              <a:defRPr/>
            </a:pPr>
            <a:endParaRPr lang="es-MX">
              <a:ea typeface="+mn-ea"/>
              <a:cs typeface="+mn-cs"/>
            </a:endParaRPr>
          </a:p>
          <a:p>
            <a:pPr marL="0" indent="0" eaLnBrk="1" fontAlgn="auto" hangingPunct="1">
              <a:spcAft>
                <a:spcPts val="0"/>
              </a:spcAft>
              <a:buFont typeface="Wingdings" charset="2"/>
              <a:buNone/>
              <a:defRPr/>
            </a:pPr>
            <a:r>
              <a:rPr lang="es-MX">
                <a:hlinkClick r:id="rId3"/>
              </a:rPr>
              <a:t>www.annualcreditreport.com</a:t>
            </a:r>
            <a:r>
              <a:rPr lang="es-MX"/>
              <a:t> </a:t>
            </a:r>
          </a:p>
          <a:p>
            <a:pPr indent="-347472" eaLnBrk="1" fontAlgn="auto" hangingPunct="1">
              <a:spcAft>
                <a:spcPts val="0"/>
              </a:spcAft>
              <a:buFont typeface="Wingdings" charset="2"/>
              <a:buChar char="§"/>
              <a:defRPr/>
            </a:pPr>
            <a:endParaRPr lang="es-MX">
              <a:ea typeface="+mn-ea"/>
              <a:cs typeface="+mn-cs"/>
            </a:endParaRPr>
          </a:p>
          <a:p>
            <a:pPr indent="-347472" eaLnBrk="1" fontAlgn="auto" hangingPunct="1">
              <a:spcAft>
                <a:spcPts val="0"/>
              </a:spcAft>
              <a:buFont typeface="Wingdings" charset="2"/>
              <a:buChar char="§"/>
              <a:defRPr/>
            </a:pPr>
            <a:endParaRPr lang="es-MX">
              <a:ea typeface="+mn-ea"/>
              <a:cs typeface="+mn-cs"/>
            </a:endParaRPr>
          </a:p>
        </p:txBody>
      </p:sp>
      <p:sp>
        <p:nvSpPr>
          <p:cNvPr id="331777" name="Title 1"/>
          <p:cNvSpPr>
            <a:spLocks noGrp="1"/>
          </p:cNvSpPr>
          <p:nvPr>
            <p:ph type="title"/>
          </p:nvPr>
        </p:nvSpPr>
        <p:spPr/>
        <p:txBody>
          <a:bodyPr/>
          <a:lstStyle/>
          <a:p>
            <a:pPr eaLnBrk="1" hangingPunct="1"/>
            <a:r>
              <a:rPr lang="es-MX"/>
              <a:t> Agencias de informes crediticios nacionales</a:t>
            </a:r>
            <a:endParaRPr lang="es-MX" altLang="en-US">
              <a:solidFill>
                <a:srgbClr val="3B3C3E"/>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4" descr="Captura de pantalla del sitio web sobre Informes de Crédito Anua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3701" y="1534212"/>
            <a:ext cx="5816600" cy="472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5" name="Title 1"/>
          <p:cNvSpPr>
            <a:spLocks noGrp="1"/>
          </p:cNvSpPr>
          <p:nvPr>
            <p:ph type="title"/>
          </p:nvPr>
        </p:nvSpPr>
        <p:spPr/>
        <p:txBody>
          <a:bodyPr>
            <a:normAutofit fontScale="90000"/>
          </a:bodyPr>
          <a:lstStyle/>
          <a:p>
            <a:r>
              <a:rPr lang="es-MX"/>
              <a:t>Cómo obtener su informe de crédito anual gratuito</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6" descr="Captura de pantalla de la pestaña ¡Solicite el suyo ahora! del sitio Informe de Crédito Anu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529262"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Cómo obtener su informe de crédito anual gratuito</a:t>
            </a:r>
            <a:r>
              <a:rPr/>
              <a:t/>
            </a:r>
            <a:br>
              <a:rPr/>
            </a:br>
            <a:endParaRPr lang="es-MX"/>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Content Placeholder 2"/>
          <p:cNvSpPr>
            <a:spLocks noGrp="1"/>
          </p:cNvSpPr>
          <p:nvPr>
            <p:ph idx="1"/>
          </p:nvPr>
        </p:nvSpPr>
        <p:spPr/>
        <p:txBody>
          <a:bodyPr/>
          <a:lstStyle/>
          <a:p>
            <a:r>
              <a:rPr lang="es-MX" altLang="en-US" b="1"/>
              <a:t>En línea:</a:t>
            </a:r>
            <a:r>
              <a:rPr lang="es-MX"/>
              <a:t> Obtenga una copia gratuita de su informe de crédito en </a:t>
            </a:r>
            <a:r>
              <a:rPr lang="es-MX" altLang="en-US">
                <a:hlinkClick r:id="rId3"/>
              </a:rPr>
              <a:t>AnnualCreditReport.com</a:t>
            </a:r>
            <a:endParaRPr lang="es-MX" altLang="en-US"/>
          </a:p>
          <a:p>
            <a:r>
              <a:rPr lang="es-MX" altLang="en-US" b="1"/>
              <a:t>Por correo:</a:t>
            </a:r>
            <a:r>
              <a:rPr lang="es-MX"/>
              <a:t> Descargue y rellene el </a:t>
            </a:r>
            <a:r>
              <a:rPr lang="es-MX" altLang="en-US">
                <a:hlinkClick r:id="rId4"/>
              </a:rPr>
              <a:t>Formulario de Solicitud de Informe de Crédito</a:t>
            </a:r>
            <a:r>
              <a:rPr lang="es-MX"/>
              <a:t> y envíelo a: </a:t>
            </a:r>
            <a:r>
              <a:rPr/>
              <a:t/>
            </a:r>
            <a:br>
              <a:rPr/>
            </a:br>
            <a:r>
              <a:rPr lang="es-MX"/>
              <a:t>Servicio de Solicitud de Informes de Crédito Anuales (Annual Credit Report Request Service)</a:t>
            </a:r>
            <a:r>
              <a:rPr/>
              <a:t/>
            </a:r>
            <a:br>
              <a:rPr/>
            </a:br>
            <a:r>
              <a:rPr lang="es-MX"/>
              <a:t>P.O. Box 105281</a:t>
            </a:r>
            <a:r>
              <a:rPr/>
              <a:t/>
            </a:r>
            <a:br>
              <a:rPr/>
            </a:br>
            <a:r>
              <a:rPr lang="es-MX"/>
              <a:t>Atlanta, GA 30348-5281</a:t>
            </a:r>
          </a:p>
          <a:p>
            <a:pPr>
              <a:buFont typeface="Wingdings" panose="05000000000000000000" pitchFamily="2" charset="2"/>
              <a:buNone/>
            </a:pPr>
            <a:endParaRPr lang="es-MX" altLang="en-US"/>
          </a:p>
          <a:p>
            <a:endParaRPr lang="es-MX" altLang="en-US"/>
          </a:p>
        </p:txBody>
      </p:sp>
      <p:sp>
        <p:nvSpPr>
          <p:cNvPr id="337921" name="Title 1"/>
          <p:cNvSpPr>
            <a:spLocks noGrp="1"/>
          </p:cNvSpPr>
          <p:nvPr>
            <p:ph type="title"/>
          </p:nvPr>
        </p:nvSpPr>
        <p:spPr/>
        <p:txBody>
          <a:bodyPr>
            <a:normAutofit fontScale="90000"/>
          </a:bodyPr>
          <a:lstStyle/>
          <a:p>
            <a:r>
              <a:rPr lang="es-MX"/>
              <a:t>Cómo obtener su informe de crédito anual gratuito</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3" descr="Formulario de Informe de Crédito Anu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365125"/>
            <a:ext cx="46355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s-MX"/>
              <a:t>Cómo obtener su informe de crédito anual gratuito </a:t>
            </a:r>
            <a:r>
              <a:rPr/>
              <a:t/>
            </a:r>
            <a:br>
              <a:rPr/>
            </a:br>
            <a:r>
              <a:rPr/>
              <a:t/>
            </a:r>
            <a:br>
              <a:rPr/>
            </a:br>
            <a:r>
              <a:rPr lang="es-MX" sz="1800">
                <a:latin typeface="+mn-lt"/>
                <a:hlinkClick r:id="rId4"/>
              </a:rPr>
              <a:t>https://www.annualcreditreport.com/manualRequestForm.action </a:t>
            </a:r>
            <a:endParaRPr lang="es-MX" sz="1800">
              <a:latin typeface="+mn-lt"/>
              <a:cs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3" descr="Imagen de un libro abierto con un signo de dólar en una de las páginas para representar &quot;educar&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413" y="4354130"/>
            <a:ext cx="1524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Imagen de una balanza para representar la exigencia del &quot;cumplimiento”"/>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7413" y="2880930"/>
            <a:ext cx="152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1" descr="Imagen de una caja de herramientas para representar &quot;empoderar&qu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413" y="1356930"/>
            <a:ext cx="15367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63838" y="4903405"/>
            <a:ext cx="1104900" cy="400050"/>
          </a:xfrm>
          <a:prstGeom prst="rect">
            <a:avLst/>
          </a:prstGeom>
          <a:noFill/>
        </p:spPr>
        <p:txBody>
          <a:bodyPr wrap="none">
            <a:spAutoFit/>
          </a:bodyPr>
          <a:lstStyle/>
          <a:p>
            <a:pPr>
              <a:defRPr/>
            </a:pPr>
            <a:r>
              <a:rPr lang="es-MX" sz="2000">
                <a:latin typeface="+mn-lt"/>
              </a:rPr>
              <a:t>Educar</a:t>
            </a:r>
          </a:p>
        </p:txBody>
      </p:sp>
      <p:sp>
        <p:nvSpPr>
          <p:cNvPr id="6" name="TextBox 5"/>
          <p:cNvSpPr txBox="1"/>
          <p:nvPr/>
        </p:nvSpPr>
        <p:spPr>
          <a:xfrm>
            <a:off x="2763837" y="3417504"/>
            <a:ext cx="1911401" cy="707886"/>
          </a:xfrm>
          <a:prstGeom prst="rect">
            <a:avLst/>
          </a:prstGeom>
          <a:noFill/>
        </p:spPr>
        <p:txBody>
          <a:bodyPr wrap="square">
            <a:spAutoFit/>
          </a:bodyPr>
          <a:lstStyle/>
          <a:p>
            <a:pPr>
              <a:defRPr/>
            </a:pPr>
            <a:r>
              <a:rPr lang="es-MX" sz="2000">
                <a:latin typeface="+mn-lt"/>
              </a:rPr>
              <a:t>Exigir el cumplimiento</a:t>
            </a:r>
          </a:p>
        </p:txBody>
      </p:sp>
      <p:sp>
        <p:nvSpPr>
          <p:cNvPr id="5" name="TextBox 4"/>
          <p:cNvSpPr txBox="1"/>
          <p:nvPr/>
        </p:nvSpPr>
        <p:spPr>
          <a:xfrm>
            <a:off x="2763838" y="1918905"/>
            <a:ext cx="2185987" cy="400050"/>
          </a:xfrm>
          <a:prstGeom prst="rect">
            <a:avLst/>
          </a:prstGeom>
          <a:noFill/>
        </p:spPr>
        <p:txBody>
          <a:bodyPr>
            <a:spAutoFit/>
          </a:bodyPr>
          <a:lstStyle/>
          <a:p>
            <a:pPr>
              <a:defRPr/>
            </a:pPr>
            <a:r>
              <a:rPr lang="es-MX" sz="2000">
                <a:latin typeface="+mn-lt"/>
              </a:rPr>
              <a:t>Empoderar</a:t>
            </a:r>
          </a:p>
        </p:txBody>
      </p:sp>
      <p:sp>
        <p:nvSpPr>
          <p:cNvPr id="47105" name="Title 1"/>
          <p:cNvSpPr>
            <a:spLocks noGrp="1"/>
          </p:cNvSpPr>
          <p:nvPr>
            <p:ph type="title"/>
          </p:nvPr>
        </p:nvSpPr>
        <p:spPr/>
        <p:txBody>
          <a:bodyPr/>
          <a:lstStyle/>
          <a:p>
            <a:r>
              <a:rPr lang="es-MX"/>
              <a:t>La labor del CFPB</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244.&#10;&#10;Gráfico circular titulado Figura 1: ¿Qué entra en los Puntajes FICO? Historial de pagos: 35%, Cantidades adeudadas: 30%, Tiempo del historial crediticio: 15%, Crédito nuevo: 10%, Tipos de crédito utilizados: 10%.&#10;"/>
          <p:cNvPicPr>
            <a:picLocks noChangeAspect="1"/>
          </p:cNvPicPr>
          <p:nvPr/>
        </p:nvPicPr>
        <p:blipFill>
          <a:blip r:embed="rId3"/>
          <a:stretch>
            <a:fillRect/>
          </a:stretch>
        </p:blipFill>
        <p:spPr>
          <a:xfrm>
            <a:off x="1142730" y="2359312"/>
            <a:ext cx="6858541" cy="3776431"/>
          </a:xfrm>
          <a:prstGeom prst="rect">
            <a:avLst/>
          </a:prstGeom>
        </p:spPr>
      </p:pic>
      <p:sp>
        <p:nvSpPr>
          <p:cNvPr id="342018" name="Content Placeholder 6"/>
          <p:cNvSpPr>
            <a:spLocks noGrp="1"/>
          </p:cNvSpPr>
          <p:nvPr>
            <p:ph idx="1"/>
          </p:nvPr>
        </p:nvSpPr>
        <p:spPr/>
        <p:txBody>
          <a:bodyPr/>
          <a:lstStyle/>
          <a:p>
            <a:pPr marL="0" indent="0" eaLnBrk="1" hangingPunct="1">
              <a:buFont typeface="Wingdings" panose="05000000000000000000" pitchFamily="2" charset="2"/>
              <a:buNone/>
            </a:pPr>
            <a:r>
              <a:rPr lang="es-MX"/>
              <a:t>Estos porcentajes reflejan cuánto determina cada categoría a un típico puntaje FICO.</a:t>
            </a:r>
          </a:p>
        </p:txBody>
      </p:sp>
      <p:sp>
        <p:nvSpPr>
          <p:cNvPr id="342017" name="Title 1"/>
          <p:cNvSpPr>
            <a:spLocks noGrp="1"/>
          </p:cNvSpPr>
          <p:nvPr>
            <p:ph type="title"/>
          </p:nvPr>
        </p:nvSpPr>
        <p:spPr/>
        <p:txBody>
          <a:bodyPr>
            <a:normAutofit fontScale="90000"/>
          </a:bodyPr>
          <a:lstStyle/>
          <a:p>
            <a:pPr eaLnBrk="1" hangingPunct="1"/>
            <a:r>
              <a:rPr lang="es-MX"/>
              <a:t>Los puntajes de crédito: Ejemplo basado en el puntaje FICO</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7" name="Picture 2" descr="Una tarjeta que muestra la banda magnéti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8949" y="3209364"/>
            <a:ext cx="2665413" cy="22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6" name="Content Placeholder 6"/>
          <p:cNvSpPr>
            <a:spLocks noGrp="1"/>
          </p:cNvSpPr>
          <p:nvPr>
            <p:ph idx="1"/>
          </p:nvPr>
        </p:nvSpPr>
        <p:spPr/>
        <p:txBody>
          <a:bodyPr/>
          <a:lstStyle/>
          <a:p>
            <a:r>
              <a:rPr lang="es-MX"/>
              <a:t>Límite de crédito de $5,000</a:t>
            </a:r>
          </a:p>
          <a:p>
            <a:r>
              <a:rPr lang="es-MX"/>
              <a:t>Cargado $3,500</a:t>
            </a:r>
          </a:p>
          <a:p>
            <a:r>
              <a:rPr lang="es-MX"/>
              <a:t>$3,500 (cantidad cargada a la tarjeta de crédito) ÷ $5,000 (límite de crédito) = 0.7 o 70%</a:t>
            </a:r>
          </a:p>
          <a:p>
            <a:endParaRPr lang="es-MX" altLang="en-US"/>
          </a:p>
        </p:txBody>
      </p:sp>
      <p:sp>
        <p:nvSpPr>
          <p:cNvPr id="344065" name="Title 1"/>
          <p:cNvSpPr>
            <a:spLocks noGrp="1"/>
          </p:cNvSpPr>
          <p:nvPr>
            <p:ph type="title"/>
          </p:nvPr>
        </p:nvSpPr>
        <p:spPr/>
        <p:txBody>
          <a:bodyPr/>
          <a:lstStyle/>
          <a:p>
            <a:r>
              <a:rPr lang="es-MX"/>
              <a:t>Ejemplo de la tasa de utilización de crédito</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e http://files.consumerfinance.gov/f/documents/201701_cfpb_YMYG-Toolkit.pdf#page=246.&#10;&#10;¿Qué influye en su puntuación de crédito VantageScore? Historial de pagos: Extremadamente influyente, Antigüedad y tipo de crédito: Muy influyente, Porcentaje del límite de crédito utilizado: Muy influyente, Saldos/deudas totales: Moderadamente influyente, Crédito disponible: Menos influyente, Consultas y comportamiento crediticio recientes: Menos influyente.&#10;"/>
          <p:cNvPicPr>
            <a:picLocks noChangeAspect="1"/>
          </p:cNvPicPr>
          <p:nvPr/>
        </p:nvPicPr>
        <p:blipFill>
          <a:blip r:embed="rId3"/>
          <a:stretch>
            <a:fillRect/>
          </a:stretch>
        </p:blipFill>
        <p:spPr>
          <a:xfrm>
            <a:off x="2433085" y="1435001"/>
            <a:ext cx="4277831" cy="4685244"/>
          </a:xfrm>
          <a:prstGeom prst="rect">
            <a:avLst/>
          </a:prstGeom>
        </p:spPr>
      </p:pic>
      <p:sp>
        <p:nvSpPr>
          <p:cNvPr id="346113" name="Title 1"/>
          <p:cNvSpPr>
            <a:spLocks noGrp="1"/>
          </p:cNvSpPr>
          <p:nvPr>
            <p:ph type="title"/>
          </p:nvPr>
        </p:nvSpPr>
        <p:spPr/>
        <p:txBody>
          <a:bodyPr>
            <a:normAutofit fontScale="90000"/>
          </a:bodyPr>
          <a:lstStyle/>
          <a:p>
            <a:r>
              <a:rPr lang="es-MX"/>
              <a:t>Factores que influyen en los puntajes de crédito: Ejemplo VantageScore</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Content Placeholder 5"/>
          <p:cNvSpPr>
            <a:spLocks noGrp="1"/>
          </p:cNvSpPr>
          <p:nvPr>
            <p:ph idx="1"/>
          </p:nvPr>
        </p:nvSpPr>
        <p:spPr/>
        <p:txBody>
          <a:bodyPr>
            <a:normAutofit fontScale="77500" lnSpcReduction="20000"/>
          </a:bodyPr>
          <a:lstStyle/>
          <a:p>
            <a:r>
              <a:rPr lang="es-MX" altLang="en-US" sz="1800"/>
              <a:t>Para hacer una solicitud a través del sitio web, visite: </a:t>
            </a:r>
            <a:r>
              <a:rPr lang="es-MX" altLang="en-US" sz="1800">
                <a:hlinkClick r:id="rId3"/>
              </a:rPr>
              <a:t>https://www.annualcreditreport.com</a:t>
            </a:r>
            <a:endParaRPr lang="es-MX" altLang="en-US" sz="1800"/>
          </a:p>
          <a:p>
            <a:pPr lvl="1"/>
            <a:r>
              <a:rPr lang="es-MX"/>
              <a:t>Complete un formulario con la información básica (nombre, número de seguro social, dirección, etc.).</a:t>
            </a:r>
          </a:p>
          <a:p>
            <a:pPr lvl="1"/>
            <a:r>
              <a:rPr lang="es-MX"/>
              <a:t>Seleccione el/los informes que usted desea — Equifax, Experian y/o TransUnion.</a:t>
            </a:r>
          </a:p>
          <a:p>
            <a:pPr lvl="1"/>
            <a:r>
              <a:rPr lang="es-MX"/>
              <a:t>Responda las preguntas de seguridad: las direcciones anteriores, la cantidad de algún préstamo que tenga, los números de teléfono que usted ha tenido, los condados en que usted ha vivido, etc.</a:t>
            </a:r>
          </a:p>
          <a:p>
            <a:r>
              <a:rPr lang="es-MX" altLang="en-US" sz="1800"/>
              <a:t>Si no puede responder estas preguntas, deberá utilizar otro método.</a:t>
            </a:r>
          </a:p>
          <a:p>
            <a:pPr lvl="1"/>
            <a:r>
              <a:rPr lang="es-MX"/>
              <a:t>Usted puede guardar una versión en PDF de su informe, imprimir el informe, o ambos. </a:t>
            </a:r>
          </a:p>
          <a:p>
            <a:r>
              <a:rPr lang="es-MX" altLang="en-US" sz="1800"/>
              <a:t>Asegúrese de hacer esto en un lugar seguro y protegido. Evite hacer esto en computadoras públicas (biblioteca).</a:t>
            </a:r>
          </a:p>
          <a:p>
            <a:endParaRPr lang="es-MX" altLang="en-US" sz="1800"/>
          </a:p>
        </p:txBody>
      </p:sp>
      <p:sp>
        <p:nvSpPr>
          <p:cNvPr id="348161" name="Title 1"/>
          <p:cNvSpPr>
            <a:spLocks noGrp="1"/>
          </p:cNvSpPr>
          <p:nvPr>
            <p:ph type="title"/>
          </p:nvPr>
        </p:nvSpPr>
        <p:spPr/>
        <p:txBody>
          <a:bodyPr>
            <a:normAutofit fontScale="90000"/>
          </a:bodyPr>
          <a:lstStyle/>
          <a:p>
            <a:r>
              <a:rPr lang="es-MX"/>
              <a:t>Herramienta 1: Obtención de sus informes y puntajes de crédito.</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sulte http://files.consumerfinance.gov/f/documents/201701_cfpb_YMYG-Toolkit.pdf#page=255.&#10;&#10;Tabla con dos columnas. La primera columna tiene un espacio en blanco para marcar los distintos elementos con un visto. La segunda columna está encabezada con &quot;Verifique que estos elementos estén correctos&quot;, y además enumera estas preguntas: ¿Es correcto su nombre? ¿Es correcto su número de Seguro Social? ¿Es correcta su dirección actual? ¿Es correcto su número de teléfono? ¿Son correctas las direcciones anteriores que le atribuyen a usted? ¿Es correcto su estado civil? ¿Es preciso el historial de empleo que le atribuyen? ¿Es correcto todo lo que aparece en la sección de información personal? ¿Aparece algo en la información de registros públicos? ¿Es correcta esa información? Resalte la información que usted considere podría ser incorrecta."/>
          <p:cNvPicPr>
            <a:picLocks noChangeAspect="1"/>
          </p:cNvPicPr>
          <p:nvPr/>
        </p:nvPicPr>
        <p:blipFill rotWithShape="1">
          <a:blip r:embed="rId3"/>
          <a:srcRect l="-52" b="42877"/>
          <a:stretch/>
        </p:blipFill>
        <p:spPr>
          <a:xfrm>
            <a:off x="882650" y="4849457"/>
            <a:ext cx="7396356" cy="844761"/>
          </a:xfrm>
          <a:prstGeom prst="rect">
            <a:avLst/>
          </a:prstGeom>
        </p:spPr>
      </p:pic>
      <p:pic>
        <p:nvPicPr>
          <p:cNvPr id="2" name="Picture 1" descr="Consulte http://files.consumerfinance.gov/f/documents/201701_cfpb_YMYG-Toolkit.pdf#page=255.&#10;&#10;Tabla con dos columnas. La primera columna tiene un espacio en blanco para marcar los distintos elementos con un visto. La segunda columna está encabezada con &quot;Verifique que estos elementos estén correctos&quot;, y además enumera estas preguntas: ¿Es correcto su nombre? ¿Es correcto su número de Seguro Social? ¿Es correcta su dirección actual? ¿Es correcto su número de teléfono? ¿Son correctas las direcciones anteriores que le atribuyen a usted? ¿Es correcto su estado civil? ¿Es preciso el historial de empleo que le atribuyen? ¿Es correcto todo lo que aparece en la sección de información personal? ¿Aparece algo en la información de registros públicos? ¿Es correcta esa información? Resalte la información que usted considere podría ser incorrecta.&#10;"/>
          <p:cNvPicPr>
            <a:picLocks noChangeAspect="1"/>
          </p:cNvPicPr>
          <p:nvPr/>
        </p:nvPicPr>
        <p:blipFill>
          <a:blip r:embed="rId4"/>
          <a:stretch>
            <a:fillRect/>
          </a:stretch>
        </p:blipFill>
        <p:spPr>
          <a:xfrm>
            <a:off x="840259" y="1541780"/>
            <a:ext cx="7484682" cy="3354657"/>
          </a:xfrm>
          <a:prstGeom prst="rect">
            <a:avLst/>
          </a:prstGeom>
        </p:spPr>
      </p:pic>
      <p:sp>
        <p:nvSpPr>
          <p:cNvPr id="350209" name="Title 1"/>
          <p:cNvSpPr>
            <a:spLocks noGrp="1"/>
          </p:cNvSpPr>
          <p:nvPr>
            <p:ph type="title"/>
          </p:nvPr>
        </p:nvSpPr>
        <p:spPr/>
        <p:txBody>
          <a:bodyPr>
            <a:normAutofit fontScale="90000"/>
          </a:bodyPr>
          <a:lstStyle/>
          <a:p>
            <a:r>
              <a:rPr lang="es-MX"/>
              <a:t>Herramienta 2: Lista de comprobación para la revisión de informes de crédito</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Content Placeholder 6"/>
          <p:cNvSpPr>
            <a:spLocks noGrp="1"/>
          </p:cNvSpPr>
          <p:nvPr>
            <p:ph idx="1"/>
          </p:nvPr>
        </p:nvSpPr>
        <p:spPr/>
        <p:txBody>
          <a:bodyPr>
            <a:noAutofit/>
          </a:bodyPr>
          <a:lstStyle/>
          <a:p>
            <a:pPr>
              <a:lnSpc>
                <a:spcPct val="110000"/>
              </a:lnSpc>
              <a:spcBef>
                <a:spcPts val="1200"/>
              </a:spcBef>
            </a:pPr>
            <a:r>
              <a:rPr lang="es-MX" altLang="en-US" sz="1400" b="1"/>
              <a:t>Para corregir los errores, podría ser una buena idea ponerse en contacto tanto con la compañía de informes de crédito como con la fuente del error. </a:t>
            </a:r>
          </a:p>
          <a:p>
            <a:pPr>
              <a:lnSpc>
                <a:spcPct val="110000"/>
              </a:lnSpc>
              <a:spcBef>
                <a:spcPts val="1200"/>
              </a:spcBef>
            </a:pPr>
            <a:r>
              <a:rPr lang="es-MX" altLang="en-US" sz="1400"/>
              <a:t>Usted puede presentar su impugnación en línea en el sitio web de cada agencia de informes de crédito. </a:t>
            </a:r>
          </a:p>
          <a:p>
            <a:pPr>
              <a:lnSpc>
                <a:spcPct val="110000"/>
              </a:lnSpc>
              <a:spcBef>
                <a:spcPts val="1200"/>
              </a:spcBef>
            </a:pPr>
            <a:r>
              <a:rPr lang="es-MX" altLang="en-US" sz="1400"/>
              <a:t>Si usted presenta una impugnación por correo, su carta de impugnación debe incluir: </a:t>
            </a:r>
          </a:p>
          <a:p>
            <a:pPr lvl="1">
              <a:lnSpc>
                <a:spcPct val="110000"/>
              </a:lnSpc>
              <a:spcBef>
                <a:spcPts val="1200"/>
              </a:spcBef>
            </a:pPr>
            <a:r>
              <a:rPr lang="es-MX" altLang="en-US" sz="1200"/>
              <a:t>Su nombre completo, dirección y número de teléfono; </a:t>
            </a:r>
          </a:p>
          <a:p>
            <a:pPr lvl="1">
              <a:lnSpc>
                <a:spcPct val="110000"/>
              </a:lnSpc>
              <a:spcBef>
                <a:spcPts val="1200"/>
              </a:spcBef>
            </a:pPr>
            <a:r>
              <a:rPr lang="es-MX" altLang="en-US" sz="1200"/>
              <a:t>el número de confirmación del informe (si tiene uno); y </a:t>
            </a:r>
          </a:p>
          <a:p>
            <a:pPr lvl="1">
              <a:lnSpc>
                <a:spcPct val="110000"/>
              </a:lnSpc>
              <a:spcBef>
                <a:spcPts val="1200"/>
              </a:spcBef>
            </a:pPr>
            <a:r>
              <a:rPr lang="es-MX" altLang="en-US" sz="1200"/>
              <a:t>el número de cuenta que usted esté impugnando. </a:t>
            </a:r>
          </a:p>
          <a:p>
            <a:pPr>
              <a:lnSpc>
                <a:spcPct val="110000"/>
              </a:lnSpc>
              <a:spcBef>
                <a:spcPts val="1200"/>
              </a:spcBef>
            </a:pPr>
            <a:r>
              <a:rPr lang="es-MX" altLang="en-US" sz="1400"/>
              <a:t>En su carta, identifique claramente cada error, exponga los hechos, explique por qué usted está impugnando la información y solicite que se elimine o se corrija. </a:t>
            </a:r>
          </a:p>
          <a:p>
            <a:pPr>
              <a:lnSpc>
                <a:spcPct val="110000"/>
              </a:lnSpc>
              <a:spcBef>
                <a:spcPts val="1200"/>
              </a:spcBef>
            </a:pPr>
            <a:r>
              <a:rPr lang="es-MX" altLang="en-US" sz="1400"/>
              <a:t>Es posible que desee incluir una copia de la parte de su informe que contenga los elementos en disputa y encierre con un círculo o resalte los artículos impugnados. </a:t>
            </a:r>
          </a:p>
          <a:p>
            <a:pPr>
              <a:lnSpc>
                <a:spcPct val="110000"/>
              </a:lnSpc>
              <a:spcBef>
                <a:spcPts val="1200"/>
              </a:spcBef>
            </a:pPr>
            <a:r>
              <a:rPr lang="es-MX" altLang="en-US" sz="1400"/>
              <a:t>Envíe su carta de impugnación a las compañías de informes de crédito por correo certificado, solicitando acuse de recibo.</a:t>
            </a:r>
          </a:p>
        </p:txBody>
      </p:sp>
      <p:sp>
        <p:nvSpPr>
          <p:cNvPr id="352257" name="Title 1"/>
          <p:cNvSpPr>
            <a:spLocks noGrp="1"/>
          </p:cNvSpPr>
          <p:nvPr>
            <p:ph type="title"/>
          </p:nvPr>
        </p:nvSpPr>
        <p:spPr/>
        <p:txBody>
          <a:bodyPr/>
          <a:lstStyle/>
          <a:p>
            <a:r>
              <a:rPr lang="es-MX"/>
              <a:t>Cómo presentar una impugnación</a:t>
            </a:r>
            <a:endParaRPr lang="es-MX" alt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re http://files.consumerfinance.gov/f/documents/201701_cfpb_YMYG-Toolkit.pdf#page=262.&#10;&#10;Tabla de tres columnas. La primera columna ofrece un lugar para marcar con un visto &quot;Estoy haciendo esto&quot;. La segunda y la tercera están encabezadas con &quot;Estrategia para mejorar los informes y puntajes de crédito&quot; y &quot;Próximos pasos&quot;. Los contenidos de estas columnas, fila por fila, son: Obtenga sus informes de crédito gratuitos anuales. En línea: https://www.annualcreditreport.com, Por teléfono: Llame al (877) 322-8228, Por correo: Visite https://www.annualcreditreport.com para imprimir el formulario/Use la Herramienta 1: Cómo obtener sus informes y puntajes de crédito. Revise los informes de crédito para verificar su precisión/Utilice la Herramienta 2: Lista de comprobación para la revisión de informes de crédito. Impugne los errores identificados en sus informes/Utilice la Herramienta 2: Lista de comprobación para la revisión de informes de crédito. Cómo entender sus puntajes de crédito/Revise el contenido del Módulo 7 sobre ¿Qué son los puntajes de crédito? Pague sus facturas a tiempo. Es la manera más eficaz de mejorar sus informes y puntajes de crédito/ Revise las herramientas en el Módulo 4: Cómo pagar las facturas y otros gastos. Mantenga baja la cantidad de crédito disponible que utiliza. (Aunque no hay un límite &quot;oficial&quot; publicado, muchos expertos financieros recomiendan mantener la cantidad de crédito que se utiliza entre el 25 y el 30 por ciento del crédito disponible)."/>
          <p:cNvPicPr>
            <a:picLocks noChangeAspect="1"/>
          </p:cNvPicPr>
          <p:nvPr/>
        </p:nvPicPr>
        <p:blipFill>
          <a:blip r:embed="rId3"/>
          <a:stretch>
            <a:fillRect/>
          </a:stretch>
        </p:blipFill>
        <p:spPr>
          <a:xfrm>
            <a:off x="2282696" y="1382755"/>
            <a:ext cx="5026479" cy="5057699"/>
          </a:xfrm>
          <a:prstGeom prst="rect">
            <a:avLst/>
          </a:prstGeom>
        </p:spPr>
      </p:pic>
      <p:sp>
        <p:nvSpPr>
          <p:cNvPr id="354305" name="Title 1"/>
          <p:cNvSpPr>
            <a:spLocks noGrp="1"/>
          </p:cNvSpPr>
          <p:nvPr>
            <p:ph type="title"/>
          </p:nvPr>
        </p:nvSpPr>
        <p:spPr/>
        <p:txBody>
          <a:bodyPr>
            <a:normAutofit fontScale="90000"/>
          </a:bodyPr>
          <a:lstStyle/>
          <a:p>
            <a:r>
              <a:rPr lang="es-MX"/>
              <a:t>Herramienta 3: Cómo mejorar los informes y puntajes de crédito</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Content Placeholder 2"/>
          <p:cNvSpPr>
            <a:spLocks noGrp="1"/>
          </p:cNvSpPr>
          <p:nvPr>
            <p:ph idx="1"/>
          </p:nvPr>
        </p:nvSpPr>
        <p:spPr/>
        <p:txBody>
          <a:bodyPr>
            <a:normAutofit fontScale="77500" lnSpcReduction="20000"/>
          </a:bodyPr>
          <a:lstStyle/>
          <a:p>
            <a:pPr marL="0" indent="0">
              <a:buFont typeface="Wingdings" panose="05000000000000000000" pitchFamily="2" charset="2"/>
              <a:buNone/>
            </a:pPr>
            <a:r>
              <a:rPr lang="es-MX"/>
              <a:t>Al reparar o desarrollar su crédito o, en general, cuando se manejan finanzas, es importante </a:t>
            </a:r>
            <a:r>
              <a:rPr lang="es-MX" b="1" i="1"/>
              <a:t>generar un registro escrito.</a:t>
            </a:r>
            <a:r>
              <a:rPr lang="es-MX"/>
              <a:t> </a:t>
            </a:r>
          </a:p>
          <a:p>
            <a:pPr marL="0" indent="0">
              <a:buFont typeface="Wingdings" panose="05000000000000000000" pitchFamily="2" charset="2"/>
              <a:buNone/>
            </a:pPr>
            <a:r>
              <a:rPr lang="es-MX" altLang="en-US" b="1" i="1"/>
              <a:t>¿Qué significa esto? </a:t>
            </a:r>
          </a:p>
          <a:p>
            <a:pPr marL="0" indent="0">
              <a:buFont typeface="Wingdings" panose="05000000000000000000" pitchFamily="2" charset="2"/>
              <a:buNone/>
            </a:pPr>
            <a:r>
              <a:rPr lang="es-MX"/>
              <a:t>Esto significa que debe </a:t>
            </a:r>
            <a:r>
              <a:rPr lang="es-MX" b="1"/>
              <a:t>mantener registros</a:t>
            </a:r>
            <a:r>
              <a:rPr lang="es-MX"/>
              <a:t> para poder demostrar que usted:</a:t>
            </a:r>
          </a:p>
          <a:p>
            <a:pPr lvl="1" indent="-342900"/>
            <a:r>
              <a:rPr lang="es-MX" altLang="en-US" b="1"/>
              <a:t>Pagó una factura a tiempo que un acreedor ha reportado como atrasada.</a:t>
            </a:r>
          </a:p>
          <a:p>
            <a:pPr lvl="1" indent="-342900"/>
            <a:r>
              <a:rPr lang="es-MX" altLang="en-US" b="1"/>
              <a:t>Pagó una deuda que un acreedor ha reportado como sin pagar.</a:t>
            </a:r>
          </a:p>
          <a:p>
            <a:pPr lvl="1" indent="-342900"/>
            <a:r>
              <a:rPr lang="es-MX" altLang="en-US" b="1"/>
              <a:t>Envió una carta a un cobrador de deudas que afirma no haberla recibido.</a:t>
            </a:r>
          </a:p>
          <a:p>
            <a:pPr lvl="1" indent="-342900"/>
            <a:r>
              <a:rPr lang="es-MX" altLang="en-US" b="1"/>
              <a:t>Cobertura del seguro.</a:t>
            </a:r>
          </a:p>
          <a:p>
            <a:pPr lvl="1" indent="-342900"/>
            <a:r>
              <a:rPr lang="es-MX" altLang="en-US" b="1"/>
              <a:t>Una garantía para un teléfono celular.</a:t>
            </a:r>
          </a:p>
          <a:p>
            <a:pPr lvl="1" indent="-342900"/>
            <a:r>
              <a:rPr lang="es-MX" altLang="en-US" b="1"/>
              <a:t>Pagó su alquiler en efectivo (usted debe tener un recibo).</a:t>
            </a:r>
          </a:p>
          <a:p>
            <a:pPr marL="0" indent="0">
              <a:buFont typeface="Wingdings" panose="05000000000000000000" pitchFamily="2" charset="2"/>
              <a:buNone/>
            </a:pPr>
            <a:endParaRPr lang="es-MX" altLang="en-US"/>
          </a:p>
        </p:txBody>
      </p:sp>
      <p:sp>
        <p:nvSpPr>
          <p:cNvPr id="2" name="Title 1"/>
          <p:cNvSpPr>
            <a:spLocks noGrp="1"/>
          </p:cNvSpPr>
          <p:nvPr>
            <p:ph type="title"/>
          </p:nvPr>
        </p:nvSpPr>
        <p:spPr/>
        <p:txBody>
          <a:bodyPr>
            <a:normAutofit fontScale="90000"/>
          </a:bodyPr>
          <a:lstStyle/>
          <a:p>
            <a:r>
              <a:rPr lang="es-MX"/>
              <a:t>Herramienta 4: Mantener registros para demostrar que ha pagado sus cuentas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61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61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61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1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1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1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1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611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4"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1" descr="Consulte http://files.consumerfinance.gov/f/documents/201701_cfpb_YMYG-Toolkit.pdf#page=267.&#10;&#10;Tabla de dos columnas. La primera columna ofrece un espacio para marcar “Sí”. La segunda señala &quot;Registro importante&quot;: Declaraciones de impuestos y documentación probatoria, inclusive las declaraciones electrónicas (e-filing), Talonarios de los cheques de nómina, Registros del banco. Deudas (convenios de préstamos), comprobantes de pagos, Documentos de seguros, Estados de cuenta mensuales de tarjetas de crédito (en papel o en formato electrónico), Recibos (de cualquier cosa que deba incluir en su declaración de impuestos, cualquier compra importante, o de cualquier cosa que quiera devolver), Instrucciones y garantías de aparatos tecnológico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0" y="1500506"/>
            <a:ext cx="8037577" cy="440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fontScale="90000"/>
          </a:bodyPr>
          <a:lstStyle/>
          <a:p>
            <a:r>
              <a:rPr lang="es-MX"/>
              <a:t>Herramienta 4: Cómo mantener sus registros para demostrar que ha pagado sus facturas</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Content Placeholder 2"/>
          <p:cNvSpPr>
            <a:spLocks noGrp="1"/>
          </p:cNvSpPr>
          <p:nvPr>
            <p:ph idx="1"/>
          </p:nvPr>
        </p:nvSpPr>
        <p:spPr/>
        <p:txBody>
          <a:bodyPr>
            <a:normAutofit fontScale="85000" lnSpcReduction="10000"/>
          </a:bodyPr>
          <a:lstStyle/>
          <a:p>
            <a:pPr eaLnBrk="1" hangingPunct="1"/>
            <a:r>
              <a:rPr lang="es-MX" altLang="en-US">
                <a:solidFill>
                  <a:srgbClr val="101820"/>
                </a:solidFill>
              </a:rPr>
              <a:t>Pedidos = Use la </a:t>
            </a:r>
            <a:r>
              <a:rPr lang="es-MX" altLang="en-US" i="1">
                <a:solidFill>
                  <a:srgbClr val="101820"/>
                </a:solidFill>
              </a:rPr>
              <a:t>Herramienta 1</a:t>
            </a:r>
          </a:p>
          <a:p>
            <a:pPr eaLnBrk="1" hangingPunct="1"/>
            <a:r>
              <a:rPr lang="es-MX" altLang="en-US">
                <a:solidFill>
                  <a:srgbClr val="101820"/>
                </a:solidFill>
              </a:rPr>
              <a:t>Repase = Use la </a:t>
            </a:r>
            <a:r>
              <a:rPr lang="es-MX" altLang="en-US" i="1">
                <a:solidFill>
                  <a:srgbClr val="101820"/>
                </a:solidFill>
              </a:rPr>
              <a:t>Herramienta 2</a:t>
            </a:r>
          </a:p>
          <a:p>
            <a:pPr lvl="1" eaLnBrk="1" hangingPunct="1"/>
            <a:r>
              <a:rPr lang="es-MX" altLang="en-US">
                <a:solidFill>
                  <a:srgbClr val="101820"/>
                </a:solidFill>
              </a:rPr>
              <a:t>Lista de comprobación dela revisión de informes de crédito</a:t>
            </a:r>
          </a:p>
          <a:p>
            <a:pPr lvl="2" eaLnBrk="1" hangingPunct="1"/>
            <a:r>
              <a:rPr lang="es-MX" altLang="en-US">
                <a:solidFill>
                  <a:srgbClr val="101820"/>
                </a:solidFill>
              </a:rPr>
              <a:t>Asegúrese de que TODA la información es correcta — la información personal, la información de registro público, la información de cuenta/comercial y la información de cobranzas. </a:t>
            </a:r>
          </a:p>
          <a:p>
            <a:pPr lvl="2" eaLnBrk="1" hangingPunct="1"/>
            <a:r>
              <a:rPr lang="es-MX" altLang="en-US">
                <a:solidFill>
                  <a:srgbClr val="101820"/>
                </a:solidFill>
              </a:rPr>
              <a:t>Asegúrese de que la información negativa no sea reportada más allá de lo que debería ser.</a:t>
            </a:r>
          </a:p>
          <a:p>
            <a:pPr eaLnBrk="1" hangingPunct="1"/>
            <a:r>
              <a:rPr lang="es-MX" altLang="en-US">
                <a:solidFill>
                  <a:srgbClr val="101820"/>
                </a:solidFill>
              </a:rPr>
              <a:t>Mejoramiento = Use la </a:t>
            </a:r>
            <a:r>
              <a:rPr lang="es-MX" altLang="en-US" i="1">
                <a:solidFill>
                  <a:srgbClr val="101820"/>
                </a:solidFill>
              </a:rPr>
              <a:t>Herramienta 3</a:t>
            </a:r>
          </a:p>
          <a:p>
            <a:pPr lvl="2" eaLnBrk="1" hangingPunct="1"/>
            <a:r>
              <a:rPr lang="es-MX" altLang="en-US">
                <a:solidFill>
                  <a:srgbClr val="101820"/>
                </a:solidFill>
              </a:rPr>
              <a:t>Mejorar sus informes y puntajes de crédito</a:t>
            </a:r>
          </a:p>
          <a:p>
            <a:pPr eaLnBrk="1" hangingPunct="1"/>
            <a:r>
              <a:rPr lang="es-MX" altLang="en-US">
                <a:solidFill>
                  <a:srgbClr val="101820"/>
                </a:solidFill>
              </a:rPr>
              <a:t>Comprobación = Use la </a:t>
            </a:r>
            <a:r>
              <a:rPr lang="es-MX" altLang="en-US" i="1">
                <a:solidFill>
                  <a:srgbClr val="101820"/>
                </a:solidFill>
              </a:rPr>
              <a:t>Herramienta 4</a:t>
            </a:r>
          </a:p>
          <a:p>
            <a:pPr lvl="2" eaLnBrk="1" hangingPunct="1"/>
            <a:r>
              <a:rPr lang="es-MX" altLang="en-US">
                <a:solidFill>
                  <a:srgbClr val="101820"/>
                </a:solidFill>
              </a:rPr>
              <a:t>Manterner registros para demostrar que ha pagado sus cuentas</a:t>
            </a:r>
          </a:p>
          <a:p>
            <a:pPr eaLnBrk="1" hangingPunct="1"/>
            <a:endParaRPr lang="es-MX" altLang="en-US">
              <a:solidFill>
                <a:srgbClr val="101820"/>
              </a:solidFill>
            </a:endParaRPr>
          </a:p>
          <a:p>
            <a:pPr eaLnBrk="1" hangingPunct="1"/>
            <a:endParaRPr lang="es-MX" altLang="en-US">
              <a:solidFill>
                <a:srgbClr val="101820"/>
              </a:solidFill>
            </a:endParaRPr>
          </a:p>
        </p:txBody>
      </p:sp>
      <p:sp>
        <p:nvSpPr>
          <p:cNvPr id="360449" name="Title 1"/>
          <p:cNvSpPr>
            <a:spLocks noGrp="1"/>
          </p:cNvSpPr>
          <p:nvPr>
            <p:ph type="title"/>
          </p:nvPr>
        </p:nvSpPr>
        <p:spPr/>
        <p:txBody>
          <a:bodyPr/>
          <a:lstStyle/>
          <a:p>
            <a:pPr eaLnBrk="1" hangingPunct="1"/>
            <a:r>
              <a:rPr lang="es-MX"/>
              <a:t>Pedidos, revisión, y mejoramiento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lstStyle/>
          <a:p>
            <a:r>
              <a:rPr lang="es-MX"/>
              <a:t>Parte de la División de educación y participación de los consumidores del CFPB</a:t>
            </a:r>
          </a:p>
          <a:p>
            <a:r>
              <a:rPr lang="es-MX"/>
              <a:t>Dedicada a las poblaciones que carecen de servicios financieros plenos y asequibles</a:t>
            </a:r>
          </a:p>
          <a:p>
            <a:pPr lvl="1"/>
            <a:r>
              <a:rPr lang="es-MX"/>
              <a:t>Con un nivel de ingresos entre bajo y moderado</a:t>
            </a:r>
          </a:p>
          <a:p>
            <a:pPr lvl="1"/>
            <a:r>
              <a:rPr lang="es-MX"/>
              <a:t>Un patrimonio bajo</a:t>
            </a:r>
          </a:p>
          <a:p>
            <a:pPr lvl="1"/>
            <a:r>
              <a:rPr lang="es-MX"/>
              <a:t>O faltos de servicios o vulnerables</a:t>
            </a:r>
          </a:p>
        </p:txBody>
      </p:sp>
      <p:sp>
        <p:nvSpPr>
          <p:cNvPr id="49153" name="Title 1"/>
          <p:cNvSpPr>
            <a:spLocks noGrp="1"/>
          </p:cNvSpPr>
          <p:nvPr>
            <p:ph type="title"/>
          </p:nvPr>
        </p:nvSpPr>
        <p:spPr/>
        <p:txBody>
          <a:bodyPr/>
          <a:lstStyle/>
          <a:p>
            <a:r>
              <a:rPr lang="es-MX" dirty="0"/>
              <a:t>Oficina de empoderamiento </a:t>
            </a:r>
            <a:r>
              <a:rPr lang="es-MX" dirty="0" smtClean="0"/>
              <a:t>financieros</a:t>
            </a:r>
            <a:endParaRPr lang="es-MX"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Content Placeholder 1" descr="Mire http://files.consumerfinance.gov/f/documents/201701_cfpb_YMYG-Toolkit.pdf#page=229.&#10;&#10;Si tiene una sesión de 10 minutos: Herramienta 1: Cómo obtener sus informes y puntajes de crédito, Si tiene una sesión de 30 minutos: Herramienta 2: Lista de comprobación para la revisión de los informes de crédito, Si tiene varias sesiones: Herramienta 3: Cómo mejorar los informes y puntajes de crédito y Herramienta 4: Cómo mantener sus registros para demostrar que ha pagado sus facturas&#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849" y="2445983"/>
            <a:ext cx="8037512" cy="2262897"/>
          </a:xfrm>
        </p:spPr>
      </p:pic>
      <p:sp>
        <p:nvSpPr>
          <p:cNvPr id="141313" name="Title 10"/>
          <p:cNvSpPr>
            <a:spLocks noGrp="1"/>
          </p:cNvSpPr>
          <p:nvPr>
            <p:ph type="title"/>
          </p:nvPr>
        </p:nvSpPr>
        <p:spPr/>
        <p:txBody>
          <a:bodyPr>
            <a:normAutofit fontScale="90000"/>
          </a:bodyPr>
          <a:lstStyle/>
          <a:p>
            <a:pPr>
              <a:defRPr/>
            </a:pPr>
            <a:r>
              <a:rPr lang="es-MX" altLang="en-US">
                <a:solidFill>
                  <a:srgbClr val="3B3C3E"/>
                </a:solidFill>
              </a:rPr>
              <a:t>Módulo 7: Oportunidades para lograr empoderamiento financiero</a:t>
            </a:r>
            <a:endParaRPr lang="es-MX" altLang="en-US">
              <a:solidFill>
                <a:srgbClr val="3B3C3E"/>
              </a:solidFill>
              <a:ea typeface="MS PGothic" charset="-128"/>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03112" y="3202725"/>
            <a:ext cx="7309555" cy="1988481"/>
          </a:xfrm>
        </p:spPr>
        <p:txBody>
          <a:bodyPr/>
          <a:lstStyle/>
          <a:p>
            <a:r>
              <a:rPr lang="es-MX"/>
              <a:t>Módulo 8: Servicios de dinero, tarjetas, cuentas, y préstamos: Encuentre lo que funcione</a:t>
            </a:r>
            <a:endParaRPr lang="es-MX" altLang="en-US"/>
          </a:p>
        </p:txBody>
      </p:sp>
      <p:sp>
        <p:nvSpPr>
          <p:cNvPr id="6" name="Title 5"/>
          <p:cNvSpPr>
            <a:spLocks noGrp="1"/>
          </p:cNvSpPr>
          <p:nvPr>
            <p:ph type="ctrTitle"/>
          </p:nvPr>
        </p:nvSpPr>
        <p:spPr/>
        <p:txBody>
          <a:bodyPr/>
          <a:lstStyle/>
          <a:p>
            <a:r>
              <a:rPr lang="es-MX">
                <a:solidFill>
                  <a:srgbClr val="3B8636"/>
                </a:solidFill>
              </a:rPr>
              <a:t>Su dinero, sus metas</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Content Placeholder 2"/>
          <p:cNvSpPr>
            <a:spLocks noGrp="1"/>
          </p:cNvSpPr>
          <p:nvPr>
            <p:ph idx="1"/>
          </p:nvPr>
        </p:nvSpPr>
        <p:spPr/>
        <p:txBody>
          <a:bodyPr>
            <a:noAutofit/>
          </a:bodyPr>
          <a:lstStyle/>
          <a:p>
            <a:pPr>
              <a:spcBef>
                <a:spcPts val="600"/>
              </a:spcBef>
            </a:pPr>
            <a:r>
              <a:rPr lang="es-MX" altLang="en-US" sz="1200"/>
              <a:t>Almacenes por departamentos — tarjetas de crédito o tarjetas de compra</a:t>
            </a:r>
          </a:p>
          <a:p>
            <a:pPr>
              <a:spcBef>
                <a:spcPts val="600"/>
              </a:spcBef>
            </a:pPr>
            <a:r>
              <a:rPr lang="es-MX" altLang="en-US" sz="1200"/>
              <a:t>Los vendedores de autos — préstamos para autos</a:t>
            </a:r>
          </a:p>
          <a:p>
            <a:pPr>
              <a:spcBef>
                <a:spcPts val="600"/>
              </a:spcBef>
            </a:pPr>
            <a:r>
              <a:rPr lang="es-MX" altLang="en-US" sz="1200"/>
              <a:t>Súper almacenes, tiendas de conveniencia, supermercados, y otras tiendas: cambio de cheques, pago de facturas, giros postales, tarjetas de prepago, y transferencias de dinero</a:t>
            </a:r>
          </a:p>
          <a:p>
            <a:pPr>
              <a:spcBef>
                <a:spcPts val="600"/>
              </a:spcBef>
            </a:pPr>
            <a:r>
              <a:rPr lang="es-MX" altLang="en-US" sz="1200"/>
              <a:t>Servicios de cambio de cheques y prestamistas de préstamos de día de pago (payday loans) — cobro de cheques, transferencias de dinero, pago de facturas, giros, tarjetas prepagadas, y préstamos a corto plazo</a:t>
            </a:r>
          </a:p>
          <a:p>
            <a:pPr>
              <a:spcBef>
                <a:spcPts val="600"/>
              </a:spcBef>
            </a:pPr>
            <a:r>
              <a:rPr lang="es-MX" altLang="en-US" sz="1200"/>
              <a:t>Las compañías en línea — transferencias en línea de dinero, pago de facturas, préstamos, herramientas de gestión financiera, "carteras" o "cuentas" en línea</a:t>
            </a:r>
          </a:p>
          <a:p>
            <a:pPr>
              <a:spcBef>
                <a:spcPts val="600"/>
              </a:spcBef>
            </a:pPr>
            <a:r>
              <a:rPr lang="es-MX" altLang="en-US" sz="1200"/>
              <a:t>Las compañías hipotecarias — préstamos para viviendas</a:t>
            </a:r>
          </a:p>
          <a:p>
            <a:pPr>
              <a:spcBef>
                <a:spcPts val="600"/>
              </a:spcBef>
            </a:pPr>
            <a:r>
              <a:rPr lang="es-MX" altLang="en-US" sz="1200"/>
              <a:t>Los preparadores de impuestos comerciales — préstamos de reembolso anticipado</a:t>
            </a:r>
          </a:p>
          <a:p>
            <a:pPr>
              <a:spcBef>
                <a:spcPts val="600"/>
              </a:spcBef>
            </a:pPr>
            <a:r>
              <a:rPr lang="es-MX" altLang="en-US" sz="1200"/>
              <a:t>Las compañías de financiación al consumidor — préstamos</a:t>
            </a:r>
          </a:p>
          <a:p>
            <a:pPr>
              <a:spcBef>
                <a:spcPts val="600"/>
              </a:spcBef>
            </a:pPr>
            <a:r>
              <a:rPr lang="es-MX" altLang="en-US" sz="1200"/>
              <a:t>Servicio Postal de los Estados Unidos: giros postales y transferencias de dinero</a:t>
            </a:r>
          </a:p>
        </p:txBody>
      </p:sp>
      <p:sp>
        <p:nvSpPr>
          <p:cNvPr id="366593" name="Title 1"/>
          <p:cNvSpPr>
            <a:spLocks noGrp="1"/>
          </p:cNvSpPr>
          <p:nvPr>
            <p:ph type="title"/>
          </p:nvPr>
        </p:nvSpPr>
        <p:spPr/>
        <p:txBody>
          <a:bodyPr/>
          <a:lstStyle/>
          <a:p>
            <a:pPr eaLnBrk="1" hangingPunct="1"/>
            <a:r>
              <a:rPr lang="es-MX"/>
              <a:t>Los proveedores de servicios financieros</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3" name="Picture 2" descr="Consulte http://files.consumerfinance.gov/f/documents/201701_cfpb_YMYG-Toolkit.pdf#page=283.&#10;&#10;Tabla con dos columnas. La primera columna está en blanco para hacer una valoración. La segunda columna está encabezada con &quot;¿Qué quiero hacer o lograr?&quot;. Los elementos a valorar son: Quiero un lugar seguro para guardar mi dinero, Me gustaría hacer compras sin tener que llevar efectivo ni endeudarme, Me gustaría contar con una manera fácil y de bajo costo para pagar y administrar mis facturas, Quiero hacer mis transacciones bancarias y el pago de mis facturas en línea.&#10;Quiero que me depositen mi cheque de nómina directamente en mi cuenta, Quiero acumular ahorros, Quiero ahorrar para mi jubilación, la educación de mis hijos, u otros acontecimientos de la vida.&#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140" y="2417153"/>
            <a:ext cx="7799527" cy="353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2" name="Content Placeholder 2"/>
          <p:cNvSpPr>
            <a:spLocks noGrp="1"/>
          </p:cNvSpPr>
          <p:nvPr>
            <p:ph idx="1"/>
          </p:nvPr>
        </p:nvSpPr>
        <p:spPr/>
        <p:txBody>
          <a:bodyPr/>
          <a:lstStyle/>
          <a:p>
            <a:r>
              <a:rPr lang="es-MX" dirty="0"/>
              <a:t>Complete la Herramienta 1 en la Página 281.</a:t>
            </a:r>
          </a:p>
          <a:p>
            <a:r>
              <a:rPr lang="es-MX" dirty="0"/>
              <a:t>No mire las páginas siguientes de su folleto.</a:t>
            </a:r>
          </a:p>
          <a:p>
            <a:endParaRPr lang="es-MX" altLang="en-US" dirty="0"/>
          </a:p>
          <a:p>
            <a:endParaRPr lang="es-MX" altLang="en-US" dirty="0"/>
          </a:p>
        </p:txBody>
      </p:sp>
      <p:sp>
        <p:nvSpPr>
          <p:cNvPr id="2" name="Title 1"/>
          <p:cNvSpPr>
            <a:spLocks noGrp="1"/>
          </p:cNvSpPr>
          <p:nvPr>
            <p:ph type="title"/>
          </p:nvPr>
        </p:nvSpPr>
        <p:spPr/>
        <p:txBody>
          <a:bodyPr>
            <a:normAutofit fontScale="90000"/>
          </a:bodyPr>
          <a:lstStyle/>
          <a:p>
            <a:r>
              <a:rPr lang="es-MX"/>
              <a:t>Herramienta 1: Conozca sus opciones: Servicios de dinero, tarjetas, cuentas, y préstamos</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Consulte http://files.consumerfinance.gov/f/documents/201701_cfpb_YMYG-Toolkit.pdf#page=287.&#10;&#10;Casilla de verificación: “Quiero obtener pequeños préstamos de forma rápida y sin complicaciones”.&#10;&#10;Tabla de dos columnas. El contenido fila por fila es: Proveedores de servicios financieros: Compañía de tarjetas de crédito, Productos que pueden satisfacer su necesidad: Tarjeta de crédito. Proveedores de servicios financieros: Casa de empeño, Productos que pueden satisfacer su necesidad: Préstamo de empeño. Proveedores de servicios financieros: Compañía financiera, Productos que pueden satisfacer su necesidad: Préstamo sobre la firma. Proveedores de servicios financieros: Proveedor de préstamos de día de pago, Productos que pueden satisfacer su necesidad: Préstamo de día de pago (se necesita una cuenta bancaria).&#10;&#10;Texto adicional debajo de la tabla: CONSEJO: Utilice la tasa efectiva anual (APR) para comparar cuánto cuestan los préstamos. Usted puede comparar el costo de los productos de préstamos con diferentes estructuras de cargos al comparar “manzanas con manzanas”. También toma en cuenta la cantidad de tiempo que usted tiene para pagar el préstamo.&#10;"/>
          <p:cNvPicPr>
            <a:picLocks noChangeAspect="1"/>
          </p:cNvPicPr>
          <p:nvPr/>
        </p:nvPicPr>
        <p:blipFill rotWithShape="1">
          <a:blip r:embed="rId3">
            <a:extLst>
              <a:ext uri="{28A0092B-C50C-407E-A947-70E740481C1C}">
                <a14:useLocalDpi xmlns:a14="http://schemas.microsoft.com/office/drawing/2010/main" val="0"/>
              </a:ext>
            </a:extLst>
          </a:blip>
          <a:srcRect l="251"/>
          <a:stretch/>
        </p:blipFill>
        <p:spPr bwMode="auto">
          <a:xfrm>
            <a:off x="461882" y="1551365"/>
            <a:ext cx="8220238"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r>
              <a:rPr lang="es-MX"/>
              <a:t>Herramienta 1: Conozca sus opciones: Servicios de dinero, tarjetas, cuentas, y préstamos</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t>¿Qué le sorprendió al usar esta herramienta?</a:t>
            </a:r>
          </a:p>
          <a:p>
            <a:r>
              <a:rPr lang="es-MX"/>
              <a:t>¿Fue útil la herramienta? ¿Cree usted que será útil para su trabajo?</a:t>
            </a:r>
          </a:p>
          <a:p>
            <a:r>
              <a:rPr lang="es-MX"/>
              <a:t>¿Qué información adicional necesita usted para seleccionar un proveedor de servicios financieros? </a:t>
            </a:r>
          </a:p>
          <a:p>
            <a:endParaRPr lang="es-MX" altLang="en-US"/>
          </a:p>
          <a:p>
            <a:endParaRPr lang="es-MX" altLang="en-US"/>
          </a:p>
        </p:txBody>
      </p:sp>
      <p:sp>
        <p:nvSpPr>
          <p:cNvPr id="360449" name="Title 1"/>
          <p:cNvSpPr>
            <a:spLocks noGrp="1"/>
          </p:cNvSpPr>
          <p:nvPr>
            <p:ph type="title"/>
          </p:nvPr>
        </p:nvSpPr>
        <p:spPr/>
        <p:txBody>
          <a:bodyPr>
            <a:normAutofit fontScale="90000"/>
          </a:bodyPr>
          <a:lstStyle/>
          <a:p>
            <a:r>
              <a:rPr lang="es-MX"/>
              <a:t>Herramienta 2: Haga preguntas: Cómo encontrar lo que necesita</a:t>
            </a:r>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Consulte http://files.consumerfinance.gov/f/documents/201701_cfpb_YMYG-Toolkit.pdf#page=289.&#10;&#10;Tabla para llenar las respuestas relacionadas con la Comodidad y el Acceso a los proveedores de servicios Financieros. Las preguntas son: ¿Me siento bien recibido? ¿Está cerca de mi casa o de mi lugar de trabajo? ¿Está abierto a las horas en las que puedo visitarlo (durante el almuerzo, después del trabajo o durante los fines de semana)? ¿Puedo obtener información en mi propio idioma o en un formato accesible para mí? ¿Puedo pagar mis facturas y consultar saldos a cualquier hora del día por teléfono, en línea o con una aplicación móvil? ¿Cobran algún cargo por estos servicio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641" y="1348626"/>
            <a:ext cx="8032575" cy="471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p:txBody>
          <a:bodyPr>
            <a:normAutofit fontScale="90000"/>
          </a:bodyPr>
          <a:lstStyle/>
          <a:p>
            <a:r>
              <a:rPr lang="es-MX"/>
              <a:t>Herramienta 2: Haga preguntas: Cómo encontrar lo que necesita</a:t>
            </a:r>
            <a:endParaRPr lang="es-MX" alt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Content Placeholder 2"/>
          <p:cNvSpPr>
            <a:spLocks noGrp="1"/>
          </p:cNvSpPr>
          <p:nvPr>
            <p:ph idx="1"/>
          </p:nvPr>
        </p:nvSpPr>
        <p:spPr/>
        <p:txBody>
          <a:bodyPr/>
          <a:lstStyle/>
          <a:p>
            <a:r>
              <a:rPr lang="es-MX"/>
              <a:t>Con su compañero:</a:t>
            </a:r>
          </a:p>
          <a:p>
            <a:pPr lvl="1"/>
            <a:r>
              <a:rPr lang="es-MX"/>
              <a:t>Defina el producto o servicio.</a:t>
            </a:r>
          </a:p>
          <a:p>
            <a:pPr lvl="1"/>
            <a:r>
              <a:rPr lang="es-MX"/>
              <a:t>Brainstorming:todos los lugares en los que puede conseguir este producto o servicio.</a:t>
            </a:r>
          </a:p>
          <a:p>
            <a:pPr lvl="1"/>
            <a:r>
              <a:rPr lang="es-MX"/>
              <a:t>Brainstorming: ideas sobre si debería utilizar este producto o servicio para administrar sus finanzas.</a:t>
            </a:r>
          </a:p>
          <a:p>
            <a:pPr lvl="1"/>
            <a:r>
              <a:rPr lang="es-MX"/>
              <a:t>Enumeren las ventajas de este producto o servicio.</a:t>
            </a:r>
          </a:p>
          <a:p>
            <a:pPr lvl="1"/>
            <a:r>
              <a:rPr lang="es-MX"/>
              <a:t>Enumeren los riesgos de este producto o servicio.</a:t>
            </a:r>
          </a:p>
          <a:p>
            <a:r>
              <a:rPr lang="es-MX"/>
              <a:t>Prepárese para presentar su producto o servicio y su trabajo al resto del grupo.</a:t>
            </a:r>
            <a:endParaRPr lang="es-MX" altLang="en-US"/>
          </a:p>
        </p:txBody>
      </p:sp>
      <p:sp>
        <p:nvSpPr>
          <p:cNvPr id="376833" name="Title 1"/>
          <p:cNvSpPr>
            <a:spLocks noGrp="1"/>
          </p:cNvSpPr>
          <p:nvPr>
            <p:ph type="title"/>
          </p:nvPr>
        </p:nvSpPr>
        <p:spPr/>
        <p:txBody>
          <a:bodyPr>
            <a:normAutofit fontScale="90000"/>
          </a:bodyPr>
          <a:lstStyle/>
          <a:p>
            <a:r>
              <a:rPr lang="es-MX"/>
              <a:t>Herramienta 3: Servicios de dinero y conceptos bancarios básicos</a:t>
            </a:r>
            <a:endParaRPr lang="es-MX" altLang="en-US"/>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2128399049"/>
              </p:ext>
            </p:extLst>
          </p:nvPr>
        </p:nvGraphicFramePr>
        <p:xfrm>
          <a:off x="552901" y="1524000"/>
          <a:ext cx="8035925" cy="3944540"/>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Cuándo debería usted usar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88908">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78881" name="Title 1"/>
          <p:cNvSpPr>
            <a:spLocks noGrp="1"/>
          </p:cNvSpPr>
          <p:nvPr>
            <p:ph type="title"/>
          </p:nvPr>
        </p:nvSpPr>
        <p:spPr/>
        <p:txBody>
          <a:bodyPr/>
          <a:lstStyle/>
          <a:p>
            <a:r>
              <a:rPr lang="es-MX"/>
              <a:t>Cuenta de cheques</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1993462363"/>
              </p:ext>
            </p:extLst>
          </p:nvPr>
        </p:nvGraphicFramePr>
        <p:xfrm>
          <a:off x="555292" y="1540475"/>
          <a:ext cx="8035925" cy="395004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Cuándo debería usted usar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790009">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0929" name="Title 1"/>
          <p:cNvSpPr>
            <a:spLocks noGrp="1"/>
          </p:cNvSpPr>
          <p:nvPr>
            <p:ph type="title"/>
          </p:nvPr>
        </p:nvSpPr>
        <p:spPr/>
        <p:txBody>
          <a:bodyPr/>
          <a:lstStyle/>
          <a:p>
            <a:r>
              <a:rPr lang="es-MX"/>
              <a:t>Tarjeta de débito prepagada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tad superior de la página de inicio de Su dinero, sus metas "/>
          <p:cNvPicPr>
            <a:picLocks noChangeAspect="1"/>
          </p:cNvPicPr>
          <p:nvPr/>
        </p:nvPicPr>
        <p:blipFill>
          <a:blip r:embed="rId3"/>
          <a:stretch>
            <a:fillRect/>
          </a:stretch>
        </p:blipFill>
        <p:spPr>
          <a:xfrm>
            <a:off x="553640" y="1668162"/>
            <a:ext cx="8036189" cy="4880919"/>
          </a:xfrm>
          <a:prstGeom prst="rect">
            <a:avLst/>
          </a:prstGeom>
        </p:spPr>
      </p:pic>
      <p:sp>
        <p:nvSpPr>
          <p:cNvPr id="51201" name="Title 1"/>
          <p:cNvSpPr>
            <a:spLocks noGrp="1"/>
          </p:cNvSpPr>
          <p:nvPr>
            <p:ph type="title"/>
          </p:nvPr>
        </p:nvSpPr>
        <p:spPr/>
        <p:txBody>
          <a:bodyPr/>
          <a:lstStyle/>
          <a:p>
            <a:r>
              <a:rPr lang="es-MX"/>
              <a:t>Su dinero, sus metas</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986734676"/>
              </p:ext>
            </p:extLst>
          </p:nvPr>
        </p:nvGraphicFramePr>
        <p:xfrm>
          <a:off x="552901" y="1524000"/>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101820"/>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101820"/>
                          </a:solidFill>
                          <a:effectLst/>
                          <a:latin typeface="Georgia" charset="0"/>
                        </a:rPr>
                        <a:t>Dónde puede conseguir usted este producto/servicio</a:t>
                      </a:r>
                      <a:endParaRPr kumimoji="0" lang="es-MX" altLang="x-none" sz="1600" b="0" i="0" u="none" strike="noStrike" cap="none" normalizeH="0" baseline="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101820"/>
                          </a:solidFill>
                          <a:effectLst/>
                          <a:latin typeface="Georgia" charset="0"/>
                        </a:rPr>
                        <a:t>Cuándo debería usted usar este producto/servicio</a:t>
                      </a:r>
                      <a:endParaRPr kumimoji="0" lang="es-MX" altLang="x-none" sz="1600" b="0" i="0" u="none" strike="noStrike" cap="none" normalizeH="0" baseline="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101820"/>
                          </a:solidFill>
                          <a:effectLst/>
                          <a:latin typeface="Georgia" charset="0"/>
                        </a:rPr>
                        <a:t>Beneficios</a:t>
                      </a:r>
                      <a:endParaRPr kumimoji="0" lang="es-MX" altLang="x-none" sz="1600" b="0" i="0" u="none" strike="noStrike" cap="none" normalizeH="0" baseline="0" dirty="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101820"/>
                          </a:solidFill>
                          <a:effectLst/>
                          <a:latin typeface="Georgia" charset="0"/>
                        </a:rPr>
                        <a:t>Riesgos</a:t>
                      </a:r>
                      <a:endParaRPr kumimoji="0" lang="es-MX" altLang="x-none" sz="1600" b="0" i="0" u="none" strike="noStrike" cap="none" normalizeH="0" baseline="0">
                        <a:ln>
                          <a:noFill/>
                        </a:ln>
                        <a:solidFill>
                          <a:schemeClr val="tx1"/>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chemeClr val="tx1"/>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2977" name="Title 1"/>
          <p:cNvSpPr>
            <a:spLocks noGrp="1"/>
          </p:cNvSpPr>
          <p:nvPr>
            <p:ph type="title"/>
          </p:nvPr>
        </p:nvSpPr>
        <p:spPr/>
        <p:txBody>
          <a:bodyPr/>
          <a:lstStyle/>
          <a:p>
            <a:pPr eaLnBrk="1" hangingPunct="1"/>
            <a:r>
              <a:rPr lang="es-MX" altLang="en-US">
                <a:solidFill>
                  <a:srgbClr val="3B3C3E"/>
                </a:solidFill>
              </a:rPr>
              <a:t>Transferencia de dinero</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2157120617"/>
              </p:ext>
            </p:extLst>
          </p:nvPr>
        </p:nvGraphicFramePr>
        <p:xfrm>
          <a:off x="555292" y="1535496"/>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Cuándo debería usted usar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Beneficios</a:t>
                      </a:r>
                      <a:endParaRPr kumimoji="0" lang="es-MX"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5025" name="Title 1"/>
          <p:cNvSpPr>
            <a:spLocks noGrp="1"/>
          </p:cNvSpPr>
          <p:nvPr>
            <p:ph type="title"/>
          </p:nvPr>
        </p:nvSpPr>
        <p:spPr/>
        <p:txBody>
          <a:bodyPr/>
          <a:lstStyle/>
          <a:p>
            <a:pPr eaLnBrk="1" hangingPunct="1"/>
            <a:r>
              <a:rPr lang="es-MX" altLang="en-US">
                <a:solidFill>
                  <a:srgbClr val="3B3C3E"/>
                </a:solidFill>
              </a:rPr>
              <a:t>Servicio de pago de facturas</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4193299218"/>
              </p:ext>
            </p:extLst>
          </p:nvPr>
        </p:nvGraphicFramePr>
        <p:xfrm>
          <a:off x="555292" y="1524000"/>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Cuándo debería usted usar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7073" name="Title 1"/>
          <p:cNvSpPr>
            <a:spLocks noGrp="1"/>
          </p:cNvSpPr>
          <p:nvPr>
            <p:ph type="title"/>
          </p:nvPr>
        </p:nvSpPr>
        <p:spPr/>
        <p:txBody>
          <a:bodyPr/>
          <a:lstStyle/>
          <a:p>
            <a:pPr eaLnBrk="1" hangingPunct="1"/>
            <a:r>
              <a:rPr lang="es-MX" altLang="en-US">
                <a:solidFill>
                  <a:srgbClr val="3B3C3E"/>
                </a:solidFill>
              </a:rPr>
              <a:t>Cuenta de ahorros</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882109312"/>
              </p:ext>
            </p:extLst>
          </p:nvPr>
        </p:nvGraphicFramePr>
        <p:xfrm>
          <a:off x="554038" y="1540049"/>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Cuándo debería usted usar este producto/servicio</a:t>
                      </a:r>
                      <a:endParaRPr kumimoji="0" lang="es-MX"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89121" name="Title 1"/>
          <p:cNvSpPr>
            <a:spLocks noGrp="1"/>
          </p:cNvSpPr>
          <p:nvPr>
            <p:ph type="title"/>
          </p:nvPr>
        </p:nvSpPr>
        <p:spPr/>
        <p:txBody>
          <a:bodyPr/>
          <a:lstStyle/>
          <a:p>
            <a:pPr eaLnBrk="1" hangingPunct="1"/>
            <a:r>
              <a:rPr lang="es-MX" altLang="en-US">
                <a:solidFill>
                  <a:srgbClr val="3B3C3E"/>
                </a:solidFill>
              </a:rPr>
              <a:t>Línea de crédito</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3288918078"/>
              </p:ext>
            </p:extLst>
          </p:nvPr>
        </p:nvGraphicFramePr>
        <p:xfrm>
          <a:off x="554038" y="1527694"/>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Cuándo debería usted usar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91169" name="Title 1"/>
          <p:cNvSpPr>
            <a:spLocks noGrp="1"/>
          </p:cNvSpPr>
          <p:nvPr>
            <p:ph type="title"/>
          </p:nvPr>
        </p:nvSpPr>
        <p:spPr/>
        <p:txBody>
          <a:bodyPr/>
          <a:lstStyle/>
          <a:p>
            <a:pPr eaLnBrk="1" hangingPunct="1"/>
            <a:r>
              <a:rPr lang="es-MX" altLang="en-US">
                <a:solidFill>
                  <a:srgbClr val="3B3C3E"/>
                </a:solidFill>
              </a:rPr>
              <a:t>Préstamo prendario contra el título del auto</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2107191492"/>
              </p:ext>
            </p:extLst>
          </p:nvPr>
        </p:nvGraphicFramePr>
        <p:xfrm>
          <a:off x="552901" y="1544166"/>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Cuándo debería usted usar este producto/servicio</a:t>
                      </a:r>
                      <a:endParaRPr kumimoji="0" lang="es-MX"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93217" name="Title 1"/>
          <p:cNvSpPr>
            <a:spLocks noGrp="1"/>
          </p:cNvSpPr>
          <p:nvPr>
            <p:ph type="title"/>
          </p:nvPr>
        </p:nvSpPr>
        <p:spPr/>
        <p:txBody>
          <a:bodyPr/>
          <a:lstStyle/>
          <a:p>
            <a:pPr eaLnBrk="1" hangingPunct="1"/>
            <a:r>
              <a:rPr lang="es-MX" altLang="en-US">
                <a:solidFill>
                  <a:srgbClr val="3B3C3E"/>
                </a:solidFill>
              </a:rPr>
              <a:t>Banca en línea</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3444054323"/>
              </p:ext>
            </p:extLst>
          </p:nvPr>
        </p:nvGraphicFramePr>
        <p:xfrm>
          <a:off x="554038" y="1533867"/>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Cuándo debería usted usar este producto/servicio</a:t>
                      </a:r>
                      <a:endParaRPr kumimoji="0" lang="es-MX"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95265" name="Title 1"/>
          <p:cNvSpPr>
            <a:spLocks noGrp="1"/>
          </p:cNvSpPr>
          <p:nvPr>
            <p:ph type="title"/>
          </p:nvPr>
        </p:nvSpPr>
        <p:spPr/>
        <p:txBody>
          <a:bodyPr/>
          <a:lstStyle/>
          <a:p>
            <a:pPr eaLnBrk="1" hangingPunct="1"/>
            <a:r>
              <a:rPr lang="es-MX" altLang="en-US">
                <a:solidFill>
                  <a:srgbClr val="3B3C3E"/>
                </a:solidFill>
              </a:rPr>
              <a:t>Préstamo para establecer el crédito</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descr="Definición: (Espacio para la respuesta), Dónde puede usted conseguir este producto/servicio: (Espacio para la respuesta), Cuándo usaría usted este producto/servicio: (Espacio para la respuesta), Beneficios: (Espacio para la respuesta), Riesgos: (Espacio para la respuesta)."/>
          <p:cNvGraphicFramePr>
            <a:graphicFrameLocks noGrp="1"/>
          </p:cNvGraphicFramePr>
          <p:nvPr>
            <p:extLst>
              <p:ext uri="{D42A27DB-BD31-4B8C-83A1-F6EECF244321}">
                <p14:modId xmlns:p14="http://schemas.microsoft.com/office/powerpoint/2010/main" val="1638994728"/>
              </p:ext>
            </p:extLst>
          </p:nvPr>
        </p:nvGraphicFramePr>
        <p:xfrm>
          <a:off x="552901" y="1524000"/>
          <a:ext cx="8035925" cy="4365625"/>
        </p:xfrm>
        <a:graphic>
          <a:graphicData uri="http://schemas.openxmlformats.org/drawingml/2006/table">
            <a:tbl>
              <a:tblPr firstRow="1"/>
              <a:tblGrid>
                <a:gridCol w="3000375">
                  <a:extLst>
                    <a:ext uri="{9D8B030D-6E8A-4147-A177-3AD203B41FA5}">
                      <a16:colId xmlns="" xmlns:a16="http://schemas.microsoft.com/office/drawing/2014/main" val="20000"/>
                    </a:ext>
                  </a:extLst>
                </a:gridCol>
                <a:gridCol w="5035550">
                  <a:extLst>
                    <a:ext uri="{9D8B030D-6E8A-4147-A177-3AD203B41FA5}">
                      <a16:colId xmlns="" xmlns:a16="http://schemas.microsoft.com/office/drawing/2014/main" val="20001"/>
                    </a:ext>
                  </a:extLst>
                </a:gridCol>
              </a:tblGrid>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Definición</a:t>
                      </a: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Dónde puede conseguir usted este producto/servicio</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dirty="0">
                          <a:ln>
                            <a:noFill/>
                          </a:ln>
                          <a:solidFill>
                            <a:srgbClr val="3B3C3E"/>
                          </a:solidFill>
                          <a:effectLst/>
                          <a:latin typeface="Georgia" charset="0"/>
                        </a:rPr>
                        <a:t>Cuándo debería usted usar este producto/servicio</a:t>
                      </a:r>
                      <a:endParaRPr kumimoji="0" lang="es-MX" altLang="x-none" sz="1600" b="0" i="0" u="none" strike="noStrike" cap="none" normalizeH="0" baseline="0" dirty="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Beneficios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73125">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r>
                        <a:rPr kumimoji="0" lang="es-MX" altLang="x-none" sz="1600" b="0" i="0" u="none" strike="noStrike" cap="none" normalizeH="0" baseline="0">
                          <a:ln>
                            <a:noFill/>
                          </a:ln>
                          <a:solidFill>
                            <a:srgbClr val="3B3C3E"/>
                          </a:solidFill>
                          <a:effectLst/>
                          <a:latin typeface="Georgia" charset="0"/>
                        </a:rPr>
                        <a:t>Riesgos</a:t>
                      </a:r>
                      <a:endParaRPr kumimoji="0" lang="es-MX" altLang="x-none" sz="1600" b="0" i="0" u="none" strike="noStrike" cap="none" normalizeH="0" baseline="0">
                        <a:ln>
                          <a:noFill/>
                        </a:ln>
                        <a:solidFill>
                          <a:srgbClr val="3B3C3E"/>
                        </a:solidFill>
                        <a:effectLst/>
                        <a:latin typeface="Arial" charset="0"/>
                        <a:ea typeface="Times New Roman" charset="0"/>
                        <a:cs typeface="Arial" charset="0"/>
                      </a:endParaRPr>
                    </a:p>
                  </a:txBody>
                  <a:tcPr marL="182862" marR="91431" marT="45714" marB="45714"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tc>
                  <a:txBody>
                    <a:bodyPr/>
                    <a:lstStyle>
                      <a:lvl1pPr>
                        <a:lnSpc>
                          <a:spcPts val="2600"/>
                        </a:lnSpc>
                        <a:spcBef>
                          <a:spcPts val="1000"/>
                        </a:spcBef>
                        <a:buClr>
                          <a:schemeClr val="tx2"/>
                        </a:buClr>
                        <a:buFont typeface="Wingdings" charset="2"/>
                        <a:defRPr sz="2000">
                          <a:solidFill>
                            <a:schemeClr val="tx1"/>
                          </a:solidFill>
                          <a:latin typeface="Georgia" charset="0"/>
                          <a:ea typeface="MS PGothic" charset="-128"/>
                        </a:defRPr>
                      </a:lvl1pPr>
                      <a:lvl2pPr marL="742950" indent="-285750">
                        <a:lnSpc>
                          <a:spcPts val="2400"/>
                        </a:lnSpc>
                        <a:spcBef>
                          <a:spcPts val="1000"/>
                        </a:spcBef>
                        <a:buClr>
                          <a:schemeClr val="tx2"/>
                        </a:buClr>
                        <a:buSzPct val="50000"/>
                        <a:buFont typeface="Wingdings" charset="2"/>
                        <a:defRPr>
                          <a:solidFill>
                            <a:schemeClr val="tx1"/>
                          </a:solidFill>
                          <a:latin typeface="Georgia" charset="0"/>
                          <a:ea typeface="MS PGothic" charset="-128"/>
                        </a:defRPr>
                      </a:lvl2pPr>
                      <a:lvl3pPr marL="1143000" indent="-228600">
                        <a:spcBef>
                          <a:spcPts val="1000"/>
                        </a:spcBef>
                        <a:buFont typeface="Arial" charset="0"/>
                        <a:defRPr sz="1600">
                          <a:solidFill>
                            <a:schemeClr val="tx1"/>
                          </a:solidFill>
                          <a:latin typeface="Georgia" charset="0"/>
                          <a:ea typeface="MS PGothic" charset="-128"/>
                        </a:defRPr>
                      </a:lvl3pPr>
                      <a:lvl4pPr marL="1600200" indent="-228600">
                        <a:spcBef>
                          <a:spcPct val="20000"/>
                        </a:spcBef>
                        <a:buFont typeface="Arial" charset="0"/>
                        <a:defRPr>
                          <a:solidFill>
                            <a:schemeClr val="tx1"/>
                          </a:solidFill>
                          <a:latin typeface="Georgia" charset="0"/>
                          <a:ea typeface="MS PGothic" charset="-128"/>
                        </a:defRPr>
                      </a:lvl4pPr>
                      <a:lvl5pPr marL="2057400" indent="-228600">
                        <a:spcBef>
                          <a:spcPct val="20000"/>
                        </a:spcBef>
                        <a:buFont typeface="Arial" charset="0"/>
                        <a:defRPr>
                          <a:solidFill>
                            <a:schemeClr val="tx1"/>
                          </a:solidFill>
                          <a:latin typeface="Georgia" charset="0"/>
                          <a:ea typeface="MS PGothic" charset="-128"/>
                        </a:defRPr>
                      </a:lvl5pPr>
                      <a:lvl6pPr marL="25146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6pPr>
                      <a:lvl7pPr marL="29718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7pPr>
                      <a:lvl8pPr marL="34290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8pPr>
                      <a:lvl9pPr marL="3886200" indent="-228600" defTabSz="457200" eaLnBrk="0" fontAlgn="base" hangingPunct="0">
                        <a:spcBef>
                          <a:spcPct val="20000"/>
                        </a:spcBef>
                        <a:spcAft>
                          <a:spcPct val="0"/>
                        </a:spcAft>
                        <a:buFont typeface="Arial" charset="0"/>
                        <a:defRPr>
                          <a:solidFill>
                            <a:schemeClr val="tx1"/>
                          </a:solidFill>
                          <a:latin typeface="Georgia" charset="0"/>
                          <a:ea typeface="MS PGothic" charset="-128"/>
                        </a:defRPr>
                      </a:lvl9pPr>
                    </a:lstStyle>
                    <a:p>
                      <a:pPr marL="0" marR="0" lvl="0" indent="0" algn="l" defTabSz="457200" rtl="0" eaLnBrk="1" fontAlgn="base" latinLnBrk="0" hangingPunct="1">
                        <a:lnSpc>
                          <a:spcPct val="115000"/>
                        </a:lnSpc>
                        <a:spcBef>
                          <a:spcPct val="0"/>
                        </a:spcBef>
                        <a:spcAft>
                          <a:spcPct val="0"/>
                        </a:spcAft>
                        <a:buClrTx/>
                        <a:buSzTx/>
                        <a:buFontTx/>
                        <a:buNone/>
                        <a:tabLst/>
                      </a:pPr>
                      <a:endParaRPr kumimoji="0" lang="x-none" altLang="x-none" sz="1600" b="0" i="0" u="none" strike="noStrike" cap="none" normalizeH="0" baseline="0">
                        <a:ln>
                          <a:noFill/>
                        </a:ln>
                        <a:solidFill>
                          <a:srgbClr val="3B3C3E"/>
                        </a:solidFill>
                        <a:effectLst/>
                        <a:latin typeface="Arial" charset="0"/>
                        <a:ea typeface="Times New Roman" charset="0"/>
                        <a:cs typeface="Arial" charset="0"/>
                      </a:endParaRPr>
                    </a:p>
                  </a:txBody>
                  <a:tcPr marL="68573" marR="68573" marT="0" marB="0" anchor="ctr" horzOverflow="overflow">
                    <a:lnL w="3175" cap="flat" cmpd="sng" algn="ctr">
                      <a:solidFill>
                        <a:srgbClr val="3B3C3E"/>
                      </a:solidFill>
                      <a:prstDash val="solid"/>
                      <a:round/>
                      <a:headEnd type="none" w="med" len="med"/>
                      <a:tailEnd type="none" w="med" len="med"/>
                    </a:lnL>
                    <a:lnR w="3175" cap="flat" cmpd="sng" algn="ctr">
                      <a:solidFill>
                        <a:srgbClr val="3B3C3E"/>
                      </a:solidFill>
                      <a:prstDash val="solid"/>
                      <a:round/>
                      <a:headEnd type="none" w="med" len="med"/>
                      <a:tailEnd type="none" w="med" len="med"/>
                    </a:lnR>
                    <a:lnT w="3175" cap="flat" cmpd="sng" algn="ctr">
                      <a:solidFill>
                        <a:srgbClr val="3B3C3E"/>
                      </a:solidFill>
                      <a:prstDash val="solid"/>
                      <a:round/>
                      <a:headEnd type="none" w="med" len="med"/>
                      <a:tailEnd type="none" w="med" len="med"/>
                    </a:lnT>
                    <a:lnB w="3175" cap="flat" cmpd="sng" algn="ctr">
                      <a:solidFill>
                        <a:srgbClr val="3B3C3E"/>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
        <p:nvSpPr>
          <p:cNvPr id="397313" name="Title 1"/>
          <p:cNvSpPr>
            <a:spLocks noGrp="1"/>
          </p:cNvSpPr>
          <p:nvPr>
            <p:ph type="title"/>
          </p:nvPr>
        </p:nvSpPr>
        <p:spPr/>
        <p:txBody>
          <a:bodyPr/>
          <a:lstStyle/>
          <a:p>
            <a:pPr eaLnBrk="1" hangingPunct="1"/>
            <a:r>
              <a:rPr lang="es-MX" altLang="en-US">
                <a:solidFill>
                  <a:srgbClr val="3B3C3E"/>
                </a:solidFill>
              </a:rPr>
              <a:t>Giro</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eaLnBrk="1" hangingPunct="1"/>
            <a:r>
              <a:rPr lang="es-MX" altLang="en-US" b="1" i="1">
                <a:solidFill>
                  <a:srgbClr val="101820"/>
                </a:solidFill>
              </a:rPr>
              <a:t>¿Puede cualquiera abrir una cuenta en un banco o cooperativa de crédito?</a:t>
            </a:r>
          </a:p>
          <a:p>
            <a:pPr eaLnBrk="1" hangingPunct="1"/>
            <a:r>
              <a:rPr lang="es-MX" altLang="en-US" b="1" i="1">
                <a:solidFill>
                  <a:srgbClr val="101820"/>
                </a:solidFill>
              </a:rPr>
              <a:t>¿Debería todo el mundo abrir una cuenta en un banco o cooperativa de crédito?</a:t>
            </a:r>
          </a:p>
          <a:p>
            <a:pPr eaLnBrk="1" hangingPunct="1"/>
            <a:endParaRPr lang="es-MX" altLang="en-US" b="1">
              <a:solidFill>
                <a:srgbClr val="101820"/>
              </a:solidFill>
            </a:endParaRPr>
          </a:p>
          <a:p>
            <a:pPr eaLnBrk="1" hangingPunct="1">
              <a:lnSpc>
                <a:spcPts val="2800"/>
              </a:lnSpc>
              <a:spcBef>
                <a:spcPts val="1200"/>
              </a:spcBef>
              <a:spcAft>
                <a:spcPts val="600"/>
              </a:spcAft>
              <a:buFont typeface="Wingdings" panose="05000000000000000000" pitchFamily="2" charset="2"/>
              <a:buNone/>
            </a:pPr>
            <a:r>
              <a:rPr lang="es-MX" altLang="en-US" b="1">
                <a:solidFill>
                  <a:srgbClr val="101820"/>
                </a:solidFill>
              </a:rPr>
              <a:t>Qué se necesita</a:t>
            </a:r>
          </a:p>
          <a:p>
            <a:pPr eaLnBrk="1" hangingPunct="1"/>
            <a:r>
              <a:rPr lang="es-MX" altLang="en-US">
                <a:solidFill>
                  <a:srgbClr val="101820"/>
                </a:solidFill>
              </a:rPr>
              <a:t>Dinero para abrir una cuenta</a:t>
            </a:r>
          </a:p>
          <a:p>
            <a:pPr eaLnBrk="1" hangingPunct="1"/>
            <a:r>
              <a:rPr lang="es-MX" altLang="en-US">
                <a:solidFill>
                  <a:srgbClr val="101820"/>
                </a:solidFill>
              </a:rPr>
              <a:t>Identificación</a:t>
            </a:r>
          </a:p>
          <a:p>
            <a:pPr eaLnBrk="1" hangingPunct="1"/>
            <a:r>
              <a:rPr lang="es-MX" altLang="en-US">
                <a:solidFill>
                  <a:srgbClr val="101820"/>
                </a:solidFill>
              </a:rPr>
              <a:t>Un Número de Seguro Social o ITIN para una cuenta que genere intereses</a:t>
            </a:r>
          </a:p>
          <a:p>
            <a:pPr marL="0" indent="0" eaLnBrk="1" hangingPunct="1">
              <a:buNone/>
            </a:pPr>
            <a:endParaRPr lang="es-MX" altLang="en-US">
              <a:solidFill>
                <a:srgbClr val="101820"/>
              </a:solidFill>
            </a:endParaRPr>
          </a:p>
        </p:txBody>
      </p:sp>
      <p:sp>
        <p:nvSpPr>
          <p:cNvPr id="399361" name="Title 1"/>
          <p:cNvSpPr>
            <a:spLocks noGrp="1"/>
          </p:cNvSpPr>
          <p:nvPr>
            <p:ph type="title"/>
          </p:nvPr>
        </p:nvSpPr>
        <p:spPr/>
        <p:txBody>
          <a:bodyPr>
            <a:normAutofit fontScale="90000"/>
          </a:bodyPr>
          <a:lstStyle/>
          <a:p>
            <a:pPr eaLnBrk="1" hangingPunct="1"/>
            <a:r>
              <a:rPr lang="es-MX"/>
              <a:t>Herramienta 4: Lista de comprobación para abrir una cuenta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 descr="Consulte http://files.consumerfinance.gov/f/documents/201701_cfpb_YMYG-Toolkit.pdf#page=304.&#10;&#10;Tabla para lo que usted necesita con dos columnas para Ya lo tengo o Lo necesito. Lo que usted necesita: Una identificación con foto emitida por el gobierno de EE.UU. o por un gobierno extranjero (tenga en cuenta que cada banco o cooperativa de crédito tiene sus propias normas con respecto a qué tipo de identificación acepta). Otro documento de identificación: su tarjeta del Seguro Social, una factura en la que figuren su nombre y su dirección, su certificado de nacimiento. El número del Seguro Social o ITIN (número de identificación personal del contribuyente). Una cantidad mínima de dinero para abrir la cuenta. Información sobre el saldo mínimo requerido en la cuenta para evitar cargos mensuales por servicios. Información sobre los cargos mensuales por el servicio, Información sobre depósitos directos y si esto elimina el cargo mensual.&#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528" y="1348606"/>
            <a:ext cx="7670945" cy="467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09" name="Title 1"/>
          <p:cNvSpPr>
            <a:spLocks noGrp="1"/>
          </p:cNvSpPr>
          <p:nvPr>
            <p:ph type="title"/>
          </p:nvPr>
        </p:nvSpPr>
        <p:spPr/>
        <p:txBody>
          <a:bodyPr>
            <a:normAutofit fontScale="90000"/>
          </a:bodyPr>
          <a:lstStyle/>
          <a:p>
            <a:r>
              <a:rPr lang="es-MX"/>
              <a:t>Herramienta 4: Lista de comprobación para abrir una cuenta</a:t>
            </a:r>
            <a:endParaRPr lang="es-MX"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tad superior de la página de inicio de Su dinero, sus metas."/>
          <p:cNvPicPr>
            <a:picLocks noChangeAspect="1"/>
          </p:cNvPicPr>
          <p:nvPr/>
        </p:nvPicPr>
        <p:blipFill>
          <a:blip r:embed="rId3"/>
          <a:stretch>
            <a:fillRect/>
          </a:stretch>
        </p:blipFill>
        <p:spPr>
          <a:xfrm>
            <a:off x="553640" y="1432136"/>
            <a:ext cx="8036721" cy="5441905"/>
          </a:xfrm>
          <a:prstGeom prst="rect">
            <a:avLst/>
          </a:prstGeom>
        </p:spPr>
      </p:pic>
      <p:sp>
        <p:nvSpPr>
          <p:cNvPr id="53250" name="Title 1"/>
          <p:cNvSpPr>
            <a:spLocks noGrp="1"/>
          </p:cNvSpPr>
          <p:nvPr>
            <p:ph type="title"/>
          </p:nvPr>
        </p:nvSpPr>
        <p:spPr/>
        <p:txBody>
          <a:bodyPr/>
          <a:lstStyle/>
          <a:p>
            <a:r>
              <a:rPr lang="es-MX"/>
              <a:t>Cómo obtener el conjunto de herramientas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s-MX"/>
              <a:t>Sobregiro = gasto o retirada de más dinero del que hay disponible en su cuenta</a:t>
            </a:r>
          </a:p>
          <a:p>
            <a:pPr eaLnBrk="1" hangingPunct="1">
              <a:buFont typeface="Wingdings" panose="05000000000000000000" pitchFamily="2" charset="2"/>
              <a:buNone/>
            </a:pPr>
            <a:endParaRPr lang="es-MX" altLang="en-US"/>
          </a:p>
          <a:p>
            <a:pPr eaLnBrk="1" hangingPunct="1"/>
            <a:r>
              <a:rPr lang="es-MX"/>
              <a:t>Un avance de dinero para cubrir un sobregiro = cobertura contra sobregiros (a veces se denomina "protección de sobregiro")</a:t>
            </a:r>
          </a:p>
          <a:p>
            <a:pPr eaLnBrk="1" hangingPunct="1">
              <a:buFont typeface="Wingdings" panose="05000000000000000000" pitchFamily="2" charset="2"/>
              <a:buNone/>
            </a:pPr>
            <a:endParaRPr lang="es-MX" altLang="en-US"/>
          </a:p>
          <a:p>
            <a:pPr eaLnBrk="1" hangingPunct="1"/>
            <a:r>
              <a:rPr lang="es-MX"/>
              <a:t>Se le pueden cobrar pagos diarios por este servicio</a:t>
            </a:r>
          </a:p>
        </p:txBody>
      </p:sp>
      <p:sp>
        <p:nvSpPr>
          <p:cNvPr id="403457" name="Title 1"/>
          <p:cNvSpPr>
            <a:spLocks noGrp="1"/>
          </p:cNvSpPr>
          <p:nvPr>
            <p:ph type="title"/>
          </p:nvPr>
        </p:nvSpPr>
        <p:spPr/>
        <p:txBody>
          <a:bodyPr/>
          <a:lstStyle/>
          <a:p>
            <a:pPr eaLnBrk="1" hangingPunct="1"/>
            <a:r>
              <a:rPr lang="es-MX"/>
              <a:t>Cobertura de sobregiro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04360" y="4530111"/>
            <a:ext cx="4391978" cy="2062103"/>
          </a:xfrm>
          <a:prstGeom prst="rect">
            <a:avLst/>
          </a:prstGeom>
          <a:noFill/>
        </p:spPr>
        <p:txBody>
          <a:bodyPr wrap="square" rtlCol="0">
            <a:spAutoFit/>
          </a:bodyPr>
          <a:lstStyle/>
          <a:p>
            <a:pPr marL="742950" lvl="1" indent="-285750">
              <a:buFont typeface="Arial" panose="020B0604020202020204" pitchFamily="34" charset="0"/>
              <a:buChar char="•"/>
            </a:pPr>
            <a:r>
              <a:rPr lang="es-MX" altLang="en-US" sz="1600">
                <a:solidFill>
                  <a:srgbClr val="101820"/>
                </a:solidFill>
              </a:rPr>
              <a:t>La cantidad de dinero que se espera entregar en el extranjero, sin incluir gastos facturados al destinatario o impuestos extranjeros</a:t>
            </a:r>
          </a:p>
          <a:p>
            <a:pPr marL="742950" lvl="1" indent="-285750">
              <a:buFont typeface="Arial" panose="020B0604020202020204" pitchFamily="34" charset="0"/>
              <a:buChar char="•"/>
            </a:pPr>
            <a:r>
              <a:rPr lang="es-MX" altLang="en-US" sz="1600">
                <a:solidFill>
                  <a:srgbClr val="101820"/>
                </a:solidFill>
              </a:rPr>
              <a:t>Si es necesario, una advertencia de que se pueden cargar gastos adicionales e impuestos extranjeros</a:t>
            </a:r>
          </a:p>
          <a:p>
            <a:endParaRPr lang="es-MX" sz="1600">
              <a:solidFill>
                <a:srgbClr val="101820"/>
              </a:solidFill>
            </a:endParaRPr>
          </a:p>
        </p:txBody>
      </p:sp>
      <p:sp>
        <p:nvSpPr>
          <p:cNvPr id="2" name="TextBox 1"/>
          <p:cNvSpPr txBox="1"/>
          <p:nvPr/>
        </p:nvSpPr>
        <p:spPr>
          <a:xfrm>
            <a:off x="868680" y="4530111"/>
            <a:ext cx="3718068" cy="2092881"/>
          </a:xfrm>
          <a:prstGeom prst="rect">
            <a:avLst/>
          </a:prstGeom>
          <a:noFill/>
        </p:spPr>
        <p:txBody>
          <a:bodyPr wrap="square" rtlCol="0">
            <a:spAutoFit/>
          </a:bodyPr>
          <a:lstStyle/>
          <a:p>
            <a:pPr marL="742950" lvl="1" indent="-285750">
              <a:buFont typeface="Arial" panose="020B0604020202020204" pitchFamily="34" charset="0"/>
              <a:buChar char="•"/>
            </a:pPr>
            <a:r>
              <a:rPr lang="es-MX" altLang="en-US" sz="1600">
                <a:solidFill>
                  <a:srgbClr val="101820"/>
                </a:solidFill>
              </a:rPr>
              <a:t>La tasa de intercambio</a:t>
            </a:r>
          </a:p>
          <a:p>
            <a:pPr marL="742950" lvl="1" indent="-285750">
              <a:buFont typeface="Arial" panose="020B0604020202020204" pitchFamily="34" charset="0"/>
              <a:buChar char="•"/>
            </a:pPr>
            <a:r>
              <a:rPr lang="es-MX" altLang="en-US" sz="1600">
                <a:solidFill>
                  <a:srgbClr val="101820"/>
                </a:solidFill>
              </a:rPr>
              <a:t>Las tasas y los impuestos recaudados por las compañías</a:t>
            </a:r>
          </a:p>
          <a:p>
            <a:pPr marL="742950" lvl="1" indent="-285750">
              <a:buFont typeface="Arial" panose="020B0604020202020204" pitchFamily="34" charset="0"/>
              <a:buChar char="•"/>
            </a:pPr>
            <a:r>
              <a:rPr lang="es-MX" altLang="en-US" sz="1600">
                <a:solidFill>
                  <a:srgbClr val="101820"/>
                </a:solidFill>
              </a:rPr>
              <a:t>Los gastos de los agentes de las compañías en el extranjero y las instituciones intermediarias</a:t>
            </a:r>
          </a:p>
          <a:p>
            <a:pPr marL="285750" indent="-285750">
              <a:buFont typeface="Arial" panose="020B0604020202020204" pitchFamily="34" charset="0"/>
              <a:buChar char="•"/>
            </a:pPr>
            <a:endParaRPr lang="es-MX" sz="1600">
              <a:solidFill>
                <a:srgbClr val="101820"/>
              </a:solidFill>
            </a:endParaRPr>
          </a:p>
        </p:txBody>
      </p:sp>
      <p:sp>
        <p:nvSpPr>
          <p:cNvPr id="3" name="Content Placeholder 2"/>
          <p:cNvSpPr>
            <a:spLocks noGrp="1"/>
          </p:cNvSpPr>
          <p:nvPr>
            <p:ph idx="1"/>
          </p:nvPr>
        </p:nvSpPr>
        <p:spPr>
          <a:xfrm>
            <a:off x="553641" y="1362247"/>
            <a:ext cx="8037576" cy="4106412"/>
          </a:xfrm>
        </p:spPr>
        <p:txBody>
          <a:bodyPr/>
          <a:lstStyle/>
          <a:p>
            <a:r>
              <a:rPr lang="es-MX" altLang="en-US" sz="1900">
                <a:solidFill>
                  <a:srgbClr val="101820"/>
                </a:solidFill>
              </a:rPr>
              <a:t>Una “transferencia de remesa” es una transferencia electrónica de dinero de un consumidor en Estados Unidos a una persona o empresa en otro país. </a:t>
            </a:r>
          </a:p>
          <a:p>
            <a:r>
              <a:rPr lang="es-MX" altLang="en-US" sz="1900">
                <a:solidFill>
                  <a:srgbClr val="101820"/>
                </a:solidFill>
              </a:rPr>
              <a:t>Por lo general, la norma obliga a las compañías a dar información detallada a los consumidores antes de que paguen por las transferencias, también deben darun recibo con información específica acerca de dicha transferencia, y además otorga derechos a los consumidores con respecto a la resolución de errores y cancelación. La inforamación “pre-pago” debe contener:</a:t>
            </a:r>
          </a:p>
          <a:p>
            <a:endParaRPr lang="es-MX" altLang="en-US" sz="1900">
              <a:solidFill>
                <a:srgbClr val="101820"/>
              </a:solidFill>
            </a:endParaRPr>
          </a:p>
        </p:txBody>
      </p:sp>
      <p:sp>
        <p:nvSpPr>
          <p:cNvPr id="405505" name="Title 1"/>
          <p:cNvSpPr>
            <a:spLocks noGrp="1"/>
          </p:cNvSpPr>
          <p:nvPr>
            <p:ph type="title"/>
          </p:nvPr>
        </p:nvSpPr>
        <p:spPr/>
        <p:txBody>
          <a:bodyPr>
            <a:normAutofit fontScale="90000"/>
          </a:bodyPr>
          <a:lstStyle/>
          <a:p>
            <a:r>
              <a:rPr lang="es-MX"/>
              <a:t>Herramienta 5: Transferencias de dinero y remesas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Content Placeholder 1" descr="Consulte http://files.consumerfinance.gov/f/documents/201701_cfpb_YMYG-Toolkit.pdf#page=269.&#10;&#10;Si tiene una sesión de 10 minutos: Herramienta 1: Conozca sus opciones: Servicios financieros, tarjetas, cuentas y préstamos. Si tiene una sesión de 30 minutos: Herramienta 2: Haga preguntas: Escoger dónde obtener lo que usted necesita. Herramienta 3: Servicios financieros y cuentas bancarias. Si tiene varias sesiones: Herramienta 4: Lista de verificación para abrir una cuenta. Herramienta 5: Transferencias de dinero y remesas: Lo que necesita saber.&#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469789"/>
            <a:ext cx="8037512" cy="2215285"/>
          </a:xfrm>
        </p:spPr>
      </p:pic>
      <p:sp>
        <p:nvSpPr>
          <p:cNvPr id="141313" name="Title 10"/>
          <p:cNvSpPr>
            <a:spLocks noGrp="1"/>
          </p:cNvSpPr>
          <p:nvPr>
            <p:ph type="title"/>
          </p:nvPr>
        </p:nvSpPr>
        <p:spPr/>
        <p:txBody>
          <a:bodyPr>
            <a:normAutofit fontScale="90000"/>
          </a:bodyPr>
          <a:lstStyle/>
          <a:p>
            <a:pPr>
              <a:defRPr/>
            </a:pPr>
            <a:r>
              <a:rPr lang="es-MX"/>
              <a:t>Módulo 8: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s-MX"/>
              <a:t>Módulo 9: Protección su dinero</a:t>
            </a:r>
          </a:p>
        </p:txBody>
      </p:sp>
      <p:sp>
        <p:nvSpPr>
          <p:cNvPr id="129025" name="Title 1"/>
          <p:cNvSpPr>
            <a:spLocks noGrp="1"/>
          </p:cNvSpPr>
          <p:nvPr>
            <p:ph type="ctrTitle"/>
          </p:nvPr>
        </p:nvSpPr>
        <p:spPr/>
        <p:txBody>
          <a:bodyPr/>
          <a:lstStyle/>
          <a:p>
            <a:r>
              <a:rPr lang="es-MX" altLang="en-US">
                <a:solidFill>
                  <a:srgbClr val="3B8636"/>
                </a:solidFill>
              </a:rPr>
              <a:t>Su dinero, sus metas</a:t>
            </a:r>
          </a:p>
        </p:txBody>
      </p:sp>
    </p:spTree>
    <p:extLst>
      <p:ext uri="{BB962C8B-B14F-4D97-AF65-F5344CB8AC3E}">
        <p14:creationId xmlns:p14="http://schemas.microsoft.com/office/powerpoint/2010/main" val="20577603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Sitio web del CFPB: Página para presentar una quej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219200"/>
            <a:ext cx="8707438"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s-MX">
                <a:solidFill>
                  <a:srgbClr val="101820"/>
                </a:solidFill>
              </a:rPr>
              <a:t>Herramienta 1: Cómo presentar una queja</a:t>
            </a:r>
            <a:endParaRPr lang="es-MX">
              <a:solidFill>
                <a:srgbClr val="101820"/>
              </a:solidFill>
              <a:cs typeface="+mj-cs"/>
            </a:endParaRPr>
          </a:p>
        </p:txBody>
      </p:sp>
    </p:spTree>
    <p:extLst>
      <p:ext uri="{BB962C8B-B14F-4D97-AF65-F5344CB8AC3E}">
        <p14:creationId xmlns:p14="http://schemas.microsoft.com/office/powerpoint/2010/main" val="33060277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Sitio web del CFPB para presentar una queja sobre tarjetas prepagad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950" y="0"/>
            <a:ext cx="71151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301752" y="1380744"/>
            <a:ext cx="2136648" cy="1682496"/>
          </a:xfrm>
        </p:spPr>
        <p:txBody>
          <a:bodyPr/>
          <a:lstStyle/>
          <a:p>
            <a:r>
              <a:rPr lang="es-MX"/>
              <a:t>Cómo presentar una queja</a:t>
            </a:r>
            <a:r>
              <a:rPr/>
              <a:t/>
            </a:r>
            <a:br>
              <a:rPr/>
            </a:br>
            <a:endParaRPr lang="es-MX"/>
          </a:p>
        </p:txBody>
      </p:sp>
    </p:spTree>
    <p:extLst>
      <p:ext uri="{BB962C8B-B14F-4D97-AF65-F5344CB8AC3E}">
        <p14:creationId xmlns:p14="http://schemas.microsoft.com/office/powerpoint/2010/main" val="2160118155"/>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ueja presentada, revisión y trámite, respuesta de la compañía, publicación de la queja, revisión por parte del consumidor."/>
          <p:cNvPicPr>
            <a:picLocks noChangeAspect="1"/>
          </p:cNvPicPr>
          <p:nvPr/>
        </p:nvPicPr>
        <p:blipFill rotWithShape="1">
          <a:blip r:embed="rId3">
            <a:extLst>
              <a:ext uri="{28A0092B-C50C-407E-A947-70E740481C1C}">
                <a14:useLocalDpi xmlns:a14="http://schemas.microsoft.com/office/drawing/2010/main" val="0"/>
              </a:ext>
            </a:extLst>
          </a:blip>
          <a:srcRect r="21453"/>
          <a:stretch/>
        </p:blipFill>
        <p:spPr>
          <a:xfrm>
            <a:off x="836246" y="1519324"/>
            <a:ext cx="7182338" cy="2309091"/>
          </a:xfrm>
          <a:prstGeom prst="rect">
            <a:avLst/>
          </a:prstGeom>
        </p:spPr>
      </p:pic>
      <p:sp>
        <p:nvSpPr>
          <p:cNvPr id="135169" name="Title 1"/>
          <p:cNvSpPr>
            <a:spLocks noGrp="1"/>
          </p:cNvSpPr>
          <p:nvPr>
            <p:ph type="title"/>
          </p:nvPr>
        </p:nvSpPr>
        <p:spPr/>
        <p:txBody>
          <a:bodyPr/>
          <a:lstStyle/>
          <a:p>
            <a:r>
              <a:rPr lang="es-MX"/>
              <a:t>Proceso de quejas</a:t>
            </a:r>
          </a:p>
        </p:txBody>
      </p:sp>
    </p:spTree>
    <p:extLst>
      <p:ext uri="{BB962C8B-B14F-4D97-AF65-F5344CB8AC3E}">
        <p14:creationId xmlns:p14="http://schemas.microsoft.com/office/powerpoint/2010/main" val="3971254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s-MX"/>
              <a:t>La información que lo identifica es todo aquello que sea específico a usted, tal como su: </a:t>
            </a:r>
          </a:p>
          <a:p>
            <a:r>
              <a:rPr lang="es-MX"/>
              <a:t>Números de sus tarjetas de crédito y de cuentas bancarias</a:t>
            </a:r>
          </a:p>
          <a:p>
            <a:r>
              <a:rPr lang="es-MX"/>
              <a:t>Su número de licencia de conducir</a:t>
            </a:r>
          </a:p>
          <a:p>
            <a:r>
              <a:rPr lang="es-MX"/>
              <a:t>Fecha, ciudad, y estado de nacimiento</a:t>
            </a:r>
          </a:p>
          <a:p>
            <a:r>
              <a:rPr lang="es-MX"/>
              <a:t>Su número de seguro social</a:t>
            </a:r>
          </a:p>
          <a:p>
            <a:r>
              <a:rPr lang="es-MX"/>
              <a:t>Sus contraseñas o números PIN</a:t>
            </a:r>
          </a:p>
        </p:txBody>
      </p:sp>
      <p:sp>
        <p:nvSpPr>
          <p:cNvPr id="137217" name="Title 1"/>
          <p:cNvSpPr>
            <a:spLocks noGrp="1"/>
          </p:cNvSpPr>
          <p:nvPr>
            <p:ph type="title"/>
          </p:nvPr>
        </p:nvSpPr>
        <p:spPr/>
        <p:txBody>
          <a:bodyPr/>
          <a:lstStyle/>
          <a:p>
            <a:r>
              <a:rPr lang="es-MX"/>
              <a:t>Herramienta 2: Protección de su identidad</a:t>
            </a:r>
            <a:endParaRPr lang="es-MX" altLang="en-US"/>
          </a:p>
        </p:txBody>
      </p:sp>
    </p:spTree>
    <p:extLst>
      <p:ext uri="{BB962C8B-B14F-4D97-AF65-F5344CB8AC3E}">
        <p14:creationId xmlns:p14="http://schemas.microsoft.com/office/powerpoint/2010/main" val="221451269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descr="Check your credit at all three credit agencies each year using the free https://www.annualcreditreport.com. If you see anything that is incorrect or suspicious, contact them immediately. (See Module 7: Understanding your credit reports and scores for more information.)"/>
          <p:cNvPicPr>
            <a:picLocks noChangeAspect="1"/>
          </p:cNvPicPr>
          <p:nvPr/>
        </p:nvPicPr>
        <p:blipFill>
          <a:blip r:embed="rId3">
            <a:extLst>
              <a:ext uri="{28A0092B-C50C-407E-A947-70E740481C1C}">
                <a14:useLocalDpi xmlns:a14="http://schemas.microsoft.com/office/drawing/2010/main" val="0"/>
              </a:ext>
            </a:extLst>
          </a:blip>
          <a:srcRect t="28403"/>
          <a:stretch>
            <a:fillRect/>
          </a:stretch>
        </p:blipFill>
        <p:spPr bwMode="auto">
          <a:xfrm>
            <a:off x="566738" y="4367897"/>
            <a:ext cx="80391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1" descr="Consulte http://files.consumerfinance.gov/f/documents/201701_cfpb_YMYG-Toolkit.pdf#page=317.&#10;&#10;Captura de pantalla de la Lista de Comprobación de los Pasos para Proteger su Identidad, sección para Consultar su Informe de Crédito:&#10;&#10;Tabla de dos columnas. Columna 1: Pasos para proteger su identidad: Retire su nombre de todas las listas de correo de las tres agencias de informes de crédito (Equifax, Experian y TransUnion) llamando al (888) 567-8688, o en línea en https://www.optoutprescreen.com/?rf=t (elija la opción para que le excluyan permanentemente). Esto evita que las ofertas preseleccionadas caigan en manos de otras personas. Columna 2: Marque con un visto si ya está hecho.&#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 y="1532622"/>
            <a:ext cx="8102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5" name="Title 1"/>
          <p:cNvSpPr>
            <a:spLocks noGrp="1"/>
          </p:cNvSpPr>
          <p:nvPr>
            <p:ph type="title"/>
          </p:nvPr>
        </p:nvSpPr>
        <p:spPr/>
        <p:txBody>
          <a:bodyPr/>
          <a:lstStyle/>
          <a:p>
            <a:r>
              <a:rPr lang="es-MX"/>
              <a:t>Herramienta 2: Protección de su identidad</a:t>
            </a:r>
            <a:endParaRPr lang="es-MX" altLang="en-US"/>
          </a:p>
        </p:txBody>
      </p:sp>
    </p:spTree>
    <p:extLst>
      <p:ext uri="{BB962C8B-B14F-4D97-AF65-F5344CB8AC3E}">
        <p14:creationId xmlns:p14="http://schemas.microsoft.com/office/powerpoint/2010/main" val="95988626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3" descr="Consulte http://files.consumerfinance.gov/f/documents/201701_cfpb_YMYG-Toolkit.pdf#page=323.&#10;&#10;Tabla de tres columnas. La primera columna ofrece un lugar para marcar con un visto &quot;Me suena conocido&quot;. La segunda y tercera columnas enumeran algunas señales de alerta y proporcionan descripciones. El contenido, fila por fila, es el siguiente: Señal de alerta: Tácticas de venta agresivas. Descripción: Lo presionan para comprar cosas o para tomar préstamos que no desea o que no puede permitirse. Señal de alerta: Falta de uniformidad. Descripción: Los distintos miembros del personal o los vendedores le están diciendo cosas diferentes con respecto a la fijación de precios u otra información. Señal de alerta: No lo ponen por escrito. Descripción: Nadie le da información clara y por escrito (ni siquiera cuando usted la pide). Señal de alerta: Cargos que no tienen explicación. Descripción: Nadie puede explicar la razón de ciertos cargos o por qué son tan altos. Señal de alerta: No hay una política clara de cancelación ni de devolución. Descripción: No tienen una política clara de cancelación o devolución. No asuma que usted podrá devolver un producto o cancelar una compra. Señal de alerta: Información inconsistente sobre las tasas de interés. Descripción: El vendedor le informa acerca de la tasa de interés, pero los números del formulario son mucho más altos. Señal de alerta: Le empujan para que compre. Descripción: Usted se ve presionado a hacer una compra de gran valor inmediatamente. Señal de alerta: Maniobras y presión. Descripción: Las tácticas de venta agresivas se utilizan para maniobrar y forzar a tener un préstamo de alto costo, a pesar de que usted podría haber reunido los requisitos para un préstamo regular princip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846" y="1418652"/>
            <a:ext cx="6335515" cy="50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3" name="Title 1"/>
          <p:cNvSpPr>
            <a:spLocks noGrp="1"/>
          </p:cNvSpPr>
          <p:nvPr>
            <p:ph type="title"/>
          </p:nvPr>
        </p:nvSpPr>
        <p:spPr/>
        <p:txBody>
          <a:bodyPr/>
          <a:lstStyle/>
          <a:p>
            <a:r>
              <a:rPr lang="es-MX"/>
              <a:t>Herramienta 3: Señales de alerta</a:t>
            </a:r>
          </a:p>
        </p:txBody>
      </p:sp>
    </p:spTree>
    <p:extLst>
      <p:ext uri="{BB962C8B-B14F-4D97-AF65-F5344CB8AC3E}">
        <p14:creationId xmlns:p14="http://schemas.microsoft.com/office/powerpoint/2010/main" val="7775526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533399" y="1589110"/>
            <a:ext cx="8056961" cy="2113935"/>
          </a:xfrm>
          <a:prstGeom prst="rect">
            <a:avLst/>
          </a:prstGeom>
        </p:spPr>
        <p:txBody>
          <a:bodyPr/>
          <a:lstStyle>
            <a:lvl1pPr marL="342900" indent="-346075" algn="l" defTabSz="457200" rtl="0" eaLnBrk="0" fontAlgn="base" hangingPunct="0">
              <a:lnSpc>
                <a:spcPts val="2600"/>
              </a:lnSpc>
              <a:spcBef>
                <a:spcPts val="1000"/>
              </a:spcBef>
              <a:spcAft>
                <a:spcPct val="0"/>
              </a:spcAft>
              <a:buClr>
                <a:schemeClr val="tx2"/>
              </a:buClr>
              <a:buFont typeface="Wingdings" panose="05000000000000000000" pitchFamily="2" charset="2"/>
              <a:buChar char="§"/>
              <a:defRPr sz="2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lnSpc>
                <a:spcPts val="2400"/>
              </a:lnSpc>
              <a:spcBef>
                <a:spcPts val="1000"/>
              </a:spcBef>
              <a:spcAft>
                <a:spcPct val="0"/>
              </a:spcAft>
              <a:buClr>
                <a:schemeClr val="tx2"/>
              </a:buClr>
              <a:buSzPct val="50000"/>
              <a:buFont typeface="Wingdings" panose="05000000000000000000" pitchFamily="2" charset="2"/>
              <a:buChar char=""/>
              <a:defRPr sz="20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ts val="10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Gill Sans" pitchFamily="-109" charset="0"/>
              <a:buNone/>
            </a:pPr>
            <a:r>
              <a:rPr lang="es-MX" sz="2800" b="1" dirty="0"/>
              <a:t>Cuente su historia.  </a:t>
            </a:r>
          </a:p>
          <a:p>
            <a:pPr marL="0" indent="0">
              <a:buNone/>
            </a:pPr>
            <a:r>
              <a:rPr lang="es-MX" sz="2000" dirty="0"/>
              <a:t>Cuanto más sepamos de usted, más entenderemos lo que está sucediendo en el mundo financiero y cómo le afecta. Su experiencia ayudará a mejorar la manera en que trabajamos para proteger a los consumidores y crear así un mercado más justo.</a:t>
            </a:r>
          </a:p>
        </p:txBody>
      </p:sp>
      <p:pic>
        <p:nvPicPr>
          <p:cNvPr id="252930" name="Picture 2" descr="Imagen decorativa que muestra cuadros para comentarios, algunos tienen manos con signos de dólar sobre ellas, combinados de tal manera que forman la imagen de los Estados Unidos"/>
          <p:cNvPicPr>
            <a:picLocks noChangeAspect="1" noChangeArrowheads="1"/>
          </p:cNvPicPr>
          <p:nvPr/>
        </p:nvPicPr>
        <p:blipFill rotWithShape="1">
          <a:blip r:embed="rId2">
            <a:extLst>
              <a:ext uri="{28A0092B-C50C-407E-A947-70E740481C1C}">
                <a14:useLocalDpi xmlns:a14="http://schemas.microsoft.com/office/drawing/2010/main" val="0"/>
              </a:ext>
            </a:extLst>
          </a:blip>
          <a:srcRect l="14682" t="17729" r="13993" b="9707"/>
          <a:stretch/>
        </p:blipFill>
        <p:spPr bwMode="auto">
          <a:xfrm>
            <a:off x="6312310" y="76545"/>
            <a:ext cx="2831690" cy="1730478"/>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
          <p:cNvSpPr txBox="1">
            <a:spLocks/>
          </p:cNvSpPr>
          <p:nvPr/>
        </p:nvSpPr>
        <p:spPr bwMode="auto">
          <a:xfrm>
            <a:off x="553643" y="3925611"/>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s-MX" sz="1800"/>
              <a:t>Tanto los consumidores que estén experimentando la cobranza de deudas, como el personal de primera línea que trabaja con ellos para ayudarles a resolver sus problemas, están invitados a compartir sus anécdotas y a </a:t>
            </a:r>
            <a:r>
              <a:rPr lang="es-MX" sz="1800" i="1"/>
              <a:t>añadir su voz. </a:t>
            </a:r>
          </a:p>
          <a:p>
            <a:pPr marL="0" indent="0" algn="r">
              <a:buNone/>
            </a:pPr>
            <a:r>
              <a:rPr lang="es-MX" sz="2400" i="1">
                <a:hlinkClick r:id="rId3"/>
              </a:rPr>
              <a:t>Cuente su anécdota ahora mismo. </a:t>
            </a:r>
            <a:r>
              <a:rPr lang="en-US" sz="2400" i="1">
                <a:sym typeface="Wingdings"/>
                <a:hlinkClick r:id="rId3"/>
              </a:rPr>
              <a:t></a:t>
            </a:r>
            <a:endParaRPr lang="es-MX" sz="1800" i="1"/>
          </a:p>
          <a:p>
            <a:pPr marL="0" indent="0">
              <a:buNone/>
            </a:pPr>
            <a:r>
              <a:rPr lang="en-US"/>
              <a:t>	</a:t>
            </a:r>
            <a:r>
              <a:rPr lang="es-MX"/>
              <a:t> </a:t>
            </a:r>
            <a:endParaRPr lang="es-MX" i="1"/>
          </a:p>
        </p:txBody>
      </p:sp>
      <p:sp>
        <p:nvSpPr>
          <p:cNvPr id="2" name="Title 1"/>
          <p:cNvSpPr>
            <a:spLocks noGrp="1"/>
          </p:cNvSpPr>
          <p:nvPr>
            <p:ph type="title"/>
          </p:nvPr>
        </p:nvSpPr>
        <p:spPr/>
        <p:txBody>
          <a:bodyPr/>
          <a:lstStyle/>
          <a:p>
            <a:r>
              <a:rPr lang="es-MX"/>
              <a:t>Historias de cobros de deudas</a:t>
            </a:r>
          </a:p>
        </p:txBody>
      </p:sp>
    </p:spTree>
    <p:extLst>
      <p:ext uri="{BB962C8B-B14F-4D97-AF65-F5344CB8AC3E}">
        <p14:creationId xmlns:p14="http://schemas.microsoft.com/office/powerpoint/2010/main" val="125546636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Content Placeholder 2"/>
          <p:cNvSpPr>
            <a:spLocks noGrp="1"/>
          </p:cNvSpPr>
          <p:nvPr>
            <p:ph idx="1"/>
          </p:nvPr>
        </p:nvSpPr>
        <p:spPr/>
        <p:txBody>
          <a:bodyPr>
            <a:normAutofit fontScale="77500" lnSpcReduction="20000"/>
          </a:bodyPr>
          <a:lstStyle/>
          <a:p>
            <a:r>
              <a:rPr lang="es-MX"/>
              <a:t>Mangoneo y persuasión</a:t>
            </a:r>
          </a:p>
          <a:p>
            <a:pPr lvl="1"/>
            <a:r>
              <a:rPr lang="es-MX"/>
              <a:t>Las tácticas de venta agresivas se utilizan para conducir y coaccionar un préstamo de alto costo, a pesar de que usted podría haber calificado para un préstamo de alto riesgo ordinario.</a:t>
            </a:r>
          </a:p>
          <a:p>
            <a:r>
              <a:rPr lang="es-MX"/>
              <a:t>Multas por pago anticipado</a:t>
            </a:r>
          </a:p>
          <a:p>
            <a:pPr lvl="1"/>
            <a:r>
              <a:rPr lang="es-MX"/>
              <a:t>Las multas por pago anticipado son los honorarios que los prestamistas requieren que un prestatario pague si el prestatario paga un préstamo antes de tiempo.</a:t>
            </a:r>
          </a:p>
          <a:p>
            <a:r>
              <a:rPr lang="es-MX"/>
              <a:t>Cargos que no tienen explicación</a:t>
            </a:r>
          </a:p>
          <a:p>
            <a:pPr lvl="1"/>
            <a:r>
              <a:rPr lang="es-MX"/>
              <a:t>Nadie puede explicar la razón de ciertos cargos o por qué son tan altos.</a:t>
            </a:r>
          </a:p>
          <a:p>
            <a:r>
              <a:rPr lang="es-MX"/>
              <a:t>Documentación incompleta</a:t>
            </a:r>
          </a:p>
          <a:p>
            <a:pPr lvl="1"/>
            <a:r>
              <a:rPr lang="es-MX"/>
              <a:t>Se le pedirá que firme un contrato con espacios en blanco para llenar más adelante</a:t>
            </a:r>
          </a:p>
          <a:p>
            <a:pPr lvl="1"/>
            <a:endParaRPr lang="es-MX" altLang="en-US"/>
          </a:p>
          <a:p>
            <a:endParaRPr lang="es-MX" altLang="en-US"/>
          </a:p>
        </p:txBody>
      </p:sp>
      <p:sp>
        <p:nvSpPr>
          <p:cNvPr id="143361" name="Title 1"/>
          <p:cNvSpPr>
            <a:spLocks noGrp="1"/>
          </p:cNvSpPr>
          <p:nvPr>
            <p:ph type="title"/>
          </p:nvPr>
        </p:nvSpPr>
        <p:spPr/>
        <p:txBody>
          <a:bodyPr/>
          <a:lstStyle/>
          <a:p>
            <a:r>
              <a:rPr lang="es-MX"/>
              <a:t>Parodia 1: Cómo identificar las señales de alerta </a:t>
            </a:r>
            <a:endParaRPr lang="es-MX" altLang="en-US"/>
          </a:p>
        </p:txBody>
      </p:sp>
    </p:spTree>
    <p:extLst>
      <p:ext uri="{BB962C8B-B14F-4D97-AF65-F5344CB8AC3E}">
        <p14:creationId xmlns:p14="http://schemas.microsoft.com/office/powerpoint/2010/main" val="180284472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Content Placeholder 2"/>
          <p:cNvSpPr>
            <a:spLocks noGrp="1"/>
          </p:cNvSpPr>
          <p:nvPr>
            <p:ph idx="1"/>
          </p:nvPr>
        </p:nvSpPr>
        <p:spPr/>
        <p:txBody>
          <a:bodyPr/>
          <a:lstStyle/>
          <a:p>
            <a:r>
              <a:rPr lang="es-MX"/>
              <a:t>El papeleo no coincide con el argumento de venta</a:t>
            </a:r>
          </a:p>
          <a:p>
            <a:pPr lvl="1"/>
            <a:r>
              <a:rPr lang="es-MX"/>
              <a:t>Las promesas hechas a usted por un vendedor no están en los papeles que se le pide que firme.</a:t>
            </a:r>
          </a:p>
          <a:p>
            <a:r>
              <a:rPr lang="es-MX"/>
              <a:t>Letra pequeña confusa</a:t>
            </a:r>
          </a:p>
          <a:p>
            <a:pPr lvl="1"/>
            <a:r>
              <a:rPr lang="es-MX"/>
              <a:t>Una buena regla general es negarse a firmar cualquier cosa que usted no entiende. </a:t>
            </a:r>
          </a:p>
          <a:p>
            <a:r>
              <a:rPr lang="es-MX"/>
              <a:t>Tácticas de venta a presión</a:t>
            </a:r>
          </a:p>
          <a:p>
            <a:pPr lvl="1"/>
            <a:r>
              <a:rPr lang="es-MX"/>
              <a:t>Lo presionan para comprar cosas o para tomar préstamos que no desea o que no puede permitirse.</a:t>
            </a:r>
          </a:p>
          <a:p>
            <a:pPr lvl="1"/>
            <a:endParaRPr lang="es-MX" altLang="en-US"/>
          </a:p>
          <a:p>
            <a:pPr lvl="1"/>
            <a:endParaRPr lang="es-MX" altLang="en-US"/>
          </a:p>
          <a:p>
            <a:endParaRPr lang="es-MX" altLang="en-US"/>
          </a:p>
        </p:txBody>
      </p:sp>
      <p:sp>
        <p:nvSpPr>
          <p:cNvPr id="145409" name="Title 1"/>
          <p:cNvSpPr>
            <a:spLocks noGrp="1"/>
          </p:cNvSpPr>
          <p:nvPr>
            <p:ph type="title"/>
          </p:nvPr>
        </p:nvSpPr>
        <p:spPr/>
        <p:txBody>
          <a:bodyPr/>
          <a:lstStyle/>
          <a:p>
            <a:r>
              <a:rPr lang="es-MX"/>
              <a:t>Parodia 2: Cómo identificar las señales de alerta</a:t>
            </a:r>
          </a:p>
        </p:txBody>
      </p:sp>
    </p:spTree>
    <p:extLst>
      <p:ext uri="{BB962C8B-B14F-4D97-AF65-F5344CB8AC3E}">
        <p14:creationId xmlns:p14="http://schemas.microsoft.com/office/powerpoint/2010/main" val="784815340"/>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Content Placeholder 2"/>
          <p:cNvSpPr>
            <a:spLocks noGrp="1"/>
          </p:cNvSpPr>
          <p:nvPr>
            <p:ph idx="1"/>
          </p:nvPr>
        </p:nvSpPr>
        <p:spPr/>
        <p:txBody>
          <a:bodyPr>
            <a:normAutofit fontScale="92500" lnSpcReduction="10000"/>
          </a:bodyPr>
          <a:lstStyle/>
          <a:p>
            <a:r>
              <a:rPr lang="es-MX"/>
              <a:t>Seguro adicional y otros productos adicionales</a:t>
            </a:r>
          </a:p>
          <a:p>
            <a:pPr lvl="1"/>
            <a:r>
              <a:rPr lang="es-MX"/>
              <a:t>Algunos prestamistas pueden insistir, intimidar o dar a entender que los prestatarios deben comprar artículos innecesarios — seguros adicionales, garantías no necesarias, servicios de vigilancia, etc. Ellos se incorporan a la cantidad del préstamo y el prestatario paga intereses sobre ellos durante la vida del préstamo. </a:t>
            </a:r>
          </a:p>
          <a:p>
            <a:r>
              <a:rPr lang="es-MX"/>
              <a:t>Falta de uniformidad</a:t>
            </a:r>
          </a:p>
          <a:p>
            <a:pPr lvl="1"/>
            <a:r>
              <a:rPr lang="es-MX"/>
              <a:t>Los distintos miembros del personal o los vendedores le están diciendo cosas diferentes con respecto a la fijación de precios u otra información.</a:t>
            </a:r>
          </a:p>
          <a:p>
            <a:r>
              <a:rPr lang="es-MX"/>
              <a:t>No lo ponen por escrito</a:t>
            </a:r>
          </a:p>
          <a:p>
            <a:pPr lvl="1"/>
            <a:r>
              <a:rPr lang="es-MX"/>
              <a:t>Nadie le da información clara y por escrito, incluso cuando la pide.</a:t>
            </a:r>
          </a:p>
          <a:p>
            <a:pPr lvl="1"/>
            <a:endParaRPr lang="es-MX" altLang="en-US"/>
          </a:p>
          <a:p>
            <a:pPr lvl="1"/>
            <a:endParaRPr lang="es-MX" altLang="en-US"/>
          </a:p>
          <a:p>
            <a:pPr lvl="1"/>
            <a:endParaRPr lang="es-MX" altLang="en-US"/>
          </a:p>
          <a:p>
            <a:endParaRPr lang="es-MX" altLang="en-US"/>
          </a:p>
        </p:txBody>
      </p:sp>
      <p:sp>
        <p:nvSpPr>
          <p:cNvPr id="147457" name="Title 1"/>
          <p:cNvSpPr>
            <a:spLocks noGrp="1"/>
          </p:cNvSpPr>
          <p:nvPr>
            <p:ph type="title"/>
          </p:nvPr>
        </p:nvSpPr>
        <p:spPr/>
        <p:txBody>
          <a:bodyPr/>
          <a:lstStyle/>
          <a:p>
            <a:r>
              <a:rPr lang="es-MX"/>
              <a:t>Parodia 3: Cómo identificar las señales de alerta</a:t>
            </a:r>
          </a:p>
        </p:txBody>
      </p:sp>
    </p:spTree>
    <p:extLst>
      <p:ext uri="{BB962C8B-B14F-4D97-AF65-F5344CB8AC3E}">
        <p14:creationId xmlns:p14="http://schemas.microsoft.com/office/powerpoint/2010/main" val="161801852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Content Placeholder 2"/>
          <p:cNvSpPr>
            <a:spLocks noGrp="1"/>
          </p:cNvSpPr>
          <p:nvPr>
            <p:ph idx="1"/>
          </p:nvPr>
        </p:nvSpPr>
        <p:spPr/>
        <p:txBody>
          <a:bodyPr/>
          <a:lstStyle/>
          <a:p>
            <a:r>
              <a:rPr lang="es-MX"/>
              <a:t>Lea su ley.</a:t>
            </a:r>
          </a:p>
          <a:p>
            <a:r>
              <a:rPr lang="es-MX"/>
              <a:t>Resuma en sus propias palabras para la presentación al grupo.</a:t>
            </a:r>
          </a:p>
          <a:p>
            <a:r>
              <a:rPr lang="es-MX"/>
              <a:t>Proporcione un ejemplo específico de las formas en que esta ley o reglamento le afecta a las personas a las que usted presta servicios.</a:t>
            </a:r>
          </a:p>
          <a:p>
            <a:r>
              <a:rPr lang="es-MX"/>
              <a:t>Comparta dónde ir si alguien siente que sus derechos protegidos bajo su ley o reglamento han sido violados.</a:t>
            </a:r>
            <a:endParaRPr lang="es-MX" altLang="en-US"/>
          </a:p>
        </p:txBody>
      </p:sp>
      <p:sp>
        <p:nvSpPr>
          <p:cNvPr id="149505" name="Title 1"/>
          <p:cNvSpPr>
            <a:spLocks noGrp="1"/>
          </p:cNvSpPr>
          <p:nvPr>
            <p:ph type="title"/>
          </p:nvPr>
        </p:nvSpPr>
        <p:spPr/>
        <p:txBody>
          <a:bodyPr>
            <a:normAutofit fontScale="90000"/>
          </a:bodyPr>
          <a:lstStyle/>
          <a:p>
            <a:r>
              <a:rPr lang="es-MX"/>
              <a:t>Herramienta 4: Infórmese acerca de la protección del consumidor</a:t>
            </a:r>
            <a:endParaRPr lang="es-MX" altLang="en-US"/>
          </a:p>
        </p:txBody>
      </p:sp>
    </p:spTree>
    <p:extLst>
      <p:ext uri="{BB962C8B-B14F-4D97-AF65-F5344CB8AC3E}">
        <p14:creationId xmlns:p14="http://schemas.microsoft.com/office/powerpoint/2010/main" val="1413929582"/>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Content Placeholder 1" descr="Consulte http://files.consumerfinance.gov/f/documents/201701_cfpb_YMYG-Toolkit.pdf#page=309.&#10;&#10;Si tiene una sesión de 10 minutos: Herramienta 1: Cómo presentar una queja al CFPB. Si tiene una sesión de 30 minutos: Herramienta 2: Cómo proteger su identidad, y Herramienta 3: Señales de alerta. Si tiene varias sesiones: Consulte la Herramienta 4: Cómo mejorar su conocimiento acerca de la protección de los consumidores, y Seguimiento para asegurarse de que las quejas o problemas de robo de identidad están siendo atendidos.&#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4038" y="2001170"/>
            <a:ext cx="8037512" cy="3152522"/>
          </a:xfrm>
        </p:spPr>
      </p:pic>
      <p:sp>
        <p:nvSpPr>
          <p:cNvPr id="141313" name="Title 10"/>
          <p:cNvSpPr>
            <a:spLocks noGrp="1"/>
          </p:cNvSpPr>
          <p:nvPr>
            <p:ph type="title"/>
          </p:nvPr>
        </p:nvSpPr>
        <p:spPr/>
        <p:txBody>
          <a:bodyPr>
            <a:normAutofit fontScale="90000"/>
          </a:bodyPr>
          <a:lstStyle/>
          <a:p>
            <a:r>
              <a:rPr lang="es-MX"/>
              <a:t>Módulo 9: Oportunidades para lograr empoderamiento financiero</a:t>
            </a:r>
            <a:endParaRPr lang="es-MX" altLang="en-US"/>
          </a:p>
        </p:txBody>
      </p:sp>
    </p:spTree>
    <p:extLst>
      <p:ext uri="{BB962C8B-B14F-4D97-AF65-F5344CB8AC3E}">
        <p14:creationId xmlns:p14="http://schemas.microsoft.com/office/powerpoint/2010/main" val="207802388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903112" y="3202725"/>
            <a:ext cx="7309555" cy="634842"/>
          </a:xfrm>
        </p:spPr>
        <p:txBody>
          <a:bodyPr/>
          <a:lstStyle/>
          <a:p>
            <a:r>
              <a:rPr lang="es-MX"/>
              <a:t>Recursos</a:t>
            </a:r>
            <a:endParaRPr lang="es-MX" altLang="en-US"/>
          </a:p>
        </p:txBody>
      </p:sp>
      <p:sp>
        <p:nvSpPr>
          <p:cNvPr id="7" name="Title 6"/>
          <p:cNvSpPr>
            <a:spLocks noGrp="1"/>
          </p:cNvSpPr>
          <p:nvPr>
            <p:ph type="ctrTitle"/>
          </p:nvPr>
        </p:nvSpPr>
        <p:spPr/>
        <p:txBody>
          <a:bodyPr/>
          <a:lstStyle/>
          <a:p>
            <a:r>
              <a:rPr lang="es-MX">
                <a:solidFill>
                  <a:srgbClr val="3B8636"/>
                </a:solidFill>
              </a:rPr>
              <a:t>Su dinero, sus metas</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Content Placeholder 11"/>
          <p:cNvSpPr>
            <a:spLocks noGrp="1"/>
          </p:cNvSpPr>
          <p:nvPr>
            <p:ph idx="1"/>
          </p:nvPr>
        </p:nvSpPr>
        <p:spPr/>
        <p:txBody>
          <a:bodyPr>
            <a:normAutofit fontScale="70000" lnSpcReduction="20000"/>
          </a:bodyPr>
          <a:lstStyle/>
          <a:p>
            <a:r>
              <a:rPr lang="es-MX"/>
              <a:t>Si usted tiene una queja como consumidor, visite: </a:t>
            </a:r>
            <a:r>
              <a:rPr lang="es-MX" altLang="en-US">
                <a:hlinkClick r:id="rId3"/>
              </a:rPr>
              <a:t>http://www.consumerfinance.gov/complaint/</a:t>
            </a:r>
            <a:endParaRPr lang="es-MX" altLang="en-US"/>
          </a:p>
          <a:p>
            <a:r>
              <a:rPr lang="es-MX"/>
              <a:t>Para obtener recursos adicionales, visite el sitio web de la Oficina para la Protección Financiera del Consumidor: </a:t>
            </a:r>
            <a:r>
              <a:rPr lang="es-MX" altLang="en-US">
                <a:hlinkClick r:id="rId4"/>
              </a:rPr>
              <a:t>http://www.consumerfinance.gov/</a:t>
            </a:r>
            <a:endParaRPr lang="es-MX" altLang="en-US"/>
          </a:p>
          <a:p>
            <a:r>
              <a:rPr lang="es-MX"/>
              <a:t>Este conjunto de herramientas también incluye enlaces o referencias a recursos o contenidos de terceros que podrían ser útiles para los consumidores. </a:t>
            </a:r>
          </a:p>
          <a:p>
            <a:r>
              <a:rPr lang="es-MX"/>
              <a:t>Los enlaces están organizados por temas correspondientes a los contenidos de los módulos</a:t>
            </a:r>
          </a:p>
          <a:p>
            <a:pPr lvl="1"/>
            <a:r>
              <a:rPr lang="es-MX"/>
              <a:t>Ejemplo: Cómo entender los informes y los puntajes de crédito:</a:t>
            </a:r>
          </a:p>
          <a:p>
            <a:pPr lvl="2"/>
            <a:r>
              <a:rPr lang="es-MX"/>
              <a:t>Si le gustaría tener ayuda con el manejo de su deuda o la reconstrucción de su crédito, visite la Asociación Nacional para el Asesoramiento de Crédito: </a:t>
            </a:r>
            <a:r>
              <a:rPr/>
              <a:t/>
            </a:r>
            <a:br>
              <a:rPr/>
            </a:br>
            <a:r>
              <a:rPr lang="es-MX" altLang="en-US">
                <a:hlinkClick r:id="rId5"/>
              </a:rPr>
              <a:t>https://www.nfcc.org/</a:t>
            </a:r>
            <a:endParaRPr lang="es-MX" altLang="en-US"/>
          </a:p>
        </p:txBody>
      </p:sp>
      <p:sp>
        <p:nvSpPr>
          <p:cNvPr id="411649" name="Title 10"/>
          <p:cNvSpPr>
            <a:spLocks noGrp="1"/>
          </p:cNvSpPr>
          <p:nvPr>
            <p:ph type="title"/>
          </p:nvPr>
        </p:nvSpPr>
        <p:spPr/>
        <p:txBody>
          <a:bodyPr/>
          <a:lstStyle/>
          <a:p>
            <a:r>
              <a:rPr lang="es-MX"/>
              <a:t>Recursos</a:t>
            </a:r>
            <a:endParaRPr lang="es-MX" altLang="en-US"/>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03112" y="3202725"/>
            <a:ext cx="7309555" cy="1276043"/>
          </a:xfrm>
        </p:spPr>
        <p:txBody>
          <a:bodyPr/>
          <a:lstStyle/>
          <a:p>
            <a:r>
              <a:rPr lang="es-MX" dirty="0"/>
              <a:t>La planificación del curso y la integración de </a:t>
            </a:r>
            <a:r>
              <a:rPr lang="es-MX" i="1" dirty="0"/>
              <a:t>Su dinero, sus metas</a:t>
            </a:r>
            <a:endParaRPr lang="es-MX" altLang="en-US" i="1" dirty="0"/>
          </a:p>
        </p:txBody>
      </p:sp>
      <p:sp>
        <p:nvSpPr>
          <p:cNvPr id="6" name="Title 5"/>
          <p:cNvSpPr>
            <a:spLocks noGrp="1"/>
          </p:cNvSpPr>
          <p:nvPr>
            <p:ph type="ctrTitle"/>
          </p:nvPr>
        </p:nvSpPr>
        <p:spPr/>
        <p:txBody>
          <a:bodyPr/>
          <a:lstStyle/>
          <a:p>
            <a:r>
              <a:rPr lang="es-MX" dirty="0">
                <a:solidFill>
                  <a:srgbClr val="3B8636"/>
                </a:solidFill>
              </a:rPr>
              <a:t>Su dinero, sus metas</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Este gráfico muestra tres cuadros de texto que representan los diferentes tipos de esfuerzos de capacidad financiera, todos con flechas que apuntan a los miembros de la comunidad que se benefician (representados por un cuarto cuadro en la parte inferior central)."/>
          <p:cNvGraphicFramePr/>
          <p:nvPr>
            <p:extLst>
              <p:ext uri="{D42A27DB-BD31-4B8C-83A1-F6EECF244321}">
                <p14:modId xmlns:p14="http://schemas.microsoft.com/office/powerpoint/2010/main" val="439242354"/>
              </p:ext>
            </p:extLst>
          </p:nvPr>
        </p:nvGraphicFramePr>
        <p:xfrm>
          <a:off x="704335" y="1479462"/>
          <a:ext cx="8118880" cy="514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9"/>
          <p:cNvSpPr txBox="1">
            <a:spLocks noChangeArrowheads="1"/>
          </p:cNvSpPr>
          <p:nvPr/>
        </p:nvSpPr>
        <p:spPr bwMode="auto">
          <a:xfrm>
            <a:off x="6864450" y="1513918"/>
            <a:ext cx="240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s-MX" altLang="en-US" sz="1600" b="1"/>
              <a:t>Proveedores de servicio directo, consejeros, instructores</a:t>
            </a:r>
          </a:p>
        </p:txBody>
      </p:sp>
      <p:sp>
        <p:nvSpPr>
          <p:cNvPr id="24" name="Down Arrow 23" descr="&quot;&quot;"/>
          <p:cNvSpPr/>
          <p:nvPr/>
        </p:nvSpPr>
        <p:spPr>
          <a:xfrm rot="5400000">
            <a:off x="6093872" y="1607772"/>
            <a:ext cx="646276" cy="805781"/>
          </a:xfrm>
          <a:prstGeom prst="downArrow">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2" name="Down Arrow 21" descr="&quot;&quot;"/>
          <p:cNvSpPr/>
          <p:nvPr/>
        </p:nvSpPr>
        <p:spPr>
          <a:xfrm>
            <a:off x="1447800" y="2057400"/>
            <a:ext cx="677979" cy="766620"/>
          </a:xfrm>
          <a:prstGeom prst="downArrow">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23" name="TextBox 7"/>
          <p:cNvSpPr txBox="1">
            <a:spLocks noChangeArrowheads="1"/>
          </p:cNvSpPr>
          <p:nvPr/>
        </p:nvSpPr>
        <p:spPr bwMode="auto">
          <a:xfrm>
            <a:off x="834861" y="1496648"/>
            <a:ext cx="2300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s-MX" altLang="en-US" sz="1600" b="1" dirty="0"/>
              <a:t>Educador financiero</a:t>
            </a:r>
          </a:p>
        </p:txBody>
      </p:sp>
      <p:sp>
        <p:nvSpPr>
          <p:cNvPr id="415745" name="Title 1"/>
          <p:cNvSpPr>
            <a:spLocks noGrp="1"/>
          </p:cNvSpPr>
          <p:nvPr>
            <p:ph type="title"/>
          </p:nvPr>
        </p:nvSpPr>
        <p:spPr/>
        <p:txBody>
          <a:bodyPr>
            <a:normAutofit fontScale="90000"/>
          </a:bodyPr>
          <a:lstStyle/>
          <a:p>
            <a:r>
              <a:rPr lang="es-MX" dirty="0"/>
              <a:t>El conjunto de herramientas complementa los esfuerzos educativos</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5" name="Picture 7"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6" name="Picture 8"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9" descr="&quot;&quo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ontent Placeholder 4" descr="Apréndase el contenido del conjunto de herramientas, aumente su nivel de comodidad con las herramientas, introduzca la educación financiera (FE, por sus siglas en inglés) en su trabajo, capture los cuatro cuadros ordenados de izquierda a derecha, separados por flechas que apuntan hacia la derecha. Los cuadros dicen 1) Apréndase el contenido del conjunto de herramientas, 2) Aumente su nivel de comodidad con las herramientas, 3) Introduzca FE en su trabajo, 4) Capture los productos y resultados."/>
          <p:cNvGraphicFramePr>
            <a:graphicFrameLocks noGrp="1"/>
          </p:cNvGraphicFramePr>
          <p:nvPr>
            <p:ph idx="1"/>
            <p:extLst>
              <p:ext uri="{D42A27DB-BD31-4B8C-83A1-F6EECF244321}">
                <p14:modId xmlns:p14="http://schemas.microsoft.com/office/powerpoint/2010/main" val="1299496488"/>
              </p:ext>
            </p:extLst>
          </p:nvPr>
        </p:nvGraphicFramePr>
        <p:xfrm>
          <a:off x="554038" y="1524000"/>
          <a:ext cx="8037512" cy="41068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7793" name="Title 1"/>
          <p:cNvSpPr>
            <a:spLocks noGrp="1"/>
          </p:cNvSpPr>
          <p:nvPr>
            <p:ph type="title"/>
          </p:nvPr>
        </p:nvSpPr>
        <p:spPr/>
        <p:txBody>
          <a:bodyPr>
            <a:normAutofit fontScale="90000"/>
          </a:bodyPr>
          <a:lstStyle/>
          <a:p>
            <a:pPr eaLnBrk="1" hangingPunct="1"/>
            <a:r>
              <a:rPr lang="es-MX"/>
              <a:t>Integración: Cómo usar el conjunto de herramientas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s-MX" altLang="en-US" dirty="0">
                <a:solidFill>
                  <a:srgbClr val="3B3C3E"/>
                </a:solidFill>
              </a:rPr>
              <a:t>La Oficina para la Protección Financiera del Consumidor creó el conjunto de herramientas de "</a:t>
            </a:r>
            <a:r>
              <a:rPr lang="es-MX" altLang="en-US" i="1" dirty="0">
                <a:solidFill>
                  <a:srgbClr val="3B3C3E"/>
                </a:solidFill>
              </a:rPr>
              <a:t>Su Dinero, Sus Metas"</a:t>
            </a:r>
            <a:r>
              <a:rPr lang="es-MX" altLang="en-US" dirty="0">
                <a:solidFill>
                  <a:srgbClr val="3B3C3E"/>
                </a:solidFill>
              </a:rPr>
              <a:t> para los consumidores, así como los materiales de entrenamiento que hoy se presentan. Estos materiales están siendo presentados a usted por una organización local pública o sin fines de lucro. Las organizaciones o individuos que presentan estos materiales no son agentes o empleados del CFPB y sus puntos de vista no representan las opiniones de la Oficina. El CFPB no es responsable de la asesoría o de las acciones de estos individuos o entidades. La Oficina agradece la oportunidad de trabajar con las organizaciones que están presentando estos materiales.</a:t>
            </a:r>
          </a:p>
          <a:p>
            <a:pPr marL="0" indent="0">
              <a:buNone/>
            </a:pPr>
            <a:r>
              <a:rPr lang="es-MX" dirty="0" smtClean="0"/>
              <a:t>Esta </a:t>
            </a:r>
            <a:r>
              <a:rPr lang="es-MX" dirty="0"/>
              <a:t>presentación incluye enlaces o referencias a recursos de o contenidos de terceros que podrían ser útiles para los consumidores. La Oficina para la Protección Financiera del Consumidor no controla ni garantiza la exactitud de dicha información de terceros. Al incluir estos vínculos y referencias, el CFPB no respalda ni ha investigado estos terceros, las opiniones que expresan, ni los productos o servicios que ofrecen. Además, es posible que otras entidades y recursos también satisfagan sus necesidades. </a:t>
            </a:r>
          </a:p>
        </p:txBody>
      </p:sp>
      <p:sp>
        <p:nvSpPr>
          <p:cNvPr id="2" name="Title 1"/>
          <p:cNvSpPr>
            <a:spLocks noGrp="1"/>
          </p:cNvSpPr>
          <p:nvPr>
            <p:ph type="title"/>
          </p:nvPr>
        </p:nvSpPr>
        <p:spPr/>
        <p:txBody>
          <a:bodyPr/>
          <a:lstStyle/>
          <a:p>
            <a:r>
              <a:rPr lang="es-MX"/>
              <a:t>EXONERACIÓN DE RESPONSABILIDAD</a:t>
            </a:r>
          </a:p>
        </p:txBody>
      </p:sp>
    </p:spTree>
    <p:extLst>
      <p:ext uri="{BB962C8B-B14F-4D97-AF65-F5344CB8AC3E}">
        <p14:creationId xmlns:p14="http://schemas.microsoft.com/office/powerpoint/2010/main" val="40735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bwMode="auto">
          <a:xfrm>
            <a:off x="553643" y="1418385"/>
            <a:ext cx="8164537" cy="126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6075" algn="l" defTabSz="457200" rtl="0" eaLnBrk="0" fontAlgn="base" hangingPunct="0">
              <a:lnSpc>
                <a:spcPts val="2600"/>
              </a:lnSpc>
              <a:spcBef>
                <a:spcPts val="1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742950" indent="-285750" algn="l" defTabSz="457200" rtl="0" eaLnBrk="0" fontAlgn="base" hangingPunct="0">
              <a:spcBef>
                <a:spcPts val="1000"/>
              </a:spcBef>
              <a:spcAft>
                <a:spcPct val="0"/>
              </a:spcAft>
              <a:buClr>
                <a:schemeClr val="tx2"/>
              </a:buClr>
              <a:buSzPct val="50000"/>
              <a:buFont typeface="Wingdings" pitchFamily="2" charset="2"/>
              <a:buChar char=""/>
              <a:defRPr sz="1800" kern="1200">
                <a:solidFill>
                  <a:schemeClr val="tx1"/>
                </a:solidFill>
                <a:latin typeface="+mn-lt"/>
                <a:ea typeface="+mn-ea"/>
                <a:cs typeface="+mn-cs"/>
              </a:defRPr>
            </a:lvl2pPr>
            <a:lvl3pPr marL="1143000" indent="-228600" algn="l" defTabSz="457200" rtl="0" eaLnBrk="0" fontAlgn="base" hangingPunct="0">
              <a:spcBef>
                <a:spcPts val="1000"/>
              </a:spcBef>
              <a:spcAft>
                <a:spcPct val="0"/>
              </a:spcAft>
              <a:buFont typeface="Arial" pitchFamily="34" charset="0"/>
              <a:buChar char="•"/>
              <a:defRPr sz="16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s-ES" sz="1800" dirty="0"/>
              <a:t>Ana nos dijo que había recibido cartas por correo que le pedían pagara más de $30,000 en cuotas </a:t>
            </a:r>
            <a:r>
              <a:rPr lang="es-ES" sz="1800" dirty="0" smtClean="0"/>
              <a:t>de </a:t>
            </a:r>
            <a:r>
              <a:rPr lang="es-ES" sz="1800" dirty="0"/>
              <a:t>la asociación de propietarios de vivienda, aun cuando ella ya las había pagado.  </a:t>
            </a:r>
            <a:endParaRPr lang="en-US" sz="1800" dirty="0"/>
          </a:p>
          <a:p>
            <a:pPr marL="0" indent="0">
              <a:buNone/>
            </a:pPr>
            <a:r>
              <a:rPr lang="es-ES" dirty="0">
                <a:hlinkClick r:id="rId2"/>
              </a:rPr>
              <a:t>Vea aquí su historia</a:t>
            </a:r>
            <a:endParaRPr lang="en-US" dirty="0"/>
          </a:p>
        </p:txBody>
      </p:sp>
      <p:pic>
        <p:nvPicPr>
          <p:cNvPr id="252930" name="Picture 2" descr="&quot;&quo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682" t="17729" r="13993" b="9707"/>
          <a:stretch/>
        </p:blipFill>
        <p:spPr bwMode="auto">
          <a:xfrm>
            <a:off x="7403691" y="327507"/>
            <a:ext cx="1078516" cy="6590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ot;Había unos pocos [cobradores de deudas] que llamaban con amenazas. Había uno que me decía que me pondría en la cárcel&quot; — Danieshia de Detroit, 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399" y="3124200"/>
            <a:ext cx="6413593" cy="3209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s-ES" dirty="0"/>
              <a:t>H</a:t>
            </a:r>
            <a:r>
              <a:rPr lang="es-ES" dirty="0" smtClean="0"/>
              <a:t>istorias sobre el cobro de deudas</a:t>
            </a:r>
            <a:endParaRPr lang="en-US" dirty="0"/>
          </a:p>
        </p:txBody>
      </p:sp>
    </p:spTree>
    <p:extLst>
      <p:ext uri="{BB962C8B-B14F-4D97-AF65-F5344CB8AC3E}">
        <p14:creationId xmlns:p14="http://schemas.microsoft.com/office/powerpoint/2010/main" val="226564482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1" descr="Captura de pantalla de la guía YMYG (Su dinero, sus metas). Consulte http://files.consumerfinance.gov/f/201504_cfpb_ymyg_implementation-guid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Guía de implementación.</a:t>
            </a:r>
            <a:r>
              <a:rPr/>
              <a:t/>
            </a:r>
            <a:br>
              <a:rPr/>
            </a:br>
            <a:endParaRPr lang="es-MX"/>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s-MX"/>
              <a:t>Herramienta 1: Cómo encontrar oportunidades para introducir el empoderamiento financiero</a:t>
            </a:r>
          </a:p>
          <a:p>
            <a:r>
              <a:rPr lang="es-MX"/>
              <a:t>Herramienta 2: Invitación al curso de Su dinero, sus metas - texto de ejemplo </a:t>
            </a:r>
          </a:p>
          <a:p>
            <a:r>
              <a:rPr lang="es-MX"/>
              <a:t>Herramienta 3: Cómo justificarlo a los responsables de la toma de decisiones </a:t>
            </a:r>
          </a:p>
          <a:p>
            <a:r>
              <a:rPr lang="es-MX"/>
              <a:t>Herramienta 4: Planificación del curso</a:t>
            </a:r>
          </a:p>
          <a:p>
            <a:endParaRPr lang="es-MX"/>
          </a:p>
        </p:txBody>
      </p:sp>
      <p:sp>
        <p:nvSpPr>
          <p:cNvPr id="5" name="Title 4"/>
          <p:cNvSpPr>
            <a:spLocks noGrp="1"/>
          </p:cNvSpPr>
          <p:nvPr>
            <p:ph type="title"/>
          </p:nvPr>
        </p:nvSpPr>
        <p:spPr/>
        <p:txBody>
          <a:bodyPr/>
          <a:lstStyle/>
          <a:p>
            <a:r>
              <a:rPr lang="es-MX"/>
              <a:t>Guía para Ponerlo en Práctica</a:t>
            </a:r>
            <a:r>
              <a:rPr lang="en-US"/>
              <a:t>	</a:t>
            </a:r>
            <a:endParaRPr lang="es-MX"/>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Who are you training? How will they be using the toolkit? What do they bring to the training? What do they need most from the training? What outcomes do you want to achieve through the training? Through the integration of the toolkit? What content in the toolkit is most important to achieving these outcomes?"/>
          <p:cNvGraphicFramePr/>
          <p:nvPr>
            <p:extLst>
              <p:ext uri="{D42A27DB-BD31-4B8C-83A1-F6EECF244321}">
                <p14:modId xmlns:p14="http://schemas.microsoft.com/office/powerpoint/2010/main" val="531558704"/>
              </p:ext>
            </p:extLst>
          </p:nvPr>
        </p:nvGraphicFramePr>
        <p:xfrm>
          <a:off x="318245" y="1539114"/>
          <a:ext cx="8538261" cy="4969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2977" name="Title 1"/>
          <p:cNvSpPr>
            <a:spLocks noGrp="1"/>
          </p:cNvSpPr>
          <p:nvPr>
            <p:ph type="title"/>
          </p:nvPr>
        </p:nvSpPr>
        <p:spPr/>
        <p:txBody>
          <a:bodyPr>
            <a:normAutofit fontScale="90000"/>
          </a:bodyPr>
          <a:lstStyle/>
          <a:p>
            <a:pPr>
              <a:defRPr/>
            </a:pPr>
            <a:r>
              <a:rPr lang="es-MX"/>
              <a:t>La planificación del entrenamiento y la integración de</a:t>
            </a:r>
            <a:r>
              <a:rPr/>
              <a:t/>
            </a:r>
            <a:br>
              <a:rPr/>
            </a:br>
            <a:r>
              <a:rPr lang="en-US" i="1"/>
              <a:t>Su dinero, sus metas</a:t>
            </a:r>
            <a:endParaRPr lang="es-MX" i="1"/>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s-MX" altLang="en-US" b="1"/>
              <a:t>Defina la audiencia que usted va a entrenar </a:t>
            </a:r>
          </a:p>
          <a:p>
            <a:pPr lvl="1"/>
            <a:r>
              <a:rPr lang="es-MX"/>
              <a:t>El personal de “Head Start”</a:t>
            </a:r>
          </a:p>
          <a:p>
            <a:pPr lvl="1"/>
            <a:r>
              <a:rPr lang="es-MX"/>
              <a:t>Los padres de niños matriculados en “Head Start”</a:t>
            </a:r>
          </a:p>
          <a:p>
            <a:pPr lvl="1"/>
            <a:endParaRPr lang="es-MX" altLang="en-US"/>
          </a:p>
          <a:p>
            <a:r>
              <a:rPr lang="es-MX" altLang="en-US" b="1"/>
              <a:t>¿Qué aporta (el PERSONAL DE HEAD START) al curso? ¿Qué es lo que más necesita (el PERSONAL DE HEAD START) del curso?</a:t>
            </a:r>
          </a:p>
          <a:p>
            <a:pPr lvl="1"/>
            <a:r>
              <a:rPr lang="es-MX"/>
              <a:t>Las relaciones con los niños y sus familias</a:t>
            </a:r>
          </a:p>
          <a:p>
            <a:pPr lvl="1"/>
            <a:r>
              <a:rPr lang="es-MX"/>
              <a:t>Conocimientos específicos sobre el empoderamiento financiero para ayudar a las familias a alcanzar sus metas; las familias necesitan más ingresos y menos deuda</a:t>
            </a:r>
          </a:p>
          <a:p>
            <a:pPr lvl="1"/>
            <a:endParaRPr lang="es-MX" altLang="en-US"/>
          </a:p>
          <a:p>
            <a:endParaRPr lang="es-MX" altLang="en-US"/>
          </a:p>
        </p:txBody>
      </p:sp>
      <p:sp>
        <p:nvSpPr>
          <p:cNvPr id="2" name="Title 1"/>
          <p:cNvSpPr>
            <a:spLocks noGrp="1"/>
          </p:cNvSpPr>
          <p:nvPr>
            <p:ph type="title"/>
          </p:nvPr>
        </p:nvSpPr>
        <p:spPr/>
        <p:txBody>
          <a:bodyPr>
            <a:normAutofit fontScale="90000"/>
          </a:bodyPr>
          <a:lstStyle/>
          <a:p>
            <a:pPr>
              <a:defRPr/>
            </a:pPr>
            <a:r>
              <a:rPr lang="es-MX"/>
              <a:t>La planificación del curso y la integración de</a:t>
            </a:r>
            <a:r>
              <a:rPr/>
              <a:t/>
            </a:r>
            <a:br>
              <a:rPr/>
            </a:br>
            <a:r>
              <a:rPr lang="en-US" i="1"/>
              <a:t>Su dinero, sus metas</a:t>
            </a:r>
            <a:r>
              <a:rPr lang="es-MX"/>
              <a:t> EJEMPLO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ltLang="en-US" sz="2400" b="1"/>
              <a:t>¿Qué resultados desea usted alcanzar a través del entrenamiento? </a:t>
            </a:r>
          </a:p>
          <a:p>
            <a:pPr lvl="1"/>
            <a:r>
              <a:rPr lang="es-MX" altLang="en-US" sz="2200"/>
              <a:t>El personal de Head Start aumentará sus conocimientos y recursos para ayudar a las familias a:</a:t>
            </a:r>
          </a:p>
          <a:p>
            <a:pPr lvl="2"/>
            <a:r>
              <a:rPr lang="es-MX" altLang="en-US" sz="2000"/>
              <a:t>Establecer y planificar metas</a:t>
            </a:r>
          </a:p>
          <a:p>
            <a:pPr lvl="2"/>
            <a:r>
              <a:rPr lang="es-MX" altLang="en-US" sz="2000"/>
              <a:t>Convertir sus metas en objetivos de ahorro semanal</a:t>
            </a:r>
          </a:p>
          <a:p>
            <a:pPr lvl="2"/>
            <a:r>
              <a:rPr lang="es-MX" altLang="en-US" sz="2000"/>
              <a:t>Averiguar si están calificadas para el EITC y cómo solicitarlo </a:t>
            </a:r>
          </a:p>
          <a:p>
            <a:pPr lvl="2"/>
            <a:r>
              <a:rPr lang="es-MX" altLang="en-US" sz="2000"/>
              <a:t>Identificar otras maneras de obtener más ingresos</a:t>
            </a:r>
          </a:p>
          <a:p>
            <a:pPr lvl="2"/>
            <a:r>
              <a:rPr lang="es-MX" altLang="en-US" sz="2000"/>
              <a:t>Empezar a hacer un plan para librarse de la deuda</a:t>
            </a:r>
          </a:p>
          <a:p>
            <a:endParaRPr lang="es-MX" altLang="en-US" sz="2400" b="1"/>
          </a:p>
        </p:txBody>
      </p:sp>
      <p:sp>
        <p:nvSpPr>
          <p:cNvPr id="2" name="Title 1"/>
          <p:cNvSpPr>
            <a:spLocks noGrp="1"/>
          </p:cNvSpPr>
          <p:nvPr>
            <p:ph type="title"/>
          </p:nvPr>
        </p:nvSpPr>
        <p:spPr/>
        <p:txBody>
          <a:bodyPr>
            <a:normAutofit fontScale="90000"/>
          </a:bodyPr>
          <a:lstStyle/>
          <a:p>
            <a:pPr>
              <a:defRPr/>
            </a:pPr>
            <a:r>
              <a:rPr lang="es-MX"/>
              <a:t>La planificación del curso y la integración de</a:t>
            </a:r>
            <a:r>
              <a:rPr/>
              <a:t/>
            </a:r>
            <a:br>
              <a:rPr/>
            </a:br>
            <a:r>
              <a:rPr lang="en-US" i="1"/>
              <a:t>Su dinero, sus metas</a:t>
            </a:r>
            <a:r>
              <a:rPr lang="es-MX"/>
              <a:t> - EJEMPLO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s-MX" altLang="en-US" sz="2400" b="1"/>
              <a:t>¿Qué resultados desea lograr a través de la integración de </a:t>
            </a:r>
            <a:r>
              <a:rPr lang="es-MX" altLang="en-US" sz="2400" b="1" i="1"/>
              <a:t>Su dinero, sus metas</a:t>
            </a:r>
            <a:r>
              <a:rPr lang="es-MX" altLang="en-US" sz="2400" b="1"/>
              <a:t>?</a:t>
            </a:r>
          </a:p>
          <a:p>
            <a:pPr lvl="1"/>
            <a:r>
              <a:rPr lang="es-MX" altLang="en-US" sz="2200" b="1"/>
              <a:t>Las familias de Head Start podrán: </a:t>
            </a:r>
          </a:p>
          <a:p>
            <a:pPr lvl="2"/>
            <a:r>
              <a:rPr lang="es-MX" altLang="en-US" sz="2000"/>
              <a:t>Establecer metas para sí mismas y para sus hijos</a:t>
            </a:r>
          </a:p>
          <a:p>
            <a:pPr lvl="2"/>
            <a:r>
              <a:rPr lang="es-MX" altLang="en-US" sz="2000"/>
              <a:t>Hacer planes para alcanzar esas metas</a:t>
            </a:r>
          </a:p>
          <a:p>
            <a:pPr lvl="2"/>
            <a:r>
              <a:rPr lang="es-MX" altLang="en-US" sz="2000"/>
              <a:t>Apartar dinero todas las semanas para alcanzar algunas de esas metas </a:t>
            </a:r>
          </a:p>
          <a:p>
            <a:pPr lvl="2"/>
            <a:r>
              <a:rPr lang="es-MX" altLang="en-US" sz="2000"/>
              <a:t>Solicitar el EITC</a:t>
            </a:r>
          </a:p>
          <a:p>
            <a:pPr lvl="2"/>
            <a:r>
              <a:rPr lang="es-MX" altLang="en-US" sz="2000"/>
              <a:t>Utilizar el EITC para alcanzar las metas y deshacerse de algunas deudas</a:t>
            </a:r>
          </a:p>
          <a:p>
            <a:r>
              <a:rPr lang="es-MX" altLang="en-US" sz="2400" b="1"/>
              <a:t>¿Qué contenido de </a:t>
            </a:r>
            <a:r>
              <a:rPr lang="es-MX" altLang="en-US" sz="2400" b="1" i="1"/>
              <a:t>Su dinero, sus metas</a:t>
            </a:r>
            <a:r>
              <a:rPr lang="es-MX" altLang="en-US" sz="2400" b="1"/>
              <a:t> es más importante para lograr estos resultados?</a:t>
            </a:r>
          </a:p>
        </p:txBody>
      </p:sp>
      <p:sp>
        <p:nvSpPr>
          <p:cNvPr id="2" name="Title 1"/>
          <p:cNvSpPr>
            <a:spLocks noGrp="1"/>
          </p:cNvSpPr>
          <p:nvPr>
            <p:ph type="title"/>
          </p:nvPr>
        </p:nvSpPr>
        <p:spPr/>
        <p:txBody>
          <a:bodyPr>
            <a:normAutofit fontScale="90000"/>
          </a:bodyPr>
          <a:lstStyle/>
          <a:p>
            <a:pPr>
              <a:defRPr/>
            </a:pPr>
            <a:r>
              <a:rPr lang="es-MX"/>
              <a:t>La planificación del curso y la integración de</a:t>
            </a:r>
            <a:r>
              <a:rPr/>
              <a:t/>
            </a:r>
            <a:br>
              <a:rPr/>
            </a:br>
            <a:r>
              <a:rPr lang="en-US" i="1"/>
              <a:t>Su dinero, sus metas</a:t>
            </a:r>
            <a:r>
              <a:rPr lang="es-MX"/>
              <a:t> - EJEMPLO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s-MX" altLang="en-US" sz="2100" b="1"/>
              <a:t>¿Qué contenido de </a:t>
            </a:r>
            <a:r>
              <a:rPr lang="es-MX" altLang="en-US" sz="2100" b="1" i="1"/>
              <a:t>Su dinero, sus metas</a:t>
            </a:r>
            <a:r>
              <a:rPr lang="es-MX" altLang="en-US" sz="2100" b="1"/>
              <a:t> es más importante para lograr estos resultados? ¿Cómo puedo organizar el curso?</a:t>
            </a:r>
          </a:p>
          <a:p>
            <a:pPr lvl="1"/>
            <a:r>
              <a:rPr lang="es-MX" altLang="en-US" b="1"/>
              <a:t>El Dinero y Yo</a:t>
            </a:r>
            <a:r>
              <a:rPr lang="es-MX"/>
              <a:t> ‑ Cómo las emociones, los valores, y la cultura influyen en las decisiones sobre el dinero - 20 minutos.</a:t>
            </a:r>
          </a:p>
          <a:p>
            <a:pPr lvl="1"/>
            <a:r>
              <a:rPr lang="es-MX" altLang="en-US" b="1"/>
              <a:t>Introducción al CFPB y al Empoderamiento Financiero - 15 minutos</a:t>
            </a:r>
          </a:p>
          <a:p>
            <a:pPr lvl="1"/>
            <a:r>
              <a:rPr lang="es-MX" altLang="en-US" b="1"/>
              <a:t>Orientación al Conjunto de Herramientas </a:t>
            </a:r>
            <a:r>
              <a:rPr lang="es-MX"/>
              <a:t>(Juego de búsqueda) - 30 minutos </a:t>
            </a:r>
          </a:p>
          <a:p>
            <a:pPr lvl="1"/>
            <a:r>
              <a:rPr lang="es-MX" altLang="en-US" b="1"/>
              <a:t>El establecimiento de Metas y la Planificación de los Acontecimientos de la Vida y las Compras Grandes </a:t>
            </a:r>
            <a:r>
              <a:rPr lang="es-MX"/>
              <a:t>- 45 minutos</a:t>
            </a:r>
          </a:p>
          <a:p>
            <a:pPr lvl="1"/>
            <a:r>
              <a:rPr lang="es-MX" b="1"/>
              <a:t>Seguimiento y Manejo de los Ingresos y Beneficios</a:t>
            </a:r>
            <a:r>
              <a:rPr lang="es-MX"/>
              <a:t> - 30 minutos </a:t>
            </a:r>
          </a:p>
          <a:p>
            <a:pPr lvl="1"/>
            <a:r>
              <a:rPr lang="es-MX" altLang="en-US" b="1"/>
              <a:t>Cómo Manejar la Deuda </a:t>
            </a:r>
            <a:r>
              <a:rPr lang="es-MX"/>
              <a:t>- 45 minutos</a:t>
            </a:r>
          </a:p>
          <a:p>
            <a:pPr lvl="1"/>
            <a:r>
              <a:rPr lang="es-MX" b="1"/>
              <a:t>Cierre</a:t>
            </a:r>
            <a:r>
              <a:rPr lang="es-MX"/>
              <a:t> - 10 minutos.</a:t>
            </a:r>
          </a:p>
          <a:p>
            <a:pPr lvl="1"/>
            <a:r>
              <a:rPr lang="es-MX" altLang="en-US" b="1"/>
              <a:t>CAPACITACIÓN TOTAL - 3.5 horas incluida una pausa de 15 minutos</a:t>
            </a:r>
          </a:p>
        </p:txBody>
      </p:sp>
      <p:sp>
        <p:nvSpPr>
          <p:cNvPr id="2" name="Title 1"/>
          <p:cNvSpPr>
            <a:spLocks noGrp="1"/>
          </p:cNvSpPr>
          <p:nvPr>
            <p:ph type="title"/>
          </p:nvPr>
        </p:nvSpPr>
        <p:spPr/>
        <p:txBody>
          <a:bodyPr>
            <a:normAutofit fontScale="90000"/>
          </a:bodyPr>
          <a:lstStyle/>
          <a:p>
            <a:pPr>
              <a:defRPr/>
            </a:pPr>
            <a:r>
              <a:rPr lang="es-MX"/>
              <a:t>La planificación del entrenamiento y la integración de</a:t>
            </a:r>
            <a:r>
              <a:rPr/>
              <a:t/>
            </a:r>
            <a:br>
              <a:rPr/>
            </a:br>
            <a:r>
              <a:rPr lang="en-US" i="1"/>
              <a:t>Su dinero, sus metas</a:t>
            </a:r>
            <a:r>
              <a:rPr lang="es-MX"/>
              <a:t> - EJEMPLO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Consulte http://files.consumerfinance.gov/f/201504_cfpb_ymyg_implementation-guide.pdf#page=33.&#10;&#10;Tabla con tres columnas. La columna 1 es para marcar con un visto cuando haya completado la tarea. Tarea: Describa al personal de la organización o a los voluntarios que deben ser entrenados. Notas de planificación: ¿Qué temas financieros necesitan aprender para obtener el conocimiento, las habilidades y la confianza necesarios para utilizar Su dinero, sus metas con los clientes? Tarea: ¿Quiénes son las personas a las que van a atender? ¿En qué programas participan las personas atendidas? Notas de planificación: (espacio para notas). Tarea: Enumere de tres a cinco resultados que desea alcanzar con el entrenamiento. Notas de planificación: (espacio para nota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0"/>
            <a:ext cx="5837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Herramienta de planificación del curso</a:t>
            </a:r>
            <a:r>
              <a:rPr/>
              <a:t/>
            </a:r>
            <a:br>
              <a:rPr/>
            </a:br>
            <a:endParaRPr lang="es-MX"/>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descr="Consulte http://files.consumerfinance.gov/f/201504_cfpb_ymyg_implementation-guide.pdf#page=34.&#10;&#10;Tabla con tres columnas. La columna 1 es para marcar con un visto cuando haya completado la tarea. Tarea: Explique cómo “Su dinero, sus metas” se integrará desde el punto de vista organizativo. NOTA: Utilice la Herramienta 1: Cómo encontrar oportunidades para introducir el empoderamiento financiero. Notas de planificación: (espacio para notas). Tarea: ¿Cuánto tiempo de entrenamiento total tendrá usted con el personal o los voluntarios? Notas de planificación: 1 hora, 2 horas, 3 horas, 4 horas, 5 horas, 6 horas, 7 horas, 8 horas o más. Tarea: ¿Cómo impartirá el entrenamiento? Notas de planificación: Todo a la vez, Durante dos sesiones, Durante más de dos sesiones. Tarea: Consiga un lugar para el entrenamiento. Notas de planificación: (espacio para nota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0"/>
            <a:ext cx="578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Herramienta de planificación de entrenamiento</a:t>
            </a:r>
            <a:r>
              <a:rPr/>
              <a:t/>
            </a:r>
            <a:br>
              <a:rPr/>
            </a:br>
            <a:endParaRPr lang="es-MX"/>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4" name="Picture 2" descr="Consulte http://files.consumerfinance.gov/f/201504_cfpb_ymyg_implementation-guide.pdf#page=35.&#10;&#10;Tabla con tres columnas. La columna 1 es para marcar con un visto cuando haya completado la tarea. Tarea: Lea todo el conjunto de herramientas. Clasifique el contenido de los distintos módulos de más importante a menos importante en base a las necesidades de su público objetivo, las personas a las que dicho público objetivo atiende, y los resultados que usted desea obtener con el entrenamiento. NOTA: Dicha clasificación es importante sólo si usted sabe que no tendrá 8 horas en total para entrenar al personal. Notas de planificación: Cómo establecer metas y la planificación de las compras importantes, Cómo ahorrar para emergencias, los Imprevistos, y Metas, Seguimiento y manejo de los ingresos y beneficios, Cómo pagar las facturas y otros gastos, Cómo llegar a fin de mes, Cómo manejar las deudas, Cómo entender los Informes y puntajes de crédito, Servicios de dinero, cuentas, tarjetas y préstamos: cómo saber lo que funciona para usted, y Cómo proteger su dinero. Tarea: Seleccione a un instructor de empoderamiento financiero. En sus conversaciones con los instructores, asegúrese de: Proporcionar información acerca del público objetivo. Comparta su análisis de la Herramienta 1: Cómo encontrar oportunidades para introducir el empoderamiento financiero. Explique las limitaciones de tiempo para el entrenamiento. Describa los módulos prioritarios. Enumere las expectativas que se tiene del instructor, inclusive la de leerse detalladamente el conjunto de herramientas para conocer bien su contenido. Notas de planificación: (espacio para nota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2425" y="0"/>
            <a:ext cx="625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Herramienta de planificación de entrenamiento</a:t>
            </a:r>
            <a:r>
              <a:rPr/>
              <a:t/>
            </a:r>
            <a:br>
              <a:rPr/>
            </a:br>
            <a:endParaRPr lang="es-MX"/>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descr="Financial literacy plus Skill and confidence to use knowledge equals Financial empowerment"/>
          <p:cNvGraphicFramePr/>
          <p:nvPr>
            <p:extLst>
              <p:ext uri="{D42A27DB-BD31-4B8C-83A1-F6EECF244321}">
                <p14:modId xmlns:p14="http://schemas.microsoft.com/office/powerpoint/2010/main" val="1081076360"/>
              </p:ext>
            </p:extLst>
          </p:nvPr>
        </p:nvGraphicFramePr>
        <p:xfrm>
          <a:off x="676275" y="2717254"/>
          <a:ext cx="8036719" cy="3068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03" name="Content Placeholder 2"/>
          <p:cNvSpPr>
            <a:spLocks noGrp="1"/>
          </p:cNvSpPr>
          <p:nvPr>
            <p:ph idx="1"/>
          </p:nvPr>
        </p:nvSpPr>
        <p:spPr>
          <a:xfrm>
            <a:off x="553641" y="1524000"/>
            <a:ext cx="8037576" cy="1495926"/>
          </a:xfrm>
        </p:spPr>
        <p:txBody>
          <a:bodyPr/>
          <a:lstStyle/>
          <a:p>
            <a:pPr marL="0" indent="0" eaLnBrk="1" hangingPunct="1">
              <a:spcAft>
                <a:spcPts val="600"/>
              </a:spcAft>
              <a:buFont typeface="Wingdings" panose="05000000000000000000" pitchFamily="2" charset="2"/>
              <a:buNone/>
            </a:pPr>
            <a:r>
              <a:rPr lang="es-MX" altLang="en-US" sz="2400">
                <a:solidFill>
                  <a:srgbClr val="101820"/>
                </a:solidFill>
              </a:rPr>
              <a:t>¿Qué es el empoderamiento financiero? </a:t>
            </a:r>
          </a:p>
          <a:p>
            <a:pPr marL="0" indent="0" eaLnBrk="1" hangingPunct="1">
              <a:lnSpc>
                <a:spcPts val="2400"/>
              </a:lnSpc>
              <a:spcAft>
                <a:spcPts val="600"/>
              </a:spcAft>
              <a:buFont typeface="Wingdings" panose="05000000000000000000" pitchFamily="2" charset="2"/>
              <a:buNone/>
            </a:pPr>
            <a:r>
              <a:rPr lang="es-MX" altLang="en-US" sz="1800">
                <a:solidFill>
                  <a:srgbClr val="101820"/>
                </a:solidFill>
              </a:rPr>
              <a:t>¿Cómo se diferencia de la educación financiera, la cultura financiera, la capacidad financiera o de otros términos de uso común? </a:t>
            </a:r>
          </a:p>
        </p:txBody>
      </p:sp>
      <p:sp>
        <p:nvSpPr>
          <p:cNvPr id="51207" name="TextBox 8"/>
          <p:cNvSpPr txBox="1">
            <a:spLocks noChangeArrowheads="1"/>
          </p:cNvSpPr>
          <p:nvPr/>
        </p:nvSpPr>
        <p:spPr bwMode="auto">
          <a:xfrm>
            <a:off x="5632450" y="3670300"/>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s-MX" altLang="en-US" sz="4800"/>
              <a:t>=</a:t>
            </a:r>
          </a:p>
        </p:txBody>
      </p:sp>
      <p:pic>
        <p:nvPicPr>
          <p:cNvPr id="9" name="Picture 10"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921125"/>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7" name="Title 1"/>
          <p:cNvSpPr>
            <a:spLocks noGrp="1"/>
          </p:cNvSpPr>
          <p:nvPr>
            <p:ph type="title"/>
          </p:nvPr>
        </p:nvSpPr>
        <p:spPr/>
        <p:txBody>
          <a:bodyPr/>
          <a:lstStyle/>
          <a:p>
            <a:pPr eaLnBrk="1" hangingPunct="1"/>
            <a:r>
              <a:rPr lang="es-MX"/>
              <a:t>Empoderamiento financiero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51203" grpId="0" build="p"/>
      <p:bldP spid="51207"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3" descr="Consulte http://files.consumerfinance.gov/f/201504_cfpb_ymyg_implementation-guide.pdf#page=36.&#10;&#10;Tabla con tres columnas. La columna 1 es para marcar con un visto cuando haya completado la tarea. Tarea: Personalizar el entrenamiento con las diapositivas de entrenamiento de Su dinero, sus metas. Seguramente tendrá más diapositivas y ejercicios interactivos de los que tendrá tiempo de usar. Elija el material que mejor se adapte a sus objetivos del entrenamiento. Tenga en cuenta que algunos ejercicios tienen hojas de cálculo que deben fotocopiarse antes de usarlas en grupos grandes y pequeños. El instructor debe agregar notas, anécdotas y ejemplos en base a su propia experiencia o sobre lo que podría ser más pertinente para los administradores de casos y demás personal de primera línea en entrenamiento.&#10;Consulte http://www.consumerfinance.gov/your-money-your-goals. Al abrir este archivo de PowerPoint, busque las notas del instructor en el Panel de Notas debajo de cada diapositiva. También hay una opción para imprimir las diapositivas para que las notas del orador queden visibles. Notas de planificación: (espacio para notas). Tarea: Trate de que los ejecutivos o los supervisores de las organizaciones que envían administradores de casos u otro personal de primera línea al entrenamiento se comprometan a realizar el entrenamiento. Involucre al coordinador de personal o de los voluntarios si usted está pensando en entrenar a los voluntarios. Notas de planificación: Haga una lista de quienes se comprometieron. Tarea: Haga las invitaciones para el entrenamiento. Las invitaciones deben incluir la información logística. Notas de planificación: (espacio para nota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8300" y="58738"/>
            <a:ext cx="62357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Herramienta de planificación de entrenamiento</a:t>
            </a:r>
            <a:r>
              <a:rPr/>
              <a:t/>
            </a:r>
            <a:br>
              <a:rPr/>
            </a:br>
            <a:endParaRPr lang="es-MX"/>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2" descr="Consulte http://files.consumerfinance.gov/f/201504_cfpb_ymyg_implementation-guide.pdf#page=37.&#10;&#10;Tabla con tres columnas. La columna 1 es para marcar con un visto cuando haya completado la tarea. Tarea: Ordene los suministros necesarios para el entrenamiento y obtenga los accesorios necesarios para dicho entrenamiento. Vea las notas del instructor en la Diapositiva 1 del entrenamiento de Su dinero, sus metas. Arregle la sala de entrenamiento para facilitar una participación interactiva. Lo ideal es tener mesas redondas o configurar las mesas y las sillas para acomodar a grupos pequeños de hasta 8 participantes. Incluya rotafolios, marcadores, un proyector LCD, y un micrófono, de ser necesario. Notas de planificación: (espacio para notas). Tarea: Otros. Notas de planificación: (espacio para notas). Tarea: Otros. Notas de planificación: (espacio para nota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615950"/>
            <a:ext cx="6096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t>Herramienta de planificación de entrenamiento</a:t>
            </a:r>
            <a:r>
              <a:rPr/>
              <a:t/>
            </a:r>
            <a:br>
              <a:rPr/>
            </a:br>
            <a:endParaRPr lang="es-MX"/>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Content Placeholder 2"/>
          <p:cNvSpPr>
            <a:spLocks noGrp="1"/>
          </p:cNvSpPr>
          <p:nvPr>
            <p:ph idx="1"/>
          </p:nvPr>
        </p:nvSpPr>
        <p:spPr/>
        <p:txBody>
          <a:bodyPr>
            <a:normAutofit fontScale="70000" lnSpcReduction="20000"/>
          </a:bodyPr>
          <a:lstStyle/>
          <a:p>
            <a:r>
              <a:rPr lang="es-MX"/>
              <a:t># de entrenamientos</a:t>
            </a:r>
          </a:p>
          <a:p>
            <a:r>
              <a:rPr lang="es-MX"/>
              <a:t># de personas entrenadas</a:t>
            </a:r>
          </a:p>
          <a:p>
            <a:r>
              <a:rPr lang="es-MX"/>
              <a:t>La ubicación del entrenamiento</a:t>
            </a:r>
          </a:p>
          <a:p>
            <a:r>
              <a:rPr lang="es-MX"/>
              <a:t>La duración del entrenamiento</a:t>
            </a:r>
          </a:p>
          <a:p>
            <a:r>
              <a:rPr lang="es-MX"/>
              <a:t>Las organizaciones que proporcionan entrenamiento</a:t>
            </a:r>
          </a:p>
          <a:p>
            <a:r>
              <a:rPr lang="es-MX"/>
              <a:t>La versión del conjunto de herramientas que se utiliza </a:t>
            </a:r>
          </a:p>
          <a:p>
            <a:r>
              <a:rPr lang="es-MX"/>
              <a:t>La eficacia del entrenamiento</a:t>
            </a:r>
          </a:p>
          <a:p>
            <a:r>
              <a:rPr lang="es-MX"/>
              <a:t>Los planes para usar el conjunto de herramientas</a:t>
            </a:r>
          </a:p>
          <a:p>
            <a:r>
              <a:rPr lang="es-MX"/>
              <a:t>Niveles de confianza del entrenamiento previa y posterior del personal de primera línea </a:t>
            </a:r>
          </a:p>
          <a:p>
            <a:endParaRPr lang="es-MX" altLang="en-US"/>
          </a:p>
        </p:txBody>
      </p:sp>
      <p:sp>
        <p:nvSpPr>
          <p:cNvPr id="446465" name="Title 1"/>
          <p:cNvSpPr>
            <a:spLocks noGrp="1"/>
          </p:cNvSpPr>
          <p:nvPr>
            <p:ph type="title"/>
          </p:nvPr>
        </p:nvSpPr>
        <p:spPr/>
        <p:txBody>
          <a:bodyPr>
            <a:normAutofit fontScale="90000"/>
          </a:bodyPr>
          <a:lstStyle/>
          <a:p>
            <a:r>
              <a:rPr lang="es-MX"/>
              <a:t>Las encuestas ayudan al CFPB a hacer un seguimiento de...</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1" descr="Captura de pantalla de la encuesta previa al entrenamiento. Envíe un correo electrónico a YourMoneyYourGoals@cfpb.gov para solicitar una versión accesible de la encuesta."/>
          <p:cNvPicPr>
            <a:picLocks noChangeAspect="1"/>
          </p:cNvPicPr>
          <p:nvPr/>
        </p:nvPicPr>
        <p:blipFill rotWithShape="1">
          <a:blip r:embed="rId3">
            <a:extLst>
              <a:ext uri="{28A0092B-C50C-407E-A947-70E740481C1C}">
                <a14:useLocalDpi xmlns:a14="http://schemas.microsoft.com/office/drawing/2010/main" val="0"/>
              </a:ext>
            </a:extLst>
          </a:blip>
          <a:srcRect l="443" t="7185" r="-443" b="-358"/>
          <a:stretch/>
        </p:blipFill>
        <p:spPr bwMode="auto">
          <a:xfrm>
            <a:off x="3708400" y="300789"/>
            <a:ext cx="5435600" cy="62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01751" y="1380744"/>
            <a:ext cx="2717673" cy="1682496"/>
          </a:xfrm>
        </p:spPr>
        <p:txBody>
          <a:bodyPr/>
          <a:lstStyle/>
          <a:p>
            <a:r>
              <a:rPr lang="es-MX" altLang="en-US" b="1"/>
              <a:t>Encuesta previa al curso</a:t>
            </a:r>
            <a:r>
              <a:rPr/>
              <a:t/>
            </a:r>
            <a:br>
              <a:rPr/>
            </a:br>
            <a:r>
              <a:rPr/>
              <a:t/>
            </a:r>
            <a:br>
              <a:rPr/>
            </a:br>
            <a:r>
              <a:rPr lang="es-MX"/>
              <a:t>¿Quien la lleva a cabo?</a:t>
            </a:r>
            <a:r>
              <a:rPr/>
              <a:t/>
            </a:r>
            <a:br>
              <a:rPr/>
            </a:br>
            <a:r>
              <a:rPr lang="es-MX" altLang="en-US" b="1"/>
              <a:t>Cada participante del curso</a:t>
            </a:r>
            <a:r>
              <a:rPr/>
              <a:t/>
            </a:r>
            <a:br>
              <a:rPr/>
            </a:br>
            <a:r>
              <a:rPr/>
              <a:t/>
            </a:r>
            <a:br>
              <a:rPr/>
            </a:br>
            <a:r>
              <a:rPr lang="es-MX"/>
              <a:t> ¿Cuándo?</a:t>
            </a:r>
            <a:r>
              <a:rPr/>
              <a:t/>
            </a:r>
            <a:br>
              <a:rPr/>
            </a:br>
            <a:r>
              <a:rPr lang="es-MX" altLang="en-US" b="1"/>
              <a:t>Al comienzo del curso</a:t>
            </a:r>
            <a:r>
              <a:rPr/>
              <a:t/>
            </a:r>
            <a:br>
              <a:rPr/>
            </a:br>
            <a:endParaRPr lang="es-MX"/>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1" descr="Captura de pantalla de la encuesta posterior al entrenamiento. Envíe un correo electrónico a YourMoneyYourGoals@cfpb.gov para solicitar una versión accesible de la encuesta."/>
          <p:cNvPicPr>
            <a:picLocks noChangeAspect="1"/>
          </p:cNvPicPr>
          <p:nvPr/>
        </p:nvPicPr>
        <p:blipFill rotWithShape="1">
          <a:blip r:embed="rId3">
            <a:extLst>
              <a:ext uri="{28A0092B-C50C-407E-A947-70E740481C1C}">
                <a14:useLocalDpi xmlns:a14="http://schemas.microsoft.com/office/drawing/2010/main" val="0"/>
              </a:ext>
            </a:extLst>
          </a:blip>
          <a:srcRect t="5793" b="908"/>
          <a:stretch/>
        </p:blipFill>
        <p:spPr bwMode="auto">
          <a:xfrm>
            <a:off x="3352800" y="360947"/>
            <a:ext cx="5791200" cy="618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01752" y="1380744"/>
            <a:ext cx="2727198" cy="1682496"/>
          </a:xfrm>
        </p:spPr>
        <p:txBody>
          <a:bodyPr/>
          <a:lstStyle/>
          <a:p>
            <a:r>
              <a:rPr lang="es-MX" altLang="en-US" b="1"/>
              <a:t>Encuesta Posterior al curso</a:t>
            </a:r>
            <a:r>
              <a:rPr/>
              <a:t/>
            </a:r>
            <a:br>
              <a:rPr/>
            </a:br>
            <a:r>
              <a:rPr/>
              <a:t/>
            </a:r>
            <a:br>
              <a:rPr/>
            </a:br>
            <a:r>
              <a:rPr lang="es-MX"/>
              <a:t>¿Quien la lleva a cabo?</a:t>
            </a:r>
            <a:r>
              <a:rPr/>
              <a:t/>
            </a:r>
            <a:br>
              <a:rPr/>
            </a:br>
            <a:r>
              <a:rPr lang="es-MX" altLang="en-US" b="1"/>
              <a:t>Cada participante del curso</a:t>
            </a:r>
            <a:r>
              <a:rPr/>
              <a:t/>
            </a:r>
            <a:br>
              <a:rPr/>
            </a:br>
            <a:r>
              <a:rPr/>
              <a:t/>
            </a:r>
            <a:br>
              <a:rPr/>
            </a:br>
            <a:r>
              <a:rPr lang="es-MX"/>
              <a:t> ¿Cuándo?</a:t>
            </a:r>
            <a:r>
              <a:rPr/>
              <a:t/>
            </a:r>
            <a:br>
              <a:rPr/>
            </a:br>
            <a:r>
              <a:rPr lang="es-MX" altLang="en-US" b="1"/>
              <a:t>Al terminar el curso</a:t>
            </a:r>
            <a:r>
              <a:rPr/>
              <a:t/>
            </a:r>
            <a:br>
              <a:rPr/>
            </a:br>
            <a:endParaRPr lang="es-MX"/>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1" descr="Captura de pantalla de la encuesta del instructor. Envíe un correo electrónico a YourMoneyYourGoals@cfpb.gov para solicitar una versión accesible de la encuesta."/>
          <p:cNvPicPr>
            <a:picLocks noChangeAspect="1"/>
          </p:cNvPicPr>
          <p:nvPr/>
        </p:nvPicPr>
        <p:blipFill rotWithShape="1">
          <a:blip r:embed="rId3">
            <a:extLst>
              <a:ext uri="{28A0092B-C50C-407E-A947-70E740481C1C}">
                <a14:useLocalDpi xmlns:a14="http://schemas.microsoft.com/office/drawing/2010/main" val="0"/>
              </a:ext>
            </a:extLst>
          </a:blip>
          <a:srcRect t="7193"/>
          <a:stretch/>
        </p:blipFill>
        <p:spPr bwMode="auto">
          <a:xfrm>
            <a:off x="3185528" y="180473"/>
            <a:ext cx="5865813" cy="636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es-MX" altLang="en-US" b="1"/>
              <a:t>Encuesta para el instructor</a:t>
            </a:r>
            <a:r>
              <a:rPr/>
              <a:t/>
            </a:r>
            <a:br>
              <a:rPr/>
            </a:br>
            <a:r>
              <a:rPr/>
              <a:t/>
            </a:r>
            <a:br>
              <a:rPr/>
            </a:br>
            <a:r>
              <a:rPr lang="es-MX"/>
              <a:t>¿Quien la lleva a cabo?</a:t>
            </a:r>
            <a:r>
              <a:rPr/>
              <a:t/>
            </a:r>
            <a:br>
              <a:rPr/>
            </a:br>
            <a:r>
              <a:rPr lang="es-ES"/>
              <a:t>El </a:t>
            </a:r>
            <a:r>
              <a:rPr lang="es-MX" b="1"/>
              <a:t>instructor</a:t>
            </a:r>
            <a:r>
              <a:rPr/>
              <a:t/>
            </a:r>
            <a:br>
              <a:rPr/>
            </a:br>
            <a:r>
              <a:rPr/>
              <a:t/>
            </a:r>
            <a:br>
              <a:rPr/>
            </a:br>
            <a:r>
              <a:rPr lang="es-MX"/>
              <a:t> ¿Cuándo?</a:t>
            </a:r>
            <a:r>
              <a:rPr/>
              <a:t/>
            </a:r>
            <a:br>
              <a:rPr/>
            </a:br>
            <a:r>
              <a:rPr lang="es-MX" altLang="en-US" b="1"/>
              <a:t>Después del curso</a:t>
            </a:r>
            <a:r>
              <a:rPr/>
              <a:t/>
            </a:r>
            <a:br>
              <a:rPr/>
            </a:br>
            <a:endParaRPr lang="es-MX"/>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 y="4882298"/>
            <a:ext cx="8696325" cy="1815882"/>
          </a:xfrm>
          <a:prstGeom prst="rect">
            <a:avLst/>
          </a:prstGeom>
          <a:noFill/>
        </p:spPr>
        <p:txBody>
          <a:bodyPr wrap="square" rtlCol="0">
            <a:spAutoFit/>
          </a:bodyPr>
          <a:lstStyle/>
          <a:p>
            <a:r>
              <a:rPr lang="es-MX" sz="800"/>
              <a:t>Aviso para Recopilar Información bajo la Ley de Privacidad de 1974, 5 U.S.C. § 552a -- Modificada (Declaración de la Ley del Derecho a la Privacidad)</a:t>
            </a:r>
          </a:p>
          <a:p>
            <a:r>
              <a:rPr lang="es-MX" sz="800"/>
              <a:t>La información que se solicita en este formulario se recopila para registrarlo en un programa o evento auspiciado por la Oficina para la Protección Financiera del Consumidor (CFPB). Cuando proceda, dicha información también podrá ser utilizada para enviarle (con su aprobación) notificaciones por correo electrónico y actualizaciones por parte del CFPB.</a:t>
            </a:r>
          </a:p>
          <a:p>
            <a:endParaRPr lang="es-MX" sz="800"/>
          </a:p>
          <a:p>
            <a:pPr lvl="0" fontAlgn="t"/>
            <a:r>
              <a:rPr lang="es-MX" sz="800"/>
              <a:t>La información recopilada que le identifique podrá ser utilizada y divulgada a los empleados, contratistas, agentes y otras personas autorizadas por el CFPB para recibir esta información con el fin de ayudar con las actividades conexas. También podrá ser revelada a:</a:t>
            </a:r>
          </a:p>
          <a:p>
            <a:pPr marL="171450" lvl="0" indent="-171450" fontAlgn="t">
              <a:buFont typeface="Arial" panose="020B0604020202020204" pitchFamily="34" charset="0"/>
              <a:buChar char="•"/>
            </a:pPr>
            <a:r>
              <a:rPr lang="es-MX" sz="800"/>
              <a:t>un miembro del Congreso; al Departamento de Justicia, a un tribunal, a un órgano jurisdiccional o tribunal administrativo, o una de las partes en un litigio;</a:t>
            </a:r>
          </a:p>
          <a:p>
            <a:pPr marL="171450" lvl="0" indent="-171450" fontAlgn="t">
              <a:buFont typeface="Arial" panose="020B0604020202020204" pitchFamily="34" charset="0"/>
              <a:buChar char="•"/>
            </a:pPr>
            <a:r>
              <a:rPr lang="es-MX" sz="800"/>
              <a:t>para hacer cumplir la ley, y para fines reglamentarios y regulatorios;</a:t>
            </a:r>
          </a:p>
          <a:p>
            <a:pPr marL="171450" lvl="0" indent="-171450" fontAlgn="t">
              <a:buFont typeface="Arial" panose="020B0604020202020204" pitchFamily="34" charset="0"/>
              <a:buChar char="•"/>
            </a:pPr>
            <a:r>
              <a:rPr lang="es-MX" sz="800"/>
              <a:t>a otra agencia federal o estatal o a la autoridad reguladora; y</a:t>
            </a:r>
          </a:p>
          <a:p>
            <a:pPr marL="171450" lvl="0" indent="-171450" fontAlgn="t">
              <a:buFont typeface="Arial" panose="020B0604020202020204" pitchFamily="34" charset="0"/>
              <a:buChar char="•"/>
            </a:pPr>
            <a:r>
              <a:rPr lang="es-MX" sz="800"/>
              <a:t>de conformidad con la Ley del Derecho a la Privacidad publicada por el sistema de registros del CFPB según aviso CFPB.021 - Registros de Educación y Participación del Consumidor.</a:t>
            </a:r>
          </a:p>
          <a:p>
            <a:pPr fontAlgn="t"/>
            <a:r>
              <a:rPr lang="es-MX" sz="800"/>
              <a:t> </a:t>
            </a:r>
          </a:p>
          <a:p>
            <a:pPr fontAlgn="t"/>
            <a:r>
              <a:rPr lang="es-MX" sz="800"/>
              <a:t>La recopilación de esta información está autorizada por la Ley Pública de aplicación general 111-203, Título X, Secciones 1013 y 1022, codificada en 12 U.S.C. 5493 y 5512. Usted no está obligado a presentar ni a proporcionar ninguna información que lo identifique; sin embargo, si elige no proporcionar la información, puede que el CFPB no pueda procesar su solicitud para asistir al programa o evento auspiciado por el CFPB, ni recibir notificaciones por correo electrónico.</a:t>
            </a:r>
            <a:endParaRPr lang="es-MX" sz="1600"/>
          </a:p>
        </p:txBody>
      </p:sp>
      <p:graphicFrame>
        <p:nvGraphicFramePr>
          <p:cNvPr id="3" name="Table 2" descr="Hoja de registro del entrenamiento. Nombre, organización, dirección de correo electrónico, persona de contacto (POC), proveedor de servicios, supervisor, instructor, otros."/>
          <p:cNvGraphicFramePr>
            <a:graphicFrameLocks noGrp="1"/>
          </p:cNvGraphicFramePr>
          <p:nvPr>
            <p:extLst>
              <p:ext uri="{D42A27DB-BD31-4B8C-83A1-F6EECF244321}">
                <p14:modId xmlns:p14="http://schemas.microsoft.com/office/powerpoint/2010/main" val="359106504"/>
              </p:ext>
            </p:extLst>
          </p:nvPr>
        </p:nvGraphicFramePr>
        <p:xfrm>
          <a:off x="553641" y="1041818"/>
          <a:ext cx="8036720" cy="3840480"/>
        </p:xfrm>
        <a:graphic>
          <a:graphicData uri="http://schemas.openxmlformats.org/drawingml/2006/table">
            <a:tbl>
              <a:tblPr firstRow="1">
                <a:tableStyleId>{5940675A-B579-460E-94D1-54222C63F5DA}</a:tableStyleId>
              </a:tblPr>
              <a:tblGrid>
                <a:gridCol w="1266485">
                  <a:extLst>
                    <a:ext uri="{9D8B030D-6E8A-4147-A177-3AD203B41FA5}">
                      <a16:colId xmlns="" xmlns:a16="http://schemas.microsoft.com/office/drawing/2014/main" val="20000"/>
                    </a:ext>
                  </a:extLst>
                </a:gridCol>
                <a:gridCol w="1468121">
                  <a:extLst>
                    <a:ext uri="{9D8B030D-6E8A-4147-A177-3AD203B41FA5}">
                      <a16:colId xmlns="" xmlns:a16="http://schemas.microsoft.com/office/drawing/2014/main" val="20001"/>
                    </a:ext>
                  </a:extLst>
                </a:gridCol>
                <a:gridCol w="1590575">
                  <a:extLst>
                    <a:ext uri="{9D8B030D-6E8A-4147-A177-3AD203B41FA5}">
                      <a16:colId xmlns="" xmlns:a16="http://schemas.microsoft.com/office/drawing/2014/main" val="20002"/>
                    </a:ext>
                  </a:extLst>
                </a:gridCol>
                <a:gridCol w="783958">
                  <a:extLst>
                    <a:ext uri="{9D8B030D-6E8A-4147-A177-3AD203B41FA5}">
                      <a16:colId xmlns="" xmlns:a16="http://schemas.microsoft.com/office/drawing/2014/main" val="20003"/>
                    </a:ext>
                  </a:extLst>
                </a:gridCol>
                <a:gridCol w="797999">
                  <a:extLst>
                    <a:ext uri="{9D8B030D-6E8A-4147-A177-3AD203B41FA5}">
                      <a16:colId xmlns="" xmlns:a16="http://schemas.microsoft.com/office/drawing/2014/main" val="20004"/>
                    </a:ext>
                  </a:extLst>
                </a:gridCol>
                <a:gridCol w="759072">
                  <a:extLst>
                    <a:ext uri="{9D8B030D-6E8A-4147-A177-3AD203B41FA5}">
                      <a16:colId xmlns="" xmlns:a16="http://schemas.microsoft.com/office/drawing/2014/main" val="20005"/>
                    </a:ext>
                  </a:extLst>
                </a:gridCol>
                <a:gridCol w="690950">
                  <a:extLst>
                    <a:ext uri="{9D8B030D-6E8A-4147-A177-3AD203B41FA5}">
                      <a16:colId xmlns="" xmlns:a16="http://schemas.microsoft.com/office/drawing/2014/main" val="20006"/>
                    </a:ext>
                  </a:extLst>
                </a:gridCol>
                <a:gridCol w="679560">
                  <a:extLst>
                    <a:ext uri="{9D8B030D-6E8A-4147-A177-3AD203B41FA5}">
                      <a16:colId xmlns="" xmlns:a16="http://schemas.microsoft.com/office/drawing/2014/main" val="20007"/>
                    </a:ext>
                  </a:extLst>
                </a:gridCol>
              </a:tblGrid>
              <a:tr h="515381">
                <a:tc rowSpan="2">
                  <a:txBody>
                    <a:bodyPr/>
                    <a:lstStyle/>
                    <a:p>
                      <a:r>
                        <a:rPr lang="en-US" sz="1100" b="1"/>
                        <a:t>Nombre completo (imprimir)</a:t>
                      </a:r>
                      <a:endParaRPr lang="es-MX" sz="1100" b="1"/>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BEDD4"/>
                    </a:solidFill>
                  </a:tcPr>
                </a:tc>
                <a:tc rowSpan="2">
                  <a:txBody>
                    <a:bodyPr/>
                    <a:lstStyle/>
                    <a:p>
                      <a:r>
                        <a:rPr lang="en-US" sz="1100" b="1"/>
                        <a:t>Organización</a:t>
                      </a:r>
                      <a:endParaRPr lang="es-MX" sz="11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BEDD4"/>
                    </a:solidFill>
                  </a:tcPr>
                </a:tc>
                <a:tc rowSpan="2">
                  <a:txBody>
                    <a:bodyPr/>
                    <a:lstStyle/>
                    <a:p>
                      <a:r>
                        <a:rPr lang="es-US" sz="1100" b="1" noProof="0"/>
                        <a:t>Dirección de correo electrónico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DBEDD4"/>
                    </a:solidFill>
                  </a:tcPr>
                </a:tc>
                <a:tc gridSpan="5">
                  <a:txBody>
                    <a:bodyPr/>
                    <a:lstStyle/>
                    <a:p>
                      <a:r>
                        <a:rPr lang="es-US" sz="1100" b="1" noProof="0"/>
                        <a:t>Marque con un visto </a:t>
                      </a:r>
                      <a:r>
                        <a:rPr lang="es-US" sz="1100" b="1" u="sng" noProof="0"/>
                        <a:t>todas</a:t>
                      </a:r>
                      <a:r>
                        <a:rPr lang="es-US" sz="1100" b="1" noProof="0"/>
                        <a:t> la(s) función(es) y posición(es) en su organización que</a:t>
                      </a:r>
                      <a:r>
                        <a:rPr lang="es-US" sz="1100" b="1" baseline="0" noProof="0"/>
                        <a:t> se aplican a usted</a:t>
                      </a:r>
                      <a:r>
                        <a:rPr lang="es-US" sz="1100" b="1" noProof="0"/>
                        <a: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DBEDD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92895">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s-MX" sz="900" kern="1200">
                          <a:solidFill>
                            <a:schemeClr val="tx1"/>
                          </a:solidFill>
                          <a:effectLst/>
                          <a:latin typeface="+mn-lt"/>
                        </a:rPr>
                        <a:t>Punto de contacto de YMYG en el sitio </a:t>
                      </a:r>
                    </a:p>
                    <a:p>
                      <a:r>
                        <a:rPr lang="es-MX" sz="900" kern="1200">
                          <a:solidFill>
                            <a:schemeClr val="tx1"/>
                          </a:solidFill>
                          <a:effectLst/>
                          <a:latin typeface="+mn-lt"/>
                        </a:rPr>
                        <a:t>Punto de contacto</a:t>
                      </a:r>
                      <a:endParaRPr lang="es-MX"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D4"/>
                    </a:solidFill>
                  </a:tcPr>
                </a:tc>
                <a:tc>
                  <a:txBody>
                    <a:bodyPr/>
                    <a:lstStyle/>
                    <a:p>
                      <a:r>
                        <a:rPr lang="es-MX" sz="900" kern="1200">
                          <a:solidFill>
                            <a:schemeClr val="tx1"/>
                          </a:solidFill>
                          <a:effectLst/>
                          <a:latin typeface="+mn-lt"/>
                        </a:rPr>
                        <a:t>Proveedor de servicio directo / administrador de casos</a:t>
                      </a:r>
                      <a:endParaRPr lang="es-MX"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D4"/>
                    </a:solidFill>
                  </a:tcPr>
                </a:tc>
                <a:tc>
                  <a:txBody>
                    <a:bodyPr/>
                    <a:lstStyle/>
                    <a:p>
                      <a:r>
                        <a:rPr lang="es-MX" sz="900" kern="1200">
                          <a:solidFill>
                            <a:schemeClr val="tx1"/>
                          </a:solidFill>
                          <a:effectLst/>
                          <a:latin typeface="+mn-lt"/>
                        </a:rPr>
                        <a:t>Supervisor de los proveedores de servicios directos </a:t>
                      </a:r>
                      <a:endParaRPr lang="es-MX"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D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900" kern="1200">
                          <a:solidFill>
                            <a:schemeClr val="tx1"/>
                          </a:solidFill>
                          <a:effectLst/>
                          <a:latin typeface="+mn-lt"/>
                        </a:rPr>
                        <a:t>Instructor </a:t>
                      </a:r>
                      <a:endParaRPr lang="es-MX" sz="900"/>
                    </a:p>
                    <a:p>
                      <a:endParaRPr lang="es-MX"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D4"/>
                    </a:solidFill>
                  </a:tcPr>
                </a:tc>
                <a:tc>
                  <a:txBody>
                    <a:bodyPr/>
                    <a:lstStyle/>
                    <a:p>
                      <a:r>
                        <a:rPr lang="en-US" sz="900"/>
                        <a:t>Otros (escriba el cargo)</a:t>
                      </a:r>
                      <a:endParaRPr lang="es-MX" sz="9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DD4"/>
                    </a:solidFill>
                  </a:tcPr>
                </a:tc>
                <a:extLst>
                  <a:ext uri="{0D108BD9-81ED-4DB2-BD59-A6C34878D82A}">
                    <a16:rowId xmlns="" xmlns:a16="http://schemas.microsoft.com/office/drawing/2014/main" val="10001"/>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extLst>
                  <a:ext uri="{0D108BD9-81ED-4DB2-BD59-A6C34878D82A}">
                    <a16:rowId xmlns="" xmlns:a16="http://schemas.microsoft.com/office/drawing/2014/main" val="10003"/>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extLst>
                  <a:ext uri="{0D108BD9-81ED-4DB2-BD59-A6C34878D82A}">
                    <a16:rowId xmlns="" xmlns:a16="http://schemas.microsoft.com/office/drawing/2014/main" val="10005"/>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extLst>
                  <a:ext uri="{0D108BD9-81ED-4DB2-BD59-A6C34878D82A}">
                    <a16:rowId xmlns="" xmlns:a16="http://schemas.microsoft.com/office/drawing/2014/main" val="10007"/>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tc>
                  <a:txBody>
                    <a:bodyPr/>
                    <a:lstStyle/>
                    <a:p>
                      <a:endParaRPr lang="en-US" sz="110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3E4"/>
                    </a:solidFill>
                  </a:tcPr>
                </a:tc>
                <a:extLst>
                  <a:ext uri="{0D108BD9-81ED-4DB2-BD59-A6C34878D82A}">
                    <a16:rowId xmlns="" xmlns:a16="http://schemas.microsoft.com/office/drawing/2014/main" val="10009"/>
                  </a:ext>
                </a:extLst>
              </a:tr>
              <a:tr h="224653">
                <a:tc>
                  <a:txBody>
                    <a:bodyPr/>
                    <a:lstStyle/>
                    <a:p>
                      <a:endParaRPr lang="en-US" sz="110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1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10" name="Title 9"/>
          <p:cNvSpPr>
            <a:spLocks noGrp="1"/>
          </p:cNvSpPr>
          <p:nvPr>
            <p:ph type="title"/>
          </p:nvPr>
        </p:nvSpPr>
        <p:spPr/>
        <p:txBody>
          <a:bodyPr>
            <a:normAutofit fontScale="90000"/>
          </a:bodyPr>
          <a:lstStyle/>
          <a:p>
            <a:r>
              <a:rPr lang="es-MX"/>
              <a:t>Hoja de registro de firmas para los asistentes a la entrenamiento YMYG </a:t>
            </a:r>
            <a:r>
              <a:rPr/>
              <a:t/>
            </a:r>
            <a:br>
              <a:rPr/>
            </a:br>
            <a:endParaRPr lang="es-MX"/>
          </a:p>
        </p:txBody>
      </p:sp>
    </p:spTree>
    <p:extLst>
      <p:ext uri="{BB962C8B-B14F-4D97-AF65-F5344CB8AC3E}">
        <p14:creationId xmlns:p14="http://schemas.microsoft.com/office/powerpoint/2010/main" val="2932303703"/>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Content Placeholder 4"/>
          <p:cNvSpPr>
            <a:spLocks noGrp="1"/>
          </p:cNvSpPr>
          <p:nvPr>
            <p:ph idx="1"/>
          </p:nvPr>
        </p:nvSpPr>
        <p:spPr/>
        <p:txBody>
          <a:bodyPr>
            <a:normAutofit fontScale="92500"/>
          </a:bodyPr>
          <a:lstStyle/>
          <a:p>
            <a:pPr>
              <a:lnSpc>
                <a:spcPct val="110000"/>
              </a:lnSpc>
            </a:pPr>
            <a:r>
              <a:rPr lang="es-MX" altLang="en-US" sz="1700"/>
              <a:t>Visite la página Inicial de </a:t>
            </a:r>
            <a:r>
              <a:rPr lang="es-MX" altLang="en-US" sz="1700" i="1"/>
              <a:t>Su dinero, sus metas </a:t>
            </a:r>
            <a:r>
              <a:rPr lang="es-MX" altLang="en-US" sz="1700"/>
              <a:t>y busque el enlace "Ordene Copias Gratuitas": </a:t>
            </a:r>
            <a:r>
              <a:rPr lang="es-MX" altLang="en-US" sz="1700">
                <a:hlinkClick r:id="rId3"/>
              </a:rPr>
              <a:t>http://www.consumerfinance.gov/your-money-your-goals/</a:t>
            </a:r>
            <a:r>
              <a:rPr lang="es-MX"/>
              <a:t> </a:t>
            </a:r>
          </a:p>
          <a:p>
            <a:pPr lvl="1">
              <a:lnSpc>
                <a:spcPct val="110000"/>
              </a:lnSpc>
            </a:pPr>
            <a:r>
              <a:rPr lang="es-MX" altLang="en-US" sz="1500"/>
              <a:t>Los números en los campos desplegables representan números de conjuntos de herramientas (no de cajas de conjuntos de herramientas).</a:t>
            </a:r>
          </a:p>
          <a:p>
            <a:pPr lvl="1">
              <a:lnSpc>
                <a:spcPct val="110000"/>
              </a:lnSpc>
            </a:pPr>
            <a:r>
              <a:rPr lang="es-MX" altLang="en-US" sz="1500"/>
              <a:t>Proporcione una dirección física y no un PO Box para la entrega de su pedido. </a:t>
            </a:r>
          </a:p>
          <a:p>
            <a:pPr>
              <a:lnSpc>
                <a:spcPct val="110000"/>
              </a:lnSpc>
            </a:pPr>
            <a:r>
              <a:rPr lang="es-MX" altLang="en-US" sz="1700"/>
              <a:t>Calcule un tiempo de entrega de 4 a 5 semanas. </a:t>
            </a:r>
            <a:r>
              <a:rPr lang="es-MX" altLang="en-US" sz="1700" b="1"/>
              <a:t>Ordene ahora </a:t>
            </a:r>
            <a:r>
              <a:rPr lang="es-MX" altLang="en-US" sz="1700"/>
              <a:t>para que lleguen a tiempo.</a:t>
            </a:r>
          </a:p>
          <a:p>
            <a:pPr lvl="1">
              <a:lnSpc>
                <a:spcPct val="110000"/>
              </a:lnSpc>
            </a:pPr>
            <a:r>
              <a:rPr lang="es-MX" altLang="en-US" sz="1500"/>
              <a:t>Si usted necesita los conjuntos de herramientas más rápido, póngase en contacto con: </a:t>
            </a:r>
            <a:r>
              <a:rPr lang="es-MX" altLang="en-US" sz="1500">
                <a:hlinkClick r:id="rId4"/>
              </a:rPr>
              <a:t>empowerment@cfpb.gov</a:t>
            </a:r>
            <a:r>
              <a:rPr lang="es-MX" altLang="en-US" sz="1500"/>
              <a:t>. En la línea para el asunto escriba "YMYG Toolkit Order" para asegurarse de que su mensaje de correo electrónico reciba una atención rápida . </a:t>
            </a:r>
          </a:p>
          <a:p>
            <a:pPr>
              <a:lnSpc>
                <a:spcPct val="110000"/>
              </a:lnSpc>
            </a:pPr>
            <a:r>
              <a:rPr lang="es-MX" altLang="en-US" sz="1700"/>
              <a:t>Los conjuntos de herramientas se envían envueltos en plástico, perforados, pero no encuadernados. Usted debe suministrar clips grandes para las carpetas o carpetas de 1.5 pulgadas para los conjuntos de herramientas. </a:t>
            </a:r>
          </a:p>
        </p:txBody>
      </p:sp>
      <p:sp>
        <p:nvSpPr>
          <p:cNvPr id="454657" name="Title 3"/>
          <p:cNvSpPr>
            <a:spLocks noGrp="1"/>
          </p:cNvSpPr>
          <p:nvPr>
            <p:ph type="title"/>
          </p:nvPr>
        </p:nvSpPr>
        <p:spPr/>
        <p:txBody>
          <a:bodyPr/>
          <a:lstStyle/>
          <a:p>
            <a:r>
              <a:rPr lang="es-MX"/>
              <a:t>Cómo solicitar el conjunto de herramientas</a:t>
            </a: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s-MX"/>
              <a:t>Cierre</a:t>
            </a:r>
          </a:p>
        </p:txBody>
      </p:sp>
      <p:sp>
        <p:nvSpPr>
          <p:cNvPr id="2" name="Title 1"/>
          <p:cNvSpPr>
            <a:spLocks noGrp="1"/>
          </p:cNvSpPr>
          <p:nvPr>
            <p:ph type="ctrTitle"/>
          </p:nvPr>
        </p:nvSpPr>
        <p:spPr/>
        <p:txBody>
          <a:bodyPr/>
          <a:lstStyle/>
          <a:p>
            <a:r>
              <a:rPr lang="es-MX" altLang="en-US">
                <a:solidFill>
                  <a:srgbClr val="3B8636"/>
                </a:solidFill>
              </a:rPr>
              <a:t>Su dinero, sus metas</a:t>
            </a:r>
            <a:endParaRPr lang="es-MX">
              <a:solidFill>
                <a:srgbClr val="3B8636"/>
              </a:solidFill>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Content Placeholder 2"/>
          <p:cNvSpPr>
            <a:spLocks noGrp="1"/>
          </p:cNvSpPr>
          <p:nvPr>
            <p:ph idx="1"/>
          </p:nvPr>
        </p:nvSpPr>
        <p:spPr/>
        <p:txBody>
          <a:bodyPr/>
          <a:lstStyle/>
          <a:p>
            <a:r>
              <a:rPr lang="es-MX"/>
              <a:t>¿Qué es lo más importante que usted ha aprendido de este entrenamiento?</a:t>
            </a:r>
          </a:p>
          <a:p>
            <a:r>
              <a:rPr lang="es-MX"/>
              <a:t>¿Sobre qué temas le gustaría aprender más?</a:t>
            </a:r>
            <a:endParaRPr lang="es-MX" altLang="en-US"/>
          </a:p>
        </p:txBody>
      </p:sp>
      <p:sp>
        <p:nvSpPr>
          <p:cNvPr id="458753" name="Title 1"/>
          <p:cNvSpPr>
            <a:spLocks noGrp="1"/>
          </p:cNvSpPr>
          <p:nvPr>
            <p:ph type="title"/>
          </p:nvPr>
        </p:nvSpPr>
        <p:spPr/>
        <p:txBody>
          <a:bodyPr/>
          <a:lstStyle/>
          <a:p>
            <a:r>
              <a:rPr lang="es-MX"/>
              <a:t>Cierre</a:t>
            </a:r>
            <a:endParaRPr lang="es-MX"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Financial literacy plus Skill and confidence to use knowledge equals Financial empowerment"/>
          <p:cNvGraphicFramePr/>
          <p:nvPr>
            <p:extLst>
              <p:ext uri="{D42A27DB-BD31-4B8C-83A1-F6EECF244321}">
                <p14:modId xmlns:p14="http://schemas.microsoft.com/office/powerpoint/2010/main" val="3186805997"/>
              </p:ext>
            </p:extLst>
          </p:nvPr>
        </p:nvGraphicFramePr>
        <p:xfrm>
          <a:off x="553640" y="498018"/>
          <a:ext cx="8036719" cy="532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7" name="Picture 7" desc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54300" y="2954338"/>
            <a:ext cx="330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Picture 8"/>
          <p:cNvSpPr>
            <a:spLocks noChangeAspect="1"/>
          </p:cNvSpPr>
          <p:nvPr/>
        </p:nvSpPr>
        <p:spPr bwMode="auto">
          <a:xfrm>
            <a:off x="5618163" y="3076575"/>
            <a:ext cx="330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s-MX" altLang="en-US" sz="1800"/>
              <a:t>‘’</a:t>
            </a:r>
          </a:p>
        </p:txBody>
      </p:sp>
      <p:sp>
        <p:nvSpPr>
          <p:cNvPr id="57350" name="TextBox 1"/>
          <p:cNvSpPr txBox="1">
            <a:spLocks noChangeArrowheads="1"/>
          </p:cNvSpPr>
          <p:nvPr/>
        </p:nvSpPr>
        <p:spPr bwMode="auto">
          <a:xfrm>
            <a:off x="5397500" y="2660650"/>
            <a:ext cx="873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lnSpc>
                <a:spcPct val="100000"/>
              </a:lnSpc>
              <a:spcBef>
                <a:spcPct val="0"/>
              </a:spcBef>
              <a:buClrTx/>
              <a:buFontTx/>
              <a:buNone/>
            </a:pPr>
            <a:r>
              <a:rPr lang="es-MX" altLang="en-US" sz="4800"/>
              <a:t>=</a:t>
            </a:r>
          </a:p>
        </p:txBody>
      </p:sp>
      <p:sp>
        <p:nvSpPr>
          <p:cNvPr id="57346" name="Title 1"/>
          <p:cNvSpPr>
            <a:spLocks noGrp="1"/>
          </p:cNvSpPr>
          <p:nvPr>
            <p:ph type="title"/>
          </p:nvPr>
        </p:nvSpPr>
        <p:spPr/>
        <p:txBody>
          <a:bodyPr>
            <a:normAutofit fontScale="90000"/>
          </a:bodyPr>
          <a:lstStyle/>
          <a:p>
            <a:pPr eaLnBrk="1" hangingPunct="1"/>
            <a:r>
              <a:rPr lang="es-MX"/>
              <a:t>El empoderamiento financiero y los proveedores de servicios.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114300" indent="0" eaLnBrk="1" fontAlgn="auto" hangingPunct="1">
              <a:spcAft>
                <a:spcPts val="0"/>
              </a:spcAft>
              <a:buFont typeface="Wingdings" charset="2"/>
              <a:buNone/>
              <a:defRPr/>
            </a:pPr>
            <a:r>
              <a:rPr lang="es-MX" b="1">
                <a:solidFill>
                  <a:srgbClr val="101820"/>
                </a:solidFill>
              </a:rPr>
              <a:t>Equipo 1</a:t>
            </a:r>
          </a:p>
          <a:p>
            <a:pPr indent="-347472" eaLnBrk="1" fontAlgn="auto" hangingPunct="1">
              <a:spcAft>
                <a:spcPts val="0"/>
              </a:spcAft>
              <a:buFont typeface="Wingdings" charset="2"/>
              <a:buChar char="§"/>
              <a:defRPr/>
            </a:pPr>
            <a:r>
              <a:rPr lang="es-MX">
                <a:solidFill>
                  <a:srgbClr val="101820"/>
                </a:solidFill>
              </a:rPr>
              <a:t>Como prestadores de servicios, nosotros </a:t>
            </a:r>
            <a:r>
              <a:rPr lang="es-MX" i="1">
                <a:solidFill>
                  <a:srgbClr val="101820"/>
                </a:solidFill>
              </a:rPr>
              <a:t>deberíamos</a:t>
            </a:r>
            <a:r>
              <a:rPr lang="es-MX">
                <a:solidFill>
                  <a:srgbClr val="101820"/>
                </a:solidFill>
              </a:rPr>
              <a:t> proporcionar información y herramientas de empoderamiento financiero a las personas a las que prestamos nuestros servicios. </a:t>
            </a:r>
            <a:endParaRPr lang="es-MX">
              <a:solidFill>
                <a:srgbClr val="101820"/>
              </a:solidFill>
              <a:ea typeface="+mn-ea"/>
            </a:endParaRPr>
          </a:p>
        </p:txBody>
      </p:sp>
      <p:sp>
        <p:nvSpPr>
          <p:cNvPr id="4" name="Content Placeholder 3"/>
          <p:cNvSpPr>
            <a:spLocks noGrp="1"/>
          </p:cNvSpPr>
          <p:nvPr>
            <p:ph sz="half" idx="2"/>
          </p:nvPr>
        </p:nvSpPr>
        <p:spPr/>
        <p:txBody>
          <a:bodyPr rtlCol="0">
            <a:normAutofit/>
          </a:bodyPr>
          <a:lstStyle/>
          <a:p>
            <a:pPr marL="114300" indent="0" eaLnBrk="1" fontAlgn="auto" hangingPunct="1">
              <a:spcAft>
                <a:spcPts val="0"/>
              </a:spcAft>
              <a:buFont typeface="Wingdings" charset="2"/>
              <a:buNone/>
              <a:defRPr/>
            </a:pPr>
            <a:r>
              <a:rPr lang="es-MX" b="1">
                <a:solidFill>
                  <a:srgbClr val="101820"/>
                </a:solidFill>
              </a:rPr>
              <a:t>Equipo 2</a:t>
            </a:r>
          </a:p>
          <a:p>
            <a:pPr indent="-347472" eaLnBrk="1" fontAlgn="auto" hangingPunct="1">
              <a:spcAft>
                <a:spcPts val="0"/>
              </a:spcAft>
              <a:buFont typeface="Wingdings" charset="2"/>
              <a:buChar char="§"/>
              <a:defRPr/>
            </a:pPr>
            <a:r>
              <a:rPr lang="es-MX">
                <a:solidFill>
                  <a:srgbClr val="101820"/>
                </a:solidFill>
              </a:rPr>
              <a:t>Como prestadores de servicios, nosotros </a:t>
            </a:r>
            <a:r>
              <a:rPr lang="es-MX" i="1">
                <a:solidFill>
                  <a:srgbClr val="101820"/>
                </a:solidFill>
              </a:rPr>
              <a:t>no deberíamos</a:t>
            </a:r>
            <a:r>
              <a:rPr lang="es-MX">
                <a:solidFill>
                  <a:srgbClr val="101820"/>
                </a:solidFill>
              </a:rPr>
              <a:t> proporcionar información y herramientas de empoderamiento financiero a las personas a las que prestamos nuestros servicios. </a:t>
            </a:r>
          </a:p>
        </p:txBody>
      </p:sp>
      <p:sp>
        <p:nvSpPr>
          <p:cNvPr id="59393" name="Title 1"/>
          <p:cNvSpPr>
            <a:spLocks noGrp="1"/>
          </p:cNvSpPr>
          <p:nvPr>
            <p:ph type="title"/>
          </p:nvPr>
        </p:nvSpPr>
        <p:spPr/>
        <p:txBody>
          <a:bodyPr/>
          <a:lstStyle/>
          <a:p>
            <a:pPr eaLnBrk="1" hangingPunct="1"/>
            <a:r>
              <a:rPr lang="es-MX" altLang="en-US">
                <a:solidFill>
                  <a:srgbClr val="101820"/>
                </a:solidFill>
              </a:rPr>
              <a:t>Debate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rtlCol="0">
            <a:normAutofit/>
          </a:bodyPr>
          <a:lstStyle/>
          <a:p>
            <a:pPr marL="0" indent="0" eaLnBrk="1" fontAlgn="auto" hangingPunct="1">
              <a:lnSpc>
                <a:spcPts val="3000"/>
              </a:lnSpc>
              <a:spcAft>
                <a:spcPts val="0"/>
              </a:spcAft>
              <a:buFont typeface="Wingdings" charset="2"/>
              <a:buNone/>
              <a:defRPr/>
            </a:pPr>
            <a:r>
              <a:rPr lang="es-MX"/>
              <a:t>¿Cuáles son los </a:t>
            </a:r>
            <a:r>
              <a:rPr lang="es-MX" sz="2400" i="1">
                <a:solidFill>
                  <a:srgbClr val="101820"/>
                </a:solidFill>
              </a:rPr>
              <a:t>beneficios</a:t>
            </a:r>
            <a:r>
              <a:rPr lang="es-MX"/>
              <a:t> del empoderamiento financiero?</a:t>
            </a:r>
            <a:r>
              <a:rPr lang="es-MX" sz="2400">
                <a:solidFill>
                  <a:srgbClr val="101820"/>
                </a:solidFill>
              </a:rPr>
              <a:t> </a:t>
            </a:r>
            <a:r>
              <a:rPr/>
              <a:t/>
            </a:r>
            <a:br>
              <a:rPr/>
            </a:br>
            <a:endParaRPr lang="es-MX">
              <a:solidFill>
                <a:srgbClr val="101820"/>
              </a:solidFill>
              <a:ea typeface="+mn-ea"/>
            </a:endParaRPr>
          </a:p>
          <a:p>
            <a:pPr indent="-347472" eaLnBrk="1" fontAlgn="auto" hangingPunct="1">
              <a:spcAft>
                <a:spcPts val="0"/>
              </a:spcAft>
              <a:buFont typeface="Wingdings" charset="2"/>
              <a:buChar char="§"/>
              <a:defRPr/>
            </a:pPr>
            <a:r>
              <a:rPr lang="es-MX" sz="2400">
                <a:solidFill>
                  <a:srgbClr val="101820"/>
                </a:solidFill>
              </a:rPr>
              <a:t>¿Para usted?</a:t>
            </a:r>
            <a:endParaRPr lang="es-MX" sz="2400">
              <a:solidFill>
                <a:srgbClr val="101820"/>
              </a:solidFill>
              <a:ea typeface="+mn-ea"/>
            </a:endParaRPr>
          </a:p>
          <a:p>
            <a:pPr indent="-347472" eaLnBrk="1" fontAlgn="auto" hangingPunct="1">
              <a:spcAft>
                <a:spcPts val="0"/>
              </a:spcAft>
              <a:buFont typeface="Wingdings" charset="2"/>
              <a:buChar char="§"/>
              <a:defRPr/>
            </a:pPr>
            <a:r>
              <a:rPr lang="es-MX" sz="2400">
                <a:solidFill>
                  <a:srgbClr val="101820"/>
                </a:solidFill>
              </a:rPr>
              <a:t>¿Para las personas a quienes usted atiende? </a:t>
            </a:r>
          </a:p>
          <a:p>
            <a:pPr indent="-347472" eaLnBrk="1" fontAlgn="auto" hangingPunct="1">
              <a:spcAft>
                <a:spcPts val="0"/>
              </a:spcAft>
              <a:buFont typeface="Wingdings" charset="2"/>
              <a:buChar char="§"/>
              <a:defRPr/>
            </a:pPr>
            <a:r>
              <a:rPr lang="es-MX" sz="2400">
                <a:solidFill>
                  <a:srgbClr val="101820"/>
                </a:solidFill>
              </a:rPr>
              <a:t>¿Para su programa?</a:t>
            </a:r>
            <a:endParaRPr lang="es-MX" sz="2400">
              <a:solidFill>
                <a:srgbClr val="101820"/>
              </a:solidFill>
              <a:ea typeface="+mn-ea"/>
            </a:endParaRPr>
          </a:p>
        </p:txBody>
      </p:sp>
      <p:sp>
        <p:nvSpPr>
          <p:cNvPr id="4" name="Content Placeholder 3"/>
          <p:cNvSpPr>
            <a:spLocks noGrp="1"/>
          </p:cNvSpPr>
          <p:nvPr>
            <p:ph sz="half" idx="2"/>
          </p:nvPr>
        </p:nvSpPr>
        <p:spPr/>
        <p:txBody>
          <a:bodyPr rtlCol="0">
            <a:normAutofit/>
          </a:bodyPr>
          <a:lstStyle/>
          <a:p>
            <a:pPr marL="0" indent="0" eaLnBrk="1" fontAlgn="auto" hangingPunct="1">
              <a:lnSpc>
                <a:spcPts val="3000"/>
              </a:lnSpc>
              <a:spcAft>
                <a:spcPts val="0"/>
              </a:spcAft>
              <a:buFont typeface="Wingdings" charset="2"/>
              <a:buNone/>
              <a:defRPr/>
            </a:pPr>
            <a:r>
              <a:rPr lang="es-MX"/>
              <a:t>¿Cuáles son los </a:t>
            </a:r>
            <a:r>
              <a:rPr lang="es-MX" sz="2400" i="1">
                <a:solidFill>
                  <a:srgbClr val="101820"/>
                </a:solidFill>
              </a:rPr>
              <a:t>costos</a:t>
            </a:r>
            <a:r>
              <a:rPr lang="es-MX"/>
              <a:t> del empoderamiento financiero?</a:t>
            </a:r>
            <a:r>
              <a:rPr lang="es-MX" sz="2400">
                <a:solidFill>
                  <a:srgbClr val="101820"/>
                </a:solidFill>
              </a:rPr>
              <a:t> </a:t>
            </a:r>
            <a:r>
              <a:rPr/>
              <a:t/>
            </a:r>
            <a:br>
              <a:rPr/>
            </a:br>
            <a:endParaRPr lang="es-MX" sz="2400">
              <a:solidFill>
                <a:srgbClr val="101820"/>
              </a:solidFill>
              <a:ea typeface="+mn-ea"/>
            </a:endParaRPr>
          </a:p>
          <a:p>
            <a:pPr indent="-342900" eaLnBrk="1" fontAlgn="auto" hangingPunct="1">
              <a:lnSpc>
                <a:spcPts val="2800"/>
              </a:lnSpc>
              <a:spcAft>
                <a:spcPts val="0"/>
              </a:spcAft>
              <a:buFont typeface="Wingdings" charset="2"/>
              <a:buChar char="§"/>
              <a:defRPr/>
            </a:pPr>
            <a:r>
              <a:rPr lang="es-MX" sz="2400">
                <a:solidFill>
                  <a:srgbClr val="101820"/>
                </a:solidFill>
              </a:rPr>
              <a:t>¿Para usted?</a:t>
            </a:r>
          </a:p>
          <a:p>
            <a:pPr indent="-347472" eaLnBrk="1" fontAlgn="auto" hangingPunct="1">
              <a:spcAft>
                <a:spcPts val="0"/>
              </a:spcAft>
              <a:buFont typeface="Wingdings" charset="2"/>
              <a:buChar char="§"/>
              <a:defRPr/>
            </a:pPr>
            <a:r>
              <a:rPr lang="es-MX" sz="2400">
                <a:solidFill>
                  <a:srgbClr val="101820"/>
                </a:solidFill>
              </a:rPr>
              <a:t>¿Para las personas que usted atiende?</a:t>
            </a:r>
          </a:p>
          <a:p>
            <a:pPr indent="-347472" eaLnBrk="1" fontAlgn="auto" hangingPunct="1">
              <a:spcAft>
                <a:spcPts val="0"/>
              </a:spcAft>
              <a:buFont typeface="Wingdings" charset="2"/>
              <a:buChar char="§"/>
              <a:defRPr/>
            </a:pPr>
            <a:r>
              <a:rPr lang="es-MX" sz="2400">
                <a:solidFill>
                  <a:srgbClr val="101820"/>
                </a:solidFill>
              </a:rPr>
              <a:t>¿Para su programa?</a:t>
            </a:r>
            <a:endParaRPr lang="es-MX" sz="2400">
              <a:solidFill>
                <a:srgbClr val="101820"/>
              </a:solidFill>
              <a:ea typeface="+mn-ea"/>
            </a:endParaRPr>
          </a:p>
        </p:txBody>
      </p:sp>
      <p:sp>
        <p:nvSpPr>
          <p:cNvPr id="61441" name="Title 1"/>
          <p:cNvSpPr>
            <a:spLocks noGrp="1"/>
          </p:cNvSpPr>
          <p:nvPr>
            <p:ph type="title"/>
          </p:nvPr>
        </p:nvSpPr>
        <p:spPr/>
        <p:txBody>
          <a:bodyPr/>
          <a:lstStyle/>
          <a:p>
            <a:pPr eaLnBrk="1" hangingPunct="1"/>
            <a:r>
              <a:rPr lang="es-MX" altLang="en-US">
                <a:solidFill>
                  <a:srgbClr val="101820"/>
                </a:solidFill>
              </a:rPr>
              <a:t>Análisis de costos y beneficios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Placeholder 2"/>
          <p:cNvSpPr>
            <a:spLocks noGrp="1"/>
          </p:cNvSpPr>
          <p:nvPr>
            <p:ph type="subTitle" idx="1"/>
          </p:nvPr>
        </p:nvSpPr>
        <p:spPr>
          <a:xfrm>
            <a:off x="903112" y="3202725"/>
            <a:ext cx="7309555" cy="1347280"/>
          </a:xfrm>
        </p:spPr>
        <p:txBody>
          <a:bodyPr/>
          <a:lstStyle/>
          <a:p>
            <a:r>
              <a:rPr lang="es-MX"/>
              <a:t>Una orientación al conjunto de herramientas y a la formación</a:t>
            </a:r>
            <a:endParaRPr lang="es-MX" altLang="en-US"/>
          </a:p>
        </p:txBody>
      </p:sp>
      <p:sp>
        <p:nvSpPr>
          <p:cNvPr id="63489"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p:txBody>
          <a:bodyPr/>
          <a:lstStyle/>
          <a:p>
            <a:pPr eaLnBrk="1" hangingPunct="1"/>
            <a:r>
              <a:rPr lang="es-MX" altLang="en-US">
                <a:solidFill>
                  <a:srgbClr val="101820"/>
                </a:solidFill>
              </a:rPr>
              <a:t>Módulos de introducción</a:t>
            </a:r>
          </a:p>
          <a:p>
            <a:pPr lvl="1" eaLnBrk="1" hangingPunct="1"/>
            <a:r>
              <a:rPr lang="es-MX" altLang="en-US">
                <a:solidFill>
                  <a:srgbClr val="101820"/>
                </a:solidFill>
              </a:rPr>
              <a:t>Introducción Parte 1: Introducción al conjunto de herramientas</a:t>
            </a:r>
          </a:p>
          <a:p>
            <a:pPr lvl="1" eaLnBrk="1" hangingPunct="1"/>
            <a:r>
              <a:rPr lang="es-MX" altLang="en-US">
                <a:solidFill>
                  <a:srgbClr val="101820"/>
                </a:solidFill>
              </a:rPr>
              <a:t>Introducción Parte 2: Cómo comprender la situación</a:t>
            </a:r>
          </a:p>
          <a:p>
            <a:pPr lvl="1" eaLnBrk="1" hangingPunct="1"/>
            <a:r>
              <a:rPr lang="es-MX" altLang="en-US">
                <a:solidFill>
                  <a:srgbClr val="101820"/>
                </a:solidFill>
              </a:rPr>
              <a:t>Introducción Parte 3: Cómo iniciar la conversación sobre el dinero</a:t>
            </a:r>
          </a:p>
          <a:p>
            <a:pPr lvl="1" eaLnBrk="1" hangingPunct="1"/>
            <a:r>
              <a:rPr lang="es-MX" altLang="en-US">
                <a:solidFill>
                  <a:srgbClr val="101820"/>
                </a:solidFill>
              </a:rPr>
              <a:t>Introducción Parte 4: Las emociones, los valores y la cultura: ¿Qué hay detrás de nuestras decisiones monetarias?</a:t>
            </a:r>
          </a:p>
        </p:txBody>
      </p:sp>
      <p:sp>
        <p:nvSpPr>
          <p:cNvPr id="65537" name="Title 1"/>
          <p:cNvSpPr>
            <a:spLocks noGrp="1"/>
          </p:cNvSpPr>
          <p:nvPr>
            <p:ph type="title"/>
          </p:nvPr>
        </p:nvSpPr>
        <p:spPr/>
        <p:txBody>
          <a:bodyPr/>
          <a:lstStyle/>
          <a:p>
            <a:pPr eaLnBrk="1" hangingPunct="1"/>
            <a:r>
              <a:rPr lang="es-MX"/>
              <a:t>Organización de "</a:t>
            </a:r>
            <a:r>
              <a:rPr lang="es-MX" altLang="en-US" i="1"/>
              <a:t>Su dinero, sus metas"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87147703"/>
              </p:ext>
            </p:extLst>
          </p:nvPr>
        </p:nvGraphicFramePr>
        <p:xfrm>
          <a:off x="553641" y="1628587"/>
          <a:ext cx="8036720" cy="3672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7585" name="Title 1"/>
          <p:cNvSpPr>
            <a:spLocks noGrp="1"/>
          </p:cNvSpPr>
          <p:nvPr>
            <p:ph type="title"/>
          </p:nvPr>
        </p:nvSpPr>
        <p:spPr/>
        <p:txBody>
          <a:bodyPr/>
          <a:lstStyle/>
          <a:p>
            <a:pPr eaLnBrk="1" hangingPunct="1"/>
            <a:r>
              <a:rPr lang="es-MX"/>
              <a:t>Organización de "</a:t>
            </a:r>
            <a:r>
              <a:rPr lang="es-MX" altLang="en-US" i="1"/>
              <a:t>Su dinero, sus metas"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2" descr="Cómo establecer las metas y la planificación de las compras grandes: Herramienta para establecer metas, La planificación de los acontecimientos de la vida y las compras importantes, La compra de un auto. El ahorro para las emergencias, las facturas y las metas: Plan de ahorros, Ahorros y beneficios: cuáles son los límites de activos, Cómo encontrar un lugar seguro para sus ahorros, Cómo aumentar sus ingresos a través de créditos impositivos. El seguimiento y manejo de los ingresos y beneficios: Rastreador de ingresos y recursos, Maneras de recibir sus ingresos y beneficios, La manera de aumentar sus ingresos y recursos. Cómo pagar las facturas y otros gastos: Rastreador de gastos, Calendario de facturas, Maneras de pagar las facturas, Estrategias para recortar gastos, Cuando el dinero no alcanza: cómo priorizar las facturas y los gastos."/>
          <p:cNvSpPr>
            <a:spLocks noGrp="1"/>
          </p:cNvSpPr>
          <p:nvPr>
            <p:ph idx="1"/>
          </p:nvPr>
        </p:nvSpPr>
        <p:spPr/>
        <p:txBody>
          <a:bodyPr>
            <a:normAutofit fontScale="70000" lnSpcReduction="20000"/>
          </a:bodyPr>
          <a:lstStyle/>
          <a:p>
            <a:pPr eaLnBrk="1" hangingPunct="1"/>
            <a:r>
              <a:rPr lang="es-MX" dirty="0"/>
              <a:t>Los módulos de contenido</a:t>
            </a:r>
          </a:p>
          <a:p>
            <a:pPr lvl="1" eaLnBrk="1" hangingPunct="1"/>
            <a:r>
              <a:rPr lang="es-MX" dirty="0"/>
              <a:t>Módulo 1: Establecimiento de las metas y planificación para las compras grandes</a:t>
            </a:r>
          </a:p>
          <a:p>
            <a:pPr lvl="1" eaLnBrk="1" hangingPunct="1"/>
            <a:r>
              <a:rPr lang="es-MX" dirty="0"/>
              <a:t>Módulo 2: Cómo ahorrar para las emergencias, las facturas y las metas</a:t>
            </a:r>
          </a:p>
          <a:p>
            <a:pPr lvl="1" eaLnBrk="1" hangingPunct="1"/>
            <a:r>
              <a:rPr lang="es-MX" dirty="0"/>
              <a:t>Módulo 3: Seguimiento y manejo de los ingresos y beneficios</a:t>
            </a:r>
          </a:p>
          <a:p>
            <a:pPr lvl="1" eaLnBrk="1" hangingPunct="1"/>
            <a:r>
              <a:rPr lang="es-MX" dirty="0"/>
              <a:t>Módulo 4: Cómo pagar las facturas y otros gastos</a:t>
            </a:r>
          </a:p>
          <a:p>
            <a:pPr lvl="1" eaLnBrk="1" hangingPunct="1"/>
            <a:r>
              <a:rPr lang="es-MX" dirty="0"/>
              <a:t>Módulo 5: Cómo llegar a fin de mes</a:t>
            </a:r>
          </a:p>
          <a:p>
            <a:pPr lvl="1" eaLnBrk="1" hangingPunct="1"/>
            <a:r>
              <a:rPr lang="es-MX" dirty="0"/>
              <a:t>Módulo 6: Cómo manejar la deuda</a:t>
            </a:r>
          </a:p>
          <a:p>
            <a:pPr lvl="1" eaLnBrk="1" hangingPunct="1"/>
            <a:r>
              <a:rPr lang="es-MX" dirty="0"/>
              <a:t>Módulo 7: Cómo entender los informes y los puntajes de crédito</a:t>
            </a:r>
          </a:p>
          <a:p>
            <a:pPr lvl="1" eaLnBrk="1" hangingPunct="1"/>
            <a:r>
              <a:rPr lang="es-MX" dirty="0"/>
              <a:t>Módulo 8: Servicios de dinero, tarjetas, cuentas y préstamos: Cómo encontrar lo que funciona para usted</a:t>
            </a:r>
          </a:p>
          <a:p>
            <a:pPr lvl="1" eaLnBrk="1" hangingPunct="1"/>
            <a:r>
              <a:rPr lang="es-MX" dirty="0"/>
              <a:t>Módulo 9: Cómo proteger su dinero</a:t>
            </a:r>
          </a:p>
          <a:p>
            <a:pPr eaLnBrk="1" hangingPunct="1"/>
            <a:r>
              <a:rPr lang="es-MX" dirty="0"/>
              <a:t>Recursos</a:t>
            </a:r>
          </a:p>
        </p:txBody>
      </p:sp>
      <p:sp>
        <p:nvSpPr>
          <p:cNvPr id="69633" name="Title 1"/>
          <p:cNvSpPr>
            <a:spLocks noGrp="1"/>
          </p:cNvSpPr>
          <p:nvPr>
            <p:ph type="title"/>
          </p:nvPr>
        </p:nvSpPr>
        <p:spPr/>
        <p:txBody>
          <a:bodyPr/>
          <a:lstStyle/>
          <a:p>
            <a:pPr eaLnBrk="1" hangingPunct="1"/>
            <a:r>
              <a:rPr lang="es-MX"/>
              <a:t>Organización de "</a:t>
            </a:r>
            <a:r>
              <a:rPr lang="es-MX" altLang="en-US" i="1"/>
              <a:t>Su dinero, sus metas"</a:t>
            </a:r>
            <a:endParaRPr lang="es-MX"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84948462"/>
              </p:ext>
            </p:extLst>
          </p:nvPr>
        </p:nvGraphicFramePr>
        <p:xfrm>
          <a:off x="457200" y="1428376"/>
          <a:ext cx="8229600" cy="4711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681" name="Title 1"/>
          <p:cNvSpPr>
            <a:spLocks noGrp="1"/>
          </p:cNvSpPr>
          <p:nvPr>
            <p:ph type="title"/>
          </p:nvPr>
        </p:nvSpPr>
        <p:spPr/>
        <p:txBody>
          <a:bodyPr/>
          <a:lstStyle/>
          <a:p>
            <a:pPr eaLnBrk="1" hangingPunct="1"/>
            <a:r>
              <a:rPr lang="es-MX"/>
              <a:t>Organización de </a:t>
            </a:r>
            <a:r>
              <a:rPr lang="es-MX" altLang="en-US" i="1"/>
              <a:t>Su dinero, sus metas</a:t>
            </a:r>
            <a:endParaRPr lang="es-MX"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r>
              <a:rPr lang="es-MX"/>
              <a:t>Actividad de apertura</a:t>
            </a:r>
          </a:p>
        </p:txBody>
      </p:sp>
      <p:sp>
        <p:nvSpPr>
          <p:cNvPr id="20481"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00128557"/>
              </p:ext>
            </p:extLst>
          </p:nvPr>
        </p:nvGraphicFramePr>
        <p:xfrm>
          <a:off x="457200" y="1422400"/>
          <a:ext cx="82296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3729" name="Title 1"/>
          <p:cNvSpPr>
            <a:spLocks noGrp="1"/>
          </p:cNvSpPr>
          <p:nvPr>
            <p:ph type="title"/>
          </p:nvPr>
        </p:nvSpPr>
        <p:spPr/>
        <p:txBody>
          <a:bodyPr/>
          <a:lstStyle/>
          <a:p>
            <a:pPr eaLnBrk="1" hangingPunct="1"/>
            <a:r>
              <a:rPr lang="es-MX"/>
              <a:t>Organización de "</a:t>
            </a:r>
            <a:r>
              <a:rPr lang="es-MX" altLang="en-US" i="1"/>
              <a:t>Su dinero, sus metas"</a:t>
            </a:r>
            <a:endParaRPr lang="es-MX"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¿Se ha sentido abrumado por una deuda?</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¿Sintió que no podía llegar a fin de mes?</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¿Necesita pedir un préstamo, porque quiere comprar un auto, y quiere obtener las mejores condiciones?</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¿Quiere entender los depósitos directos y las tarjetas de nómina?</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¿Ha utilizado productos de crédito de alto costo en el pasado y quiere evitar volver a hacerlo?</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¿Quiere hacer cambios pero no tiene metas claras?</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¿No tiene ahorros pero quiere comenzar a ahorrar?</a:t>
            </a:r>
          </a:p>
          <a:p>
            <a:pPr marL="571500" lvl="0">
              <a:lnSpc>
                <a:spcPts val="3100"/>
              </a:lnSpc>
              <a:spcBef>
                <a:spcPts val="600"/>
              </a:spcBef>
              <a:buClr>
                <a:srgbClr val="3B8636"/>
              </a:buClr>
              <a:buFont typeface="Georgia" panose="02040502050405020303" pitchFamily="18" charset="0"/>
              <a:buAutoNum type="arabicPeriod"/>
            </a:pPr>
            <a:r>
              <a:rPr lang="es-MX" altLang="en-US">
                <a:solidFill>
                  <a:srgbClr val="101820"/>
                </a:solidFill>
              </a:rPr>
              <a:t>¿Quiere abrir una cuenta pero no sabe qué tipo de cuenta o dónde abrirla?</a:t>
            </a:r>
          </a:p>
        </p:txBody>
      </p:sp>
      <p:sp>
        <p:nvSpPr>
          <p:cNvPr id="4" name="Slide Number Placeholder 3"/>
          <p:cNvSpPr>
            <a:spLocks noGrp="1"/>
          </p:cNvSpPr>
          <p:nvPr>
            <p:ph type="sldNum" sz="quarter" idx="10"/>
          </p:nvPr>
        </p:nvSpPr>
        <p:spPr/>
        <p:txBody>
          <a:bodyPr/>
          <a:lstStyle/>
          <a:p>
            <a:fld id="{FFFFFB03-6426-44DC-A3A5-3C17110B64AE}" type="slidenum">
              <a:rPr lang="en-US" smtClean="0"/>
              <a:pPr/>
              <a:t>31</a:t>
            </a:fld>
            <a:endParaRPr lang="en-US"/>
          </a:p>
        </p:txBody>
      </p:sp>
      <p:sp>
        <p:nvSpPr>
          <p:cNvPr id="2" name="Title 1"/>
          <p:cNvSpPr>
            <a:spLocks noGrp="1"/>
          </p:cNvSpPr>
          <p:nvPr>
            <p:ph type="title"/>
          </p:nvPr>
        </p:nvSpPr>
        <p:spPr/>
        <p:txBody>
          <a:bodyPr/>
          <a:lstStyle/>
          <a:p>
            <a:r>
              <a:rPr lang="es-MX" altLang="en-US">
                <a:solidFill>
                  <a:srgbClr val="3B3C3E"/>
                </a:solidFill>
              </a:rPr>
              <a:t>¿Dónde comenzaría usted si alguien...? </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¿Quiere declararse en bancarrota?</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¿Quiere saber cómo responder a la amenaza de demanda por parte de un acreedor?</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¿Se enfrenta a un desalojo?</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¿Se enfrenta a una ejecución hipotecaria (</a:t>
            </a:r>
            <a:r>
              <a:rPr lang="es-MX" altLang="en-US" i="1">
                <a:solidFill>
                  <a:srgbClr val="101820"/>
                </a:solidFill>
              </a:rPr>
              <a:t>foreclosure</a:t>
            </a:r>
            <a:r>
              <a:rPr lang="es-MX" altLang="en-US">
                <a:solidFill>
                  <a:srgbClr val="101820"/>
                </a:solidFill>
              </a:rPr>
              <a:t>)?</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¿No es capaz de proporcionar suficiente comida para ella misma ni para otros miembros de su familia?</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¿Está en peligro de perder su auto debido a falta de pago?</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¿Quiere sacar un préstamo de consolidación de deuda?</a:t>
            </a:r>
          </a:p>
          <a:p>
            <a:pPr marL="571500" lvl="0">
              <a:lnSpc>
                <a:spcPts val="2800"/>
              </a:lnSpc>
              <a:spcBef>
                <a:spcPts val="1200"/>
              </a:spcBef>
              <a:buClr>
                <a:srgbClr val="3B8636"/>
              </a:buClr>
              <a:buFont typeface="Georgia" panose="02040502050405020303" pitchFamily="18" charset="0"/>
              <a:buAutoNum type="arabicPeriod"/>
            </a:pPr>
            <a:r>
              <a:rPr lang="es-MX" altLang="en-US">
                <a:solidFill>
                  <a:srgbClr val="101820"/>
                </a:solidFill>
              </a:rPr>
              <a:t>¿Quiere saber cómo financiar la universidad de su hijo?</a:t>
            </a:r>
            <a:endParaRPr lang="es-MX" altLang="en-US">
              <a:solidFill>
                <a:srgbClr val="101820"/>
              </a:solidFill>
              <a:ea typeface="MS PGothic" panose="020B0600070205080204" pitchFamily="34" charset="-128"/>
            </a:endParaRPr>
          </a:p>
        </p:txBody>
      </p:sp>
      <p:sp>
        <p:nvSpPr>
          <p:cNvPr id="4" name="Slide Number Placeholder 3"/>
          <p:cNvSpPr>
            <a:spLocks noGrp="1"/>
          </p:cNvSpPr>
          <p:nvPr>
            <p:ph type="sldNum" sz="quarter" idx="10"/>
          </p:nvPr>
        </p:nvSpPr>
        <p:spPr/>
        <p:txBody>
          <a:bodyPr/>
          <a:lstStyle/>
          <a:p>
            <a:fld id="{FFFFFB03-6426-44DC-A3A5-3C17110B64AE}" type="slidenum">
              <a:rPr lang="en-US" smtClean="0"/>
              <a:pPr/>
              <a:t>32</a:t>
            </a:fld>
            <a:endParaRPr lang="en-US"/>
          </a:p>
        </p:txBody>
      </p:sp>
      <p:sp>
        <p:nvSpPr>
          <p:cNvPr id="2" name="Title 1"/>
          <p:cNvSpPr>
            <a:spLocks noGrp="1"/>
          </p:cNvSpPr>
          <p:nvPr>
            <p:ph type="title"/>
          </p:nvPr>
        </p:nvSpPr>
        <p:spPr/>
        <p:txBody>
          <a:bodyPr/>
          <a:lstStyle/>
          <a:p>
            <a:r>
              <a:rPr lang="es-MX">
                <a:solidFill>
                  <a:schemeClr val="accent2">
                    <a:lumMod val="50000"/>
                  </a:schemeClr>
                </a:solidFill>
              </a:rPr>
              <a:t>¿Qué haría usted si alguien...?</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descr="Consulte http://files.consumerfinance.gov/f/201407_cfpb_your-money-your-goals_referral-guide.pdf#page=12&#10;&#10;Primera sección de una tabla sobre la publicación “Cómo crear una guía de recomendaciones. La tabla tiene 3 columnas y 4 filas. Los encabezamientos de las columnas son: área de asistencia, posibles colaboradores para recomendar, e información para ponerse en contacto. Los encabezamientos de las filas son: cómo presupuestar el flujo de dinero, cómo identificar los beneficios, y cómo preparar y declarar los impuestos. Bajo los posibles colaboradores para recomendar se enumeran varias entidades, algunas con vínculos. En esta tabla, la información para comunicarse con ellos está en blanco.&#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5429" y="597648"/>
            <a:ext cx="5387145" cy="581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03239" y="1380744"/>
            <a:ext cx="2740545" cy="1682496"/>
          </a:xfrm>
        </p:spPr>
        <p:txBody>
          <a:bodyPr/>
          <a:lstStyle/>
          <a:p>
            <a:r>
              <a:rPr lang="es-MX" dirty="0"/>
              <a:t>La creación de una Guía de Recomendaciones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p:txBody>
          <a:bodyPr/>
          <a:lstStyle/>
          <a:p>
            <a:r>
              <a:rPr lang="es-MX"/>
              <a:t>La meta no es cubrir todas las herramientas con cada persona.</a:t>
            </a:r>
          </a:p>
          <a:p>
            <a:r>
              <a:rPr lang="es-MX"/>
              <a:t>En vez de eso, encuentre el módulo correcto o las herramientas correctas en base a:</a:t>
            </a:r>
          </a:p>
          <a:p>
            <a:pPr lvl="1"/>
            <a:r>
              <a:rPr lang="es-MX"/>
              <a:t>El problema más grave relacionado con el empoderamiento financiero</a:t>
            </a:r>
          </a:p>
          <a:p>
            <a:pPr lvl="1"/>
            <a:r>
              <a:rPr lang="es-MX"/>
              <a:t>El área en la que la persona haya expresado querer obtener más ayuda</a:t>
            </a:r>
          </a:p>
        </p:txBody>
      </p:sp>
      <p:sp>
        <p:nvSpPr>
          <p:cNvPr id="81921" name="Title 1"/>
          <p:cNvSpPr>
            <a:spLocks noGrp="1"/>
          </p:cNvSpPr>
          <p:nvPr>
            <p:ph type="title"/>
          </p:nvPr>
        </p:nvSpPr>
        <p:spPr/>
        <p:txBody>
          <a:bodyPr>
            <a:normAutofit fontScale="90000"/>
          </a:bodyPr>
          <a:lstStyle/>
          <a:p>
            <a:r>
              <a:rPr lang="es-MX"/>
              <a:t>Lista de comprobación de empoderamiento financiero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Content Placeholder 11"/>
          <p:cNvSpPr>
            <a:spLocks noGrp="1"/>
          </p:cNvSpPr>
          <p:nvPr>
            <p:ph sz="half" idx="4294967295"/>
          </p:nvPr>
        </p:nvSpPr>
        <p:spPr>
          <a:xfrm>
            <a:off x="457200" y="1425105"/>
            <a:ext cx="2924175" cy="4525962"/>
          </a:xfrm>
        </p:spPr>
        <p:txBody>
          <a:bodyPr/>
          <a:lstStyle/>
          <a:p>
            <a:r>
              <a:rPr lang="es-MX"/>
              <a:t>Imprima y guarde con el archivo de un individuo si corresponde</a:t>
            </a:r>
          </a:p>
          <a:p>
            <a:r>
              <a:rPr lang="es-MX"/>
              <a:t>Use para conectar las reuniones que ha tenido</a:t>
            </a:r>
          </a:p>
        </p:txBody>
      </p:sp>
      <p:pic>
        <p:nvPicPr>
          <p:cNvPr id="2" name="Picture 1" descr="Consulte http://files.consumerfinance.gov/f/documents/201701_cfpb_YMYG-Toolkit.pdf#page=20. &#10;&#10;Parte de la lista de comprobación del empoderamiento financiero de Su dinero, sus metas. Módulo 1: Cómo establecer las metas y la planificación de las compras grandes. Pregúntese a sí mismo: ¿Tiene la persona objetivos claros? ¿Está satisfecha con su situación financiera? Tabla con 3 columnas y 3 filas. Encabezamientos de columna: Cúbralo (casilla para marcarlo), Herramienta (las filas contienen: Herramienta para establecer metas, Planificación de los acontecimientos de la vida y las compras importantes, y Cómo comprar un auto), y Notas e información para recomendaciones (con un espacio para agregar notas). Módulo 2: Cómo ahorrar para emergencias, facturas y metas. Pregúntese a sí mismo: ¿Tiene el cliente algún dinero para emergencias o gastos inesperados? Tabla con 3 columnas y 4 filas. Encabezamientos de columna: Cúbralo (casilla para marcarlo), Herramienta (las filas contienen: Plan de ahorros, Ahorros y beneficios: Cómo comprender los límites de activos, Cómo encontrar un lugar seguro para los ahorros, y Cómo incrementar sus ingresos a través de créditos fiscales), y Notas e información para recomendaciones (con un espacio para agregar notas).&#10;"/>
          <p:cNvPicPr>
            <a:picLocks noChangeAspect="1"/>
          </p:cNvPicPr>
          <p:nvPr/>
        </p:nvPicPr>
        <p:blipFill>
          <a:blip r:embed="rId3"/>
          <a:stretch>
            <a:fillRect/>
          </a:stretch>
        </p:blipFill>
        <p:spPr>
          <a:xfrm>
            <a:off x="3381375" y="1425104"/>
            <a:ext cx="4972916" cy="5432895"/>
          </a:xfrm>
          <a:prstGeom prst="rect">
            <a:avLst/>
          </a:prstGeom>
        </p:spPr>
      </p:pic>
      <p:sp>
        <p:nvSpPr>
          <p:cNvPr id="11" name="Title 10"/>
          <p:cNvSpPr>
            <a:spLocks noGrp="1"/>
          </p:cNvSpPr>
          <p:nvPr>
            <p:ph type="title"/>
          </p:nvPr>
        </p:nvSpPr>
        <p:spPr>
          <a:xfrm>
            <a:off x="554038" y="435279"/>
            <a:ext cx="8035925" cy="742950"/>
          </a:xfrm>
        </p:spPr>
        <p:txBody>
          <a:bodyPr>
            <a:normAutofit fontScale="90000"/>
          </a:bodyPr>
          <a:lstStyle/>
          <a:p>
            <a:pPr>
              <a:defRPr/>
            </a:pPr>
            <a:r>
              <a:rPr lang="es-MX"/>
              <a:t>Introducción Parte 1, Herramienta 1: Lista de comprobación de empoderamiento financiero</a:t>
            </a:r>
            <a:endParaRPr lang="es-MX">
              <a:ea typeface="ＭＳ Ｐゴシック" charset="0"/>
              <a:cs typeface="+mj-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s-MX" dirty="0"/>
              <a:t>Modelo para formar al instructor</a:t>
            </a:r>
          </a:p>
        </p:txBody>
      </p:sp>
      <p:graphicFrame>
        <p:nvGraphicFramePr>
          <p:cNvPr id="10" name="Content Placeholder 4" descr="&quot;&quot;"/>
          <p:cNvGraphicFramePr>
            <a:graphicFrameLocks/>
          </p:cNvGraphicFramePr>
          <p:nvPr>
            <p:extLst>
              <p:ext uri="{D42A27DB-BD31-4B8C-83A1-F6EECF244321}">
                <p14:modId xmlns:p14="http://schemas.microsoft.com/office/powerpoint/2010/main" val="1106870063"/>
              </p:ext>
            </p:extLst>
          </p:nvPr>
        </p:nvGraphicFramePr>
        <p:xfrm>
          <a:off x="553640" y="1200547"/>
          <a:ext cx="9047559" cy="5408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tad inferior de la página de inicio de Su dinero, sus metas del CFPB.&#10;&#10;"/>
          <p:cNvPicPr>
            <a:picLocks noChangeAspect="1"/>
          </p:cNvPicPr>
          <p:nvPr/>
        </p:nvPicPr>
        <p:blipFill>
          <a:blip r:embed="rId3"/>
          <a:stretch>
            <a:fillRect/>
          </a:stretch>
        </p:blipFill>
        <p:spPr>
          <a:xfrm>
            <a:off x="628652" y="1466887"/>
            <a:ext cx="7961709" cy="5391112"/>
          </a:xfrm>
          <a:prstGeom prst="rect">
            <a:avLst/>
          </a:prstGeom>
        </p:spPr>
      </p:pic>
      <p:sp>
        <p:nvSpPr>
          <p:cNvPr id="88066" name="Title 1"/>
          <p:cNvSpPr>
            <a:spLocks noGrp="1"/>
          </p:cNvSpPr>
          <p:nvPr>
            <p:ph type="title"/>
          </p:nvPr>
        </p:nvSpPr>
        <p:spPr/>
        <p:txBody>
          <a:bodyPr/>
          <a:lstStyle/>
          <a:p>
            <a:r>
              <a:rPr lang="es-MX"/>
              <a:t>Herramientas para ponerla en práctica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a:bodyPr>
          <a:lstStyle/>
          <a:p>
            <a:r>
              <a:rPr lang="es-MX"/>
              <a:t>Instrucciones para el moderador o instructor  </a:t>
            </a:r>
          </a:p>
        </p:txBody>
      </p:sp>
      <p:sp>
        <p:nvSpPr>
          <p:cNvPr id="3" name="Content Placeholder 2"/>
          <p:cNvSpPr>
            <a:spLocks noGrp="1"/>
          </p:cNvSpPr>
          <p:nvPr>
            <p:ph idx="1"/>
          </p:nvPr>
        </p:nvSpPr>
        <p:spPr/>
        <p:txBody>
          <a:bodyPr/>
          <a:lstStyle/>
          <a:p>
            <a:r>
              <a:rPr lang="es-MX" altLang="en-US" b="1"/>
              <a:t>Las instrucciones de ayuda se pueden encontrar en la sección de "notas" del entrenamiento de la presentación de PowerPoint.</a:t>
            </a:r>
          </a:p>
          <a:p>
            <a:endParaRPr lang="es-MX" altLang="en-US"/>
          </a:p>
          <a:p>
            <a:r>
              <a:rPr lang="es-MX"/>
              <a:t>Este entrenamiento puede ser utilizado sin modificaciones, pero los instructores pueden agregar las actividades que consideren más pertinentes para los asistentes. </a:t>
            </a:r>
          </a:p>
          <a:p>
            <a:endParaRPr lang="es-MX"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a de pantalla de una vista de notas de PowerPoint mostrando una diapositiva y las not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509" y="193312"/>
            <a:ext cx="4181201" cy="3128080"/>
          </a:xfrm>
          <a:prstGeom prst="rect">
            <a:avLst/>
          </a:prstGeom>
          <a:solidFill>
            <a:srgbClr val="FFFFFF">
              <a:shade val="85000"/>
            </a:srgbClr>
          </a:solidFill>
          <a:ln w="12700" cap="sq">
            <a:solidFill>
              <a:schemeClr val="tx1"/>
            </a:solidFill>
            <a:miter lim="800000"/>
          </a:ln>
          <a:effectLst/>
          <a:scene3d>
            <a:camera prst="orthographicFront"/>
            <a:lightRig rig="twoPt" dir="t">
              <a:rot lat="0" lon="0" rev="7200000"/>
            </a:lightRig>
          </a:scene3d>
          <a:sp3d>
            <a:bevelT w="25400" h="19050"/>
            <a:contourClr>
              <a:srgbClr val="FFFFFF"/>
            </a:contourClr>
          </a:sp3d>
        </p:spPr>
      </p:pic>
      <p:pic>
        <p:nvPicPr>
          <p:cNvPr id="4" name="Picture 3" descr="Captura de pantalla de una vista de notas de PowerPoint mostrando una diapositiva y las notas."/>
          <p:cNvPicPr>
            <a:picLocks noChangeAspect="1"/>
          </p:cNvPicPr>
          <p:nvPr/>
        </p:nvPicPr>
        <p:blipFill rotWithShape="1">
          <a:blip r:embed="rId4">
            <a:extLst>
              <a:ext uri="{28A0092B-C50C-407E-A947-70E740481C1C}">
                <a14:useLocalDpi xmlns:a14="http://schemas.microsoft.com/office/drawing/2010/main" val="0"/>
              </a:ext>
            </a:extLst>
          </a:blip>
          <a:srcRect b="20900"/>
          <a:stretch/>
        </p:blipFill>
        <p:spPr>
          <a:xfrm>
            <a:off x="3402012" y="3437868"/>
            <a:ext cx="5178425" cy="3244057"/>
          </a:xfrm>
          <a:prstGeom prst="rect">
            <a:avLst/>
          </a:prstGeom>
        </p:spPr>
      </p:pic>
      <p:sp>
        <p:nvSpPr>
          <p:cNvPr id="2" name="Title 1"/>
          <p:cNvSpPr>
            <a:spLocks noGrp="1"/>
          </p:cNvSpPr>
          <p:nvPr>
            <p:ph type="title"/>
          </p:nvPr>
        </p:nvSpPr>
        <p:spPr/>
        <p:txBody>
          <a:bodyPr/>
          <a:lstStyle/>
          <a:p>
            <a:r>
              <a:rPr lang="es-MX"/>
              <a:t>Instrucciones para el moderador o instructor:</a:t>
            </a:r>
            <a:r>
              <a:rPr/>
              <a:t/>
            </a:r>
            <a:br>
              <a:rPr/>
            </a:br>
            <a:r>
              <a:rPr/>
              <a:t/>
            </a:r>
            <a:br>
              <a:rPr/>
            </a:br>
            <a:r>
              <a:rPr lang="es-MX"/>
              <a:t>Vaya a “Vista” y seleccione "página de notas”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114300" indent="0" eaLnBrk="1" fontAlgn="auto" hangingPunct="1">
              <a:lnSpc>
                <a:spcPts val="4800"/>
              </a:lnSpc>
              <a:spcAft>
                <a:spcPts val="0"/>
              </a:spcAft>
              <a:buFont typeface="Wingdings" charset="2"/>
              <a:buNone/>
              <a:defRPr/>
            </a:pPr>
            <a:r>
              <a:rPr lang="es-MX" sz="3600"/>
              <a:t>Enumere todas las palabras, frases, refranes, canciones u otras asociaciones que tengan que ver con la palabra</a:t>
            </a:r>
            <a:r>
              <a:rPr lang="es-MX"/>
              <a:t> </a:t>
            </a:r>
            <a:r>
              <a:rPr lang="es-MX" sz="3600">
                <a:solidFill>
                  <a:srgbClr val="3B8636"/>
                </a:solidFill>
              </a:rPr>
              <a:t>dinero.</a:t>
            </a:r>
          </a:p>
        </p:txBody>
      </p:sp>
      <p:sp>
        <p:nvSpPr>
          <p:cNvPr id="2" name="Title 1"/>
          <p:cNvSpPr>
            <a:spLocks noGrp="1"/>
          </p:cNvSpPr>
          <p:nvPr>
            <p:ph type="title"/>
          </p:nvPr>
        </p:nvSpPr>
        <p:spPr/>
        <p:txBody>
          <a:bodyPr/>
          <a:lstStyle/>
          <a:p>
            <a:pPr eaLnBrk="1" fontAlgn="auto" hangingPunct="1">
              <a:spcAft>
                <a:spcPts val="0"/>
              </a:spcAft>
              <a:defRPr/>
            </a:pPr>
            <a:r>
              <a:rPr lang="es-MX"/>
              <a:t>El dinero y yo: Actividad de apertura</a:t>
            </a:r>
            <a:endParaRPr lang="es-MX">
              <a:ea typeface="+mj-ea"/>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p:txBody>
          <a:bodyPr/>
          <a:lstStyle/>
          <a:p>
            <a:pPr marL="0" indent="0" eaLnBrk="1" hangingPunct="1">
              <a:lnSpc>
                <a:spcPct val="150000"/>
              </a:lnSpc>
              <a:spcBef>
                <a:spcPct val="0"/>
              </a:spcBef>
              <a:buFont typeface="Wingdings" panose="05000000000000000000" pitchFamily="2" charset="2"/>
              <a:buNone/>
            </a:pPr>
            <a:r>
              <a:rPr lang="es-MX" altLang="en-US" b="1" i="1" u="sng">
                <a:solidFill>
                  <a:srgbClr val="000000"/>
                </a:solidFill>
              </a:rPr>
              <a:t>Módulo 4: Pago de Facturas y Otros Gastos</a:t>
            </a:r>
          </a:p>
          <a:p>
            <a:pPr marL="0" indent="0" eaLnBrk="1" hangingPunct="1">
              <a:lnSpc>
                <a:spcPct val="150000"/>
              </a:lnSpc>
              <a:spcBef>
                <a:spcPct val="0"/>
              </a:spcBef>
              <a:buFont typeface="Wingdings" panose="05000000000000000000" pitchFamily="2" charset="2"/>
              <a:buNone/>
            </a:pPr>
            <a:r>
              <a:rPr lang="es-MX" altLang="en-US" b="1">
                <a:solidFill>
                  <a:srgbClr val="000000"/>
                </a:solidFill>
              </a:rPr>
              <a:t>Tiempo previsto: 30 minutos</a:t>
            </a:r>
          </a:p>
          <a:p>
            <a:pPr marL="0" indent="0" eaLnBrk="1" hangingPunct="1">
              <a:lnSpc>
                <a:spcPct val="150000"/>
              </a:lnSpc>
              <a:spcBef>
                <a:spcPct val="0"/>
              </a:spcBef>
              <a:buFont typeface="Wingdings" panose="05000000000000000000" pitchFamily="2" charset="2"/>
              <a:buNone/>
            </a:pPr>
            <a:r>
              <a:rPr lang="es-MX" altLang="en-US" b="1">
                <a:solidFill>
                  <a:srgbClr val="000000"/>
                </a:solidFill>
              </a:rPr>
              <a:t>Metodología: Vote con su cuerpo / Presentación / Análisis de herramienta / Ejercicio en grupo pequeño </a:t>
            </a:r>
          </a:p>
          <a:p>
            <a:pPr marL="0" indent="0" eaLnBrk="1" hangingPunct="1">
              <a:lnSpc>
                <a:spcPct val="150000"/>
              </a:lnSpc>
              <a:spcBef>
                <a:spcPct val="0"/>
              </a:spcBef>
              <a:buFont typeface="Wingdings" panose="05000000000000000000" pitchFamily="2" charset="2"/>
              <a:buNone/>
            </a:pPr>
            <a:r>
              <a:rPr lang="es-MX" altLang="en-US" b="1">
                <a:solidFill>
                  <a:srgbClr val="000000"/>
                </a:solidFill>
              </a:rPr>
              <a:t>Sección correspondiente en el Conjunto de Herramientas: Módulo 4 (página 149)</a:t>
            </a:r>
          </a:p>
        </p:txBody>
      </p:sp>
      <p:sp>
        <p:nvSpPr>
          <p:cNvPr id="94209" name="Title 1"/>
          <p:cNvSpPr>
            <a:spLocks noGrp="1"/>
          </p:cNvSpPr>
          <p:nvPr>
            <p:ph type="title"/>
          </p:nvPr>
        </p:nvSpPr>
        <p:spPr/>
        <p:txBody>
          <a:bodyPr/>
          <a:lstStyle/>
          <a:p>
            <a:r>
              <a:rPr lang="es-MX"/>
              <a:t>Instrucciones para el moderador o instructor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553641" y="1523999"/>
            <a:ext cx="8037576" cy="4409209"/>
          </a:xfrm>
        </p:spPr>
        <p:txBody>
          <a:bodyPr>
            <a:normAutofit fontScale="92500" lnSpcReduction="20000"/>
          </a:bodyPr>
          <a:lstStyle/>
          <a:p>
            <a:pPr marL="0" indent="0">
              <a:lnSpc>
                <a:spcPct val="112000"/>
              </a:lnSpc>
              <a:buFont typeface="Wingdings" panose="05000000000000000000" pitchFamily="2" charset="2"/>
              <a:buNone/>
              <a:defRPr/>
            </a:pPr>
            <a:r>
              <a:rPr lang="es-MX" altLang="en-US" b="1" u="sng">
                <a:solidFill>
                  <a:srgbClr val="101820"/>
                </a:solidFill>
              </a:rPr>
              <a:t>Instrucciones para el moderador:</a:t>
            </a:r>
          </a:p>
          <a:p>
            <a:pPr marL="0" indent="0">
              <a:lnSpc>
                <a:spcPct val="112000"/>
              </a:lnSpc>
              <a:spcBef>
                <a:spcPts val="500"/>
              </a:spcBef>
              <a:buFont typeface="Wingdings" panose="05000000000000000000" pitchFamily="2" charset="2"/>
              <a:buNone/>
              <a:defRPr/>
            </a:pPr>
            <a:r>
              <a:rPr lang="es-MX" altLang="en-US" b="1">
                <a:solidFill>
                  <a:srgbClr val="101820"/>
                </a:solidFill>
              </a:rPr>
              <a:t>Vote con Su Cuerpo</a:t>
            </a:r>
          </a:p>
          <a:p>
            <a:pPr indent="-342900" eaLnBrk="1" hangingPunct="1">
              <a:lnSpc>
                <a:spcPct val="112000"/>
              </a:lnSpc>
              <a:spcBef>
                <a:spcPts val="500"/>
              </a:spcBef>
              <a:defRPr/>
            </a:pPr>
            <a:r>
              <a:rPr lang="es-MX" altLang="en-US">
                <a:solidFill>
                  <a:srgbClr val="101820"/>
                </a:solidFill>
              </a:rPr>
              <a:t>Antes de la sesión, cuelgue tres señales en las paredes: "Necesidades", "Deseos" y "Obligaciones."</a:t>
            </a:r>
          </a:p>
          <a:p>
            <a:pPr indent="-342900" eaLnBrk="1" hangingPunct="1">
              <a:lnSpc>
                <a:spcPct val="112000"/>
              </a:lnSpc>
              <a:spcBef>
                <a:spcPts val="500"/>
              </a:spcBef>
              <a:defRPr/>
            </a:pPr>
            <a:r>
              <a:rPr lang="es-MX" altLang="en-US">
                <a:solidFill>
                  <a:srgbClr val="101820"/>
                </a:solidFill>
              </a:rPr>
              <a:t>Revise la definición de </a:t>
            </a:r>
            <a:r>
              <a:rPr lang="es-MX" altLang="en-US" i="1">
                <a:solidFill>
                  <a:srgbClr val="101820"/>
                </a:solidFill>
              </a:rPr>
              <a:t>gastos</a:t>
            </a:r>
            <a:r>
              <a:rPr lang="es-MX" altLang="en-US">
                <a:solidFill>
                  <a:srgbClr val="101820"/>
                </a:solidFill>
              </a:rPr>
              <a:t>.</a:t>
            </a:r>
          </a:p>
          <a:p>
            <a:pPr indent="-342900" eaLnBrk="1" hangingPunct="1">
              <a:lnSpc>
                <a:spcPct val="112000"/>
              </a:lnSpc>
              <a:spcBef>
                <a:spcPts val="500"/>
              </a:spcBef>
              <a:defRPr/>
            </a:pPr>
            <a:r>
              <a:rPr lang="es-MX" altLang="en-US">
                <a:solidFill>
                  <a:srgbClr val="101820"/>
                </a:solidFill>
              </a:rPr>
              <a:t>Revise las definiciones de </a:t>
            </a:r>
            <a:r>
              <a:rPr lang="es-MX" altLang="en-US" i="1">
                <a:solidFill>
                  <a:srgbClr val="101820"/>
                </a:solidFill>
              </a:rPr>
              <a:t>necesidades</a:t>
            </a:r>
            <a:r>
              <a:rPr lang="es-MX" altLang="en-US">
                <a:solidFill>
                  <a:srgbClr val="101820"/>
                </a:solidFill>
              </a:rPr>
              <a:t>, </a:t>
            </a:r>
            <a:r>
              <a:rPr lang="es-MX" altLang="en-US" i="1">
                <a:solidFill>
                  <a:srgbClr val="101820"/>
                </a:solidFill>
              </a:rPr>
              <a:t>deseos</a:t>
            </a:r>
            <a:r>
              <a:rPr lang="es-MX" altLang="en-US">
                <a:solidFill>
                  <a:srgbClr val="101820"/>
                </a:solidFill>
              </a:rPr>
              <a:t> y </a:t>
            </a:r>
            <a:r>
              <a:rPr lang="es-MX" altLang="en-US" i="1">
                <a:solidFill>
                  <a:srgbClr val="101820"/>
                </a:solidFill>
              </a:rPr>
              <a:t>obligaciones</a:t>
            </a:r>
            <a:r>
              <a:rPr lang="es-MX" altLang="en-US">
                <a:solidFill>
                  <a:srgbClr val="101820"/>
                </a:solidFill>
              </a:rPr>
              <a:t>.</a:t>
            </a:r>
          </a:p>
          <a:p>
            <a:pPr indent="-342900">
              <a:lnSpc>
                <a:spcPct val="112000"/>
              </a:lnSpc>
              <a:spcBef>
                <a:spcPts val="500"/>
              </a:spcBef>
              <a:defRPr/>
            </a:pPr>
            <a:r>
              <a:rPr lang="es-MX" altLang="en-US"/>
              <a:t>Dígale a los alumnos que leerá una lista de artículos en que usted podría gastar el dinero. Utilice la lista con los gastos de muestra que aparece abajo o utilice otros que contextualmente o culturalmente pudiesen ser más relevantes para las personas que reciben el curso. Limite el número de ejemplos de 4 a 6.</a:t>
            </a:r>
            <a:endParaRPr lang="es-MX" altLang="en-US">
              <a:solidFill>
                <a:srgbClr val="101820"/>
              </a:solidFill>
            </a:endParaRPr>
          </a:p>
          <a:p>
            <a:pPr indent="-342900">
              <a:lnSpc>
                <a:spcPct val="112000"/>
              </a:lnSpc>
              <a:spcBef>
                <a:spcPts val="500"/>
              </a:spcBef>
              <a:defRPr/>
            </a:pPr>
            <a:r>
              <a:rPr lang="es-MX" altLang="en-US"/>
              <a:t>Pídale a los participantes que se pongan de pie debajo del signo que mejor represente la categoría en que pondrían ese artículo: necesidades, deseos, u obligaciónes</a:t>
            </a:r>
            <a:r>
              <a:rPr lang="es-MX" altLang="en-US">
                <a:solidFill>
                  <a:srgbClr val="101820"/>
                </a:solidFill>
              </a:rPr>
              <a:t>.</a:t>
            </a:r>
            <a:endParaRPr lang="es-MX" altLang="en-US">
              <a:solidFill>
                <a:srgbClr val="101820"/>
              </a:solidFill>
              <a:ea typeface="MS PGothic" charset="-128"/>
            </a:endParaRPr>
          </a:p>
        </p:txBody>
      </p:sp>
      <p:sp>
        <p:nvSpPr>
          <p:cNvPr id="96257" name="Title 1"/>
          <p:cNvSpPr>
            <a:spLocks noGrp="1"/>
          </p:cNvSpPr>
          <p:nvPr>
            <p:ph type="title"/>
          </p:nvPr>
        </p:nvSpPr>
        <p:spPr/>
        <p:txBody>
          <a:bodyPr/>
          <a:lstStyle/>
          <a:p>
            <a:r>
              <a:rPr lang="es-MX"/>
              <a:t>Instrucciones para el moderador o instructor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indent="-342900"/>
            <a:r>
              <a:rPr lang="es-MX" altLang="en-US" dirty="0" smtClean="0"/>
              <a:t>Para ser </a:t>
            </a:r>
            <a:r>
              <a:rPr lang="es-MX" altLang="en-US" b="1" u="sng" dirty="0" smtClean="0"/>
              <a:t>eficaz</a:t>
            </a:r>
            <a:r>
              <a:rPr lang="es-MX" altLang="en-US" dirty="0" smtClean="0"/>
              <a:t>, la formación tiene que ser </a:t>
            </a:r>
            <a:r>
              <a:rPr lang="es-MX" altLang="en-US" b="1" u="sng" dirty="0" smtClean="0"/>
              <a:t>interesante.</a:t>
            </a:r>
          </a:p>
          <a:p>
            <a:pPr indent="-342900"/>
            <a:r>
              <a:rPr lang="es-MX" altLang="en-US" dirty="0" smtClean="0"/>
              <a:t>Cada sección del curso tiene </a:t>
            </a:r>
            <a:r>
              <a:rPr lang="es-MX" altLang="en-US" b="1" i="1" u="sng" dirty="0" smtClean="0"/>
              <a:t>al menos una actividad integrada.</a:t>
            </a:r>
          </a:p>
          <a:p>
            <a:pPr indent="-342900"/>
            <a:r>
              <a:rPr lang="es-MX" altLang="en-US" dirty="0" smtClean="0"/>
              <a:t>Si </a:t>
            </a:r>
            <a:r>
              <a:rPr lang="es-MX" altLang="en-US" b="1" u="sng" dirty="0" smtClean="0"/>
              <a:t>sigue las instrucciones del curso</a:t>
            </a:r>
            <a:r>
              <a:rPr lang="es-MX" altLang="en-US" dirty="0" smtClean="0"/>
              <a:t> y tendrá una experiencia interactiva.</a:t>
            </a:r>
          </a:p>
          <a:p>
            <a:pPr indent="-342900"/>
            <a:r>
              <a:rPr lang="es-MX" altLang="en-US" dirty="0" smtClean="0"/>
              <a:t>Dar una charla, o una charla con debate, no resultan atractivo y no es efectivo.</a:t>
            </a:r>
            <a:endParaRPr lang="es-MX" altLang="en-US" dirty="0"/>
          </a:p>
        </p:txBody>
      </p:sp>
      <p:sp>
        <p:nvSpPr>
          <p:cNvPr id="98305" name="Title 1"/>
          <p:cNvSpPr>
            <a:spLocks noGrp="1"/>
          </p:cNvSpPr>
          <p:nvPr>
            <p:ph type="title"/>
          </p:nvPr>
        </p:nvSpPr>
        <p:spPr/>
        <p:txBody>
          <a:bodyPr/>
          <a:lstStyle/>
          <a:p>
            <a:r>
              <a:rPr lang="es-MX" smtClean="0"/>
              <a:t>Entrenamiento eficaz </a:t>
            </a:r>
            <a:endParaRPr lang="es-MX"/>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9"/>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Content Placeholder 1"/>
          <p:cNvSpPr>
            <a:spLocks noGrp="1"/>
          </p:cNvSpPr>
          <p:nvPr>
            <p:ph sz="half" idx="1"/>
          </p:nvPr>
        </p:nvSpPr>
        <p:spPr/>
        <p:txBody>
          <a:bodyPr/>
          <a:lstStyle/>
          <a:p>
            <a:r>
              <a:rPr lang="es-MX"/>
              <a:t>Actividad de inicio — concurso</a:t>
            </a:r>
          </a:p>
          <a:p>
            <a:r>
              <a:rPr lang="es-MX"/>
              <a:t>Actividad rompehielos</a:t>
            </a:r>
          </a:p>
          <a:p>
            <a:r>
              <a:rPr lang="es-MX"/>
              <a:t>Presentación</a:t>
            </a:r>
          </a:p>
          <a:p>
            <a:r>
              <a:rPr lang="es-MX"/>
              <a:t>Debate dirigido</a:t>
            </a:r>
          </a:p>
          <a:p>
            <a:r>
              <a:rPr lang="es-MX"/>
              <a:t>Brainstorming</a:t>
            </a:r>
          </a:p>
          <a:p>
            <a:r>
              <a:rPr lang="es-MX"/>
              <a:t>Actividad individual</a:t>
            </a:r>
          </a:p>
          <a:p>
            <a:r>
              <a:rPr lang="es-MX"/>
              <a:t>Actividad en grupo grande</a:t>
            </a:r>
          </a:p>
          <a:p>
            <a:r>
              <a:rPr lang="es-MX"/>
              <a:t>Ejercicio en pequeños grupos</a:t>
            </a:r>
          </a:p>
          <a:p>
            <a:endParaRPr lang="es-MX" altLang="en-US"/>
          </a:p>
        </p:txBody>
      </p:sp>
      <p:sp>
        <p:nvSpPr>
          <p:cNvPr id="3" name="Content Placeholder 2"/>
          <p:cNvSpPr>
            <a:spLocks noGrp="1"/>
          </p:cNvSpPr>
          <p:nvPr>
            <p:ph sz="half" idx="2"/>
          </p:nvPr>
        </p:nvSpPr>
        <p:spPr/>
        <p:txBody>
          <a:bodyPr/>
          <a:lstStyle/>
          <a:p>
            <a:pPr>
              <a:buFont typeface="Wingdings" charset="0"/>
              <a:buChar char="§"/>
              <a:defRPr/>
            </a:pPr>
            <a:r>
              <a:rPr lang="es-MX"/>
              <a:t>Ejercicio en parejas</a:t>
            </a:r>
          </a:p>
          <a:p>
            <a:pPr>
              <a:buFont typeface="Wingdings" charset="0"/>
              <a:buChar char="§"/>
              <a:defRPr/>
            </a:pPr>
            <a:r>
              <a:rPr lang="es-MX"/>
              <a:t>Carrusel</a:t>
            </a:r>
          </a:p>
          <a:p>
            <a:pPr>
              <a:buFont typeface="Wingdings" charset="0"/>
              <a:buChar char="§"/>
              <a:defRPr/>
            </a:pPr>
            <a:r>
              <a:rPr lang="es-MX"/>
              <a:t>Concurso</a:t>
            </a:r>
          </a:p>
          <a:p>
            <a:pPr>
              <a:buFont typeface="Wingdings" charset="0"/>
              <a:buChar char="§"/>
              <a:defRPr/>
            </a:pPr>
            <a:r>
              <a:rPr lang="es-MX"/>
              <a:t>Juego de búsqueda </a:t>
            </a:r>
          </a:p>
          <a:p>
            <a:pPr>
              <a:buFont typeface="Wingdings" charset="0"/>
              <a:buChar char="§"/>
              <a:defRPr/>
            </a:pPr>
            <a:r>
              <a:rPr lang="es-MX"/>
              <a:t>Juego de rol</a:t>
            </a:r>
          </a:p>
          <a:p>
            <a:pPr>
              <a:buFont typeface="Wingdings" charset="0"/>
              <a:buChar char="§"/>
              <a:defRPr/>
            </a:pPr>
            <a:r>
              <a:rPr lang="es-MX"/>
              <a:t>Parodias </a:t>
            </a:r>
          </a:p>
          <a:p>
            <a:pPr>
              <a:buFont typeface="Wingdings" charset="0"/>
              <a:buChar char="§"/>
              <a:defRPr/>
            </a:pPr>
            <a:r>
              <a:rPr lang="es-MX"/>
              <a:t>Análisis de herramientas</a:t>
            </a:r>
          </a:p>
          <a:p>
            <a:pPr>
              <a:buFont typeface="Wingdings" charset="0"/>
              <a:buChar char="§"/>
              <a:defRPr/>
            </a:pPr>
            <a:r>
              <a:rPr lang="es-MX"/>
              <a:t>Vote con su cuerpo</a:t>
            </a:r>
          </a:p>
          <a:p>
            <a:pPr marL="0" indent="0">
              <a:buFont typeface="Wingdings" panose="05000000000000000000" pitchFamily="2" charset="2"/>
              <a:buNone/>
              <a:defRPr/>
            </a:pPr>
            <a:endParaRPr lang="es-MX"/>
          </a:p>
        </p:txBody>
      </p:sp>
      <p:sp>
        <p:nvSpPr>
          <p:cNvPr id="100355" name="Title 3"/>
          <p:cNvSpPr>
            <a:spLocks noGrp="1"/>
          </p:cNvSpPr>
          <p:nvPr>
            <p:ph type="title"/>
          </p:nvPr>
        </p:nvSpPr>
        <p:spPr/>
        <p:txBody>
          <a:bodyPr>
            <a:normAutofit fontScale="90000"/>
          </a:bodyPr>
          <a:lstStyle/>
          <a:p>
            <a:r>
              <a:rPr lang="es-MX"/>
              <a:t>Las metodologías que se utilizan en el entrenamiento</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Content Placeholder 2"/>
          <p:cNvSpPr>
            <a:spLocks noGrp="1"/>
          </p:cNvSpPr>
          <p:nvPr>
            <p:ph idx="1"/>
          </p:nvPr>
        </p:nvSpPr>
        <p:spPr/>
        <p:txBody>
          <a:bodyPr>
            <a:normAutofit lnSpcReduction="10000"/>
          </a:bodyPr>
          <a:lstStyle/>
          <a:p>
            <a:r>
              <a:rPr lang="es-MX" altLang="en-US" b="1"/>
              <a:t>El dinero y yo: Actividad de apertura</a:t>
            </a:r>
          </a:p>
          <a:p>
            <a:pPr lvl="1"/>
            <a:r>
              <a:rPr lang="es-MX"/>
              <a:t>Brainstorming en grupo pequeño configurada como un concurso y debate dirigido en grupo grande </a:t>
            </a:r>
          </a:p>
          <a:p>
            <a:r>
              <a:rPr lang="es-MX" altLang="en-US" b="1"/>
              <a:t>El empoderamiento financiero y los proveedores de servicios.</a:t>
            </a:r>
          </a:p>
          <a:p>
            <a:pPr lvl="1"/>
            <a:r>
              <a:rPr lang="es-MX"/>
              <a:t>Debate O análisis de costos y beneficios</a:t>
            </a:r>
          </a:p>
          <a:p>
            <a:r>
              <a:rPr lang="es-MX" altLang="en-US" b="1"/>
              <a:t>Orientación al conjunto de herramientas</a:t>
            </a:r>
          </a:p>
          <a:p>
            <a:pPr lvl="1"/>
            <a:r>
              <a:rPr lang="es-MX"/>
              <a:t>Juego de búsqueda en pequeños grupos</a:t>
            </a:r>
          </a:p>
          <a:p>
            <a:r>
              <a:rPr lang="es-MX" altLang="en-US" b="1"/>
              <a:t>Cómo crear de una Guía de Recomendaciones </a:t>
            </a:r>
          </a:p>
          <a:p>
            <a:pPr lvl="1"/>
            <a:r>
              <a:rPr lang="es-MX"/>
              <a:t>Haga un gráfico</a:t>
            </a:r>
          </a:p>
          <a:p>
            <a:endParaRPr lang="es-MX" altLang="en-US"/>
          </a:p>
        </p:txBody>
      </p:sp>
      <p:sp>
        <p:nvSpPr>
          <p:cNvPr id="102401" name="Title 1"/>
          <p:cNvSpPr>
            <a:spLocks noGrp="1"/>
          </p:cNvSpPr>
          <p:nvPr>
            <p:ph type="title"/>
          </p:nvPr>
        </p:nvSpPr>
        <p:spPr/>
        <p:txBody>
          <a:bodyPr/>
          <a:lstStyle/>
          <a:p>
            <a:r>
              <a:rPr lang="es-MX"/>
              <a:t>Ejercicios interactivos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ontent Placeholder 2"/>
          <p:cNvSpPr>
            <a:spLocks noGrp="1"/>
          </p:cNvSpPr>
          <p:nvPr>
            <p:ph idx="1"/>
          </p:nvPr>
        </p:nvSpPr>
        <p:spPr/>
        <p:txBody>
          <a:bodyPr/>
          <a:lstStyle/>
          <a:p>
            <a:r>
              <a:rPr lang="es-MX" altLang="en-US" b="1"/>
              <a:t>Comprensión de la situación e inicio de la conversación sobre el dinero</a:t>
            </a:r>
          </a:p>
          <a:p>
            <a:pPr lvl="1"/>
            <a:r>
              <a:rPr lang="es-MX"/>
              <a:t>Ejercicio individual (auto-evaluación del empoderamiento financiero)</a:t>
            </a:r>
          </a:p>
          <a:p>
            <a:pPr lvl="1"/>
            <a:r>
              <a:rPr lang="es-MX"/>
              <a:t>Brainstorming en pequeños grupos</a:t>
            </a:r>
          </a:p>
          <a:p>
            <a:pPr lvl="1"/>
            <a:r>
              <a:rPr lang="es-MX"/>
              <a:t>Las 10 conversaciones de dinero más importantes -  en lugar del juego de búsqueda. </a:t>
            </a:r>
          </a:p>
          <a:p>
            <a:r>
              <a:rPr lang="es-MX" altLang="en-US" b="1"/>
              <a:t>Establecimiento de metas y la planificación de compras importantes (Módulo 1)</a:t>
            </a:r>
          </a:p>
          <a:p>
            <a:pPr lvl="1"/>
            <a:r>
              <a:rPr lang="es-MX"/>
              <a:t>Escenarios en grupos pequeños</a:t>
            </a:r>
          </a:p>
          <a:p>
            <a:endParaRPr lang="es-MX" altLang="en-US"/>
          </a:p>
        </p:txBody>
      </p:sp>
      <p:sp>
        <p:nvSpPr>
          <p:cNvPr id="104449" name="Title 1"/>
          <p:cNvSpPr>
            <a:spLocks noGrp="1"/>
          </p:cNvSpPr>
          <p:nvPr>
            <p:ph type="title"/>
          </p:nvPr>
        </p:nvSpPr>
        <p:spPr/>
        <p:txBody>
          <a:bodyPr/>
          <a:lstStyle/>
          <a:p>
            <a:r>
              <a:rPr lang="es-MX"/>
              <a:t>Ejercicios interactivos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p:txBody>
          <a:bodyPr>
            <a:normAutofit fontScale="77500" lnSpcReduction="20000"/>
          </a:bodyPr>
          <a:lstStyle/>
          <a:p>
            <a:r>
              <a:rPr lang="es-MX" altLang="en-US" b="1"/>
              <a:t>Ahorro para las emergencias, facturas y metas (Módulo 2) </a:t>
            </a:r>
          </a:p>
          <a:p>
            <a:pPr lvl="1"/>
            <a:r>
              <a:rPr lang="es-MX"/>
              <a:t>Brainstorming y análisis en pequeños grupos </a:t>
            </a:r>
          </a:p>
          <a:p>
            <a:pPr lvl="1"/>
            <a:r>
              <a:rPr lang="es-MX"/>
              <a:t>Discusión en parejas mediante el ejemplo (ejemplo de la bujía)</a:t>
            </a:r>
          </a:p>
          <a:p>
            <a:pPr lvl="1"/>
            <a:r>
              <a:rPr lang="es-MX"/>
              <a:t>Completar la tabla de límites de activos</a:t>
            </a:r>
          </a:p>
          <a:p>
            <a:r>
              <a:rPr lang="es-MX" altLang="en-US" b="1"/>
              <a:t>Seguimiento y manejo de los ingresos y beneficios (Módulo 3)</a:t>
            </a:r>
          </a:p>
          <a:p>
            <a:pPr lvl="1"/>
            <a:r>
              <a:rPr lang="es-MX"/>
              <a:t>Revisión de herramientas individuales</a:t>
            </a:r>
          </a:p>
          <a:p>
            <a:r>
              <a:rPr lang="es-MX" altLang="en-US" b="1"/>
              <a:t>Pago de facturas y otros gastos (Módulo 4) </a:t>
            </a:r>
          </a:p>
          <a:p>
            <a:pPr lvl="1"/>
            <a:r>
              <a:rPr lang="es-MX"/>
              <a:t>Vote con su cuerpo (necesidades, deseos, obligaciones)</a:t>
            </a:r>
          </a:p>
          <a:p>
            <a:pPr lvl="1"/>
            <a:r>
              <a:rPr lang="es-MX"/>
              <a:t>Revisión de herramientas individuales (calendario de facturas)</a:t>
            </a:r>
          </a:p>
          <a:p>
            <a:pPr lvl="1"/>
            <a:r>
              <a:rPr lang="es-MX"/>
              <a:t>Ejercicio en pequeños grupos (estrategias para recortar gastos)</a:t>
            </a:r>
          </a:p>
          <a:p>
            <a:pPr lvl="1"/>
            <a:r>
              <a:rPr lang="es-MX"/>
              <a:t>Ejercicio en pequeños grupos (consecuencias de saltarse las facturas)</a:t>
            </a:r>
          </a:p>
          <a:p>
            <a:endParaRPr lang="es-MX" altLang="en-US"/>
          </a:p>
        </p:txBody>
      </p:sp>
      <p:sp>
        <p:nvSpPr>
          <p:cNvPr id="106497" name="Title 1"/>
          <p:cNvSpPr>
            <a:spLocks noGrp="1"/>
          </p:cNvSpPr>
          <p:nvPr>
            <p:ph type="title"/>
          </p:nvPr>
        </p:nvSpPr>
        <p:spPr/>
        <p:txBody>
          <a:bodyPr/>
          <a:lstStyle/>
          <a:p>
            <a:r>
              <a:rPr lang="es-MX"/>
              <a:t>Ejercicios interactivos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p:txBody>
          <a:bodyPr/>
          <a:lstStyle/>
          <a:p>
            <a:r>
              <a:rPr lang="es-MX" altLang="en-US" b="1"/>
              <a:t>Llegar a fin de mes (Módulo 5)</a:t>
            </a:r>
          </a:p>
          <a:p>
            <a:pPr lvl="1"/>
            <a:r>
              <a:rPr lang="es-MX"/>
              <a:t>Análisis de escenarios (Rafael)</a:t>
            </a:r>
          </a:p>
          <a:p>
            <a:pPr lvl="1"/>
            <a:r>
              <a:rPr lang="es-MX"/>
              <a:t>Discusión de ideas en pequeños grupos (lista de comprobación para mejor el flujo de efectivo) </a:t>
            </a:r>
          </a:p>
          <a:p>
            <a:r>
              <a:rPr lang="es-MX" altLang="en-US" b="1"/>
              <a:t>Manejo de deudas (Módulo 6)  </a:t>
            </a:r>
          </a:p>
          <a:p>
            <a:pPr lvl="1"/>
            <a:r>
              <a:rPr lang="es-MX"/>
              <a:t>Levantarse, sentarse (buena deuda, mala deuda)</a:t>
            </a:r>
          </a:p>
          <a:p>
            <a:pPr lvl="1"/>
            <a:r>
              <a:rPr lang="es-MX"/>
              <a:t>Ejercicio en parejas (Shawna DTI)</a:t>
            </a:r>
          </a:p>
          <a:p>
            <a:endParaRPr lang="es-MX" altLang="en-US"/>
          </a:p>
        </p:txBody>
      </p:sp>
      <p:sp>
        <p:nvSpPr>
          <p:cNvPr id="108545" name="Title 1"/>
          <p:cNvSpPr>
            <a:spLocks noGrp="1"/>
          </p:cNvSpPr>
          <p:nvPr>
            <p:ph type="title"/>
          </p:nvPr>
        </p:nvSpPr>
        <p:spPr/>
        <p:txBody>
          <a:bodyPr/>
          <a:lstStyle/>
          <a:p>
            <a:r>
              <a:rPr lang="es-MX"/>
              <a:t>Ejercicios interactivos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p:txBody>
          <a:bodyPr>
            <a:normAutofit fontScale="85000" lnSpcReduction="20000"/>
          </a:bodyPr>
          <a:lstStyle/>
          <a:p>
            <a:r>
              <a:rPr lang="es-MX" altLang="en-US" b="1" dirty="0"/>
              <a:t>Comprensión de los informes y puntajes de crédito </a:t>
            </a:r>
            <a:r>
              <a:rPr lang="es-MX" altLang="en-US" b="1" dirty="0" smtClean="0"/>
              <a:t/>
            </a:r>
            <a:br>
              <a:rPr lang="es-MX" altLang="en-US" b="1" dirty="0" smtClean="0"/>
            </a:br>
            <a:r>
              <a:rPr lang="es-MX" altLang="en-US" b="1" dirty="0" smtClean="0"/>
              <a:t>(</a:t>
            </a:r>
            <a:r>
              <a:rPr lang="es-MX" altLang="en-US" b="1" dirty="0"/>
              <a:t>Módulo 7) </a:t>
            </a:r>
          </a:p>
          <a:p>
            <a:pPr lvl="1"/>
            <a:r>
              <a:rPr lang="es-MX" dirty="0"/>
              <a:t>Juego de búsqueda e informes de crédito </a:t>
            </a:r>
          </a:p>
          <a:p>
            <a:pPr lvl="1"/>
            <a:r>
              <a:rPr lang="es-MX" dirty="0"/>
              <a:t>Ejercicio en grupo grande (cómo mantener registros) </a:t>
            </a:r>
          </a:p>
          <a:p>
            <a:r>
              <a:rPr lang="es-MX" altLang="en-US" b="1" dirty="0"/>
              <a:t>Servicios de dinero, tarjetas, cuentas y préstamos </a:t>
            </a:r>
            <a:r>
              <a:rPr lang="es-MX" altLang="en-US" b="1" dirty="0" smtClean="0"/>
              <a:t/>
            </a:r>
            <a:br>
              <a:rPr lang="es-MX" altLang="en-US" b="1" dirty="0" smtClean="0"/>
            </a:br>
            <a:r>
              <a:rPr lang="es-MX" altLang="en-US" b="1" dirty="0" smtClean="0"/>
              <a:t>(</a:t>
            </a:r>
            <a:r>
              <a:rPr lang="es-MX" altLang="en-US" b="1" dirty="0"/>
              <a:t>Módulo 8) </a:t>
            </a:r>
          </a:p>
          <a:p>
            <a:pPr lvl="1"/>
            <a:r>
              <a:rPr lang="es-MX" dirty="0"/>
              <a:t>Ejercicio individual (conozca sus opciones)</a:t>
            </a:r>
          </a:p>
          <a:p>
            <a:pPr lvl="1"/>
            <a:r>
              <a:rPr lang="es-MX" dirty="0"/>
              <a:t>Ejercicio en parejas / Charlas en grupo (servicios financieros)</a:t>
            </a:r>
          </a:p>
          <a:p>
            <a:r>
              <a:rPr lang="es-MX" altLang="en-US" b="1" dirty="0"/>
              <a:t>Protección de su dinero (Módulo 9) </a:t>
            </a:r>
          </a:p>
          <a:p>
            <a:pPr lvl="1"/>
            <a:r>
              <a:rPr lang="es-MX" dirty="0"/>
              <a:t>Parodias (señales de alerta)</a:t>
            </a:r>
          </a:p>
          <a:p>
            <a:pPr lvl="1"/>
            <a:r>
              <a:rPr lang="es-MX" dirty="0"/>
              <a:t>Enseñe otra vez (aprender sobre la protección del consumidor) </a:t>
            </a:r>
          </a:p>
        </p:txBody>
      </p:sp>
      <p:sp>
        <p:nvSpPr>
          <p:cNvPr id="110593" name="Title 1"/>
          <p:cNvSpPr>
            <a:spLocks noGrp="1"/>
          </p:cNvSpPr>
          <p:nvPr>
            <p:ph type="title"/>
          </p:nvPr>
        </p:nvSpPr>
        <p:spPr/>
        <p:txBody>
          <a:bodyPr/>
          <a:lstStyle/>
          <a:p>
            <a:r>
              <a:rPr lang="es-MX"/>
              <a:t>Ejercicios interactivos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p:txBody>
          <a:bodyPr/>
          <a:lstStyle/>
          <a:p>
            <a:r>
              <a:rPr lang="es-MX" altLang="en-US" b="1"/>
              <a:t>Lea la guía del moderador y asegúrese de entender cómo dirigir la actividad.</a:t>
            </a:r>
          </a:p>
          <a:p>
            <a:pPr lvl="1"/>
            <a:r>
              <a:rPr lang="es-MX"/>
              <a:t>Esto normalmente requiere más de una lectura.</a:t>
            </a:r>
          </a:p>
          <a:p>
            <a:r>
              <a:rPr lang="es-MX" altLang="en-US" b="1"/>
              <a:t>Tome notas </a:t>
            </a:r>
            <a:r>
              <a:rPr lang="es-MX"/>
              <a:t>para personalizar la actividad.</a:t>
            </a:r>
          </a:p>
          <a:p>
            <a:r>
              <a:rPr lang="es-MX" altLang="en-US" b="1"/>
              <a:t>Prepárese, prepárese, prepárese.  </a:t>
            </a:r>
          </a:p>
          <a:p>
            <a:r>
              <a:rPr lang="es-MX"/>
              <a:t>Entienda que </a:t>
            </a:r>
            <a:r>
              <a:rPr lang="es-MX" altLang="en-US" b="1"/>
              <a:t>puede llevarle más tiempo dirigir </a:t>
            </a:r>
            <a:r>
              <a:rPr lang="es-MX"/>
              <a:t>una actividad con la cual usted no esté familiarizado. </a:t>
            </a:r>
          </a:p>
          <a:p>
            <a:r>
              <a:rPr lang="es-MX" altLang="en-US" b="1"/>
              <a:t>Es mejor cubrir menos contenido utilizando enfoques interactivos que todos los contenidos usando sólo presentaciones o charlas.</a:t>
            </a:r>
          </a:p>
        </p:txBody>
      </p:sp>
      <p:sp>
        <p:nvSpPr>
          <p:cNvPr id="112641" name="Title 1"/>
          <p:cNvSpPr>
            <a:spLocks noGrp="1"/>
          </p:cNvSpPr>
          <p:nvPr>
            <p:ph type="title"/>
          </p:nvPr>
        </p:nvSpPr>
        <p:spPr/>
        <p:txBody>
          <a:bodyPr/>
          <a:lstStyle/>
          <a:p>
            <a:r>
              <a:rPr lang="es-MX"/>
              <a:t>Claves para un entrenamiento interactivo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p:txBody>
          <a:bodyPr/>
          <a:lstStyle/>
          <a:p>
            <a:pPr marL="114300" indent="0" eaLnBrk="1" hangingPunct="1">
              <a:lnSpc>
                <a:spcPct val="100000"/>
              </a:lnSpc>
              <a:buFont typeface="Wingdings" panose="05000000000000000000" pitchFamily="2" charset="2"/>
              <a:buNone/>
            </a:pPr>
            <a:r>
              <a:rPr lang="es-MX" altLang="en-US" sz="4400">
                <a:solidFill>
                  <a:srgbClr val="3B8636"/>
                </a:solidFill>
              </a:rPr>
              <a:t>dinero </a:t>
            </a:r>
          </a:p>
          <a:p>
            <a:pPr marL="114300" indent="0">
              <a:lnSpc>
                <a:spcPct val="100000"/>
              </a:lnSpc>
              <a:buNone/>
            </a:pPr>
            <a:r>
              <a:rPr lang="es-MX" altLang="en-US" sz="4000">
                <a:solidFill>
                  <a:srgbClr val="3B3C3E"/>
                </a:solidFill>
              </a:rPr>
              <a:t>cualquier medio de intercambio generalmente aceptado</a:t>
            </a:r>
          </a:p>
        </p:txBody>
      </p:sp>
      <p:sp>
        <p:nvSpPr>
          <p:cNvPr id="24577" name="Title 1"/>
          <p:cNvSpPr>
            <a:spLocks noGrp="1"/>
          </p:cNvSpPr>
          <p:nvPr>
            <p:ph type="title"/>
          </p:nvPr>
        </p:nvSpPr>
        <p:spPr/>
        <p:txBody>
          <a:bodyPr/>
          <a:lstStyle/>
          <a:p>
            <a:pPr eaLnBrk="1" hangingPunct="1"/>
            <a:r>
              <a:rPr lang="es-MX"/>
              <a:t>El dinero y yo: Actividad de apertura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903112" y="3202725"/>
            <a:ext cx="7309555" cy="1347280"/>
          </a:xfrm>
        </p:spPr>
        <p:txBody>
          <a:bodyPr/>
          <a:lstStyle/>
          <a:p>
            <a:r>
              <a:rPr lang="es-MX"/>
              <a:t>Entender la situación e inicio de la conversación sobre dinero</a:t>
            </a:r>
            <a:endParaRPr lang="es-MX" altLang="en-US"/>
          </a:p>
        </p:txBody>
      </p:sp>
      <p:sp>
        <p:nvSpPr>
          <p:cNvPr id="114689"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ts val="1800"/>
              </a:lnSpc>
              <a:spcBef>
                <a:spcPts val="0"/>
              </a:spcBef>
              <a:buFont typeface="Wingdings" charset="2"/>
              <a:buNone/>
              <a:defRPr/>
            </a:pPr>
            <a:r>
              <a:rPr lang="es-MX" b="1"/>
              <a:t>Completar Herramienta 2: </a:t>
            </a:r>
            <a:r>
              <a:rPr lang="es-MX"/>
              <a:t>Auto-evaluación del empoderamiento financiero</a:t>
            </a:r>
            <a:r>
              <a:rPr/>
              <a:t/>
            </a:r>
            <a:br>
              <a:rPr/>
            </a:br>
            <a:endParaRPr lang="es-MX"/>
          </a:p>
          <a:p>
            <a:pPr marL="0" indent="0">
              <a:lnSpc>
                <a:spcPts val="1800"/>
              </a:lnSpc>
              <a:spcBef>
                <a:spcPts val="0"/>
              </a:spcBef>
              <a:buFont typeface="Wingdings" charset="2"/>
              <a:buNone/>
              <a:defRPr/>
            </a:pPr>
            <a:endParaRPr lang="es-MX" b="1" i="1"/>
          </a:p>
          <a:p>
            <a:pPr marL="0" indent="0">
              <a:lnSpc>
                <a:spcPts val="1800"/>
              </a:lnSpc>
              <a:spcBef>
                <a:spcPts val="0"/>
              </a:spcBef>
              <a:buFont typeface="Wingdings" charset="2"/>
              <a:buNone/>
              <a:defRPr/>
            </a:pPr>
            <a:r>
              <a:rPr lang="es-MX" i="1"/>
              <a:t>Preguntas para la reflexión</a:t>
            </a:r>
          </a:p>
          <a:p>
            <a:pPr>
              <a:lnSpc>
                <a:spcPts val="2800"/>
              </a:lnSpc>
              <a:spcBef>
                <a:spcPts val="1200"/>
              </a:spcBef>
              <a:buFont typeface="Wingdings" charset="2"/>
              <a:buChar char="§"/>
              <a:defRPr/>
            </a:pPr>
            <a:r>
              <a:rPr lang="es-MX"/>
              <a:t>¿Cómo se sintió al completar esta evaluación?</a:t>
            </a:r>
          </a:p>
          <a:p>
            <a:pPr>
              <a:lnSpc>
                <a:spcPts val="2800"/>
              </a:lnSpc>
              <a:spcBef>
                <a:spcPts val="1200"/>
              </a:spcBef>
              <a:buFont typeface="Wingdings" charset="2"/>
              <a:buChar char="§"/>
              <a:defRPr/>
            </a:pPr>
            <a:r>
              <a:rPr lang="es-MX"/>
              <a:t>¿Descubrió que sapía más de lo que pensaba de algún tema? ¿De cuál?</a:t>
            </a:r>
          </a:p>
          <a:p>
            <a:pPr>
              <a:lnSpc>
                <a:spcPts val="2800"/>
              </a:lnSpc>
              <a:spcBef>
                <a:spcPts val="1200"/>
              </a:spcBef>
              <a:buFont typeface="Wingdings" charset="2"/>
              <a:buChar char="§"/>
              <a:defRPr/>
            </a:pPr>
            <a:r>
              <a:rPr lang="es-MX"/>
              <a:t>¿Sobre qué temas le gustaría aprender más?</a:t>
            </a:r>
          </a:p>
          <a:p>
            <a:pPr>
              <a:lnSpc>
                <a:spcPts val="2800"/>
              </a:lnSpc>
              <a:spcBef>
                <a:spcPts val="1200"/>
              </a:spcBef>
              <a:buFont typeface="Wingdings" charset="2"/>
              <a:buChar char="§"/>
              <a:defRPr/>
            </a:pPr>
            <a:r>
              <a:rPr lang="es-MX"/>
              <a:t>¿Cómo puede aprender más sobre ellos?</a:t>
            </a:r>
          </a:p>
        </p:txBody>
      </p:sp>
      <p:sp>
        <p:nvSpPr>
          <p:cNvPr id="2" name="Title 1"/>
          <p:cNvSpPr>
            <a:spLocks noGrp="1"/>
          </p:cNvSpPr>
          <p:nvPr>
            <p:ph type="title"/>
          </p:nvPr>
        </p:nvSpPr>
        <p:spPr/>
        <p:txBody>
          <a:bodyPr>
            <a:normAutofit/>
          </a:bodyPr>
          <a:lstStyle/>
          <a:p>
            <a:pPr>
              <a:defRPr/>
            </a:pPr>
            <a:r>
              <a:rPr lang="es-MX"/>
              <a:t>Autoevaluación de empoderamiento financiero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553641" y="1523999"/>
            <a:ext cx="8037576" cy="4449097"/>
          </a:xfrm>
        </p:spPr>
        <p:txBody>
          <a:bodyPr>
            <a:normAutofit/>
          </a:bodyPr>
          <a:lstStyle/>
          <a:p>
            <a:pPr marL="114300" indent="0">
              <a:lnSpc>
                <a:spcPct val="100000"/>
              </a:lnSpc>
              <a:spcAft>
                <a:spcPts val="1200"/>
              </a:spcAft>
              <a:buNone/>
            </a:pPr>
            <a:r>
              <a:rPr lang="es-MX" altLang="en-US" sz="3600" i="1">
                <a:solidFill>
                  <a:srgbClr val="000000"/>
                </a:solidFill>
              </a:rPr>
              <a:t>Una imagen de las condiciones actuales que sirve de referencia para planificar acciones que cambien las condiciones en el futuro</a:t>
            </a:r>
          </a:p>
        </p:txBody>
      </p:sp>
      <p:sp>
        <p:nvSpPr>
          <p:cNvPr id="118785" name="Title 1"/>
          <p:cNvSpPr>
            <a:spLocks noGrp="1"/>
          </p:cNvSpPr>
          <p:nvPr>
            <p:ph type="title"/>
          </p:nvPr>
        </p:nvSpPr>
        <p:spPr/>
        <p:txBody>
          <a:bodyPr/>
          <a:lstStyle/>
          <a:p>
            <a:pPr eaLnBrk="1" hangingPunct="1"/>
            <a:r>
              <a:rPr lang="es-MX"/>
              <a:t>Evaluación de la situación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37.&#10;&#10;Si usted pudiera cambiar una cosa acerca de su situación financiera, ¿cuál sería? Tabla de Mi panorama financiero. La tabla tiene 4 columnas y 9 filas. Encabezamientos de columna: Pregunta, Sí, No, y No sé. Las preguntas son: 1. ¿Tiene usted sueños para usted o sus hijos que requieren dinero para realizarlos? 2. ¿Está usted atrasado en el alquiler, en los pagos del auto, o en su hipoteca? 3. ¿Está atrasado en los pagos de los servicios básicos? 4. ¿Cuenta usted con aproximadamente la misma cantidad de ingresos todas las semanas? 5. Cuando emergencias o gastos inesperados se presentan, ¿tiene algún dinero guardado para cubrirlos? 6. ¿El dinero, los beneficios y demás recursos con los que usted cuenta, cubren todas sus facturas y gastos de subsistencia todos los meses? 7. ¿Tiene usted préstamos estudiantiles u otras deudas que no puede pagar? 8. ¿Le ha dificultado su historial de crédito conseguir un auto, seguro, un teléfono o un trabajo? Columnas con Sí, No y No sé están en blanco para poner marcas de comprobación.&#10;"/>
          <p:cNvPicPr>
            <a:picLocks noChangeAspect="1"/>
          </p:cNvPicPr>
          <p:nvPr/>
        </p:nvPicPr>
        <p:blipFill>
          <a:blip r:embed="rId3"/>
          <a:stretch>
            <a:fillRect/>
          </a:stretch>
        </p:blipFill>
        <p:spPr>
          <a:xfrm>
            <a:off x="2056020" y="1346942"/>
            <a:ext cx="5031961" cy="4775010"/>
          </a:xfrm>
          <a:prstGeom prst="rect">
            <a:avLst/>
          </a:prstGeom>
        </p:spPr>
      </p:pic>
      <p:sp>
        <p:nvSpPr>
          <p:cNvPr id="120833" name="Title 1"/>
          <p:cNvSpPr>
            <a:spLocks noGrp="1"/>
          </p:cNvSpPr>
          <p:nvPr>
            <p:ph type="title"/>
          </p:nvPr>
        </p:nvSpPr>
        <p:spPr/>
        <p:txBody>
          <a:bodyPr>
            <a:normAutofit fontScale="90000"/>
          </a:bodyPr>
          <a:lstStyle/>
          <a:p>
            <a:r>
              <a:rPr lang="es-MX"/>
              <a:t>Introducción Parte 2, Herramienta 1: Mi panorama financiero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ulte http://files.consumerfinance.gov/f/documents/201701_cfpb_YMYG-Toolkit.pdf#page=39.&#10;&#10;Tabla con 3 columnas y 3 filas. Encabezamientos de columna: Pregunta, Respuesta y Consejos rápidos. Pregunta 1. ¿Tiene usted sueños para usted o sus hijos que requieren dinero para realizarlos? Respuesta: Si la respuesta es “No” o “No sé”, consulte el Módulo 1. Consejos rápidos: Genere una lista de sus esperanzas, deseos y sueños. Elija uno y conviértalo en una meta con un plazo establecido, Hágalo específico y medible, Calcule cuánto necesita ahorrar o apartar todas las semanas (o meses) para alcanzar sus metas. Pregunta 2. ¿Está usted atrasado en el alquiler, en los pagos del auto, o en su hipoteca? Respuesta: Si la respuesta es “Sí”, llame al 211 o al centro de asistencia para emergencias. Para los propietarios de viviendas, llame al 888-995-HOPE. Consulte el módulo 4, Herramienta 5: Cuando el efectivo no alcanza: Cómo priorizar las facturas y la planificación del gasto. Consejos rápidos: Llame al 211 o al centro de asistencia más cercano para emergencias. Cuando las personas con necesidad de asistencia marcan el 211, se las remite, o a veces se las conecta, con las organizaciones comunitarias y organismos más adecuados. Para propietarios, llame al 888-995-HOPE o al CFPB, al 855-411-CFPB (2372). Puede encontrar la información para contactarse con los asesores de vivienda certificados en el sitio web del CFPB, en http://www.consumerfinance.gov/find-a-housing-counselor. Pregunta 3. ¿Está atrasado en los pagos de los servicios básicos? Respuesta: Si la respuesta es “Sí”, llame al 211 o al centro de asistencia más cercano.&#10;"/>
          <p:cNvPicPr>
            <a:picLocks noChangeAspect="1"/>
          </p:cNvPicPr>
          <p:nvPr/>
        </p:nvPicPr>
        <p:blipFill>
          <a:blip r:embed="rId3"/>
          <a:stretch>
            <a:fillRect/>
          </a:stretch>
        </p:blipFill>
        <p:spPr>
          <a:xfrm>
            <a:off x="1567587" y="1369944"/>
            <a:ext cx="6008828" cy="4792317"/>
          </a:xfrm>
          <a:prstGeom prst="rect">
            <a:avLst/>
          </a:prstGeom>
        </p:spPr>
      </p:pic>
      <p:sp>
        <p:nvSpPr>
          <p:cNvPr id="122882" name="Title 1"/>
          <p:cNvSpPr>
            <a:spLocks noGrp="1"/>
          </p:cNvSpPr>
          <p:nvPr>
            <p:ph type="title"/>
          </p:nvPr>
        </p:nvSpPr>
        <p:spPr/>
        <p:txBody>
          <a:bodyPr>
            <a:normAutofit fontScale="90000"/>
          </a:bodyPr>
          <a:lstStyle/>
          <a:p>
            <a:r>
              <a:rPr lang="es-MX"/>
              <a:t>Introducción Parte 2, Herramienta 1: Mi panorama financiero</a:t>
            </a:r>
            <a:endParaRPr lang="es-MX" altLang="en-US">
              <a:solidFill>
                <a:srgbClr val="3B3C3E"/>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aliyah: “Ya se vencen mis servicios básicos y no me pagan la nómina hasta dentro de cinco días, ¡estoy quebrada! Ya sabes como es. Y otra vez me voy a retrasar con la factura de la luz.” Usted: “Oh no. Entiendo que atrasarse significa cargos. ¿Estás en peligro de que te corten la electricidad?” Aaliyah: “No, no lo creo. Creo que me he atrasado sólo una vez este año, de lo que recuerdo...” Usted: “¿Estás segura de que tendrás el dinero la próxima semana para cubrir esa factura y los demás gastos?” Aaliyah: “Bueno, yo no diría que estoy segura. Cuando se trata de dinero, nadie puede estar seguro de nada. Quiero decir que, si tuviera un plan para mi dinero, haría todo ese trabajo y terminaría igualmente quebrada y decepcionada. Ya sabes, se pone tanto esfuerzo en algo y no sacas nada.” Usted: “Caramba, entiendo lo que me quieres decir. Pero me he dado cuenta de que, aun cuando las cosas no salen exactamente como uno quiere, hacer un plan para mi dinero me ha ayudado a cubrir algunas cosas importantes como los pagos de mi auto, el alquiler, y los servicios públicos. Si estás interesada, hay algunas herramientas que podría mostrarte…” Aaliyah: “Mmmm. Bueno, ya sabes lo que pienso de la planificación, pero supongo que podría darle una mirada...”"/>
          <p:cNvPicPr>
            <a:picLocks noChangeAspect="1"/>
          </p:cNvPicPr>
          <p:nvPr/>
        </p:nvPicPr>
        <p:blipFill>
          <a:blip r:embed="rId3"/>
          <a:stretch>
            <a:fillRect/>
          </a:stretch>
        </p:blipFill>
        <p:spPr>
          <a:xfrm>
            <a:off x="2772697" y="279400"/>
            <a:ext cx="6019800" cy="6299200"/>
          </a:xfrm>
          <a:prstGeom prst="rect">
            <a:avLst/>
          </a:prstGeom>
        </p:spPr>
      </p:pic>
      <p:sp>
        <p:nvSpPr>
          <p:cNvPr id="2" name="Title 1"/>
          <p:cNvSpPr>
            <a:spLocks noGrp="1"/>
          </p:cNvSpPr>
          <p:nvPr>
            <p:ph type="title"/>
          </p:nvPr>
        </p:nvSpPr>
        <p:spPr>
          <a:xfrm>
            <a:off x="112911" y="535917"/>
            <a:ext cx="2659786" cy="1682496"/>
          </a:xfrm>
        </p:spPr>
        <p:txBody>
          <a:bodyPr/>
          <a:lstStyle/>
          <a:p>
            <a:r>
              <a:rPr lang="es-MX"/>
              <a:t>Saque el máximo provecho a los contactos a corto plazo</a:t>
            </a:r>
            <a:r>
              <a:rPr/>
              <a:t/>
            </a:r>
            <a:br>
              <a:rPr/>
            </a:br>
            <a:r>
              <a:rPr/>
              <a:t/>
            </a:r>
            <a:br>
              <a:rPr/>
            </a:br>
            <a:r>
              <a:rPr lang="es-MX"/>
              <a:t>Amplíe la conversación</a:t>
            </a:r>
            <a:r>
              <a:rPr/>
              <a:t/>
            </a:r>
            <a:br>
              <a:rPr/>
            </a:br>
            <a:r>
              <a:rPr/>
              <a:t/>
            </a:r>
            <a:br>
              <a:rPr/>
            </a:br>
            <a:r>
              <a:rPr lang="es-MX"/>
              <a:t>Responda cuando la gente inicie la conversación </a:t>
            </a:r>
            <a:r>
              <a:rPr lang="es-MX" altLang="en-US" b="1" i="1"/>
              <a:t>directa o indirectamente</a:t>
            </a:r>
            <a:endParaRPr lang="es-MX"/>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2"/>
          <p:cNvSpPr>
            <a:spLocks noGrp="1"/>
          </p:cNvSpPr>
          <p:nvPr>
            <p:ph idx="1"/>
          </p:nvPr>
        </p:nvSpPr>
        <p:spPr/>
        <p:txBody>
          <a:bodyPr/>
          <a:lstStyle/>
          <a:p>
            <a:pPr marL="0" indent="0" eaLnBrk="1" hangingPunct="1">
              <a:lnSpc>
                <a:spcPts val="4500"/>
              </a:lnSpc>
              <a:spcBef>
                <a:spcPts val="1200"/>
              </a:spcBef>
              <a:buFont typeface="Wingdings" panose="05000000000000000000" pitchFamily="2" charset="2"/>
              <a:buNone/>
            </a:pPr>
            <a:r>
              <a:rPr lang="es-MX" altLang="en-US" sz="2800"/>
              <a:t>Haga un brainstorming de ideas con su grupo sobre </a:t>
            </a:r>
            <a:r>
              <a:rPr lang="es-MX" altLang="en-US" sz="2800" b="1" i="1" u="sng"/>
              <a:t>oportunidades específicas</a:t>
            </a:r>
            <a:r>
              <a:rPr lang="es-MX" altLang="en-US" sz="2800" u="sng"/>
              <a:t> </a:t>
            </a:r>
            <a:r>
              <a:rPr lang="es-MX" altLang="en-US" sz="2800"/>
              <a:t>para </a:t>
            </a:r>
            <a:r>
              <a:rPr lang="es-MX" altLang="en-US" sz="2800" i="1"/>
              <a:t>iniciar una conversación sobre empoderamiento financiero.</a:t>
            </a:r>
          </a:p>
        </p:txBody>
      </p:sp>
      <p:sp>
        <p:nvSpPr>
          <p:cNvPr id="126977" name="Title 1"/>
          <p:cNvSpPr>
            <a:spLocks noGrp="1"/>
          </p:cNvSpPr>
          <p:nvPr>
            <p:ph type="title"/>
          </p:nvPr>
        </p:nvSpPr>
        <p:spPr/>
        <p:txBody>
          <a:bodyPr/>
          <a:lstStyle/>
          <a:p>
            <a:pPr eaLnBrk="1" hangingPunct="1"/>
            <a:r>
              <a:rPr lang="es-MX"/>
              <a:t>Otras estrategias para iniciar la conversación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903112" y="3202725"/>
            <a:ext cx="7309555" cy="1347280"/>
          </a:xfrm>
        </p:spPr>
        <p:txBody>
          <a:bodyPr/>
          <a:lstStyle/>
          <a:p>
            <a:r>
              <a:rPr lang="es-MX"/>
              <a:t>Módulo 1: Establecimiento de metas y planificación de las compras importantes</a:t>
            </a:r>
            <a:endParaRPr lang="es-MX" altLang="en-US"/>
          </a:p>
        </p:txBody>
      </p:sp>
      <p:sp>
        <p:nvSpPr>
          <p:cNvPr id="153601"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Content Placeholder 7"/>
          <p:cNvSpPr>
            <a:spLocks noGrp="1"/>
          </p:cNvSpPr>
          <p:nvPr>
            <p:ph idx="1"/>
          </p:nvPr>
        </p:nvSpPr>
        <p:spPr/>
        <p:txBody>
          <a:bodyPr/>
          <a:lstStyle/>
          <a:p>
            <a:r>
              <a:rPr lang="es-MX" u="sng"/>
              <a:t>S</a:t>
            </a:r>
            <a:r>
              <a:rPr lang="es-MX"/>
              <a:t>ingular</a:t>
            </a:r>
          </a:p>
          <a:p>
            <a:r>
              <a:rPr lang="es-MX" u="sng"/>
              <a:t>M</a:t>
            </a:r>
            <a:r>
              <a:rPr lang="es-MX"/>
              <a:t>edible</a:t>
            </a:r>
          </a:p>
          <a:p>
            <a:r>
              <a:rPr lang="es-MX" u="sng"/>
              <a:t>A</a:t>
            </a:r>
            <a:r>
              <a:rPr lang="es-MX"/>
              <a:t>lcanzable</a:t>
            </a:r>
          </a:p>
          <a:p>
            <a:r>
              <a:rPr lang="es-MX" u="sng"/>
              <a:t>R</a:t>
            </a:r>
            <a:r>
              <a:rPr lang="es-MX"/>
              <a:t>elevante </a:t>
            </a:r>
          </a:p>
          <a:p>
            <a:r>
              <a:rPr lang="es-MX" u="sng"/>
              <a:t>Con T</a:t>
            </a:r>
            <a:r>
              <a:rPr lang="es-MX"/>
              <a:t>iempo limitado</a:t>
            </a:r>
          </a:p>
          <a:p>
            <a:endParaRPr lang="es-MX" altLang="en-US"/>
          </a:p>
        </p:txBody>
      </p:sp>
      <p:sp>
        <p:nvSpPr>
          <p:cNvPr id="155649" name="Title 6"/>
          <p:cNvSpPr>
            <a:spLocks noGrp="1"/>
          </p:cNvSpPr>
          <p:nvPr>
            <p:ph type="title"/>
          </p:nvPr>
        </p:nvSpPr>
        <p:spPr/>
        <p:txBody>
          <a:bodyPr/>
          <a:lstStyle/>
          <a:p>
            <a:r>
              <a:rPr lang="es-MX"/>
              <a:t>Metas SMART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Content Placeholder 2" descr="&#10;Esperanzas, deseos y sueños: Me gustaría comprar un televisor nuevo. Meta importante: Ahorraré $400 y compraré un televisor nuevo en seis meses. Esperanzas, deseos y sueños: Quiero salir de las deudas de las tarjetas de crédito. Meta importante: Pagaré $1,000 de mi deuda en los próximos 18 meses."/>
          <p:cNvSpPr>
            <a:spLocks noGrp="1"/>
          </p:cNvSpPr>
          <p:nvPr>
            <p:ph sz="half" idx="1"/>
          </p:nvPr>
        </p:nvSpPr>
        <p:spPr>
          <a:xfrm>
            <a:off x="548640" y="1162269"/>
            <a:ext cx="2927985" cy="4325112"/>
          </a:xfrm>
        </p:spPr>
        <p:txBody>
          <a:bodyPr/>
          <a:lstStyle/>
          <a:p>
            <a:pPr marL="0" indent="0" eaLnBrk="1" hangingPunct="1">
              <a:buFont typeface="Wingdings" panose="05000000000000000000" pitchFamily="2" charset="2"/>
              <a:buNone/>
            </a:pPr>
            <a:endParaRPr lang="es-MX" altLang="en-US" dirty="0">
              <a:solidFill>
                <a:srgbClr val="101820"/>
              </a:solidFill>
            </a:endParaRPr>
          </a:p>
          <a:p>
            <a:pPr marL="0" indent="0" eaLnBrk="1" hangingPunct="1">
              <a:buFont typeface="Wingdings" panose="05000000000000000000" pitchFamily="2" charset="2"/>
              <a:buNone/>
            </a:pPr>
            <a:endParaRPr lang="es-MX" altLang="en-US" dirty="0">
              <a:solidFill>
                <a:srgbClr val="101820"/>
              </a:solidFill>
            </a:endParaRPr>
          </a:p>
          <a:p>
            <a:pPr marL="0" indent="0" eaLnBrk="1" hangingPunct="1">
              <a:buFont typeface="Wingdings" panose="05000000000000000000" pitchFamily="2" charset="2"/>
              <a:buNone/>
            </a:pPr>
            <a:r>
              <a:rPr lang="es-MX" altLang="en-US" dirty="0">
                <a:solidFill>
                  <a:srgbClr val="101820"/>
                </a:solidFill>
              </a:rPr>
              <a:t>Me gustaría comprar un televisor nuevo.</a:t>
            </a:r>
          </a:p>
          <a:p>
            <a:pPr marL="0" indent="0" eaLnBrk="1" hangingPunct="1">
              <a:buFont typeface="Wingdings" panose="05000000000000000000" pitchFamily="2" charset="2"/>
              <a:buNone/>
            </a:pPr>
            <a:r>
              <a:rPr dirty="0"/>
              <a:t/>
            </a:r>
            <a:br>
              <a:rPr dirty="0"/>
            </a:br>
            <a:endParaRPr lang="es-MX" altLang="en-US" dirty="0">
              <a:solidFill>
                <a:srgbClr val="101820"/>
              </a:solidFill>
            </a:endParaRPr>
          </a:p>
          <a:p>
            <a:pPr marL="0" indent="0" eaLnBrk="1" hangingPunct="1">
              <a:buFont typeface="Wingdings" panose="05000000000000000000" pitchFamily="2" charset="2"/>
              <a:buNone/>
            </a:pPr>
            <a:r>
              <a:rPr lang="es-MX" altLang="en-US" dirty="0">
                <a:solidFill>
                  <a:srgbClr val="101820"/>
                </a:solidFill>
              </a:rPr>
              <a:t>Quiero salir de la deuda de tarjeta de crédito. </a:t>
            </a:r>
          </a:p>
          <a:p>
            <a:pPr marL="0" indent="0" eaLnBrk="1" hangingPunct="1"/>
            <a:endParaRPr lang="es-MX" altLang="en-US" dirty="0">
              <a:solidFill>
                <a:srgbClr val="101820"/>
              </a:solidFill>
            </a:endParaRPr>
          </a:p>
          <a:p>
            <a:pPr marL="0" indent="0" eaLnBrk="1" hangingPunct="1"/>
            <a:endParaRPr lang="es-MX" altLang="en-US" dirty="0">
              <a:solidFill>
                <a:srgbClr val="101820"/>
              </a:solidFill>
            </a:endParaRPr>
          </a:p>
          <a:p>
            <a:pPr marL="0" indent="0" eaLnBrk="1" hangingPunct="1"/>
            <a:endParaRPr lang="es-MX" altLang="en-US" dirty="0">
              <a:solidFill>
                <a:srgbClr val="101820"/>
              </a:solidFill>
            </a:endParaRPr>
          </a:p>
          <a:p>
            <a:pPr marL="0" indent="0" eaLnBrk="1" hangingPunct="1"/>
            <a:endParaRPr lang="es-MX" altLang="en-US" dirty="0">
              <a:solidFill>
                <a:srgbClr val="101820"/>
              </a:solidFill>
            </a:endParaRPr>
          </a:p>
        </p:txBody>
      </p:sp>
      <p:sp>
        <p:nvSpPr>
          <p:cNvPr id="157699" name="Content Placeholder 3" descr="Hopes, wants, and dreams: I’d like to buy a new television. Strong goal: I will save $400 and purchase a new television in six months. Hopes, wants, and dreams: I want to get out of credit card debt. Strong goal: I will pay down $1,000 of my debt over the next 18 months. &#10;"/>
          <p:cNvSpPr>
            <a:spLocks noGrp="1"/>
          </p:cNvSpPr>
          <p:nvPr>
            <p:ph sz="half" idx="2"/>
          </p:nvPr>
        </p:nvSpPr>
        <p:spPr>
          <a:xfrm>
            <a:off x="4686300" y="1162269"/>
            <a:ext cx="3951287" cy="3971146"/>
          </a:xfrm>
        </p:spPr>
        <p:txBody>
          <a:bodyPr/>
          <a:lstStyle/>
          <a:p>
            <a:pPr marL="0" indent="0" eaLnBrk="1" hangingPunct="1">
              <a:buFont typeface="Wingdings" panose="05000000000000000000" pitchFamily="2" charset="2"/>
              <a:buNone/>
            </a:pPr>
            <a:endParaRPr lang="es-MX" altLang="en-US" b="1" dirty="0">
              <a:solidFill>
                <a:srgbClr val="101820"/>
              </a:solidFill>
            </a:endParaRPr>
          </a:p>
          <a:p>
            <a:pPr marL="0" indent="0" eaLnBrk="1" hangingPunct="1">
              <a:buFont typeface="Wingdings" panose="05000000000000000000" pitchFamily="2" charset="2"/>
              <a:buNone/>
            </a:pPr>
            <a:endParaRPr lang="es-MX" altLang="en-US" b="1" dirty="0">
              <a:solidFill>
                <a:srgbClr val="101820"/>
              </a:solidFill>
            </a:endParaRPr>
          </a:p>
          <a:p>
            <a:pPr marL="0" indent="0" eaLnBrk="1" hangingPunct="1">
              <a:buFont typeface="Wingdings" panose="05000000000000000000" pitchFamily="2" charset="2"/>
              <a:buNone/>
            </a:pPr>
            <a:r>
              <a:rPr lang="es-MX" altLang="en-US" b="1" dirty="0">
                <a:solidFill>
                  <a:srgbClr val="101820"/>
                </a:solidFill>
              </a:rPr>
              <a:t>Ahorraré $400 y compraré un televisor nuevo en seis meses. </a:t>
            </a:r>
          </a:p>
          <a:p>
            <a:pPr marL="0" indent="0" eaLnBrk="1" hangingPunct="1">
              <a:buFont typeface="Wingdings" panose="05000000000000000000" pitchFamily="2" charset="2"/>
              <a:buNone/>
            </a:pPr>
            <a:r>
              <a:rPr dirty="0"/>
              <a:t/>
            </a:r>
            <a:br>
              <a:rPr dirty="0"/>
            </a:br>
            <a:r>
              <a:rPr lang="es-MX" altLang="en-US" b="1" dirty="0">
                <a:solidFill>
                  <a:srgbClr val="101820"/>
                </a:solidFill>
              </a:rPr>
              <a:t>Pagaré $1,000 de mi deuda en los próximos 18 meses. </a:t>
            </a:r>
          </a:p>
          <a:p>
            <a:pPr marL="0" indent="0" eaLnBrk="1" hangingPunct="1">
              <a:buFont typeface="Wingdings" panose="05000000000000000000" pitchFamily="2" charset="2"/>
              <a:buNone/>
            </a:pPr>
            <a:endParaRPr lang="es-MX" altLang="en-US" b="1" dirty="0">
              <a:solidFill>
                <a:srgbClr val="101820"/>
              </a:solidFill>
            </a:endParaRPr>
          </a:p>
          <a:p>
            <a:pPr marL="0" indent="0" eaLnBrk="1" hangingPunct="1">
              <a:buFont typeface="Wingdings" panose="05000000000000000000" pitchFamily="2" charset="2"/>
              <a:buNone/>
            </a:pPr>
            <a:endParaRPr lang="es-MX" altLang="en-US" dirty="0">
              <a:solidFill>
                <a:srgbClr val="101820"/>
              </a:solidFill>
            </a:endParaRPr>
          </a:p>
        </p:txBody>
      </p:sp>
      <p:sp>
        <p:nvSpPr>
          <p:cNvPr id="157700"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515938" y="1416050"/>
            <a:ext cx="35290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s-MX" altLang="en-US" sz="2000" i="1">
                <a:solidFill>
                  <a:srgbClr val="101820"/>
                </a:solidFill>
              </a:rPr>
              <a:t>Esperanzas, deseos y sueños </a:t>
            </a:r>
          </a:p>
        </p:txBody>
      </p:sp>
      <p:sp>
        <p:nvSpPr>
          <p:cNvPr id="157701" name="Content Placeholder 2" descr="Hopes, wants, and dreams: I’d like to buy a new television. Strong goal: I will save $400 and purchase a new television in six months. Hopes, wants, and dreams: I want to get out of credit card debt. Strong goal: I will pay down $1,000 of my debt over the next 18 months. &#10;"/>
          <p:cNvSpPr txBox="1">
            <a:spLocks/>
          </p:cNvSpPr>
          <p:nvPr/>
        </p:nvSpPr>
        <p:spPr bwMode="auto">
          <a:xfrm>
            <a:off x="4318000" y="1416050"/>
            <a:ext cx="23971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eaLnBrk="1" hangingPunct="1">
              <a:buFont typeface="Wingdings" panose="05000000000000000000" pitchFamily="2" charset="2"/>
              <a:buNone/>
            </a:pPr>
            <a:r>
              <a:rPr lang="es-MX" altLang="en-US" sz="2000" i="1">
                <a:solidFill>
                  <a:srgbClr val="101820"/>
                </a:solidFill>
              </a:rPr>
              <a:t>Meta sólida</a:t>
            </a:r>
          </a:p>
        </p:txBody>
      </p:sp>
      <p:pic>
        <p:nvPicPr>
          <p:cNvPr id="157702" name="Picture 18"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0113" y="232727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19" descr="Hopes, wants, and dreams: I’d like to buy a new television. Strong goal: I will save $400 and purchase a new television in six months. Hopes, wants, and dreams: I want to get out of credit card debt. Strong goal: I will pay down $1,000 of my debt over the next 18 months.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3924689"/>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7" name="Title 1"/>
          <p:cNvSpPr>
            <a:spLocks noGrp="1"/>
          </p:cNvSpPr>
          <p:nvPr>
            <p:ph type="title"/>
          </p:nvPr>
        </p:nvSpPr>
        <p:spPr/>
        <p:txBody>
          <a:bodyPr>
            <a:normAutofit/>
          </a:bodyPr>
          <a:lstStyle/>
          <a:p>
            <a:pPr eaLnBrk="1" hangingPunct="1"/>
            <a:r>
              <a:rPr lang="es-MX" altLang="en-US">
                <a:solidFill>
                  <a:srgbClr val="101820"/>
                </a:solidFill>
              </a:rPr>
              <a:t>Esperanzas, deseos y sueños vs. una meta sólida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s-MX"/>
              <a:t>¿De dónde proceden las asociaciones acerca del dinero?</a:t>
            </a:r>
          </a:p>
          <a:p>
            <a:r>
              <a:rPr lang="es-MX"/>
              <a:t>¿Cómo reflejan estas asociaciones las actitudes y los sentimientos sobre el dinero?</a:t>
            </a:r>
          </a:p>
          <a:p>
            <a:pPr eaLnBrk="1" hangingPunct="1"/>
            <a:r>
              <a:rPr lang="es-MX"/>
              <a:t>¿Cómo se relacionan las actitudes y los sentimientos con los comportamientos y las acciones?</a:t>
            </a:r>
          </a:p>
          <a:p>
            <a:r>
              <a:rPr lang="es-MX"/>
              <a:t>¿</a:t>
            </a:r>
            <a:r>
              <a:rPr lang="en-GB" altLang="en-US"/>
              <a:t> </a:t>
            </a:r>
            <a:r>
              <a:rPr lang="es-MX" altLang="en-US"/>
              <a:t>Cómo afectará esto a la manera como trabajamos con nuestros clientes</a:t>
            </a:r>
            <a:r>
              <a:rPr lang="es-MX"/>
              <a:t>? </a:t>
            </a:r>
          </a:p>
        </p:txBody>
      </p:sp>
      <p:sp>
        <p:nvSpPr>
          <p:cNvPr id="26625" name="Title 1"/>
          <p:cNvSpPr>
            <a:spLocks noGrp="1"/>
          </p:cNvSpPr>
          <p:nvPr>
            <p:ph type="title"/>
          </p:nvPr>
        </p:nvSpPr>
        <p:spPr/>
        <p:txBody>
          <a:bodyPr/>
          <a:lstStyle/>
          <a:p>
            <a:pPr eaLnBrk="1" hangingPunct="1"/>
            <a:r>
              <a:rPr lang="es-MX"/>
              <a:t>Dinero, ¿qué quiere decir?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51" name="TextBox 1" descr="Texto enlazado al cuadro de la extrema derecha que dice “Calcule la meta de ahorro semanal”. El texto dice: &#10;&#10;Pasa a formar parte del presupuesto de flujo de dinero&#10;&#10;Puede convertirse en el objetivo del presupuesto de flujo de dinero&#10;"/>
          <p:cNvSpPr txBox="1">
            <a:spLocks noChangeArrowheads="1"/>
          </p:cNvSpPr>
          <p:nvPr/>
        </p:nvSpPr>
        <p:spPr bwMode="auto">
          <a:xfrm>
            <a:off x="6308725" y="4901074"/>
            <a:ext cx="276383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s-MX" altLang="en-US" sz="1600" b="1" i="1" dirty="0"/>
              <a:t>Pasa a formar parte del presupuesto de flujo de efectivo</a:t>
            </a:r>
          </a:p>
          <a:p>
            <a:pPr algn="ctr">
              <a:lnSpc>
                <a:spcPct val="100000"/>
              </a:lnSpc>
              <a:spcBef>
                <a:spcPts val="600"/>
              </a:spcBef>
              <a:buClrTx/>
              <a:buFontTx/>
              <a:buNone/>
            </a:pPr>
            <a:r>
              <a:rPr lang="es-MX" altLang="en-US" sz="1600" b="1" i="1" dirty="0"/>
              <a:t>Puede convertirse en el objetivo del presupuesto de flujo de efectivo</a:t>
            </a:r>
          </a:p>
        </p:txBody>
      </p:sp>
      <p:sp>
        <p:nvSpPr>
          <p:cNvPr id="8" name="Up Arrow 7" descr="Flecha hacia arriba, apuntando al cuadro de la extrema derecha que dice “Calcule la meta de ahorro semanal”"/>
          <p:cNvSpPr/>
          <p:nvPr/>
        </p:nvSpPr>
        <p:spPr>
          <a:xfrm>
            <a:off x="7446963" y="4042800"/>
            <a:ext cx="752475" cy="857250"/>
          </a:xfrm>
          <a:prstGeom prst="up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lstStyle/>
          <a:p>
            <a:pPr>
              <a:defRPr/>
            </a:pPr>
            <a:endParaRPr lang="en-US"/>
          </a:p>
        </p:txBody>
      </p:sp>
      <p:graphicFrame>
        <p:nvGraphicFramePr>
          <p:cNvPr id="5" name="Content Placeholder 4" descr="&quot;&quot;"/>
          <p:cNvGraphicFramePr>
            <a:graphicFrameLocks/>
          </p:cNvGraphicFramePr>
          <p:nvPr>
            <p:extLst>
              <p:ext uri="{D42A27DB-BD31-4B8C-83A1-F6EECF244321}">
                <p14:modId xmlns:p14="http://schemas.microsoft.com/office/powerpoint/2010/main" val="54880561"/>
              </p:ext>
            </p:extLst>
          </p:nvPr>
        </p:nvGraphicFramePr>
        <p:xfrm>
          <a:off x="457200" y="1098478"/>
          <a:ext cx="8132763" cy="4041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9747" name="Picture 7"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3489325"/>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8"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48163"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9" descr="&quot;&quot;"/>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30975" y="3492500"/>
            <a:ext cx="36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5" name="Title 6"/>
          <p:cNvSpPr>
            <a:spLocks noGrp="1"/>
          </p:cNvSpPr>
          <p:nvPr>
            <p:ph type="title"/>
          </p:nvPr>
        </p:nvSpPr>
        <p:spPr/>
        <p:txBody>
          <a:bodyPr/>
          <a:lstStyle/>
          <a:p>
            <a:r>
              <a:rPr lang="es-MX" altLang="en-US">
                <a:solidFill>
                  <a:srgbClr val="101820"/>
                </a:solidFill>
              </a:rPr>
              <a:t>Herramienta para establecer metas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buNone/>
            </a:pPr>
            <a:r>
              <a:rPr lang="es-MX" altLang="en-US">
                <a:solidFill>
                  <a:srgbClr val="101820"/>
                </a:solidFill>
              </a:rPr>
              <a:t>Meta: _______________________________</a:t>
            </a:r>
          </a:p>
        </p:txBody>
      </p:sp>
      <p:pic>
        <p:nvPicPr>
          <p:cNvPr id="2" name="Picture 1" descr="Consulte http://files.consumerfinance.gov/f/documents/201701_cfpb_YMYG-Toolkit.pdf#page=73.&#10;&#10;Tabla con 4 columnas. Encabezamientos de columna: Acción a tomar, Recursos necesarios, Fecha para completar la acción, y Completado. Aparte de eso la tabla está en blanco.&#10;"/>
          <p:cNvPicPr>
            <a:picLocks noChangeAspect="1"/>
          </p:cNvPicPr>
          <p:nvPr/>
        </p:nvPicPr>
        <p:blipFill rotWithShape="1">
          <a:blip r:embed="rId3"/>
          <a:srcRect b="853"/>
          <a:stretch/>
        </p:blipFill>
        <p:spPr>
          <a:xfrm>
            <a:off x="553641" y="2371826"/>
            <a:ext cx="8036720" cy="3230811"/>
          </a:xfrm>
          <a:prstGeom prst="rect">
            <a:avLst/>
          </a:prstGeom>
        </p:spPr>
      </p:pic>
      <p:sp>
        <p:nvSpPr>
          <p:cNvPr id="161793" name="Title 1"/>
          <p:cNvSpPr>
            <a:spLocks noGrp="1"/>
          </p:cNvSpPr>
          <p:nvPr>
            <p:ph type="title"/>
          </p:nvPr>
        </p:nvSpPr>
        <p:spPr/>
        <p:txBody>
          <a:bodyPr/>
          <a:lstStyle/>
          <a:p>
            <a:pPr eaLnBrk="1" hangingPunct="1"/>
            <a:r>
              <a:rPr lang="es-MX"/>
              <a:t>Plan de acción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vision 1" descr="divided by"/>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chemeClr val="tx1"/>
              </a:solidFill>
            </a:endParaRPr>
          </a:p>
        </p:txBody>
      </p:sp>
      <p:sp>
        <p:nvSpPr>
          <p:cNvPr id="3" name="Equal 2" descr="equals"/>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chemeClr val="tx1"/>
              </a:solidFill>
            </a:endParaRPr>
          </a:p>
        </p:txBody>
      </p:sp>
      <p:graphicFrame>
        <p:nvGraphicFramePr>
          <p:cNvPr id="8" name="Diagram 7" descr="&quot;&quot;"/>
          <p:cNvGraphicFramePr/>
          <p:nvPr>
            <p:extLst>
              <p:ext uri="{D42A27DB-BD31-4B8C-83A1-F6EECF244321}">
                <p14:modId xmlns:p14="http://schemas.microsoft.com/office/powerpoint/2010/main" val="950109323"/>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841" name="Title 5"/>
          <p:cNvSpPr>
            <a:spLocks noGrp="1"/>
          </p:cNvSpPr>
          <p:nvPr>
            <p:ph type="title"/>
          </p:nvPr>
        </p:nvSpPr>
        <p:spPr/>
        <p:txBody>
          <a:bodyPr/>
          <a:lstStyle/>
          <a:p>
            <a:pPr eaLnBrk="1" hangingPunct="1"/>
            <a:r>
              <a:rPr lang="es-MX"/>
              <a:t>Cómo calcular el objetivo de ahorro semanal</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9" name="TextBox 13"/>
          <p:cNvSpPr txBox="1">
            <a:spLocks noChangeArrowheads="1"/>
          </p:cNvSpPr>
          <p:nvPr/>
        </p:nvSpPr>
        <p:spPr bwMode="auto">
          <a:xfrm>
            <a:off x="6859588" y="4899025"/>
            <a:ext cx="1482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s-MX" altLang="en-US" sz="2000" b="1"/>
              <a:t>$25 por semana</a:t>
            </a:r>
          </a:p>
        </p:txBody>
      </p:sp>
      <p:sp>
        <p:nvSpPr>
          <p:cNvPr id="165898" name="TextBox 4"/>
          <p:cNvSpPr txBox="1">
            <a:spLocks noChangeArrowheads="1"/>
          </p:cNvSpPr>
          <p:nvPr/>
        </p:nvSpPr>
        <p:spPr bwMode="auto">
          <a:xfrm>
            <a:off x="3875088" y="4867275"/>
            <a:ext cx="148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nSpc>
                <a:spcPct val="100000"/>
              </a:lnSpc>
              <a:spcBef>
                <a:spcPct val="0"/>
              </a:spcBef>
              <a:buClrTx/>
              <a:buFontTx/>
              <a:buNone/>
            </a:pPr>
            <a:r>
              <a:rPr lang="es-MX" altLang="en-US" sz="2000" b="1"/>
              <a:t>12 semanas</a:t>
            </a:r>
          </a:p>
        </p:txBody>
      </p:sp>
      <p:sp>
        <p:nvSpPr>
          <p:cNvPr id="165897" name="TextBox 3"/>
          <p:cNvSpPr txBox="1">
            <a:spLocks noChangeArrowheads="1"/>
          </p:cNvSpPr>
          <p:nvPr/>
        </p:nvSpPr>
        <p:spPr bwMode="auto">
          <a:xfrm>
            <a:off x="415925" y="4729163"/>
            <a:ext cx="2165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2600"/>
              </a:lnSpc>
              <a:spcBef>
                <a:spcPts val="1000"/>
              </a:spcBef>
              <a:buClr>
                <a:schemeClr val="tx2"/>
              </a:buClr>
              <a:buFont typeface="Wingdings" panose="05000000000000000000" pitchFamily="2" charset="2"/>
              <a:buChar char="§"/>
              <a:defRPr sz="2200">
                <a:solidFill>
                  <a:schemeClr val="tx1"/>
                </a:solidFill>
                <a:latin typeface="Georgia" panose="02040502050405020303" pitchFamily="18" charset="0"/>
                <a:ea typeface="MS PGothic" panose="020B0600070205080204" pitchFamily="34" charset="-128"/>
              </a:defRPr>
            </a:lvl1pPr>
            <a:lvl2pPr marL="742950" indent="-285750">
              <a:lnSpc>
                <a:spcPts val="2400"/>
              </a:lnSpc>
              <a:spcBef>
                <a:spcPts val="1000"/>
              </a:spcBef>
              <a:buClr>
                <a:schemeClr val="tx2"/>
              </a:buClr>
              <a:buSzPct val="50000"/>
              <a:buFont typeface="Wingdings" panose="05000000000000000000" pitchFamily="2" charset="2"/>
              <a:buChar char=""/>
              <a:defRPr sz="2000">
                <a:solidFill>
                  <a:schemeClr val="tx1"/>
                </a:solidFill>
                <a:latin typeface="Georgia" panose="02040502050405020303" pitchFamily="18" charset="0"/>
                <a:ea typeface="MS PGothic" panose="020B0600070205080204" pitchFamily="34" charset="-128"/>
              </a:defRPr>
            </a:lvl2pPr>
            <a:lvl3pPr marL="1143000" indent="-228600">
              <a:spcBef>
                <a:spcPts val="1000"/>
              </a:spcBef>
              <a:buFont typeface="Arial" panose="020B0604020202020204" pitchFamily="34" charset="0"/>
              <a:buChar char="•"/>
              <a:defRPr>
                <a:solidFill>
                  <a:schemeClr val="tx1"/>
                </a:solidFill>
                <a:latin typeface="Georgia" panose="02040502050405020303" pitchFamily="18"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defRPr>
            </a:lvl9pPr>
          </a:lstStyle>
          <a:p>
            <a:pPr algn="ctr">
              <a:lnSpc>
                <a:spcPct val="100000"/>
              </a:lnSpc>
              <a:spcBef>
                <a:spcPct val="0"/>
              </a:spcBef>
              <a:buClrTx/>
              <a:buFontTx/>
              <a:buNone/>
            </a:pPr>
            <a:r>
              <a:rPr lang="es-MX" altLang="en-US" sz="2000" b="1"/>
              <a:t>$300</a:t>
            </a:r>
          </a:p>
          <a:p>
            <a:pPr algn="ctr">
              <a:lnSpc>
                <a:spcPct val="100000"/>
              </a:lnSpc>
              <a:spcBef>
                <a:spcPct val="0"/>
              </a:spcBef>
              <a:buClrTx/>
              <a:buFontTx/>
              <a:buNone/>
            </a:pPr>
            <a:r>
              <a:rPr lang="es-MX" altLang="en-US" sz="2000" b="1"/>
              <a:t>Para los días festivos de fin de año </a:t>
            </a:r>
          </a:p>
        </p:txBody>
      </p:sp>
      <p:graphicFrame>
        <p:nvGraphicFramePr>
          <p:cNvPr id="8" name="Diagram 7" descr="Total amount needed (for example $300 for end of the year holidays) divided by Number of weeks to go (for instance 12 weeks) equals Amount to set aside each week (for instance $25 per week."/>
          <p:cNvGraphicFramePr/>
          <p:nvPr>
            <p:extLst>
              <p:ext uri="{D42A27DB-BD31-4B8C-83A1-F6EECF244321}">
                <p14:modId xmlns:p14="http://schemas.microsoft.com/office/powerpoint/2010/main" val="753667293"/>
              </p:ext>
            </p:extLst>
          </p:nvPr>
        </p:nvGraphicFramePr>
        <p:xfrm>
          <a:off x="554038" y="509233"/>
          <a:ext cx="8382233" cy="577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ivision 1" descr="&quot;&quot;"/>
          <p:cNvSpPr/>
          <p:nvPr/>
        </p:nvSpPr>
        <p:spPr>
          <a:xfrm>
            <a:off x="2581275" y="3003550"/>
            <a:ext cx="939800" cy="827088"/>
          </a:xfrm>
          <a:prstGeom prst="mathDivide">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chemeClr val="tx1"/>
              </a:solidFill>
            </a:endParaRPr>
          </a:p>
        </p:txBody>
      </p:sp>
      <p:sp>
        <p:nvSpPr>
          <p:cNvPr id="3" name="Equal 2" descr="++"/>
          <p:cNvSpPr/>
          <p:nvPr/>
        </p:nvSpPr>
        <p:spPr>
          <a:xfrm>
            <a:off x="5605463" y="3076575"/>
            <a:ext cx="882650" cy="682625"/>
          </a:xfrm>
          <a:prstGeom prst="mathEqual">
            <a:avLst/>
          </a:prstGeom>
          <a:solidFill>
            <a:srgbClr val="8A8B8C"/>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chemeClr val="tx1"/>
              </a:solidFill>
            </a:endParaRPr>
          </a:p>
        </p:txBody>
      </p:sp>
      <p:sp>
        <p:nvSpPr>
          <p:cNvPr id="165889" name="Title 5"/>
          <p:cNvSpPr>
            <a:spLocks noGrp="1"/>
          </p:cNvSpPr>
          <p:nvPr>
            <p:ph type="title"/>
          </p:nvPr>
        </p:nvSpPr>
        <p:spPr/>
        <p:txBody>
          <a:bodyPr/>
          <a:lstStyle/>
          <a:p>
            <a:pPr eaLnBrk="1" hangingPunct="1"/>
            <a:r>
              <a:rPr lang="es-MX"/>
              <a:t>Cómo calcular el objetivo de ahorro semanal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s-MX"/>
              <a:t>¿Cuánto puede costar un acontecimiento importante en la vida? </a:t>
            </a:r>
          </a:p>
          <a:p>
            <a:pPr marL="0" indent="0">
              <a:buNone/>
            </a:pPr>
            <a:r>
              <a:rPr lang="es-MX"/>
              <a:t>Todos somos diferente, pero estos son algunos ejemplos:</a:t>
            </a:r>
          </a:p>
          <a:p>
            <a:r>
              <a:rPr lang="es-MX"/>
              <a:t>Pago en efectivo del parto para mujeres con cobertura de seguro: $3,400</a:t>
            </a:r>
          </a:p>
          <a:p>
            <a:r>
              <a:rPr lang="es-MX"/>
              <a:t>Pago en efectivo asociados con el cáncer de mama</a:t>
            </a:r>
            <a:br>
              <a:rPr lang="es-MX"/>
            </a:br>
            <a:r>
              <a:rPr lang="es-MX"/>
              <a:t>al mes: $712/mes</a:t>
            </a:r>
          </a:p>
          <a:p>
            <a:r>
              <a:rPr lang="es-MX"/>
              <a:t>Quinceañera; celebración de los 15 años de edad para las niñas en las familias latinas: de $15,000 a $20,000</a:t>
            </a:r>
          </a:p>
          <a:p>
            <a:r>
              <a:rPr lang="es-MX"/>
              <a:t>El costo típico de los gastos por defunción: $10,000</a:t>
            </a:r>
          </a:p>
          <a:p>
            <a:endParaRPr lang="es-MX" altLang="en-US"/>
          </a:p>
        </p:txBody>
      </p:sp>
      <p:sp>
        <p:nvSpPr>
          <p:cNvPr id="167937" name="Title 1"/>
          <p:cNvSpPr>
            <a:spLocks noGrp="1"/>
          </p:cNvSpPr>
          <p:nvPr>
            <p:ph type="title"/>
          </p:nvPr>
        </p:nvSpPr>
        <p:spPr>
          <a:xfrm>
            <a:off x="517544" y="457200"/>
            <a:ext cx="8073673" cy="743347"/>
          </a:xfrm>
        </p:spPr>
        <p:txBody>
          <a:bodyPr>
            <a:normAutofit fontScale="90000"/>
          </a:bodyPr>
          <a:lstStyle/>
          <a:p>
            <a:r>
              <a:rPr lang="es-MX"/>
              <a:t>Acontecimientos de la vida y compras importantes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3641" y="1331052"/>
            <a:ext cx="8037576" cy="4507685"/>
          </a:xfrm>
        </p:spPr>
        <p:txBody>
          <a:bodyPr>
            <a:noAutofit/>
          </a:bodyPr>
          <a:lstStyle/>
          <a:p>
            <a:pPr>
              <a:lnSpc>
                <a:spcPct val="170000"/>
              </a:lnSpc>
              <a:spcBef>
                <a:spcPts val="0"/>
              </a:spcBef>
            </a:pPr>
            <a:r>
              <a:rPr lang="es-MX" altLang="en-US" sz="1400" b="1">
                <a:solidFill>
                  <a:srgbClr val="101820"/>
                </a:solidFill>
              </a:rPr>
              <a:t>Grupo 1: </a:t>
            </a:r>
            <a:r>
              <a:rPr lang="es-MX" altLang="en-US" sz="1400">
                <a:solidFill>
                  <a:srgbClr val="101820"/>
                </a:solidFill>
              </a:rPr>
              <a:t>Jóven, de 18 años que se gradúa de la escuela secundaria. Quiere ir a la escuela vocacional para ser un hábil soldador. </a:t>
            </a:r>
          </a:p>
          <a:p>
            <a:pPr>
              <a:lnSpc>
                <a:spcPct val="170000"/>
              </a:lnSpc>
              <a:spcBef>
                <a:spcPts val="0"/>
              </a:spcBef>
            </a:pPr>
            <a:r>
              <a:rPr lang="es-MX" altLang="en-US" sz="1400" b="1">
                <a:solidFill>
                  <a:srgbClr val="101820"/>
                </a:solidFill>
              </a:rPr>
              <a:t>Grupo 2: </a:t>
            </a:r>
            <a:r>
              <a:rPr lang="es-MX" altLang="en-US" sz="1400">
                <a:solidFill>
                  <a:srgbClr val="101820"/>
                </a:solidFill>
              </a:rPr>
              <a:t>Gerente de servicios de alimentación en una universidad estatal, diagnosticado con cáncer. Tiene 28 años, está casado y tiene un bebé.</a:t>
            </a:r>
          </a:p>
          <a:p>
            <a:pPr>
              <a:lnSpc>
                <a:spcPct val="170000"/>
              </a:lnSpc>
              <a:spcBef>
                <a:spcPts val="0"/>
              </a:spcBef>
            </a:pPr>
            <a:r>
              <a:rPr lang="es-MX" altLang="en-US" sz="1400" b="1">
                <a:solidFill>
                  <a:srgbClr val="101820"/>
                </a:solidFill>
              </a:rPr>
              <a:t>Grupo 3: </a:t>
            </a:r>
            <a:r>
              <a:rPr lang="es-MX" altLang="en-US" sz="1400">
                <a:solidFill>
                  <a:srgbClr val="101820"/>
                </a:solidFill>
              </a:rPr>
              <a:t>Madre, 36 años, en trámites de divorcio. Tiene dos niños de 4 y 8 años. Hace 9 años que no trabaja; antes de tener hijos era profesora de matemáticas en la educación pública.</a:t>
            </a:r>
          </a:p>
          <a:p>
            <a:pPr>
              <a:lnSpc>
                <a:spcPct val="170000"/>
              </a:lnSpc>
              <a:spcBef>
                <a:spcPts val="0"/>
              </a:spcBef>
            </a:pPr>
            <a:r>
              <a:rPr lang="es-MX" altLang="en-US" sz="1400" b="1">
                <a:solidFill>
                  <a:srgbClr val="101820"/>
                </a:solidFill>
              </a:rPr>
              <a:t>Grupo 4: </a:t>
            </a:r>
            <a:r>
              <a:rPr lang="es-MX" altLang="en-US" sz="1400">
                <a:solidFill>
                  <a:srgbClr val="101820"/>
                </a:solidFill>
              </a:rPr>
              <a:t>Hombre de 45 años, se ha quedado sin trabajo debido a una reducción de plantilla en la fábrica. Está casado y tiene un hijo de 15 años de edad quequiere asistir a la universidad en otro estado.</a:t>
            </a:r>
          </a:p>
          <a:p>
            <a:pPr>
              <a:lnSpc>
                <a:spcPct val="170000"/>
              </a:lnSpc>
              <a:spcBef>
                <a:spcPts val="0"/>
              </a:spcBef>
            </a:pPr>
            <a:r>
              <a:rPr lang="es-MX" altLang="en-US" sz="1400" b="1">
                <a:solidFill>
                  <a:srgbClr val="101820"/>
                </a:solidFill>
              </a:rPr>
              <a:t>Grupo 5: </a:t>
            </a:r>
            <a:r>
              <a:rPr lang="es-MX" altLang="en-US" sz="1400">
                <a:solidFill>
                  <a:srgbClr val="101820"/>
                </a:solidFill>
              </a:rPr>
              <a:t>Camionero de largas distancias, de 56 años . Quiere jubilarse en 6 años. Ha ahorrado un poco para su jubilación. Aunque su hijos ya viven fuera de casa, uno perdió su trabajo y quiere volver a casa con sus dos niños en edad preescolar.</a:t>
            </a:r>
          </a:p>
        </p:txBody>
      </p:sp>
      <p:sp>
        <p:nvSpPr>
          <p:cNvPr id="169985" name="Title 1"/>
          <p:cNvSpPr>
            <a:spLocks noGrp="1"/>
          </p:cNvSpPr>
          <p:nvPr>
            <p:ph type="title"/>
          </p:nvPr>
        </p:nvSpPr>
        <p:spPr/>
        <p:txBody>
          <a:bodyPr>
            <a:normAutofit fontScale="90000"/>
          </a:bodyPr>
          <a:lstStyle/>
          <a:p>
            <a:r>
              <a:rPr lang="es-MX"/>
              <a:t>Planificación de los acontecimientos de la vida y compras grandes o importantes.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ltLang="en-US">
                <a:solidFill>
                  <a:srgbClr val="101820"/>
                </a:solidFill>
              </a:rPr>
              <a:t>¿Por qué hay pensar para anticiparse a los acontecimientos de la vida y las grandes compras?</a:t>
            </a:r>
          </a:p>
          <a:p>
            <a:r>
              <a:rPr lang="es-MX" altLang="en-US">
                <a:solidFill>
                  <a:srgbClr val="101820"/>
                </a:solidFill>
              </a:rPr>
              <a:t>¿Hace esto la mayoría de la gente? ¿Por qué, o por qué no?</a:t>
            </a:r>
          </a:p>
          <a:p>
            <a:r>
              <a:rPr lang="es-MX" altLang="en-US">
                <a:solidFill>
                  <a:srgbClr val="101820"/>
                </a:solidFill>
              </a:rPr>
              <a:t>¿Cómo puede un ejercicio como éste entrenar a las personas?</a:t>
            </a:r>
          </a:p>
          <a:p>
            <a:r>
              <a:rPr lang="es-MX" altLang="en-US">
                <a:solidFill>
                  <a:srgbClr val="101820"/>
                </a:solidFill>
              </a:rPr>
              <a:t>¿Cómo podría un ejercicio como éste ser contraproducente?</a:t>
            </a:r>
          </a:p>
          <a:p>
            <a:r>
              <a:rPr lang="es-MX" altLang="en-US">
                <a:solidFill>
                  <a:srgbClr val="101820"/>
                </a:solidFill>
              </a:rPr>
              <a:t>¿Qué ha aprendido usted de este ejercicio?</a:t>
            </a:r>
          </a:p>
          <a:p>
            <a:endParaRPr lang="es-MX" altLang="en-US">
              <a:solidFill>
                <a:srgbClr val="101820"/>
              </a:solidFill>
            </a:endParaRPr>
          </a:p>
        </p:txBody>
      </p:sp>
      <p:sp>
        <p:nvSpPr>
          <p:cNvPr id="172033" name="Title 1"/>
          <p:cNvSpPr>
            <a:spLocks noGrp="1"/>
          </p:cNvSpPr>
          <p:nvPr>
            <p:ph type="title"/>
          </p:nvPr>
        </p:nvSpPr>
        <p:spPr/>
        <p:txBody>
          <a:bodyPr>
            <a:normAutofit fontScale="90000"/>
          </a:bodyPr>
          <a:lstStyle/>
          <a:p>
            <a:r>
              <a:rPr lang="es-MX"/>
              <a:t>Planificación de los acontecimientos de la vida y compras grandes o importantes.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sulte http://files.consumerfinance.gov/f/documents/201701_cfpb_YMYG-Toolkit.pdf#page=78.&#10;&#10;Tabla vacía con 5 columnas y 4 filas. Encabezamientos de columna: Plazo, Compra importante o acontecimiento de vida, Costo total, Formas de pago, y Maneras de reducir los gastos. Encabezamientos de fila: Dentro de 1 año, De 1 a 2 años a partir de ahora, y De 2 a 5 años a partir de ahora."/>
          <p:cNvPicPr>
            <a:picLocks noChangeAspect="1"/>
          </p:cNvPicPr>
          <p:nvPr/>
        </p:nvPicPr>
        <p:blipFill>
          <a:blip r:embed="rId3"/>
          <a:stretch>
            <a:fillRect/>
          </a:stretch>
        </p:blipFill>
        <p:spPr>
          <a:xfrm>
            <a:off x="1729944" y="1429155"/>
            <a:ext cx="5493080" cy="4766916"/>
          </a:xfrm>
          <a:prstGeom prst="rect">
            <a:avLst/>
          </a:prstGeom>
        </p:spPr>
      </p:pic>
      <p:sp>
        <p:nvSpPr>
          <p:cNvPr id="2" name="Title 1"/>
          <p:cNvSpPr>
            <a:spLocks noGrp="1"/>
          </p:cNvSpPr>
          <p:nvPr>
            <p:ph type="title"/>
          </p:nvPr>
        </p:nvSpPr>
        <p:spPr/>
        <p:txBody>
          <a:bodyPr>
            <a:normAutofit fontScale="90000"/>
          </a:bodyPr>
          <a:lstStyle/>
          <a:p>
            <a:r>
              <a:rPr lang="es-MX"/>
              <a:t>Herramienta 2: Planificación de los acontecimientos de la vida y compras grandes o importantes.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Content Placeholder 8"/>
          <p:cNvSpPr>
            <a:spLocks noGrp="1"/>
          </p:cNvSpPr>
          <p:nvPr>
            <p:ph idx="1"/>
          </p:nvPr>
        </p:nvSpPr>
        <p:spPr/>
        <p:txBody>
          <a:bodyPr/>
          <a:lstStyle/>
          <a:p>
            <a:pPr marL="454025" indent="-457200">
              <a:buClr>
                <a:srgbClr val="3B8636"/>
              </a:buClr>
              <a:buFont typeface="Georgia" panose="02040502050405020303" pitchFamily="18" charset="0"/>
              <a:buAutoNum type="arabicPeriod"/>
            </a:pPr>
            <a:r>
              <a:rPr lang="es-MX"/>
              <a:t>Prepárese antes de adquirir un préstamo para auto</a:t>
            </a:r>
          </a:p>
          <a:p>
            <a:pPr marL="454025" indent="-457200">
              <a:buClr>
                <a:srgbClr val="3B8636"/>
              </a:buClr>
              <a:buFont typeface="Georgia" panose="02040502050405020303" pitchFamily="18" charset="0"/>
              <a:buAutoNum type="arabicPeriod"/>
            </a:pPr>
            <a:r>
              <a:rPr lang="es-MX"/>
              <a:t>Sepa lo que usted puede negociar</a:t>
            </a:r>
          </a:p>
          <a:p>
            <a:pPr marL="454025" indent="-457200">
              <a:buClr>
                <a:srgbClr val="3B8636"/>
              </a:buClr>
              <a:buFont typeface="Georgia" panose="02040502050405020303" pitchFamily="18" charset="0"/>
              <a:buAutoNum type="arabicPeriod"/>
            </a:pPr>
            <a:r>
              <a:rPr lang="es-MX"/>
              <a:t>Si puede, evite los préstamos a largo plazo</a:t>
            </a:r>
          </a:p>
          <a:p>
            <a:pPr marL="454025" indent="-457200">
              <a:buClr>
                <a:srgbClr val="3B8636"/>
              </a:buClr>
              <a:buFont typeface="Georgia" panose="02040502050405020303" pitchFamily="18" charset="0"/>
              <a:buAutoNum type="arabicPeriod"/>
            </a:pPr>
            <a:r>
              <a:rPr lang="es-MX"/>
              <a:t>Revise su contrato de préstamo antes de firmar</a:t>
            </a:r>
          </a:p>
        </p:txBody>
      </p:sp>
      <p:sp>
        <p:nvSpPr>
          <p:cNvPr id="176129" name="Title 7"/>
          <p:cNvSpPr>
            <a:spLocks noGrp="1"/>
          </p:cNvSpPr>
          <p:nvPr>
            <p:ph type="title"/>
          </p:nvPr>
        </p:nvSpPr>
        <p:spPr/>
        <p:txBody>
          <a:bodyPr/>
          <a:lstStyle/>
          <a:p>
            <a:r>
              <a:rPr lang="es-MX"/>
              <a:t>Herramienta 3: Cómo comprar un auto</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 tiene una sesión de 10 minutos: Herramienta 1: Herramienta para establecer metas. Si tiene una sesión de 30 minutos: Herramienta 1: Herramienta para establecer metas, Herramienta 2: Planificación de los acontecimientos de la vida y compras importantes. Si tiene varias sesiones: Haga un seguimiento para ver si se han escrito las metas, Haga un seguimiento para ver si algún paso se ha dado hacia la consecución de las metas, y Considere usar la Herramienta 3: Cómo comprar un auto (si esta es una meta)."/>
          <p:cNvPicPr>
            <a:picLocks noChangeAspect="1"/>
          </p:cNvPicPr>
          <p:nvPr/>
        </p:nvPicPr>
        <p:blipFill>
          <a:blip r:embed="rId3"/>
          <a:stretch>
            <a:fillRect/>
          </a:stretch>
        </p:blipFill>
        <p:spPr>
          <a:xfrm>
            <a:off x="553641" y="1524000"/>
            <a:ext cx="8036720" cy="3716983"/>
          </a:xfrm>
          <a:prstGeom prst="rect">
            <a:avLst/>
          </a:prstGeom>
        </p:spPr>
      </p:pic>
      <p:sp>
        <p:nvSpPr>
          <p:cNvPr id="141313" name="Title 10"/>
          <p:cNvSpPr>
            <a:spLocks noGrp="1"/>
          </p:cNvSpPr>
          <p:nvPr>
            <p:ph type="title"/>
          </p:nvPr>
        </p:nvSpPr>
        <p:spPr/>
        <p:txBody>
          <a:bodyPr>
            <a:normAutofit fontScale="90000"/>
          </a:bodyPr>
          <a:lstStyle/>
          <a:p>
            <a:pPr>
              <a:defRPr/>
            </a:pPr>
            <a:r>
              <a:rPr lang="es-MX" altLang="en-US">
                <a:solidFill>
                  <a:srgbClr val="3B3C3E"/>
                </a:solidFill>
              </a:rPr>
              <a:t>Módulo 1: Oportunidades para lograr el Empoderamiento Financiero</a:t>
            </a:r>
            <a:endParaRPr lang="es-MX" altLang="en-US">
              <a:solidFill>
                <a:srgbClr val="3B3C3E"/>
              </a:solidFill>
              <a:ea typeface="MS PGothic"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2"/>
          <p:cNvSpPr>
            <a:spLocks noGrp="1"/>
          </p:cNvSpPr>
          <p:nvPr>
            <p:ph type="subTitle" idx="1"/>
          </p:nvPr>
        </p:nvSpPr>
        <p:spPr>
          <a:xfrm>
            <a:off x="903112" y="3202725"/>
            <a:ext cx="7309555" cy="1276043"/>
          </a:xfrm>
        </p:spPr>
        <p:txBody>
          <a:bodyPr/>
          <a:lstStyle/>
          <a:p>
            <a:r>
              <a:rPr lang="es-MX"/>
              <a:t>Descripción general del curso y de las introducciones </a:t>
            </a:r>
            <a:endParaRPr lang="es-MX" altLang="en-US"/>
          </a:p>
        </p:txBody>
      </p:sp>
      <p:sp>
        <p:nvSpPr>
          <p:cNvPr id="28673"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Placeholder 2"/>
          <p:cNvSpPr>
            <a:spLocks noGrp="1"/>
          </p:cNvSpPr>
          <p:nvPr>
            <p:ph type="subTitle" idx="1"/>
          </p:nvPr>
        </p:nvSpPr>
        <p:spPr/>
        <p:txBody>
          <a:bodyPr/>
          <a:lstStyle/>
          <a:p>
            <a:r>
              <a:rPr lang="es-MX"/>
              <a:t>Módulo 2: Ahorro para emergencias, facturas y metas</a:t>
            </a:r>
            <a:endParaRPr lang="es-MX" altLang="en-US"/>
          </a:p>
        </p:txBody>
      </p:sp>
      <p:sp>
        <p:nvSpPr>
          <p:cNvPr id="180225" name="Title 1"/>
          <p:cNvSpPr>
            <a:spLocks noGrp="1"/>
          </p:cNvSpPr>
          <p:nvPr>
            <p:ph type="ctrTitle"/>
          </p:nvPr>
        </p:nvSpPr>
        <p:spPr/>
        <p:txBody>
          <a:bodyPr/>
          <a:lstStyle/>
          <a:p>
            <a:r>
              <a:rPr lang="es-MX" altLang="en-US">
                <a:solidFill>
                  <a:srgbClr val="3B8636"/>
                </a:solidFill>
              </a:rPr>
              <a:t>Su dinero, sus metas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r>
              <a:rPr lang="es-MX"/>
              <a:t>¿Qué es el ahorro?</a:t>
            </a:r>
          </a:p>
          <a:p>
            <a:r>
              <a:rPr lang="es-MX" altLang="en-US" b="1" i="1"/>
              <a:t>Ahorro </a:t>
            </a:r>
            <a:r>
              <a:rPr lang="es-MX" altLang="en-US" b="1"/>
              <a:t>es el dinero de sus ingresos que usted guarda hoy para usarlo en el futuro</a:t>
            </a:r>
          </a:p>
          <a:p>
            <a:pPr eaLnBrk="1" hangingPunct="1"/>
            <a:r>
              <a:rPr lang="es-MX"/>
              <a:t>¿Qué ejemplos hay de gastos imprevistos o emergencias?</a:t>
            </a:r>
          </a:p>
          <a:p>
            <a:pPr eaLnBrk="1" hangingPunct="1"/>
            <a:endParaRPr lang="es-MX" altLang="en-US"/>
          </a:p>
          <a:p>
            <a:pPr eaLnBrk="1" hangingPunct="1"/>
            <a:endParaRPr lang="es-MX" altLang="en-US"/>
          </a:p>
        </p:txBody>
      </p:sp>
      <p:sp>
        <p:nvSpPr>
          <p:cNvPr id="182273" name="Title 1"/>
          <p:cNvSpPr>
            <a:spLocks noGrp="1"/>
          </p:cNvSpPr>
          <p:nvPr>
            <p:ph type="title"/>
          </p:nvPr>
        </p:nvSpPr>
        <p:spPr/>
        <p:txBody>
          <a:bodyPr/>
          <a:lstStyle/>
          <a:p>
            <a:pPr eaLnBrk="1" hangingPunct="1"/>
            <a:r>
              <a:rPr lang="es-MX"/>
              <a:t>Ahorro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92.&#10;&#10;Tabla con 4 columnas y 7 filas. Encabezamientos de columna: En blanco, Ahorros de emergencia, Tarjeta de crédito, Préstamo de día de pago. Encabezamientos de fila: Cantidad necesaria, Tasa efectiva anual (APR), Términos de pago, Total de intereses y cargos, Tiempo para pagar, y Costo total del arreglo del auto.&#10;"/>
          <p:cNvPicPr>
            <a:picLocks noChangeAspect="1"/>
          </p:cNvPicPr>
          <p:nvPr/>
        </p:nvPicPr>
        <p:blipFill>
          <a:blip r:embed="rId3"/>
          <a:stretch>
            <a:fillRect/>
          </a:stretch>
        </p:blipFill>
        <p:spPr>
          <a:xfrm>
            <a:off x="818242" y="1105282"/>
            <a:ext cx="7507517" cy="5543525"/>
          </a:xfrm>
          <a:prstGeom prst="rect">
            <a:avLst/>
          </a:prstGeom>
        </p:spPr>
      </p:pic>
      <p:sp>
        <p:nvSpPr>
          <p:cNvPr id="184321" name="Title 1"/>
          <p:cNvSpPr>
            <a:spLocks noGrp="1"/>
          </p:cNvSpPr>
          <p:nvPr>
            <p:ph type="title"/>
          </p:nvPr>
        </p:nvSpPr>
        <p:spPr/>
        <p:txBody>
          <a:bodyPr/>
          <a:lstStyle/>
          <a:p>
            <a:pPr eaLnBrk="1" hangingPunct="1"/>
            <a:r>
              <a:rPr lang="es-MX"/>
              <a:t>El costo del arreglo inesperado del auto = $350</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04. &#10;&#10;Tabla con 6 columnas: Encabezamientos de columna: Meta de ahorros, Cantidad total necesaria, Meses para alcanzar la meta, Cantidad mensual para ahorrar, Estrategias para ahorrar y cantidad mensual ahorrada, y Lugar seguro y protegido para colocar los ahorros. El ejemplo que se muestra es: Meta de ahorros: Para ahorrar $1,000 en un fondo de emergencia en 10 meses, Cantidad total necesaria: $1,000, Meses para alcanzar la meta: 10, Cantidad mensual para ahorrar: $100 (cantidad total necesaria ÷ meses para alcanzar la meta), Estrategias para el ahorro y cantidad ahorrada por mes: Recortar al servicio de cable básico, Ahorrar $40 eliminando una comida rápida a la semana para la familia, $60 Total ahorrado por mes, $100, y Lugar seguro para los ahorros: Cuenta de ahorros en un banco o cooperativa de crédito (generalmente se requiere un depósito mínimo).&#10;"/>
          <p:cNvPicPr>
            <a:picLocks noChangeAspect="1"/>
          </p:cNvPicPr>
          <p:nvPr/>
        </p:nvPicPr>
        <p:blipFill>
          <a:blip r:embed="rId3"/>
          <a:stretch>
            <a:fillRect/>
          </a:stretch>
        </p:blipFill>
        <p:spPr>
          <a:xfrm>
            <a:off x="938558" y="1380957"/>
            <a:ext cx="7266885" cy="4676083"/>
          </a:xfrm>
          <a:prstGeom prst="rect">
            <a:avLst/>
          </a:prstGeom>
        </p:spPr>
      </p:pic>
      <p:sp>
        <p:nvSpPr>
          <p:cNvPr id="186369" name="Title 1"/>
          <p:cNvSpPr>
            <a:spLocks noGrp="1"/>
          </p:cNvSpPr>
          <p:nvPr>
            <p:ph type="title"/>
          </p:nvPr>
        </p:nvSpPr>
        <p:spPr/>
        <p:txBody>
          <a:bodyPr/>
          <a:lstStyle/>
          <a:p>
            <a:r>
              <a:rPr lang="es-MX"/>
              <a:t>Herramienta 1: Plan de ahorro</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Content Placeholder 2"/>
          <p:cNvSpPr>
            <a:spLocks noGrp="1"/>
          </p:cNvSpPr>
          <p:nvPr>
            <p:ph idx="4294967295"/>
          </p:nvPr>
        </p:nvSpPr>
        <p:spPr>
          <a:xfrm>
            <a:off x="249382" y="1647825"/>
            <a:ext cx="2156079" cy="4525963"/>
          </a:xfrm>
        </p:spPr>
        <p:txBody>
          <a:bodyPr/>
          <a:lstStyle/>
          <a:p>
            <a:pPr marL="0" indent="0">
              <a:spcBef>
                <a:spcPts val="1600"/>
              </a:spcBef>
              <a:buFont typeface="Wingdings" panose="05000000000000000000" pitchFamily="2" charset="2"/>
              <a:buNone/>
            </a:pPr>
            <a:r>
              <a:rPr lang="es-MX" altLang="en-US" sz="2400" i="1">
                <a:solidFill>
                  <a:srgbClr val="101820"/>
                </a:solidFill>
              </a:rPr>
              <a:t>¿Por qué se incluye esta herramienta?</a:t>
            </a:r>
          </a:p>
          <a:p>
            <a:pPr marL="0" indent="0">
              <a:spcBef>
                <a:spcPts val="1600"/>
              </a:spcBef>
              <a:buFont typeface="Wingdings" panose="05000000000000000000" pitchFamily="2" charset="2"/>
              <a:buNone/>
            </a:pPr>
            <a:endParaRPr lang="es-MX" altLang="en-US" sz="2400" i="1">
              <a:solidFill>
                <a:srgbClr val="101820"/>
              </a:solidFill>
            </a:endParaRPr>
          </a:p>
          <a:p>
            <a:pPr marL="0" indent="0">
              <a:spcBef>
                <a:spcPts val="1600"/>
              </a:spcBef>
              <a:buFont typeface="Wingdings" panose="05000000000000000000" pitchFamily="2" charset="2"/>
              <a:buNone/>
            </a:pPr>
            <a:endParaRPr lang="es-MX" altLang="en-US" sz="2400">
              <a:solidFill>
                <a:srgbClr val="101820"/>
              </a:solidFill>
            </a:endParaRPr>
          </a:p>
          <a:p>
            <a:pPr marL="0" indent="0">
              <a:buFont typeface="Wingdings" panose="05000000000000000000" pitchFamily="2" charset="2"/>
              <a:buNone/>
            </a:pPr>
            <a:endParaRPr lang="es-MX" altLang="en-US">
              <a:solidFill>
                <a:srgbClr val="101820"/>
              </a:solidFill>
            </a:endParaRPr>
          </a:p>
        </p:txBody>
      </p:sp>
      <p:pic>
        <p:nvPicPr>
          <p:cNvPr id="2" name="Picture 1" descr="Consulte http://files.consumerfinance.gov/f/documents/201701_cfpb_YMYG-Toolkit.pdf#page=106.&#10;&#10;Tabla con 3 columnas y 3 filas. Encabezamientos de columna: Beneficio, Límites de activos a partir de octubre de 2016, y Cómo obtener más información. Encabezamientos de fila: Yo recibo SNAP: Programa de Asistencia de Nutrición Suplementaria, y Yo recibo TANF: Programa de Asistencia Temporal para Familias Necesitadas. Los Límites de los activos a partir de octubre de 2016 para SNAP: Aunque los estados tienen facultades discrecionales, los Límites Federales de los Activos para los beneficios SNAP son de hasta $2,250 para el caso de recursos cuantificables (cuenta bancaria) o de $3,250 si un miembro del hogar tiene más de 60 años o es discapacitado. Los estados que utilizan elegibilidad categórica de base amplia no tienen límites de activos. Esto significa que, si una persona reúne los requisitos para los programas TANF, SSI o Asistencia General (General Assistance), él o ella automáticamente cumplen los requisitos para el programa SNAP. En 22 estados y en el Distrito de Columbia, no se exigen pruebas de límites de activos para el programa SNAP. En 12 estados adicionales, los hogares que tengan adultos mayores o discapacitados, y cuyos ingresos brutos sean inferiores al 200 por ciento del nivel de pobreza, no tienen que preocuparse del límite de activos. Límites de los activos a partir de octubre del 2016 para TANF: De $1,000 a $3,000 en la mayoría de los estados; el límite en Nevada es de $6,000. Alabama, Colorado, Hawái, Illinois, Luisiana, Maryland, Ohio y Virginia no tienen límites de activos. Cómo obtener más información acerca de SNAP: Para obtener información sobre los beneficios de SNAP en su estado, llame al número de la línea directa de ayuda de su estado. Para averiguar el número de dicha línea de ayuda, visite: http://www.fns.usda.gov/snap/stateinformationhotline-numbers. Yo recibo TANF: Programa de Asistencia Temporal para Familias Necesitadas. Para obtener más información acerca de TANF: Para obtener más información sobre su programa TANF, ya sea estatal o tribal, visite http://www.acf.hhs.gov/programs/ofa/help."/>
          <p:cNvPicPr>
            <a:picLocks noChangeAspect="1"/>
          </p:cNvPicPr>
          <p:nvPr/>
        </p:nvPicPr>
        <p:blipFill>
          <a:blip r:embed="rId3"/>
          <a:stretch>
            <a:fillRect/>
          </a:stretch>
        </p:blipFill>
        <p:spPr>
          <a:xfrm>
            <a:off x="2220216" y="1195784"/>
            <a:ext cx="6370145" cy="4868132"/>
          </a:xfrm>
          <a:prstGeom prst="rect">
            <a:avLst/>
          </a:prstGeom>
        </p:spPr>
      </p:pic>
      <p:sp>
        <p:nvSpPr>
          <p:cNvPr id="188417" name="Title 1"/>
          <p:cNvSpPr>
            <a:spLocks noGrp="1"/>
          </p:cNvSpPr>
          <p:nvPr>
            <p:ph type="title"/>
          </p:nvPr>
        </p:nvSpPr>
        <p:spPr/>
        <p:txBody>
          <a:bodyPr/>
          <a:lstStyle/>
          <a:p>
            <a:r>
              <a:rPr lang="es-MX" altLang="en-US">
                <a:solidFill>
                  <a:srgbClr val="101820"/>
                </a:solidFill>
              </a:rPr>
              <a:t>Herramienta 2: Ahorros y beneficios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s-MX"/>
              <a:t>¿Dónde puede guardar el dinero que usted ahorra?</a:t>
            </a:r>
          </a:p>
          <a:p>
            <a:r>
              <a:rPr lang="es-MX"/>
              <a:t>¿Cuales son los beneficios?</a:t>
            </a:r>
          </a:p>
          <a:p>
            <a:pPr lvl="1"/>
            <a:r>
              <a:rPr lang="es-MX"/>
              <a:t>Un beneficio es algo que le proporciona una ventaja. Un beneficio es algo bueno para usted.</a:t>
            </a:r>
          </a:p>
          <a:p>
            <a:r>
              <a:rPr lang="es-MX"/>
              <a:t>¿Cuáles son los riesgos?</a:t>
            </a:r>
          </a:p>
          <a:p>
            <a:pPr lvl="1"/>
            <a:r>
              <a:rPr lang="es-MX"/>
              <a:t>Un riesgo es cualquier posibilidad de pérdida. Donde hay riesgo, hay incertidumbre en el resultado.</a:t>
            </a:r>
            <a:endParaRPr lang="es-MX" altLang="en-US"/>
          </a:p>
        </p:txBody>
      </p:sp>
      <p:sp>
        <p:nvSpPr>
          <p:cNvPr id="190465" name="Title 1"/>
          <p:cNvSpPr>
            <a:spLocks noGrp="1"/>
          </p:cNvSpPr>
          <p:nvPr>
            <p:ph type="title"/>
          </p:nvPr>
        </p:nvSpPr>
        <p:spPr/>
        <p:txBody>
          <a:bodyPr>
            <a:normAutofit fontScale="90000"/>
          </a:bodyPr>
          <a:lstStyle/>
          <a:p>
            <a:r>
              <a:rPr lang="es-MX"/>
              <a:t>Herramienta 3: Cómo encontrar un lugar seguro para los ahorros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11.&#10;&#10;Una tabla con 4 columnas y 3 filas. Encabezamientos de columna: Lugar seguro para colocar su dinero, Beneficios, Riesgos, Otros datos de interés. Encabezamientos de fila: Un lugar secreto en su casa, Con un miembro de la familia o amigo. Los beneficios de guardar el dinero en un lugar seguro en su hogar son: No hay costos de mantenimiento, De fácil acceso, y Cómodo. Los riesgos de guardar el dinero en un lugar seguro en su hogar son: Se puede perder, le pueden robar o se puede destruir en un incendio o desastre natural, y Corre el riesgo de que entren en su hogar a robar. Los beneficios de encargar el dinero a un miembro de la familia o amigo son: No hay costos de mantenimiento. Los Riesgos de encargar el dinero a un miembro de la familia o amigo son: Se puede perder, le pueden robar o se puede destruir en un incendio o desastre natural, Podría poner a su amigo o miembro de la familia en riesgo de una invasión del hogar, Su dinero podría estar en riesgo si su amigo o miembro de la familia abusa de su confianza. Otra información importante está en blanco.&#10;"/>
          <p:cNvPicPr>
            <a:picLocks noChangeAspect="1"/>
          </p:cNvPicPr>
          <p:nvPr/>
        </p:nvPicPr>
        <p:blipFill>
          <a:blip r:embed="rId3"/>
          <a:stretch>
            <a:fillRect/>
          </a:stretch>
        </p:blipFill>
        <p:spPr>
          <a:xfrm>
            <a:off x="1164370" y="1365249"/>
            <a:ext cx="6815261" cy="4722729"/>
          </a:xfrm>
          <a:prstGeom prst="rect">
            <a:avLst/>
          </a:prstGeom>
        </p:spPr>
      </p:pic>
      <p:sp>
        <p:nvSpPr>
          <p:cNvPr id="192513" name="Title 1"/>
          <p:cNvSpPr>
            <a:spLocks noGrp="1"/>
          </p:cNvSpPr>
          <p:nvPr>
            <p:ph type="title"/>
          </p:nvPr>
        </p:nvSpPr>
        <p:spPr/>
        <p:txBody>
          <a:bodyPr>
            <a:normAutofit fontScale="90000"/>
          </a:bodyPr>
          <a:lstStyle/>
          <a:p>
            <a:r>
              <a:rPr lang="es-MX" altLang="en-US">
                <a:solidFill>
                  <a:srgbClr val="3B3C3E"/>
                </a:solidFill>
              </a:rPr>
              <a:t>Herramienta 3: Cómo encontrar un lugar seguro para los ahorros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Content Placeholder 2"/>
          <p:cNvSpPr>
            <a:spLocks noGrp="1"/>
          </p:cNvSpPr>
          <p:nvPr>
            <p:ph idx="1"/>
          </p:nvPr>
        </p:nvSpPr>
        <p:spPr/>
        <p:txBody>
          <a:bodyPr/>
          <a:lstStyle/>
          <a:p>
            <a:r>
              <a:rPr lang="es-MX"/>
              <a:t>Información sobre cuentas anteriores, como el número de ruta de tránsito y/o número de cuenta</a:t>
            </a:r>
          </a:p>
          <a:p>
            <a:r>
              <a:rPr lang="es-MX"/>
              <a:t>La fecha en que se informó acerca de una cuenta</a:t>
            </a:r>
          </a:p>
          <a:p>
            <a:r>
              <a:rPr lang="es-MX"/>
              <a:t>La razón del informe, como por ejemplo un saldo de sobregiro no pagado</a:t>
            </a:r>
          </a:p>
          <a:p>
            <a:r>
              <a:rPr lang="es-MX"/>
              <a:t>Si su institución bancaria previa tuvo sospechas de que usted cometió fraude</a:t>
            </a:r>
          </a:p>
          <a:p>
            <a:r>
              <a:rPr lang="es-MX"/>
              <a:t>Información sobre cheques devueltos a los minoristas y otros negocios</a:t>
            </a:r>
            <a:endParaRPr lang="es-MX" altLang="en-US"/>
          </a:p>
        </p:txBody>
      </p:sp>
      <p:sp>
        <p:nvSpPr>
          <p:cNvPr id="194561" name="Title 1"/>
          <p:cNvSpPr>
            <a:spLocks noGrp="1"/>
          </p:cNvSpPr>
          <p:nvPr>
            <p:ph type="title"/>
          </p:nvPr>
        </p:nvSpPr>
        <p:spPr/>
        <p:txBody>
          <a:bodyPr/>
          <a:lstStyle/>
          <a:p>
            <a:r>
              <a:rPr lang="es-MX"/>
              <a:t>Informes del historial bancario</a:t>
            </a:r>
            <a:endParaRPr lang="es-MX" alt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1"/>
          </p:nvPr>
        </p:nvSpPr>
        <p:spPr>
          <a:xfrm>
            <a:off x="553641" y="5398788"/>
            <a:ext cx="8132762" cy="1042044"/>
          </a:xfrm>
        </p:spPr>
        <p:txBody>
          <a:bodyPr>
            <a:normAutofit fontScale="62500" lnSpcReduction="20000"/>
          </a:bodyPr>
          <a:lstStyle/>
          <a:p>
            <a:pPr marL="0" indent="0">
              <a:buFont typeface="Wingdings" panose="05000000000000000000" pitchFamily="2" charset="2"/>
              <a:buNone/>
            </a:pPr>
            <a:r>
              <a:rPr lang="es-MX" altLang="en-US"/>
              <a:t>Para la temporada de impuestos de 2017, los siguientes límites de ingresos se aplican para el EITC: </a:t>
            </a:r>
          </a:p>
          <a:p>
            <a:pPr marL="0" indent="0">
              <a:lnSpc>
                <a:spcPts val="1500"/>
              </a:lnSpc>
              <a:buFont typeface="Wingdings" panose="05000000000000000000" pitchFamily="2" charset="2"/>
              <a:buNone/>
            </a:pPr>
            <a:r>
              <a:rPr lang="es-MX"/>
              <a:t>Toda la información sobre los créditos tributarios del Servicio de Impuestos Internos se encuentra en</a:t>
            </a:r>
            <a:endParaRPr lang="es-MX" sz="1600"/>
          </a:p>
          <a:p>
            <a:pPr marL="0" indent="0" algn="r">
              <a:lnSpc>
                <a:spcPts val="500"/>
              </a:lnSpc>
              <a:buFont typeface="Wingdings" panose="05000000000000000000" pitchFamily="2" charset="2"/>
              <a:buNone/>
            </a:pPr>
            <a:r>
              <a:rPr lang="es-MX" altLang="en-US" sz="1600">
                <a:hlinkClick r:id="rId3"/>
              </a:rPr>
              <a:t>www.irs.gov</a:t>
            </a:r>
            <a:r>
              <a:rPr lang="es-MX" altLang="en-US" sz="1600"/>
              <a:t>.</a:t>
            </a:r>
          </a:p>
        </p:txBody>
      </p:sp>
      <p:pic>
        <p:nvPicPr>
          <p:cNvPr id="3" name="Picture 2" descr="Consulte http://files.consumerfinance.gov/f/documents/201701_cfpb_YMYG-Toolkit.pdf#page=114.&#10;&#10;Tabla con 4 columnas y 5 filas. Encabezamientos de columna: Tamaño del hogar; Límite de ingresos si presenta la declaración de impuestos como soltero, cabeza de familia, o viudo calificado; Límite de ingresos si presenta la declaración de impuestos como casado y conjuntamente con su cónyuge; Crédito fiscal máximo. Encabezamientos de fila: Tres o más hijos calificados, Dos hijos calificados, Un hijo calificado, y Sin hijos calificados. Límite de ingresos si declara como soltero, cabeza de familia con Tres o más hijos que reúnen los requisitos: $47,955, con Dos hijos que reúnen los requisitos: $44,648, con Un hijo que reúne los requisitos: $39,296, Sin hijos que reúnen los requisitos: $14,880. Límite de ingresos si declara como casado y conjuntamente con su cónyuge y con Tres o más hijos que reúnen los requisitos: $53,505, con Dos hijos que reúnen los requisitos: $50,198, con Un hijo que reúne el requisito: $44,846, Sin hijos que reúnen los requisitos: $20,430. Crédito tributario máximo con Tres o más hijos que reúnen los requisitos: $6,318, con Dos hijos que reúnen los requisitos: $5,616, con Un hijo que reúne el requisito: $3,400, Sin hijos que reúnen los requisitos: $510.&#10;"/>
          <p:cNvPicPr>
            <a:picLocks noChangeAspect="1"/>
          </p:cNvPicPr>
          <p:nvPr/>
        </p:nvPicPr>
        <p:blipFill>
          <a:blip r:embed="rId4"/>
          <a:stretch>
            <a:fillRect/>
          </a:stretch>
        </p:blipFill>
        <p:spPr>
          <a:xfrm>
            <a:off x="733352" y="1377281"/>
            <a:ext cx="7677298" cy="4115162"/>
          </a:xfrm>
          <a:prstGeom prst="rect">
            <a:avLst/>
          </a:prstGeom>
        </p:spPr>
      </p:pic>
      <p:sp>
        <p:nvSpPr>
          <p:cNvPr id="2" name="Title 1"/>
          <p:cNvSpPr>
            <a:spLocks noGrp="1"/>
          </p:cNvSpPr>
          <p:nvPr>
            <p:ph type="title"/>
          </p:nvPr>
        </p:nvSpPr>
        <p:spPr/>
        <p:txBody>
          <a:bodyPr>
            <a:normAutofit fontScale="90000"/>
          </a:bodyPr>
          <a:lstStyle/>
          <a:p>
            <a:pPr>
              <a:defRPr/>
            </a:pPr>
            <a:r>
              <a:rPr lang="es-MX"/>
              <a:t>Herramienta 4: Aumento de sus ingresos a través de créditos fiscales</a:t>
            </a:r>
            <a:endParaRPr lang="es-MX">
              <a:ea typeface="ＭＳ Ｐゴシック" charset="0"/>
              <a:cs typeface="+mj-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Content Placeholder 2"/>
          <p:cNvSpPr>
            <a:spLocks noGrp="1"/>
          </p:cNvSpPr>
          <p:nvPr>
            <p:ph idx="1"/>
          </p:nvPr>
        </p:nvSpPr>
        <p:spPr/>
        <p:txBody>
          <a:bodyPr>
            <a:normAutofit/>
          </a:bodyPr>
          <a:lstStyle/>
          <a:p>
            <a:pPr marL="0" indent="0">
              <a:buFont typeface="Wingdings" panose="05000000000000000000" pitchFamily="2" charset="2"/>
              <a:buNone/>
            </a:pPr>
            <a:r>
              <a:rPr lang="es-MX" altLang="en-US" b="1"/>
              <a:t>Nota: A partir de 2017, el IRS va a realizar una verificación adicional de las declaraciones de impuestos que solicitan los créditos tributarios EITC y CTC. Esto puede causar algún retraso en la recepción de los reembolsos de impuestos que incluyen estos créditos fiscales.</a:t>
            </a:r>
            <a:r>
              <a:rPr lang="es-MX"/>
              <a:t> </a:t>
            </a:r>
          </a:p>
          <a:p>
            <a:pPr marL="0" indent="0">
              <a:buFont typeface="Wingdings" panose="05000000000000000000" pitchFamily="2" charset="2"/>
              <a:buNone/>
            </a:pPr>
            <a:endParaRPr lang="es-MX" altLang="en-US"/>
          </a:p>
          <a:p>
            <a:pPr marL="0" indent="0">
              <a:buFont typeface="Wingdings" panose="05000000000000000000" pitchFamily="2" charset="2"/>
              <a:buNone/>
            </a:pPr>
            <a:r>
              <a:rPr lang="es-MX"/>
              <a:t>Para obtener más información visite </a:t>
            </a:r>
            <a:r>
              <a:rPr lang="es-MX" altLang="en-US">
                <a:hlinkClick r:id="rId3"/>
              </a:rPr>
              <a:t>https://www.irs.gov/for-tax-pros/new-federal-tax-law-may-affect-some-refunds-filed-in-early-2017</a:t>
            </a:r>
            <a:r>
              <a:rPr lang="es-MX"/>
              <a:t>. </a:t>
            </a:r>
          </a:p>
        </p:txBody>
      </p:sp>
      <p:sp>
        <p:nvSpPr>
          <p:cNvPr id="2" name="Title 1"/>
          <p:cNvSpPr>
            <a:spLocks noGrp="1"/>
          </p:cNvSpPr>
          <p:nvPr>
            <p:ph type="title"/>
          </p:nvPr>
        </p:nvSpPr>
        <p:spPr/>
        <p:txBody>
          <a:bodyPr>
            <a:normAutofit fontScale="90000"/>
          </a:bodyPr>
          <a:lstStyle/>
          <a:p>
            <a:pPr>
              <a:defRPr/>
            </a:pPr>
            <a:r>
              <a:rPr lang="es-MX"/>
              <a:t>Herramienta 4: Aumento de sus ingresos a través de créditos fiscales</a:t>
            </a:r>
            <a:endParaRPr lang="es-MX">
              <a:ea typeface="ＭＳ Ｐゴシック" charset="0"/>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p:cNvSpPr>
            <a:spLocks noGrp="1"/>
          </p:cNvSpPr>
          <p:nvPr>
            <p:ph idx="1"/>
          </p:nvPr>
        </p:nvSpPr>
        <p:spPr/>
        <p:txBody>
          <a:bodyPr/>
          <a:lstStyle/>
          <a:p>
            <a:r>
              <a:rPr lang="es-MX"/>
              <a:t>Proporcionarle a usted:</a:t>
            </a:r>
          </a:p>
          <a:p>
            <a:pPr lvl="0" fontAlgn="base"/>
            <a:r>
              <a:rPr lang="es-ES" altLang="en-US"/>
              <a:t>Una orientación a </a:t>
            </a:r>
            <a:r>
              <a:rPr lang="es-ES" altLang="en-US" i="1"/>
              <a:t>"Su dinero, sus metas"</a:t>
            </a:r>
            <a:r>
              <a:rPr lang="es-ES" altLang="en-US"/>
              <a:t>, un conjunto de herramientas de empoderamiento financiero; </a:t>
            </a:r>
            <a:endParaRPr lang="en-GB" altLang="en-US">
              <a:latin typeface="Wingdings" charset="2"/>
            </a:endParaRPr>
          </a:p>
          <a:p>
            <a:pPr lvl="0" fontAlgn="base"/>
            <a:r>
              <a:rPr lang="es-ES" altLang="en-US"/>
              <a:t>Una descripción del curso de formación para los prestadores de servicios; </a:t>
            </a:r>
            <a:endParaRPr lang="en-GB" altLang="en-US">
              <a:latin typeface="Wingdings" charset="2"/>
            </a:endParaRPr>
          </a:p>
          <a:p>
            <a:pPr marL="342900" indent="-342900">
              <a:buFont typeface="Wingdings" panose="05000000000000000000" pitchFamily="2" charset="2"/>
              <a:buChar char="§"/>
            </a:pPr>
            <a:r>
              <a:rPr lang="es-MX"/>
              <a:t>Estrategias para el uso del conjunto de herramientas, y</a:t>
            </a:r>
          </a:p>
          <a:p>
            <a:pPr lvl="0" fontAlgn="base"/>
            <a:r>
              <a:rPr lang="es-ES" altLang="en-US"/>
              <a:t>Las herramientas, el conocimiento y la confianza para utilizar el conjunto de herramientas y proporcionar la formación necesaria en el uso de dichas herramientas a su personal o asociados en su comunidad o estado.</a:t>
            </a:r>
            <a:endParaRPr lang="en-GB" altLang="en-US">
              <a:latin typeface="Wingdings" charset="2"/>
            </a:endParaRPr>
          </a:p>
        </p:txBody>
      </p:sp>
      <p:sp>
        <p:nvSpPr>
          <p:cNvPr id="2" name="Title 1"/>
          <p:cNvSpPr>
            <a:spLocks noGrp="1"/>
          </p:cNvSpPr>
          <p:nvPr>
            <p:ph type="title"/>
          </p:nvPr>
        </p:nvSpPr>
        <p:spPr/>
        <p:txBody>
          <a:bodyPr/>
          <a:lstStyle/>
          <a:p>
            <a:r>
              <a:rPr lang="es-MX"/>
              <a:t>Propósito del curso</a:t>
            </a:r>
            <a:endParaRPr lang="es-MX">
              <a:solidFill>
                <a:srgbClr val="FF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nsulte http://files.consumerfinance.gov/f/documents/201701_cfpb_YMYG-Toolkit.pdf#page=85.&#10;&#10;Si tiene una sesión de 10 minutos: Herramienta 1: Plan de ahorros, Si tiene una sesión de 30 minutos: Herramienta 2: Ahorros y beneficios: Cómo comprender los límites de activos, Si tiene varias sesiones: Herramienta 3: Cómo encontrar un lugar seguro para los ahorros y Herramienta 4: Cómo aumentar sus ingresos a través de créditos fiscales."/>
          <p:cNvPicPr>
            <a:picLocks noChangeAspect="1"/>
          </p:cNvPicPr>
          <p:nvPr/>
        </p:nvPicPr>
        <p:blipFill>
          <a:blip r:embed="rId3"/>
          <a:stretch>
            <a:fillRect/>
          </a:stretch>
        </p:blipFill>
        <p:spPr>
          <a:xfrm>
            <a:off x="553641" y="1609348"/>
            <a:ext cx="8012646" cy="2435710"/>
          </a:xfrm>
          <a:prstGeom prst="rect">
            <a:avLst/>
          </a:prstGeom>
        </p:spPr>
      </p:pic>
      <p:sp>
        <p:nvSpPr>
          <p:cNvPr id="141313" name="Title 10"/>
          <p:cNvSpPr>
            <a:spLocks noGrp="1"/>
          </p:cNvSpPr>
          <p:nvPr>
            <p:ph type="title"/>
          </p:nvPr>
        </p:nvSpPr>
        <p:spPr/>
        <p:txBody>
          <a:bodyPr>
            <a:normAutofit fontScale="90000"/>
          </a:bodyPr>
          <a:lstStyle/>
          <a:p>
            <a:pPr>
              <a:defRPr/>
            </a:pPr>
            <a:r>
              <a:rPr lang="es-MX"/>
              <a:t>Módulo 2: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903112" y="3202725"/>
            <a:ext cx="7309555" cy="1347280"/>
          </a:xfrm>
        </p:spPr>
        <p:txBody>
          <a:bodyPr/>
          <a:lstStyle/>
          <a:p>
            <a:r>
              <a:rPr lang="es-MX"/>
              <a:t>Módulo 3: Seguimiento y manejo de ingresos y beneficios</a:t>
            </a:r>
            <a:endParaRPr lang="es-MX" altLang="en-US"/>
          </a:p>
        </p:txBody>
      </p:sp>
      <p:sp>
        <p:nvSpPr>
          <p:cNvPr id="3" name="Title 2"/>
          <p:cNvSpPr>
            <a:spLocks noGrp="1"/>
          </p:cNvSpPr>
          <p:nvPr>
            <p:ph type="ctrTitle"/>
          </p:nvPr>
        </p:nvSpPr>
        <p:spPr/>
        <p:txBody>
          <a:bodyPr>
            <a:normAutofit/>
          </a:bodyPr>
          <a:lstStyle/>
          <a:p>
            <a:r>
              <a:rPr lang="es-MX" altLang="en-US">
                <a:solidFill>
                  <a:srgbClr val="3B8636"/>
                </a:solidFill>
              </a:rPr>
              <a:t>Su dinero, sus metas</a:t>
            </a:r>
            <a:endParaRPr lang="es-MX">
              <a:solidFill>
                <a:srgbClr val="3B8636"/>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eaLnBrk="1" fontAlgn="auto" hangingPunct="1">
              <a:lnSpc>
                <a:spcPts val="2800"/>
              </a:lnSpc>
              <a:spcBef>
                <a:spcPts val="1200"/>
              </a:spcBef>
              <a:spcAft>
                <a:spcPts val="600"/>
              </a:spcAft>
              <a:buFont typeface="Wingdings" charset="2"/>
              <a:buNone/>
              <a:defRPr/>
            </a:pPr>
            <a:r>
              <a:rPr lang="es-MX" b="1">
                <a:solidFill>
                  <a:srgbClr val="101820"/>
                </a:solidFill>
              </a:rPr>
              <a:t>Ingresos</a:t>
            </a:r>
          </a:p>
          <a:p>
            <a:pPr indent="-347472" eaLnBrk="1" fontAlgn="auto" hangingPunct="1">
              <a:spcAft>
                <a:spcPts val="0"/>
              </a:spcAft>
              <a:buFont typeface="Wingdings" charset="2"/>
              <a:buChar char="§"/>
              <a:defRPr/>
            </a:pPr>
            <a:r>
              <a:rPr lang="es-MX">
                <a:solidFill>
                  <a:srgbClr val="101820"/>
                </a:solidFill>
              </a:rPr>
              <a:t>Ingresos regulares</a:t>
            </a:r>
          </a:p>
          <a:p>
            <a:pPr indent="-347472" eaLnBrk="1" fontAlgn="auto" hangingPunct="1">
              <a:spcAft>
                <a:spcPts val="0"/>
              </a:spcAft>
              <a:buFont typeface="Wingdings" charset="2"/>
              <a:buChar char="§"/>
              <a:defRPr/>
            </a:pPr>
            <a:r>
              <a:rPr lang="es-MX">
                <a:solidFill>
                  <a:srgbClr val="101820"/>
                </a:solidFill>
              </a:rPr>
              <a:t>Ingresos irregulares</a:t>
            </a:r>
          </a:p>
          <a:p>
            <a:pPr indent="-347472" eaLnBrk="1" fontAlgn="auto" hangingPunct="1">
              <a:spcAft>
                <a:spcPts val="0"/>
              </a:spcAft>
              <a:buFont typeface="Wingdings" charset="2"/>
              <a:buChar char="§"/>
              <a:defRPr/>
            </a:pPr>
            <a:r>
              <a:rPr lang="es-MX">
                <a:solidFill>
                  <a:srgbClr val="101820"/>
                </a:solidFill>
              </a:rPr>
              <a:t>Estacionales</a:t>
            </a:r>
          </a:p>
          <a:p>
            <a:pPr indent="-347472" eaLnBrk="1" fontAlgn="auto" hangingPunct="1">
              <a:spcAft>
                <a:spcPts val="0"/>
              </a:spcAft>
              <a:buFont typeface="Wingdings" charset="2"/>
              <a:buChar char="§"/>
              <a:defRPr/>
            </a:pPr>
            <a:r>
              <a:rPr lang="es-MX">
                <a:solidFill>
                  <a:srgbClr val="101820"/>
                </a:solidFill>
              </a:rPr>
              <a:t>Que ocurren una sola vez</a:t>
            </a:r>
          </a:p>
          <a:p>
            <a:pPr indent="-347472" eaLnBrk="1" fontAlgn="auto" hangingPunct="1">
              <a:spcAft>
                <a:spcPts val="0"/>
              </a:spcAft>
              <a:buFont typeface="Wingdings" charset="2"/>
              <a:buChar char="§"/>
              <a:defRPr/>
            </a:pPr>
            <a:endParaRPr lang="es-MX">
              <a:solidFill>
                <a:srgbClr val="101820"/>
              </a:solidFill>
              <a:ea typeface="+mn-ea"/>
              <a:cs typeface="+mn-cs"/>
            </a:endParaRPr>
          </a:p>
          <a:p>
            <a:pPr marL="0" indent="0" eaLnBrk="1" fontAlgn="auto" hangingPunct="1">
              <a:spcAft>
                <a:spcPts val="0"/>
              </a:spcAft>
              <a:buFont typeface="Wingdings" charset="2"/>
              <a:buNone/>
              <a:defRPr/>
            </a:pPr>
            <a:r>
              <a:rPr lang="es-MX" b="1">
                <a:solidFill>
                  <a:srgbClr val="101820"/>
                </a:solidFill>
              </a:rPr>
              <a:t>Beneficios</a:t>
            </a:r>
            <a:r>
              <a:rPr/>
              <a:t/>
            </a:r>
            <a:br>
              <a:rPr/>
            </a:br>
            <a:endParaRPr lang="es-MX">
              <a:solidFill>
                <a:srgbClr val="101820"/>
              </a:solidFill>
              <a:ea typeface="+mn-ea"/>
              <a:cs typeface="+mn-cs"/>
            </a:endParaRPr>
          </a:p>
          <a:p>
            <a:pPr marL="0" indent="0" eaLnBrk="1" fontAlgn="auto" hangingPunct="1">
              <a:spcAft>
                <a:spcPts val="0"/>
              </a:spcAft>
              <a:buFont typeface="Wingdings" charset="2"/>
              <a:buNone/>
              <a:defRPr/>
            </a:pPr>
            <a:r>
              <a:rPr lang="es-MX" b="1">
                <a:solidFill>
                  <a:srgbClr val="101820"/>
                </a:solidFill>
              </a:rPr>
              <a:t>Embargos de salarios</a:t>
            </a:r>
            <a:endParaRPr lang="es-MX" b="1">
              <a:solidFill>
                <a:srgbClr val="101820"/>
              </a:solidFill>
              <a:ea typeface="+mn-ea"/>
              <a:cs typeface="+mn-cs"/>
            </a:endParaRPr>
          </a:p>
        </p:txBody>
      </p:sp>
      <p:sp>
        <p:nvSpPr>
          <p:cNvPr id="204801" name="Title 1"/>
          <p:cNvSpPr>
            <a:spLocks noGrp="1"/>
          </p:cNvSpPr>
          <p:nvPr>
            <p:ph type="title"/>
          </p:nvPr>
        </p:nvSpPr>
        <p:spPr/>
        <p:txBody>
          <a:bodyPr>
            <a:normAutofit fontScale="90000"/>
          </a:bodyPr>
          <a:lstStyle/>
          <a:p>
            <a:pPr eaLnBrk="1" hangingPunct="1"/>
            <a:r>
              <a:rPr lang="es-MX"/>
              <a:t>Los ingresos, los beneficios, y los embargos salariales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26.&#10;&#10;Tabla con encabezamientos de columna: Fuente de ingresos/beneficios, Frecuencia. Semana 1 (fecha), Semana 2 (fecha), Semana 3 (fecha), Semana 4 (fecha) y Totales por fuente. Encabezamientos de fila: Trabajo, Segundo trabajo, Ingresos del trabajo por cuenta propia, SNAP, TANF, SSI, o del Seguro Social y el Seguro de Discapacidad (SSDI).&#10;"/>
          <p:cNvPicPr>
            <a:picLocks noChangeAspect="1"/>
          </p:cNvPicPr>
          <p:nvPr/>
        </p:nvPicPr>
        <p:blipFill>
          <a:blip r:embed="rId3"/>
          <a:stretch>
            <a:fillRect/>
          </a:stretch>
        </p:blipFill>
        <p:spPr>
          <a:xfrm>
            <a:off x="412751" y="1195784"/>
            <a:ext cx="8318500" cy="5054600"/>
          </a:xfrm>
          <a:prstGeom prst="rect">
            <a:avLst/>
          </a:prstGeom>
        </p:spPr>
      </p:pic>
      <p:sp>
        <p:nvSpPr>
          <p:cNvPr id="206849" name="Title 1"/>
          <p:cNvSpPr>
            <a:spLocks noGrp="1"/>
          </p:cNvSpPr>
          <p:nvPr>
            <p:ph type="title"/>
          </p:nvPr>
        </p:nvSpPr>
        <p:spPr/>
        <p:txBody>
          <a:bodyPr/>
          <a:lstStyle/>
          <a:p>
            <a:pPr eaLnBrk="1" hangingPunct="1"/>
            <a:r>
              <a:rPr lang="es-MX" altLang="en-US">
                <a:solidFill>
                  <a:srgbClr val="101820"/>
                </a:solidFill>
              </a:rPr>
              <a:t>Herramienta 1: Rastreador de ingresos y recursos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Content Placeholder 2"/>
          <p:cNvSpPr>
            <a:spLocks noGrp="1"/>
          </p:cNvSpPr>
          <p:nvPr>
            <p:ph idx="1"/>
          </p:nvPr>
        </p:nvSpPr>
        <p:spPr/>
        <p:txBody>
          <a:bodyPr/>
          <a:lstStyle/>
          <a:p>
            <a:r>
              <a:rPr lang="es-MX"/>
              <a:t>En efectivo</a:t>
            </a:r>
          </a:p>
          <a:p>
            <a:r>
              <a:rPr lang="es-MX"/>
              <a:t>Cheques</a:t>
            </a:r>
          </a:p>
          <a:p>
            <a:r>
              <a:rPr lang="es-MX"/>
              <a:t>Depósito directo</a:t>
            </a:r>
          </a:p>
          <a:p>
            <a:r>
              <a:rPr lang="es-MX"/>
              <a:t>Tarjetas de nómina</a:t>
            </a:r>
          </a:p>
          <a:p>
            <a:r>
              <a:rPr lang="es-MX"/>
              <a:t>Tarjetas de transferencia electrónica de beneficios (EBT)</a:t>
            </a:r>
            <a:endParaRPr lang="es-MX" altLang="en-US"/>
          </a:p>
        </p:txBody>
      </p:sp>
      <p:sp>
        <p:nvSpPr>
          <p:cNvPr id="208897" name="Title 1"/>
          <p:cNvSpPr>
            <a:spLocks noGrp="1"/>
          </p:cNvSpPr>
          <p:nvPr>
            <p:ph type="title"/>
          </p:nvPr>
        </p:nvSpPr>
        <p:spPr/>
        <p:txBody>
          <a:bodyPr>
            <a:normAutofit fontScale="90000"/>
          </a:bodyPr>
          <a:lstStyle/>
          <a:p>
            <a:r>
              <a:rPr lang="es-MX"/>
              <a:t>Herramienta 2: Maneras de recibir ingresos y beneficios</a:t>
            </a:r>
            <a:endParaRPr lang="es-MX"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29.&#10;&#10;Cheque en papel: Definición: Cheque en papel girado a una persona por el sueldo, salario o beneficios; Beneficios: Los ingresos se pueden depositar en una cuenta de cheques o de ahorros o en una tarjeta prepagada. Si usted no tiene una cuenta bancaria, algunos bancos y cooperativas de crédito no cobran por cambiar cheques de cuentas de su propia institución. De lo contrario, puede que tenga que pagar a un servicio de cobro de cheques para cambiarlos; Riesgos: A veces, las cuentas bancarias y de cooperativas de crédito son la única manera de cobrar sin costo los cheques de nómina. Si usted no tiene una cuenta, a menos que el banco o la cooperativa de crédito de su empleador cambie sus cheques en forma gratuita, es posible que tenga que pagar para cambiarlos en un banco, una cooperativa de crédito o un servicio de cambio de cheques.&#10;Si usted deposita un cheque de nómina en una cuenta bancaria o cooperativa de crédito o en una tarjeta prepagada, es posible que no pueda acceder a todos los fondos de inmediato, Puede que no todos los empleadores o agencias gubernamentales lo ofrezcan; Consejo: Si usted cobra sus cheques en una agencia de cambio de cheques, estas agencias pueden tratar de ofrecerle un préstamo de día de pago. Estos servicios pueden ser muy costosos; si está pensando en utilizarlos, asegúrese de conocer los costos.&#10;"/>
          <p:cNvPicPr>
            <a:picLocks noChangeAspect="1"/>
          </p:cNvPicPr>
          <p:nvPr/>
        </p:nvPicPr>
        <p:blipFill>
          <a:blip r:embed="rId3"/>
          <a:stretch>
            <a:fillRect/>
          </a:stretch>
        </p:blipFill>
        <p:spPr>
          <a:xfrm>
            <a:off x="2144861" y="1195784"/>
            <a:ext cx="4854279" cy="5587585"/>
          </a:xfrm>
          <a:prstGeom prst="rect">
            <a:avLst/>
          </a:prstGeom>
        </p:spPr>
      </p:pic>
      <p:sp>
        <p:nvSpPr>
          <p:cNvPr id="210945" name="Title 1"/>
          <p:cNvSpPr>
            <a:spLocks noGrp="1"/>
          </p:cNvSpPr>
          <p:nvPr>
            <p:ph type="title"/>
          </p:nvPr>
        </p:nvSpPr>
        <p:spPr/>
        <p:txBody>
          <a:bodyPr>
            <a:normAutofit fontScale="90000"/>
          </a:bodyPr>
          <a:lstStyle/>
          <a:p>
            <a:r>
              <a:rPr lang="es-MX" altLang="en-US">
                <a:solidFill>
                  <a:srgbClr val="101820"/>
                </a:solidFill>
              </a:rPr>
              <a:t>Herramienta 2: Maneras de recibir ingresos y beneficios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Content Placeholder 2"/>
          <p:cNvSpPr>
            <a:spLocks noGrp="1"/>
          </p:cNvSpPr>
          <p:nvPr>
            <p:ph idx="1"/>
          </p:nvPr>
        </p:nvSpPr>
        <p:spPr/>
        <p:txBody>
          <a:bodyPr/>
          <a:lstStyle/>
          <a:p>
            <a:r>
              <a:rPr lang="es-MX" dirty="0"/>
              <a:t>Repase esta herramienta en las Páginas 145 - 148</a:t>
            </a:r>
          </a:p>
          <a:p>
            <a:r>
              <a:rPr lang="es-MX" dirty="0"/>
              <a:t>Piense en las personas a las que usted presta servicios.</a:t>
            </a:r>
          </a:p>
          <a:p>
            <a:r>
              <a:rPr lang="es-MX" dirty="0"/>
              <a:t>De estas estrategias, ¿cuáles cree que son más factibles para ellos?</a:t>
            </a:r>
          </a:p>
          <a:p>
            <a:pPr lvl="1"/>
            <a:r>
              <a:rPr lang="es-MX" dirty="0"/>
              <a:t>Márquelas con un círculo.</a:t>
            </a:r>
          </a:p>
          <a:p>
            <a:r>
              <a:rPr lang="es-MX" dirty="0"/>
              <a:t>¿Qué estrategias faltan?</a:t>
            </a:r>
          </a:p>
          <a:p>
            <a:pPr lvl="1"/>
            <a:r>
              <a:rPr lang="es-MX" dirty="0"/>
              <a:t>Añádalas.</a:t>
            </a:r>
            <a:endParaRPr lang="es-MX" altLang="en-US" dirty="0"/>
          </a:p>
        </p:txBody>
      </p:sp>
      <p:sp>
        <p:nvSpPr>
          <p:cNvPr id="212993" name="Title 1"/>
          <p:cNvSpPr>
            <a:spLocks noGrp="1"/>
          </p:cNvSpPr>
          <p:nvPr>
            <p:ph type="title"/>
          </p:nvPr>
        </p:nvSpPr>
        <p:spPr/>
        <p:txBody>
          <a:bodyPr>
            <a:normAutofit fontScale="90000"/>
          </a:bodyPr>
          <a:lstStyle/>
          <a:p>
            <a:r>
              <a:rPr lang="es-MX"/>
              <a:t>Herramienta 3: Maneras de aumentar los ingresos y recursos</a:t>
            </a:r>
            <a:endParaRPr lang="es-MX"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36.&#10;&#10;Tabla para Actividades de una sola vez con 3 columnas. Encabezamientos de columna: Esto podría funcionar (con casillas vacías debajo para marcar con un visto), Estrategia para aumentar los ingresos (ejemplos debajo: Haga una venta de garaje, Venda artículos en línea, Reclame créditos tributarios si está calificado, y Otros), Siguientes Pasos (celdas vacías para ideas).&#10;&#10;Consulte http://files.consumerfinance.gov/f/documents/201701_cfpb_YMYG-Toolkit.pdf#page=137.&#10;&#10;Tabla para Ingresos regulares con 3 columnas. Encabezamientos de columna: Esto podría funcionar (con casillas vacías debajo para marcar con un visto), Estrategia para aumentar los ingresos (Pida un aumento de sueldo u horas adicionales en el trabajo, Cambie la retención de los impuestos (si por lo general recibe un gran reembolso de impuestos), y Consiga un trabajo a medio tiempo), Siguientes Pasos (con casillas para ideas debajo).&#10;"/>
          <p:cNvPicPr>
            <a:picLocks noChangeAspect="1"/>
          </p:cNvPicPr>
          <p:nvPr/>
        </p:nvPicPr>
        <p:blipFill>
          <a:blip r:embed="rId3"/>
          <a:stretch>
            <a:fillRect/>
          </a:stretch>
        </p:blipFill>
        <p:spPr>
          <a:xfrm>
            <a:off x="1318917" y="1195784"/>
            <a:ext cx="6506167" cy="5433268"/>
          </a:xfrm>
          <a:prstGeom prst="rect">
            <a:avLst/>
          </a:prstGeom>
        </p:spPr>
      </p:pic>
      <p:sp>
        <p:nvSpPr>
          <p:cNvPr id="215041" name="Title 1"/>
          <p:cNvSpPr>
            <a:spLocks noGrp="1"/>
          </p:cNvSpPr>
          <p:nvPr>
            <p:ph type="title"/>
          </p:nvPr>
        </p:nvSpPr>
        <p:spPr/>
        <p:txBody>
          <a:bodyPr>
            <a:normAutofit fontScale="90000"/>
          </a:bodyPr>
          <a:lstStyle/>
          <a:p>
            <a:r>
              <a:rPr lang="es-MX" altLang="en-US">
                <a:solidFill>
                  <a:srgbClr val="101820"/>
                </a:solidFill>
              </a:rPr>
              <a:t>Herramienta 3: Maneras de aumentar los ingresos y recursos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sulte http://files.consumerfinance.gov/f/documents/201701_cfpb_YMYG-Toolkit.pdf#page=117.&#10;&#10;Si tiene una sesión de 10 minutos: Herramienta 1: Rastreador de Gastos. Si tiene una sesión de 30 minutos: Herramienta 3: Maneras de pagar las facturas: Conozca sus opciones, Herramienta 4: Estrategias para recortar los gastos, y Herramienta 5: Cuando el efectivo no alcanza: Cómo priorizar las facturas y la planificación del gasto. Si tiene varias sesiones: Herramienta 2: Calendario de Facturas.&#10;"/>
          <p:cNvPicPr>
            <a:picLocks noChangeAspect="1"/>
          </p:cNvPicPr>
          <p:nvPr/>
        </p:nvPicPr>
        <p:blipFill>
          <a:blip r:embed="rId3"/>
          <a:stretch>
            <a:fillRect/>
          </a:stretch>
        </p:blipFill>
        <p:spPr>
          <a:xfrm>
            <a:off x="553641" y="2282643"/>
            <a:ext cx="8036720" cy="2695650"/>
          </a:xfrm>
          <a:prstGeom prst="rect">
            <a:avLst/>
          </a:prstGeom>
        </p:spPr>
      </p:pic>
      <p:sp>
        <p:nvSpPr>
          <p:cNvPr id="141313" name="Title 10"/>
          <p:cNvSpPr>
            <a:spLocks noGrp="1"/>
          </p:cNvSpPr>
          <p:nvPr>
            <p:ph type="title"/>
          </p:nvPr>
        </p:nvSpPr>
        <p:spPr/>
        <p:txBody>
          <a:bodyPr>
            <a:normAutofit fontScale="90000"/>
          </a:bodyPr>
          <a:lstStyle/>
          <a:p>
            <a:pPr>
              <a:defRPr/>
            </a:pPr>
            <a:r>
              <a:rPr lang="es-MX"/>
              <a:t>Módulo 3: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a:xfrm>
            <a:off x="903112" y="3202725"/>
            <a:ext cx="7309555" cy="706079"/>
          </a:xfrm>
        </p:spPr>
        <p:txBody>
          <a:bodyPr/>
          <a:lstStyle/>
          <a:p>
            <a:r>
              <a:rPr lang="es-MX"/>
              <a:t>Módulo 4: Pago de facturas y otros gastos</a:t>
            </a:r>
            <a:endParaRPr lang="es-MX" altLang="en-US"/>
          </a:p>
        </p:txBody>
      </p:sp>
      <p:sp>
        <p:nvSpPr>
          <p:cNvPr id="6" name="Title 5"/>
          <p:cNvSpPr>
            <a:spLocks noGrp="1"/>
          </p:cNvSpPr>
          <p:nvPr>
            <p:ph type="ctrTitle"/>
          </p:nvPr>
        </p:nvSpPr>
        <p:spPr/>
        <p:txBody>
          <a:bodyPr/>
          <a:lstStyle/>
          <a:p>
            <a:r>
              <a:rPr lang="es-MX">
                <a:solidFill>
                  <a:srgbClr val="3B8636"/>
                </a:solidFill>
              </a:rPr>
              <a:t>Su dinero, sus metas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553641" y="1320800"/>
            <a:ext cx="8037576" cy="4533900"/>
          </a:xfrm>
        </p:spPr>
        <p:txBody>
          <a:bodyPr>
            <a:normAutofit fontScale="25000" lnSpcReduction="20000"/>
          </a:bodyPr>
          <a:lstStyle/>
          <a:p>
            <a:pPr lvl="0" fontAlgn="base"/>
            <a:r>
              <a:rPr lang="es-ES" altLang="en-US" sz="7200"/>
              <a:t>Al terminar el curso, usted podrá:</a:t>
            </a:r>
            <a:endParaRPr lang="en-GB" altLang="en-US" sz="7200">
              <a:latin typeface="Wingdings" charset="2"/>
            </a:endParaRPr>
          </a:p>
          <a:p>
            <a:r>
              <a:rPr lang="es-ES" altLang="en-US" sz="7200"/>
              <a:t>Describir maneras de abordar la integración de </a:t>
            </a:r>
            <a:r>
              <a:rPr lang="es-ES" altLang="en-US" sz="7200" i="1"/>
              <a:t>Su dinero, sus metas </a:t>
            </a:r>
            <a:r>
              <a:rPr lang="es-ES" altLang="en-US" sz="7200"/>
              <a:t>en el trabajo, y cómo utilizarlo para complementar otros cursos y materiales financieros.</a:t>
            </a:r>
            <a:endParaRPr lang="en-GB" altLang="en-US" sz="7200"/>
          </a:p>
          <a:p>
            <a:r>
              <a:rPr lang="es-ES" altLang="en-US" sz="7200"/>
              <a:t>Describir el propósito de la Oficina para la Protección Financiera del Consumidor (CFPB) y las razones para desarrollar </a:t>
            </a:r>
            <a:r>
              <a:rPr lang="es-ES" altLang="en-US" sz="7200" i="1"/>
              <a:t>Su dinero, sus metas</a:t>
            </a:r>
            <a:r>
              <a:rPr lang="es-ES" altLang="en-US" sz="7200"/>
              <a:t>. </a:t>
            </a:r>
          </a:p>
          <a:p>
            <a:r>
              <a:rPr lang="es-ES" altLang="en-US" sz="7200"/>
              <a:t>Explicar la organización general y el contenido de </a:t>
            </a:r>
            <a:r>
              <a:rPr lang="es-ES" altLang="en-US" sz="7200" i="1"/>
              <a:t>Su dinero, sus metas</a:t>
            </a:r>
            <a:r>
              <a:rPr lang="es-ES" altLang="en-US" sz="7200"/>
              <a:t>.</a:t>
            </a:r>
            <a:r>
              <a:rPr lang="en-GB" sz="7200"/>
              <a:t> </a:t>
            </a:r>
          </a:p>
          <a:p>
            <a:r>
              <a:rPr lang="es-ES" sz="7200">
                <a:solidFill>
                  <a:srgbClr val="101820"/>
                </a:solidFill>
                <a:latin typeface="Georgia" charset="0"/>
              </a:rPr>
              <a:t>Explicar las herramientas y los recursos con los que usted cuenta para planificar y poner en práctica la formación de </a:t>
            </a:r>
            <a:r>
              <a:rPr lang="es-ES" sz="7200" i="1">
                <a:solidFill>
                  <a:srgbClr val="101820"/>
                </a:solidFill>
                <a:latin typeface="Georgia" charset="0"/>
              </a:rPr>
              <a:t>Su dinero, sus metas</a:t>
            </a:r>
            <a:r>
              <a:rPr lang="es-ES" sz="7200">
                <a:solidFill>
                  <a:srgbClr val="101820"/>
                </a:solidFill>
                <a:latin typeface="Georgia" charset="0"/>
              </a:rPr>
              <a:t>.</a:t>
            </a:r>
            <a:r>
              <a:rPr lang="es-MX" sz="7200"/>
              <a:t> </a:t>
            </a:r>
          </a:p>
          <a:p>
            <a:r>
              <a:rPr lang="es-ES" sz="7200">
                <a:solidFill>
                  <a:srgbClr val="101820"/>
                </a:solidFill>
                <a:latin typeface="Georgia" charset="0"/>
              </a:rPr>
              <a:t>Describir el proceso general del curso, con las actividades clave y metodologías utilizadas en el curso de </a:t>
            </a:r>
            <a:r>
              <a:rPr lang="es-ES" sz="7200" i="1">
                <a:solidFill>
                  <a:srgbClr val="101820"/>
                </a:solidFill>
                <a:latin typeface="Georgia" charset="0"/>
              </a:rPr>
              <a:t>Su dinero, sus metas</a:t>
            </a:r>
            <a:r>
              <a:rPr lang="es-MX" sz="7200"/>
              <a:t>.  </a:t>
            </a:r>
          </a:p>
        </p:txBody>
      </p:sp>
      <p:sp>
        <p:nvSpPr>
          <p:cNvPr id="32769" name="Title 1"/>
          <p:cNvSpPr>
            <a:spLocks noGrp="1"/>
          </p:cNvSpPr>
          <p:nvPr>
            <p:ph type="title"/>
          </p:nvPr>
        </p:nvSpPr>
        <p:spPr/>
        <p:txBody>
          <a:bodyPr/>
          <a:lstStyle/>
          <a:p>
            <a:r>
              <a:rPr lang="en-US"/>
              <a:t>Objetivos del curso</a:t>
            </a:r>
            <a:endParaRPr lang="en-GB"/>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70000" lnSpcReduction="20000"/>
          </a:bodyPr>
          <a:lstStyle/>
          <a:p>
            <a:pPr marL="0" indent="0" eaLnBrk="1" fontAlgn="auto" hangingPunct="1">
              <a:lnSpc>
                <a:spcPts val="2800"/>
              </a:lnSpc>
              <a:spcBef>
                <a:spcPts val="1200"/>
              </a:spcBef>
              <a:spcAft>
                <a:spcPts val="600"/>
              </a:spcAft>
              <a:buFont typeface="Wingdings" charset="2"/>
              <a:buNone/>
              <a:defRPr/>
            </a:pPr>
            <a:r>
              <a:rPr lang="es-MX" b="1">
                <a:solidFill>
                  <a:srgbClr val="101820"/>
                </a:solidFill>
              </a:rPr>
              <a:t>Gasto</a:t>
            </a:r>
          </a:p>
          <a:p>
            <a:pPr indent="-347472" eaLnBrk="1" fontAlgn="auto" hangingPunct="1">
              <a:spcAft>
                <a:spcPts val="0"/>
              </a:spcAft>
              <a:buFont typeface="Wingdings" charset="2"/>
              <a:buChar char="§"/>
              <a:defRPr/>
            </a:pPr>
            <a:r>
              <a:rPr lang="es-MX">
                <a:solidFill>
                  <a:srgbClr val="101820"/>
                </a:solidFill>
              </a:rPr>
              <a:t>Dinero utilizado para pagar una amplia gama de necesidades básicas, sus obligaciones financieras y otras cosas que usted puede desear.</a:t>
            </a:r>
          </a:p>
          <a:p>
            <a:pPr indent="-347472" eaLnBrk="1" fontAlgn="auto" hangingPunct="1">
              <a:spcAft>
                <a:spcPts val="0"/>
              </a:spcAft>
              <a:buFont typeface="Wingdings" charset="2"/>
              <a:buChar char="§"/>
              <a:defRPr/>
            </a:pPr>
            <a:endParaRPr lang="es-MX">
              <a:solidFill>
                <a:srgbClr val="101820"/>
              </a:solidFill>
              <a:ea typeface="+mn-ea"/>
              <a:cs typeface="+mn-cs"/>
            </a:endParaRPr>
          </a:p>
          <a:p>
            <a:pPr marL="0" indent="0" eaLnBrk="1" fontAlgn="auto" hangingPunct="1">
              <a:lnSpc>
                <a:spcPts val="2800"/>
              </a:lnSpc>
              <a:spcBef>
                <a:spcPts val="1200"/>
              </a:spcBef>
              <a:spcAft>
                <a:spcPts val="600"/>
              </a:spcAft>
              <a:buFont typeface="Wingdings" charset="2"/>
              <a:buNone/>
              <a:defRPr/>
            </a:pPr>
            <a:r>
              <a:rPr lang="es-MX" b="1">
                <a:solidFill>
                  <a:srgbClr val="101820"/>
                </a:solidFill>
              </a:rPr>
              <a:t>Necesidades, deseos, y obligaciones</a:t>
            </a:r>
          </a:p>
          <a:p>
            <a:pPr indent="-347472" eaLnBrk="1" fontAlgn="auto" hangingPunct="1">
              <a:spcAft>
                <a:spcPts val="0"/>
              </a:spcAft>
              <a:buFont typeface="Wingdings" charset="2"/>
              <a:buChar char="§"/>
              <a:defRPr/>
            </a:pPr>
            <a:r>
              <a:rPr lang="es-MX">
                <a:solidFill>
                  <a:srgbClr val="101820"/>
                </a:solidFill>
              </a:rPr>
              <a:t>Las necesidades son cosas que usted necesita para vivir. </a:t>
            </a:r>
          </a:p>
          <a:p>
            <a:pPr indent="-347472" eaLnBrk="1" fontAlgn="auto" hangingPunct="1">
              <a:spcAft>
                <a:spcPts val="0"/>
              </a:spcAft>
              <a:buFont typeface="Wingdings" charset="2"/>
              <a:buChar char="§"/>
              <a:defRPr/>
            </a:pPr>
            <a:r>
              <a:rPr lang="es-MX">
                <a:solidFill>
                  <a:srgbClr val="101820"/>
                </a:solidFill>
              </a:rPr>
              <a:t>Los deseos son cosas sin las cuales usted puede sobrevivir. </a:t>
            </a:r>
          </a:p>
          <a:p>
            <a:pPr indent="-347472" eaLnBrk="1" fontAlgn="auto" hangingPunct="1">
              <a:spcAft>
                <a:spcPts val="0"/>
              </a:spcAft>
              <a:buFont typeface="Wingdings" charset="2"/>
              <a:buChar char="§"/>
              <a:defRPr/>
            </a:pPr>
            <a:r>
              <a:rPr lang="es-MX">
                <a:solidFill>
                  <a:srgbClr val="101820"/>
                </a:solidFill>
              </a:rPr>
              <a:t>Las obligaciones son las cosas que debe pagar porque le debe dinero a alguien (un préstamo de auto) o porque se le ha ordenado pagar a alguien (manutención de los hijos).</a:t>
            </a:r>
          </a:p>
          <a:p>
            <a:pPr indent="-347472" eaLnBrk="1" fontAlgn="auto" hangingPunct="1">
              <a:spcAft>
                <a:spcPts val="0"/>
              </a:spcAft>
              <a:buFont typeface="Wingdings" charset="2"/>
              <a:buChar char="§"/>
              <a:defRPr/>
            </a:pPr>
            <a:endParaRPr lang="es-MX">
              <a:solidFill>
                <a:srgbClr val="101820"/>
              </a:solidFill>
              <a:ea typeface="+mn-ea"/>
              <a:cs typeface="+mn-cs"/>
            </a:endParaRPr>
          </a:p>
        </p:txBody>
      </p:sp>
      <p:sp>
        <p:nvSpPr>
          <p:cNvPr id="221185" name="Title 1"/>
          <p:cNvSpPr>
            <a:spLocks noGrp="1"/>
          </p:cNvSpPr>
          <p:nvPr>
            <p:ph type="title"/>
          </p:nvPr>
        </p:nvSpPr>
        <p:spPr/>
        <p:txBody>
          <a:bodyPr/>
          <a:lstStyle/>
          <a:p>
            <a:pPr eaLnBrk="1" hangingPunct="1"/>
            <a:r>
              <a:rPr lang="es-MX"/>
              <a:t>Cómo pagar las facturas y otros gastos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re http://files.consumerfinance.gov/f/documents/201701_cfpb_YMYG-Toolkit.pdf#page=147.&#10;&#10;Analice sus gastos: Semana: (espacio para la semana) para el Mes de (espacio para el mes) En esta hoja de cálculo escriba las cantidades de cada uno de sus recibos en la columna de la categoría correspondiente. Asegúrese de que su anotación también coincida con la fecha correcta. Sume cada columna. Sume el total de todas las columnas para obtener el total gastado en la semana. Imprima y rellene varias copias de esta hoja para analizar los gastos de un mes o de un período más largo. Día de la semana. Cuidado de menores y educación. Obligaciones ordenadas por un tribunal. Pagos de deudas, Comidas en restaurantes, Entretenimiento, Regalos y donaciones, Alimentos, Atención médica, Suministros para el hogar, Vivienda y servicios públicos, Cuidado personal. Mascotas, Ahorros, Herramientas u otros gastos relacionados con el trabajo, Transporte, Total.&#10;"/>
          <p:cNvPicPr>
            <a:picLocks noChangeAspect="1"/>
          </p:cNvPicPr>
          <p:nvPr/>
        </p:nvPicPr>
        <p:blipFill>
          <a:blip r:embed="rId3"/>
          <a:stretch>
            <a:fillRect/>
          </a:stretch>
        </p:blipFill>
        <p:spPr>
          <a:xfrm>
            <a:off x="652275" y="1011497"/>
            <a:ext cx="7839452" cy="5336995"/>
          </a:xfrm>
          <a:prstGeom prst="rect">
            <a:avLst/>
          </a:prstGeom>
        </p:spPr>
      </p:pic>
      <p:sp>
        <p:nvSpPr>
          <p:cNvPr id="223233" name="Title 1"/>
          <p:cNvSpPr>
            <a:spLocks noGrp="1"/>
          </p:cNvSpPr>
          <p:nvPr>
            <p:ph type="title"/>
          </p:nvPr>
        </p:nvSpPr>
        <p:spPr/>
        <p:txBody>
          <a:bodyPr/>
          <a:lstStyle/>
          <a:p>
            <a:r>
              <a:rPr lang="es-MX" altLang="en-US">
                <a:solidFill>
                  <a:srgbClr val="101820"/>
                </a:solidFill>
              </a:rPr>
              <a:t>Herramienta 1: Rastreador de gastos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e http://files.consumerfinance.gov/f/documents/201701_cfpb_YMYG-Toolkit.pdf#page=148.&#10;&#10;Revise su rastreador de gastos. ¿Qué cosas no puede recortar o reducir? Haga una lista de ellos en el siguiente cuadro. Cuando haga su presupuesto de flujo de dinero, solo tiene que rellenarlo.&#10;Gastos que no puede recortar/Razón; ¿Hay cosas que puede eliminar por completo? Si es así, el dinero de esos gastos se puede utilizar en otras cosas como ahorrar para emergencias o metas, o para pagar deudas. Gastos que se pueden eliminar/Pasos para eliminarlos&#10;¿Hay gastos que pueda reducir de manera realista? Si es así, haga una lista a continuación. Establezca nuevos objetivos de gasto para estos artículos e inclúyalos en su flujo de dinero. Gastos que pueden ser reducidos/Nuevo objetivo de gasto&#10;"/>
          <p:cNvPicPr>
            <a:picLocks noChangeAspect="1"/>
          </p:cNvPicPr>
          <p:nvPr/>
        </p:nvPicPr>
        <p:blipFill>
          <a:blip r:embed="rId3"/>
          <a:stretch>
            <a:fillRect/>
          </a:stretch>
        </p:blipFill>
        <p:spPr>
          <a:xfrm>
            <a:off x="2851689" y="325465"/>
            <a:ext cx="6157964" cy="6080179"/>
          </a:xfrm>
          <a:prstGeom prst="rect">
            <a:avLst/>
          </a:prstGeom>
        </p:spPr>
      </p:pic>
      <p:sp>
        <p:nvSpPr>
          <p:cNvPr id="6" name="TextBox 5"/>
          <p:cNvSpPr txBox="1"/>
          <p:nvPr/>
        </p:nvSpPr>
        <p:spPr>
          <a:xfrm>
            <a:off x="350838" y="2211388"/>
            <a:ext cx="2868612" cy="2308225"/>
          </a:xfrm>
          <a:prstGeom prst="rect">
            <a:avLst/>
          </a:prstGeom>
          <a:noFill/>
        </p:spPr>
        <p:txBody>
          <a:bodyPr>
            <a:spAutoFit/>
          </a:bodyPr>
          <a:lstStyle/>
          <a:p>
            <a:pPr marL="285750" indent="-285750">
              <a:buFont typeface="Arial"/>
              <a:buChar char="•"/>
              <a:defRPr/>
            </a:pPr>
            <a:r>
              <a:rPr lang="es-MX" b="1"/>
              <a:t>Gastos que </a:t>
            </a:r>
            <a:r>
              <a:rPr lang="es-MX" b="1" u="sng"/>
              <a:t>no se pueden eliminar</a:t>
            </a:r>
            <a:endParaRPr lang="es-MX"/>
          </a:p>
          <a:p>
            <a:pPr>
              <a:defRPr/>
            </a:pPr>
            <a:endParaRPr lang="es-MX" b="1">
              <a:latin typeface="Georgia" charset="0"/>
              <a:ea typeface="MS PGothic" charset="0"/>
              <a:cs typeface="MS PGothic" charset="0"/>
            </a:endParaRPr>
          </a:p>
          <a:p>
            <a:pPr marL="285750" indent="-285750">
              <a:buFont typeface="Arial"/>
              <a:buChar char="•"/>
              <a:defRPr/>
            </a:pPr>
            <a:r>
              <a:rPr lang="es-MX" b="1"/>
              <a:t>Gastos que </a:t>
            </a:r>
            <a:r>
              <a:rPr lang="es-MX" b="1" u="sng">
                <a:latin typeface="Georgia" charset="0"/>
              </a:rPr>
              <a:t>puede eliminar</a:t>
            </a:r>
            <a:r>
              <a:rPr lang="es-MX" b="1"/>
              <a:t> </a:t>
            </a:r>
          </a:p>
          <a:p>
            <a:pPr>
              <a:defRPr/>
            </a:pPr>
            <a:endParaRPr lang="es-MX" b="1">
              <a:latin typeface="Georgia" charset="0"/>
              <a:ea typeface="MS PGothic" charset="0"/>
              <a:cs typeface="MS PGothic" charset="0"/>
            </a:endParaRPr>
          </a:p>
          <a:p>
            <a:pPr marL="285750" indent="-285750">
              <a:buFont typeface="Arial"/>
              <a:buChar char="•"/>
              <a:defRPr/>
            </a:pPr>
            <a:r>
              <a:rPr lang="es-MX" b="1"/>
              <a:t>Gastos que </a:t>
            </a:r>
            <a:r>
              <a:rPr lang="es-MX" b="1" u="sng">
                <a:latin typeface="Georgia" charset="0"/>
              </a:rPr>
              <a:t>puede reducir</a:t>
            </a:r>
            <a:r>
              <a:rPr lang="es-MX"/>
              <a:t> </a:t>
            </a:r>
          </a:p>
        </p:txBody>
      </p:sp>
      <p:sp>
        <p:nvSpPr>
          <p:cNvPr id="2" name="Title 1"/>
          <p:cNvSpPr>
            <a:spLocks noGrp="1"/>
          </p:cNvSpPr>
          <p:nvPr>
            <p:ph type="title" idx="4294967295"/>
          </p:nvPr>
        </p:nvSpPr>
        <p:spPr>
          <a:xfrm>
            <a:off x="308917" y="868363"/>
            <a:ext cx="2309813" cy="742950"/>
          </a:xfrm>
        </p:spPr>
        <p:txBody>
          <a:bodyPr>
            <a:normAutofit fontScale="90000"/>
          </a:bodyPr>
          <a:lstStyle/>
          <a:p>
            <a:pPr>
              <a:defRPr/>
            </a:pPr>
            <a:r>
              <a:rPr lang="es-MX"/>
              <a:t>Analice los gastos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52.&#10;&#10;Un gráfico con el Mes situado en la parte superior y los días de la semana con espacios para rellenar las fechas y las facturas de aquellos días, así como el total de las facturas de la semana.&#10;"/>
          <p:cNvPicPr>
            <a:picLocks noChangeAspect="1"/>
          </p:cNvPicPr>
          <p:nvPr/>
        </p:nvPicPr>
        <p:blipFill>
          <a:blip r:embed="rId3"/>
          <a:stretch>
            <a:fillRect/>
          </a:stretch>
        </p:blipFill>
        <p:spPr>
          <a:xfrm>
            <a:off x="264109" y="1084882"/>
            <a:ext cx="8615783" cy="4601167"/>
          </a:xfrm>
          <a:prstGeom prst="rect">
            <a:avLst/>
          </a:prstGeom>
        </p:spPr>
      </p:pic>
      <p:sp>
        <p:nvSpPr>
          <p:cNvPr id="227329" name="Title 1"/>
          <p:cNvSpPr>
            <a:spLocks noGrp="1"/>
          </p:cNvSpPr>
          <p:nvPr>
            <p:ph type="title"/>
          </p:nvPr>
        </p:nvSpPr>
        <p:spPr/>
        <p:txBody>
          <a:bodyPr/>
          <a:lstStyle/>
          <a:p>
            <a:r>
              <a:rPr lang="es-MX"/>
              <a:t>Herramienta 2: Calendario de Facturas</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53.&#10;&#10;Método para el pago de facturas: Efectivo; Ventajas: Fácil de comprender y, No suele haber costos adicionales si paga en efectivo directamente a la compañía. Comprar o utilizar un producto especial como un giro o una tarjeta prepagada puede costar dinero; Desventajas: Puede resultar incómodo ya que esto requiere que pague las facturas en persona, Los servicios de pago de facturas pueden cobrarle ciertos cargos por hacer pagos en efectivo, Puede ser difícil comprobar el pago a menos que tenga un recibo, El costo de los viajes a las empresas a las que usted debe dinero, Su dinero en efectivo se puede extraviar o se lo pueden robar cuando usted esté en camino a pagar las facturas"/>
          <p:cNvPicPr>
            <a:picLocks noChangeAspect="1"/>
          </p:cNvPicPr>
          <p:nvPr/>
        </p:nvPicPr>
        <p:blipFill>
          <a:blip r:embed="rId3"/>
          <a:stretch>
            <a:fillRect/>
          </a:stretch>
        </p:blipFill>
        <p:spPr>
          <a:xfrm>
            <a:off x="606425" y="1540164"/>
            <a:ext cx="7871148" cy="4118238"/>
          </a:xfrm>
          <a:prstGeom prst="rect">
            <a:avLst/>
          </a:prstGeom>
        </p:spPr>
      </p:pic>
      <p:sp>
        <p:nvSpPr>
          <p:cNvPr id="229377" name="Title 1"/>
          <p:cNvSpPr>
            <a:spLocks noGrp="1"/>
          </p:cNvSpPr>
          <p:nvPr>
            <p:ph type="title"/>
          </p:nvPr>
        </p:nvSpPr>
        <p:spPr>
          <a:xfrm>
            <a:off x="606425" y="452438"/>
            <a:ext cx="7429500" cy="742950"/>
          </a:xfrm>
        </p:spPr>
        <p:txBody>
          <a:bodyPr/>
          <a:lstStyle/>
          <a:p>
            <a:r>
              <a:rPr lang="es-MX"/>
              <a:t>Herramienta 3: Maneras de pagar las facturas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Content Placeholder 2"/>
          <p:cNvSpPr>
            <a:spLocks noGrp="1"/>
          </p:cNvSpPr>
          <p:nvPr>
            <p:ph idx="1"/>
          </p:nvPr>
        </p:nvSpPr>
        <p:spPr/>
        <p:txBody>
          <a:bodyPr/>
          <a:lstStyle/>
          <a:p>
            <a:pPr eaLnBrk="1" hangingPunct="1">
              <a:lnSpc>
                <a:spcPts val="2800"/>
              </a:lnSpc>
              <a:spcBef>
                <a:spcPts val="1200"/>
              </a:spcBef>
            </a:pPr>
            <a:r>
              <a:rPr lang="es-MX" dirty="0"/>
              <a:t>Repase esta herramienta en las Páginas 155 - 159.</a:t>
            </a:r>
          </a:p>
          <a:p>
            <a:pPr eaLnBrk="1" hangingPunct="1">
              <a:lnSpc>
                <a:spcPts val="2800"/>
              </a:lnSpc>
              <a:spcBef>
                <a:spcPts val="1200"/>
              </a:spcBef>
            </a:pPr>
            <a:r>
              <a:rPr lang="es-MX" dirty="0"/>
              <a:t>Piense en las personas a las cuales usted presta servicios.</a:t>
            </a:r>
          </a:p>
          <a:p>
            <a:pPr eaLnBrk="1" hangingPunct="1">
              <a:lnSpc>
                <a:spcPts val="2800"/>
              </a:lnSpc>
              <a:spcBef>
                <a:spcPts val="1200"/>
              </a:spcBef>
            </a:pPr>
            <a:r>
              <a:rPr lang="es-MX" dirty="0"/>
              <a:t>¿Cuáles de las estrategias que se enumeran cree usted que son más factibles para ellos?</a:t>
            </a:r>
          </a:p>
          <a:p>
            <a:pPr lvl="1" eaLnBrk="1" hangingPunct="1">
              <a:lnSpc>
                <a:spcPts val="2800"/>
              </a:lnSpc>
              <a:spcBef>
                <a:spcPts val="1200"/>
              </a:spcBef>
            </a:pPr>
            <a:r>
              <a:rPr lang="es-MX" altLang="en-US" sz="2000" dirty="0"/>
              <a:t>Enciérrelas en un círculo.</a:t>
            </a:r>
          </a:p>
          <a:p>
            <a:pPr eaLnBrk="1" hangingPunct="1">
              <a:lnSpc>
                <a:spcPts val="2800"/>
              </a:lnSpc>
              <a:spcBef>
                <a:spcPts val="1200"/>
              </a:spcBef>
            </a:pPr>
            <a:r>
              <a:rPr lang="es-MX" dirty="0"/>
              <a:t>¿Qué estrategias faltan?</a:t>
            </a:r>
          </a:p>
          <a:p>
            <a:pPr lvl="1" eaLnBrk="1" hangingPunct="1">
              <a:lnSpc>
                <a:spcPts val="2800"/>
              </a:lnSpc>
              <a:spcBef>
                <a:spcPts val="1200"/>
              </a:spcBef>
            </a:pPr>
            <a:r>
              <a:rPr lang="es-MX" altLang="en-US" sz="2000" dirty="0"/>
              <a:t>Añádalas.</a:t>
            </a:r>
          </a:p>
        </p:txBody>
      </p:sp>
      <p:sp>
        <p:nvSpPr>
          <p:cNvPr id="231425" name="Title 1"/>
          <p:cNvSpPr>
            <a:spLocks noGrp="1"/>
          </p:cNvSpPr>
          <p:nvPr>
            <p:ph type="title"/>
          </p:nvPr>
        </p:nvSpPr>
        <p:spPr/>
        <p:txBody>
          <a:bodyPr>
            <a:normAutofit fontScale="90000"/>
          </a:bodyPr>
          <a:lstStyle/>
          <a:p>
            <a:pPr eaLnBrk="1" hangingPunct="1"/>
            <a:r>
              <a:rPr lang="es-MX"/>
              <a:t>Herramienta 4: Estrategias para reducir los gastos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sulte http://files.consumerfinance.gov/f/documents/201701_cfpb_YMYG-Toolkit.pdf#page=157.&#10;&#10;Reduzca los gastos periódicos. Tabla con 4 columnas. Encabezamientos de columna: Esto podría funcionar (con casillas vacías para marcar con un visto), Las casillas para Gasto/Estrategia (2 columnas) son: Televisión/Consulte con su proveedor sobre planes más baratos o cancele el servicios de cable, Internet/Consulte con su proveedor acerca de planes más baratos, Teléfono/Consulte si usted reúne los requisitos para una tarifa telefónica &quot;Lifeline” más económica, Plan de telefonía celular/Consulte sobre los planes prepagados o fijos. Consulte si usted reúne los requisitos para una tarifa telefónica &quot;Lifeline” más económica o Si está utilizando un Smartphone, compruebe si hay planes de datos más baratos. Lleve la cuenta de su consumo de datos para que no se sobrepase de su límite. La última columna es para Ahorros estimados, con espacio para comentarios.&#10;"/>
          <p:cNvPicPr>
            <a:picLocks noChangeAspect="1"/>
          </p:cNvPicPr>
          <p:nvPr/>
        </p:nvPicPr>
        <p:blipFill>
          <a:blip r:embed="rId3"/>
          <a:stretch>
            <a:fillRect/>
          </a:stretch>
        </p:blipFill>
        <p:spPr>
          <a:xfrm>
            <a:off x="896753" y="1195784"/>
            <a:ext cx="7350495" cy="5116068"/>
          </a:xfrm>
          <a:prstGeom prst="rect">
            <a:avLst/>
          </a:prstGeom>
        </p:spPr>
      </p:pic>
      <p:sp>
        <p:nvSpPr>
          <p:cNvPr id="233473" name="Title 1"/>
          <p:cNvSpPr>
            <a:spLocks noGrp="1"/>
          </p:cNvSpPr>
          <p:nvPr>
            <p:ph type="title"/>
          </p:nvPr>
        </p:nvSpPr>
        <p:spPr/>
        <p:txBody>
          <a:bodyPr>
            <a:normAutofit fontScale="90000"/>
          </a:bodyPr>
          <a:lstStyle/>
          <a:p>
            <a:r>
              <a:rPr lang="es-MX"/>
              <a:t>Herramienta 4: Estrategias para reducir los gastos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Content Placeholder 2"/>
          <p:cNvSpPr>
            <a:spLocks noGrp="1"/>
          </p:cNvSpPr>
          <p:nvPr>
            <p:ph idx="4294967295"/>
          </p:nvPr>
        </p:nvSpPr>
        <p:spPr>
          <a:xfrm>
            <a:off x="554037" y="1495167"/>
            <a:ext cx="8170863" cy="4318257"/>
          </a:xfrm>
        </p:spPr>
        <p:txBody>
          <a:bodyPr/>
          <a:lstStyle/>
          <a:p>
            <a:pPr eaLnBrk="1" hangingPunct="1">
              <a:lnSpc>
                <a:spcPts val="900"/>
              </a:lnSpc>
              <a:spcAft>
                <a:spcPts val="1200"/>
              </a:spcAft>
            </a:pPr>
            <a:r>
              <a:rPr lang="es-MX" altLang="en-US" sz="1600">
                <a:solidFill>
                  <a:srgbClr val="101820"/>
                </a:solidFill>
              </a:rPr>
              <a:t>Grupo 1: </a:t>
            </a:r>
          </a:p>
          <a:p>
            <a:pPr marL="457200" lvl="1" indent="0" eaLnBrk="1" hangingPunct="1">
              <a:lnSpc>
                <a:spcPts val="400"/>
              </a:lnSpc>
              <a:spcAft>
                <a:spcPts val="1200"/>
              </a:spcAft>
              <a:buNone/>
            </a:pPr>
            <a:r>
              <a:rPr lang="es-MX" altLang="en-US" sz="1800">
                <a:solidFill>
                  <a:srgbClr val="101820"/>
                </a:solidFill>
              </a:rPr>
              <a:t>a. Consecuencias de pagar tarde el alquiler.</a:t>
            </a:r>
          </a:p>
          <a:p>
            <a:pPr marL="457200" lvl="1" indent="0" eaLnBrk="1" hangingPunct="1">
              <a:lnSpc>
                <a:spcPts val="400"/>
              </a:lnSpc>
              <a:spcAft>
                <a:spcPts val="1200"/>
              </a:spcAft>
              <a:buFont typeface="Wingdings" panose="05000000000000000000" pitchFamily="2" charset="2"/>
              <a:buNone/>
            </a:pPr>
            <a:r>
              <a:rPr lang="es-MX" altLang="en-US" sz="1800">
                <a:solidFill>
                  <a:srgbClr val="101820"/>
                </a:solidFill>
              </a:rPr>
              <a:t>b. Consecuencias de no cumplir con varios pagos de alquiler.</a:t>
            </a:r>
            <a:r>
              <a:rPr sz="1800"/>
              <a:t/>
            </a:r>
            <a:br>
              <a:rPr sz="1800"/>
            </a:br>
            <a:r>
              <a:rPr sz="1800"/>
              <a:t/>
            </a:r>
            <a:br>
              <a:rPr sz="1800"/>
            </a:br>
            <a:endParaRPr lang="es-MX" altLang="en-US" sz="1800">
              <a:solidFill>
                <a:srgbClr val="101820"/>
              </a:solidFill>
            </a:endParaRPr>
          </a:p>
          <a:p>
            <a:pPr eaLnBrk="1" hangingPunct="1">
              <a:lnSpc>
                <a:spcPts val="900"/>
              </a:lnSpc>
              <a:spcAft>
                <a:spcPts val="1200"/>
              </a:spcAft>
            </a:pPr>
            <a:r>
              <a:rPr lang="es-MX" altLang="en-US" sz="1600">
                <a:solidFill>
                  <a:srgbClr val="101820"/>
                </a:solidFill>
              </a:rPr>
              <a:t>Grupo 2:</a:t>
            </a:r>
          </a:p>
          <a:p>
            <a:pPr marL="457200" lvl="1" indent="0" eaLnBrk="1" hangingPunct="1">
              <a:lnSpc>
                <a:spcPts val="400"/>
              </a:lnSpc>
              <a:spcAft>
                <a:spcPts val="1200"/>
              </a:spcAft>
              <a:buNone/>
            </a:pPr>
            <a:r>
              <a:rPr lang="es-MX" altLang="en-US" sz="1800">
                <a:solidFill>
                  <a:srgbClr val="101820"/>
                </a:solidFill>
              </a:rPr>
              <a:t>a. Consecuencias de hacer un pago del auto tarde.</a:t>
            </a:r>
          </a:p>
          <a:p>
            <a:pPr marL="457200" lvl="1" indent="0" eaLnBrk="1" hangingPunct="1">
              <a:lnSpc>
                <a:spcPts val="400"/>
              </a:lnSpc>
              <a:spcAft>
                <a:spcPts val="1200"/>
              </a:spcAft>
              <a:buFont typeface="Wingdings" panose="05000000000000000000" pitchFamily="2" charset="2"/>
              <a:buNone/>
            </a:pPr>
            <a:r>
              <a:rPr lang="es-MX" altLang="en-US" sz="1800">
                <a:solidFill>
                  <a:srgbClr val="101820"/>
                </a:solidFill>
              </a:rPr>
              <a:t>b. Consecuencias de no cumplir con varios pagos del auto.</a:t>
            </a:r>
            <a:r>
              <a:rPr sz="1800"/>
              <a:t/>
            </a:r>
            <a:br>
              <a:rPr sz="1800"/>
            </a:br>
            <a:r>
              <a:rPr sz="1800"/>
              <a:t/>
            </a:r>
            <a:br>
              <a:rPr sz="1800"/>
            </a:br>
            <a:endParaRPr lang="es-MX" altLang="en-US" sz="1800">
              <a:solidFill>
                <a:srgbClr val="101820"/>
              </a:solidFill>
            </a:endParaRPr>
          </a:p>
          <a:p>
            <a:pPr eaLnBrk="1" hangingPunct="1">
              <a:lnSpc>
                <a:spcPts val="900"/>
              </a:lnSpc>
              <a:spcAft>
                <a:spcPts val="1200"/>
              </a:spcAft>
            </a:pPr>
            <a:r>
              <a:rPr lang="es-MX" altLang="en-US" sz="1600">
                <a:solidFill>
                  <a:srgbClr val="101820"/>
                </a:solidFill>
              </a:rPr>
              <a:t>Grupo 3:</a:t>
            </a:r>
          </a:p>
          <a:p>
            <a:pPr marL="457200" lvl="1" indent="0" eaLnBrk="1" hangingPunct="1">
              <a:lnSpc>
                <a:spcPts val="400"/>
              </a:lnSpc>
              <a:spcAft>
                <a:spcPts val="1200"/>
              </a:spcAft>
              <a:buNone/>
            </a:pPr>
            <a:r>
              <a:rPr lang="es-MX" altLang="en-US" sz="1800">
                <a:solidFill>
                  <a:srgbClr val="101820"/>
                </a:solidFill>
              </a:rPr>
              <a:t>a. Consecuencias de pagar tarde la factura de la electricidad.</a:t>
            </a:r>
          </a:p>
          <a:p>
            <a:pPr marL="457200" lvl="1" indent="0" eaLnBrk="1" hangingPunct="1">
              <a:lnSpc>
                <a:spcPts val="400"/>
              </a:lnSpc>
              <a:spcAft>
                <a:spcPts val="1200"/>
              </a:spcAft>
              <a:buNone/>
            </a:pPr>
            <a:r>
              <a:rPr lang="es-MX" altLang="en-US" sz="1800">
                <a:solidFill>
                  <a:srgbClr val="101820"/>
                </a:solidFill>
              </a:rPr>
              <a:t>b. Consecuencias de atrasarse varios pagos de facturas de electricidad.</a:t>
            </a:r>
          </a:p>
          <a:p>
            <a:pPr eaLnBrk="1" hangingPunct="1">
              <a:lnSpc>
                <a:spcPts val="900"/>
              </a:lnSpc>
              <a:spcAft>
                <a:spcPts val="1200"/>
              </a:spcAft>
            </a:pPr>
            <a:r>
              <a:rPr lang="es-MX" altLang="en-US" sz="1600">
                <a:solidFill>
                  <a:srgbClr val="101820"/>
                </a:solidFill>
              </a:rPr>
              <a:t>Grupo 4:</a:t>
            </a:r>
          </a:p>
          <a:p>
            <a:pPr marL="457200" lvl="1" indent="0" eaLnBrk="1" hangingPunct="1">
              <a:lnSpc>
                <a:spcPts val="400"/>
              </a:lnSpc>
              <a:spcAft>
                <a:spcPts val="1200"/>
              </a:spcAft>
              <a:buNone/>
            </a:pPr>
            <a:r>
              <a:rPr lang="es-MX" altLang="en-US" sz="1800">
                <a:solidFill>
                  <a:srgbClr val="101820"/>
                </a:solidFill>
              </a:rPr>
              <a:t>a. Consecuencias de la falta de pago del préstamo de día de pago.</a:t>
            </a:r>
          </a:p>
          <a:p>
            <a:pPr marL="457200" lvl="1" indent="0" eaLnBrk="1" hangingPunct="1">
              <a:lnSpc>
                <a:spcPts val="400"/>
              </a:lnSpc>
              <a:spcAft>
                <a:spcPts val="1200"/>
              </a:spcAft>
              <a:buNone/>
            </a:pPr>
            <a:r>
              <a:rPr lang="es-MX" altLang="en-US" sz="1800">
                <a:solidFill>
                  <a:srgbClr val="101820"/>
                </a:solidFill>
              </a:rPr>
              <a:t>b. Consecuencias de no cumplir con varios pagos de la tarjeta de crédito.</a:t>
            </a:r>
          </a:p>
          <a:p>
            <a:pPr eaLnBrk="1" hangingPunct="1"/>
            <a:endParaRPr lang="es-MX" altLang="en-US" sz="2000">
              <a:solidFill>
                <a:srgbClr val="101820"/>
              </a:solidFill>
            </a:endParaRPr>
          </a:p>
          <a:p>
            <a:pPr eaLnBrk="1" hangingPunct="1"/>
            <a:endParaRPr lang="es-MX" altLang="en-US" sz="2000">
              <a:solidFill>
                <a:srgbClr val="101820"/>
              </a:solidFill>
            </a:endParaRPr>
          </a:p>
        </p:txBody>
      </p:sp>
      <p:sp>
        <p:nvSpPr>
          <p:cNvPr id="235521" name="Title 1"/>
          <p:cNvSpPr>
            <a:spLocks noGrp="1"/>
          </p:cNvSpPr>
          <p:nvPr>
            <p:ph type="title"/>
          </p:nvPr>
        </p:nvSpPr>
        <p:spPr>
          <a:xfrm>
            <a:off x="554038" y="378548"/>
            <a:ext cx="8035925" cy="742950"/>
          </a:xfrm>
        </p:spPr>
        <p:txBody>
          <a:bodyPr/>
          <a:lstStyle/>
          <a:p>
            <a:pPr eaLnBrk="1" hangingPunct="1"/>
            <a:r>
              <a:rPr lang="es-MX"/>
              <a:t>Consecuencias de saltarse las facturas</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re http://files.consumerfinance.gov/f/documents/201701_cfpb_YMYG-Toolkit.pdf#page=163.&#10;&#10;Tabla con dos columnas. Columna 1: Área de enfoque. Columna 2: Su gasto (en blanco para anotaciones). Las áreas de enfoque son: Proteja sus ingresos: Si necesita un auto para ir y venir del trabajo, manténgase al día en sus pagos del auto y del seguro. Cumpla con los demás pagos que usted necesita hacer para conservar su empleo, tal como pagar por las herramientas que necesita o las licencias que requiere. Proteja su hogar: Ya sea que usted tenga una hipoteca o alquile, los costos de perder su hogar son grandes. Recuerde de incluir los impuestos, cargos de condominio y los pagos por el lote de la casa móvil que usted necesita hacer para poder permanecer en su hogar. Haga lo posible por conservar los servicios básicos. Es muy difícil vivir sin éstos, y la reconexión es cara. Pague sus obligaciones. Algunos ejemplos incluyen: manutención de menores, impuestos sobre la renta, préstamos estudiantiles, etc. Proteja sus activos y a la salud. No deje que la cobertura esencial del seguro caduque; esto incluye el seguro del auto, de inquilino, de propietario, y las primas de seguros de salud. Incluya el costo de los copagos y de las recetas médicas. No tener seguro significa que tal vez usted no pueda conducir su auto, y pone sus activos, inclusive su salud y la salud de su familia, en una situación de riesgo.&#10;"/>
          <p:cNvPicPr>
            <a:picLocks noChangeAspect="1"/>
          </p:cNvPicPr>
          <p:nvPr/>
        </p:nvPicPr>
        <p:blipFill>
          <a:blip r:embed="rId3"/>
          <a:stretch>
            <a:fillRect/>
          </a:stretch>
        </p:blipFill>
        <p:spPr>
          <a:xfrm>
            <a:off x="1051521" y="1195784"/>
            <a:ext cx="7040959" cy="4881337"/>
          </a:xfrm>
          <a:prstGeom prst="rect">
            <a:avLst/>
          </a:prstGeom>
        </p:spPr>
      </p:pic>
      <p:sp>
        <p:nvSpPr>
          <p:cNvPr id="237569" name="Title 1"/>
          <p:cNvSpPr>
            <a:spLocks noGrp="1"/>
          </p:cNvSpPr>
          <p:nvPr>
            <p:ph type="title"/>
          </p:nvPr>
        </p:nvSpPr>
        <p:spPr/>
        <p:txBody>
          <a:bodyPr/>
          <a:lstStyle/>
          <a:p>
            <a:pPr eaLnBrk="1" hangingPunct="1"/>
            <a:r>
              <a:rPr lang="es-MX" altLang="en-US">
                <a:solidFill>
                  <a:srgbClr val="101820"/>
                </a:solidFill>
              </a:rPr>
              <a:t>Herramienta 5: Dar prioridad a las facturas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sulte http://files.consumerfinance.gov/f/documents/201701_cfpb_YMYG-Toolkit.pdf#page=139.&#10;&#10;Si tiene una sesión de 10 minutos: Herramienta 1: Rastreador de gastos; Si tiene una sesión de 30 minutos: Herramienta 3: Maneras de pagar sus facturas: Conozca sus opciones, Herramienta 5: Estrategias para recortar los gastos y Herramienta 5: Cuando el efectivo no alcanza: Cómo priorizar las facturas y la planificación de gastos; Si usted tiene varias sesiones: Herramienta 2: Calendario de cuentas&#10;"/>
          <p:cNvPicPr>
            <a:picLocks noChangeAspect="1"/>
          </p:cNvPicPr>
          <p:nvPr/>
        </p:nvPicPr>
        <p:blipFill>
          <a:blip r:embed="rId3"/>
          <a:stretch>
            <a:fillRect/>
          </a:stretch>
        </p:blipFill>
        <p:spPr>
          <a:xfrm>
            <a:off x="553640" y="1586315"/>
            <a:ext cx="8031245" cy="3249155"/>
          </a:xfrm>
          <a:prstGeom prst="rect">
            <a:avLst/>
          </a:prstGeom>
        </p:spPr>
      </p:pic>
      <p:sp>
        <p:nvSpPr>
          <p:cNvPr id="141313" name="Title 10"/>
          <p:cNvSpPr>
            <a:spLocks noGrp="1"/>
          </p:cNvSpPr>
          <p:nvPr>
            <p:ph type="title"/>
          </p:nvPr>
        </p:nvSpPr>
        <p:spPr/>
        <p:txBody>
          <a:bodyPr>
            <a:normAutofit fontScale="90000"/>
          </a:bodyPr>
          <a:lstStyle/>
          <a:p>
            <a:pPr>
              <a:defRPr/>
            </a:pPr>
            <a:r>
              <a:rPr lang="es-MX"/>
              <a:t>Módulo 4: Oportunidades para lograr empoderamiento financiero</a:t>
            </a:r>
            <a:endParaRPr lang="es-MX" altLang="en-US">
              <a:ea typeface="MS PGothic"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FPB 2014 1">
      <a:dk1>
        <a:srgbClr val="101820"/>
      </a:dk1>
      <a:lt1>
        <a:srgbClr val="FFFFFF"/>
      </a:lt1>
      <a:dk2>
        <a:srgbClr val="2CB34A"/>
      </a:dk2>
      <a:lt2>
        <a:srgbClr val="ADDC91"/>
      </a:lt2>
      <a:accent1>
        <a:srgbClr val="DBEDD4"/>
      </a:accent1>
      <a:accent2>
        <a:srgbClr val="75787B"/>
      </a:accent2>
      <a:accent3>
        <a:srgbClr val="BABBBD"/>
      </a:accent3>
      <a:accent4>
        <a:srgbClr val="005E5D"/>
      </a:accent4>
      <a:accent5>
        <a:srgbClr val="0072CE"/>
      </a:accent5>
      <a:accent6>
        <a:srgbClr val="796E65"/>
      </a:accent6>
      <a:hlink>
        <a:srgbClr val="0072CE"/>
      </a:hlink>
      <a:folHlink>
        <a:srgbClr val="0072CE"/>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41158</TotalTime>
  <Words>14591</Words>
  <Application>Microsoft Office PowerPoint</Application>
  <PresentationFormat>On-screen Show (4:3)</PresentationFormat>
  <Paragraphs>4179</Paragraphs>
  <Slides>219</Slides>
  <Notes>217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219</vt:i4>
      </vt:variant>
    </vt:vector>
  </HeadingPairs>
  <TitlesOfParts>
    <vt:vector size="221" baseType="lpstr">
      <vt:lpstr>Office Theme</vt:lpstr>
      <vt:lpstr>Worksheet</vt:lpstr>
      <vt:lpstr>Su dinero, sus metas</vt:lpstr>
      <vt:lpstr>EXONERACIÓN DE RESPONSABILIDAD</vt:lpstr>
      <vt:lpstr>Su dinero, sus metas</vt:lpstr>
      <vt:lpstr>El dinero y yo: Actividad de apertura</vt:lpstr>
      <vt:lpstr>El dinero y yo: Actividad de apertura</vt:lpstr>
      <vt:lpstr>Dinero, ¿qué quiere decir?</vt:lpstr>
      <vt:lpstr>Su dinero, sus metas</vt:lpstr>
      <vt:lpstr>Propósito del curso</vt:lpstr>
      <vt:lpstr>Objetivos del curso</vt:lpstr>
      <vt:lpstr>Objetivos del curso</vt:lpstr>
      <vt:lpstr>Actividad de presentación</vt:lpstr>
      <vt:lpstr>Presentador del curso</vt:lpstr>
      <vt:lpstr>Su dinero, sus metas</vt:lpstr>
      <vt:lpstr>Introducción al CFPB</vt:lpstr>
      <vt:lpstr>La labor del CFPB</vt:lpstr>
      <vt:lpstr>Oficina de empoderamiento financieros</vt:lpstr>
      <vt:lpstr>Su dinero, sus metas</vt:lpstr>
      <vt:lpstr>Cómo obtener el conjunto de herramientas</vt:lpstr>
      <vt:lpstr>Historias de cobros de deudas</vt:lpstr>
      <vt:lpstr>Historias sobre el cobro de deudas</vt:lpstr>
      <vt:lpstr>Empoderamiento financiero</vt:lpstr>
      <vt:lpstr>El empoderamiento financiero y los proveedores de servicios. </vt:lpstr>
      <vt:lpstr>Debate</vt:lpstr>
      <vt:lpstr>Análisis de costos y beneficios</vt:lpstr>
      <vt:lpstr>Su dinero, sus metas</vt:lpstr>
      <vt:lpstr>Organización de "Su dinero, sus metas"</vt:lpstr>
      <vt:lpstr>Organización de "Su dinero, sus metas"</vt:lpstr>
      <vt:lpstr>Organización de "Su dinero, sus metas"</vt:lpstr>
      <vt:lpstr>Organización de Su dinero, sus metas</vt:lpstr>
      <vt:lpstr>Organización de "Su dinero, sus metas"</vt:lpstr>
      <vt:lpstr>¿Dónde comenzaría usted si alguien...? </vt:lpstr>
      <vt:lpstr>¿Qué haría usted si alguien...?</vt:lpstr>
      <vt:lpstr>La creación de una Guía de Recomendaciones</vt:lpstr>
      <vt:lpstr>Lista de comprobación de empoderamiento financiero</vt:lpstr>
      <vt:lpstr>Introducción Parte 1, Herramienta 1: Lista de comprobación de empoderamiento financiero</vt:lpstr>
      <vt:lpstr>Modelo para formar al instructor</vt:lpstr>
      <vt:lpstr>Herramientas para ponerla en práctica</vt:lpstr>
      <vt:lpstr>Instrucciones para el moderador o instructor  </vt:lpstr>
      <vt:lpstr>Instrucciones para el moderador o instructor:  Vaya a “Vista” y seleccione "página de notas”</vt:lpstr>
      <vt:lpstr>Instrucciones para el moderador o instructor</vt:lpstr>
      <vt:lpstr>Instrucciones para el moderador o instructor</vt:lpstr>
      <vt:lpstr>Entrenamiento eficaz </vt:lpstr>
      <vt:lpstr>Las metodologías que se utilizan en el entrenamiento</vt:lpstr>
      <vt:lpstr>Ejercicios interactivos</vt:lpstr>
      <vt:lpstr>Ejercicios interactivos</vt:lpstr>
      <vt:lpstr>Ejercicios interactivos</vt:lpstr>
      <vt:lpstr>Ejercicios interactivos</vt:lpstr>
      <vt:lpstr>Ejercicios interactivos</vt:lpstr>
      <vt:lpstr>Claves para un entrenamiento interactivo</vt:lpstr>
      <vt:lpstr>Su dinero, sus metas</vt:lpstr>
      <vt:lpstr>Autoevaluación de empoderamiento financiero</vt:lpstr>
      <vt:lpstr>Evaluación de la situación</vt:lpstr>
      <vt:lpstr>Introducción Parte 2, Herramienta 1: Mi panorama financiero</vt:lpstr>
      <vt:lpstr>Introducción Parte 2, Herramienta 1: Mi panorama financiero</vt:lpstr>
      <vt:lpstr>Saque el máximo provecho a los contactos a corto plazo  Amplíe la conversación  Responda cuando la gente inicie la conversación directa o indirectamente</vt:lpstr>
      <vt:lpstr>Otras estrategias para iniciar la conversación</vt:lpstr>
      <vt:lpstr>Su dinero, sus metas</vt:lpstr>
      <vt:lpstr>Metas SMART</vt:lpstr>
      <vt:lpstr>Esperanzas, deseos y sueños vs. una meta sólida</vt:lpstr>
      <vt:lpstr>Herramienta para establecer metas</vt:lpstr>
      <vt:lpstr>Plan de acción</vt:lpstr>
      <vt:lpstr>Cómo calcular el objetivo de ahorro semanal</vt:lpstr>
      <vt:lpstr>Cómo calcular el objetivo de ahorro semanal</vt:lpstr>
      <vt:lpstr>Acontecimientos de la vida y compras importantes</vt:lpstr>
      <vt:lpstr>Planificación de los acontecimientos de la vida y compras grandes o importantes.</vt:lpstr>
      <vt:lpstr>Planificación de los acontecimientos de la vida y compras grandes o importantes.</vt:lpstr>
      <vt:lpstr>Herramienta 2: Planificación de los acontecimientos de la vida y compras grandes o importantes.</vt:lpstr>
      <vt:lpstr>Herramienta 3: Cómo comprar un auto</vt:lpstr>
      <vt:lpstr>Módulo 1: Oportunidades para lograr el Empoderamiento Financiero</vt:lpstr>
      <vt:lpstr>Su dinero, sus metas</vt:lpstr>
      <vt:lpstr>Ahorro</vt:lpstr>
      <vt:lpstr>El costo del arreglo inesperado del auto = $350</vt:lpstr>
      <vt:lpstr>Herramienta 1: Plan de ahorro</vt:lpstr>
      <vt:lpstr>Herramienta 2: Ahorros y beneficios</vt:lpstr>
      <vt:lpstr>Herramienta 3: Cómo encontrar un lugar seguro para los ahorros</vt:lpstr>
      <vt:lpstr>Herramienta 3: Cómo encontrar un lugar seguro para los ahorros</vt:lpstr>
      <vt:lpstr>Informes del historial bancario</vt:lpstr>
      <vt:lpstr>Herramienta 4: Aumento de sus ingresos a través de créditos fiscales</vt:lpstr>
      <vt:lpstr>Herramienta 4: Aumento de sus ingresos a través de créditos fiscales</vt:lpstr>
      <vt:lpstr>Módulo 2: Oportunidades para lograr empoderamiento financiero</vt:lpstr>
      <vt:lpstr>Su dinero, sus metas</vt:lpstr>
      <vt:lpstr>Los ingresos, los beneficios, y los embargos salariales </vt:lpstr>
      <vt:lpstr>Herramienta 1: Rastreador de ingresos y recursos</vt:lpstr>
      <vt:lpstr>Herramienta 2: Maneras de recibir ingresos y beneficios</vt:lpstr>
      <vt:lpstr>Herramienta 2: Maneras de recibir ingresos y beneficios</vt:lpstr>
      <vt:lpstr>Herramienta 3: Maneras de aumentar los ingresos y recursos</vt:lpstr>
      <vt:lpstr>Herramienta 3: Maneras de aumentar los ingresos y recursos</vt:lpstr>
      <vt:lpstr>Módulo 3: Oportunidades para lograr empoderamiento financiero</vt:lpstr>
      <vt:lpstr>Su dinero, sus metas</vt:lpstr>
      <vt:lpstr>Cómo pagar las facturas y otros gastos</vt:lpstr>
      <vt:lpstr>Herramienta 1: Rastreador de gastos</vt:lpstr>
      <vt:lpstr>Analice los gastos</vt:lpstr>
      <vt:lpstr>Herramienta 2: Calendario de Facturas</vt:lpstr>
      <vt:lpstr>Herramienta 3: Maneras de pagar las facturas</vt:lpstr>
      <vt:lpstr>Herramienta 4: Estrategias para reducir los gastos</vt:lpstr>
      <vt:lpstr>Herramienta 4: Estrategias para reducir los gastos</vt:lpstr>
      <vt:lpstr>Consecuencias de saltarse las facturas</vt:lpstr>
      <vt:lpstr>Herramienta 5: Dar prioridad a las facturas</vt:lpstr>
      <vt:lpstr>Módulo 4: Oportunidades para lograr empoderamiento financiero</vt:lpstr>
      <vt:lpstr>Su dinero, sus metas</vt:lpstr>
      <vt:lpstr>Llegar a fin de mes</vt:lpstr>
      <vt:lpstr>Presupuesto de flujo de efectivo</vt:lpstr>
      <vt:lpstr>Presupuesto de flujo de efectivo</vt:lpstr>
      <vt:lpstr>La lectura de un presupuesto de flujo de efectivo: Descripción general del escenario</vt:lpstr>
      <vt:lpstr>La gestión del escenario del flujo de efectivo</vt:lpstr>
      <vt:lpstr>Preguntas de análisis de flujo de efectivo</vt:lpstr>
      <vt:lpstr>Cómo hacer un presupuesto de flujo de efectivo</vt:lpstr>
      <vt:lpstr>Cómo hacer un presupuesto de flujo de efectivo</vt:lpstr>
      <vt:lpstr>Cómo hacer un presupuesto de flujo de efectivo</vt:lpstr>
      <vt:lpstr>Herramienta 1: Presupuesto de flujo de efectivo</vt:lpstr>
      <vt:lpstr>Herramienta 2: Calendario de flujo de efectivo</vt:lpstr>
      <vt:lpstr>Herramienta 3: Lista de comprobación para mejorar el flujo de efectivo</vt:lpstr>
      <vt:lpstr>Herramienta 3: Lista de comprobación para mejorar el flujo de efectivo</vt:lpstr>
      <vt:lpstr>Módulo 5: Oportunidades para lograr empoderamiento financiero</vt:lpstr>
      <vt:lpstr>Su dinero, sus metas </vt:lpstr>
      <vt:lpstr>¿Qué es la deuda?</vt:lpstr>
      <vt:lpstr>Deuda buena, deuda mala</vt:lpstr>
      <vt:lpstr>Acuerdos de arrendamiento con opción a compra</vt:lpstr>
      <vt:lpstr>Codeudores: Se comprometen a pagar el préstamo</vt:lpstr>
      <vt:lpstr>Deuda médica</vt:lpstr>
      <vt:lpstr>Evitar la deuda médica</vt:lpstr>
      <vt:lpstr>Préstamos de día de pago</vt:lpstr>
      <vt:lpstr>Servicios de compañías de negociación de deudas</vt:lpstr>
      <vt:lpstr>Herramienta 1: Hoja de cálculo para deudas</vt:lpstr>
      <vt:lpstr>Herramienta 2: Hoja de cálculo para deudas-ingresos</vt:lpstr>
      <vt:lpstr>Herramienta 2: Hoja de cálculo para deudas-ingresos</vt:lpstr>
      <vt:lpstr>Herramienta 2: Hoja de cálculo para deudas-ingresos</vt:lpstr>
      <vt:lpstr>Relación deuda-ingresos</vt:lpstr>
      <vt:lpstr>Actividad para calcular la relación deuda-ingresos</vt:lpstr>
      <vt:lpstr>Herramienta 3: Hoja de cálculo para la reducción de deudas</vt:lpstr>
      <vt:lpstr>Herramienta 4: Pago de los préstamos estudiantiles</vt:lpstr>
      <vt:lpstr>Las deudas de préstamos estudiantiles</vt:lpstr>
      <vt:lpstr>Herramienta 5: Cuando los cobradores llaman</vt:lpstr>
      <vt:lpstr>Verifique la  deuda  </vt:lpstr>
      <vt:lpstr>Verifique la  deuda </vt:lpstr>
      <vt:lpstr>Verifique la  deuda </vt:lpstr>
      <vt:lpstr>Conozca sus derechos</vt:lpstr>
      <vt:lpstr>Módulo 6: Oportunidades para lograr empoderamiento financiero</vt:lpstr>
      <vt:lpstr>Su dinero, sus metas</vt:lpstr>
      <vt:lpstr>¿Por qué son importantes los informes y puntajes de crédito?</vt:lpstr>
      <vt:lpstr>Comprensión de los informes de crédito y los puntajes de crédito</vt:lpstr>
      <vt:lpstr>Información negativa</vt:lpstr>
      <vt:lpstr>Información negativa</vt:lpstr>
      <vt:lpstr>La lectura de un informe de crédito</vt:lpstr>
      <vt:lpstr> Agencias de informes crediticios nacionales</vt:lpstr>
      <vt:lpstr>Cómo obtener su informe de crédito anual gratuito</vt:lpstr>
      <vt:lpstr>Cómo obtener su informe de crédito anual gratuito </vt:lpstr>
      <vt:lpstr>Cómo obtener su informe de crédito anual gratuito</vt:lpstr>
      <vt:lpstr>Cómo obtener su informe de crédito anual gratuito   https://www.annualcreditreport.com/manualRequestForm.action </vt:lpstr>
      <vt:lpstr>Los puntajes de crédito: Ejemplo basado en el puntaje FICO</vt:lpstr>
      <vt:lpstr>Ejemplo de la tasa de utilización de crédito</vt:lpstr>
      <vt:lpstr>Factores que influyen en los puntajes de crédito: Ejemplo VantageScore</vt:lpstr>
      <vt:lpstr>Herramienta 1: Obtención de sus informes y puntajes de crédito.</vt:lpstr>
      <vt:lpstr>Herramienta 2: Lista de comprobación para la revisión de informes de crédito</vt:lpstr>
      <vt:lpstr>Cómo presentar una impugnación</vt:lpstr>
      <vt:lpstr>Herramienta 3: Cómo mejorar los informes y puntajes de crédito</vt:lpstr>
      <vt:lpstr>Herramienta 4: Mantener registros para demostrar que ha pagado sus cuentas</vt:lpstr>
      <vt:lpstr>Herramienta 4: Cómo mantener sus registros para demostrar que ha pagado sus facturas</vt:lpstr>
      <vt:lpstr>Pedidos, revisión, y mejoramiento</vt:lpstr>
      <vt:lpstr>Módulo 7: Oportunidades para lograr empoderamiento financiero</vt:lpstr>
      <vt:lpstr>Su dinero, sus metas</vt:lpstr>
      <vt:lpstr>Los proveedores de servicios financieros</vt:lpstr>
      <vt:lpstr>Herramienta 1: Conozca sus opciones: Servicios de dinero, tarjetas, cuentas, y préstamos</vt:lpstr>
      <vt:lpstr>Herramienta 1: Conozca sus opciones: Servicios de dinero, tarjetas, cuentas, y préstamos</vt:lpstr>
      <vt:lpstr>Herramienta 2: Haga preguntas: Cómo encontrar lo que necesita</vt:lpstr>
      <vt:lpstr>Herramienta 2: Haga preguntas: Cómo encontrar lo que necesita</vt:lpstr>
      <vt:lpstr>Herramienta 3: Servicios de dinero y conceptos bancarios básicos</vt:lpstr>
      <vt:lpstr>Cuenta de cheques</vt:lpstr>
      <vt:lpstr>Tarjeta de débito prepagada</vt:lpstr>
      <vt:lpstr>Transferencia de dinero</vt:lpstr>
      <vt:lpstr>Servicio de pago de facturas</vt:lpstr>
      <vt:lpstr>Cuenta de ahorros</vt:lpstr>
      <vt:lpstr>Línea de crédito</vt:lpstr>
      <vt:lpstr>Préstamo prendario contra el título del auto</vt:lpstr>
      <vt:lpstr>Banca en línea</vt:lpstr>
      <vt:lpstr>Préstamo para establecer el crédito</vt:lpstr>
      <vt:lpstr>Giro</vt:lpstr>
      <vt:lpstr>Herramienta 4: Lista de comprobación para abrir una cuenta</vt:lpstr>
      <vt:lpstr>Herramienta 4: Lista de comprobación para abrir una cuenta</vt:lpstr>
      <vt:lpstr>Cobertura de sobregiro</vt:lpstr>
      <vt:lpstr>Herramienta 5: Transferencias de dinero y remesas</vt:lpstr>
      <vt:lpstr>Módulo 8: Oportunidades para lograr empoderamiento financiero</vt:lpstr>
      <vt:lpstr>Su dinero, sus metas</vt:lpstr>
      <vt:lpstr>Herramienta 1: Cómo presentar una queja</vt:lpstr>
      <vt:lpstr>Cómo presentar una queja </vt:lpstr>
      <vt:lpstr>Proceso de quejas</vt:lpstr>
      <vt:lpstr>Herramienta 2: Protección de su identidad</vt:lpstr>
      <vt:lpstr>Herramienta 2: Protección de su identidad</vt:lpstr>
      <vt:lpstr>Herramienta 3: Señales de alerta</vt:lpstr>
      <vt:lpstr>Parodia 1: Cómo identificar las señales de alerta </vt:lpstr>
      <vt:lpstr>Parodia 2: Cómo identificar las señales de alerta</vt:lpstr>
      <vt:lpstr>Parodia 3: Cómo identificar las señales de alerta</vt:lpstr>
      <vt:lpstr>Herramienta 4: Infórmese acerca de la protección del consumidor</vt:lpstr>
      <vt:lpstr>Módulo 9: Oportunidades para lograr empoderamiento financiero</vt:lpstr>
      <vt:lpstr>Su dinero, sus metas</vt:lpstr>
      <vt:lpstr>Recursos</vt:lpstr>
      <vt:lpstr>Su dinero, sus metas</vt:lpstr>
      <vt:lpstr>El conjunto de herramientas complementa los esfuerzos educativos</vt:lpstr>
      <vt:lpstr>Integración: Cómo usar el conjunto de herramientas</vt:lpstr>
      <vt:lpstr>Guía de implementación. </vt:lpstr>
      <vt:lpstr>Guía para Ponerlo en Práctica </vt:lpstr>
      <vt:lpstr>La planificación del entrenamiento y la integración de Su dinero, sus metas</vt:lpstr>
      <vt:lpstr>La planificación del curso y la integración de Su dinero, sus metas EJEMPLO</vt:lpstr>
      <vt:lpstr>La planificación del curso y la integración de Su dinero, sus metas - EJEMPLO</vt:lpstr>
      <vt:lpstr>La planificación del curso y la integración de Su dinero, sus metas - EJEMPLO</vt:lpstr>
      <vt:lpstr>La planificación del entrenamiento y la integración de Su dinero, sus metas - EJEMPLO</vt:lpstr>
      <vt:lpstr>Herramienta de planificación del curso </vt:lpstr>
      <vt:lpstr>Herramienta de planificación de entrenamiento </vt:lpstr>
      <vt:lpstr>Herramienta de planificación de entrenamiento </vt:lpstr>
      <vt:lpstr>Herramienta de planificación de entrenamiento </vt:lpstr>
      <vt:lpstr>Herramienta de planificación de entrenamiento </vt:lpstr>
      <vt:lpstr>Las encuestas ayudan al CFPB a hacer un seguimiento de...</vt:lpstr>
      <vt:lpstr>Encuesta previa al curso  ¿Quien la lleva a cabo? Cada participante del curso   ¿Cuándo? Al comienzo del curso </vt:lpstr>
      <vt:lpstr>Encuesta Posterior al curso  ¿Quien la lleva a cabo? Cada participante del curso   ¿Cuándo? Al terminar el curso </vt:lpstr>
      <vt:lpstr>Encuesta para el instructor  ¿Quien la lleva a cabo? El instructor   ¿Cuándo? Después del curso </vt:lpstr>
      <vt:lpstr>Hoja de registro de firmas para los asistentes a la entrenamiento YMYG  </vt:lpstr>
      <vt:lpstr>Cómo solicitar el conjunto de herramientas</vt:lpstr>
      <vt:lpstr>Su dinero, sus metas</vt:lpstr>
      <vt:lpstr>Cierre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dinero, sus metas presentacion</dc:title>
  <dc:creator>CFPB</dc:creator>
  <cp:lastModifiedBy>Rzad, Yuliya (CFPB)</cp:lastModifiedBy>
  <cp:revision>1113</cp:revision>
  <cp:lastPrinted>2017-01-07T00:37:24Z</cp:lastPrinted>
  <dcterms:created xsi:type="dcterms:W3CDTF">2012-11-19T20:41:22Z</dcterms:created>
  <dcterms:modified xsi:type="dcterms:W3CDTF">2017-05-30T14:16:48Z</dcterms:modified>
</cp:coreProperties>
</file>