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0"/>
  </p:notesMasterIdLst>
  <p:handoutMasterIdLst>
    <p:handoutMasterId r:id="rId201"/>
  </p:handoutMasterIdLst>
  <p:sldIdLst>
    <p:sldId id="892" r:id="rId2"/>
    <p:sldId id="889" r:id="rId3"/>
    <p:sldId id="687" r:id="rId4"/>
    <p:sldId id="688" r:id="rId5"/>
    <p:sldId id="689" r:id="rId6"/>
    <p:sldId id="690" r:id="rId7"/>
    <p:sldId id="691" r:id="rId8"/>
    <p:sldId id="692" r:id="rId9"/>
    <p:sldId id="693" r:id="rId10"/>
    <p:sldId id="694" r:id="rId11"/>
    <p:sldId id="748" r:id="rId12"/>
    <p:sldId id="868" r:id="rId13"/>
    <p:sldId id="674" r:id="rId14"/>
    <p:sldId id="675" r:id="rId15"/>
    <p:sldId id="719" r:id="rId16"/>
    <p:sldId id="723" r:id="rId17"/>
    <p:sldId id="700" r:id="rId18"/>
    <p:sldId id="681" r:id="rId19"/>
    <p:sldId id="885" r:id="rId20"/>
    <p:sldId id="886" r:id="rId21"/>
    <p:sldId id="683" r:id="rId22"/>
    <p:sldId id="684" r:id="rId23"/>
    <p:sldId id="869" r:id="rId24"/>
    <p:sldId id="870" r:id="rId25"/>
    <p:sldId id="292" r:id="rId26"/>
    <p:sldId id="412" r:id="rId27"/>
    <p:sldId id="727" r:id="rId28"/>
    <p:sldId id="413" r:id="rId29"/>
    <p:sldId id="728" r:id="rId30"/>
    <p:sldId id="729" r:id="rId31"/>
    <p:sldId id="295" r:id="rId32"/>
    <p:sldId id="724" r:id="rId33"/>
    <p:sldId id="725" r:id="rId34"/>
    <p:sldId id="749" r:id="rId35"/>
    <p:sldId id="750" r:id="rId36"/>
    <p:sldId id="759" r:id="rId37"/>
    <p:sldId id="655" r:id="rId38"/>
    <p:sldId id="631" r:id="rId39"/>
    <p:sldId id="752" r:id="rId40"/>
    <p:sldId id="634" r:id="rId41"/>
    <p:sldId id="635" r:id="rId42"/>
    <p:sldId id="637" r:id="rId43"/>
    <p:sldId id="636" r:id="rId44"/>
    <p:sldId id="753" r:id="rId45"/>
    <p:sldId id="754" r:id="rId46"/>
    <p:sldId id="755" r:id="rId47"/>
    <p:sldId id="756" r:id="rId48"/>
    <p:sldId id="757" r:id="rId49"/>
    <p:sldId id="758" r:id="rId50"/>
    <p:sldId id="302" r:id="rId51"/>
    <p:sldId id="867" r:id="rId52"/>
    <p:sldId id="304" r:id="rId53"/>
    <p:sldId id="484" r:id="rId54"/>
    <p:sldId id="485" r:id="rId55"/>
    <p:sldId id="704" r:id="rId56"/>
    <p:sldId id="309" r:id="rId57"/>
    <p:sldId id="502" r:id="rId58"/>
    <p:sldId id="504" r:id="rId59"/>
    <p:sldId id="505" r:id="rId60"/>
    <p:sldId id="705" r:id="rId61"/>
    <p:sldId id="507" r:id="rId62"/>
    <p:sldId id="706" r:id="rId63"/>
    <p:sldId id="707" r:id="rId64"/>
    <p:sldId id="509" r:id="rId65"/>
    <p:sldId id="510" r:id="rId66"/>
    <p:sldId id="511" r:id="rId67"/>
    <p:sldId id="512" r:id="rId68"/>
    <p:sldId id="850" r:id="rId69"/>
    <p:sldId id="854" r:id="rId70"/>
    <p:sldId id="563" r:id="rId71"/>
    <p:sldId id="564" r:id="rId72"/>
    <p:sldId id="566" r:id="rId73"/>
    <p:sldId id="568" r:id="rId74"/>
    <p:sldId id="570" r:id="rId75"/>
    <p:sldId id="571" r:id="rId76"/>
    <p:sldId id="572" r:id="rId77"/>
    <p:sldId id="573" r:id="rId78"/>
    <p:sldId id="574" r:id="rId79"/>
    <p:sldId id="833" r:id="rId80"/>
    <p:sldId id="855" r:id="rId81"/>
    <p:sldId id="768" r:id="rId82"/>
    <p:sldId id="769" r:id="rId83"/>
    <p:sldId id="770" r:id="rId84"/>
    <p:sldId id="771" r:id="rId85"/>
    <p:sldId id="772" r:id="rId86"/>
    <p:sldId id="773" r:id="rId87"/>
    <p:sldId id="774" r:id="rId88"/>
    <p:sldId id="856" r:id="rId89"/>
    <p:sldId id="584" r:id="rId90"/>
    <p:sldId id="585" r:id="rId91"/>
    <p:sldId id="708" r:id="rId92"/>
    <p:sldId id="709" r:id="rId93"/>
    <p:sldId id="588" r:id="rId94"/>
    <p:sldId id="589" r:id="rId95"/>
    <p:sldId id="590" r:id="rId96"/>
    <p:sldId id="591" r:id="rId97"/>
    <p:sldId id="776" r:id="rId98"/>
    <p:sldId id="593" r:id="rId99"/>
    <p:sldId id="857" r:id="rId100"/>
    <p:sldId id="595" r:id="rId101"/>
    <p:sldId id="596" r:id="rId102"/>
    <p:sldId id="781" r:id="rId103"/>
    <p:sldId id="782" r:id="rId104"/>
    <p:sldId id="778" r:id="rId105"/>
    <p:sldId id="779" r:id="rId106"/>
    <p:sldId id="780" r:id="rId107"/>
    <p:sldId id="710" r:id="rId108"/>
    <p:sldId id="711" r:id="rId109"/>
    <p:sldId id="712" r:id="rId110"/>
    <p:sldId id="603" r:id="rId111"/>
    <p:sldId id="604" r:id="rId112"/>
    <p:sldId id="605" r:id="rId113"/>
    <p:sldId id="606" r:id="rId114"/>
    <p:sldId id="858" r:id="rId115"/>
    <p:sldId id="349" r:id="rId116"/>
    <p:sldId id="744" r:id="rId117"/>
    <p:sldId id="351" r:id="rId118"/>
    <p:sldId id="442" r:id="rId119"/>
    <p:sldId id="836" r:id="rId120"/>
    <p:sldId id="835" r:id="rId121"/>
    <p:sldId id="443" r:id="rId122"/>
    <p:sldId id="871" r:id="rId123"/>
    <p:sldId id="837" r:id="rId124"/>
    <p:sldId id="352" r:id="rId125"/>
    <p:sldId id="353" r:id="rId126"/>
    <p:sldId id="354" r:id="rId127"/>
    <p:sldId id="356" r:id="rId128"/>
    <p:sldId id="746" r:id="rId129"/>
    <p:sldId id="355" r:id="rId130"/>
    <p:sldId id="747" r:id="rId131"/>
    <p:sldId id="359" r:id="rId132"/>
    <p:sldId id="361" r:id="rId133"/>
    <p:sldId id="364" r:id="rId134"/>
    <p:sldId id="669" r:id="rId135"/>
    <p:sldId id="670" r:id="rId136"/>
    <p:sldId id="671" r:id="rId137"/>
    <p:sldId id="668" r:id="rId138"/>
    <p:sldId id="859" r:id="rId139"/>
    <p:sldId id="550" r:id="rId140"/>
    <p:sldId id="553" r:id="rId141"/>
    <p:sldId id="551" r:id="rId142"/>
    <p:sldId id="851" r:id="rId143"/>
    <p:sldId id="852" r:id="rId144"/>
    <p:sldId id="552" r:id="rId145"/>
    <p:sldId id="554" r:id="rId146"/>
    <p:sldId id="789" r:id="rId147"/>
    <p:sldId id="790" r:id="rId148"/>
    <p:sldId id="791" r:id="rId149"/>
    <p:sldId id="792" r:id="rId150"/>
    <p:sldId id="793" r:id="rId151"/>
    <p:sldId id="787" r:id="rId152"/>
    <p:sldId id="788" r:id="rId153"/>
    <p:sldId id="555" r:id="rId154"/>
    <p:sldId id="557" r:id="rId155"/>
    <p:sldId id="558" r:id="rId156"/>
    <p:sldId id="559" r:id="rId157"/>
    <p:sldId id="560" r:id="rId158"/>
    <p:sldId id="561" r:id="rId159"/>
    <p:sldId id="562" r:id="rId160"/>
    <p:sldId id="860" r:id="rId161"/>
    <p:sldId id="794" r:id="rId162"/>
    <p:sldId id="795" r:id="rId163"/>
    <p:sldId id="796" r:id="rId164"/>
    <p:sldId id="797" r:id="rId165"/>
    <p:sldId id="798" r:id="rId166"/>
    <p:sldId id="799" r:id="rId167"/>
    <p:sldId id="800" r:id="rId168"/>
    <p:sldId id="801" r:id="rId169"/>
    <p:sldId id="802" r:id="rId170"/>
    <p:sldId id="803" r:id="rId171"/>
    <p:sldId id="804" r:id="rId172"/>
    <p:sldId id="805" r:id="rId173"/>
    <p:sldId id="806" r:id="rId174"/>
    <p:sldId id="807" r:id="rId175"/>
    <p:sldId id="808" r:id="rId176"/>
    <p:sldId id="809" r:id="rId177"/>
    <p:sldId id="810" r:id="rId178"/>
    <p:sldId id="811" r:id="rId179"/>
    <p:sldId id="812" r:id="rId180"/>
    <p:sldId id="813" r:id="rId181"/>
    <p:sldId id="814" r:id="rId182"/>
    <p:sldId id="861" r:id="rId183"/>
    <p:sldId id="872" r:id="rId184"/>
    <p:sldId id="873" r:id="rId185"/>
    <p:sldId id="890" r:id="rId186"/>
    <p:sldId id="891" r:id="rId187"/>
    <p:sldId id="876" r:id="rId188"/>
    <p:sldId id="877" r:id="rId189"/>
    <p:sldId id="878" r:id="rId190"/>
    <p:sldId id="879" r:id="rId191"/>
    <p:sldId id="880" r:id="rId192"/>
    <p:sldId id="881" r:id="rId193"/>
    <p:sldId id="882" r:id="rId194"/>
    <p:sldId id="883" r:id="rId195"/>
    <p:sldId id="829" r:id="rId196"/>
    <p:sldId id="864" r:id="rId197"/>
    <p:sldId id="403" r:id="rId198"/>
    <p:sldId id="404" r:id="rId199"/>
  </p:sldIdLst>
  <p:sldSz cx="9144000" cy="6858000" type="screen4x3"/>
  <p:notesSz cx="7315200" cy="9601200"/>
  <p:defaultTextStyle>
    <a:defPPr>
      <a:defRPr lang="en-US"/>
    </a:defPPr>
    <a:lvl1pPr algn="l" defTabSz="457200" rtl="0" eaLnBrk="0" fontAlgn="base" hangingPunct="0">
      <a:spcBef>
        <a:spcPct val="0"/>
      </a:spcBef>
      <a:spcAft>
        <a:spcPct val="0"/>
      </a:spcAft>
      <a:defRPr kern="1200">
        <a:solidFill>
          <a:schemeClr val="tx1"/>
        </a:solidFill>
        <a:latin typeface="Georgia" panose="02040502050405020303" pitchFamily="18"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Georgia" panose="02040502050405020303" pitchFamily="18"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Georgia" panose="02040502050405020303" pitchFamily="18"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Georgia" panose="02040502050405020303" pitchFamily="18"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Georgia" panose="02040502050405020303" pitchFamily="18" charset="0"/>
        <a:ea typeface="MS PGothic" panose="020B0600070205080204" pitchFamily="34" charset="-128"/>
        <a:cs typeface="+mn-cs"/>
      </a:defRPr>
    </a:lvl5pPr>
    <a:lvl6pPr marL="2286000" algn="l" defTabSz="914400" rtl="0" eaLnBrk="1" latinLnBrk="0" hangingPunct="1">
      <a:defRPr kern="1200">
        <a:solidFill>
          <a:schemeClr val="tx1"/>
        </a:solidFill>
        <a:latin typeface="Georgia" panose="02040502050405020303" pitchFamily="18" charset="0"/>
        <a:ea typeface="MS PGothic" panose="020B0600070205080204" pitchFamily="34" charset="-128"/>
        <a:cs typeface="+mn-cs"/>
      </a:defRPr>
    </a:lvl6pPr>
    <a:lvl7pPr marL="2743200" algn="l" defTabSz="914400" rtl="0" eaLnBrk="1" latinLnBrk="0" hangingPunct="1">
      <a:defRPr kern="1200">
        <a:solidFill>
          <a:schemeClr val="tx1"/>
        </a:solidFill>
        <a:latin typeface="Georgia" panose="02040502050405020303" pitchFamily="18" charset="0"/>
        <a:ea typeface="MS PGothic" panose="020B0600070205080204" pitchFamily="34" charset="-128"/>
        <a:cs typeface="+mn-cs"/>
      </a:defRPr>
    </a:lvl7pPr>
    <a:lvl8pPr marL="3200400" algn="l" defTabSz="914400" rtl="0" eaLnBrk="1" latinLnBrk="0" hangingPunct="1">
      <a:defRPr kern="1200">
        <a:solidFill>
          <a:schemeClr val="tx1"/>
        </a:solidFill>
        <a:latin typeface="Georgia" panose="02040502050405020303" pitchFamily="18" charset="0"/>
        <a:ea typeface="MS PGothic" panose="020B0600070205080204" pitchFamily="34" charset="-128"/>
        <a:cs typeface="+mn-cs"/>
      </a:defRPr>
    </a:lvl8pPr>
    <a:lvl9pPr marL="3657600" algn="l" defTabSz="914400" rtl="0" eaLnBrk="1" latinLnBrk="0" hangingPunct="1">
      <a:defRPr kern="1200">
        <a:solidFill>
          <a:schemeClr val="tx1"/>
        </a:solidFill>
        <a:latin typeface="Georgia" panose="02040502050405020303" pitchFamily="18" charset="0"/>
        <a:ea typeface="MS PGothic" panose="020B0600070205080204"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orient="horz" pos="2571">
          <p15:clr>
            <a:srgbClr val="A4A3A4"/>
          </p15:clr>
        </p15:guide>
        <p15:guide id="3" pos="415">
          <p15:clr>
            <a:srgbClr val="A4A3A4"/>
          </p15:clr>
        </p15:guide>
        <p15:guide id="4" pos="1784">
          <p15:clr>
            <a:srgbClr val="A4A3A4"/>
          </p15:clr>
        </p15:guide>
      </p15:sldGuideLst>
    </p:ext>
    <p:ext uri="{2D200454-40CA-4A62-9FC3-DE9A4176ACB9}">
      <p15:notesGuideLst xmlns=""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Dolci, Richard (Contractor)(CFPB)" initials="DR(" lastIdx="2" clrIdx="6"/>
  <p:cmAuthor id="1" name="Miller, Benjamin" initials="MB" lastIdx="20" clrIdx="0">
    <p:extLst/>
  </p:cmAuthor>
  <p:cmAuthor id="8" name="Bennett, Richard (CFPB)" initials="RB" lastIdx="11" clrIdx="7"/>
  <p:cmAuthor id="2" name="Brown, Desmond (CFPB)" initials="BD(" lastIdx="14" clrIdx="1"/>
  <p:cmAuthor id="9" name="Coates, Laura" initials="LC" lastIdx="1" clrIdx="8"/>
  <p:cmAuthor id="3" name="Yuliya Rzad" initials="YR" lastIdx="14" clrIdx="2"/>
  <p:cmAuthor id="10" name="Patel, Karuna (CFPB)" initials="KP" lastIdx="1" clrIdx="9"/>
  <p:cmAuthor id="4" name="Anfune, Lissan (Detailee)(CFPB)" initials="AL" lastIdx="1" clrIdx="3"/>
  <p:cmAuthor id="11" name="Blatnik, Edward (CFPB)" initials="EJWB" lastIdx="1" clrIdx="10"/>
  <p:cmAuthor id="5" name="Dickenson, Denise" initials="DD" lastIdx="3" clrIdx="4"/>
  <p:cmAuthor id="12" name="Marta Pineda" initials="MP" lastIdx="2" clrIdx="11"/>
  <p:cmAuthor id="6" name="Brandlee, Kelsie (CFPB)" initials="KB" lastIdx="3" clrIdx="5"/>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8636"/>
    <a:srgbClr val="101820"/>
    <a:srgbClr val="3B3C3E"/>
    <a:srgbClr val="000000"/>
    <a:srgbClr val="2CB34A"/>
    <a:srgbClr val="75787B"/>
    <a:srgbClr val="E3E3E4"/>
    <a:srgbClr val="DBEDD4"/>
    <a:srgbClr val="F1F1F1"/>
    <a:srgbClr val="DEF1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7" autoAdjust="0"/>
    <p:restoredTop sz="66259" autoAdjust="0"/>
  </p:normalViewPr>
  <p:slideViewPr>
    <p:cSldViewPr snapToGrid="0" snapToObjects="1">
      <p:cViewPr varScale="1">
        <p:scale>
          <a:sx n="71" d="100"/>
          <a:sy n="71" d="100"/>
        </p:scale>
        <p:origin x="-870" y="-96"/>
      </p:cViewPr>
      <p:guideLst>
        <p:guide orient="horz" pos="2160"/>
        <p:guide orient="horz" pos="2571"/>
        <p:guide pos="415"/>
        <p:guide pos="17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67" d="100"/>
        <a:sy n="167" d="100"/>
      </p:scale>
      <p:origin x="0" y="6384"/>
    </p:cViewPr>
  </p:sorterViewPr>
  <p:notesViewPr>
    <p:cSldViewPr snapToGrid="0" snapToObjects="1">
      <p:cViewPr>
        <p:scale>
          <a:sx n="90" d="100"/>
          <a:sy n="90" d="100"/>
        </p:scale>
        <p:origin x="2790"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tableStyles" Target="tableStyles.xml"/><Relationship Id="rId201" Type="http://schemas.openxmlformats.org/officeDocument/2006/relationships/handoutMaster" Target="handoutMasters/handout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commentAuthors" Target="commentAuthor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998C12-2FBB-4F7A-9F9B-EDF3C00DB4D3}" type="doc">
      <dgm:prSet loTypeId="urn:microsoft.com/office/officeart/2005/8/layout/equation1" loCatId="process" qsTypeId="urn:microsoft.com/office/officeart/2005/8/quickstyle/simple1" qsCatId="simple" csTypeId="urn:microsoft.com/office/officeart/2005/8/colors/accent2_2" csCatId="accent2" phldr="1"/>
      <dgm:spPr/>
    </dgm:pt>
    <dgm:pt modelId="{254A14C6-A6AF-4F92-9292-FD028AF3737C}">
      <dgm:prSet phldrT="[Text]" custT="1"/>
      <dgm:spPr>
        <a:solidFill>
          <a:srgbClr val="3B8636"/>
        </a:solidFill>
      </dgm:spPr>
      <dgm:t>
        <a:bodyPr/>
        <a:lstStyle/>
        <a:p>
          <a:r>
            <a:rPr lang="en-US" sz="1800" b="0" i="0" dirty="0" smtClean="0">
              <a:latin typeface="Arial"/>
              <a:cs typeface="Arial"/>
            </a:rPr>
            <a:t>Skill and confidence to use knowledge</a:t>
          </a:r>
          <a:endParaRPr lang="en-US" sz="1800" b="0" i="0" dirty="0">
            <a:latin typeface="Arial"/>
            <a:cs typeface="Arial"/>
          </a:endParaRPr>
        </a:p>
      </dgm:t>
    </dgm:pt>
    <dgm:pt modelId="{DA18F270-5594-47DB-A9EF-5BFFCE95FE07}" type="parTrans" cxnId="{19358E68-E6AA-40DF-987D-831BF9A3F328}">
      <dgm:prSet/>
      <dgm:spPr/>
      <dgm:t>
        <a:bodyPr/>
        <a:lstStyle/>
        <a:p>
          <a:endParaRPr lang="en-US"/>
        </a:p>
      </dgm:t>
    </dgm:pt>
    <dgm:pt modelId="{856EB86D-8BF4-4C0F-9863-03A550FDAF7A}" type="sibTrans" cxnId="{19358E68-E6AA-40DF-987D-831BF9A3F328}">
      <dgm:prSet/>
      <dgm:spPr>
        <a:solidFill>
          <a:srgbClr val="FFFFFF"/>
        </a:solidFill>
      </dgm:spPr>
      <dgm:t>
        <a:bodyPr/>
        <a:lstStyle/>
        <a:p>
          <a:endParaRPr lang="en-US" dirty="0"/>
        </a:p>
      </dgm:t>
    </dgm:pt>
    <dgm:pt modelId="{7E982CCF-0D9F-422E-BA76-87E46A480F43}">
      <dgm:prSet phldrT="[Text]" custT="1"/>
      <dgm:spPr>
        <a:solidFill>
          <a:srgbClr val="3B8636"/>
        </a:solidFill>
      </dgm:spPr>
      <dgm:t>
        <a:bodyPr/>
        <a:lstStyle/>
        <a:p>
          <a:pPr>
            <a:lnSpc>
              <a:spcPct val="120000"/>
            </a:lnSpc>
          </a:pPr>
          <a:r>
            <a:rPr lang="en-US" sz="1400" b="0" dirty="0" smtClean="0">
              <a:latin typeface="Arial"/>
              <a:cs typeface="Arial"/>
            </a:rPr>
            <a:t>Financial empowerment</a:t>
          </a:r>
          <a:endParaRPr lang="en-US" sz="1400" b="0" dirty="0">
            <a:latin typeface="Arial"/>
            <a:cs typeface="Arial"/>
          </a:endParaRPr>
        </a:p>
      </dgm:t>
    </dgm:pt>
    <dgm:pt modelId="{59A0486E-A971-4E97-92AD-68E7FE8CD1DF}" type="parTrans" cxnId="{0989AC25-42C5-4158-97C8-A71FA62E8E3B}">
      <dgm:prSet/>
      <dgm:spPr/>
      <dgm:t>
        <a:bodyPr/>
        <a:lstStyle/>
        <a:p>
          <a:endParaRPr lang="en-US"/>
        </a:p>
      </dgm:t>
    </dgm:pt>
    <dgm:pt modelId="{0E8CECB0-AC75-4BEF-AFB4-7593862A5AB3}" type="sibTrans" cxnId="{0989AC25-42C5-4158-97C8-A71FA62E8E3B}">
      <dgm:prSet/>
      <dgm:spPr/>
      <dgm:t>
        <a:bodyPr/>
        <a:lstStyle/>
        <a:p>
          <a:endParaRPr lang="en-US"/>
        </a:p>
      </dgm:t>
    </dgm:pt>
    <dgm:pt modelId="{32055F16-AECB-4F4C-9D01-0C2E44AB53B7}">
      <dgm:prSet phldrT="[Text]" custT="1"/>
      <dgm:spPr>
        <a:solidFill>
          <a:srgbClr val="3B8636"/>
        </a:solidFill>
      </dgm:spPr>
      <dgm:t>
        <a:bodyPr/>
        <a:lstStyle/>
        <a:p>
          <a:r>
            <a:rPr lang="en-US" sz="1800" b="0" dirty="0" smtClean="0">
              <a:latin typeface="Arial"/>
              <a:cs typeface="Arial"/>
            </a:rPr>
            <a:t>Financial literacy</a:t>
          </a:r>
          <a:endParaRPr lang="en-US" sz="1800" b="0" dirty="0">
            <a:latin typeface="Arial"/>
            <a:cs typeface="Arial"/>
          </a:endParaRPr>
        </a:p>
      </dgm:t>
    </dgm:pt>
    <dgm:pt modelId="{C9BDD3D1-92DA-4EDE-950A-F45F74F58271}" type="sibTrans" cxnId="{6B03500C-9C2D-420D-907B-8A059FB7825D}">
      <dgm:prSet/>
      <dgm:spPr>
        <a:solidFill>
          <a:schemeClr val="bg1"/>
        </a:solidFill>
      </dgm:spPr>
      <dgm:t>
        <a:bodyPr/>
        <a:lstStyle/>
        <a:p>
          <a:endParaRPr lang="en-US" dirty="0"/>
        </a:p>
      </dgm:t>
    </dgm:pt>
    <dgm:pt modelId="{C9412C00-C492-4856-BCF8-CF5C5AD2EC4A}" type="parTrans" cxnId="{6B03500C-9C2D-420D-907B-8A059FB7825D}">
      <dgm:prSet/>
      <dgm:spPr/>
      <dgm:t>
        <a:bodyPr/>
        <a:lstStyle/>
        <a:p>
          <a:endParaRPr lang="en-US"/>
        </a:p>
      </dgm:t>
    </dgm:pt>
    <dgm:pt modelId="{167278C8-35B2-4BE6-8A20-66FA69C28141}" type="pres">
      <dgm:prSet presAssocID="{CE998C12-2FBB-4F7A-9F9B-EDF3C00DB4D3}" presName="linearFlow" presStyleCnt="0">
        <dgm:presLayoutVars>
          <dgm:dir/>
          <dgm:resizeHandles val="exact"/>
        </dgm:presLayoutVars>
      </dgm:prSet>
      <dgm:spPr/>
    </dgm:pt>
    <dgm:pt modelId="{B038EE9B-D981-40FB-B786-A1BE11114661}" type="pres">
      <dgm:prSet presAssocID="{32055F16-AECB-4F4C-9D01-0C2E44AB53B7}" presName="node" presStyleLbl="node1" presStyleIdx="0" presStyleCnt="3">
        <dgm:presLayoutVars>
          <dgm:bulletEnabled val="1"/>
        </dgm:presLayoutVars>
      </dgm:prSet>
      <dgm:spPr/>
      <dgm:t>
        <a:bodyPr/>
        <a:lstStyle/>
        <a:p>
          <a:endParaRPr lang="en-US"/>
        </a:p>
      </dgm:t>
    </dgm:pt>
    <dgm:pt modelId="{92074FD1-F1B7-43F8-B629-A6834B99BE13}" type="pres">
      <dgm:prSet presAssocID="{C9BDD3D1-92DA-4EDE-950A-F45F74F58271}" presName="spacerL" presStyleCnt="0"/>
      <dgm:spPr/>
    </dgm:pt>
    <dgm:pt modelId="{97FDB00C-7DB5-4FA5-B450-CF8F1E49E9DF}" type="pres">
      <dgm:prSet presAssocID="{C9BDD3D1-92DA-4EDE-950A-F45F74F58271}" presName="sibTrans" presStyleLbl="sibTrans2D1" presStyleIdx="0" presStyleCnt="2" custLinFactNeighborX="-92669" custLinFactNeighborY="1222"/>
      <dgm:spPr/>
      <dgm:t>
        <a:bodyPr/>
        <a:lstStyle/>
        <a:p>
          <a:endParaRPr lang="en-US"/>
        </a:p>
      </dgm:t>
    </dgm:pt>
    <dgm:pt modelId="{85A720C8-D645-48D1-BFFD-325E54302795}" type="pres">
      <dgm:prSet presAssocID="{C9BDD3D1-92DA-4EDE-950A-F45F74F58271}" presName="spacerR" presStyleCnt="0"/>
      <dgm:spPr/>
    </dgm:pt>
    <dgm:pt modelId="{DFB04FFC-DE9B-4269-877C-AC906D56C9DE}" type="pres">
      <dgm:prSet presAssocID="{254A14C6-A6AF-4F92-9292-FD028AF3737C}" presName="node" presStyleLbl="node1" presStyleIdx="1" presStyleCnt="3" custLinFactX="-10050" custLinFactNeighborX="-100000">
        <dgm:presLayoutVars>
          <dgm:bulletEnabled val="1"/>
        </dgm:presLayoutVars>
      </dgm:prSet>
      <dgm:spPr/>
      <dgm:t>
        <a:bodyPr/>
        <a:lstStyle/>
        <a:p>
          <a:endParaRPr lang="en-US"/>
        </a:p>
      </dgm:t>
    </dgm:pt>
    <dgm:pt modelId="{2A8B21D4-A3DB-412A-BD7E-84666062188D}" type="pres">
      <dgm:prSet presAssocID="{856EB86D-8BF4-4C0F-9863-03A550FDAF7A}" presName="spacerL" presStyleCnt="0"/>
      <dgm:spPr/>
    </dgm:pt>
    <dgm:pt modelId="{64F09F2D-5368-4221-8664-42515F353403}" type="pres">
      <dgm:prSet presAssocID="{856EB86D-8BF4-4C0F-9863-03A550FDAF7A}" presName="sibTrans" presStyleLbl="sibTrans2D1" presStyleIdx="1" presStyleCnt="2" custLinFactX="-16481" custLinFactNeighborX="-100000"/>
      <dgm:spPr/>
      <dgm:t>
        <a:bodyPr/>
        <a:lstStyle/>
        <a:p>
          <a:endParaRPr lang="en-US"/>
        </a:p>
      </dgm:t>
    </dgm:pt>
    <dgm:pt modelId="{3247F51A-645C-4AEC-9263-EC8B8CFA3489}" type="pres">
      <dgm:prSet presAssocID="{856EB86D-8BF4-4C0F-9863-03A550FDAF7A}" presName="spacerR" presStyleCnt="0"/>
      <dgm:spPr/>
    </dgm:pt>
    <dgm:pt modelId="{B3010C1D-96BF-46E2-800E-EAFF056355B7}" type="pres">
      <dgm:prSet presAssocID="{7E982CCF-0D9F-422E-BA76-87E46A480F43}" presName="node" presStyleLbl="node1" presStyleIdx="2" presStyleCnt="3" custLinFactX="-16934" custLinFactNeighborX="-100000">
        <dgm:presLayoutVars>
          <dgm:bulletEnabled val="1"/>
        </dgm:presLayoutVars>
      </dgm:prSet>
      <dgm:spPr/>
      <dgm:t>
        <a:bodyPr/>
        <a:lstStyle/>
        <a:p>
          <a:endParaRPr lang="en-US"/>
        </a:p>
      </dgm:t>
    </dgm:pt>
  </dgm:ptLst>
  <dgm:cxnLst>
    <dgm:cxn modelId="{DB8EC31C-385D-9B4B-AF45-F4DB67A6366F}" type="presOf" srcId="{C9BDD3D1-92DA-4EDE-950A-F45F74F58271}" destId="{97FDB00C-7DB5-4FA5-B450-CF8F1E49E9DF}" srcOrd="0" destOrd="0" presId="urn:microsoft.com/office/officeart/2005/8/layout/equation1"/>
    <dgm:cxn modelId="{19358E68-E6AA-40DF-987D-831BF9A3F328}" srcId="{CE998C12-2FBB-4F7A-9F9B-EDF3C00DB4D3}" destId="{254A14C6-A6AF-4F92-9292-FD028AF3737C}" srcOrd="1" destOrd="0" parTransId="{DA18F270-5594-47DB-A9EF-5BFFCE95FE07}" sibTransId="{856EB86D-8BF4-4C0F-9863-03A550FDAF7A}"/>
    <dgm:cxn modelId="{9A1C0A7B-1B18-9249-860B-D6D79308666A}" type="presOf" srcId="{CE998C12-2FBB-4F7A-9F9B-EDF3C00DB4D3}" destId="{167278C8-35B2-4BE6-8A20-66FA69C28141}" srcOrd="0" destOrd="0" presId="urn:microsoft.com/office/officeart/2005/8/layout/equation1"/>
    <dgm:cxn modelId="{D046B458-5E6B-A44E-8D09-DDF2BAC22F21}" type="presOf" srcId="{856EB86D-8BF4-4C0F-9863-03A550FDAF7A}" destId="{64F09F2D-5368-4221-8664-42515F353403}" srcOrd="0" destOrd="0" presId="urn:microsoft.com/office/officeart/2005/8/layout/equation1"/>
    <dgm:cxn modelId="{41D3AD33-FDB8-2345-91D1-7A2B7C2FDB09}" type="presOf" srcId="{32055F16-AECB-4F4C-9D01-0C2E44AB53B7}" destId="{B038EE9B-D981-40FB-B786-A1BE11114661}" srcOrd="0" destOrd="0" presId="urn:microsoft.com/office/officeart/2005/8/layout/equation1"/>
    <dgm:cxn modelId="{78075742-8BB9-9D41-9F3F-5D2B8EB1917F}" type="presOf" srcId="{7E982CCF-0D9F-422E-BA76-87E46A480F43}" destId="{B3010C1D-96BF-46E2-800E-EAFF056355B7}" srcOrd="0" destOrd="0" presId="urn:microsoft.com/office/officeart/2005/8/layout/equation1"/>
    <dgm:cxn modelId="{35E94B6C-183F-1C4E-B720-FE74263641DA}" type="presOf" srcId="{254A14C6-A6AF-4F92-9292-FD028AF3737C}" destId="{DFB04FFC-DE9B-4269-877C-AC906D56C9DE}" srcOrd="0" destOrd="0" presId="urn:microsoft.com/office/officeart/2005/8/layout/equation1"/>
    <dgm:cxn modelId="{6B03500C-9C2D-420D-907B-8A059FB7825D}" srcId="{CE998C12-2FBB-4F7A-9F9B-EDF3C00DB4D3}" destId="{32055F16-AECB-4F4C-9D01-0C2E44AB53B7}" srcOrd="0" destOrd="0" parTransId="{C9412C00-C492-4856-BCF8-CF5C5AD2EC4A}" sibTransId="{C9BDD3D1-92DA-4EDE-950A-F45F74F58271}"/>
    <dgm:cxn modelId="{0989AC25-42C5-4158-97C8-A71FA62E8E3B}" srcId="{CE998C12-2FBB-4F7A-9F9B-EDF3C00DB4D3}" destId="{7E982CCF-0D9F-422E-BA76-87E46A480F43}" srcOrd="2" destOrd="0" parTransId="{59A0486E-A971-4E97-92AD-68E7FE8CD1DF}" sibTransId="{0E8CECB0-AC75-4BEF-AFB4-7593862A5AB3}"/>
    <dgm:cxn modelId="{023AA6AE-6AF3-C14C-A9D8-72AC2C720615}" type="presParOf" srcId="{167278C8-35B2-4BE6-8A20-66FA69C28141}" destId="{B038EE9B-D981-40FB-B786-A1BE11114661}" srcOrd="0" destOrd="0" presId="urn:microsoft.com/office/officeart/2005/8/layout/equation1"/>
    <dgm:cxn modelId="{7B65582F-3461-3D47-A23B-4F5FDA3585B0}" type="presParOf" srcId="{167278C8-35B2-4BE6-8A20-66FA69C28141}" destId="{92074FD1-F1B7-43F8-B629-A6834B99BE13}" srcOrd="1" destOrd="0" presId="urn:microsoft.com/office/officeart/2005/8/layout/equation1"/>
    <dgm:cxn modelId="{0BEF89F8-A1A8-C444-8AF1-A9FE8965110B}" type="presParOf" srcId="{167278C8-35B2-4BE6-8A20-66FA69C28141}" destId="{97FDB00C-7DB5-4FA5-B450-CF8F1E49E9DF}" srcOrd="2" destOrd="0" presId="urn:microsoft.com/office/officeart/2005/8/layout/equation1"/>
    <dgm:cxn modelId="{61CDE91A-0093-E34F-839D-86B04D4B99D2}" type="presParOf" srcId="{167278C8-35B2-4BE6-8A20-66FA69C28141}" destId="{85A720C8-D645-48D1-BFFD-325E54302795}" srcOrd="3" destOrd="0" presId="urn:microsoft.com/office/officeart/2005/8/layout/equation1"/>
    <dgm:cxn modelId="{0A7179BC-8C78-D443-BE03-D10D464DCE4B}" type="presParOf" srcId="{167278C8-35B2-4BE6-8A20-66FA69C28141}" destId="{DFB04FFC-DE9B-4269-877C-AC906D56C9DE}" srcOrd="4" destOrd="0" presId="urn:microsoft.com/office/officeart/2005/8/layout/equation1"/>
    <dgm:cxn modelId="{524BCE1B-78B9-6247-BAF2-F66F12546251}" type="presParOf" srcId="{167278C8-35B2-4BE6-8A20-66FA69C28141}" destId="{2A8B21D4-A3DB-412A-BD7E-84666062188D}" srcOrd="5" destOrd="0" presId="urn:microsoft.com/office/officeart/2005/8/layout/equation1"/>
    <dgm:cxn modelId="{1755B09A-7692-A84A-BC64-1D03899D6D61}" type="presParOf" srcId="{167278C8-35B2-4BE6-8A20-66FA69C28141}" destId="{64F09F2D-5368-4221-8664-42515F353403}" srcOrd="6" destOrd="0" presId="urn:microsoft.com/office/officeart/2005/8/layout/equation1"/>
    <dgm:cxn modelId="{B128FFD7-0265-D241-8690-CD4E063E9C5C}" type="presParOf" srcId="{167278C8-35B2-4BE6-8A20-66FA69C28141}" destId="{3247F51A-645C-4AEC-9263-EC8B8CFA3489}" srcOrd="7" destOrd="0" presId="urn:microsoft.com/office/officeart/2005/8/layout/equation1"/>
    <dgm:cxn modelId="{100C2A14-47FF-B04C-93C8-17B520F34C19}" type="presParOf" srcId="{167278C8-35B2-4BE6-8A20-66FA69C28141}" destId="{B3010C1D-96BF-46E2-800E-EAFF056355B7}"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998C12-2FBB-4F7A-9F9B-EDF3C00DB4D3}" type="doc">
      <dgm:prSet loTypeId="urn:microsoft.com/office/officeart/2005/8/layout/equation1" loCatId="process" qsTypeId="urn:microsoft.com/office/officeart/2005/8/quickstyle/simple1" qsCatId="simple" csTypeId="urn:microsoft.com/office/officeart/2005/8/colors/accent2_2" csCatId="accent2" phldr="1"/>
      <dgm:spPr/>
    </dgm:pt>
    <dgm:pt modelId="{254A14C6-A6AF-4F92-9292-FD028AF3737C}">
      <dgm:prSet phldrT="[Text]" custT="1"/>
      <dgm:spPr>
        <a:solidFill>
          <a:srgbClr val="3B8636"/>
        </a:solidFill>
      </dgm:spPr>
      <dgm:t>
        <a:bodyPr/>
        <a:lstStyle/>
        <a:p>
          <a:r>
            <a:rPr lang="en-US" sz="1800" b="0" i="0" dirty="0" smtClean="0">
              <a:latin typeface="Arial"/>
              <a:cs typeface="Arial"/>
            </a:rPr>
            <a:t>Trust</a:t>
          </a:r>
          <a:endParaRPr lang="en-US" sz="1800" b="0" i="0" dirty="0">
            <a:latin typeface="Arial"/>
            <a:cs typeface="Arial"/>
          </a:endParaRPr>
        </a:p>
      </dgm:t>
    </dgm:pt>
    <dgm:pt modelId="{DA18F270-5594-47DB-A9EF-5BFFCE95FE07}" type="parTrans" cxnId="{19358E68-E6AA-40DF-987D-831BF9A3F328}">
      <dgm:prSet/>
      <dgm:spPr/>
      <dgm:t>
        <a:bodyPr/>
        <a:lstStyle/>
        <a:p>
          <a:endParaRPr lang="en-US"/>
        </a:p>
      </dgm:t>
    </dgm:pt>
    <dgm:pt modelId="{856EB86D-8BF4-4C0F-9863-03A550FDAF7A}" type="sibTrans" cxnId="{19358E68-E6AA-40DF-987D-831BF9A3F328}">
      <dgm:prSet/>
      <dgm:spPr>
        <a:solidFill>
          <a:srgbClr val="FFFFFF"/>
        </a:solidFill>
      </dgm:spPr>
      <dgm:t>
        <a:bodyPr/>
        <a:lstStyle/>
        <a:p>
          <a:endParaRPr lang="en-US" dirty="0"/>
        </a:p>
      </dgm:t>
    </dgm:pt>
    <dgm:pt modelId="{7E982CCF-0D9F-422E-BA76-87E46A480F43}">
      <dgm:prSet phldrT="[Text]" custT="1"/>
      <dgm:spPr>
        <a:solidFill>
          <a:srgbClr val="3B8636"/>
        </a:solidFill>
      </dgm:spPr>
      <dgm:t>
        <a:bodyPr/>
        <a:lstStyle/>
        <a:p>
          <a:pPr>
            <a:lnSpc>
              <a:spcPct val="120000"/>
            </a:lnSpc>
          </a:pPr>
          <a:r>
            <a:rPr lang="en-US" sz="1400" b="0" dirty="0" smtClean="0">
              <a:latin typeface="Arial"/>
              <a:cs typeface="Arial"/>
            </a:rPr>
            <a:t>Opportunities for providing financial empowerment</a:t>
          </a:r>
          <a:endParaRPr lang="en-US" sz="1400" b="0" dirty="0">
            <a:latin typeface="Arial"/>
            <a:cs typeface="Arial"/>
          </a:endParaRPr>
        </a:p>
      </dgm:t>
    </dgm:pt>
    <dgm:pt modelId="{59A0486E-A971-4E97-92AD-68E7FE8CD1DF}" type="parTrans" cxnId="{0989AC25-42C5-4158-97C8-A71FA62E8E3B}">
      <dgm:prSet/>
      <dgm:spPr/>
      <dgm:t>
        <a:bodyPr/>
        <a:lstStyle/>
        <a:p>
          <a:endParaRPr lang="en-US"/>
        </a:p>
      </dgm:t>
    </dgm:pt>
    <dgm:pt modelId="{0E8CECB0-AC75-4BEF-AFB4-7593862A5AB3}" type="sibTrans" cxnId="{0989AC25-42C5-4158-97C8-A71FA62E8E3B}">
      <dgm:prSet/>
      <dgm:spPr/>
      <dgm:t>
        <a:bodyPr/>
        <a:lstStyle/>
        <a:p>
          <a:endParaRPr lang="en-US"/>
        </a:p>
      </dgm:t>
    </dgm:pt>
    <dgm:pt modelId="{32055F16-AECB-4F4C-9D01-0C2E44AB53B7}">
      <dgm:prSet phldrT="[Text]" custT="1"/>
      <dgm:spPr>
        <a:solidFill>
          <a:srgbClr val="3B8636"/>
        </a:solidFill>
      </dgm:spPr>
      <dgm:t>
        <a:bodyPr/>
        <a:lstStyle/>
        <a:p>
          <a:r>
            <a:rPr lang="en-US" sz="1800" b="0" dirty="0" smtClean="0">
              <a:latin typeface="Arial"/>
              <a:cs typeface="Arial"/>
            </a:rPr>
            <a:t>Access</a:t>
          </a:r>
          <a:endParaRPr lang="en-US" sz="1800" b="0" dirty="0">
            <a:latin typeface="Arial"/>
            <a:cs typeface="Arial"/>
          </a:endParaRPr>
        </a:p>
      </dgm:t>
    </dgm:pt>
    <dgm:pt modelId="{C9BDD3D1-92DA-4EDE-950A-F45F74F58271}" type="sibTrans" cxnId="{6B03500C-9C2D-420D-907B-8A059FB7825D}">
      <dgm:prSet/>
      <dgm:spPr>
        <a:solidFill>
          <a:schemeClr val="bg1"/>
        </a:solidFill>
      </dgm:spPr>
      <dgm:t>
        <a:bodyPr/>
        <a:lstStyle/>
        <a:p>
          <a:endParaRPr lang="en-US" dirty="0"/>
        </a:p>
      </dgm:t>
    </dgm:pt>
    <dgm:pt modelId="{C9412C00-C492-4856-BCF8-CF5C5AD2EC4A}" type="parTrans" cxnId="{6B03500C-9C2D-420D-907B-8A059FB7825D}">
      <dgm:prSet/>
      <dgm:spPr/>
      <dgm:t>
        <a:bodyPr/>
        <a:lstStyle/>
        <a:p>
          <a:endParaRPr lang="en-US"/>
        </a:p>
      </dgm:t>
    </dgm:pt>
    <dgm:pt modelId="{167278C8-35B2-4BE6-8A20-66FA69C28141}" type="pres">
      <dgm:prSet presAssocID="{CE998C12-2FBB-4F7A-9F9B-EDF3C00DB4D3}" presName="linearFlow" presStyleCnt="0">
        <dgm:presLayoutVars>
          <dgm:dir/>
          <dgm:resizeHandles val="exact"/>
        </dgm:presLayoutVars>
      </dgm:prSet>
      <dgm:spPr/>
    </dgm:pt>
    <dgm:pt modelId="{B038EE9B-D981-40FB-B786-A1BE11114661}" type="pres">
      <dgm:prSet presAssocID="{32055F16-AECB-4F4C-9D01-0C2E44AB53B7}" presName="node" presStyleLbl="node1" presStyleIdx="0" presStyleCnt="3">
        <dgm:presLayoutVars>
          <dgm:bulletEnabled val="1"/>
        </dgm:presLayoutVars>
      </dgm:prSet>
      <dgm:spPr/>
      <dgm:t>
        <a:bodyPr/>
        <a:lstStyle/>
        <a:p>
          <a:endParaRPr lang="en-US"/>
        </a:p>
      </dgm:t>
    </dgm:pt>
    <dgm:pt modelId="{92074FD1-F1B7-43F8-B629-A6834B99BE13}" type="pres">
      <dgm:prSet presAssocID="{C9BDD3D1-92DA-4EDE-950A-F45F74F58271}" presName="spacerL" presStyleCnt="0"/>
      <dgm:spPr/>
    </dgm:pt>
    <dgm:pt modelId="{97FDB00C-7DB5-4FA5-B450-CF8F1E49E9DF}" type="pres">
      <dgm:prSet presAssocID="{C9BDD3D1-92DA-4EDE-950A-F45F74F58271}" presName="sibTrans" presStyleLbl="sibTrans2D1" presStyleIdx="0" presStyleCnt="2" custLinFactNeighborX="-92669" custLinFactNeighborY="1222"/>
      <dgm:spPr/>
      <dgm:t>
        <a:bodyPr/>
        <a:lstStyle/>
        <a:p>
          <a:endParaRPr lang="en-US"/>
        </a:p>
      </dgm:t>
    </dgm:pt>
    <dgm:pt modelId="{85A720C8-D645-48D1-BFFD-325E54302795}" type="pres">
      <dgm:prSet presAssocID="{C9BDD3D1-92DA-4EDE-950A-F45F74F58271}" presName="spacerR" presStyleCnt="0"/>
      <dgm:spPr/>
    </dgm:pt>
    <dgm:pt modelId="{DFB04FFC-DE9B-4269-877C-AC906D56C9DE}" type="pres">
      <dgm:prSet presAssocID="{254A14C6-A6AF-4F92-9292-FD028AF3737C}" presName="node" presStyleLbl="node1" presStyleIdx="1" presStyleCnt="3" custLinFactX="-10050" custLinFactNeighborX="-100000">
        <dgm:presLayoutVars>
          <dgm:bulletEnabled val="1"/>
        </dgm:presLayoutVars>
      </dgm:prSet>
      <dgm:spPr/>
      <dgm:t>
        <a:bodyPr/>
        <a:lstStyle/>
        <a:p>
          <a:endParaRPr lang="en-US"/>
        </a:p>
      </dgm:t>
    </dgm:pt>
    <dgm:pt modelId="{2A8B21D4-A3DB-412A-BD7E-84666062188D}" type="pres">
      <dgm:prSet presAssocID="{856EB86D-8BF4-4C0F-9863-03A550FDAF7A}" presName="spacerL" presStyleCnt="0"/>
      <dgm:spPr/>
    </dgm:pt>
    <dgm:pt modelId="{64F09F2D-5368-4221-8664-42515F353403}" type="pres">
      <dgm:prSet presAssocID="{856EB86D-8BF4-4C0F-9863-03A550FDAF7A}" presName="sibTrans" presStyleLbl="sibTrans2D1" presStyleIdx="1" presStyleCnt="2" custLinFactX="-16481" custLinFactNeighborX="-100000"/>
      <dgm:spPr/>
      <dgm:t>
        <a:bodyPr/>
        <a:lstStyle/>
        <a:p>
          <a:endParaRPr lang="en-US"/>
        </a:p>
      </dgm:t>
    </dgm:pt>
    <dgm:pt modelId="{3247F51A-645C-4AEC-9263-EC8B8CFA3489}" type="pres">
      <dgm:prSet presAssocID="{856EB86D-8BF4-4C0F-9863-03A550FDAF7A}" presName="spacerR" presStyleCnt="0"/>
      <dgm:spPr/>
    </dgm:pt>
    <dgm:pt modelId="{B3010C1D-96BF-46E2-800E-EAFF056355B7}" type="pres">
      <dgm:prSet presAssocID="{7E982CCF-0D9F-422E-BA76-87E46A480F43}" presName="node" presStyleLbl="node1" presStyleIdx="2" presStyleCnt="3" custLinFactX="-16934" custLinFactNeighborX="-100000">
        <dgm:presLayoutVars>
          <dgm:bulletEnabled val="1"/>
        </dgm:presLayoutVars>
      </dgm:prSet>
      <dgm:spPr/>
      <dgm:t>
        <a:bodyPr/>
        <a:lstStyle/>
        <a:p>
          <a:endParaRPr lang="en-US"/>
        </a:p>
      </dgm:t>
    </dgm:pt>
  </dgm:ptLst>
  <dgm:cxnLst>
    <dgm:cxn modelId="{6B03500C-9C2D-420D-907B-8A059FB7825D}" srcId="{CE998C12-2FBB-4F7A-9F9B-EDF3C00DB4D3}" destId="{32055F16-AECB-4F4C-9D01-0C2E44AB53B7}" srcOrd="0" destOrd="0" parTransId="{C9412C00-C492-4856-BCF8-CF5C5AD2EC4A}" sibTransId="{C9BDD3D1-92DA-4EDE-950A-F45F74F58271}"/>
    <dgm:cxn modelId="{19358E68-E6AA-40DF-987D-831BF9A3F328}" srcId="{CE998C12-2FBB-4F7A-9F9B-EDF3C00DB4D3}" destId="{254A14C6-A6AF-4F92-9292-FD028AF3737C}" srcOrd="1" destOrd="0" parTransId="{DA18F270-5594-47DB-A9EF-5BFFCE95FE07}" sibTransId="{856EB86D-8BF4-4C0F-9863-03A550FDAF7A}"/>
    <dgm:cxn modelId="{9B159005-3E00-1D43-80E0-754527215EA1}" type="presOf" srcId="{CE998C12-2FBB-4F7A-9F9B-EDF3C00DB4D3}" destId="{167278C8-35B2-4BE6-8A20-66FA69C28141}" srcOrd="0" destOrd="0" presId="urn:microsoft.com/office/officeart/2005/8/layout/equation1"/>
    <dgm:cxn modelId="{AADB919C-FD23-174C-A414-E2C9BB8A2025}" type="presOf" srcId="{856EB86D-8BF4-4C0F-9863-03A550FDAF7A}" destId="{64F09F2D-5368-4221-8664-42515F353403}" srcOrd="0" destOrd="0" presId="urn:microsoft.com/office/officeart/2005/8/layout/equation1"/>
    <dgm:cxn modelId="{4768E57C-1CE7-A847-9448-1EF4ABF0259F}" type="presOf" srcId="{32055F16-AECB-4F4C-9D01-0C2E44AB53B7}" destId="{B038EE9B-D981-40FB-B786-A1BE11114661}" srcOrd="0" destOrd="0" presId="urn:microsoft.com/office/officeart/2005/8/layout/equation1"/>
    <dgm:cxn modelId="{A0EA7344-56FD-5549-AF21-7DC4B55BBAD2}" type="presOf" srcId="{C9BDD3D1-92DA-4EDE-950A-F45F74F58271}" destId="{97FDB00C-7DB5-4FA5-B450-CF8F1E49E9DF}" srcOrd="0" destOrd="0" presId="urn:microsoft.com/office/officeart/2005/8/layout/equation1"/>
    <dgm:cxn modelId="{8D91BB53-4B99-B749-B9B7-8D3A7A5ABE61}" type="presOf" srcId="{254A14C6-A6AF-4F92-9292-FD028AF3737C}" destId="{DFB04FFC-DE9B-4269-877C-AC906D56C9DE}" srcOrd="0" destOrd="0" presId="urn:microsoft.com/office/officeart/2005/8/layout/equation1"/>
    <dgm:cxn modelId="{0989AC25-42C5-4158-97C8-A71FA62E8E3B}" srcId="{CE998C12-2FBB-4F7A-9F9B-EDF3C00DB4D3}" destId="{7E982CCF-0D9F-422E-BA76-87E46A480F43}" srcOrd="2" destOrd="0" parTransId="{59A0486E-A971-4E97-92AD-68E7FE8CD1DF}" sibTransId="{0E8CECB0-AC75-4BEF-AFB4-7593862A5AB3}"/>
    <dgm:cxn modelId="{218456D2-28A4-4746-8F4F-D382C3000778}" type="presOf" srcId="{7E982CCF-0D9F-422E-BA76-87E46A480F43}" destId="{B3010C1D-96BF-46E2-800E-EAFF056355B7}" srcOrd="0" destOrd="0" presId="urn:microsoft.com/office/officeart/2005/8/layout/equation1"/>
    <dgm:cxn modelId="{5B37F1CC-71B1-CD4D-B508-B4E3D5803F13}" type="presParOf" srcId="{167278C8-35B2-4BE6-8A20-66FA69C28141}" destId="{B038EE9B-D981-40FB-B786-A1BE11114661}" srcOrd="0" destOrd="0" presId="urn:microsoft.com/office/officeart/2005/8/layout/equation1"/>
    <dgm:cxn modelId="{A363E23E-1423-E743-A2BE-51770BBA0016}" type="presParOf" srcId="{167278C8-35B2-4BE6-8A20-66FA69C28141}" destId="{92074FD1-F1B7-43F8-B629-A6834B99BE13}" srcOrd="1" destOrd="0" presId="urn:microsoft.com/office/officeart/2005/8/layout/equation1"/>
    <dgm:cxn modelId="{C1D9FA8F-D3C6-034A-97E7-4FF071C8B880}" type="presParOf" srcId="{167278C8-35B2-4BE6-8A20-66FA69C28141}" destId="{97FDB00C-7DB5-4FA5-B450-CF8F1E49E9DF}" srcOrd="2" destOrd="0" presId="urn:microsoft.com/office/officeart/2005/8/layout/equation1"/>
    <dgm:cxn modelId="{EF3ABBCE-F88E-624C-9AD3-8D5801B24992}" type="presParOf" srcId="{167278C8-35B2-4BE6-8A20-66FA69C28141}" destId="{85A720C8-D645-48D1-BFFD-325E54302795}" srcOrd="3" destOrd="0" presId="urn:microsoft.com/office/officeart/2005/8/layout/equation1"/>
    <dgm:cxn modelId="{F8500299-AB61-EF44-BC87-B200798D7083}" type="presParOf" srcId="{167278C8-35B2-4BE6-8A20-66FA69C28141}" destId="{DFB04FFC-DE9B-4269-877C-AC906D56C9DE}" srcOrd="4" destOrd="0" presId="urn:microsoft.com/office/officeart/2005/8/layout/equation1"/>
    <dgm:cxn modelId="{902017B3-1448-E646-AC4B-BBE08040C2C2}" type="presParOf" srcId="{167278C8-35B2-4BE6-8A20-66FA69C28141}" destId="{2A8B21D4-A3DB-412A-BD7E-84666062188D}" srcOrd="5" destOrd="0" presId="urn:microsoft.com/office/officeart/2005/8/layout/equation1"/>
    <dgm:cxn modelId="{30175EDF-C813-B443-9AB9-F3E890886469}" type="presParOf" srcId="{167278C8-35B2-4BE6-8A20-66FA69C28141}" destId="{64F09F2D-5368-4221-8664-42515F353403}" srcOrd="6" destOrd="0" presId="urn:microsoft.com/office/officeart/2005/8/layout/equation1"/>
    <dgm:cxn modelId="{C9E76618-2ABA-3D40-BFB2-817CF07368EA}" type="presParOf" srcId="{167278C8-35B2-4BE6-8A20-66FA69C28141}" destId="{3247F51A-645C-4AEC-9263-EC8B8CFA3489}" srcOrd="7" destOrd="0" presId="urn:microsoft.com/office/officeart/2005/8/layout/equation1"/>
    <dgm:cxn modelId="{1BE90ACC-EF6C-4E49-A08C-798256FBC17C}" type="presParOf" srcId="{167278C8-35B2-4BE6-8A20-66FA69C28141}" destId="{B3010C1D-96BF-46E2-800E-EAFF056355B7}"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E5E6E0-C0E0-7D4B-9ECC-072911EB5D7C}" type="doc">
      <dgm:prSet loTypeId="urn:microsoft.com/office/officeart/2005/8/layout/vProcess5" loCatId="" qsTypeId="urn:microsoft.com/office/officeart/2005/8/quickstyle/simple2" qsCatId="simple" csTypeId="urn:microsoft.com/office/officeart/2005/8/colors/accent0_1" csCatId="mainScheme" phldr="1"/>
      <dgm:spPr/>
      <dgm:t>
        <a:bodyPr/>
        <a:lstStyle/>
        <a:p>
          <a:endParaRPr lang="en-US"/>
        </a:p>
      </dgm:t>
    </dgm:pt>
    <dgm:pt modelId="{B33F00F8-27EE-5D48-8E63-7DD39E84DCFE}">
      <dgm:prSet phldrT="[Text]" custT="1"/>
      <dgm:spPr/>
      <dgm:t>
        <a:bodyPr/>
        <a:lstStyle/>
        <a:p>
          <a:r>
            <a:rPr lang="en-US" sz="1600" dirty="0" smtClean="0"/>
            <a:t>During the training of trainers today, you will learn:</a:t>
          </a:r>
        </a:p>
        <a:p>
          <a:r>
            <a:rPr lang="en-US" sz="1600" b="1" dirty="0" smtClean="0"/>
            <a:t>1. Organization</a:t>
          </a:r>
          <a:r>
            <a:rPr lang="en-US" sz="1600" dirty="0" smtClean="0"/>
            <a:t> and</a:t>
          </a:r>
          <a:r>
            <a:rPr lang="en-US" sz="1600" b="1" dirty="0" smtClean="0"/>
            <a:t> content </a:t>
          </a:r>
          <a:r>
            <a:rPr lang="en-US" sz="1600" dirty="0" smtClean="0"/>
            <a:t>of the toolkit</a:t>
          </a:r>
        </a:p>
        <a:p>
          <a:r>
            <a:rPr lang="en-US" sz="1600" b="1" dirty="0" smtClean="0"/>
            <a:t>2. How the training is organized </a:t>
          </a:r>
        </a:p>
        <a:p>
          <a:r>
            <a:rPr lang="en-US" sz="1600" b="1" dirty="0" smtClean="0"/>
            <a:t>3. Tools that can help you </a:t>
          </a:r>
          <a:r>
            <a:rPr lang="en-US" sz="1600" b="1" i="1" dirty="0" smtClean="0"/>
            <a:t>plan &amp; deliver the training</a:t>
          </a:r>
          <a:endParaRPr lang="en-US" sz="1600" b="1" i="1" dirty="0"/>
        </a:p>
      </dgm:t>
      <dgm:extLst>
        <a:ext uri="{E40237B7-FDA0-4F09-8148-C483321AD2D9}">
          <dgm14:cNvPr xmlns:dgm14="http://schemas.microsoft.com/office/drawing/2010/diagram" id="0" name="" descr="During the training of trainers today, you will learn: 1. Organization and content of the toolkit.  2. How the training is organized &#10;3. Tools that can help you plan &amp; deliver the training."/>
        </a:ext>
      </dgm:extLst>
    </dgm:pt>
    <dgm:pt modelId="{DFFFF4C7-4B66-B549-BE2C-71ECB8FD7BFC}" type="parTrans" cxnId="{18056071-4BA9-1842-95D2-F6AE66075F02}">
      <dgm:prSet/>
      <dgm:spPr/>
      <dgm:t>
        <a:bodyPr/>
        <a:lstStyle/>
        <a:p>
          <a:endParaRPr lang="en-US"/>
        </a:p>
      </dgm:t>
    </dgm:pt>
    <dgm:pt modelId="{3D3BF893-EC5E-5C41-95BA-D8A1E8F5A621}" type="sibTrans" cxnId="{18056071-4BA9-1842-95D2-F6AE66075F02}">
      <dgm:prSet custT="1"/>
      <dgm:spPr/>
      <dgm:t>
        <a:bodyPr/>
        <a:lstStyle/>
        <a:p>
          <a:endParaRPr lang="en-US" sz="3200" dirty="0"/>
        </a:p>
      </dgm:t>
    </dgm:pt>
    <dgm:pt modelId="{C2A269DA-4BD1-B149-9BFC-96F08153CA87}">
      <dgm:prSet phldrT="[Text]" custT="1"/>
      <dgm:spPr/>
      <dgm:t>
        <a:bodyPr/>
        <a:lstStyle/>
        <a:p>
          <a:pPr>
            <a:lnSpc>
              <a:spcPct val="112000"/>
            </a:lnSpc>
          </a:pPr>
          <a:r>
            <a:rPr lang="en-US" sz="1600" dirty="0" smtClean="0"/>
            <a:t>Starting today, you </a:t>
          </a:r>
          <a:r>
            <a:rPr lang="en-US" sz="1600" b="1" u="sng" dirty="0" smtClean="0"/>
            <a:t>develop a plan to train other staff or community members </a:t>
          </a:r>
          <a:r>
            <a:rPr lang="en-US" sz="1600" dirty="0" smtClean="0"/>
            <a:t>to use the toolkit in their day-to-day work—the organization and content of the toolkit as well as how to use the toolkit with people.</a:t>
          </a:r>
          <a:endParaRPr lang="en-US" sz="1600" dirty="0"/>
        </a:p>
      </dgm:t>
      <dgm:extLst>
        <a:ext uri="{E40237B7-FDA0-4F09-8148-C483321AD2D9}">
          <dgm14:cNvPr xmlns:dgm14="http://schemas.microsoft.com/office/drawing/2010/diagram" id="0" name="" descr="Starting today, you develop a plan to train other staff or community members to use the toolkit in their day-to-day work—the organization and content of the toolkit as well as how to use the toolkit with people."/>
        </a:ext>
      </dgm:extLst>
    </dgm:pt>
    <dgm:pt modelId="{483BBEEC-196B-4F47-8AB1-825FD44CD918}" type="parTrans" cxnId="{7180CC59-4F95-E143-A0FB-AA8A305D5484}">
      <dgm:prSet/>
      <dgm:spPr/>
      <dgm:t>
        <a:bodyPr/>
        <a:lstStyle/>
        <a:p>
          <a:endParaRPr lang="en-US"/>
        </a:p>
      </dgm:t>
    </dgm:pt>
    <dgm:pt modelId="{60291DCA-FB65-9342-9B93-2C19ECBB4398}" type="sibTrans" cxnId="{7180CC59-4F95-E143-A0FB-AA8A305D5484}">
      <dgm:prSet custT="1"/>
      <dgm:spPr/>
      <dgm:t>
        <a:bodyPr/>
        <a:lstStyle/>
        <a:p>
          <a:endParaRPr lang="en-US" sz="3200" dirty="0"/>
        </a:p>
      </dgm:t>
    </dgm:pt>
    <dgm:pt modelId="{914F3115-0986-8941-A157-F59169C12DBE}">
      <dgm:prSet phldrT="[Text]" custT="1"/>
      <dgm:spPr/>
      <dgm:t>
        <a:bodyPr/>
        <a:lstStyle/>
        <a:p>
          <a:pPr>
            <a:lnSpc>
              <a:spcPct val="100000"/>
            </a:lnSpc>
          </a:pPr>
          <a:r>
            <a:rPr lang="en-US" sz="1600" dirty="0" smtClean="0"/>
            <a:t>Then you will:</a:t>
          </a:r>
        </a:p>
        <a:p>
          <a:pPr>
            <a:lnSpc>
              <a:spcPct val="100000"/>
            </a:lnSpc>
          </a:pPr>
          <a:r>
            <a:rPr lang="en-US" sz="1600" dirty="0" smtClean="0"/>
            <a:t>You </a:t>
          </a:r>
          <a:r>
            <a:rPr lang="en-US" sz="1600" b="1" dirty="0" smtClean="0"/>
            <a:t>deliver trainings on </a:t>
          </a:r>
          <a:r>
            <a:rPr lang="en-US" sz="1600" b="1" i="1" dirty="0" smtClean="0"/>
            <a:t>Your Money, Your Goals</a:t>
          </a:r>
          <a:r>
            <a:rPr lang="en-US" sz="1600" b="1" dirty="0" smtClean="0"/>
            <a:t> to frontline staff in your organization and community.</a:t>
          </a:r>
        </a:p>
        <a:p>
          <a:pPr>
            <a:lnSpc>
              <a:spcPct val="100000"/>
            </a:lnSpc>
          </a:pPr>
          <a:r>
            <a:rPr lang="en-US" sz="1600" dirty="0" smtClean="0"/>
            <a:t>You </a:t>
          </a:r>
          <a:r>
            <a:rPr lang="en-US" sz="1600" b="1" dirty="0" smtClean="0"/>
            <a:t>administer and submit pre- and post-training surveys as well as trainer surveys</a:t>
          </a:r>
          <a:endParaRPr lang="en-US" sz="1600" b="1" dirty="0"/>
        </a:p>
      </dgm:t>
      <dgm:extLst>
        <a:ext uri="{E40237B7-FDA0-4F09-8148-C483321AD2D9}">
          <dgm14:cNvPr xmlns:dgm14="http://schemas.microsoft.com/office/drawing/2010/diagram" id="0" name="" descr="Then you will: You deliver trainings on Your Money, Your Goals to frontline staff in your organization and community. You administer and submit pre- and post-training surveys as well as trainer surveys."/>
        </a:ext>
      </dgm:extLst>
    </dgm:pt>
    <dgm:pt modelId="{B4414A42-CB19-CC41-BF03-667E3970A080}" type="parTrans" cxnId="{E69D3DE0-00B0-B742-B8FF-C2C5171EB629}">
      <dgm:prSet/>
      <dgm:spPr/>
      <dgm:t>
        <a:bodyPr/>
        <a:lstStyle/>
        <a:p>
          <a:endParaRPr lang="en-US"/>
        </a:p>
      </dgm:t>
    </dgm:pt>
    <dgm:pt modelId="{D2D3E406-E01D-A54D-8EC2-E687A433F959}" type="sibTrans" cxnId="{E69D3DE0-00B0-B742-B8FF-C2C5171EB629}">
      <dgm:prSet/>
      <dgm:spPr/>
      <dgm:t>
        <a:bodyPr/>
        <a:lstStyle/>
        <a:p>
          <a:endParaRPr lang="en-US"/>
        </a:p>
      </dgm:t>
    </dgm:pt>
    <dgm:pt modelId="{E0C2A6BE-A7CB-5A42-917B-A4BA14152136}" type="pres">
      <dgm:prSet presAssocID="{8CE5E6E0-C0E0-7D4B-9ECC-072911EB5D7C}" presName="outerComposite" presStyleCnt="0">
        <dgm:presLayoutVars>
          <dgm:chMax val="5"/>
          <dgm:dir/>
          <dgm:resizeHandles val="exact"/>
        </dgm:presLayoutVars>
      </dgm:prSet>
      <dgm:spPr/>
      <dgm:t>
        <a:bodyPr/>
        <a:lstStyle/>
        <a:p>
          <a:endParaRPr lang="en-US"/>
        </a:p>
      </dgm:t>
    </dgm:pt>
    <dgm:pt modelId="{ADEC034B-6FC2-DD40-AEEF-25D5FCC08DB9}" type="pres">
      <dgm:prSet presAssocID="{8CE5E6E0-C0E0-7D4B-9ECC-072911EB5D7C}" presName="dummyMaxCanvas" presStyleCnt="0">
        <dgm:presLayoutVars/>
      </dgm:prSet>
      <dgm:spPr/>
      <dgm:t>
        <a:bodyPr/>
        <a:lstStyle/>
        <a:p>
          <a:endParaRPr lang="en-US"/>
        </a:p>
      </dgm:t>
    </dgm:pt>
    <dgm:pt modelId="{D1F5B7C5-382B-5442-8ED6-CDB17D4CE99E}" type="pres">
      <dgm:prSet presAssocID="{8CE5E6E0-C0E0-7D4B-9ECC-072911EB5D7C}" presName="ThreeNodes_1" presStyleLbl="node1" presStyleIdx="0" presStyleCnt="3" custScaleX="107160" custLinFactNeighborX="-659">
        <dgm:presLayoutVars>
          <dgm:bulletEnabled val="1"/>
        </dgm:presLayoutVars>
      </dgm:prSet>
      <dgm:spPr/>
      <dgm:t>
        <a:bodyPr/>
        <a:lstStyle/>
        <a:p>
          <a:endParaRPr lang="en-US"/>
        </a:p>
      </dgm:t>
    </dgm:pt>
    <dgm:pt modelId="{B4F9C238-E26B-8240-B999-E9182E7F0F0B}" type="pres">
      <dgm:prSet presAssocID="{8CE5E6E0-C0E0-7D4B-9ECC-072911EB5D7C}" presName="ThreeNodes_2" presStyleLbl="node1" presStyleIdx="1" presStyleCnt="3">
        <dgm:presLayoutVars>
          <dgm:bulletEnabled val="1"/>
        </dgm:presLayoutVars>
      </dgm:prSet>
      <dgm:spPr/>
      <dgm:t>
        <a:bodyPr/>
        <a:lstStyle/>
        <a:p>
          <a:endParaRPr lang="en-US"/>
        </a:p>
      </dgm:t>
    </dgm:pt>
    <dgm:pt modelId="{23F12C94-7519-FB45-B6A6-5C0C92B09766}" type="pres">
      <dgm:prSet presAssocID="{8CE5E6E0-C0E0-7D4B-9ECC-072911EB5D7C}" presName="ThreeNodes_3" presStyleLbl="node1" presStyleIdx="2" presStyleCnt="3" custScaleX="91502">
        <dgm:presLayoutVars>
          <dgm:bulletEnabled val="1"/>
        </dgm:presLayoutVars>
      </dgm:prSet>
      <dgm:spPr/>
      <dgm:t>
        <a:bodyPr/>
        <a:lstStyle/>
        <a:p>
          <a:endParaRPr lang="en-US"/>
        </a:p>
      </dgm:t>
    </dgm:pt>
    <dgm:pt modelId="{3D571A41-ADE1-8A42-BFA8-4D945BC1D95E}" type="pres">
      <dgm:prSet presAssocID="{8CE5E6E0-C0E0-7D4B-9ECC-072911EB5D7C}" presName="ThreeConn_1-2" presStyleLbl="fgAccFollowNode1" presStyleIdx="0" presStyleCnt="2">
        <dgm:presLayoutVars>
          <dgm:bulletEnabled val="1"/>
        </dgm:presLayoutVars>
      </dgm:prSet>
      <dgm:spPr/>
      <dgm:t>
        <a:bodyPr/>
        <a:lstStyle/>
        <a:p>
          <a:endParaRPr lang="en-US"/>
        </a:p>
      </dgm:t>
    </dgm:pt>
    <dgm:pt modelId="{DE3F8087-D058-D34A-9497-5BFC937FA651}" type="pres">
      <dgm:prSet presAssocID="{8CE5E6E0-C0E0-7D4B-9ECC-072911EB5D7C}" presName="ThreeConn_2-3" presStyleLbl="fgAccFollowNode1" presStyleIdx="1" presStyleCnt="2">
        <dgm:presLayoutVars>
          <dgm:bulletEnabled val="1"/>
        </dgm:presLayoutVars>
      </dgm:prSet>
      <dgm:spPr/>
      <dgm:t>
        <a:bodyPr/>
        <a:lstStyle/>
        <a:p>
          <a:endParaRPr lang="en-US"/>
        </a:p>
      </dgm:t>
    </dgm:pt>
    <dgm:pt modelId="{E89AA94A-1A14-9C4F-A066-69AF8517E0A8}" type="pres">
      <dgm:prSet presAssocID="{8CE5E6E0-C0E0-7D4B-9ECC-072911EB5D7C}" presName="ThreeNodes_1_text" presStyleLbl="node1" presStyleIdx="2" presStyleCnt="3">
        <dgm:presLayoutVars>
          <dgm:bulletEnabled val="1"/>
        </dgm:presLayoutVars>
      </dgm:prSet>
      <dgm:spPr/>
      <dgm:t>
        <a:bodyPr/>
        <a:lstStyle/>
        <a:p>
          <a:endParaRPr lang="en-US"/>
        </a:p>
      </dgm:t>
    </dgm:pt>
    <dgm:pt modelId="{C8F54286-0139-8A44-88F9-7DC35F8E4947}" type="pres">
      <dgm:prSet presAssocID="{8CE5E6E0-C0E0-7D4B-9ECC-072911EB5D7C}" presName="ThreeNodes_2_text" presStyleLbl="node1" presStyleIdx="2" presStyleCnt="3">
        <dgm:presLayoutVars>
          <dgm:bulletEnabled val="1"/>
        </dgm:presLayoutVars>
      </dgm:prSet>
      <dgm:spPr/>
      <dgm:t>
        <a:bodyPr/>
        <a:lstStyle/>
        <a:p>
          <a:endParaRPr lang="en-US"/>
        </a:p>
      </dgm:t>
    </dgm:pt>
    <dgm:pt modelId="{57B5AA8F-7053-B148-8AE0-019CA3784642}" type="pres">
      <dgm:prSet presAssocID="{8CE5E6E0-C0E0-7D4B-9ECC-072911EB5D7C}" presName="ThreeNodes_3_text" presStyleLbl="node1" presStyleIdx="2" presStyleCnt="3">
        <dgm:presLayoutVars>
          <dgm:bulletEnabled val="1"/>
        </dgm:presLayoutVars>
      </dgm:prSet>
      <dgm:spPr/>
      <dgm:t>
        <a:bodyPr/>
        <a:lstStyle/>
        <a:p>
          <a:endParaRPr lang="en-US"/>
        </a:p>
      </dgm:t>
    </dgm:pt>
  </dgm:ptLst>
  <dgm:cxnLst>
    <dgm:cxn modelId="{18056071-4BA9-1842-95D2-F6AE66075F02}" srcId="{8CE5E6E0-C0E0-7D4B-9ECC-072911EB5D7C}" destId="{B33F00F8-27EE-5D48-8E63-7DD39E84DCFE}" srcOrd="0" destOrd="0" parTransId="{DFFFF4C7-4B66-B549-BE2C-71ECB8FD7BFC}" sibTransId="{3D3BF893-EC5E-5C41-95BA-D8A1E8F5A621}"/>
    <dgm:cxn modelId="{92D7C6EF-EB73-415D-94C9-138AF46FD5D0}" type="presOf" srcId="{C2A269DA-4BD1-B149-9BFC-96F08153CA87}" destId="{B4F9C238-E26B-8240-B999-E9182E7F0F0B}" srcOrd="0" destOrd="0" presId="urn:microsoft.com/office/officeart/2005/8/layout/vProcess5"/>
    <dgm:cxn modelId="{0BB0F205-9BC2-444F-A3B5-6DC1F5AB51AF}" type="presOf" srcId="{914F3115-0986-8941-A157-F59169C12DBE}" destId="{57B5AA8F-7053-B148-8AE0-019CA3784642}" srcOrd="1" destOrd="0" presId="urn:microsoft.com/office/officeart/2005/8/layout/vProcess5"/>
    <dgm:cxn modelId="{E69D3DE0-00B0-B742-B8FF-C2C5171EB629}" srcId="{8CE5E6E0-C0E0-7D4B-9ECC-072911EB5D7C}" destId="{914F3115-0986-8941-A157-F59169C12DBE}" srcOrd="2" destOrd="0" parTransId="{B4414A42-CB19-CC41-BF03-667E3970A080}" sibTransId="{D2D3E406-E01D-A54D-8EC2-E687A433F959}"/>
    <dgm:cxn modelId="{C91162C7-22C9-4DF4-81F9-B3C036ABDC2E}" type="presOf" srcId="{60291DCA-FB65-9342-9B93-2C19ECBB4398}" destId="{DE3F8087-D058-D34A-9497-5BFC937FA651}" srcOrd="0" destOrd="0" presId="urn:microsoft.com/office/officeart/2005/8/layout/vProcess5"/>
    <dgm:cxn modelId="{7180CC59-4F95-E143-A0FB-AA8A305D5484}" srcId="{8CE5E6E0-C0E0-7D4B-9ECC-072911EB5D7C}" destId="{C2A269DA-4BD1-B149-9BFC-96F08153CA87}" srcOrd="1" destOrd="0" parTransId="{483BBEEC-196B-4F47-8AB1-825FD44CD918}" sibTransId="{60291DCA-FB65-9342-9B93-2C19ECBB4398}"/>
    <dgm:cxn modelId="{BB95B9D7-1FCB-4F5B-8527-D72A4C9C9EB9}" type="presOf" srcId="{914F3115-0986-8941-A157-F59169C12DBE}" destId="{23F12C94-7519-FB45-B6A6-5C0C92B09766}" srcOrd="0" destOrd="0" presId="urn:microsoft.com/office/officeart/2005/8/layout/vProcess5"/>
    <dgm:cxn modelId="{BB91F12C-C978-4494-B6CD-EC898E6EAB2C}" type="presOf" srcId="{8CE5E6E0-C0E0-7D4B-9ECC-072911EB5D7C}" destId="{E0C2A6BE-A7CB-5A42-917B-A4BA14152136}" srcOrd="0" destOrd="0" presId="urn:microsoft.com/office/officeart/2005/8/layout/vProcess5"/>
    <dgm:cxn modelId="{B05299AD-1A34-4C97-AAF2-5784560D423F}" type="presOf" srcId="{3D3BF893-EC5E-5C41-95BA-D8A1E8F5A621}" destId="{3D571A41-ADE1-8A42-BFA8-4D945BC1D95E}" srcOrd="0" destOrd="0" presId="urn:microsoft.com/office/officeart/2005/8/layout/vProcess5"/>
    <dgm:cxn modelId="{519FA2C7-D6AE-4ED6-A593-D91375589E72}" type="presOf" srcId="{B33F00F8-27EE-5D48-8E63-7DD39E84DCFE}" destId="{D1F5B7C5-382B-5442-8ED6-CDB17D4CE99E}" srcOrd="0" destOrd="0" presId="urn:microsoft.com/office/officeart/2005/8/layout/vProcess5"/>
    <dgm:cxn modelId="{B8845779-BEBE-467C-BB13-6A0D4666D662}" type="presOf" srcId="{B33F00F8-27EE-5D48-8E63-7DD39E84DCFE}" destId="{E89AA94A-1A14-9C4F-A066-69AF8517E0A8}" srcOrd="1" destOrd="0" presId="urn:microsoft.com/office/officeart/2005/8/layout/vProcess5"/>
    <dgm:cxn modelId="{E011BA72-F22C-4610-A468-288AE28C5C7C}" type="presOf" srcId="{C2A269DA-4BD1-B149-9BFC-96F08153CA87}" destId="{C8F54286-0139-8A44-88F9-7DC35F8E4947}" srcOrd="1" destOrd="0" presId="urn:microsoft.com/office/officeart/2005/8/layout/vProcess5"/>
    <dgm:cxn modelId="{7DC8E767-109A-4A1A-9833-6E1C606BB9B9}" type="presParOf" srcId="{E0C2A6BE-A7CB-5A42-917B-A4BA14152136}" destId="{ADEC034B-6FC2-DD40-AEEF-25D5FCC08DB9}" srcOrd="0" destOrd="0" presId="urn:microsoft.com/office/officeart/2005/8/layout/vProcess5"/>
    <dgm:cxn modelId="{8B2C3DC9-BBE2-406C-AD05-D9B5559C557F}" type="presParOf" srcId="{E0C2A6BE-A7CB-5A42-917B-A4BA14152136}" destId="{D1F5B7C5-382B-5442-8ED6-CDB17D4CE99E}" srcOrd="1" destOrd="0" presId="urn:microsoft.com/office/officeart/2005/8/layout/vProcess5"/>
    <dgm:cxn modelId="{5905EED4-8881-42D1-9C6C-1DC8D11C323C}" type="presParOf" srcId="{E0C2A6BE-A7CB-5A42-917B-A4BA14152136}" destId="{B4F9C238-E26B-8240-B999-E9182E7F0F0B}" srcOrd="2" destOrd="0" presId="urn:microsoft.com/office/officeart/2005/8/layout/vProcess5"/>
    <dgm:cxn modelId="{D7F0A1DE-0AC6-490D-9550-378D48993E1F}" type="presParOf" srcId="{E0C2A6BE-A7CB-5A42-917B-A4BA14152136}" destId="{23F12C94-7519-FB45-B6A6-5C0C92B09766}" srcOrd="3" destOrd="0" presId="urn:microsoft.com/office/officeart/2005/8/layout/vProcess5"/>
    <dgm:cxn modelId="{17017A10-929A-486B-9D65-5844E762E34C}" type="presParOf" srcId="{E0C2A6BE-A7CB-5A42-917B-A4BA14152136}" destId="{3D571A41-ADE1-8A42-BFA8-4D945BC1D95E}" srcOrd="4" destOrd="0" presId="urn:microsoft.com/office/officeart/2005/8/layout/vProcess5"/>
    <dgm:cxn modelId="{2CC36A39-192F-4CA9-BF67-95D7AD973F7A}" type="presParOf" srcId="{E0C2A6BE-A7CB-5A42-917B-A4BA14152136}" destId="{DE3F8087-D058-D34A-9497-5BFC937FA651}" srcOrd="5" destOrd="0" presId="urn:microsoft.com/office/officeart/2005/8/layout/vProcess5"/>
    <dgm:cxn modelId="{8B8C22D1-DC27-4D50-A021-504D7146D73C}" type="presParOf" srcId="{E0C2A6BE-A7CB-5A42-917B-A4BA14152136}" destId="{E89AA94A-1A14-9C4F-A066-69AF8517E0A8}" srcOrd="6" destOrd="0" presId="urn:microsoft.com/office/officeart/2005/8/layout/vProcess5"/>
    <dgm:cxn modelId="{D1A6EC7F-1475-42D8-80D2-93787BCCBF09}" type="presParOf" srcId="{E0C2A6BE-A7CB-5A42-917B-A4BA14152136}" destId="{C8F54286-0139-8A44-88F9-7DC35F8E4947}" srcOrd="7" destOrd="0" presId="urn:microsoft.com/office/officeart/2005/8/layout/vProcess5"/>
    <dgm:cxn modelId="{DBB2265A-7F39-4EB3-8A57-9FB3B191106A}" type="presParOf" srcId="{E0C2A6BE-A7CB-5A42-917B-A4BA14152136}" destId="{57B5AA8F-7053-B148-8AE0-019CA3784642}"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DA97222D-113E-194F-8B5F-1933EF53A445}"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EFDFF874-1353-1340-988A-930B8EA4834C}">
      <dgm:prSet phldrT="[Text]"/>
      <dgm:spPr>
        <a:noFill/>
        <a:ln w="12700" cmpd="sng">
          <a:solidFill>
            <a:srgbClr val="75787B"/>
          </a:solidFill>
        </a:ln>
      </dgm:spPr>
      <dgm:t>
        <a:bodyPr/>
        <a:lstStyle/>
        <a:p>
          <a:r>
            <a:rPr lang="en-US" dirty="0" smtClean="0">
              <a:solidFill>
                <a:srgbClr val="3B3C3E"/>
              </a:solidFill>
            </a:rPr>
            <a:t>Brainstorm list of hopes, wants, and dreams</a:t>
          </a:r>
          <a:endParaRPr lang="en-US" dirty="0">
            <a:solidFill>
              <a:srgbClr val="3B3C3E"/>
            </a:solidFill>
          </a:endParaRPr>
        </a:p>
      </dgm:t>
      <dgm:extLst>
        <a:ext uri="{E40237B7-FDA0-4F09-8148-C483321AD2D9}">
          <dgm14:cNvPr xmlns:dgm14="http://schemas.microsoft.com/office/drawing/2010/diagram" id="0" name="" descr="Brainstorm list of hopes, wants, and dreams"/>
        </a:ext>
      </dgm:extLst>
    </dgm:pt>
    <dgm:pt modelId="{5D9BA0DE-EDFD-DD4C-AC36-B2626492FE01}" type="sibTrans" cxnId="{897F1398-39CB-9845-BE7B-615F956A6121}">
      <dgm:prSet/>
      <dgm:spPr>
        <a:noFill/>
      </dgm:spPr>
      <dgm:t>
        <a:bodyPr/>
        <a:lstStyle/>
        <a:p>
          <a:endParaRPr lang="en-US" dirty="0"/>
        </a:p>
      </dgm:t>
    </dgm:pt>
    <dgm:pt modelId="{7DA6193C-3BC0-944F-907F-990D2B4D4431}" type="parTrans" cxnId="{897F1398-39CB-9845-BE7B-615F956A6121}">
      <dgm:prSet/>
      <dgm:spPr/>
      <dgm:t>
        <a:bodyPr/>
        <a:lstStyle/>
        <a:p>
          <a:endParaRPr lang="en-US"/>
        </a:p>
      </dgm:t>
    </dgm:pt>
    <dgm:pt modelId="{20E75F07-E2B5-C14D-BA02-64E9B55B11E8}">
      <dgm:prSet/>
      <dgm:spPr>
        <a:noFill/>
        <a:ln w="12700" cmpd="sng">
          <a:solidFill>
            <a:srgbClr val="75787B"/>
          </a:solidFill>
        </a:ln>
      </dgm:spPr>
      <dgm:t>
        <a:bodyPr/>
        <a:lstStyle/>
        <a:p>
          <a:r>
            <a:rPr lang="en-US" dirty="0" smtClean="0">
              <a:solidFill>
                <a:srgbClr val="3B3C3E"/>
              </a:solidFill>
            </a:rPr>
            <a:t>Figure out weekly savings target</a:t>
          </a:r>
          <a:endParaRPr lang="en-US" dirty="0">
            <a:solidFill>
              <a:srgbClr val="3B3C3E"/>
            </a:solidFill>
          </a:endParaRPr>
        </a:p>
      </dgm:t>
      <dgm:extLst>
        <a:ext uri="{E40237B7-FDA0-4F09-8148-C483321AD2D9}">
          <dgm14:cNvPr xmlns:dgm14="http://schemas.microsoft.com/office/drawing/2010/diagram" id="0" name="" descr="Figure out weekly savings target. Becomes part of cash flow budget May become the purpose for the cash flow budget&#10;"/>
        </a:ext>
      </dgm:extLst>
    </dgm:pt>
    <dgm:pt modelId="{E395A835-1DA9-8B49-ADBD-91B3286ABD87}" type="sibTrans" cxnId="{3B5A5276-2631-6A4B-A3B1-EA9F773E141D}">
      <dgm:prSet/>
      <dgm:spPr/>
      <dgm:t>
        <a:bodyPr/>
        <a:lstStyle/>
        <a:p>
          <a:endParaRPr lang="en-US"/>
        </a:p>
      </dgm:t>
    </dgm:pt>
    <dgm:pt modelId="{EBA5A74A-A08B-DA47-BCD9-7CB563B49095}" type="parTrans" cxnId="{3B5A5276-2631-6A4B-A3B1-EA9F773E141D}">
      <dgm:prSet/>
      <dgm:spPr/>
      <dgm:t>
        <a:bodyPr/>
        <a:lstStyle/>
        <a:p>
          <a:endParaRPr lang="en-US"/>
        </a:p>
      </dgm:t>
    </dgm:pt>
    <dgm:pt modelId="{4A19161A-85CB-594A-A8D3-47DD2B91F5F9}">
      <dgm:prSet phldrT="[Text]"/>
      <dgm:spPr>
        <a:noFill/>
        <a:ln w="12700" cmpd="sng">
          <a:solidFill>
            <a:srgbClr val="75787B"/>
          </a:solidFill>
        </a:ln>
      </dgm:spPr>
      <dgm:t>
        <a:bodyPr/>
        <a:lstStyle/>
        <a:p>
          <a:r>
            <a:rPr lang="en-US" dirty="0" smtClean="0">
              <a:solidFill>
                <a:srgbClr val="3B3C3E"/>
              </a:solidFill>
            </a:rPr>
            <a:t>Action plan</a:t>
          </a:r>
          <a:endParaRPr lang="en-US" dirty="0">
            <a:solidFill>
              <a:srgbClr val="3B3C3E"/>
            </a:solidFill>
          </a:endParaRPr>
        </a:p>
      </dgm:t>
      <dgm:extLst>
        <a:ext uri="{E40237B7-FDA0-4F09-8148-C483321AD2D9}">
          <dgm14:cNvPr xmlns:dgm14="http://schemas.microsoft.com/office/drawing/2010/diagram" id="0" name="" descr="Action plan&#10;"/>
        </a:ext>
      </dgm:extLst>
    </dgm:pt>
    <dgm:pt modelId="{6BD5B367-145E-3C43-B828-1419AF86DAB7}" type="sibTrans" cxnId="{CF88434B-2748-D041-AF55-D4BCCD365FAC}">
      <dgm:prSet/>
      <dgm:spPr>
        <a:noFill/>
      </dgm:spPr>
      <dgm:t>
        <a:bodyPr/>
        <a:lstStyle/>
        <a:p>
          <a:endParaRPr lang="en-US" dirty="0"/>
        </a:p>
      </dgm:t>
    </dgm:pt>
    <dgm:pt modelId="{0EA1CB86-44BF-0942-9C8B-83BE29369424}" type="parTrans" cxnId="{CF88434B-2748-D041-AF55-D4BCCD365FAC}">
      <dgm:prSet/>
      <dgm:spPr/>
      <dgm:t>
        <a:bodyPr/>
        <a:lstStyle/>
        <a:p>
          <a:endParaRPr lang="en-US"/>
        </a:p>
      </dgm:t>
    </dgm:pt>
    <dgm:pt modelId="{A674141D-B7F6-5B4E-A8BB-9F2BAA9DA7BE}">
      <dgm:prSet phldrT="[Text]"/>
      <dgm:spPr>
        <a:noFill/>
        <a:ln w="12700" cmpd="sng">
          <a:solidFill>
            <a:srgbClr val="75787B"/>
          </a:solidFill>
        </a:ln>
      </dgm:spPr>
      <dgm:t>
        <a:bodyPr/>
        <a:lstStyle/>
        <a:p>
          <a:r>
            <a:rPr lang="en-US" dirty="0" smtClean="0">
              <a:solidFill>
                <a:srgbClr val="3B3C3E"/>
              </a:solidFill>
            </a:rPr>
            <a:t>SMART goals</a:t>
          </a:r>
          <a:endParaRPr lang="en-US" dirty="0">
            <a:solidFill>
              <a:srgbClr val="3B3C3E"/>
            </a:solidFill>
          </a:endParaRPr>
        </a:p>
      </dgm:t>
      <dgm:extLst>
        <a:ext uri="{E40237B7-FDA0-4F09-8148-C483321AD2D9}">
          <dgm14:cNvPr xmlns:dgm14="http://schemas.microsoft.com/office/drawing/2010/diagram" id="0" name="" descr="SMART goals&#10;"/>
        </a:ext>
      </dgm:extLst>
    </dgm:pt>
    <dgm:pt modelId="{7A31B659-C7D2-1A4C-A097-0CF9160E1E4B}" type="sibTrans" cxnId="{A669E386-3E84-3B4F-B8CC-9D9709BA1E83}">
      <dgm:prSet/>
      <dgm:spPr>
        <a:noFill/>
      </dgm:spPr>
      <dgm:t>
        <a:bodyPr/>
        <a:lstStyle/>
        <a:p>
          <a:endParaRPr lang="en-US" dirty="0"/>
        </a:p>
      </dgm:t>
    </dgm:pt>
    <dgm:pt modelId="{99208181-65FE-2745-B4DE-EA3E950D7A71}" type="parTrans" cxnId="{A669E386-3E84-3B4F-B8CC-9D9709BA1E83}">
      <dgm:prSet/>
      <dgm:spPr/>
      <dgm:t>
        <a:bodyPr/>
        <a:lstStyle/>
        <a:p>
          <a:endParaRPr lang="en-US"/>
        </a:p>
      </dgm:t>
    </dgm:pt>
    <dgm:pt modelId="{6BF4CB61-2C19-43D8-BC2D-FFB4038B3760}" type="pres">
      <dgm:prSet presAssocID="{DA97222D-113E-194F-8B5F-1933EF53A445}" presName="Name0" presStyleCnt="0">
        <dgm:presLayoutVars>
          <dgm:dir/>
          <dgm:resizeHandles val="exact"/>
        </dgm:presLayoutVars>
      </dgm:prSet>
      <dgm:spPr/>
      <dgm:t>
        <a:bodyPr/>
        <a:lstStyle/>
        <a:p>
          <a:endParaRPr lang="en-US"/>
        </a:p>
      </dgm:t>
    </dgm:pt>
    <dgm:pt modelId="{39229488-3188-4A33-8623-DC52E2830B12}" type="pres">
      <dgm:prSet presAssocID="{EFDFF874-1353-1340-988A-930B8EA4834C}" presName="node" presStyleLbl="node1" presStyleIdx="0" presStyleCnt="4">
        <dgm:presLayoutVars>
          <dgm:bulletEnabled val="1"/>
        </dgm:presLayoutVars>
      </dgm:prSet>
      <dgm:spPr/>
      <dgm:t>
        <a:bodyPr/>
        <a:lstStyle/>
        <a:p>
          <a:endParaRPr lang="en-US"/>
        </a:p>
      </dgm:t>
    </dgm:pt>
    <dgm:pt modelId="{BEFAD0B5-6393-4CF5-BF5D-42910E910CF9}" type="pres">
      <dgm:prSet presAssocID="{5D9BA0DE-EDFD-DD4C-AC36-B2626492FE01}" presName="sibTrans" presStyleLbl="sibTrans2D1" presStyleIdx="0" presStyleCnt="3"/>
      <dgm:spPr/>
      <dgm:t>
        <a:bodyPr/>
        <a:lstStyle/>
        <a:p>
          <a:endParaRPr lang="en-US"/>
        </a:p>
      </dgm:t>
    </dgm:pt>
    <dgm:pt modelId="{627A50F7-821A-4658-970D-B8C72AC8B838}" type="pres">
      <dgm:prSet presAssocID="{5D9BA0DE-EDFD-DD4C-AC36-B2626492FE01}" presName="connectorText" presStyleLbl="sibTrans2D1" presStyleIdx="0" presStyleCnt="3"/>
      <dgm:spPr/>
      <dgm:t>
        <a:bodyPr/>
        <a:lstStyle/>
        <a:p>
          <a:endParaRPr lang="en-US"/>
        </a:p>
      </dgm:t>
    </dgm:pt>
    <dgm:pt modelId="{27C3135E-6232-487A-AF22-706D50227F57}" type="pres">
      <dgm:prSet presAssocID="{A674141D-B7F6-5B4E-A8BB-9F2BAA9DA7BE}" presName="node" presStyleLbl="node1" presStyleIdx="1" presStyleCnt="4">
        <dgm:presLayoutVars>
          <dgm:bulletEnabled val="1"/>
        </dgm:presLayoutVars>
      </dgm:prSet>
      <dgm:spPr/>
      <dgm:t>
        <a:bodyPr/>
        <a:lstStyle/>
        <a:p>
          <a:endParaRPr lang="en-US"/>
        </a:p>
      </dgm:t>
    </dgm:pt>
    <dgm:pt modelId="{E3E1AB67-3700-46A4-BF2E-AB7938774631}" type="pres">
      <dgm:prSet presAssocID="{7A31B659-C7D2-1A4C-A097-0CF9160E1E4B}" presName="sibTrans" presStyleLbl="sibTrans2D1" presStyleIdx="1" presStyleCnt="3"/>
      <dgm:spPr/>
      <dgm:t>
        <a:bodyPr/>
        <a:lstStyle/>
        <a:p>
          <a:endParaRPr lang="en-US"/>
        </a:p>
      </dgm:t>
    </dgm:pt>
    <dgm:pt modelId="{0C822C49-306E-484A-952A-51186426386E}" type="pres">
      <dgm:prSet presAssocID="{7A31B659-C7D2-1A4C-A097-0CF9160E1E4B}" presName="connectorText" presStyleLbl="sibTrans2D1" presStyleIdx="1" presStyleCnt="3"/>
      <dgm:spPr/>
      <dgm:t>
        <a:bodyPr/>
        <a:lstStyle/>
        <a:p>
          <a:endParaRPr lang="en-US"/>
        </a:p>
      </dgm:t>
    </dgm:pt>
    <dgm:pt modelId="{A894D692-4104-459C-8AAD-BBDDE8A95943}" type="pres">
      <dgm:prSet presAssocID="{4A19161A-85CB-594A-A8D3-47DD2B91F5F9}" presName="node" presStyleLbl="node1" presStyleIdx="2" presStyleCnt="4">
        <dgm:presLayoutVars>
          <dgm:bulletEnabled val="1"/>
        </dgm:presLayoutVars>
      </dgm:prSet>
      <dgm:spPr/>
      <dgm:t>
        <a:bodyPr/>
        <a:lstStyle/>
        <a:p>
          <a:endParaRPr lang="en-US"/>
        </a:p>
      </dgm:t>
    </dgm:pt>
    <dgm:pt modelId="{6DF146CD-1572-4966-9624-6E62D99E0557}" type="pres">
      <dgm:prSet presAssocID="{6BD5B367-145E-3C43-B828-1419AF86DAB7}" presName="sibTrans" presStyleLbl="sibTrans2D1" presStyleIdx="2" presStyleCnt="3"/>
      <dgm:spPr/>
      <dgm:t>
        <a:bodyPr/>
        <a:lstStyle/>
        <a:p>
          <a:endParaRPr lang="en-US"/>
        </a:p>
      </dgm:t>
    </dgm:pt>
    <dgm:pt modelId="{5DAA6C11-5224-4765-BA7B-9C040FC60245}" type="pres">
      <dgm:prSet presAssocID="{6BD5B367-145E-3C43-B828-1419AF86DAB7}" presName="connectorText" presStyleLbl="sibTrans2D1" presStyleIdx="2" presStyleCnt="3"/>
      <dgm:spPr/>
      <dgm:t>
        <a:bodyPr/>
        <a:lstStyle/>
        <a:p>
          <a:endParaRPr lang="en-US"/>
        </a:p>
      </dgm:t>
    </dgm:pt>
    <dgm:pt modelId="{435A6E66-361A-48EF-AF4C-B73F04969556}" type="pres">
      <dgm:prSet presAssocID="{20E75F07-E2B5-C14D-BA02-64E9B55B11E8}" presName="node" presStyleLbl="node1" presStyleIdx="3" presStyleCnt="4">
        <dgm:presLayoutVars>
          <dgm:bulletEnabled val="1"/>
        </dgm:presLayoutVars>
      </dgm:prSet>
      <dgm:spPr/>
      <dgm:t>
        <a:bodyPr/>
        <a:lstStyle/>
        <a:p>
          <a:endParaRPr lang="en-US"/>
        </a:p>
      </dgm:t>
    </dgm:pt>
  </dgm:ptLst>
  <dgm:cxnLst>
    <dgm:cxn modelId="{FBFB505A-B862-5A49-B534-2831F098C6E8}" type="presOf" srcId="{6BD5B367-145E-3C43-B828-1419AF86DAB7}" destId="{6DF146CD-1572-4966-9624-6E62D99E0557}" srcOrd="0" destOrd="0" presId="urn:microsoft.com/office/officeart/2005/8/layout/process1"/>
    <dgm:cxn modelId="{DC1EE527-0F9A-1C44-A913-2C4B4CCE7660}" type="presOf" srcId="{4A19161A-85CB-594A-A8D3-47DD2B91F5F9}" destId="{A894D692-4104-459C-8AAD-BBDDE8A95943}" srcOrd="0" destOrd="0" presId="urn:microsoft.com/office/officeart/2005/8/layout/process1"/>
    <dgm:cxn modelId="{57DDC9B1-A99D-EC45-AEEF-8B59977B5349}" type="presOf" srcId="{20E75F07-E2B5-C14D-BA02-64E9B55B11E8}" destId="{435A6E66-361A-48EF-AF4C-B73F04969556}" srcOrd="0" destOrd="0" presId="urn:microsoft.com/office/officeart/2005/8/layout/process1"/>
    <dgm:cxn modelId="{25E6C2CA-9104-2B44-93C6-7CD9EA0BCC5F}" type="presOf" srcId="{EFDFF874-1353-1340-988A-930B8EA4834C}" destId="{39229488-3188-4A33-8623-DC52E2830B12}" srcOrd="0" destOrd="0" presId="urn:microsoft.com/office/officeart/2005/8/layout/process1"/>
    <dgm:cxn modelId="{3D7DEF2F-4DD1-B54E-9D2D-8B94DF3C3FBA}" type="presOf" srcId="{DA97222D-113E-194F-8B5F-1933EF53A445}" destId="{6BF4CB61-2C19-43D8-BC2D-FFB4038B3760}" srcOrd="0" destOrd="0" presId="urn:microsoft.com/office/officeart/2005/8/layout/process1"/>
    <dgm:cxn modelId="{0477B133-608D-0240-9BC5-D5AD1466F405}" type="presOf" srcId="{6BD5B367-145E-3C43-B828-1419AF86DAB7}" destId="{5DAA6C11-5224-4765-BA7B-9C040FC60245}" srcOrd="1" destOrd="0" presId="urn:microsoft.com/office/officeart/2005/8/layout/process1"/>
    <dgm:cxn modelId="{3B5A5276-2631-6A4B-A3B1-EA9F773E141D}" srcId="{DA97222D-113E-194F-8B5F-1933EF53A445}" destId="{20E75F07-E2B5-C14D-BA02-64E9B55B11E8}" srcOrd="3" destOrd="0" parTransId="{EBA5A74A-A08B-DA47-BCD9-7CB563B49095}" sibTransId="{E395A835-1DA9-8B49-ADBD-91B3286ABD87}"/>
    <dgm:cxn modelId="{A669E386-3E84-3B4F-B8CC-9D9709BA1E83}" srcId="{DA97222D-113E-194F-8B5F-1933EF53A445}" destId="{A674141D-B7F6-5B4E-A8BB-9F2BAA9DA7BE}" srcOrd="1" destOrd="0" parTransId="{99208181-65FE-2745-B4DE-EA3E950D7A71}" sibTransId="{7A31B659-C7D2-1A4C-A097-0CF9160E1E4B}"/>
    <dgm:cxn modelId="{E4EBB640-44FA-F242-A671-D227BE13322B}" type="presOf" srcId="{A674141D-B7F6-5B4E-A8BB-9F2BAA9DA7BE}" destId="{27C3135E-6232-487A-AF22-706D50227F57}" srcOrd="0" destOrd="0" presId="urn:microsoft.com/office/officeart/2005/8/layout/process1"/>
    <dgm:cxn modelId="{EA8E919A-EEA9-FD49-8590-CA87FB9F7F6E}" type="presOf" srcId="{5D9BA0DE-EDFD-DD4C-AC36-B2626492FE01}" destId="{BEFAD0B5-6393-4CF5-BF5D-42910E910CF9}" srcOrd="0" destOrd="0" presId="urn:microsoft.com/office/officeart/2005/8/layout/process1"/>
    <dgm:cxn modelId="{DC7AFC4E-5B2F-F142-8298-A07473D7A27F}" type="presOf" srcId="{7A31B659-C7D2-1A4C-A097-0CF9160E1E4B}" destId="{E3E1AB67-3700-46A4-BF2E-AB7938774631}" srcOrd="0" destOrd="0" presId="urn:microsoft.com/office/officeart/2005/8/layout/process1"/>
    <dgm:cxn modelId="{CF88434B-2748-D041-AF55-D4BCCD365FAC}" srcId="{DA97222D-113E-194F-8B5F-1933EF53A445}" destId="{4A19161A-85CB-594A-A8D3-47DD2B91F5F9}" srcOrd="2" destOrd="0" parTransId="{0EA1CB86-44BF-0942-9C8B-83BE29369424}" sibTransId="{6BD5B367-145E-3C43-B828-1419AF86DAB7}"/>
    <dgm:cxn modelId="{35BC9C94-145A-A547-98DB-6828CB823EB7}" type="presOf" srcId="{5D9BA0DE-EDFD-DD4C-AC36-B2626492FE01}" destId="{627A50F7-821A-4658-970D-B8C72AC8B838}" srcOrd="1" destOrd="0" presId="urn:microsoft.com/office/officeart/2005/8/layout/process1"/>
    <dgm:cxn modelId="{70068003-6034-0947-A740-CE3C1F7A212A}" type="presOf" srcId="{7A31B659-C7D2-1A4C-A097-0CF9160E1E4B}" destId="{0C822C49-306E-484A-952A-51186426386E}" srcOrd="1" destOrd="0" presId="urn:microsoft.com/office/officeart/2005/8/layout/process1"/>
    <dgm:cxn modelId="{897F1398-39CB-9845-BE7B-615F956A6121}" srcId="{DA97222D-113E-194F-8B5F-1933EF53A445}" destId="{EFDFF874-1353-1340-988A-930B8EA4834C}" srcOrd="0" destOrd="0" parTransId="{7DA6193C-3BC0-944F-907F-990D2B4D4431}" sibTransId="{5D9BA0DE-EDFD-DD4C-AC36-B2626492FE01}"/>
    <dgm:cxn modelId="{60D1EBDA-BCCD-0248-AECE-005ED5CD7CFA}" type="presParOf" srcId="{6BF4CB61-2C19-43D8-BC2D-FFB4038B3760}" destId="{39229488-3188-4A33-8623-DC52E2830B12}" srcOrd="0" destOrd="0" presId="urn:microsoft.com/office/officeart/2005/8/layout/process1"/>
    <dgm:cxn modelId="{002752CA-5913-A243-A0BB-F437A67C45E9}" type="presParOf" srcId="{6BF4CB61-2C19-43D8-BC2D-FFB4038B3760}" destId="{BEFAD0B5-6393-4CF5-BF5D-42910E910CF9}" srcOrd="1" destOrd="0" presId="urn:microsoft.com/office/officeart/2005/8/layout/process1"/>
    <dgm:cxn modelId="{CD2DE1E2-EED8-804D-8B4A-C1B947CFA58C}" type="presParOf" srcId="{BEFAD0B5-6393-4CF5-BF5D-42910E910CF9}" destId="{627A50F7-821A-4658-970D-B8C72AC8B838}" srcOrd="0" destOrd="0" presId="urn:microsoft.com/office/officeart/2005/8/layout/process1"/>
    <dgm:cxn modelId="{E8204B57-ED11-C447-9DF2-EA09C0890317}" type="presParOf" srcId="{6BF4CB61-2C19-43D8-BC2D-FFB4038B3760}" destId="{27C3135E-6232-487A-AF22-706D50227F57}" srcOrd="2" destOrd="0" presId="urn:microsoft.com/office/officeart/2005/8/layout/process1"/>
    <dgm:cxn modelId="{F1DF0881-BDCA-CE4B-923D-D61907ED66BE}" type="presParOf" srcId="{6BF4CB61-2C19-43D8-BC2D-FFB4038B3760}" destId="{E3E1AB67-3700-46A4-BF2E-AB7938774631}" srcOrd="3" destOrd="0" presId="urn:microsoft.com/office/officeart/2005/8/layout/process1"/>
    <dgm:cxn modelId="{B1A54FA0-5DD1-E342-AC54-D2E00DE92E05}" type="presParOf" srcId="{E3E1AB67-3700-46A4-BF2E-AB7938774631}" destId="{0C822C49-306E-484A-952A-51186426386E}" srcOrd="0" destOrd="0" presId="urn:microsoft.com/office/officeart/2005/8/layout/process1"/>
    <dgm:cxn modelId="{68BFF9C1-DD40-A048-8B75-784525E0CAD9}" type="presParOf" srcId="{6BF4CB61-2C19-43D8-BC2D-FFB4038B3760}" destId="{A894D692-4104-459C-8AAD-BBDDE8A95943}" srcOrd="4" destOrd="0" presId="urn:microsoft.com/office/officeart/2005/8/layout/process1"/>
    <dgm:cxn modelId="{3D70B5DB-E715-A641-AB38-FF9BFF790F5E}" type="presParOf" srcId="{6BF4CB61-2C19-43D8-BC2D-FFB4038B3760}" destId="{6DF146CD-1572-4966-9624-6E62D99E0557}" srcOrd="5" destOrd="0" presId="urn:microsoft.com/office/officeart/2005/8/layout/process1"/>
    <dgm:cxn modelId="{9782191E-05AC-E348-867E-E715EF4679FF}" type="presParOf" srcId="{6DF146CD-1572-4966-9624-6E62D99E0557}" destId="{5DAA6C11-5224-4765-BA7B-9C040FC60245}" srcOrd="0" destOrd="0" presId="urn:microsoft.com/office/officeart/2005/8/layout/process1"/>
    <dgm:cxn modelId="{2CAFCBA0-040D-FE46-8CA7-13E60BE01703}" type="presParOf" srcId="{6BF4CB61-2C19-43D8-BC2D-FFB4038B3760}" destId="{435A6E66-361A-48EF-AF4C-B73F04969556}" srcOrd="6" destOrd="0" presId="urn:microsoft.com/office/officeart/2005/8/layout/process1"/>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CE998C12-2FBB-4F7A-9F9B-EDF3C00DB4D3}" type="doc">
      <dgm:prSet loTypeId="urn:microsoft.com/office/officeart/2005/8/layout/equation1" loCatId="process" qsTypeId="urn:microsoft.com/office/officeart/2005/8/quickstyle/simple1" qsCatId="simple" csTypeId="urn:microsoft.com/office/officeart/2005/8/colors/accent2_2" csCatId="accent2" phldr="1"/>
      <dgm:spPr/>
    </dgm:pt>
    <dgm:pt modelId="{254A14C6-A6AF-4F92-9292-FD028AF3737C}">
      <dgm:prSet phldrT="[Text]" custT="1"/>
      <dgm:spPr>
        <a:solidFill>
          <a:srgbClr val="3B8636"/>
        </a:solidFill>
      </dgm:spPr>
      <dgm:t>
        <a:bodyPr/>
        <a:lstStyle/>
        <a:p>
          <a:r>
            <a:rPr lang="en-US" sz="1800" b="0" i="0" dirty="0" smtClean="0">
              <a:latin typeface="Arial"/>
              <a:cs typeface="Arial"/>
            </a:rPr>
            <a:t>Number of weeks to reach goal</a:t>
          </a:r>
          <a:endParaRPr lang="en-US" sz="1800" b="0" i="0" dirty="0">
            <a:latin typeface="Arial"/>
            <a:cs typeface="Arial"/>
          </a:endParaRPr>
        </a:p>
      </dgm:t>
      <dgm:extLst>
        <a:ext uri="{E40237B7-FDA0-4F09-8148-C483321AD2D9}">
          <dgm14:cNvPr xmlns:dgm14="http://schemas.microsoft.com/office/drawing/2010/diagram" id="0" name="" descr="number of weeks to reach goal"/>
        </a:ext>
      </dgm:extLst>
    </dgm:pt>
    <dgm:pt modelId="{DA18F270-5594-47DB-A9EF-5BFFCE95FE07}" type="parTrans" cxnId="{19358E68-E6AA-40DF-987D-831BF9A3F328}">
      <dgm:prSet/>
      <dgm:spPr/>
      <dgm:t>
        <a:bodyPr/>
        <a:lstStyle/>
        <a:p>
          <a:endParaRPr lang="en-US"/>
        </a:p>
      </dgm:t>
    </dgm:pt>
    <dgm:pt modelId="{856EB86D-8BF4-4C0F-9863-03A550FDAF7A}" type="sibTrans" cxnId="{19358E68-E6AA-40DF-987D-831BF9A3F328}">
      <dgm:prSet/>
      <dgm:spPr>
        <a:solidFill>
          <a:srgbClr val="FFFFFF"/>
        </a:solidFill>
      </dgm:spPr>
      <dgm:t>
        <a:bodyPr/>
        <a:lstStyle/>
        <a:p>
          <a:endParaRPr lang="en-US" dirty="0"/>
        </a:p>
      </dgm:t>
    </dgm:pt>
    <dgm:pt modelId="{7E982CCF-0D9F-422E-BA76-87E46A480F43}">
      <dgm:prSet phldrT="[Text]" custT="1"/>
      <dgm:spPr>
        <a:solidFill>
          <a:srgbClr val="3B8636"/>
        </a:solidFill>
      </dgm:spPr>
      <dgm:t>
        <a:bodyPr/>
        <a:lstStyle/>
        <a:p>
          <a:pPr>
            <a:lnSpc>
              <a:spcPct val="120000"/>
            </a:lnSpc>
          </a:pPr>
          <a:r>
            <a:rPr lang="en-US" sz="1800" b="0" dirty="0" smtClean="0">
              <a:latin typeface="Arial"/>
              <a:cs typeface="Arial"/>
            </a:rPr>
            <a:t>Amount to set aside each week</a:t>
          </a:r>
          <a:endParaRPr lang="en-US" sz="1800" b="0" dirty="0">
            <a:latin typeface="Arial"/>
            <a:cs typeface="Arial"/>
          </a:endParaRPr>
        </a:p>
      </dgm:t>
      <dgm:extLst>
        <a:ext uri="{E40237B7-FDA0-4F09-8148-C483321AD2D9}">
          <dgm14:cNvPr xmlns:dgm14="http://schemas.microsoft.com/office/drawing/2010/diagram" id="0" name="" descr="Amount to set aside each week"/>
        </a:ext>
      </dgm:extLst>
    </dgm:pt>
    <dgm:pt modelId="{59A0486E-A971-4E97-92AD-68E7FE8CD1DF}" type="parTrans" cxnId="{0989AC25-42C5-4158-97C8-A71FA62E8E3B}">
      <dgm:prSet/>
      <dgm:spPr/>
      <dgm:t>
        <a:bodyPr/>
        <a:lstStyle/>
        <a:p>
          <a:endParaRPr lang="en-US"/>
        </a:p>
      </dgm:t>
    </dgm:pt>
    <dgm:pt modelId="{0E8CECB0-AC75-4BEF-AFB4-7593862A5AB3}" type="sibTrans" cxnId="{0989AC25-42C5-4158-97C8-A71FA62E8E3B}">
      <dgm:prSet/>
      <dgm:spPr/>
      <dgm:t>
        <a:bodyPr/>
        <a:lstStyle/>
        <a:p>
          <a:endParaRPr lang="en-US"/>
        </a:p>
      </dgm:t>
    </dgm:pt>
    <dgm:pt modelId="{32055F16-AECB-4F4C-9D01-0C2E44AB53B7}">
      <dgm:prSet phldrT="[Text]" custT="1"/>
      <dgm:spPr>
        <a:solidFill>
          <a:srgbClr val="3B8636"/>
        </a:solidFill>
      </dgm:spPr>
      <dgm:t>
        <a:bodyPr/>
        <a:lstStyle/>
        <a:p>
          <a:r>
            <a:rPr lang="en-US" sz="1800" b="0" dirty="0" smtClean="0">
              <a:latin typeface="Arial"/>
              <a:cs typeface="Arial"/>
            </a:rPr>
            <a:t>Total amount needed</a:t>
          </a:r>
          <a:endParaRPr lang="en-US" sz="1800" b="0" dirty="0">
            <a:latin typeface="Arial"/>
            <a:cs typeface="Arial"/>
          </a:endParaRPr>
        </a:p>
      </dgm:t>
      <dgm:extLst>
        <a:ext uri="{E40237B7-FDA0-4F09-8148-C483321AD2D9}">
          <dgm14:cNvPr xmlns:dgm14="http://schemas.microsoft.com/office/drawing/2010/diagram" id="0" name="" descr="Total amount needed"/>
        </a:ext>
      </dgm:extLst>
    </dgm:pt>
    <dgm:pt modelId="{C9BDD3D1-92DA-4EDE-950A-F45F74F58271}" type="sibTrans" cxnId="{6B03500C-9C2D-420D-907B-8A059FB7825D}">
      <dgm:prSet/>
      <dgm:spPr>
        <a:solidFill>
          <a:schemeClr val="bg1"/>
        </a:solidFill>
      </dgm:spPr>
      <dgm:t>
        <a:bodyPr/>
        <a:lstStyle/>
        <a:p>
          <a:endParaRPr lang="en-US" dirty="0"/>
        </a:p>
      </dgm:t>
    </dgm:pt>
    <dgm:pt modelId="{C9412C00-C492-4856-BCF8-CF5C5AD2EC4A}" type="parTrans" cxnId="{6B03500C-9C2D-420D-907B-8A059FB7825D}">
      <dgm:prSet/>
      <dgm:spPr/>
      <dgm:t>
        <a:bodyPr/>
        <a:lstStyle/>
        <a:p>
          <a:endParaRPr lang="en-US"/>
        </a:p>
      </dgm:t>
    </dgm:pt>
    <dgm:pt modelId="{167278C8-35B2-4BE6-8A20-66FA69C28141}" type="pres">
      <dgm:prSet presAssocID="{CE998C12-2FBB-4F7A-9F9B-EDF3C00DB4D3}" presName="linearFlow" presStyleCnt="0">
        <dgm:presLayoutVars>
          <dgm:dir/>
          <dgm:resizeHandles val="exact"/>
        </dgm:presLayoutVars>
      </dgm:prSet>
      <dgm:spPr/>
    </dgm:pt>
    <dgm:pt modelId="{B038EE9B-D981-40FB-B786-A1BE11114661}" type="pres">
      <dgm:prSet presAssocID="{32055F16-AECB-4F4C-9D01-0C2E44AB53B7}" presName="node" presStyleLbl="node1" presStyleIdx="0" presStyleCnt="3">
        <dgm:presLayoutVars>
          <dgm:bulletEnabled val="1"/>
        </dgm:presLayoutVars>
      </dgm:prSet>
      <dgm:spPr/>
      <dgm:t>
        <a:bodyPr/>
        <a:lstStyle/>
        <a:p>
          <a:endParaRPr lang="en-US"/>
        </a:p>
      </dgm:t>
    </dgm:pt>
    <dgm:pt modelId="{92074FD1-F1B7-43F8-B629-A6834B99BE13}" type="pres">
      <dgm:prSet presAssocID="{C9BDD3D1-92DA-4EDE-950A-F45F74F58271}" presName="spacerL" presStyleCnt="0"/>
      <dgm:spPr/>
    </dgm:pt>
    <dgm:pt modelId="{97FDB00C-7DB5-4FA5-B450-CF8F1E49E9DF}" type="pres">
      <dgm:prSet presAssocID="{C9BDD3D1-92DA-4EDE-950A-F45F74F58271}" presName="sibTrans" presStyleLbl="sibTrans2D1" presStyleIdx="0" presStyleCnt="2" custLinFactNeighborX="-92669" custLinFactNeighborY="1222"/>
      <dgm:spPr/>
      <dgm:t>
        <a:bodyPr/>
        <a:lstStyle/>
        <a:p>
          <a:endParaRPr lang="en-US"/>
        </a:p>
      </dgm:t>
    </dgm:pt>
    <dgm:pt modelId="{85A720C8-D645-48D1-BFFD-325E54302795}" type="pres">
      <dgm:prSet presAssocID="{C9BDD3D1-92DA-4EDE-950A-F45F74F58271}" presName="spacerR" presStyleCnt="0"/>
      <dgm:spPr/>
    </dgm:pt>
    <dgm:pt modelId="{DFB04FFC-DE9B-4269-877C-AC906D56C9DE}" type="pres">
      <dgm:prSet presAssocID="{254A14C6-A6AF-4F92-9292-FD028AF3737C}" presName="node" presStyleLbl="node1" presStyleIdx="1" presStyleCnt="3" custLinFactX="-1714" custLinFactNeighborX="-100000">
        <dgm:presLayoutVars>
          <dgm:bulletEnabled val="1"/>
        </dgm:presLayoutVars>
      </dgm:prSet>
      <dgm:spPr/>
      <dgm:t>
        <a:bodyPr/>
        <a:lstStyle/>
        <a:p>
          <a:endParaRPr lang="en-US"/>
        </a:p>
      </dgm:t>
    </dgm:pt>
    <dgm:pt modelId="{2A8B21D4-A3DB-412A-BD7E-84666062188D}" type="pres">
      <dgm:prSet presAssocID="{856EB86D-8BF4-4C0F-9863-03A550FDAF7A}" presName="spacerL" presStyleCnt="0"/>
      <dgm:spPr/>
    </dgm:pt>
    <dgm:pt modelId="{64F09F2D-5368-4221-8664-42515F353403}" type="pres">
      <dgm:prSet presAssocID="{856EB86D-8BF4-4C0F-9863-03A550FDAF7A}" presName="sibTrans" presStyleLbl="sibTrans2D1" presStyleIdx="1" presStyleCnt="2" custLinFactX="-16481" custLinFactNeighborX="-100000"/>
      <dgm:spPr/>
      <dgm:t>
        <a:bodyPr/>
        <a:lstStyle/>
        <a:p>
          <a:endParaRPr lang="en-US"/>
        </a:p>
      </dgm:t>
    </dgm:pt>
    <dgm:pt modelId="{3247F51A-645C-4AEC-9263-EC8B8CFA3489}" type="pres">
      <dgm:prSet presAssocID="{856EB86D-8BF4-4C0F-9863-03A550FDAF7A}" presName="spacerR" presStyleCnt="0"/>
      <dgm:spPr/>
    </dgm:pt>
    <dgm:pt modelId="{B3010C1D-96BF-46E2-800E-EAFF056355B7}" type="pres">
      <dgm:prSet presAssocID="{7E982CCF-0D9F-422E-BA76-87E46A480F43}" presName="node" presStyleLbl="node1" presStyleIdx="2" presStyleCnt="3" custLinFactX="-16934" custLinFactNeighborX="-100000">
        <dgm:presLayoutVars>
          <dgm:bulletEnabled val="1"/>
        </dgm:presLayoutVars>
      </dgm:prSet>
      <dgm:spPr/>
      <dgm:t>
        <a:bodyPr/>
        <a:lstStyle/>
        <a:p>
          <a:endParaRPr lang="en-US"/>
        </a:p>
      </dgm:t>
    </dgm:pt>
  </dgm:ptLst>
  <dgm:cxnLst>
    <dgm:cxn modelId="{6B03500C-9C2D-420D-907B-8A059FB7825D}" srcId="{CE998C12-2FBB-4F7A-9F9B-EDF3C00DB4D3}" destId="{32055F16-AECB-4F4C-9D01-0C2E44AB53B7}" srcOrd="0" destOrd="0" parTransId="{C9412C00-C492-4856-BCF8-CF5C5AD2EC4A}" sibTransId="{C9BDD3D1-92DA-4EDE-950A-F45F74F58271}"/>
    <dgm:cxn modelId="{19358E68-E6AA-40DF-987D-831BF9A3F328}" srcId="{CE998C12-2FBB-4F7A-9F9B-EDF3C00DB4D3}" destId="{254A14C6-A6AF-4F92-9292-FD028AF3737C}" srcOrd="1" destOrd="0" parTransId="{DA18F270-5594-47DB-A9EF-5BFFCE95FE07}" sibTransId="{856EB86D-8BF4-4C0F-9863-03A550FDAF7A}"/>
    <dgm:cxn modelId="{8C0161F4-02FC-3748-8369-E5C1F7F26713}" type="presOf" srcId="{254A14C6-A6AF-4F92-9292-FD028AF3737C}" destId="{DFB04FFC-DE9B-4269-877C-AC906D56C9DE}" srcOrd="0" destOrd="0" presId="urn:microsoft.com/office/officeart/2005/8/layout/equation1"/>
    <dgm:cxn modelId="{1B7C3177-A4D7-9E47-B04E-A24454D8B2C8}" type="presOf" srcId="{C9BDD3D1-92DA-4EDE-950A-F45F74F58271}" destId="{97FDB00C-7DB5-4FA5-B450-CF8F1E49E9DF}" srcOrd="0" destOrd="0" presId="urn:microsoft.com/office/officeart/2005/8/layout/equation1"/>
    <dgm:cxn modelId="{E52E2F8A-C432-8F44-8698-F09D590D9F79}" type="presOf" srcId="{856EB86D-8BF4-4C0F-9863-03A550FDAF7A}" destId="{64F09F2D-5368-4221-8664-42515F353403}" srcOrd="0" destOrd="0" presId="urn:microsoft.com/office/officeart/2005/8/layout/equation1"/>
    <dgm:cxn modelId="{E0D1616B-6C77-F249-AFB7-25CD5E6FEA39}" type="presOf" srcId="{CE998C12-2FBB-4F7A-9F9B-EDF3C00DB4D3}" destId="{167278C8-35B2-4BE6-8A20-66FA69C28141}" srcOrd="0" destOrd="0" presId="urn:microsoft.com/office/officeart/2005/8/layout/equation1"/>
    <dgm:cxn modelId="{3C358A65-F9C2-6346-91D5-EF79366EC0A1}" type="presOf" srcId="{32055F16-AECB-4F4C-9D01-0C2E44AB53B7}" destId="{B038EE9B-D981-40FB-B786-A1BE11114661}" srcOrd="0" destOrd="0" presId="urn:microsoft.com/office/officeart/2005/8/layout/equation1"/>
    <dgm:cxn modelId="{186BDD1F-B83F-784C-B722-C9ED78E41254}" type="presOf" srcId="{7E982CCF-0D9F-422E-BA76-87E46A480F43}" destId="{B3010C1D-96BF-46E2-800E-EAFF056355B7}" srcOrd="0" destOrd="0" presId="urn:microsoft.com/office/officeart/2005/8/layout/equation1"/>
    <dgm:cxn modelId="{0989AC25-42C5-4158-97C8-A71FA62E8E3B}" srcId="{CE998C12-2FBB-4F7A-9F9B-EDF3C00DB4D3}" destId="{7E982CCF-0D9F-422E-BA76-87E46A480F43}" srcOrd="2" destOrd="0" parTransId="{59A0486E-A971-4E97-92AD-68E7FE8CD1DF}" sibTransId="{0E8CECB0-AC75-4BEF-AFB4-7593862A5AB3}"/>
    <dgm:cxn modelId="{CB8E1E59-45DE-3E4F-9035-AB6AB01A5B88}" type="presParOf" srcId="{167278C8-35B2-4BE6-8A20-66FA69C28141}" destId="{B038EE9B-D981-40FB-B786-A1BE11114661}" srcOrd="0" destOrd="0" presId="urn:microsoft.com/office/officeart/2005/8/layout/equation1"/>
    <dgm:cxn modelId="{FD203066-4643-0048-AAB6-2083B0AC43D5}" type="presParOf" srcId="{167278C8-35B2-4BE6-8A20-66FA69C28141}" destId="{92074FD1-F1B7-43F8-B629-A6834B99BE13}" srcOrd="1" destOrd="0" presId="urn:microsoft.com/office/officeart/2005/8/layout/equation1"/>
    <dgm:cxn modelId="{4013521A-D600-D64F-90EA-76B62FA37019}" type="presParOf" srcId="{167278C8-35B2-4BE6-8A20-66FA69C28141}" destId="{97FDB00C-7DB5-4FA5-B450-CF8F1E49E9DF}" srcOrd="2" destOrd="0" presId="urn:microsoft.com/office/officeart/2005/8/layout/equation1"/>
    <dgm:cxn modelId="{B5DA9FDE-8D77-7542-AD4F-4C3137B97157}" type="presParOf" srcId="{167278C8-35B2-4BE6-8A20-66FA69C28141}" destId="{85A720C8-D645-48D1-BFFD-325E54302795}" srcOrd="3" destOrd="0" presId="urn:microsoft.com/office/officeart/2005/8/layout/equation1"/>
    <dgm:cxn modelId="{8891FE4B-C50C-974F-8D4D-1512E5B650E3}" type="presParOf" srcId="{167278C8-35B2-4BE6-8A20-66FA69C28141}" destId="{DFB04FFC-DE9B-4269-877C-AC906D56C9DE}" srcOrd="4" destOrd="0" presId="urn:microsoft.com/office/officeart/2005/8/layout/equation1"/>
    <dgm:cxn modelId="{D7E91150-C5F6-CC4C-84E9-2D4B84E5D3F9}" type="presParOf" srcId="{167278C8-35B2-4BE6-8A20-66FA69C28141}" destId="{2A8B21D4-A3DB-412A-BD7E-84666062188D}" srcOrd="5" destOrd="0" presId="urn:microsoft.com/office/officeart/2005/8/layout/equation1"/>
    <dgm:cxn modelId="{389B75A6-5B80-554E-9901-35FA21A77DD6}" type="presParOf" srcId="{167278C8-35B2-4BE6-8A20-66FA69C28141}" destId="{64F09F2D-5368-4221-8664-42515F353403}" srcOrd="6" destOrd="0" presId="urn:microsoft.com/office/officeart/2005/8/layout/equation1"/>
    <dgm:cxn modelId="{ED016C53-4FAB-2140-960F-9E0CF3499532}" type="presParOf" srcId="{167278C8-35B2-4BE6-8A20-66FA69C28141}" destId="{3247F51A-645C-4AEC-9263-EC8B8CFA3489}" srcOrd="7" destOrd="0" presId="urn:microsoft.com/office/officeart/2005/8/layout/equation1"/>
    <dgm:cxn modelId="{E770B9C7-4A30-0F40-A886-B8FDF10419D0}" type="presParOf" srcId="{167278C8-35B2-4BE6-8A20-66FA69C28141}" destId="{B3010C1D-96BF-46E2-800E-EAFF056355B7}"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E998C12-2FBB-4F7A-9F9B-EDF3C00DB4D3}" type="doc">
      <dgm:prSet loTypeId="urn:microsoft.com/office/officeart/2005/8/layout/equation1" loCatId="process" qsTypeId="urn:microsoft.com/office/officeart/2005/8/quickstyle/simple1" qsCatId="simple" csTypeId="urn:microsoft.com/office/officeart/2005/8/colors/accent2_2" csCatId="accent2" phldr="1"/>
      <dgm:spPr/>
    </dgm:pt>
    <dgm:pt modelId="{254A14C6-A6AF-4F92-9292-FD028AF3737C}">
      <dgm:prSet phldrT="[Text]" custT="1"/>
      <dgm:spPr>
        <a:solidFill>
          <a:srgbClr val="3B8636"/>
        </a:solidFill>
      </dgm:spPr>
      <dgm:t>
        <a:bodyPr/>
        <a:lstStyle/>
        <a:p>
          <a:r>
            <a:rPr lang="en-US" sz="1800" b="0" i="0" dirty="0" smtClean="0">
              <a:latin typeface="Arial"/>
              <a:cs typeface="Arial"/>
            </a:rPr>
            <a:t>Number of weeks to reach goal</a:t>
          </a:r>
          <a:endParaRPr lang="en-US" sz="1800" b="0" i="0" dirty="0">
            <a:latin typeface="Arial"/>
            <a:cs typeface="Arial"/>
          </a:endParaRPr>
        </a:p>
      </dgm:t>
    </dgm:pt>
    <dgm:pt modelId="{DA18F270-5594-47DB-A9EF-5BFFCE95FE07}" type="parTrans" cxnId="{19358E68-E6AA-40DF-987D-831BF9A3F328}">
      <dgm:prSet/>
      <dgm:spPr/>
      <dgm:t>
        <a:bodyPr/>
        <a:lstStyle/>
        <a:p>
          <a:endParaRPr lang="en-US"/>
        </a:p>
      </dgm:t>
    </dgm:pt>
    <dgm:pt modelId="{856EB86D-8BF4-4C0F-9863-03A550FDAF7A}" type="sibTrans" cxnId="{19358E68-E6AA-40DF-987D-831BF9A3F328}">
      <dgm:prSet/>
      <dgm:spPr>
        <a:solidFill>
          <a:srgbClr val="FFFFFF"/>
        </a:solidFill>
      </dgm:spPr>
      <dgm:t>
        <a:bodyPr/>
        <a:lstStyle/>
        <a:p>
          <a:endParaRPr lang="en-US" dirty="0"/>
        </a:p>
      </dgm:t>
    </dgm:pt>
    <dgm:pt modelId="{7E982CCF-0D9F-422E-BA76-87E46A480F43}">
      <dgm:prSet phldrT="[Text]" custT="1"/>
      <dgm:spPr>
        <a:solidFill>
          <a:srgbClr val="3B8636"/>
        </a:solidFill>
      </dgm:spPr>
      <dgm:t>
        <a:bodyPr/>
        <a:lstStyle/>
        <a:p>
          <a:pPr>
            <a:lnSpc>
              <a:spcPct val="120000"/>
            </a:lnSpc>
          </a:pPr>
          <a:r>
            <a:rPr lang="en-US" sz="1800" b="0" dirty="0" smtClean="0">
              <a:latin typeface="Arial"/>
              <a:cs typeface="Arial"/>
            </a:rPr>
            <a:t>Amount to set aside each week</a:t>
          </a:r>
          <a:endParaRPr lang="en-US" sz="1800" b="0" dirty="0">
            <a:latin typeface="Arial"/>
            <a:cs typeface="Arial"/>
          </a:endParaRPr>
        </a:p>
      </dgm:t>
    </dgm:pt>
    <dgm:pt modelId="{59A0486E-A971-4E97-92AD-68E7FE8CD1DF}" type="parTrans" cxnId="{0989AC25-42C5-4158-97C8-A71FA62E8E3B}">
      <dgm:prSet/>
      <dgm:spPr/>
      <dgm:t>
        <a:bodyPr/>
        <a:lstStyle/>
        <a:p>
          <a:endParaRPr lang="en-US"/>
        </a:p>
      </dgm:t>
    </dgm:pt>
    <dgm:pt modelId="{0E8CECB0-AC75-4BEF-AFB4-7593862A5AB3}" type="sibTrans" cxnId="{0989AC25-42C5-4158-97C8-A71FA62E8E3B}">
      <dgm:prSet/>
      <dgm:spPr/>
      <dgm:t>
        <a:bodyPr/>
        <a:lstStyle/>
        <a:p>
          <a:endParaRPr lang="en-US"/>
        </a:p>
      </dgm:t>
    </dgm:pt>
    <dgm:pt modelId="{32055F16-AECB-4F4C-9D01-0C2E44AB53B7}">
      <dgm:prSet phldrT="[Text]" custT="1"/>
      <dgm:spPr>
        <a:solidFill>
          <a:srgbClr val="3B8636"/>
        </a:solidFill>
      </dgm:spPr>
      <dgm:t>
        <a:bodyPr/>
        <a:lstStyle/>
        <a:p>
          <a:r>
            <a:rPr lang="en-US" sz="1800" b="0" dirty="0" smtClean="0">
              <a:latin typeface="Arial"/>
              <a:cs typeface="Arial"/>
            </a:rPr>
            <a:t>Total amount needed</a:t>
          </a:r>
          <a:endParaRPr lang="en-US" sz="1800" b="0" dirty="0">
            <a:latin typeface="Arial"/>
            <a:cs typeface="Arial"/>
          </a:endParaRPr>
        </a:p>
      </dgm:t>
    </dgm:pt>
    <dgm:pt modelId="{C9BDD3D1-92DA-4EDE-950A-F45F74F58271}" type="sibTrans" cxnId="{6B03500C-9C2D-420D-907B-8A059FB7825D}">
      <dgm:prSet/>
      <dgm:spPr>
        <a:solidFill>
          <a:schemeClr val="bg1"/>
        </a:solidFill>
      </dgm:spPr>
      <dgm:t>
        <a:bodyPr/>
        <a:lstStyle/>
        <a:p>
          <a:endParaRPr lang="en-US" dirty="0"/>
        </a:p>
      </dgm:t>
    </dgm:pt>
    <dgm:pt modelId="{C9412C00-C492-4856-BCF8-CF5C5AD2EC4A}" type="parTrans" cxnId="{6B03500C-9C2D-420D-907B-8A059FB7825D}">
      <dgm:prSet/>
      <dgm:spPr/>
      <dgm:t>
        <a:bodyPr/>
        <a:lstStyle/>
        <a:p>
          <a:endParaRPr lang="en-US"/>
        </a:p>
      </dgm:t>
    </dgm:pt>
    <dgm:pt modelId="{167278C8-35B2-4BE6-8A20-66FA69C28141}" type="pres">
      <dgm:prSet presAssocID="{CE998C12-2FBB-4F7A-9F9B-EDF3C00DB4D3}" presName="linearFlow" presStyleCnt="0">
        <dgm:presLayoutVars>
          <dgm:dir/>
          <dgm:resizeHandles val="exact"/>
        </dgm:presLayoutVars>
      </dgm:prSet>
      <dgm:spPr/>
    </dgm:pt>
    <dgm:pt modelId="{B038EE9B-D981-40FB-B786-A1BE11114661}" type="pres">
      <dgm:prSet presAssocID="{32055F16-AECB-4F4C-9D01-0C2E44AB53B7}" presName="node" presStyleLbl="node1" presStyleIdx="0" presStyleCnt="3">
        <dgm:presLayoutVars>
          <dgm:bulletEnabled val="1"/>
        </dgm:presLayoutVars>
      </dgm:prSet>
      <dgm:spPr/>
      <dgm:t>
        <a:bodyPr/>
        <a:lstStyle/>
        <a:p>
          <a:endParaRPr lang="en-US"/>
        </a:p>
      </dgm:t>
    </dgm:pt>
    <dgm:pt modelId="{92074FD1-F1B7-43F8-B629-A6834B99BE13}" type="pres">
      <dgm:prSet presAssocID="{C9BDD3D1-92DA-4EDE-950A-F45F74F58271}" presName="spacerL" presStyleCnt="0"/>
      <dgm:spPr/>
    </dgm:pt>
    <dgm:pt modelId="{97FDB00C-7DB5-4FA5-B450-CF8F1E49E9DF}" type="pres">
      <dgm:prSet presAssocID="{C9BDD3D1-92DA-4EDE-950A-F45F74F58271}" presName="sibTrans" presStyleLbl="sibTrans2D1" presStyleIdx="0" presStyleCnt="2" custLinFactNeighborX="-92669" custLinFactNeighborY="1222"/>
      <dgm:spPr/>
      <dgm:t>
        <a:bodyPr/>
        <a:lstStyle/>
        <a:p>
          <a:endParaRPr lang="en-US"/>
        </a:p>
      </dgm:t>
    </dgm:pt>
    <dgm:pt modelId="{85A720C8-D645-48D1-BFFD-325E54302795}" type="pres">
      <dgm:prSet presAssocID="{C9BDD3D1-92DA-4EDE-950A-F45F74F58271}" presName="spacerR" presStyleCnt="0"/>
      <dgm:spPr/>
    </dgm:pt>
    <dgm:pt modelId="{DFB04FFC-DE9B-4269-877C-AC906D56C9DE}" type="pres">
      <dgm:prSet presAssocID="{254A14C6-A6AF-4F92-9292-FD028AF3737C}" presName="node" presStyleLbl="node1" presStyleIdx="1" presStyleCnt="3" custLinFactX="-1714" custLinFactNeighborX="-100000">
        <dgm:presLayoutVars>
          <dgm:bulletEnabled val="1"/>
        </dgm:presLayoutVars>
      </dgm:prSet>
      <dgm:spPr/>
      <dgm:t>
        <a:bodyPr/>
        <a:lstStyle/>
        <a:p>
          <a:endParaRPr lang="en-US"/>
        </a:p>
      </dgm:t>
    </dgm:pt>
    <dgm:pt modelId="{2A8B21D4-A3DB-412A-BD7E-84666062188D}" type="pres">
      <dgm:prSet presAssocID="{856EB86D-8BF4-4C0F-9863-03A550FDAF7A}" presName="spacerL" presStyleCnt="0"/>
      <dgm:spPr/>
    </dgm:pt>
    <dgm:pt modelId="{64F09F2D-5368-4221-8664-42515F353403}" type="pres">
      <dgm:prSet presAssocID="{856EB86D-8BF4-4C0F-9863-03A550FDAF7A}" presName="sibTrans" presStyleLbl="sibTrans2D1" presStyleIdx="1" presStyleCnt="2" custLinFactX="-16481" custLinFactNeighborX="-100000"/>
      <dgm:spPr/>
      <dgm:t>
        <a:bodyPr/>
        <a:lstStyle/>
        <a:p>
          <a:endParaRPr lang="en-US"/>
        </a:p>
      </dgm:t>
    </dgm:pt>
    <dgm:pt modelId="{3247F51A-645C-4AEC-9263-EC8B8CFA3489}" type="pres">
      <dgm:prSet presAssocID="{856EB86D-8BF4-4C0F-9863-03A550FDAF7A}" presName="spacerR" presStyleCnt="0"/>
      <dgm:spPr/>
    </dgm:pt>
    <dgm:pt modelId="{B3010C1D-96BF-46E2-800E-EAFF056355B7}" type="pres">
      <dgm:prSet presAssocID="{7E982CCF-0D9F-422E-BA76-87E46A480F43}" presName="node" presStyleLbl="node1" presStyleIdx="2" presStyleCnt="3" custLinFactX="-16934" custLinFactNeighborX="-100000">
        <dgm:presLayoutVars>
          <dgm:bulletEnabled val="1"/>
        </dgm:presLayoutVars>
      </dgm:prSet>
      <dgm:spPr/>
      <dgm:t>
        <a:bodyPr/>
        <a:lstStyle/>
        <a:p>
          <a:endParaRPr lang="en-US"/>
        </a:p>
      </dgm:t>
    </dgm:pt>
  </dgm:ptLst>
  <dgm:cxnLst>
    <dgm:cxn modelId="{19358E68-E6AA-40DF-987D-831BF9A3F328}" srcId="{CE998C12-2FBB-4F7A-9F9B-EDF3C00DB4D3}" destId="{254A14C6-A6AF-4F92-9292-FD028AF3737C}" srcOrd="1" destOrd="0" parTransId="{DA18F270-5594-47DB-A9EF-5BFFCE95FE07}" sibTransId="{856EB86D-8BF4-4C0F-9863-03A550FDAF7A}"/>
    <dgm:cxn modelId="{B823F16E-E209-B44F-9F3A-17FCF821A3BF}" type="presOf" srcId="{32055F16-AECB-4F4C-9D01-0C2E44AB53B7}" destId="{B038EE9B-D981-40FB-B786-A1BE11114661}" srcOrd="0" destOrd="0" presId="urn:microsoft.com/office/officeart/2005/8/layout/equation1"/>
    <dgm:cxn modelId="{87CD938C-2F80-0742-9C5F-15624B48C8CB}" type="presOf" srcId="{856EB86D-8BF4-4C0F-9863-03A550FDAF7A}" destId="{64F09F2D-5368-4221-8664-42515F353403}" srcOrd="0" destOrd="0" presId="urn:microsoft.com/office/officeart/2005/8/layout/equation1"/>
    <dgm:cxn modelId="{5A02EFDE-22DE-ED4E-A3C7-FA8156A06C50}" type="presOf" srcId="{C9BDD3D1-92DA-4EDE-950A-F45F74F58271}" destId="{97FDB00C-7DB5-4FA5-B450-CF8F1E49E9DF}" srcOrd="0" destOrd="0" presId="urn:microsoft.com/office/officeart/2005/8/layout/equation1"/>
    <dgm:cxn modelId="{ED2B16C9-85FE-BE4F-AECE-63EA7B91055C}" type="presOf" srcId="{254A14C6-A6AF-4F92-9292-FD028AF3737C}" destId="{DFB04FFC-DE9B-4269-877C-AC906D56C9DE}" srcOrd="0" destOrd="0" presId="urn:microsoft.com/office/officeart/2005/8/layout/equation1"/>
    <dgm:cxn modelId="{BB8F6119-E33F-D24B-B83F-062FF605CCF5}" type="presOf" srcId="{7E982CCF-0D9F-422E-BA76-87E46A480F43}" destId="{B3010C1D-96BF-46E2-800E-EAFF056355B7}" srcOrd="0" destOrd="0" presId="urn:microsoft.com/office/officeart/2005/8/layout/equation1"/>
    <dgm:cxn modelId="{55DDEB2C-7168-DA44-9C98-896FC718800C}" type="presOf" srcId="{CE998C12-2FBB-4F7A-9F9B-EDF3C00DB4D3}" destId="{167278C8-35B2-4BE6-8A20-66FA69C28141}" srcOrd="0" destOrd="0" presId="urn:microsoft.com/office/officeart/2005/8/layout/equation1"/>
    <dgm:cxn modelId="{6B03500C-9C2D-420D-907B-8A059FB7825D}" srcId="{CE998C12-2FBB-4F7A-9F9B-EDF3C00DB4D3}" destId="{32055F16-AECB-4F4C-9D01-0C2E44AB53B7}" srcOrd="0" destOrd="0" parTransId="{C9412C00-C492-4856-BCF8-CF5C5AD2EC4A}" sibTransId="{C9BDD3D1-92DA-4EDE-950A-F45F74F58271}"/>
    <dgm:cxn modelId="{0989AC25-42C5-4158-97C8-A71FA62E8E3B}" srcId="{CE998C12-2FBB-4F7A-9F9B-EDF3C00DB4D3}" destId="{7E982CCF-0D9F-422E-BA76-87E46A480F43}" srcOrd="2" destOrd="0" parTransId="{59A0486E-A971-4E97-92AD-68E7FE8CD1DF}" sibTransId="{0E8CECB0-AC75-4BEF-AFB4-7593862A5AB3}"/>
    <dgm:cxn modelId="{D3EDB90F-0E76-0C41-A498-65281D12A985}" type="presParOf" srcId="{167278C8-35B2-4BE6-8A20-66FA69C28141}" destId="{B038EE9B-D981-40FB-B786-A1BE11114661}" srcOrd="0" destOrd="0" presId="urn:microsoft.com/office/officeart/2005/8/layout/equation1"/>
    <dgm:cxn modelId="{D7B57192-FFC3-A14B-9A28-7386631EF4A0}" type="presParOf" srcId="{167278C8-35B2-4BE6-8A20-66FA69C28141}" destId="{92074FD1-F1B7-43F8-B629-A6834B99BE13}" srcOrd="1" destOrd="0" presId="urn:microsoft.com/office/officeart/2005/8/layout/equation1"/>
    <dgm:cxn modelId="{038F4935-8388-F64C-9F32-35FFFD68B7A2}" type="presParOf" srcId="{167278C8-35B2-4BE6-8A20-66FA69C28141}" destId="{97FDB00C-7DB5-4FA5-B450-CF8F1E49E9DF}" srcOrd="2" destOrd="0" presId="urn:microsoft.com/office/officeart/2005/8/layout/equation1"/>
    <dgm:cxn modelId="{CC313AD0-95D2-C74C-ADE9-00EC0F2D85F0}" type="presParOf" srcId="{167278C8-35B2-4BE6-8A20-66FA69C28141}" destId="{85A720C8-D645-48D1-BFFD-325E54302795}" srcOrd="3" destOrd="0" presId="urn:microsoft.com/office/officeart/2005/8/layout/equation1"/>
    <dgm:cxn modelId="{7C1ECB39-CED8-0B44-BDBC-F3E03220AC0B}" type="presParOf" srcId="{167278C8-35B2-4BE6-8A20-66FA69C28141}" destId="{DFB04FFC-DE9B-4269-877C-AC906D56C9DE}" srcOrd="4" destOrd="0" presId="urn:microsoft.com/office/officeart/2005/8/layout/equation1"/>
    <dgm:cxn modelId="{8CFE97A7-4E5B-0043-B30E-3E6CEDD56150}" type="presParOf" srcId="{167278C8-35B2-4BE6-8A20-66FA69C28141}" destId="{2A8B21D4-A3DB-412A-BD7E-84666062188D}" srcOrd="5" destOrd="0" presId="urn:microsoft.com/office/officeart/2005/8/layout/equation1"/>
    <dgm:cxn modelId="{CCC53D01-2669-504F-BFC0-9D0A777760BB}" type="presParOf" srcId="{167278C8-35B2-4BE6-8A20-66FA69C28141}" destId="{64F09F2D-5368-4221-8664-42515F353403}" srcOrd="6" destOrd="0" presId="urn:microsoft.com/office/officeart/2005/8/layout/equation1"/>
    <dgm:cxn modelId="{CCB229F2-2C6C-274C-85F6-2F182B9A34C0}" type="presParOf" srcId="{167278C8-35B2-4BE6-8A20-66FA69C28141}" destId="{3247F51A-645C-4AEC-9263-EC8B8CFA3489}" srcOrd="7" destOrd="0" presId="urn:microsoft.com/office/officeart/2005/8/layout/equation1"/>
    <dgm:cxn modelId="{376F1179-85A0-8A40-99DA-2CC517EB3A11}" type="presParOf" srcId="{167278C8-35B2-4BE6-8A20-66FA69C28141}" destId="{B3010C1D-96BF-46E2-800E-EAFF056355B7}"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8EFD798-8C5A-DE47-9D28-0DB16F594833}" type="doc">
      <dgm:prSet loTypeId="urn:microsoft.com/office/officeart/2009/3/layout/StepUpProcess" loCatId="" qsTypeId="urn:microsoft.com/office/officeart/2005/8/quickstyle/simple4" qsCatId="simple" csTypeId="urn:microsoft.com/office/officeart/2005/8/colors/accent1_3" csCatId="accent1" phldr="1"/>
      <dgm:spPr/>
      <dgm:t>
        <a:bodyPr/>
        <a:lstStyle/>
        <a:p>
          <a:endParaRPr lang="en-US"/>
        </a:p>
      </dgm:t>
    </dgm:pt>
    <dgm:pt modelId="{5853A475-751E-FE41-B521-6E949931CCFC}">
      <dgm:prSet phldrT="[Text]" custT="1"/>
      <dgm:spPr/>
      <dgm:t>
        <a:bodyPr/>
        <a:lstStyle/>
        <a:p>
          <a:r>
            <a:rPr lang="en-US" sz="1400" b="1" dirty="0" smtClean="0"/>
            <a:t>Borrower visits payday lender.</a:t>
          </a:r>
          <a:endParaRPr lang="en-US" sz="1400" b="1" dirty="0"/>
        </a:p>
      </dgm:t>
    </dgm:pt>
    <dgm:pt modelId="{2BF2C5BE-7232-E04C-9E11-17B388751AFB}" type="parTrans" cxnId="{74715B61-E53A-F643-AF4A-05498B7A4894}">
      <dgm:prSet/>
      <dgm:spPr/>
      <dgm:t>
        <a:bodyPr/>
        <a:lstStyle/>
        <a:p>
          <a:endParaRPr lang="en-US"/>
        </a:p>
      </dgm:t>
    </dgm:pt>
    <dgm:pt modelId="{44E9EDDC-52FC-0C4E-BA9D-F697C639FB8C}" type="sibTrans" cxnId="{74715B61-E53A-F643-AF4A-05498B7A4894}">
      <dgm:prSet/>
      <dgm:spPr/>
      <dgm:t>
        <a:bodyPr/>
        <a:lstStyle/>
        <a:p>
          <a:endParaRPr lang="en-US"/>
        </a:p>
      </dgm:t>
    </dgm:pt>
    <dgm:pt modelId="{EC049E6C-E62D-7C42-8EC8-99E73B522F41}">
      <dgm:prSet phldrT="[Text]" custT="1"/>
      <dgm:spPr/>
      <dgm:t>
        <a:bodyPr/>
        <a:lstStyle/>
        <a:p>
          <a:r>
            <a:rPr lang="en-US" sz="1400" b="1" dirty="0" smtClean="0"/>
            <a:t>Borrower gets loan.</a:t>
          </a:r>
          <a:endParaRPr lang="en-US" sz="1400" b="1" dirty="0"/>
        </a:p>
      </dgm:t>
    </dgm:pt>
    <dgm:pt modelId="{0C59C368-0BB1-DC45-A66B-887AD6D450CB}" type="parTrans" cxnId="{319359D9-87DB-D94F-A72F-53022D45F695}">
      <dgm:prSet/>
      <dgm:spPr/>
      <dgm:t>
        <a:bodyPr/>
        <a:lstStyle/>
        <a:p>
          <a:endParaRPr lang="en-US"/>
        </a:p>
      </dgm:t>
    </dgm:pt>
    <dgm:pt modelId="{A02E4F8F-1D1D-9243-8F9B-16133E19458C}" type="sibTrans" cxnId="{319359D9-87DB-D94F-A72F-53022D45F695}">
      <dgm:prSet/>
      <dgm:spPr/>
      <dgm:t>
        <a:bodyPr/>
        <a:lstStyle/>
        <a:p>
          <a:endParaRPr lang="en-US"/>
        </a:p>
      </dgm:t>
    </dgm:pt>
    <dgm:pt modelId="{C8FDBE17-210C-5F41-B444-C4403877926E}">
      <dgm:prSet phldrT="[Text]" custT="1"/>
      <dgm:spPr/>
      <dgm:t>
        <a:bodyPr/>
        <a:lstStyle/>
        <a:p>
          <a:r>
            <a:rPr lang="en-US" sz="1400" b="1" dirty="0" smtClean="0"/>
            <a:t>Borrower gives lender 14-day post-dated check.</a:t>
          </a:r>
          <a:endParaRPr lang="en-US" sz="1400" b="1" dirty="0"/>
        </a:p>
      </dgm:t>
    </dgm:pt>
    <dgm:pt modelId="{F04C2E5D-1D66-DA4E-9C4F-E4EA696FD0A0}" type="parTrans" cxnId="{F78B5ED8-AE13-274C-8C71-D296508C5647}">
      <dgm:prSet/>
      <dgm:spPr/>
      <dgm:t>
        <a:bodyPr/>
        <a:lstStyle/>
        <a:p>
          <a:endParaRPr lang="en-US"/>
        </a:p>
      </dgm:t>
    </dgm:pt>
    <dgm:pt modelId="{6628528B-0B83-704C-B28F-FBD17B375744}" type="sibTrans" cxnId="{F78B5ED8-AE13-274C-8C71-D296508C5647}">
      <dgm:prSet/>
      <dgm:spPr/>
      <dgm:t>
        <a:bodyPr/>
        <a:lstStyle/>
        <a:p>
          <a:endParaRPr lang="en-US"/>
        </a:p>
      </dgm:t>
    </dgm:pt>
    <dgm:pt modelId="{6345111B-2F22-E245-A1A5-B008C73F67AE}">
      <dgm:prSet custT="1"/>
      <dgm:spPr/>
      <dgm:t>
        <a:bodyPr/>
        <a:lstStyle/>
        <a:p>
          <a:r>
            <a:rPr lang="en-US" sz="1400" b="1" dirty="0" smtClean="0"/>
            <a:t>In 14 days, if the borrower doesn’t have the money, loan is renewed.</a:t>
          </a:r>
          <a:endParaRPr lang="en-US" sz="1400" b="1" dirty="0"/>
        </a:p>
      </dgm:t>
    </dgm:pt>
    <dgm:pt modelId="{B3651C81-67FD-624D-B971-D8EA26B51E72}" type="parTrans" cxnId="{F0724976-56CA-D84C-A87C-CCFD0C23E9E4}">
      <dgm:prSet/>
      <dgm:spPr/>
      <dgm:t>
        <a:bodyPr/>
        <a:lstStyle/>
        <a:p>
          <a:endParaRPr lang="en-US"/>
        </a:p>
      </dgm:t>
    </dgm:pt>
    <dgm:pt modelId="{E3C189F9-E3FB-D043-9078-A9C0029C3225}" type="sibTrans" cxnId="{F0724976-56CA-D84C-A87C-CCFD0C23E9E4}">
      <dgm:prSet/>
      <dgm:spPr/>
      <dgm:t>
        <a:bodyPr/>
        <a:lstStyle/>
        <a:p>
          <a:endParaRPr lang="en-US"/>
        </a:p>
      </dgm:t>
    </dgm:pt>
    <dgm:pt modelId="{396F5A37-7D3B-9340-89CD-2B71FBD6C5CE}">
      <dgm:prSet/>
      <dgm:spPr/>
      <dgm:t>
        <a:bodyPr/>
        <a:lstStyle/>
        <a:p>
          <a:r>
            <a:rPr lang="en-US" b="1" dirty="0" smtClean="0"/>
            <a:t>Every 14 days, the borrower must pay the loan or renew it.</a:t>
          </a:r>
          <a:endParaRPr lang="en-US" b="1" dirty="0"/>
        </a:p>
      </dgm:t>
    </dgm:pt>
    <dgm:pt modelId="{942BC49A-8DC7-3549-8005-5B447F71C5F0}" type="parTrans" cxnId="{70D99805-8767-4D48-88F9-934098C32798}">
      <dgm:prSet/>
      <dgm:spPr/>
      <dgm:t>
        <a:bodyPr/>
        <a:lstStyle/>
        <a:p>
          <a:endParaRPr lang="en-US"/>
        </a:p>
      </dgm:t>
    </dgm:pt>
    <dgm:pt modelId="{D72F3381-70E9-8F4D-B4EB-91EDC5D1E4A3}" type="sibTrans" cxnId="{70D99805-8767-4D48-88F9-934098C32798}">
      <dgm:prSet/>
      <dgm:spPr/>
      <dgm:t>
        <a:bodyPr/>
        <a:lstStyle/>
        <a:p>
          <a:endParaRPr lang="en-US"/>
        </a:p>
      </dgm:t>
    </dgm:pt>
    <dgm:pt modelId="{9585B137-CF45-DE46-9BDC-8EE2245B531B}" type="pres">
      <dgm:prSet presAssocID="{48EFD798-8C5A-DE47-9D28-0DB16F594833}" presName="rootnode" presStyleCnt="0">
        <dgm:presLayoutVars>
          <dgm:chMax/>
          <dgm:chPref/>
          <dgm:dir/>
          <dgm:animLvl val="lvl"/>
        </dgm:presLayoutVars>
      </dgm:prSet>
      <dgm:spPr/>
      <dgm:t>
        <a:bodyPr/>
        <a:lstStyle/>
        <a:p>
          <a:endParaRPr lang="en-US"/>
        </a:p>
      </dgm:t>
    </dgm:pt>
    <dgm:pt modelId="{B37AE5B8-68EB-054A-A8CB-F5A66CC0844E}" type="pres">
      <dgm:prSet presAssocID="{5853A475-751E-FE41-B521-6E949931CCFC}" presName="composite" presStyleCnt="0"/>
      <dgm:spPr/>
    </dgm:pt>
    <dgm:pt modelId="{8ED0CC99-5F76-E746-994C-7C9D396BF90C}" type="pres">
      <dgm:prSet presAssocID="{5853A475-751E-FE41-B521-6E949931CCFC}" presName="LShape" presStyleLbl="alignNode1" presStyleIdx="0" presStyleCnt="9"/>
      <dgm:spPr/>
    </dgm:pt>
    <dgm:pt modelId="{37547783-523F-3E4B-ACD9-D1CBB53DFF6C}" type="pres">
      <dgm:prSet presAssocID="{5853A475-751E-FE41-B521-6E949931CCFC}" presName="ParentText" presStyleLbl="revTx" presStyleIdx="0" presStyleCnt="5">
        <dgm:presLayoutVars>
          <dgm:chMax val="0"/>
          <dgm:chPref val="0"/>
          <dgm:bulletEnabled val="1"/>
        </dgm:presLayoutVars>
      </dgm:prSet>
      <dgm:spPr/>
      <dgm:t>
        <a:bodyPr/>
        <a:lstStyle/>
        <a:p>
          <a:endParaRPr lang="en-US"/>
        </a:p>
      </dgm:t>
    </dgm:pt>
    <dgm:pt modelId="{150EDFD1-3AE3-C748-BFA9-BEC009F03780}" type="pres">
      <dgm:prSet presAssocID="{5853A475-751E-FE41-B521-6E949931CCFC}" presName="Triangle" presStyleLbl="alignNode1" presStyleIdx="1" presStyleCnt="9"/>
      <dgm:spPr/>
    </dgm:pt>
    <dgm:pt modelId="{23752DBC-0A0B-BA40-A06A-B497B9EDF20E}" type="pres">
      <dgm:prSet presAssocID="{44E9EDDC-52FC-0C4E-BA9D-F697C639FB8C}" presName="sibTrans" presStyleCnt="0"/>
      <dgm:spPr/>
    </dgm:pt>
    <dgm:pt modelId="{F68EF510-CF9C-8944-9684-885AFE307378}" type="pres">
      <dgm:prSet presAssocID="{44E9EDDC-52FC-0C4E-BA9D-F697C639FB8C}" presName="space" presStyleCnt="0"/>
      <dgm:spPr/>
    </dgm:pt>
    <dgm:pt modelId="{1FB8BB68-B18C-D048-9D65-DB57711ECFB6}" type="pres">
      <dgm:prSet presAssocID="{EC049E6C-E62D-7C42-8EC8-99E73B522F41}" presName="composite" presStyleCnt="0"/>
      <dgm:spPr/>
    </dgm:pt>
    <dgm:pt modelId="{82F61F28-17B3-E043-8F51-99A742197F95}" type="pres">
      <dgm:prSet presAssocID="{EC049E6C-E62D-7C42-8EC8-99E73B522F41}" presName="LShape" presStyleLbl="alignNode1" presStyleIdx="2" presStyleCnt="9"/>
      <dgm:spPr/>
    </dgm:pt>
    <dgm:pt modelId="{A0663A85-322F-6643-B794-F840F0D47D7D}" type="pres">
      <dgm:prSet presAssocID="{EC049E6C-E62D-7C42-8EC8-99E73B522F41}" presName="ParentText" presStyleLbl="revTx" presStyleIdx="1" presStyleCnt="5">
        <dgm:presLayoutVars>
          <dgm:chMax val="0"/>
          <dgm:chPref val="0"/>
          <dgm:bulletEnabled val="1"/>
        </dgm:presLayoutVars>
      </dgm:prSet>
      <dgm:spPr/>
      <dgm:t>
        <a:bodyPr/>
        <a:lstStyle/>
        <a:p>
          <a:endParaRPr lang="en-US"/>
        </a:p>
      </dgm:t>
    </dgm:pt>
    <dgm:pt modelId="{9D5C973D-5710-1549-8DBB-1038BEAD8CA8}" type="pres">
      <dgm:prSet presAssocID="{EC049E6C-E62D-7C42-8EC8-99E73B522F41}" presName="Triangle" presStyleLbl="alignNode1" presStyleIdx="3" presStyleCnt="9"/>
      <dgm:spPr/>
    </dgm:pt>
    <dgm:pt modelId="{87278141-14A9-2242-8999-E0E668628EEB}" type="pres">
      <dgm:prSet presAssocID="{A02E4F8F-1D1D-9243-8F9B-16133E19458C}" presName="sibTrans" presStyleCnt="0"/>
      <dgm:spPr/>
    </dgm:pt>
    <dgm:pt modelId="{52BD5D51-25B0-2845-B128-9F3B51BEA0B2}" type="pres">
      <dgm:prSet presAssocID="{A02E4F8F-1D1D-9243-8F9B-16133E19458C}" presName="space" presStyleCnt="0"/>
      <dgm:spPr/>
    </dgm:pt>
    <dgm:pt modelId="{F8781776-57F1-4749-87B2-C442EFD41563}" type="pres">
      <dgm:prSet presAssocID="{C8FDBE17-210C-5F41-B444-C4403877926E}" presName="composite" presStyleCnt="0"/>
      <dgm:spPr/>
    </dgm:pt>
    <dgm:pt modelId="{7441F7FD-C068-9240-903C-F678C1AC4788}" type="pres">
      <dgm:prSet presAssocID="{C8FDBE17-210C-5F41-B444-C4403877926E}" presName="LShape" presStyleLbl="alignNode1" presStyleIdx="4" presStyleCnt="9"/>
      <dgm:spPr/>
    </dgm:pt>
    <dgm:pt modelId="{A2EE22A7-F166-9544-AFAD-F5CE923D3E84}" type="pres">
      <dgm:prSet presAssocID="{C8FDBE17-210C-5F41-B444-C4403877926E}" presName="ParentText" presStyleLbl="revTx" presStyleIdx="2" presStyleCnt="5">
        <dgm:presLayoutVars>
          <dgm:chMax val="0"/>
          <dgm:chPref val="0"/>
          <dgm:bulletEnabled val="1"/>
        </dgm:presLayoutVars>
      </dgm:prSet>
      <dgm:spPr/>
      <dgm:t>
        <a:bodyPr/>
        <a:lstStyle/>
        <a:p>
          <a:endParaRPr lang="en-US"/>
        </a:p>
      </dgm:t>
    </dgm:pt>
    <dgm:pt modelId="{9EB32207-C456-734C-8C5A-F002B35A3146}" type="pres">
      <dgm:prSet presAssocID="{C8FDBE17-210C-5F41-B444-C4403877926E}" presName="Triangle" presStyleLbl="alignNode1" presStyleIdx="5" presStyleCnt="9"/>
      <dgm:spPr/>
    </dgm:pt>
    <dgm:pt modelId="{74C3209F-D089-3A4C-8789-E94D968FEBF6}" type="pres">
      <dgm:prSet presAssocID="{6628528B-0B83-704C-B28F-FBD17B375744}" presName="sibTrans" presStyleCnt="0"/>
      <dgm:spPr/>
    </dgm:pt>
    <dgm:pt modelId="{823F3EC9-39C5-CA4C-AB2B-9239DCDC6082}" type="pres">
      <dgm:prSet presAssocID="{6628528B-0B83-704C-B28F-FBD17B375744}" presName="space" presStyleCnt="0"/>
      <dgm:spPr/>
    </dgm:pt>
    <dgm:pt modelId="{3C5C2490-ED7B-4B47-9485-9985B4FA1B84}" type="pres">
      <dgm:prSet presAssocID="{6345111B-2F22-E245-A1A5-B008C73F67AE}" presName="composite" presStyleCnt="0"/>
      <dgm:spPr/>
    </dgm:pt>
    <dgm:pt modelId="{7C9642A7-31A3-F44B-A1F7-DA19703204F5}" type="pres">
      <dgm:prSet presAssocID="{6345111B-2F22-E245-A1A5-B008C73F67AE}" presName="LShape" presStyleLbl="alignNode1" presStyleIdx="6" presStyleCnt="9"/>
      <dgm:spPr/>
    </dgm:pt>
    <dgm:pt modelId="{CA5DA8DC-D525-1D44-A762-88E23FCB37EA}" type="pres">
      <dgm:prSet presAssocID="{6345111B-2F22-E245-A1A5-B008C73F67AE}" presName="ParentText" presStyleLbl="revTx" presStyleIdx="3" presStyleCnt="5" custScaleX="105355" custLinFactNeighborX="4211" custLinFactNeighborY="707">
        <dgm:presLayoutVars>
          <dgm:chMax val="0"/>
          <dgm:chPref val="0"/>
          <dgm:bulletEnabled val="1"/>
        </dgm:presLayoutVars>
      </dgm:prSet>
      <dgm:spPr/>
      <dgm:t>
        <a:bodyPr/>
        <a:lstStyle/>
        <a:p>
          <a:endParaRPr lang="en-US"/>
        </a:p>
      </dgm:t>
    </dgm:pt>
    <dgm:pt modelId="{FF33D684-BAC6-EE41-A242-B5EF804E8D3E}" type="pres">
      <dgm:prSet presAssocID="{6345111B-2F22-E245-A1A5-B008C73F67AE}" presName="Triangle" presStyleLbl="alignNode1" presStyleIdx="7" presStyleCnt="9"/>
      <dgm:spPr/>
    </dgm:pt>
    <dgm:pt modelId="{F0105DDD-E18D-0A43-823B-7939D336A3D7}" type="pres">
      <dgm:prSet presAssocID="{E3C189F9-E3FB-D043-9078-A9C0029C3225}" presName="sibTrans" presStyleCnt="0"/>
      <dgm:spPr/>
    </dgm:pt>
    <dgm:pt modelId="{C066CDBF-599F-4E47-9490-01DA324A98EA}" type="pres">
      <dgm:prSet presAssocID="{E3C189F9-E3FB-D043-9078-A9C0029C3225}" presName="space" presStyleCnt="0"/>
      <dgm:spPr/>
    </dgm:pt>
    <dgm:pt modelId="{5F5A9660-B814-5840-A85B-685E1EB79D20}" type="pres">
      <dgm:prSet presAssocID="{396F5A37-7D3B-9340-89CD-2B71FBD6C5CE}" presName="composite" presStyleCnt="0"/>
      <dgm:spPr/>
    </dgm:pt>
    <dgm:pt modelId="{BB3A6155-876D-F847-9FE7-84447F626A14}" type="pres">
      <dgm:prSet presAssocID="{396F5A37-7D3B-9340-89CD-2B71FBD6C5CE}" presName="LShape" presStyleLbl="alignNode1" presStyleIdx="8" presStyleCnt="9"/>
      <dgm:spPr/>
    </dgm:pt>
    <dgm:pt modelId="{9998B279-E7E2-EC48-9FF5-18206280362F}" type="pres">
      <dgm:prSet presAssocID="{396F5A37-7D3B-9340-89CD-2B71FBD6C5CE}" presName="ParentText" presStyleLbl="revTx" presStyleIdx="4" presStyleCnt="5">
        <dgm:presLayoutVars>
          <dgm:chMax val="0"/>
          <dgm:chPref val="0"/>
          <dgm:bulletEnabled val="1"/>
        </dgm:presLayoutVars>
      </dgm:prSet>
      <dgm:spPr/>
      <dgm:t>
        <a:bodyPr/>
        <a:lstStyle/>
        <a:p>
          <a:endParaRPr lang="en-US"/>
        </a:p>
      </dgm:t>
    </dgm:pt>
  </dgm:ptLst>
  <dgm:cxnLst>
    <dgm:cxn modelId="{EC628E00-7EC9-164A-8026-C36D072EA854}" type="presOf" srcId="{48EFD798-8C5A-DE47-9D28-0DB16F594833}" destId="{9585B137-CF45-DE46-9BDC-8EE2245B531B}" srcOrd="0" destOrd="0" presId="urn:microsoft.com/office/officeart/2009/3/layout/StepUpProcess"/>
    <dgm:cxn modelId="{319359D9-87DB-D94F-A72F-53022D45F695}" srcId="{48EFD798-8C5A-DE47-9D28-0DB16F594833}" destId="{EC049E6C-E62D-7C42-8EC8-99E73B522F41}" srcOrd="1" destOrd="0" parTransId="{0C59C368-0BB1-DC45-A66B-887AD6D450CB}" sibTransId="{A02E4F8F-1D1D-9243-8F9B-16133E19458C}"/>
    <dgm:cxn modelId="{5147D0F8-2977-3B4F-9AF2-28C285CB183E}" type="presOf" srcId="{396F5A37-7D3B-9340-89CD-2B71FBD6C5CE}" destId="{9998B279-E7E2-EC48-9FF5-18206280362F}" srcOrd="0" destOrd="0" presId="urn:microsoft.com/office/officeart/2009/3/layout/StepUpProcess"/>
    <dgm:cxn modelId="{70D99805-8767-4D48-88F9-934098C32798}" srcId="{48EFD798-8C5A-DE47-9D28-0DB16F594833}" destId="{396F5A37-7D3B-9340-89CD-2B71FBD6C5CE}" srcOrd="4" destOrd="0" parTransId="{942BC49A-8DC7-3549-8005-5B447F71C5F0}" sibTransId="{D72F3381-70E9-8F4D-B4EB-91EDC5D1E4A3}"/>
    <dgm:cxn modelId="{F0724976-56CA-D84C-A87C-CCFD0C23E9E4}" srcId="{48EFD798-8C5A-DE47-9D28-0DB16F594833}" destId="{6345111B-2F22-E245-A1A5-B008C73F67AE}" srcOrd="3" destOrd="0" parTransId="{B3651C81-67FD-624D-B971-D8EA26B51E72}" sibTransId="{E3C189F9-E3FB-D043-9078-A9C0029C3225}"/>
    <dgm:cxn modelId="{4BDAA4FC-A8DC-D449-B559-AF4FA95A50E9}" type="presOf" srcId="{C8FDBE17-210C-5F41-B444-C4403877926E}" destId="{A2EE22A7-F166-9544-AFAD-F5CE923D3E84}" srcOrd="0" destOrd="0" presId="urn:microsoft.com/office/officeart/2009/3/layout/StepUpProcess"/>
    <dgm:cxn modelId="{45E3A0FB-D538-1F4C-9CF6-16F4BF7F3A8F}" type="presOf" srcId="{6345111B-2F22-E245-A1A5-B008C73F67AE}" destId="{CA5DA8DC-D525-1D44-A762-88E23FCB37EA}" srcOrd="0" destOrd="0" presId="urn:microsoft.com/office/officeart/2009/3/layout/StepUpProcess"/>
    <dgm:cxn modelId="{F78B5ED8-AE13-274C-8C71-D296508C5647}" srcId="{48EFD798-8C5A-DE47-9D28-0DB16F594833}" destId="{C8FDBE17-210C-5F41-B444-C4403877926E}" srcOrd="2" destOrd="0" parTransId="{F04C2E5D-1D66-DA4E-9C4F-E4EA696FD0A0}" sibTransId="{6628528B-0B83-704C-B28F-FBD17B375744}"/>
    <dgm:cxn modelId="{E2F46EC4-A0DF-1F48-AC27-D1155E20A600}" type="presOf" srcId="{EC049E6C-E62D-7C42-8EC8-99E73B522F41}" destId="{A0663A85-322F-6643-B794-F840F0D47D7D}" srcOrd="0" destOrd="0" presId="urn:microsoft.com/office/officeart/2009/3/layout/StepUpProcess"/>
    <dgm:cxn modelId="{F748C478-89D5-A448-A0B3-5E7CB8F2D0E3}" type="presOf" srcId="{5853A475-751E-FE41-B521-6E949931CCFC}" destId="{37547783-523F-3E4B-ACD9-D1CBB53DFF6C}" srcOrd="0" destOrd="0" presId="urn:microsoft.com/office/officeart/2009/3/layout/StepUpProcess"/>
    <dgm:cxn modelId="{74715B61-E53A-F643-AF4A-05498B7A4894}" srcId="{48EFD798-8C5A-DE47-9D28-0DB16F594833}" destId="{5853A475-751E-FE41-B521-6E949931CCFC}" srcOrd="0" destOrd="0" parTransId="{2BF2C5BE-7232-E04C-9E11-17B388751AFB}" sibTransId="{44E9EDDC-52FC-0C4E-BA9D-F697C639FB8C}"/>
    <dgm:cxn modelId="{DE8052C3-5451-7542-8AC7-EE4EF6AB8408}" type="presParOf" srcId="{9585B137-CF45-DE46-9BDC-8EE2245B531B}" destId="{B37AE5B8-68EB-054A-A8CB-F5A66CC0844E}" srcOrd="0" destOrd="0" presId="urn:microsoft.com/office/officeart/2009/3/layout/StepUpProcess"/>
    <dgm:cxn modelId="{59C8BA2B-CE0F-894F-8592-B196DDF7CEFB}" type="presParOf" srcId="{B37AE5B8-68EB-054A-A8CB-F5A66CC0844E}" destId="{8ED0CC99-5F76-E746-994C-7C9D396BF90C}" srcOrd="0" destOrd="0" presId="urn:microsoft.com/office/officeart/2009/3/layout/StepUpProcess"/>
    <dgm:cxn modelId="{71890F87-88E9-5B48-A260-989382AA3940}" type="presParOf" srcId="{B37AE5B8-68EB-054A-A8CB-F5A66CC0844E}" destId="{37547783-523F-3E4B-ACD9-D1CBB53DFF6C}" srcOrd="1" destOrd="0" presId="urn:microsoft.com/office/officeart/2009/3/layout/StepUpProcess"/>
    <dgm:cxn modelId="{74A59E71-83A3-C046-930D-B9900709813C}" type="presParOf" srcId="{B37AE5B8-68EB-054A-A8CB-F5A66CC0844E}" destId="{150EDFD1-3AE3-C748-BFA9-BEC009F03780}" srcOrd="2" destOrd="0" presId="urn:microsoft.com/office/officeart/2009/3/layout/StepUpProcess"/>
    <dgm:cxn modelId="{3061731A-7326-9348-9E97-816B20FC43DA}" type="presParOf" srcId="{9585B137-CF45-DE46-9BDC-8EE2245B531B}" destId="{23752DBC-0A0B-BA40-A06A-B497B9EDF20E}" srcOrd="1" destOrd="0" presId="urn:microsoft.com/office/officeart/2009/3/layout/StepUpProcess"/>
    <dgm:cxn modelId="{FF58F8BD-E68E-6B4A-A36B-D9E425330B83}" type="presParOf" srcId="{23752DBC-0A0B-BA40-A06A-B497B9EDF20E}" destId="{F68EF510-CF9C-8944-9684-885AFE307378}" srcOrd="0" destOrd="0" presId="urn:microsoft.com/office/officeart/2009/3/layout/StepUpProcess"/>
    <dgm:cxn modelId="{D61A4685-3000-1746-8B9D-09D27EB5431C}" type="presParOf" srcId="{9585B137-CF45-DE46-9BDC-8EE2245B531B}" destId="{1FB8BB68-B18C-D048-9D65-DB57711ECFB6}" srcOrd="2" destOrd="0" presId="urn:microsoft.com/office/officeart/2009/3/layout/StepUpProcess"/>
    <dgm:cxn modelId="{294ECCE1-8E90-BA4A-A50D-E32E12BD6AB9}" type="presParOf" srcId="{1FB8BB68-B18C-D048-9D65-DB57711ECFB6}" destId="{82F61F28-17B3-E043-8F51-99A742197F95}" srcOrd="0" destOrd="0" presId="urn:microsoft.com/office/officeart/2009/3/layout/StepUpProcess"/>
    <dgm:cxn modelId="{3F440712-7E30-EF44-80C8-390AE3F2C0A8}" type="presParOf" srcId="{1FB8BB68-B18C-D048-9D65-DB57711ECFB6}" destId="{A0663A85-322F-6643-B794-F840F0D47D7D}" srcOrd="1" destOrd="0" presId="urn:microsoft.com/office/officeart/2009/3/layout/StepUpProcess"/>
    <dgm:cxn modelId="{4801750B-A14E-B744-8531-C36C234F3BFC}" type="presParOf" srcId="{1FB8BB68-B18C-D048-9D65-DB57711ECFB6}" destId="{9D5C973D-5710-1549-8DBB-1038BEAD8CA8}" srcOrd="2" destOrd="0" presId="urn:microsoft.com/office/officeart/2009/3/layout/StepUpProcess"/>
    <dgm:cxn modelId="{4C7F4CC1-FF44-D243-8744-C40BF6ED5D48}" type="presParOf" srcId="{9585B137-CF45-DE46-9BDC-8EE2245B531B}" destId="{87278141-14A9-2242-8999-E0E668628EEB}" srcOrd="3" destOrd="0" presId="urn:microsoft.com/office/officeart/2009/3/layout/StepUpProcess"/>
    <dgm:cxn modelId="{87C70ACB-C09B-D44A-9F44-2E207E08CFD5}" type="presParOf" srcId="{87278141-14A9-2242-8999-E0E668628EEB}" destId="{52BD5D51-25B0-2845-B128-9F3B51BEA0B2}" srcOrd="0" destOrd="0" presId="urn:microsoft.com/office/officeart/2009/3/layout/StepUpProcess"/>
    <dgm:cxn modelId="{C3569E52-BCFB-DC47-B72E-1466C50208BB}" type="presParOf" srcId="{9585B137-CF45-DE46-9BDC-8EE2245B531B}" destId="{F8781776-57F1-4749-87B2-C442EFD41563}" srcOrd="4" destOrd="0" presId="urn:microsoft.com/office/officeart/2009/3/layout/StepUpProcess"/>
    <dgm:cxn modelId="{A9B5343E-38C4-8649-B51A-3B4902521016}" type="presParOf" srcId="{F8781776-57F1-4749-87B2-C442EFD41563}" destId="{7441F7FD-C068-9240-903C-F678C1AC4788}" srcOrd="0" destOrd="0" presId="urn:microsoft.com/office/officeart/2009/3/layout/StepUpProcess"/>
    <dgm:cxn modelId="{4617222D-AEEA-8D47-9026-FB6D81E7BF9C}" type="presParOf" srcId="{F8781776-57F1-4749-87B2-C442EFD41563}" destId="{A2EE22A7-F166-9544-AFAD-F5CE923D3E84}" srcOrd="1" destOrd="0" presId="urn:microsoft.com/office/officeart/2009/3/layout/StepUpProcess"/>
    <dgm:cxn modelId="{D5FE3E09-D5E9-BA46-AAA4-99162657036E}" type="presParOf" srcId="{F8781776-57F1-4749-87B2-C442EFD41563}" destId="{9EB32207-C456-734C-8C5A-F002B35A3146}" srcOrd="2" destOrd="0" presId="urn:microsoft.com/office/officeart/2009/3/layout/StepUpProcess"/>
    <dgm:cxn modelId="{1AA9E468-4647-874A-B1BC-88F826A2C19B}" type="presParOf" srcId="{9585B137-CF45-DE46-9BDC-8EE2245B531B}" destId="{74C3209F-D089-3A4C-8789-E94D968FEBF6}" srcOrd="5" destOrd="0" presId="urn:microsoft.com/office/officeart/2009/3/layout/StepUpProcess"/>
    <dgm:cxn modelId="{D165563E-9596-BC48-8281-B3FAD8804E8A}" type="presParOf" srcId="{74C3209F-D089-3A4C-8789-E94D968FEBF6}" destId="{823F3EC9-39C5-CA4C-AB2B-9239DCDC6082}" srcOrd="0" destOrd="0" presId="urn:microsoft.com/office/officeart/2009/3/layout/StepUpProcess"/>
    <dgm:cxn modelId="{6283327C-1663-7744-BAF8-027A06E9F8E5}" type="presParOf" srcId="{9585B137-CF45-DE46-9BDC-8EE2245B531B}" destId="{3C5C2490-ED7B-4B47-9485-9985B4FA1B84}" srcOrd="6" destOrd="0" presId="urn:microsoft.com/office/officeart/2009/3/layout/StepUpProcess"/>
    <dgm:cxn modelId="{792A3E6D-95D3-D94A-9E14-91D22D06DB64}" type="presParOf" srcId="{3C5C2490-ED7B-4B47-9485-9985B4FA1B84}" destId="{7C9642A7-31A3-F44B-A1F7-DA19703204F5}" srcOrd="0" destOrd="0" presId="urn:microsoft.com/office/officeart/2009/3/layout/StepUpProcess"/>
    <dgm:cxn modelId="{1BF23C2B-099D-D74A-84E6-A52BE460ED55}" type="presParOf" srcId="{3C5C2490-ED7B-4B47-9485-9985B4FA1B84}" destId="{CA5DA8DC-D525-1D44-A762-88E23FCB37EA}" srcOrd="1" destOrd="0" presId="urn:microsoft.com/office/officeart/2009/3/layout/StepUpProcess"/>
    <dgm:cxn modelId="{718B3ECB-87B5-6241-BCC0-B9F66A3BB537}" type="presParOf" srcId="{3C5C2490-ED7B-4B47-9485-9985B4FA1B84}" destId="{FF33D684-BAC6-EE41-A242-B5EF804E8D3E}" srcOrd="2" destOrd="0" presId="urn:microsoft.com/office/officeart/2009/3/layout/StepUpProcess"/>
    <dgm:cxn modelId="{C72A8A87-EC67-BF41-8AB7-2AFFD7768425}" type="presParOf" srcId="{9585B137-CF45-DE46-9BDC-8EE2245B531B}" destId="{F0105DDD-E18D-0A43-823B-7939D336A3D7}" srcOrd="7" destOrd="0" presId="urn:microsoft.com/office/officeart/2009/3/layout/StepUpProcess"/>
    <dgm:cxn modelId="{0CFD6900-6744-6044-9432-71433EA80910}" type="presParOf" srcId="{F0105DDD-E18D-0A43-823B-7939D336A3D7}" destId="{C066CDBF-599F-4E47-9490-01DA324A98EA}" srcOrd="0" destOrd="0" presId="urn:microsoft.com/office/officeart/2009/3/layout/StepUpProcess"/>
    <dgm:cxn modelId="{C06B4FF7-8AB1-E845-ADD8-EFEA1CC00550}" type="presParOf" srcId="{9585B137-CF45-DE46-9BDC-8EE2245B531B}" destId="{5F5A9660-B814-5840-A85B-685E1EB79D20}" srcOrd="8" destOrd="0" presId="urn:microsoft.com/office/officeart/2009/3/layout/StepUpProcess"/>
    <dgm:cxn modelId="{420790B0-3DAA-CA43-AF4B-B10648F1F8A0}" type="presParOf" srcId="{5F5A9660-B814-5840-A85B-685E1EB79D20}" destId="{BB3A6155-876D-F847-9FE7-84447F626A14}" srcOrd="0" destOrd="0" presId="urn:microsoft.com/office/officeart/2009/3/layout/StepUpProcess"/>
    <dgm:cxn modelId="{D6C28927-27A8-8749-9599-40804B2DD0A0}" type="presParOf" srcId="{5F5A9660-B814-5840-A85B-685E1EB79D20}" destId="{9998B279-E7E2-EC48-9FF5-18206280362F}" srcOrd="1" destOrd="0" presId="urn:microsoft.com/office/officeart/2009/3/layout/StepUp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8EE9B-D981-40FB-B786-A1BE11114661}">
      <dsp:nvSpPr>
        <dsp:cNvPr id="0" name=""/>
        <dsp:cNvSpPr/>
      </dsp:nvSpPr>
      <dsp:spPr>
        <a:xfrm>
          <a:off x="1351" y="638377"/>
          <a:ext cx="1791387" cy="1791387"/>
        </a:xfrm>
        <a:prstGeom prst="ellipse">
          <a:avLst/>
        </a:prstGeom>
        <a:solidFill>
          <a:srgbClr val="3B863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0" kern="1200" dirty="0" smtClean="0">
              <a:latin typeface="Arial"/>
              <a:cs typeface="Arial"/>
            </a:rPr>
            <a:t>Financial literacy</a:t>
          </a:r>
          <a:endParaRPr lang="en-US" sz="1800" b="0" kern="1200" dirty="0">
            <a:latin typeface="Arial"/>
            <a:cs typeface="Arial"/>
          </a:endParaRPr>
        </a:p>
      </dsp:txBody>
      <dsp:txXfrm>
        <a:off x="263694" y="900720"/>
        <a:ext cx="1266701" cy="1266701"/>
      </dsp:txXfrm>
    </dsp:sp>
    <dsp:sp modelId="{97FDB00C-7DB5-4FA5-B450-CF8F1E49E9DF}">
      <dsp:nvSpPr>
        <dsp:cNvPr id="0" name=""/>
        <dsp:cNvSpPr/>
      </dsp:nvSpPr>
      <dsp:spPr>
        <a:xfrm>
          <a:off x="1803403" y="1027265"/>
          <a:ext cx="1039004" cy="1039004"/>
        </a:xfrm>
        <a:prstGeom prst="mathPlus">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dirty="0"/>
        </a:p>
      </dsp:txBody>
      <dsp:txXfrm>
        <a:off x="1941123" y="1424580"/>
        <a:ext cx="763564" cy="244374"/>
      </dsp:txXfrm>
    </dsp:sp>
    <dsp:sp modelId="{DFB04FFC-DE9B-4269-877C-AC906D56C9DE}">
      <dsp:nvSpPr>
        <dsp:cNvPr id="0" name=""/>
        <dsp:cNvSpPr/>
      </dsp:nvSpPr>
      <dsp:spPr>
        <a:xfrm>
          <a:off x="2797170" y="638377"/>
          <a:ext cx="1791387" cy="1791387"/>
        </a:xfrm>
        <a:prstGeom prst="ellipse">
          <a:avLst/>
        </a:prstGeom>
        <a:solidFill>
          <a:srgbClr val="3B863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0" i="0" kern="1200" dirty="0" smtClean="0">
              <a:latin typeface="Arial"/>
              <a:cs typeface="Arial"/>
            </a:rPr>
            <a:t>Skill and confidence to use knowledge</a:t>
          </a:r>
          <a:endParaRPr lang="en-US" sz="1800" b="0" i="0" kern="1200" dirty="0">
            <a:latin typeface="Arial"/>
            <a:cs typeface="Arial"/>
          </a:endParaRPr>
        </a:p>
      </dsp:txBody>
      <dsp:txXfrm>
        <a:off x="3059513" y="900720"/>
        <a:ext cx="1266701" cy="1266701"/>
      </dsp:txXfrm>
    </dsp:sp>
    <dsp:sp modelId="{64F09F2D-5368-4221-8664-42515F353403}">
      <dsp:nvSpPr>
        <dsp:cNvPr id="0" name=""/>
        <dsp:cNvSpPr/>
      </dsp:nvSpPr>
      <dsp:spPr>
        <a:xfrm>
          <a:off x="4742815" y="1014568"/>
          <a:ext cx="1039004" cy="1039004"/>
        </a:xfrm>
        <a:prstGeom prst="mathEqual">
          <a:avLst/>
        </a:prstGeom>
        <a:solidFill>
          <a:srgbClr val="FFFFF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089150">
            <a:lnSpc>
              <a:spcPct val="90000"/>
            </a:lnSpc>
            <a:spcBef>
              <a:spcPct val="0"/>
            </a:spcBef>
            <a:spcAft>
              <a:spcPct val="35000"/>
            </a:spcAft>
          </a:pPr>
          <a:endParaRPr lang="en-US" sz="4700" kern="1200" dirty="0"/>
        </a:p>
      </dsp:txBody>
      <dsp:txXfrm>
        <a:off x="4880535" y="1228603"/>
        <a:ext cx="763564" cy="610934"/>
      </dsp:txXfrm>
    </dsp:sp>
    <dsp:sp modelId="{B3010C1D-96BF-46E2-800E-EAFF056355B7}">
      <dsp:nvSpPr>
        <dsp:cNvPr id="0" name=""/>
        <dsp:cNvSpPr/>
      </dsp:nvSpPr>
      <dsp:spPr>
        <a:xfrm>
          <a:off x="5795165" y="638377"/>
          <a:ext cx="1791387" cy="1791387"/>
        </a:xfrm>
        <a:prstGeom prst="ellipse">
          <a:avLst/>
        </a:prstGeom>
        <a:solidFill>
          <a:srgbClr val="3B863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120000"/>
            </a:lnSpc>
            <a:spcBef>
              <a:spcPct val="0"/>
            </a:spcBef>
            <a:spcAft>
              <a:spcPct val="35000"/>
            </a:spcAft>
          </a:pPr>
          <a:r>
            <a:rPr lang="en-US" sz="1400" b="0" kern="1200" dirty="0" smtClean="0">
              <a:latin typeface="Arial"/>
              <a:cs typeface="Arial"/>
            </a:rPr>
            <a:t>Financial empowerment</a:t>
          </a:r>
          <a:endParaRPr lang="en-US" sz="1400" b="0" kern="1200" dirty="0">
            <a:latin typeface="Arial"/>
            <a:cs typeface="Arial"/>
          </a:endParaRPr>
        </a:p>
      </dsp:txBody>
      <dsp:txXfrm>
        <a:off x="6057508" y="900720"/>
        <a:ext cx="1266701" cy="12667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8EE9B-D981-40FB-B786-A1BE11114661}">
      <dsp:nvSpPr>
        <dsp:cNvPr id="0" name=""/>
        <dsp:cNvSpPr/>
      </dsp:nvSpPr>
      <dsp:spPr>
        <a:xfrm>
          <a:off x="1351" y="1766364"/>
          <a:ext cx="1791387" cy="1791387"/>
        </a:xfrm>
        <a:prstGeom prst="ellipse">
          <a:avLst/>
        </a:prstGeom>
        <a:solidFill>
          <a:srgbClr val="3B863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0" kern="1200" dirty="0" smtClean="0">
              <a:latin typeface="Arial"/>
              <a:cs typeface="Arial"/>
            </a:rPr>
            <a:t>Access</a:t>
          </a:r>
          <a:endParaRPr lang="en-US" sz="1800" b="0" kern="1200" dirty="0">
            <a:latin typeface="Arial"/>
            <a:cs typeface="Arial"/>
          </a:endParaRPr>
        </a:p>
      </dsp:txBody>
      <dsp:txXfrm>
        <a:off x="263694" y="2028707"/>
        <a:ext cx="1266701" cy="1266701"/>
      </dsp:txXfrm>
    </dsp:sp>
    <dsp:sp modelId="{97FDB00C-7DB5-4FA5-B450-CF8F1E49E9DF}">
      <dsp:nvSpPr>
        <dsp:cNvPr id="0" name=""/>
        <dsp:cNvSpPr/>
      </dsp:nvSpPr>
      <dsp:spPr>
        <a:xfrm>
          <a:off x="1803403" y="2155252"/>
          <a:ext cx="1039004" cy="1039004"/>
        </a:xfrm>
        <a:prstGeom prst="mathPlus">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dirty="0"/>
        </a:p>
      </dsp:txBody>
      <dsp:txXfrm>
        <a:off x="1941123" y="2552567"/>
        <a:ext cx="763564" cy="244374"/>
      </dsp:txXfrm>
    </dsp:sp>
    <dsp:sp modelId="{DFB04FFC-DE9B-4269-877C-AC906D56C9DE}">
      <dsp:nvSpPr>
        <dsp:cNvPr id="0" name=""/>
        <dsp:cNvSpPr/>
      </dsp:nvSpPr>
      <dsp:spPr>
        <a:xfrm>
          <a:off x="2797170" y="1766364"/>
          <a:ext cx="1791387" cy="1791387"/>
        </a:xfrm>
        <a:prstGeom prst="ellipse">
          <a:avLst/>
        </a:prstGeom>
        <a:solidFill>
          <a:srgbClr val="3B863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0" i="0" kern="1200" dirty="0" smtClean="0">
              <a:latin typeface="Arial"/>
              <a:cs typeface="Arial"/>
            </a:rPr>
            <a:t>Trust</a:t>
          </a:r>
          <a:endParaRPr lang="en-US" sz="1800" b="0" i="0" kern="1200" dirty="0">
            <a:latin typeface="Arial"/>
            <a:cs typeface="Arial"/>
          </a:endParaRPr>
        </a:p>
      </dsp:txBody>
      <dsp:txXfrm>
        <a:off x="3059513" y="2028707"/>
        <a:ext cx="1266701" cy="1266701"/>
      </dsp:txXfrm>
    </dsp:sp>
    <dsp:sp modelId="{64F09F2D-5368-4221-8664-42515F353403}">
      <dsp:nvSpPr>
        <dsp:cNvPr id="0" name=""/>
        <dsp:cNvSpPr/>
      </dsp:nvSpPr>
      <dsp:spPr>
        <a:xfrm>
          <a:off x="4742815" y="2142555"/>
          <a:ext cx="1039004" cy="1039004"/>
        </a:xfrm>
        <a:prstGeom prst="mathEqual">
          <a:avLst/>
        </a:prstGeom>
        <a:solidFill>
          <a:srgbClr val="FFFFF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089150">
            <a:lnSpc>
              <a:spcPct val="90000"/>
            </a:lnSpc>
            <a:spcBef>
              <a:spcPct val="0"/>
            </a:spcBef>
            <a:spcAft>
              <a:spcPct val="35000"/>
            </a:spcAft>
          </a:pPr>
          <a:endParaRPr lang="en-US" sz="4700" kern="1200" dirty="0"/>
        </a:p>
      </dsp:txBody>
      <dsp:txXfrm>
        <a:off x="4880535" y="2356590"/>
        <a:ext cx="763564" cy="610934"/>
      </dsp:txXfrm>
    </dsp:sp>
    <dsp:sp modelId="{B3010C1D-96BF-46E2-800E-EAFF056355B7}">
      <dsp:nvSpPr>
        <dsp:cNvPr id="0" name=""/>
        <dsp:cNvSpPr/>
      </dsp:nvSpPr>
      <dsp:spPr>
        <a:xfrm>
          <a:off x="5795165" y="1766364"/>
          <a:ext cx="1791387" cy="1791387"/>
        </a:xfrm>
        <a:prstGeom prst="ellipse">
          <a:avLst/>
        </a:prstGeom>
        <a:solidFill>
          <a:srgbClr val="3B863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120000"/>
            </a:lnSpc>
            <a:spcBef>
              <a:spcPct val="0"/>
            </a:spcBef>
            <a:spcAft>
              <a:spcPct val="35000"/>
            </a:spcAft>
          </a:pPr>
          <a:r>
            <a:rPr lang="en-US" sz="1400" b="0" kern="1200" dirty="0" smtClean="0">
              <a:latin typeface="Arial"/>
              <a:cs typeface="Arial"/>
            </a:rPr>
            <a:t>Opportunities for providing financial empowerment</a:t>
          </a:r>
          <a:endParaRPr lang="en-US" sz="1400" b="0" kern="1200" dirty="0">
            <a:latin typeface="Arial"/>
            <a:cs typeface="Arial"/>
          </a:endParaRPr>
        </a:p>
      </dsp:txBody>
      <dsp:txXfrm>
        <a:off x="6057508" y="2028707"/>
        <a:ext cx="1266701" cy="12667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5B7C5-382B-5442-8ED6-CDB17D4CE99E}">
      <dsp:nvSpPr>
        <dsp:cNvPr id="0" name=""/>
        <dsp:cNvSpPr/>
      </dsp:nvSpPr>
      <dsp:spPr>
        <a:xfrm>
          <a:off x="-130696" y="0"/>
          <a:ext cx="7824252" cy="1549030"/>
        </a:xfrm>
        <a:prstGeom prst="roundRect">
          <a:avLst>
            <a:gd name="adj" fmla="val 1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During the training of trainers today, you will learn:</a:t>
          </a:r>
        </a:p>
        <a:p>
          <a:pPr lvl="0" algn="l" defTabSz="711200">
            <a:lnSpc>
              <a:spcPct val="90000"/>
            </a:lnSpc>
            <a:spcBef>
              <a:spcPct val="0"/>
            </a:spcBef>
            <a:spcAft>
              <a:spcPct val="35000"/>
            </a:spcAft>
          </a:pPr>
          <a:r>
            <a:rPr lang="en-US" sz="1600" b="1" kern="1200" dirty="0" smtClean="0"/>
            <a:t>1. Organization</a:t>
          </a:r>
          <a:r>
            <a:rPr lang="en-US" sz="1600" kern="1200" dirty="0" smtClean="0"/>
            <a:t> and</a:t>
          </a:r>
          <a:r>
            <a:rPr lang="en-US" sz="1600" b="1" kern="1200" dirty="0" smtClean="0"/>
            <a:t> content </a:t>
          </a:r>
          <a:r>
            <a:rPr lang="en-US" sz="1600" kern="1200" dirty="0" smtClean="0"/>
            <a:t>of the toolkit</a:t>
          </a:r>
        </a:p>
        <a:p>
          <a:pPr lvl="0" algn="l" defTabSz="711200">
            <a:lnSpc>
              <a:spcPct val="90000"/>
            </a:lnSpc>
            <a:spcBef>
              <a:spcPct val="0"/>
            </a:spcBef>
            <a:spcAft>
              <a:spcPct val="35000"/>
            </a:spcAft>
          </a:pPr>
          <a:r>
            <a:rPr lang="en-US" sz="1600" b="1" kern="1200" dirty="0" smtClean="0"/>
            <a:t>2. How the training is organized </a:t>
          </a:r>
        </a:p>
        <a:p>
          <a:pPr lvl="0" algn="l" defTabSz="711200">
            <a:lnSpc>
              <a:spcPct val="90000"/>
            </a:lnSpc>
            <a:spcBef>
              <a:spcPct val="0"/>
            </a:spcBef>
            <a:spcAft>
              <a:spcPct val="35000"/>
            </a:spcAft>
          </a:pPr>
          <a:r>
            <a:rPr lang="en-US" sz="1600" b="1" kern="1200" dirty="0" smtClean="0"/>
            <a:t>3. Tools that can help you </a:t>
          </a:r>
          <a:r>
            <a:rPr lang="en-US" sz="1600" b="1" i="1" kern="1200" dirty="0" smtClean="0"/>
            <a:t>plan &amp; deliver the training</a:t>
          </a:r>
          <a:endParaRPr lang="en-US" sz="1600" b="1" i="1" kern="1200" dirty="0"/>
        </a:p>
      </dsp:txBody>
      <dsp:txXfrm>
        <a:off x="-85326" y="45370"/>
        <a:ext cx="6039542" cy="1458290"/>
      </dsp:txXfrm>
    </dsp:sp>
    <dsp:sp modelId="{B4F9C238-E26B-8240-B999-E9182E7F0F0B}">
      <dsp:nvSpPr>
        <dsp:cNvPr id="0" name=""/>
        <dsp:cNvSpPr/>
      </dsp:nvSpPr>
      <dsp:spPr>
        <a:xfrm>
          <a:off x="774943" y="1807202"/>
          <a:ext cx="7301467" cy="1549030"/>
        </a:xfrm>
        <a:prstGeom prst="roundRect">
          <a:avLst>
            <a:gd name="adj" fmla="val 1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112000"/>
            </a:lnSpc>
            <a:spcBef>
              <a:spcPct val="0"/>
            </a:spcBef>
            <a:spcAft>
              <a:spcPct val="35000"/>
            </a:spcAft>
          </a:pPr>
          <a:r>
            <a:rPr lang="en-US" sz="1600" kern="1200" dirty="0" smtClean="0"/>
            <a:t>Starting today, you </a:t>
          </a:r>
          <a:r>
            <a:rPr lang="en-US" sz="1600" b="1" u="sng" kern="1200" dirty="0" smtClean="0"/>
            <a:t>develop a plan to train other staff or community members </a:t>
          </a:r>
          <a:r>
            <a:rPr lang="en-US" sz="1600" kern="1200" dirty="0" smtClean="0"/>
            <a:t>to use the toolkit in their day-to-day work—the organization and content of the toolkit as well as how to use the toolkit with people.</a:t>
          </a:r>
          <a:endParaRPr lang="en-US" sz="1600" kern="1200" dirty="0"/>
        </a:p>
      </dsp:txBody>
      <dsp:txXfrm>
        <a:off x="820313" y="1852572"/>
        <a:ext cx="5559610" cy="1458290"/>
      </dsp:txXfrm>
    </dsp:sp>
    <dsp:sp modelId="{23F12C94-7519-FB45-B6A6-5C0C92B09766}">
      <dsp:nvSpPr>
        <dsp:cNvPr id="0" name=""/>
        <dsp:cNvSpPr/>
      </dsp:nvSpPr>
      <dsp:spPr>
        <a:xfrm>
          <a:off x="1729429" y="3614405"/>
          <a:ext cx="6680988" cy="1549030"/>
        </a:xfrm>
        <a:prstGeom prst="roundRect">
          <a:avLst>
            <a:gd name="adj" fmla="val 1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100000"/>
            </a:lnSpc>
            <a:spcBef>
              <a:spcPct val="0"/>
            </a:spcBef>
            <a:spcAft>
              <a:spcPct val="35000"/>
            </a:spcAft>
          </a:pPr>
          <a:r>
            <a:rPr lang="en-US" sz="1600" kern="1200" dirty="0" smtClean="0"/>
            <a:t>Then you will:</a:t>
          </a:r>
        </a:p>
        <a:p>
          <a:pPr lvl="0" algn="l" defTabSz="711200">
            <a:lnSpc>
              <a:spcPct val="100000"/>
            </a:lnSpc>
            <a:spcBef>
              <a:spcPct val="0"/>
            </a:spcBef>
            <a:spcAft>
              <a:spcPct val="35000"/>
            </a:spcAft>
          </a:pPr>
          <a:r>
            <a:rPr lang="en-US" sz="1600" kern="1200" dirty="0" smtClean="0"/>
            <a:t>You </a:t>
          </a:r>
          <a:r>
            <a:rPr lang="en-US" sz="1600" b="1" kern="1200" dirty="0" smtClean="0"/>
            <a:t>deliver trainings on </a:t>
          </a:r>
          <a:r>
            <a:rPr lang="en-US" sz="1600" b="1" i="1" kern="1200" dirty="0" smtClean="0"/>
            <a:t>Your Money, Your Goals</a:t>
          </a:r>
          <a:r>
            <a:rPr lang="en-US" sz="1600" b="1" kern="1200" dirty="0" smtClean="0"/>
            <a:t> to frontline staff in your organization and community.</a:t>
          </a:r>
        </a:p>
        <a:p>
          <a:pPr lvl="0" algn="l" defTabSz="711200">
            <a:lnSpc>
              <a:spcPct val="100000"/>
            </a:lnSpc>
            <a:spcBef>
              <a:spcPct val="0"/>
            </a:spcBef>
            <a:spcAft>
              <a:spcPct val="35000"/>
            </a:spcAft>
          </a:pPr>
          <a:r>
            <a:rPr lang="en-US" sz="1600" kern="1200" dirty="0" smtClean="0"/>
            <a:t>You </a:t>
          </a:r>
          <a:r>
            <a:rPr lang="en-US" sz="1600" b="1" kern="1200" dirty="0" smtClean="0"/>
            <a:t>administer and submit pre- and post-training surveys as well as trainer surveys</a:t>
          </a:r>
          <a:endParaRPr lang="en-US" sz="1600" b="1" kern="1200" dirty="0"/>
        </a:p>
      </dsp:txBody>
      <dsp:txXfrm>
        <a:off x="1774799" y="3659775"/>
        <a:ext cx="5079443" cy="1458290"/>
      </dsp:txXfrm>
    </dsp:sp>
    <dsp:sp modelId="{3D571A41-ADE1-8A42-BFA8-4D945BC1D95E}">
      <dsp:nvSpPr>
        <dsp:cNvPr id="0" name=""/>
        <dsp:cNvSpPr/>
      </dsp:nvSpPr>
      <dsp:spPr>
        <a:xfrm>
          <a:off x="6425293" y="1174681"/>
          <a:ext cx="1006870" cy="1006870"/>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n-US" sz="3200" kern="1200" dirty="0"/>
        </a:p>
      </dsp:txBody>
      <dsp:txXfrm>
        <a:off x="6651839" y="1174681"/>
        <a:ext cx="553778" cy="757670"/>
      </dsp:txXfrm>
    </dsp:sp>
    <dsp:sp modelId="{DE3F8087-D058-D34A-9497-5BFC937FA651}">
      <dsp:nvSpPr>
        <dsp:cNvPr id="0" name=""/>
        <dsp:cNvSpPr/>
      </dsp:nvSpPr>
      <dsp:spPr>
        <a:xfrm>
          <a:off x="7069541" y="2971557"/>
          <a:ext cx="1006870" cy="1006870"/>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n-US" sz="3200" kern="1200" dirty="0"/>
        </a:p>
      </dsp:txBody>
      <dsp:txXfrm>
        <a:off x="7296087" y="2971557"/>
        <a:ext cx="553778" cy="7576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229488-3188-4A33-8623-DC52E2830B12}">
      <dsp:nvSpPr>
        <dsp:cNvPr id="0" name=""/>
        <dsp:cNvSpPr/>
      </dsp:nvSpPr>
      <dsp:spPr>
        <a:xfrm>
          <a:off x="3573" y="1684323"/>
          <a:ext cx="1562618" cy="1157314"/>
        </a:xfrm>
        <a:prstGeom prst="roundRect">
          <a:avLst>
            <a:gd name="adj" fmla="val 10000"/>
          </a:avLst>
        </a:prstGeom>
        <a:noFill/>
        <a:ln w="12700" cap="flat" cmpd="sng" algn="ctr">
          <a:solidFill>
            <a:srgbClr val="75787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3B3C3E"/>
              </a:solidFill>
            </a:rPr>
            <a:t>Brainstorm list of hopes, wants, and dreams</a:t>
          </a:r>
          <a:endParaRPr lang="en-US" sz="1800" kern="1200" dirty="0">
            <a:solidFill>
              <a:srgbClr val="3B3C3E"/>
            </a:solidFill>
          </a:endParaRPr>
        </a:p>
      </dsp:txBody>
      <dsp:txXfrm>
        <a:off x="37470" y="1718220"/>
        <a:ext cx="1494824" cy="1089520"/>
      </dsp:txXfrm>
    </dsp:sp>
    <dsp:sp modelId="{BEFAD0B5-6393-4CF5-BF5D-42910E910CF9}">
      <dsp:nvSpPr>
        <dsp:cNvPr id="0" name=""/>
        <dsp:cNvSpPr/>
      </dsp:nvSpPr>
      <dsp:spPr>
        <a:xfrm>
          <a:off x="1722454" y="2069216"/>
          <a:ext cx="331275" cy="387529"/>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1722454" y="2146722"/>
        <a:ext cx="231893" cy="232517"/>
      </dsp:txXfrm>
    </dsp:sp>
    <dsp:sp modelId="{27C3135E-6232-487A-AF22-706D50227F57}">
      <dsp:nvSpPr>
        <dsp:cNvPr id="0" name=""/>
        <dsp:cNvSpPr/>
      </dsp:nvSpPr>
      <dsp:spPr>
        <a:xfrm>
          <a:off x="2191239" y="1684323"/>
          <a:ext cx="1562618" cy="1157314"/>
        </a:xfrm>
        <a:prstGeom prst="roundRect">
          <a:avLst>
            <a:gd name="adj" fmla="val 10000"/>
          </a:avLst>
        </a:prstGeom>
        <a:noFill/>
        <a:ln w="12700" cap="flat" cmpd="sng" algn="ctr">
          <a:solidFill>
            <a:srgbClr val="75787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3B3C3E"/>
              </a:solidFill>
            </a:rPr>
            <a:t>SMART goals</a:t>
          </a:r>
          <a:endParaRPr lang="en-US" sz="1800" kern="1200" dirty="0">
            <a:solidFill>
              <a:srgbClr val="3B3C3E"/>
            </a:solidFill>
          </a:endParaRPr>
        </a:p>
      </dsp:txBody>
      <dsp:txXfrm>
        <a:off x="2225136" y="1718220"/>
        <a:ext cx="1494824" cy="1089520"/>
      </dsp:txXfrm>
    </dsp:sp>
    <dsp:sp modelId="{E3E1AB67-3700-46A4-BF2E-AB7938774631}">
      <dsp:nvSpPr>
        <dsp:cNvPr id="0" name=""/>
        <dsp:cNvSpPr/>
      </dsp:nvSpPr>
      <dsp:spPr>
        <a:xfrm>
          <a:off x="3910119" y="2069216"/>
          <a:ext cx="331275" cy="387529"/>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3910119" y="2146722"/>
        <a:ext cx="231893" cy="232517"/>
      </dsp:txXfrm>
    </dsp:sp>
    <dsp:sp modelId="{A894D692-4104-459C-8AAD-BBDDE8A95943}">
      <dsp:nvSpPr>
        <dsp:cNvPr id="0" name=""/>
        <dsp:cNvSpPr/>
      </dsp:nvSpPr>
      <dsp:spPr>
        <a:xfrm>
          <a:off x="4378905" y="1684323"/>
          <a:ext cx="1562618" cy="1157314"/>
        </a:xfrm>
        <a:prstGeom prst="roundRect">
          <a:avLst>
            <a:gd name="adj" fmla="val 10000"/>
          </a:avLst>
        </a:prstGeom>
        <a:noFill/>
        <a:ln w="12700" cap="flat" cmpd="sng" algn="ctr">
          <a:solidFill>
            <a:srgbClr val="75787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3B3C3E"/>
              </a:solidFill>
            </a:rPr>
            <a:t>Action plan</a:t>
          </a:r>
          <a:endParaRPr lang="en-US" sz="1800" kern="1200" dirty="0">
            <a:solidFill>
              <a:srgbClr val="3B3C3E"/>
            </a:solidFill>
          </a:endParaRPr>
        </a:p>
      </dsp:txBody>
      <dsp:txXfrm>
        <a:off x="4412802" y="1718220"/>
        <a:ext cx="1494824" cy="1089520"/>
      </dsp:txXfrm>
    </dsp:sp>
    <dsp:sp modelId="{6DF146CD-1572-4966-9624-6E62D99E0557}">
      <dsp:nvSpPr>
        <dsp:cNvPr id="0" name=""/>
        <dsp:cNvSpPr/>
      </dsp:nvSpPr>
      <dsp:spPr>
        <a:xfrm>
          <a:off x="6097785" y="2069216"/>
          <a:ext cx="331275" cy="387529"/>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6097785" y="2146722"/>
        <a:ext cx="231893" cy="232517"/>
      </dsp:txXfrm>
    </dsp:sp>
    <dsp:sp modelId="{435A6E66-361A-48EF-AF4C-B73F04969556}">
      <dsp:nvSpPr>
        <dsp:cNvPr id="0" name=""/>
        <dsp:cNvSpPr/>
      </dsp:nvSpPr>
      <dsp:spPr>
        <a:xfrm>
          <a:off x="6566570" y="1684323"/>
          <a:ext cx="1562618" cy="1157314"/>
        </a:xfrm>
        <a:prstGeom prst="roundRect">
          <a:avLst>
            <a:gd name="adj" fmla="val 10000"/>
          </a:avLst>
        </a:prstGeom>
        <a:noFill/>
        <a:ln w="12700" cap="flat" cmpd="sng" algn="ctr">
          <a:solidFill>
            <a:srgbClr val="75787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3B3C3E"/>
              </a:solidFill>
            </a:rPr>
            <a:t>Figure out weekly savings target</a:t>
          </a:r>
          <a:endParaRPr lang="en-US" sz="1800" kern="1200" dirty="0">
            <a:solidFill>
              <a:srgbClr val="3B3C3E"/>
            </a:solidFill>
          </a:endParaRPr>
        </a:p>
      </dsp:txBody>
      <dsp:txXfrm>
        <a:off x="6600467" y="1718220"/>
        <a:ext cx="1494824" cy="10895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8EE9B-D981-40FB-B786-A1BE11114661}">
      <dsp:nvSpPr>
        <dsp:cNvPr id="0" name=""/>
        <dsp:cNvSpPr/>
      </dsp:nvSpPr>
      <dsp:spPr>
        <a:xfrm>
          <a:off x="1409" y="1951869"/>
          <a:ext cx="1868403" cy="1868403"/>
        </a:xfrm>
        <a:prstGeom prst="ellipse">
          <a:avLst/>
        </a:prstGeom>
        <a:solidFill>
          <a:srgbClr val="3B863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0" kern="1200" dirty="0" smtClean="0">
              <a:latin typeface="Arial"/>
              <a:cs typeface="Arial"/>
            </a:rPr>
            <a:t>Total amount needed</a:t>
          </a:r>
          <a:endParaRPr lang="en-US" sz="1800" b="0" kern="1200" dirty="0">
            <a:latin typeface="Arial"/>
            <a:cs typeface="Arial"/>
          </a:endParaRPr>
        </a:p>
      </dsp:txBody>
      <dsp:txXfrm>
        <a:off x="275030" y="2225490"/>
        <a:ext cx="1321161" cy="1321161"/>
      </dsp:txXfrm>
    </dsp:sp>
    <dsp:sp modelId="{97FDB00C-7DB5-4FA5-B450-CF8F1E49E9DF}">
      <dsp:nvSpPr>
        <dsp:cNvPr id="0" name=""/>
        <dsp:cNvSpPr/>
      </dsp:nvSpPr>
      <dsp:spPr>
        <a:xfrm>
          <a:off x="1880934" y="2357476"/>
          <a:ext cx="1083673" cy="1083673"/>
        </a:xfrm>
        <a:prstGeom prst="mathPlus">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dirty="0"/>
        </a:p>
      </dsp:txBody>
      <dsp:txXfrm>
        <a:off x="2024575" y="2771873"/>
        <a:ext cx="796391" cy="254879"/>
      </dsp:txXfrm>
    </dsp:sp>
    <dsp:sp modelId="{DFB04FFC-DE9B-4269-877C-AC906D56C9DE}">
      <dsp:nvSpPr>
        <dsp:cNvPr id="0" name=""/>
        <dsp:cNvSpPr/>
      </dsp:nvSpPr>
      <dsp:spPr>
        <a:xfrm>
          <a:off x="3073176" y="1951869"/>
          <a:ext cx="1868403" cy="1868403"/>
        </a:xfrm>
        <a:prstGeom prst="ellipse">
          <a:avLst/>
        </a:prstGeom>
        <a:solidFill>
          <a:srgbClr val="3B863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0" i="0" kern="1200" dirty="0" smtClean="0">
              <a:latin typeface="Arial"/>
              <a:cs typeface="Arial"/>
            </a:rPr>
            <a:t>Number of weeks to reach goal</a:t>
          </a:r>
          <a:endParaRPr lang="en-US" sz="1800" b="0" i="0" kern="1200" dirty="0">
            <a:latin typeface="Arial"/>
            <a:cs typeface="Arial"/>
          </a:endParaRPr>
        </a:p>
      </dsp:txBody>
      <dsp:txXfrm>
        <a:off x="3346797" y="2225490"/>
        <a:ext cx="1321161" cy="1321161"/>
      </dsp:txXfrm>
    </dsp:sp>
    <dsp:sp modelId="{64F09F2D-5368-4221-8664-42515F353403}">
      <dsp:nvSpPr>
        <dsp:cNvPr id="0" name=""/>
        <dsp:cNvSpPr/>
      </dsp:nvSpPr>
      <dsp:spPr>
        <a:xfrm>
          <a:off x="4946717" y="2344234"/>
          <a:ext cx="1083673" cy="1083673"/>
        </a:xfrm>
        <a:prstGeom prst="mathEqual">
          <a:avLst/>
        </a:prstGeom>
        <a:solidFill>
          <a:srgbClr val="FFFFF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178050">
            <a:lnSpc>
              <a:spcPct val="90000"/>
            </a:lnSpc>
            <a:spcBef>
              <a:spcPct val="0"/>
            </a:spcBef>
            <a:spcAft>
              <a:spcPct val="35000"/>
            </a:spcAft>
          </a:pPr>
          <a:endParaRPr lang="en-US" sz="4900" kern="1200" dirty="0"/>
        </a:p>
      </dsp:txBody>
      <dsp:txXfrm>
        <a:off x="5090358" y="2567471"/>
        <a:ext cx="796391" cy="637199"/>
      </dsp:txXfrm>
    </dsp:sp>
    <dsp:sp modelId="{B3010C1D-96BF-46E2-800E-EAFF056355B7}">
      <dsp:nvSpPr>
        <dsp:cNvPr id="0" name=""/>
        <dsp:cNvSpPr/>
      </dsp:nvSpPr>
      <dsp:spPr>
        <a:xfrm>
          <a:off x="6044310" y="1951869"/>
          <a:ext cx="1868403" cy="1868403"/>
        </a:xfrm>
        <a:prstGeom prst="ellipse">
          <a:avLst/>
        </a:prstGeom>
        <a:solidFill>
          <a:srgbClr val="3B863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120000"/>
            </a:lnSpc>
            <a:spcBef>
              <a:spcPct val="0"/>
            </a:spcBef>
            <a:spcAft>
              <a:spcPct val="35000"/>
            </a:spcAft>
          </a:pPr>
          <a:r>
            <a:rPr lang="en-US" sz="1800" b="0" kern="1200" dirty="0" smtClean="0">
              <a:latin typeface="Arial"/>
              <a:cs typeface="Arial"/>
            </a:rPr>
            <a:t>Amount to set aside each week</a:t>
          </a:r>
          <a:endParaRPr lang="en-US" sz="1800" b="0" kern="1200" dirty="0">
            <a:latin typeface="Arial"/>
            <a:cs typeface="Arial"/>
          </a:endParaRPr>
        </a:p>
      </dsp:txBody>
      <dsp:txXfrm>
        <a:off x="6317931" y="2225490"/>
        <a:ext cx="1321161" cy="13211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8EE9B-D981-40FB-B786-A1BE11114661}">
      <dsp:nvSpPr>
        <dsp:cNvPr id="0" name=""/>
        <dsp:cNvSpPr/>
      </dsp:nvSpPr>
      <dsp:spPr>
        <a:xfrm>
          <a:off x="1409" y="1951869"/>
          <a:ext cx="1868403" cy="1868403"/>
        </a:xfrm>
        <a:prstGeom prst="ellipse">
          <a:avLst/>
        </a:prstGeom>
        <a:solidFill>
          <a:srgbClr val="3B863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0" kern="1200" dirty="0" smtClean="0">
              <a:latin typeface="Arial"/>
              <a:cs typeface="Arial"/>
            </a:rPr>
            <a:t>Total amount needed</a:t>
          </a:r>
          <a:endParaRPr lang="en-US" sz="1800" b="0" kern="1200" dirty="0">
            <a:latin typeface="Arial"/>
            <a:cs typeface="Arial"/>
          </a:endParaRPr>
        </a:p>
      </dsp:txBody>
      <dsp:txXfrm>
        <a:off x="275030" y="2225490"/>
        <a:ext cx="1321161" cy="1321161"/>
      </dsp:txXfrm>
    </dsp:sp>
    <dsp:sp modelId="{97FDB00C-7DB5-4FA5-B450-CF8F1E49E9DF}">
      <dsp:nvSpPr>
        <dsp:cNvPr id="0" name=""/>
        <dsp:cNvSpPr/>
      </dsp:nvSpPr>
      <dsp:spPr>
        <a:xfrm>
          <a:off x="1880934" y="2357476"/>
          <a:ext cx="1083673" cy="1083673"/>
        </a:xfrm>
        <a:prstGeom prst="mathPlus">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dirty="0"/>
        </a:p>
      </dsp:txBody>
      <dsp:txXfrm>
        <a:off x="2024575" y="2771873"/>
        <a:ext cx="796391" cy="254879"/>
      </dsp:txXfrm>
    </dsp:sp>
    <dsp:sp modelId="{DFB04FFC-DE9B-4269-877C-AC906D56C9DE}">
      <dsp:nvSpPr>
        <dsp:cNvPr id="0" name=""/>
        <dsp:cNvSpPr/>
      </dsp:nvSpPr>
      <dsp:spPr>
        <a:xfrm>
          <a:off x="3073176" y="1951869"/>
          <a:ext cx="1868403" cy="1868403"/>
        </a:xfrm>
        <a:prstGeom prst="ellipse">
          <a:avLst/>
        </a:prstGeom>
        <a:solidFill>
          <a:srgbClr val="3B863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0" i="0" kern="1200" dirty="0" smtClean="0">
              <a:latin typeface="Arial"/>
              <a:cs typeface="Arial"/>
            </a:rPr>
            <a:t>Number of weeks to reach goal</a:t>
          </a:r>
          <a:endParaRPr lang="en-US" sz="1800" b="0" i="0" kern="1200" dirty="0">
            <a:latin typeface="Arial"/>
            <a:cs typeface="Arial"/>
          </a:endParaRPr>
        </a:p>
      </dsp:txBody>
      <dsp:txXfrm>
        <a:off x="3346797" y="2225490"/>
        <a:ext cx="1321161" cy="1321161"/>
      </dsp:txXfrm>
    </dsp:sp>
    <dsp:sp modelId="{64F09F2D-5368-4221-8664-42515F353403}">
      <dsp:nvSpPr>
        <dsp:cNvPr id="0" name=""/>
        <dsp:cNvSpPr/>
      </dsp:nvSpPr>
      <dsp:spPr>
        <a:xfrm>
          <a:off x="4946717" y="2344234"/>
          <a:ext cx="1083673" cy="1083673"/>
        </a:xfrm>
        <a:prstGeom prst="mathEqual">
          <a:avLst/>
        </a:prstGeom>
        <a:solidFill>
          <a:srgbClr val="FFFFF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178050">
            <a:lnSpc>
              <a:spcPct val="90000"/>
            </a:lnSpc>
            <a:spcBef>
              <a:spcPct val="0"/>
            </a:spcBef>
            <a:spcAft>
              <a:spcPct val="35000"/>
            </a:spcAft>
          </a:pPr>
          <a:endParaRPr lang="en-US" sz="4900" kern="1200" dirty="0"/>
        </a:p>
      </dsp:txBody>
      <dsp:txXfrm>
        <a:off x="5090358" y="2567471"/>
        <a:ext cx="796391" cy="637199"/>
      </dsp:txXfrm>
    </dsp:sp>
    <dsp:sp modelId="{B3010C1D-96BF-46E2-800E-EAFF056355B7}">
      <dsp:nvSpPr>
        <dsp:cNvPr id="0" name=""/>
        <dsp:cNvSpPr/>
      </dsp:nvSpPr>
      <dsp:spPr>
        <a:xfrm>
          <a:off x="6044310" y="1951869"/>
          <a:ext cx="1868403" cy="1868403"/>
        </a:xfrm>
        <a:prstGeom prst="ellipse">
          <a:avLst/>
        </a:prstGeom>
        <a:solidFill>
          <a:srgbClr val="3B863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120000"/>
            </a:lnSpc>
            <a:spcBef>
              <a:spcPct val="0"/>
            </a:spcBef>
            <a:spcAft>
              <a:spcPct val="35000"/>
            </a:spcAft>
          </a:pPr>
          <a:r>
            <a:rPr lang="en-US" sz="1800" b="0" kern="1200" dirty="0" smtClean="0">
              <a:latin typeface="Arial"/>
              <a:cs typeface="Arial"/>
            </a:rPr>
            <a:t>Amount to set aside each week</a:t>
          </a:r>
          <a:endParaRPr lang="en-US" sz="1800" b="0" kern="1200" dirty="0">
            <a:latin typeface="Arial"/>
            <a:cs typeface="Arial"/>
          </a:endParaRPr>
        </a:p>
      </dsp:txBody>
      <dsp:txXfrm>
        <a:off x="6317931" y="2225490"/>
        <a:ext cx="1321161" cy="13211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D0CC99-5F76-E746-994C-7C9D396BF90C}">
      <dsp:nvSpPr>
        <dsp:cNvPr id="0" name=""/>
        <dsp:cNvSpPr/>
      </dsp:nvSpPr>
      <dsp:spPr>
        <a:xfrm rot="5400000">
          <a:off x="322708" y="2717624"/>
          <a:ext cx="953292" cy="1586256"/>
        </a:xfrm>
        <a:prstGeom prst="corner">
          <a:avLst>
            <a:gd name="adj1" fmla="val 16120"/>
            <a:gd name="adj2" fmla="val 16110"/>
          </a:avLst>
        </a:prstGeom>
        <a:gradFill rotWithShape="0">
          <a:gsLst>
            <a:gs pos="0">
              <a:schemeClr val="accent1">
                <a:shade val="80000"/>
                <a:hueOff val="0"/>
                <a:satOff val="0"/>
                <a:lumOff val="0"/>
                <a:alphaOff val="0"/>
                <a:tint val="100000"/>
                <a:shade val="100000"/>
                <a:satMod val="130000"/>
              </a:schemeClr>
            </a:gs>
            <a:gs pos="100000">
              <a:schemeClr val="accent1">
                <a:shade val="80000"/>
                <a:hueOff val="0"/>
                <a:satOff val="0"/>
                <a:lumOff val="0"/>
                <a:alphaOff val="0"/>
                <a:tint val="50000"/>
                <a:shade val="100000"/>
                <a:satMod val="350000"/>
              </a:schemeClr>
            </a:gs>
          </a:gsLst>
          <a:lin ang="16200000" scaled="0"/>
        </a:gradFill>
        <a:ln w="9525" cap="flat" cmpd="sng" algn="ctr">
          <a:solidFill>
            <a:schemeClr val="accent1">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7547783-523F-3E4B-ACD9-D1CBB53DFF6C}">
      <dsp:nvSpPr>
        <dsp:cNvPr id="0" name=""/>
        <dsp:cNvSpPr/>
      </dsp:nvSpPr>
      <dsp:spPr>
        <a:xfrm>
          <a:off x="163580" y="3191573"/>
          <a:ext cx="1432081" cy="12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b="1" kern="1200" dirty="0" smtClean="0"/>
            <a:t>Borrower visits payday lender.</a:t>
          </a:r>
          <a:endParaRPr lang="en-US" sz="1400" b="1" kern="1200" dirty="0"/>
        </a:p>
      </dsp:txBody>
      <dsp:txXfrm>
        <a:off x="163580" y="3191573"/>
        <a:ext cx="1432081" cy="1255303"/>
      </dsp:txXfrm>
    </dsp:sp>
    <dsp:sp modelId="{150EDFD1-3AE3-C748-BFA9-BEC009F03780}">
      <dsp:nvSpPr>
        <dsp:cNvPr id="0" name=""/>
        <dsp:cNvSpPr/>
      </dsp:nvSpPr>
      <dsp:spPr>
        <a:xfrm>
          <a:off x="1325457" y="2600842"/>
          <a:ext cx="270204" cy="270204"/>
        </a:xfrm>
        <a:prstGeom prst="triangle">
          <a:avLst>
            <a:gd name="adj" fmla="val 100000"/>
          </a:avLst>
        </a:prstGeom>
        <a:gradFill rotWithShape="0">
          <a:gsLst>
            <a:gs pos="0">
              <a:schemeClr val="accent1">
                <a:shade val="80000"/>
                <a:hueOff val="2428"/>
                <a:satOff val="2243"/>
                <a:lumOff val="1519"/>
                <a:alphaOff val="0"/>
                <a:tint val="100000"/>
                <a:shade val="100000"/>
                <a:satMod val="130000"/>
              </a:schemeClr>
            </a:gs>
            <a:gs pos="100000">
              <a:schemeClr val="accent1">
                <a:shade val="80000"/>
                <a:hueOff val="2428"/>
                <a:satOff val="2243"/>
                <a:lumOff val="1519"/>
                <a:alphaOff val="0"/>
                <a:tint val="50000"/>
                <a:shade val="100000"/>
                <a:satMod val="350000"/>
              </a:schemeClr>
            </a:gs>
          </a:gsLst>
          <a:lin ang="16200000" scaled="0"/>
        </a:gradFill>
        <a:ln w="9525" cap="flat" cmpd="sng" algn="ctr">
          <a:solidFill>
            <a:schemeClr val="accent1">
              <a:shade val="80000"/>
              <a:hueOff val="2428"/>
              <a:satOff val="2243"/>
              <a:lumOff val="1519"/>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2F61F28-17B3-E043-8F51-99A742197F95}">
      <dsp:nvSpPr>
        <dsp:cNvPr id="0" name=""/>
        <dsp:cNvSpPr/>
      </dsp:nvSpPr>
      <dsp:spPr>
        <a:xfrm rot="5400000">
          <a:off x="2075855" y="2283806"/>
          <a:ext cx="953292" cy="1586256"/>
        </a:xfrm>
        <a:prstGeom prst="corner">
          <a:avLst>
            <a:gd name="adj1" fmla="val 16120"/>
            <a:gd name="adj2" fmla="val 16110"/>
          </a:avLst>
        </a:prstGeom>
        <a:gradFill rotWithShape="0">
          <a:gsLst>
            <a:gs pos="0">
              <a:schemeClr val="accent1">
                <a:shade val="80000"/>
                <a:hueOff val="4856"/>
                <a:satOff val="4486"/>
                <a:lumOff val="3039"/>
                <a:alphaOff val="0"/>
                <a:tint val="100000"/>
                <a:shade val="100000"/>
                <a:satMod val="130000"/>
              </a:schemeClr>
            </a:gs>
            <a:gs pos="100000">
              <a:schemeClr val="accent1">
                <a:shade val="80000"/>
                <a:hueOff val="4856"/>
                <a:satOff val="4486"/>
                <a:lumOff val="3039"/>
                <a:alphaOff val="0"/>
                <a:tint val="50000"/>
                <a:shade val="100000"/>
                <a:satMod val="350000"/>
              </a:schemeClr>
            </a:gs>
          </a:gsLst>
          <a:lin ang="16200000" scaled="0"/>
        </a:gradFill>
        <a:ln w="9525" cap="flat" cmpd="sng" algn="ctr">
          <a:solidFill>
            <a:schemeClr val="accent1">
              <a:shade val="80000"/>
              <a:hueOff val="4856"/>
              <a:satOff val="4486"/>
              <a:lumOff val="3039"/>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0663A85-322F-6643-B794-F840F0D47D7D}">
      <dsp:nvSpPr>
        <dsp:cNvPr id="0" name=""/>
        <dsp:cNvSpPr/>
      </dsp:nvSpPr>
      <dsp:spPr>
        <a:xfrm>
          <a:off x="1916727" y="2757755"/>
          <a:ext cx="1432081" cy="12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b="1" kern="1200" dirty="0" smtClean="0"/>
            <a:t>Borrower gets loan.</a:t>
          </a:r>
          <a:endParaRPr lang="en-US" sz="1400" b="1" kern="1200" dirty="0"/>
        </a:p>
      </dsp:txBody>
      <dsp:txXfrm>
        <a:off x="1916727" y="2757755"/>
        <a:ext cx="1432081" cy="1255303"/>
      </dsp:txXfrm>
    </dsp:sp>
    <dsp:sp modelId="{9D5C973D-5710-1549-8DBB-1038BEAD8CA8}">
      <dsp:nvSpPr>
        <dsp:cNvPr id="0" name=""/>
        <dsp:cNvSpPr/>
      </dsp:nvSpPr>
      <dsp:spPr>
        <a:xfrm>
          <a:off x="3078604" y="2167024"/>
          <a:ext cx="270204" cy="270204"/>
        </a:xfrm>
        <a:prstGeom prst="triangle">
          <a:avLst>
            <a:gd name="adj" fmla="val 100000"/>
          </a:avLst>
        </a:prstGeom>
        <a:gradFill rotWithShape="0">
          <a:gsLst>
            <a:gs pos="0">
              <a:schemeClr val="accent1">
                <a:shade val="80000"/>
                <a:hueOff val="7284"/>
                <a:satOff val="6729"/>
                <a:lumOff val="4558"/>
                <a:alphaOff val="0"/>
                <a:tint val="100000"/>
                <a:shade val="100000"/>
                <a:satMod val="130000"/>
              </a:schemeClr>
            </a:gs>
            <a:gs pos="100000">
              <a:schemeClr val="accent1">
                <a:shade val="80000"/>
                <a:hueOff val="7284"/>
                <a:satOff val="6729"/>
                <a:lumOff val="4558"/>
                <a:alphaOff val="0"/>
                <a:tint val="50000"/>
                <a:shade val="100000"/>
                <a:satMod val="350000"/>
              </a:schemeClr>
            </a:gs>
          </a:gsLst>
          <a:lin ang="16200000" scaled="0"/>
        </a:gradFill>
        <a:ln w="9525" cap="flat" cmpd="sng" algn="ctr">
          <a:solidFill>
            <a:schemeClr val="accent1">
              <a:shade val="80000"/>
              <a:hueOff val="7284"/>
              <a:satOff val="6729"/>
              <a:lumOff val="4558"/>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441F7FD-C068-9240-903C-F678C1AC4788}">
      <dsp:nvSpPr>
        <dsp:cNvPr id="0" name=""/>
        <dsp:cNvSpPr/>
      </dsp:nvSpPr>
      <dsp:spPr>
        <a:xfrm rot="5400000">
          <a:off x="3829003" y="1849988"/>
          <a:ext cx="953292" cy="1586256"/>
        </a:xfrm>
        <a:prstGeom prst="corner">
          <a:avLst>
            <a:gd name="adj1" fmla="val 16120"/>
            <a:gd name="adj2" fmla="val 16110"/>
          </a:avLst>
        </a:prstGeom>
        <a:gradFill rotWithShape="0">
          <a:gsLst>
            <a:gs pos="0">
              <a:schemeClr val="accent1">
                <a:shade val="80000"/>
                <a:hueOff val="9712"/>
                <a:satOff val="8972"/>
                <a:lumOff val="6077"/>
                <a:alphaOff val="0"/>
                <a:tint val="100000"/>
                <a:shade val="100000"/>
                <a:satMod val="130000"/>
              </a:schemeClr>
            </a:gs>
            <a:gs pos="100000">
              <a:schemeClr val="accent1">
                <a:shade val="80000"/>
                <a:hueOff val="9712"/>
                <a:satOff val="8972"/>
                <a:lumOff val="6077"/>
                <a:alphaOff val="0"/>
                <a:tint val="50000"/>
                <a:shade val="100000"/>
                <a:satMod val="350000"/>
              </a:schemeClr>
            </a:gs>
          </a:gsLst>
          <a:lin ang="16200000" scaled="0"/>
        </a:gradFill>
        <a:ln w="9525" cap="flat" cmpd="sng" algn="ctr">
          <a:solidFill>
            <a:schemeClr val="accent1">
              <a:shade val="80000"/>
              <a:hueOff val="9712"/>
              <a:satOff val="8972"/>
              <a:lumOff val="6077"/>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2EE22A7-F166-9544-AFAD-F5CE923D3E84}">
      <dsp:nvSpPr>
        <dsp:cNvPr id="0" name=""/>
        <dsp:cNvSpPr/>
      </dsp:nvSpPr>
      <dsp:spPr>
        <a:xfrm>
          <a:off x="3669874" y="2323937"/>
          <a:ext cx="1432081" cy="12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b="1" kern="1200" dirty="0" smtClean="0"/>
            <a:t>Borrower gives lender 14-day post-dated check.</a:t>
          </a:r>
          <a:endParaRPr lang="en-US" sz="1400" b="1" kern="1200" dirty="0"/>
        </a:p>
      </dsp:txBody>
      <dsp:txXfrm>
        <a:off x="3669874" y="2323937"/>
        <a:ext cx="1432081" cy="1255303"/>
      </dsp:txXfrm>
    </dsp:sp>
    <dsp:sp modelId="{9EB32207-C456-734C-8C5A-F002B35A3146}">
      <dsp:nvSpPr>
        <dsp:cNvPr id="0" name=""/>
        <dsp:cNvSpPr/>
      </dsp:nvSpPr>
      <dsp:spPr>
        <a:xfrm>
          <a:off x="4831752" y="1733206"/>
          <a:ext cx="270204" cy="270204"/>
        </a:xfrm>
        <a:prstGeom prst="triangle">
          <a:avLst>
            <a:gd name="adj" fmla="val 100000"/>
          </a:avLst>
        </a:prstGeom>
        <a:gradFill rotWithShape="0">
          <a:gsLst>
            <a:gs pos="0">
              <a:schemeClr val="accent1">
                <a:shade val="80000"/>
                <a:hueOff val="12140"/>
                <a:satOff val="11216"/>
                <a:lumOff val="7596"/>
                <a:alphaOff val="0"/>
                <a:tint val="100000"/>
                <a:shade val="100000"/>
                <a:satMod val="130000"/>
              </a:schemeClr>
            </a:gs>
            <a:gs pos="100000">
              <a:schemeClr val="accent1">
                <a:shade val="80000"/>
                <a:hueOff val="12140"/>
                <a:satOff val="11216"/>
                <a:lumOff val="7596"/>
                <a:alphaOff val="0"/>
                <a:tint val="50000"/>
                <a:shade val="100000"/>
                <a:satMod val="350000"/>
              </a:schemeClr>
            </a:gs>
          </a:gsLst>
          <a:lin ang="16200000" scaled="0"/>
        </a:gradFill>
        <a:ln w="9525" cap="flat" cmpd="sng" algn="ctr">
          <a:solidFill>
            <a:schemeClr val="accent1">
              <a:shade val="80000"/>
              <a:hueOff val="12140"/>
              <a:satOff val="11216"/>
              <a:lumOff val="7596"/>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C9642A7-31A3-F44B-A1F7-DA19703204F5}">
      <dsp:nvSpPr>
        <dsp:cNvPr id="0" name=""/>
        <dsp:cNvSpPr/>
      </dsp:nvSpPr>
      <dsp:spPr>
        <a:xfrm rot="5400000">
          <a:off x="5582150" y="1416170"/>
          <a:ext cx="953292" cy="1586256"/>
        </a:xfrm>
        <a:prstGeom prst="corner">
          <a:avLst>
            <a:gd name="adj1" fmla="val 16120"/>
            <a:gd name="adj2" fmla="val 16110"/>
          </a:avLst>
        </a:prstGeom>
        <a:gradFill rotWithShape="0">
          <a:gsLst>
            <a:gs pos="0">
              <a:schemeClr val="accent1">
                <a:shade val="80000"/>
                <a:hueOff val="14568"/>
                <a:satOff val="13459"/>
                <a:lumOff val="9116"/>
                <a:alphaOff val="0"/>
                <a:tint val="100000"/>
                <a:shade val="100000"/>
                <a:satMod val="130000"/>
              </a:schemeClr>
            </a:gs>
            <a:gs pos="100000">
              <a:schemeClr val="accent1">
                <a:shade val="80000"/>
                <a:hueOff val="14568"/>
                <a:satOff val="13459"/>
                <a:lumOff val="9116"/>
                <a:alphaOff val="0"/>
                <a:tint val="50000"/>
                <a:shade val="100000"/>
                <a:satMod val="350000"/>
              </a:schemeClr>
            </a:gs>
          </a:gsLst>
          <a:lin ang="16200000" scaled="0"/>
        </a:gradFill>
        <a:ln w="9525" cap="flat" cmpd="sng" algn="ctr">
          <a:solidFill>
            <a:schemeClr val="accent1">
              <a:shade val="80000"/>
              <a:hueOff val="14568"/>
              <a:satOff val="13459"/>
              <a:lumOff val="9116"/>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A5DA8DC-D525-1D44-A762-88E23FCB37EA}">
      <dsp:nvSpPr>
        <dsp:cNvPr id="0" name=""/>
        <dsp:cNvSpPr/>
      </dsp:nvSpPr>
      <dsp:spPr>
        <a:xfrm>
          <a:off x="5444983" y="1898994"/>
          <a:ext cx="1508769" cy="12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b="1" kern="1200" dirty="0" smtClean="0"/>
            <a:t>In 14 days, if the borrower doesn’t have the money, loan is renewed.</a:t>
          </a:r>
          <a:endParaRPr lang="en-US" sz="1400" b="1" kern="1200" dirty="0"/>
        </a:p>
      </dsp:txBody>
      <dsp:txXfrm>
        <a:off x="5444983" y="1898994"/>
        <a:ext cx="1508769" cy="1255303"/>
      </dsp:txXfrm>
    </dsp:sp>
    <dsp:sp modelId="{FF33D684-BAC6-EE41-A242-B5EF804E8D3E}">
      <dsp:nvSpPr>
        <dsp:cNvPr id="0" name=""/>
        <dsp:cNvSpPr/>
      </dsp:nvSpPr>
      <dsp:spPr>
        <a:xfrm>
          <a:off x="6584899" y="1299388"/>
          <a:ext cx="270204" cy="270204"/>
        </a:xfrm>
        <a:prstGeom prst="triangle">
          <a:avLst>
            <a:gd name="adj" fmla="val 100000"/>
          </a:avLst>
        </a:prstGeom>
        <a:gradFill rotWithShape="0">
          <a:gsLst>
            <a:gs pos="0">
              <a:schemeClr val="accent1">
                <a:shade val="80000"/>
                <a:hueOff val="16996"/>
                <a:satOff val="15702"/>
                <a:lumOff val="10635"/>
                <a:alphaOff val="0"/>
                <a:tint val="100000"/>
                <a:shade val="100000"/>
                <a:satMod val="130000"/>
              </a:schemeClr>
            </a:gs>
            <a:gs pos="100000">
              <a:schemeClr val="accent1">
                <a:shade val="80000"/>
                <a:hueOff val="16996"/>
                <a:satOff val="15702"/>
                <a:lumOff val="10635"/>
                <a:alphaOff val="0"/>
                <a:tint val="50000"/>
                <a:shade val="100000"/>
                <a:satMod val="350000"/>
              </a:schemeClr>
            </a:gs>
          </a:gsLst>
          <a:lin ang="16200000" scaled="0"/>
        </a:gradFill>
        <a:ln w="9525" cap="flat" cmpd="sng" algn="ctr">
          <a:solidFill>
            <a:schemeClr val="accent1">
              <a:shade val="80000"/>
              <a:hueOff val="16996"/>
              <a:satOff val="15702"/>
              <a:lumOff val="1063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B3A6155-876D-F847-9FE7-84447F626A14}">
      <dsp:nvSpPr>
        <dsp:cNvPr id="0" name=""/>
        <dsp:cNvSpPr/>
      </dsp:nvSpPr>
      <dsp:spPr>
        <a:xfrm rot="5400000">
          <a:off x="7335297" y="982352"/>
          <a:ext cx="953292" cy="1586256"/>
        </a:xfrm>
        <a:prstGeom prst="corner">
          <a:avLst>
            <a:gd name="adj1" fmla="val 16120"/>
            <a:gd name="adj2" fmla="val 16110"/>
          </a:avLst>
        </a:prstGeom>
        <a:gradFill rotWithShape="0">
          <a:gsLst>
            <a:gs pos="0">
              <a:schemeClr val="accent1">
                <a:shade val="80000"/>
                <a:hueOff val="19424"/>
                <a:satOff val="17945"/>
                <a:lumOff val="12154"/>
                <a:alphaOff val="0"/>
                <a:tint val="100000"/>
                <a:shade val="100000"/>
                <a:satMod val="130000"/>
              </a:schemeClr>
            </a:gs>
            <a:gs pos="100000">
              <a:schemeClr val="accent1">
                <a:shade val="80000"/>
                <a:hueOff val="19424"/>
                <a:satOff val="17945"/>
                <a:lumOff val="12154"/>
                <a:alphaOff val="0"/>
                <a:tint val="50000"/>
                <a:shade val="100000"/>
                <a:satMod val="350000"/>
              </a:schemeClr>
            </a:gs>
          </a:gsLst>
          <a:lin ang="16200000" scaled="0"/>
        </a:gradFill>
        <a:ln w="9525" cap="flat" cmpd="sng" algn="ctr">
          <a:solidFill>
            <a:schemeClr val="accent1">
              <a:shade val="80000"/>
              <a:hueOff val="19424"/>
              <a:satOff val="17945"/>
              <a:lumOff val="12154"/>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998B279-E7E2-EC48-9FF5-18206280362F}">
      <dsp:nvSpPr>
        <dsp:cNvPr id="0" name=""/>
        <dsp:cNvSpPr/>
      </dsp:nvSpPr>
      <dsp:spPr>
        <a:xfrm>
          <a:off x="7176169" y="1456301"/>
          <a:ext cx="1432081" cy="12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b="1" kern="1200" dirty="0" smtClean="0"/>
            <a:t>Every 14 days, the borrower must pay the loan or renew it.</a:t>
          </a:r>
          <a:endParaRPr lang="en-US" sz="1400" b="1" kern="1200" dirty="0"/>
        </a:p>
      </dsp:txBody>
      <dsp:txXfrm>
        <a:off x="7176169" y="1456301"/>
        <a:ext cx="1432081" cy="1255303"/>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6639" tIns="48320" rIns="96639" bIns="48320" rtlCol="0"/>
          <a:lstStyle>
            <a:lvl1pPr algn="l" eaLnBrk="1" fontAlgn="auto" hangingPunct="1">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4143375" y="0"/>
            <a:ext cx="3170238" cy="481013"/>
          </a:xfrm>
          <a:prstGeom prst="rect">
            <a:avLst/>
          </a:prstGeom>
        </p:spPr>
        <p:txBody>
          <a:bodyPr vert="horz" wrap="square" lIns="96639" tIns="48320" rIns="96639" bIns="48320" numCol="1" anchor="t"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C6D9C212-F6A2-45CA-A2F5-B2AC78CB7370}" type="datetimeFigureOut">
              <a:rPr lang="en-US" altLang="en-US"/>
              <a:pPr>
                <a:defRPr/>
              </a:pPr>
              <a:t>7/21/2017</a:t>
            </a:fld>
            <a:endParaRPr lang="en-US" altLang="en-US" dirty="0"/>
          </a:p>
        </p:txBody>
      </p:sp>
      <p:sp>
        <p:nvSpPr>
          <p:cNvPr id="4" name="Footer Placeholder 3"/>
          <p:cNvSpPr>
            <a:spLocks noGrp="1"/>
          </p:cNvSpPr>
          <p:nvPr>
            <p:ph type="ftr" sz="quarter" idx="2"/>
          </p:nvPr>
        </p:nvSpPr>
        <p:spPr>
          <a:xfrm>
            <a:off x="0" y="9118600"/>
            <a:ext cx="3170238" cy="481013"/>
          </a:xfrm>
          <a:prstGeom prst="rect">
            <a:avLst/>
          </a:prstGeom>
        </p:spPr>
        <p:txBody>
          <a:bodyPr vert="horz" lIns="96639" tIns="48320" rIns="96639" bIns="48320" rtlCol="0" anchor="b"/>
          <a:lstStyle>
            <a:lvl1pPr algn="l" eaLnBrk="1" fontAlgn="auto" hangingPunct="1">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4143375" y="9118600"/>
            <a:ext cx="3170238" cy="481013"/>
          </a:xfrm>
          <a:prstGeom prst="rect">
            <a:avLst/>
          </a:prstGeom>
        </p:spPr>
        <p:txBody>
          <a:bodyPr vert="horz" wrap="square" lIns="96639" tIns="48320" rIns="96639" bIns="48320" numCol="1" anchor="b"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77E9C1F7-5A72-4937-8F2A-DABCDF53A949}" type="slidenum">
              <a:rPr lang="en-US" altLang="en-US"/>
              <a:pPr>
                <a:defRPr/>
              </a:pPr>
              <a:t>‹#›</a:t>
            </a:fld>
            <a:endParaRPr lang="en-US" altLang="en-US" dirty="0"/>
          </a:p>
        </p:txBody>
      </p:sp>
    </p:spTree>
    <p:extLst>
      <p:ext uri="{BB962C8B-B14F-4D97-AF65-F5344CB8AC3E}">
        <p14:creationId xmlns:p14="http://schemas.microsoft.com/office/powerpoint/2010/main" val="31667415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6639" tIns="48320" rIns="96639" bIns="48320" rtlCol="0"/>
          <a:lstStyle>
            <a:lvl1pPr algn="l" eaLnBrk="1" fontAlgn="auto" hangingPunct="1">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4143375" y="0"/>
            <a:ext cx="3170238" cy="481013"/>
          </a:xfrm>
          <a:prstGeom prst="rect">
            <a:avLst/>
          </a:prstGeom>
        </p:spPr>
        <p:txBody>
          <a:bodyPr vert="horz" wrap="square" lIns="96639" tIns="48320" rIns="96639" bIns="48320" numCol="1" anchor="t"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BACDB33F-3418-436E-9591-EFD4DEA5B561}" type="datetimeFigureOut">
              <a:rPr lang="en-US" altLang="en-US"/>
              <a:pPr>
                <a:defRPr/>
              </a:pPr>
              <a:t>7/21/2017</a:t>
            </a:fld>
            <a:endParaRPr lang="en-US" alt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39" tIns="48320" rIns="96639" bIns="48320" rtlCol="0" anchor="ctr"/>
          <a:lstStyle/>
          <a:p>
            <a:pPr lvl="0"/>
            <a:endParaRPr lang="en-US" noProof="0" dirty="0"/>
          </a:p>
        </p:txBody>
      </p:sp>
      <p:sp>
        <p:nvSpPr>
          <p:cNvPr id="5" name="Notes Placeholder 4"/>
          <p:cNvSpPr>
            <a:spLocks noGrp="1"/>
          </p:cNvSpPr>
          <p:nvPr>
            <p:ph type="body" sz="quarter" idx="3"/>
          </p:nvPr>
        </p:nvSpPr>
        <p:spPr>
          <a:xfrm>
            <a:off x="731838" y="4560888"/>
            <a:ext cx="5851525" cy="4321175"/>
          </a:xfrm>
          <a:prstGeom prst="rect">
            <a:avLst/>
          </a:prstGeom>
        </p:spPr>
        <p:txBody>
          <a:bodyPr vert="horz" lIns="96639" tIns="48320" rIns="96639" bIns="483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18600"/>
            <a:ext cx="3170238" cy="481013"/>
          </a:xfrm>
          <a:prstGeom prst="rect">
            <a:avLst/>
          </a:prstGeom>
        </p:spPr>
        <p:txBody>
          <a:bodyPr vert="horz" lIns="96639" tIns="48320" rIns="96639" bIns="48320" rtlCol="0" anchor="b"/>
          <a:lstStyle>
            <a:lvl1pPr algn="l" eaLnBrk="1" fontAlgn="auto" hangingPunct="1">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4143375" y="9118600"/>
            <a:ext cx="3170238" cy="481013"/>
          </a:xfrm>
          <a:prstGeom prst="rect">
            <a:avLst/>
          </a:prstGeom>
        </p:spPr>
        <p:txBody>
          <a:bodyPr vert="horz" wrap="square" lIns="96639" tIns="48320" rIns="96639" bIns="48320" numCol="1" anchor="b"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55C1E816-09E7-47FA-A6FB-DF0A42BF6DDF}" type="slidenum">
              <a:rPr lang="en-US" altLang="en-US"/>
              <a:pPr>
                <a:defRPr/>
              </a:pPr>
              <a:t>‹#›</a:t>
            </a:fld>
            <a:endParaRPr lang="en-US" altLang="en-US" dirty="0"/>
          </a:p>
        </p:txBody>
      </p:sp>
    </p:spTree>
    <p:extLst>
      <p:ext uri="{BB962C8B-B14F-4D97-AF65-F5344CB8AC3E}">
        <p14:creationId xmlns:p14="http://schemas.microsoft.com/office/powerpoint/2010/main" val="3568333430"/>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www.consumerfinance.gov/blog/whats-the-deal-with-health-care-credit-cards-four-things-you-should-know/" TargetMode="External"/><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3" Type="http://schemas.openxmlformats.org/officeDocument/2006/relationships/hyperlink" Target="https://www.annualcreditreport.com" TargetMode="External"/><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3" Type="http://schemas.openxmlformats.org/officeDocument/2006/relationships/hyperlink" Target="https://www.annualcreditreport.com/manualRequestForm.action" TargetMode="External"/><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3" Type="http://schemas.openxmlformats.org/officeDocument/2006/relationships/hyperlink" Target="http://www.consumerfinance.gov/complaint/" TargetMode="External"/><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www.consumerdebit.com"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altLang="en-US" b="1" dirty="0" smtClean="0">
                <a:solidFill>
                  <a:srgbClr val="000000"/>
                </a:solidFill>
                <a:ea typeface="MS PGothic" charset="-128"/>
              </a:rPr>
              <a:t>THIS SLIDE DECK SUPPORTS THE DECEMBER 2016 VERSION OF </a:t>
            </a:r>
            <a:r>
              <a:rPr lang="en-US" altLang="en-US" b="1" i="1" dirty="0" smtClean="0">
                <a:solidFill>
                  <a:srgbClr val="000000"/>
                </a:solidFill>
                <a:ea typeface="MS PGothic" charset="-128"/>
              </a:rPr>
              <a:t>YOUR MONEY, YOUR GOALS</a:t>
            </a:r>
            <a:r>
              <a:rPr lang="en-US" altLang="en-US" b="1" i="0" dirty="0" smtClean="0">
                <a:solidFill>
                  <a:srgbClr val="000000"/>
                </a:solidFill>
                <a:ea typeface="MS PGothic" charset="-128"/>
              </a:rPr>
              <a:t>,</a:t>
            </a:r>
            <a:r>
              <a:rPr lang="en-US" altLang="en-US" b="1" dirty="0" smtClean="0">
                <a:solidFill>
                  <a:srgbClr val="000000"/>
                </a:solidFill>
                <a:ea typeface="MS PGothic" charset="-128"/>
              </a:rPr>
              <a:t> TRAINING OF TRAINERS VERSION.</a:t>
            </a:r>
          </a:p>
          <a:p>
            <a:pPr eaLnBrk="1" hangingPunct="1">
              <a:spcBef>
                <a:spcPct val="0"/>
              </a:spcBef>
              <a:defRPr/>
            </a:pPr>
            <a:endParaRPr lang="en-US" altLang="en-US" b="1" dirty="0" smtClean="0">
              <a:solidFill>
                <a:srgbClr val="000000"/>
              </a:solidFill>
              <a:ea typeface="MS PGothic" charset="-128"/>
            </a:endParaRPr>
          </a:p>
          <a:p>
            <a:pPr eaLnBrk="1" hangingPunct="1">
              <a:spcBef>
                <a:spcPct val="0"/>
              </a:spcBef>
              <a:defRPr/>
            </a:pPr>
            <a:r>
              <a:rPr lang="en-US" altLang="en-US" b="1" dirty="0" smtClean="0">
                <a:solidFill>
                  <a:srgbClr val="000000"/>
                </a:solidFill>
                <a:ea typeface="MS PGothic" charset="-128"/>
              </a:rPr>
              <a:t>INTRODUCTION TO </a:t>
            </a:r>
            <a:r>
              <a:rPr lang="en-US" altLang="en-US" b="1" i="1" dirty="0" smtClean="0">
                <a:solidFill>
                  <a:srgbClr val="000000"/>
                </a:solidFill>
                <a:ea typeface="MS PGothic" charset="-128"/>
              </a:rPr>
              <a:t>YOUR MONEY, YOUR GOALS</a:t>
            </a:r>
            <a:r>
              <a:rPr lang="en-US" altLang="en-US" b="1" dirty="0" smtClean="0">
                <a:solidFill>
                  <a:srgbClr val="000000"/>
                </a:solidFill>
                <a:ea typeface="MS PGothic" charset="-128"/>
              </a:rPr>
              <a:t> TRAINING MATERIALS</a:t>
            </a:r>
          </a:p>
          <a:p>
            <a:pPr eaLnBrk="1" hangingPunct="1">
              <a:spcBef>
                <a:spcPct val="0"/>
              </a:spcBef>
              <a:defRPr/>
            </a:pPr>
            <a:endParaRPr lang="en-US" altLang="en-US" b="1" dirty="0" smtClean="0">
              <a:solidFill>
                <a:srgbClr val="000000"/>
              </a:solidFill>
              <a:ea typeface="MS PGothic" charset="-128"/>
            </a:endParaRPr>
          </a:p>
          <a:p>
            <a:pPr eaLnBrk="1" hangingPunct="1">
              <a:spcBef>
                <a:spcPct val="0"/>
              </a:spcBef>
              <a:defRPr/>
            </a:pPr>
            <a:r>
              <a:rPr lang="en-US" altLang="en-US" dirty="0" smtClean="0">
                <a:solidFill>
                  <a:srgbClr val="000000"/>
                </a:solidFill>
                <a:ea typeface="MS PGothic" charset="-128"/>
              </a:rPr>
              <a:t>This PowerPoint presentation was created to train</a:t>
            </a:r>
            <a:r>
              <a:rPr lang="en-US" altLang="en-US" baseline="0" dirty="0" smtClean="0">
                <a:solidFill>
                  <a:srgbClr val="000000"/>
                </a:solidFill>
                <a:ea typeface="MS PGothic" charset="-128"/>
              </a:rPr>
              <a:t> people</a:t>
            </a:r>
            <a:r>
              <a:rPr lang="en-US" altLang="en-US" dirty="0" smtClean="0">
                <a:solidFill>
                  <a:srgbClr val="000000"/>
                </a:solidFill>
                <a:ea typeface="MS PGothic" charset="-128"/>
              </a:rPr>
              <a:t> to provide training to potential users of </a:t>
            </a:r>
            <a:r>
              <a:rPr lang="en-US" altLang="en-US" i="1" dirty="0" smtClean="0">
                <a:solidFill>
                  <a:srgbClr val="000000"/>
                </a:solidFill>
                <a:ea typeface="MS PGothic" charset="-128"/>
              </a:rPr>
              <a:t>Your Money, Your Goals.</a:t>
            </a:r>
            <a:r>
              <a:rPr lang="en-US" altLang="en-US" i="1" baseline="0" dirty="0" smtClean="0">
                <a:solidFill>
                  <a:srgbClr val="000000"/>
                </a:solidFill>
                <a:ea typeface="MS PGothic" charset="-128"/>
              </a:rPr>
              <a:t> Potential users of Your Money, Your Goals include </a:t>
            </a:r>
            <a:r>
              <a:rPr lang="en-US" altLang="en-US" i="1" dirty="0" smtClean="0">
                <a:solidFill>
                  <a:srgbClr val="000000"/>
                </a:solidFill>
                <a:ea typeface="MS PGothic" charset="-128"/>
              </a:rPr>
              <a:t>anyone who works directly with people that have low-income or are economically vulnerable. They generally come from non-profit, community-based, or private sector organizations or city, county, or </a:t>
            </a:r>
            <a:r>
              <a:rPr lang="en-US" altLang="en-US" i="1" dirty="0" smtClean="0">
                <a:solidFill>
                  <a:srgbClr val="000000"/>
                </a:solidFill>
                <a:ea typeface="MS PGothic" charset="-128"/>
              </a:rPr>
              <a:t>tribal </a:t>
            </a:r>
            <a:r>
              <a:rPr lang="en-US" altLang="en-US" i="1" dirty="0" smtClean="0">
                <a:solidFill>
                  <a:srgbClr val="000000"/>
                </a:solidFill>
                <a:ea typeface="MS PGothic" charset="-128"/>
              </a:rPr>
              <a:t>government agencies. </a:t>
            </a:r>
            <a:r>
              <a:rPr lang="en-US" altLang="en-US" dirty="0" smtClean="0">
                <a:solidFill>
                  <a:srgbClr val="000000"/>
                </a:solidFill>
                <a:ea typeface="MS PGothic" charset="-128"/>
              </a:rPr>
              <a:t>This packet includes the visual aids (PowerPoint slides) and facilitation guide (notes section of slides) necessary to conduct a total of 6 – 8 hours of training of trainers on </a:t>
            </a:r>
            <a:r>
              <a:rPr lang="en-US" altLang="en-US" i="1" dirty="0" smtClean="0">
                <a:solidFill>
                  <a:srgbClr val="000000"/>
                </a:solidFill>
                <a:ea typeface="MS PGothic" charset="-128"/>
              </a:rPr>
              <a:t>Your Money, Your Goals</a:t>
            </a:r>
            <a:r>
              <a:rPr lang="en-US" altLang="en-US" dirty="0" smtClean="0">
                <a:solidFill>
                  <a:srgbClr val="000000"/>
                </a:solidFill>
                <a:ea typeface="MS PGothic" charset="-128"/>
              </a:rPr>
              <a:t>. </a:t>
            </a:r>
          </a:p>
          <a:p>
            <a:pPr eaLnBrk="1" hangingPunct="1">
              <a:spcBef>
                <a:spcPct val="0"/>
              </a:spcBef>
              <a:defRPr/>
            </a:pPr>
            <a:endParaRPr lang="en-US" altLang="en-US" i="1" u="sng" dirty="0" smtClean="0">
              <a:solidFill>
                <a:srgbClr val="000000"/>
              </a:solidFill>
              <a:ea typeface="MS PGothic" charset="-128"/>
            </a:endParaRPr>
          </a:p>
          <a:p>
            <a:pPr eaLnBrk="1" hangingPunct="1">
              <a:spcBef>
                <a:spcPct val="0"/>
              </a:spcBef>
              <a:defRPr/>
            </a:pPr>
            <a:r>
              <a:rPr lang="en-US" altLang="en-US" dirty="0" smtClean="0">
                <a:solidFill>
                  <a:srgbClr val="000000"/>
                </a:solidFill>
                <a:ea typeface="MS PGothic" charset="-128"/>
              </a:rPr>
              <a:t>Following a </a:t>
            </a:r>
            <a:r>
              <a:rPr lang="en-US" altLang="en-US" i="1" dirty="0" smtClean="0">
                <a:solidFill>
                  <a:srgbClr val="000000"/>
                </a:solidFill>
                <a:ea typeface="MS PGothic" charset="-128"/>
              </a:rPr>
              <a:t>Your Money, Your Goals </a:t>
            </a:r>
            <a:r>
              <a:rPr lang="en-US" altLang="en-US" dirty="0" smtClean="0">
                <a:solidFill>
                  <a:srgbClr val="000000"/>
                </a:solidFill>
                <a:ea typeface="MS PGothic" charset="-128"/>
              </a:rPr>
              <a:t>training of trainers, individuals will:</a:t>
            </a:r>
          </a:p>
          <a:p>
            <a:pPr marL="171450" indent="-171450" eaLnBrk="1" hangingPunct="1">
              <a:spcBef>
                <a:spcPct val="0"/>
              </a:spcBef>
              <a:buFont typeface="Arial" charset="0"/>
              <a:buChar char="•"/>
              <a:defRPr/>
            </a:pPr>
            <a:r>
              <a:rPr lang="en-US" altLang="en-US" dirty="0" smtClean="0">
                <a:solidFill>
                  <a:srgbClr val="000000"/>
                </a:solidFill>
                <a:ea typeface="MS PGothic" charset="-128"/>
              </a:rPr>
              <a:t>Understand the organization of </a:t>
            </a:r>
            <a:r>
              <a:rPr lang="en-US" altLang="en-US" i="1" dirty="0" smtClean="0">
                <a:solidFill>
                  <a:srgbClr val="000000"/>
                </a:solidFill>
                <a:ea typeface="MS PGothic" charset="-128"/>
              </a:rPr>
              <a:t>Your Money, Your Goals: A financial empowerment toolkit,</a:t>
            </a:r>
            <a:r>
              <a:rPr lang="en-US" altLang="en-US" dirty="0" smtClean="0">
                <a:solidFill>
                  <a:srgbClr val="000000"/>
                </a:solidFill>
                <a:ea typeface="MS PGothic" charset="-128"/>
              </a:rPr>
              <a:t> </a:t>
            </a:r>
          </a:p>
          <a:p>
            <a:pPr marL="171450" indent="-171450" eaLnBrk="1" hangingPunct="1">
              <a:spcBef>
                <a:spcPct val="0"/>
              </a:spcBef>
              <a:buFont typeface="Arial" charset="0"/>
              <a:buChar char="•"/>
              <a:defRPr/>
            </a:pPr>
            <a:r>
              <a:rPr lang="en-US" altLang="en-US" dirty="0" smtClean="0">
                <a:solidFill>
                  <a:srgbClr val="000000"/>
                </a:solidFill>
                <a:ea typeface="MS PGothic" charset="-128"/>
              </a:rPr>
              <a:t>Have strategies for</a:t>
            </a:r>
            <a:r>
              <a:rPr lang="en-US" altLang="en-US" baseline="0" dirty="0" smtClean="0">
                <a:solidFill>
                  <a:srgbClr val="000000"/>
                </a:solidFill>
                <a:ea typeface="MS PGothic" charset="-128"/>
              </a:rPr>
              <a:t> providing training and</a:t>
            </a:r>
            <a:r>
              <a:rPr lang="en-US" altLang="en-US" dirty="0" smtClean="0">
                <a:solidFill>
                  <a:srgbClr val="000000"/>
                </a:solidFill>
                <a:ea typeface="MS PGothic" charset="-128"/>
              </a:rPr>
              <a:t> using </a:t>
            </a:r>
            <a:r>
              <a:rPr lang="en-US" altLang="en-US" i="1" dirty="0" smtClean="0">
                <a:solidFill>
                  <a:srgbClr val="000000"/>
                </a:solidFill>
                <a:ea typeface="MS PGothic" charset="-128"/>
              </a:rPr>
              <a:t>Your Money, Your Goals </a:t>
            </a:r>
            <a:r>
              <a:rPr lang="en-US" altLang="en-US" dirty="0" smtClean="0">
                <a:solidFill>
                  <a:srgbClr val="000000"/>
                </a:solidFill>
                <a:ea typeface="MS PGothic" charset="-128"/>
              </a:rPr>
              <a:t>with the people they serve, and</a:t>
            </a:r>
          </a:p>
          <a:p>
            <a:pPr marL="171450" indent="-171450" eaLnBrk="1" hangingPunct="1">
              <a:spcBef>
                <a:spcPct val="0"/>
              </a:spcBef>
              <a:buFont typeface="Arial" charset="0"/>
              <a:buChar char="•"/>
              <a:defRPr/>
            </a:pPr>
            <a:r>
              <a:rPr lang="en-US" altLang="en-US" dirty="0" smtClean="0">
                <a:solidFill>
                  <a:srgbClr val="000000"/>
                </a:solidFill>
                <a:ea typeface="MS PGothic" charset="-128"/>
              </a:rPr>
              <a:t>Have the tools, knowledge, and confidence to provide basic financial empowerment services to the people they serve. </a:t>
            </a:r>
          </a:p>
          <a:p>
            <a:pPr marL="171450" indent="-171450" eaLnBrk="1" hangingPunct="1">
              <a:spcBef>
                <a:spcPct val="0"/>
              </a:spcBef>
              <a:buFont typeface="Arial" charset="0"/>
              <a:buChar char="•"/>
              <a:defRPr/>
            </a:pPr>
            <a:endParaRPr lang="en-US" altLang="en-US" dirty="0" smtClean="0">
              <a:solidFill>
                <a:srgbClr val="000000"/>
              </a:solidFill>
              <a:ea typeface="MS PGothic" charset="-128"/>
            </a:endParaRPr>
          </a:p>
          <a:p>
            <a:pPr marL="0" indent="0" eaLnBrk="1" hangingPunct="1">
              <a:spcBef>
                <a:spcPct val="0"/>
              </a:spcBef>
              <a:buFont typeface="Arial" charset="0"/>
              <a:buNone/>
              <a:defRPr/>
            </a:pPr>
            <a:r>
              <a:rPr lang="en-US" altLang="en-US" dirty="0" smtClean="0">
                <a:solidFill>
                  <a:srgbClr val="000000"/>
                </a:solidFill>
                <a:ea typeface="MS PGothic" charset="-128"/>
              </a:rPr>
              <a:t>They will </a:t>
            </a:r>
            <a:r>
              <a:rPr lang="en-US" altLang="en-US" strike="sngStrike" baseline="0" dirty="0" smtClean="0">
                <a:solidFill>
                  <a:srgbClr val="000000"/>
                </a:solidFill>
                <a:ea typeface="MS PGothic" charset="-128"/>
              </a:rPr>
              <a:t>be</a:t>
            </a:r>
            <a:r>
              <a:rPr lang="en-US" altLang="en-US" dirty="0" smtClean="0">
                <a:solidFill>
                  <a:srgbClr val="000000"/>
                </a:solidFill>
                <a:ea typeface="MS PGothic" charset="-128"/>
              </a:rPr>
              <a:t> know</a:t>
            </a:r>
            <a:r>
              <a:rPr lang="en-US" altLang="en-US" baseline="0" dirty="0" smtClean="0">
                <a:solidFill>
                  <a:srgbClr val="000000"/>
                </a:solidFill>
                <a:ea typeface="MS PGothic" charset="-128"/>
              </a:rPr>
              <a:t> how to use the toolkit and train others on how to use the toolkit.</a:t>
            </a:r>
            <a:endParaRPr lang="en-US" altLang="en-US" dirty="0" smtClean="0">
              <a:solidFill>
                <a:srgbClr val="000000"/>
              </a:solidFill>
              <a:ea typeface="MS PGothic" charset="-128"/>
            </a:endParaRPr>
          </a:p>
          <a:p>
            <a:pPr eaLnBrk="1" hangingPunct="1">
              <a:spcBef>
                <a:spcPct val="0"/>
              </a:spcBef>
              <a:defRPr/>
            </a:pPr>
            <a:endParaRPr lang="en-US" altLang="en-US" dirty="0" smtClean="0">
              <a:solidFill>
                <a:srgbClr val="000000"/>
              </a:solidFill>
              <a:ea typeface="MS PGothic" charset="-128"/>
            </a:endParaRPr>
          </a:p>
          <a:p>
            <a:pPr eaLnBrk="1" hangingPunct="1">
              <a:spcBef>
                <a:spcPct val="0"/>
              </a:spcBef>
              <a:defRPr/>
            </a:pPr>
            <a:r>
              <a:rPr lang="en-US" altLang="en-US" dirty="0" smtClean="0">
                <a:solidFill>
                  <a:srgbClr val="000000"/>
                </a:solidFill>
                <a:ea typeface="MS PGothic" charset="-128"/>
              </a:rPr>
              <a:t>This training may be used without modification, but you may add activities that they feel are more relevant for</a:t>
            </a:r>
            <a:r>
              <a:rPr lang="en-US" altLang="en-US" baseline="0" dirty="0" smtClean="0">
                <a:solidFill>
                  <a:srgbClr val="000000"/>
                </a:solidFill>
                <a:ea typeface="MS PGothic" charset="-128"/>
              </a:rPr>
              <a:t> the people you </a:t>
            </a:r>
            <a:r>
              <a:rPr lang="en-US" altLang="en-US" dirty="0" smtClean="0">
                <a:solidFill>
                  <a:srgbClr val="000000"/>
                </a:solidFill>
                <a:ea typeface="MS PGothic" charset="-128"/>
              </a:rPr>
              <a:t>are training. </a:t>
            </a:r>
          </a:p>
          <a:p>
            <a:pPr eaLnBrk="1" hangingPunct="1">
              <a:spcBef>
                <a:spcPct val="0"/>
              </a:spcBef>
              <a:defRPr/>
            </a:pPr>
            <a:endParaRPr lang="en-US" altLang="en-US" dirty="0" smtClean="0">
              <a:solidFill>
                <a:srgbClr val="000000"/>
              </a:solidFill>
              <a:ea typeface="MS PGothic" charset="-128"/>
            </a:endParaRPr>
          </a:p>
          <a:p>
            <a:pPr eaLnBrk="1" hangingPunct="1">
              <a:spcBef>
                <a:spcPct val="0"/>
              </a:spcBef>
              <a:defRPr/>
            </a:pPr>
            <a:r>
              <a:rPr lang="en-US" altLang="en-US" dirty="0" smtClean="0">
                <a:solidFill>
                  <a:srgbClr val="000000"/>
                </a:solidFill>
                <a:ea typeface="MS PGothic" charset="-128"/>
              </a:rPr>
              <a:t>The training is organized into sections or activities associated with specific content modules. Each new section of the training begins with:</a:t>
            </a:r>
          </a:p>
          <a:p>
            <a:pPr marL="171450" indent="-171450" eaLnBrk="1" hangingPunct="1">
              <a:spcBef>
                <a:spcPct val="0"/>
              </a:spcBef>
              <a:buFont typeface="Arial" charset="0"/>
              <a:buChar char="•"/>
              <a:defRPr/>
            </a:pPr>
            <a:r>
              <a:rPr lang="en-US" altLang="en-US" dirty="0" smtClean="0">
                <a:solidFill>
                  <a:srgbClr val="000000"/>
                </a:solidFill>
                <a:ea typeface="MS PGothic" charset="-128"/>
              </a:rPr>
              <a:t>Estimated Time for the Section or Module</a:t>
            </a:r>
          </a:p>
          <a:p>
            <a:pPr marL="171450" indent="-171450" eaLnBrk="1" hangingPunct="1">
              <a:spcBef>
                <a:spcPct val="0"/>
              </a:spcBef>
              <a:buFont typeface="Arial" charset="0"/>
              <a:buChar char="•"/>
              <a:defRPr/>
            </a:pPr>
            <a:r>
              <a:rPr lang="en-US" altLang="en-US" dirty="0" smtClean="0">
                <a:solidFill>
                  <a:srgbClr val="000000"/>
                </a:solidFill>
                <a:ea typeface="MS PGothic" charset="-128"/>
              </a:rPr>
              <a:t>Section or Module</a:t>
            </a:r>
            <a:r>
              <a:rPr lang="en-US" altLang="en-US" baseline="0" dirty="0" smtClean="0">
                <a:solidFill>
                  <a:srgbClr val="000000"/>
                </a:solidFill>
                <a:ea typeface="MS PGothic" charset="-128"/>
              </a:rPr>
              <a:t> </a:t>
            </a:r>
            <a:r>
              <a:rPr lang="en-US" altLang="en-US" dirty="0" smtClean="0">
                <a:solidFill>
                  <a:srgbClr val="000000"/>
                </a:solidFill>
                <a:ea typeface="MS PGothic" charset="-128"/>
              </a:rPr>
              <a:t>#</a:t>
            </a:r>
          </a:p>
          <a:p>
            <a:pPr marL="171450" indent="-171450" eaLnBrk="1" hangingPunct="1">
              <a:spcBef>
                <a:spcPct val="0"/>
              </a:spcBef>
              <a:buFont typeface="Arial" charset="0"/>
              <a:buChar char="•"/>
              <a:defRPr/>
            </a:pPr>
            <a:r>
              <a:rPr lang="en-US" altLang="en-US" dirty="0" smtClean="0">
                <a:solidFill>
                  <a:srgbClr val="000000"/>
                </a:solidFill>
                <a:ea typeface="MS PGothic" charset="-128"/>
              </a:rPr>
              <a:t>Section or Module</a:t>
            </a:r>
            <a:r>
              <a:rPr lang="en-US" altLang="en-US" baseline="0" dirty="0" smtClean="0">
                <a:solidFill>
                  <a:srgbClr val="000000"/>
                </a:solidFill>
                <a:ea typeface="MS PGothic" charset="-128"/>
              </a:rPr>
              <a:t> </a:t>
            </a:r>
            <a:r>
              <a:rPr lang="en-US" altLang="en-US" dirty="0" smtClean="0">
                <a:solidFill>
                  <a:srgbClr val="000000"/>
                </a:solidFill>
                <a:ea typeface="MS PGothic" charset="-128"/>
              </a:rPr>
              <a:t>Title</a:t>
            </a:r>
          </a:p>
          <a:p>
            <a:pPr marL="171450" indent="-171450" eaLnBrk="1" hangingPunct="1">
              <a:spcBef>
                <a:spcPct val="0"/>
              </a:spcBef>
              <a:buFont typeface="Arial" charset="0"/>
              <a:buChar char="•"/>
              <a:defRPr/>
            </a:pPr>
            <a:r>
              <a:rPr lang="en-US" altLang="en-US" dirty="0" smtClean="0">
                <a:solidFill>
                  <a:srgbClr val="000000"/>
                </a:solidFill>
                <a:ea typeface="MS PGothic" charset="-128"/>
              </a:rPr>
              <a:t>Methodology or Description of the Type of Activities</a:t>
            </a:r>
            <a:r>
              <a:rPr lang="en-US" altLang="en-US" baseline="0" dirty="0" smtClean="0">
                <a:solidFill>
                  <a:srgbClr val="000000"/>
                </a:solidFill>
                <a:ea typeface="MS PGothic" charset="-128"/>
              </a:rPr>
              <a:t> Used in the Section or Module</a:t>
            </a:r>
            <a:r>
              <a:rPr lang="en-US" altLang="en-US" dirty="0" smtClean="0">
                <a:solidFill>
                  <a:srgbClr val="000000"/>
                </a:solidFill>
                <a:ea typeface="MS PGothic" charset="-128"/>
              </a:rPr>
              <a:t> (opener, facilitated discussion, small group exercise, role play, scenario analysis, etc.)</a:t>
            </a:r>
          </a:p>
          <a:p>
            <a:pPr marL="171450" indent="-171450" eaLnBrk="1" hangingPunct="1">
              <a:spcBef>
                <a:spcPct val="0"/>
              </a:spcBef>
              <a:buFont typeface="Arial" charset="0"/>
              <a:buChar char="•"/>
              <a:defRPr/>
            </a:pPr>
            <a:r>
              <a:rPr lang="en-US" altLang="en-US" dirty="0" smtClean="0">
                <a:solidFill>
                  <a:srgbClr val="000000"/>
                </a:solidFill>
                <a:ea typeface="MS PGothic" charset="-128"/>
              </a:rPr>
              <a:t>Corresponding Section in </a:t>
            </a:r>
            <a:r>
              <a:rPr lang="en-US" altLang="en-US" i="1" dirty="0" smtClean="0">
                <a:solidFill>
                  <a:srgbClr val="000000"/>
                </a:solidFill>
                <a:ea typeface="MS PGothic" charset="-128"/>
              </a:rPr>
              <a:t>Your Money, Your Goals</a:t>
            </a:r>
          </a:p>
          <a:p>
            <a:pPr marL="171450" indent="-171450" eaLnBrk="1" hangingPunct="1">
              <a:spcBef>
                <a:spcPct val="0"/>
              </a:spcBef>
              <a:buFont typeface="Arial" charset="0"/>
              <a:buChar char="•"/>
              <a:defRPr/>
            </a:pPr>
            <a:r>
              <a:rPr lang="en-US" altLang="en-US" dirty="0" smtClean="0">
                <a:solidFill>
                  <a:srgbClr val="000000"/>
                </a:solidFill>
                <a:ea typeface="MS PGothic" charset="-128"/>
              </a:rPr>
              <a:t>Instructions for Facilitating the Activity</a:t>
            </a:r>
          </a:p>
          <a:p>
            <a:pPr eaLnBrk="1" hangingPunct="1">
              <a:spcBef>
                <a:spcPct val="0"/>
              </a:spcBef>
              <a:buFontTx/>
              <a:buChar char="•"/>
              <a:defRPr/>
            </a:pPr>
            <a:endParaRPr lang="en-US" altLang="en-US" b="1" dirty="0" smtClean="0">
              <a:solidFill>
                <a:srgbClr val="000000"/>
              </a:solidFill>
              <a:ea typeface="MS PGothic" charset="-128"/>
            </a:endParaRPr>
          </a:p>
          <a:p>
            <a:pPr eaLnBrk="1" hangingPunct="1">
              <a:spcBef>
                <a:spcPct val="0"/>
              </a:spcBef>
              <a:defRPr/>
            </a:pPr>
            <a:r>
              <a:rPr lang="en-US" altLang="en-US" dirty="0" smtClean="0">
                <a:solidFill>
                  <a:srgbClr val="000000"/>
                </a:solidFill>
                <a:ea typeface="MS PGothic" charset="-128"/>
              </a:rPr>
              <a:t>The facilitation instructions found in the notes section correspond to the visual aid presented on the slide. </a:t>
            </a:r>
          </a:p>
          <a:p>
            <a:pPr eaLnBrk="1" hangingPunct="1">
              <a:spcBef>
                <a:spcPct val="0"/>
              </a:spcBef>
              <a:defRPr/>
            </a:pPr>
            <a:endParaRPr lang="en-US" altLang="en-US" b="1" i="1" dirty="0" smtClean="0">
              <a:solidFill>
                <a:srgbClr val="000000"/>
              </a:solidFill>
              <a:ea typeface="MS PGothic" charset="-128"/>
            </a:endParaRPr>
          </a:p>
          <a:p>
            <a:pPr eaLnBrk="1" hangingPunct="1">
              <a:spcBef>
                <a:spcPct val="0"/>
              </a:spcBef>
              <a:defRPr/>
            </a:pPr>
            <a:r>
              <a:rPr lang="en-US" altLang="en-US" i="1" dirty="0" smtClean="0">
                <a:solidFill>
                  <a:srgbClr val="000000"/>
                </a:solidFill>
                <a:ea typeface="MS PGothic" charset="-128"/>
              </a:rPr>
              <a:t>NOTE: Individuals who facilitate this training should be experienced financial educators with practical experience and knowledge on a wide variety of financial education topics and training methodologies. </a:t>
            </a:r>
            <a:endParaRPr lang="en-US" altLang="en-US" dirty="0" smtClean="0">
              <a:solidFill>
                <a:srgbClr val="000000"/>
              </a:solidFill>
              <a:ea typeface="MS PGothic" charset="-128"/>
            </a:endParaRPr>
          </a:p>
          <a:p>
            <a:pPr eaLnBrk="1" hangingPunct="1">
              <a:spcBef>
                <a:spcPct val="0"/>
              </a:spcBef>
              <a:defRPr/>
            </a:pPr>
            <a:endParaRPr lang="en-US" altLang="en-US" b="1" dirty="0" smtClean="0">
              <a:solidFill>
                <a:srgbClr val="000000"/>
              </a:solidFill>
              <a:ea typeface="MS PGothic" charset="-128"/>
            </a:endParaRPr>
          </a:p>
          <a:p>
            <a:pPr eaLnBrk="1" hangingPunct="1">
              <a:spcBef>
                <a:spcPct val="0"/>
              </a:spcBef>
              <a:defRPr/>
            </a:pPr>
            <a:r>
              <a:rPr lang="en-US" altLang="en-US" b="1" dirty="0" smtClean="0">
                <a:solidFill>
                  <a:srgbClr val="000000"/>
                </a:solidFill>
                <a:ea typeface="MS PGothic" charset="-128"/>
              </a:rPr>
              <a:t>MATERIALS NEEDED FOR THE TRAINING</a:t>
            </a:r>
          </a:p>
          <a:p>
            <a:pPr eaLnBrk="1" hangingPunct="1">
              <a:spcBef>
                <a:spcPct val="0"/>
              </a:spcBef>
              <a:defRPr/>
            </a:pPr>
            <a:endParaRPr lang="en-US" altLang="en-US" dirty="0" smtClean="0">
              <a:solidFill>
                <a:srgbClr val="000000"/>
              </a:solidFill>
              <a:ea typeface="MS PGothic" charset="-128"/>
            </a:endParaRPr>
          </a:p>
          <a:p>
            <a:pPr eaLnBrk="1" hangingPunct="1">
              <a:spcBef>
                <a:spcPct val="0"/>
              </a:spcBef>
              <a:defRPr/>
            </a:pPr>
            <a:r>
              <a:rPr lang="en-US" altLang="en-US" dirty="0" smtClean="0">
                <a:solidFill>
                  <a:srgbClr val="000000"/>
                </a:solidFill>
                <a:ea typeface="MS PGothic" charset="-128"/>
              </a:rPr>
              <a:t>Following is a list of what will be minimally needed to facilitate the training:</a:t>
            </a:r>
          </a:p>
          <a:p>
            <a:pPr marL="171450" indent="-171450" eaLnBrk="1" hangingPunct="1">
              <a:spcBef>
                <a:spcPct val="0"/>
              </a:spcBef>
              <a:buFont typeface="Wingdings" charset="2"/>
              <a:buChar char="q"/>
              <a:defRPr/>
            </a:pPr>
            <a:endParaRPr lang="en-US" altLang="en-US" dirty="0" smtClean="0">
              <a:solidFill>
                <a:srgbClr val="000000"/>
              </a:solidFill>
              <a:ea typeface="MS PGothic" charset="-128"/>
            </a:endParaRPr>
          </a:p>
          <a:p>
            <a:pPr marL="171450" indent="-171450" eaLnBrk="1" hangingPunct="1">
              <a:spcBef>
                <a:spcPct val="0"/>
              </a:spcBef>
              <a:buFont typeface="Wingdings" charset="2"/>
              <a:buChar char="q"/>
              <a:defRPr/>
            </a:pPr>
            <a:r>
              <a:rPr lang="en-US" altLang="en-US" dirty="0" smtClean="0">
                <a:solidFill>
                  <a:srgbClr val="000000"/>
                </a:solidFill>
                <a:ea typeface="MS PGothic" charset="-128"/>
              </a:rPr>
              <a:t>A Training Space (more information on room set up follows)</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Computer</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LCD Projector</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Projection Screen or Wall</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Small Table for Projector and Computer</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Extension Cords</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Easel</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Flip Chart Pad</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Tape</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Markers for Facilitator and Participants </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Large Self-adhesive Notes (4” X 6” or 5” X 8”)</a:t>
            </a:r>
          </a:p>
          <a:p>
            <a:pPr marL="171450" lvl="1" indent="-171450" eaLnBrk="1" hangingPunct="1">
              <a:spcBef>
                <a:spcPct val="0"/>
              </a:spcBef>
              <a:buFont typeface="Wingdings" charset="2"/>
              <a:buChar char="q"/>
              <a:defRPr/>
            </a:pPr>
            <a:r>
              <a:rPr lang="en-US" altLang="en-US" dirty="0" smtClean="0">
                <a:solidFill>
                  <a:srgbClr val="000000"/>
                </a:solidFill>
                <a:ea typeface="MS PGothic" charset="-128"/>
              </a:rPr>
              <a:t>Need, Want, Obligation signs placed around room for group activity (Module 4)</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Prepared flip chart for group exercises. See the following:</a:t>
            </a:r>
          </a:p>
          <a:p>
            <a:pPr marL="628650" lvl="2" indent="-171450" eaLnBrk="1" hangingPunct="1">
              <a:spcBef>
                <a:spcPct val="0"/>
              </a:spcBef>
              <a:buFont typeface="Wingdings" charset="2"/>
              <a:buChar char="q"/>
              <a:defRPr/>
            </a:pPr>
            <a:r>
              <a:rPr lang="en-US" altLang="en-US" dirty="0" smtClean="0">
                <a:solidFill>
                  <a:srgbClr val="000000"/>
                </a:solidFill>
                <a:ea typeface="MS PGothic" charset="-128"/>
              </a:rPr>
              <a:t>Introduction activity (Training Section 1)</a:t>
            </a:r>
          </a:p>
          <a:p>
            <a:pPr marL="628650" lvl="2" indent="-171450" eaLnBrk="1" hangingPunct="1">
              <a:spcBef>
                <a:spcPct val="0"/>
              </a:spcBef>
              <a:buFont typeface="Wingdings" charset="2"/>
              <a:buChar char="q"/>
              <a:defRPr/>
            </a:pPr>
            <a:r>
              <a:rPr lang="en-US" altLang="en-US" dirty="0" smtClean="0">
                <a:solidFill>
                  <a:srgbClr val="000000"/>
                </a:solidFill>
                <a:ea typeface="MS PGothic" charset="-128"/>
              </a:rPr>
              <a:t>Referral conversation (Training Section 4)</a:t>
            </a:r>
          </a:p>
          <a:p>
            <a:pPr marL="628650" lvl="2" indent="-171450" eaLnBrk="1" hangingPunct="1">
              <a:spcBef>
                <a:spcPct val="0"/>
              </a:spcBef>
              <a:buFont typeface="Wingdings" charset="2"/>
              <a:buChar char="q"/>
              <a:defRPr/>
            </a:pPr>
            <a:r>
              <a:rPr lang="en-US" altLang="en-US" dirty="0" smtClean="0">
                <a:solidFill>
                  <a:srgbClr val="000000"/>
                </a:solidFill>
                <a:ea typeface="MS PGothic" charset="-128"/>
              </a:rPr>
              <a:t>Protecting your identity carousel (Module 9, Tool 2)</a:t>
            </a:r>
          </a:p>
          <a:p>
            <a:pPr marL="628650" lvl="2" indent="-171450" eaLnBrk="1" hangingPunct="1">
              <a:spcBef>
                <a:spcPct val="0"/>
              </a:spcBef>
              <a:buFont typeface="Wingdings" charset="2"/>
              <a:buChar char="q"/>
              <a:defRPr/>
            </a:pPr>
            <a:r>
              <a:rPr lang="en-US" altLang="en-US" dirty="0" smtClean="0">
                <a:solidFill>
                  <a:srgbClr val="000000"/>
                </a:solidFill>
                <a:ea typeface="MS PGothic" charset="-128"/>
              </a:rPr>
              <a:t>Planning for large events (Module 1, Tool 2)</a:t>
            </a:r>
          </a:p>
          <a:p>
            <a:pPr marL="628650" lvl="2" indent="-171450" eaLnBrk="1" hangingPunct="1">
              <a:spcBef>
                <a:spcPct val="0"/>
              </a:spcBef>
              <a:buFont typeface="Wingdings" charset="2"/>
              <a:buChar char="q"/>
              <a:defRPr/>
            </a:pPr>
            <a:r>
              <a:rPr lang="en-US" altLang="en-US" dirty="0" smtClean="0">
                <a:solidFill>
                  <a:srgbClr val="000000"/>
                </a:solidFill>
                <a:ea typeface="MS PGothic" charset="-128"/>
              </a:rPr>
              <a:t>Savings and benefits (Module 2, Tool 2)</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Copies of </a:t>
            </a:r>
            <a:r>
              <a:rPr lang="en-US" altLang="en-US" i="1" dirty="0" smtClean="0">
                <a:solidFill>
                  <a:srgbClr val="000000"/>
                </a:solidFill>
                <a:ea typeface="MS PGothic" charset="-128"/>
              </a:rPr>
              <a:t>Managing cash flow scenario </a:t>
            </a:r>
            <a:r>
              <a:rPr lang="en-US" altLang="en-US" dirty="0" smtClean="0">
                <a:solidFill>
                  <a:srgbClr val="000000"/>
                </a:solidFill>
                <a:ea typeface="MS PGothic" charset="-128"/>
              </a:rPr>
              <a:t>slides for participants (Rafael activity, Module 5)</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Copies of </a:t>
            </a:r>
            <a:r>
              <a:rPr lang="en-US" altLang="en-US" i="1" dirty="0" smtClean="0">
                <a:solidFill>
                  <a:srgbClr val="000000"/>
                </a:solidFill>
                <a:ea typeface="MS PGothic" charset="-128"/>
              </a:rPr>
              <a:t>Debt-to-income calculation activity </a:t>
            </a:r>
            <a:r>
              <a:rPr lang="en-US" altLang="en-US" dirty="0" smtClean="0">
                <a:solidFill>
                  <a:srgbClr val="000000"/>
                </a:solidFill>
                <a:ea typeface="MS PGothic" charset="-128"/>
              </a:rPr>
              <a:t>slide for pairs of participants (Shawna DTI activity, Module 5, Tool 2)</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One copy each banking service slide following </a:t>
            </a:r>
            <a:r>
              <a:rPr lang="en-US" altLang="en-US" i="1" dirty="0" smtClean="0">
                <a:solidFill>
                  <a:srgbClr val="000000"/>
                </a:solidFill>
                <a:ea typeface="MS PGothic" charset="-128"/>
              </a:rPr>
              <a:t>Money services and banking basics </a:t>
            </a:r>
            <a:r>
              <a:rPr lang="en-US" altLang="en-US" dirty="0" smtClean="0">
                <a:solidFill>
                  <a:srgbClr val="000000"/>
                </a:solidFill>
                <a:ea typeface="MS PGothic" charset="-128"/>
              </a:rPr>
              <a:t>slides for pairs of participants (See activity notes in </a:t>
            </a:r>
            <a:r>
              <a:rPr lang="en-US" altLang="en-US" i="1" dirty="0" smtClean="0">
                <a:solidFill>
                  <a:srgbClr val="000000"/>
                </a:solidFill>
                <a:ea typeface="MS PGothic" charset="-128"/>
              </a:rPr>
              <a:t>Money services and banking basics </a:t>
            </a:r>
            <a:r>
              <a:rPr lang="en-US" altLang="en-US" dirty="0" smtClean="0">
                <a:solidFill>
                  <a:srgbClr val="000000"/>
                </a:solidFill>
                <a:ea typeface="MS PGothic" charset="-128"/>
              </a:rPr>
              <a:t>slide for instructions)</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Copies of the toolkit for each participant </a:t>
            </a:r>
            <a:r>
              <a:rPr lang="mr-IN" altLang="en-US" dirty="0" smtClean="0">
                <a:solidFill>
                  <a:srgbClr val="000000"/>
                </a:solidFill>
                <a:ea typeface="MS PGothic" charset="-128"/>
              </a:rPr>
              <a:t>–</a:t>
            </a:r>
            <a:r>
              <a:rPr lang="en-US" altLang="en-US" dirty="0" smtClean="0">
                <a:solidFill>
                  <a:srgbClr val="000000"/>
                </a:solidFill>
                <a:ea typeface="MS PGothic" charset="-128"/>
              </a:rPr>
              <a:t> Trainers will need to ensure copies are received from CFPB, or copies are printed, in advance of the training for each participant, or provide a link to each participant with instructions for downloading and printing or accessing electronically during the training.</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Copies of Resource and Referral List (Use the </a:t>
            </a:r>
            <a:r>
              <a:rPr lang="en-US" altLang="en-US" i="1" dirty="0" smtClean="0">
                <a:solidFill>
                  <a:srgbClr val="000000"/>
                </a:solidFill>
                <a:ea typeface="MS PGothic" charset="-128"/>
              </a:rPr>
              <a:t>Creating a Referral Guide</a:t>
            </a:r>
            <a:r>
              <a:rPr lang="en-US" altLang="en-US" b="1" dirty="0" smtClean="0">
                <a:solidFill>
                  <a:srgbClr val="000000"/>
                </a:solidFill>
                <a:ea typeface="MS PGothic" charset="-128"/>
              </a:rPr>
              <a:t> </a:t>
            </a:r>
            <a:r>
              <a:rPr lang="en-US" altLang="en-US" dirty="0" smtClean="0">
                <a:solidFill>
                  <a:srgbClr val="000000"/>
                </a:solidFill>
                <a:ea typeface="MS PGothic" charset="-128"/>
              </a:rPr>
              <a:t>resource to create this prior to the training)</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Pre- and Post- Training Survey for each participant</a:t>
            </a:r>
          </a:p>
          <a:p>
            <a:pPr marL="171450" indent="-171450" eaLnBrk="1" hangingPunct="1">
              <a:spcBef>
                <a:spcPct val="0"/>
              </a:spcBef>
              <a:buFont typeface="Wingdings" charset="2"/>
              <a:buChar char="q"/>
              <a:defRPr/>
            </a:pPr>
            <a:r>
              <a:rPr lang="en-US" altLang="en-US" dirty="0" smtClean="0">
                <a:solidFill>
                  <a:srgbClr val="000000"/>
                </a:solidFill>
                <a:ea typeface="MS PGothic" charset="-128"/>
              </a:rPr>
              <a:t>If this is a training-of-trainers, also provide each attendee with a copy of the Trainer survey</a:t>
            </a:r>
          </a:p>
          <a:p>
            <a:pPr marL="171450" lvl="1" indent="-171450" eaLnBrk="1" hangingPunct="1">
              <a:spcBef>
                <a:spcPct val="0"/>
              </a:spcBef>
              <a:buFont typeface="Wingdings" charset="2"/>
              <a:buChar char="q"/>
              <a:defRPr/>
            </a:pPr>
            <a:r>
              <a:rPr lang="en-US" altLang="en-US" dirty="0" smtClean="0">
                <a:solidFill>
                  <a:srgbClr val="000000"/>
                </a:solidFill>
                <a:ea typeface="MS PGothic" charset="-128"/>
              </a:rPr>
              <a:t>Pre-, Post, and Trainer surveys, Implementation Guide, and other CFPB-created training resources can be downloaded at </a:t>
            </a:r>
            <a:r>
              <a:rPr lang="en-US" altLang="en-US" i="1" dirty="0" smtClean="0">
                <a:solidFill>
                  <a:srgbClr val="000000"/>
                </a:solidFill>
                <a:ea typeface="MS PGothic" charset="-128"/>
              </a:rPr>
              <a:t>www.consumerfinance.gov/your-money-your-goals</a:t>
            </a:r>
          </a:p>
          <a:p>
            <a:pPr eaLnBrk="1" hangingPunct="1">
              <a:spcBef>
                <a:spcPct val="0"/>
              </a:spcBef>
              <a:defRPr/>
            </a:pPr>
            <a:endParaRPr lang="en-US" altLang="en-US" dirty="0" smtClean="0">
              <a:solidFill>
                <a:srgbClr val="000000"/>
              </a:solidFill>
              <a:ea typeface="MS PGothic" charset="-128"/>
            </a:endParaRPr>
          </a:p>
          <a:p>
            <a:pPr eaLnBrk="1" hangingPunct="1">
              <a:spcBef>
                <a:spcPct val="0"/>
              </a:spcBef>
              <a:defRPr/>
            </a:pPr>
            <a:r>
              <a:rPr lang="en-US" altLang="en-US" b="1" dirty="0" smtClean="0">
                <a:solidFill>
                  <a:srgbClr val="000000"/>
                </a:solidFill>
                <a:ea typeface="MS PGothic" charset="-128"/>
              </a:rPr>
              <a:t>ROOM SET UP</a:t>
            </a:r>
          </a:p>
          <a:p>
            <a:pPr eaLnBrk="1" hangingPunct="1">
              <a:spcBef>
                <a:spcPct val="0"/>
              </a:spcBef>
              <a:defRPr/>
            </a:pPr>
            <a:endParaRPr lang="en-US" altLang="en-US" b="1" dirty="0" smtClean="0">
              <a:solidFill>
                <a:srgbClr val="000000"/>
              </a:solidFill>
              <a:ea typeface="MS PGothic" charset="-128"/>
            </a:endParaRPr>
          </a:p>
          <a:p>
            <a:pPr eaLnBrk="1" hangingPunct="1">
              <a:spcBef>
                <a:spcPct val="0"/>
              </a:spcBef>
              <a:defRPr/>
            </a:pPr>
            <a:r>
              <a:rPr lang="en-US" altLang="en-US" dirty="0" smtClean="0">
                <a:solidFill>
                  <a:srgbClr val="000000"/>
                </a:solidFill>
                <a:ea typeface="MS PGothic" charset="-128"/>
              </a:rPr>
              <a:t>Room set up may be a function of the space trainers are able to secure for the training. Ideally, participants will be seated in groups of 4 – 7 participants around tables so they can work in teams or small groups. If at all possible, avoid theater style seating or arrangements that do not include a table for participants to work on.</a:t>
            </a:r>
          </a:p>
          <a:p>
            <a:pPr eaLnBrk="1" hangingPunct="1">
              <a:spcBef>
                <a:spcPct val="0"/>
              </a:spcBef>
              <a:defRPr/>
            </a:pPr>
            <a:endParaRPr lang="en-US" altLang="en-US" b="1" dirty="0" smtClean="0">
              <a:solidFill>
                <a:srgbClr val="000000"/>
              </a:solidFill>
              <a:ea typeface="MS PGothic" charset="-128"/>
            </a:endParaRPr>
          </a:p>
          <a:p>
            <a:pPr eaLnBrk="1" hangingPunct="1">
              <a:spcBef>
                <a:spcPct val="0"/>
              </a:spcBef>
              <a:defRPr/>
            </a:pPr>
            <a:r>
              <a:rPr lang="en-US" altLang="en-US" b="1" dirty="0" smtClean="0">
                <a:solidFill>
                  <a:srgbClr val="000000"/>
                </a:solidFill>
                <a:ea typeface="MS PGothic" charset="-128"/>
              </a:rPr>
              <a:t>TIPS FOR TRAINING PREPARATION</a:t>
            </a:r>
          </a:p>
          <a:p>
            <a:pPr eaLnBrk="1" hangingPunct="1">
              <a:spcBef>
                <a:spcPct val="0"/>
              </a:spcBef>
              <a:defRPr/>
            </a:pPr>
            <a:endParaRPr lang="en-US" altLang="en-US" b="1" i="1" dirty="0" smtClean="0">
              <a:solidFill>
                <a:srgbClr val="000000"/>
              </a:solidFill>
              <a:ea typeface="MS PGothic" charset="-128"/>
            </a:endParaRPr>
          </a:p>
          <a:p>
            <a:pPr eaLnBrk="1" hangingPunct="1">
              <a:spcBef>
                <a:spcPct val="0"/>
              </a:spcBef>
              <a:defRPr/>
            </a:pPr>
            <a:r>
              <a:rPr lang="en-US" altLang="en-US" dirty="0" smtClean="0">
                <a:solidFill>
                  <a:srgbClr val="000000"/>
                </a:solidFill>
                <a:ea typeface="MS PGothic" charset="-128"/>
              </a:rPr>
              <a:t>Tips for training preparation are included in the </a:t>
            </a:r>
            <a:r>
              <a:rPr lang="en-US" altLang="en-US" i="1" dirty="0" smtClean="0">
                <a:solidFill>
                  <a:srgbClr val="000000"/>
                </a:solidFill>
                <a:ea typeface="MS PGothic" charset="-128"/>
              </a:rPr>
              <a:t>Your Money, Your Goals Implementation Guide. This</a:t>
            </a:r>
            <a:r>
              <a:rPr lang="en-US" altLang="en-US" dirty="0" smtClean="0">
                <a:solidFill>
                  <a:srgbClr val="000000"/>
                </a:solidFill>
                <a:ea typeface="MS PGothic" charset="-128"/>
              </a:rPr>
              <a:t> document is available at www.consumerfinance.gov/your-money-your-goals.</a:t>
            </a:r>
          </a:p>
          <a:p>
            <a:endParaRPr lang="en-US" dirty="0"/>
          </a:p>
        </p:txBody>
      </p:sp>
      <p:sp>
        <p:nvSpPr>
          <p:cNvPr id="4" name="Slide Number Placeholder 3"/>
          <p:cNvSpPr>
            <a:spLocks noGrp="1"/>
          </p:cNvSpPr>
          <p:nvPr>
            <p:ph type="sldNum" sz="quarter" idx="10"/>
          </p:nvPr>
        </p:nvSpPr>
        <p:spPr/>
        <p:txBody>
          <a:bodyPr/>
          <a:lstStyle/>
          <a:p>
            <a:pPr>
              <a:defRPr/>
            </a:pPr>
            <a:fld id="{55C1E816-09E7-47FA-A6FB-DF0A42BF6DDF}" type="slidenum">
              <a:rPr lang="en-US" altLang="en-US" smtClean="0"/>
              <a:pPr>
                <a:defRPr/>
              </a:pPr>
              <a:t>1</a:t>
            </a:fld>
            <a:endParaRPr lang="en-US" altLang="en-US" dirty="0"/>
          </a:p>
        </p:txBody>
      </p:sp>
    </p:spTree>
    <p:extLst>
      <p:ext uri="{BB962C8B-B14F-4D97-AF65-F5344CB8AC3E}">
        <p14:creationId xmlns:p14="http://schemas.microsoft.com/office/powerpoint/2010/main" val="1805058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2: </a:t>
            </a:r>
            <a:r>
              <a:rPr lang="en-US" b="1" i="1" u="sng" dirty="0" smtClean="0">
                <a:solidFill>
                  <a:srgbClr val="000000"/>
                </a:solidFill>
                <a:ea typeface="MS PGothic" charset="0"/>
              </a:rPr>
              <a:t>Overview </a:t>
            </a:r>
            <a:r>
              <a:rPr lang="en-US" b="1" i="1" u="sng" dirty="0">
                <a:solidFill>
                  <a:srgbClr val="000000"/>
                </a:solidFill>
                <a:ea typeface="MS PGothic" charset="0"/>
              </a:rPr>
              <a:t>of the Training and </a:t>
            </a:r>
            <a:r>
              <a:rPr lang="en-US" b="1" i="1" u="sng" dirty="0" smtClean="0">
                <a:solidFill>
                  <a:srgbClr val="000000"/>
                </a:solidFill>
                <a:ea typeface="MS PGothic" charset="0"/>
              </a:rPr>
              <a:t>Introductions</a:t>
            </a:r>
            <a:endParaRPr lang="en-US" b="1" u="sng" dirty="0">
              <a:solidFill>
                <a:srgbClr val="000000"/>
              </a:solidFill>
              <a:ea typeface="MS PGothic" charset="0"/>
            </a:endParaRPr>
          </a:p>
          <a:p>
            <a:pPr eaLnBrk="1" hangingPunct="1">
              <a:spcBef>
                <a:spcPct val="0"/>
              </a:spcBef>
              <a:defRPr/>
            </a:pPr>
            <a:endParaRPr lang="en-US" b="1" u="sng" dirty="0">
              <a:solidFill>
                <a:srgbClr val="000000"/>
              </a:solidFill>
              <a:ea typeface="MS PGothic" charset="0"/>
            </a:endParaRPr>
          </a:p>
          <a:p>
            <a:pPr eaLnBrk="1" hangingPunct="1">
              <a:spcBef>
                <a:spcPct val="0"/>
              </a:spcBef>
              <a:defRPr/>
            </a:pPr>
            <a:r>
              <a:rPr lang="en-US" b="1" dirty="0">
                <a:solidFill>
                  <a:srgbClr val="000000"/>
                </a:solidFill>
                <a:ea typeface="MS PGothic" charset="0"/>
              </a:rPr>
              <a:t>Presentation (Introduction Part 1) </a:t>
            </a:r>
          </a:p>
          <a:p>
            <a:pPr eaLnBrk="1" hangingPunct="1">
              <a:spcBef>
                <a:spcPct val="0"/>
              </a:spcBef>
              <a:defRPr/>
            </a:pPr>
            <a:endParaRPr lang="en-US" b="1" dirty="0">
              <a:solidFill>
                <a:srgbClr val="000000"/>
              </a:solidFill>
              <a:ea typeface="MS PGothic" charset="0"/>
            </a:endParaRPr>
          </a:p>
          <a:p>
            <a:pPr marL="171425" indent="-171425" eaLnBrk="1" hangingPunct="1">
              <a:spcBef>
                <a:spcPct val="0"/>
              </a:spcBef>
              <a:buFont typeface="Arial"/>
              <a:buChar char="•"/>
              <a:defRPr/>
            </a:pPr>
            <a:r>
              <a:rPr lang="en-US" dirty="0">
                <a:solidFill>
                  <a:srgbClr val="000000"/>
                </a:solidFill>
                <a:ea typeface="MS PGothic" charset="0"/>
              </a:rPr>
              <a:t>Review objectives. Be sure to paraphrase, not read.</a:t>
            </a:r>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224815F-6B3A-41E4-9721-2599E8C25E37}" type="slidenum">
              <a:rPr lang="en-US" altLang="en-US" smtClean="0">
                <a:latin typeface="Calibri" panose="020F0502020204030204" pitchFamily="34" charset="0"/>
              </a:rPr>
              <a:pPr/>
              <a:t>10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10537500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2" name="Notes Placeholder 2"/>
          <p:cNvSpPr>
            <a:spLocks noGrp="1"/>
          </p:cNvSpPr>
          <p:nvPr>
            <p:ph type="body" idx="1"/>
          </p:nvPr>
        </p:nvSpPr>
        <p:spPr bwMode="auto">
          <a:extLst/>
        </p:spPr>
        <p:txBody>
          <a:bodyPr wrap="square" numCol="1" anchor="t" anchorCtr="0" compatLnSpc="1">
            <a:prstTxWarp prst="textNoShape">
              <a:avLst/>
            </a:prstTxWarp>
          </a:bodyPr>
          <a:lstStyle/>
          <a:p>
            <a:pPr defTabSz="998392" eaLnBrk="1" hangingPunct="1">
              <a:spcBef>
                <a:spcPct val="0"/>
              </a:spcBef>
              <a:defRPr/>
            </a:pPr>
            <a:r>
              <a:rPr lang="en-US" altLang="en-US" b="1" i="1" u="sng" dirty="0" smtClean="0">
                <a:solidFill>
                  <a:srgbClr val="000000"/>
                </a:solidFill>
                <a:ea typeface="MS PGothic" charset="-128"/>
              </a:rPr>
              <a:t>Module 5: </a:t>
            </a:r>
            <a:r>
              <a:rPr lang="en-US" b="1" i="1" u="sng" dirty="0" smtClean="0">
                <a:solidFill>
                  <a:srgbClr val="000000"/>
                </a:solidFill>
                <a:ea typeface="MS PGothic" charset="0"/>
              </a:rPr>
              <a:t>Getting through the Month</a:t>
            </a:r>
          </a:p>
          <a:p>
            <a:pPr marL="171425" indent="-171425" defTabSz="998392" eaLnBrk="1" hangingPunct="1">
              <a:spcBef>
                <a:spcPct val="0"/>
              </a:spcBef>
              <a:buFont typeface="Arial"/>
              <a:buChar char="•"/>
              <a:defRPr/>
            </a:pPr>
            <a:endParaRPr lang="en-US" dirty="0" smtClean="0">
              <a:solidFill>
                <a:srgbClr val="000000"/>
              </a:solidFill>
              <a:ea typeface="MS PGothic" charset="0"/>
            </a:endParaRPr>
          </a:p>
          <a:p>
            <a:pPr defTabSz="998392" eaLnBrk="1" hangingPunct="1">
              <a:spcBef>
                <a:spcPct val="0"/>
              </a:spcBef>
              <a:buFont typeface="Arial"/>
              <a:buNone/>
              <a:defRPr/>
            </a:pPr>
            <a:r>
              <a:rPr lang="en-US" b="1" dirty="0" smtClean="0">
                <a:solidFill>
                  <a:srgbClr val="000000"/>
                </a:solidFill>
                <a:ea typeface="MS PGothic" charset="0"/>
              </a:rPr>
              <a:t>Presentation (Module 5)</a:t>
            </a:r>
          </a:p>
          <a:p>
            <a:pPr marL="171425" indent="-171425" defTabSz="998392" eaLnBrk="1" hangingPunct="1">
              <a:spcBef>
                <a:spcPct val="0"/>
              </a:spcBef>
              <a:buFont typeface="Arial"/>
              <a:buChar char="•"/>
              <a:defRPr/>
            </a:pPr>
            <a:endParaRPr lang="en-US" dirty="0" smtClean="0">
              <a:solidFill>
                <a:srgbClr val="000000"/>
              </a:solidFill>
              <a:ea typeface="MS PGothic" charset="0"/>
            </a:endParaRPr>
          </a:p>
          <a:p>
            <a:pPr marL="171425" indent="-171425" defTabSz="998392" eaLnBrk="1" hangingPunct="1">
              <a:spcBef>
                <a:spcPct val="0"/>
              </a:spcBef>
              <a:buFont typeface="Arial"/>
              <a:buChar char="•"/>
              <a:defRPr/>
            </a:pPr>
            <a:r>
              <a:rPr lang="en-US" dirty="0" smtClean="0">
                <a:solidFill>
                  <a:srgbClr val="000000"/>
                </a:solidFill>
                <a:ea typeface="MS PGothic" charset="0"/>
              </a:rPr>
              <a:t>Review the components of a cash flow.</a:t>
            </a:r>
          </a:p>
        </p:txBody>
      </p:sp>
      <p:sp>
        <p:nvSpPr>
          <p:cNvPr id="2467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AC5159E-BA88-477D-A29A-09EDB850A9D8}" type="slidenum">
              <a:rPr lang="en-US" altLang="en-US" smtClean="0">
                <a:latin typeface="Calibri" panose="020F0502020204030204" pitchFamily="34" charset="0"/>
              </a:rPr>
              <a:pPr/>
              <a:t>102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69037413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0" name="Notes Placeholder 2"/>
          <p:cNvSpPr>
            <a:spLocks noGrp="1"/>
          </p:cNvSpPr>
          <p:nvPr>
            <p:ph type="body" idx="1"/>
          </p:nvPr>
        </p:nvSpPr>
        <p:spPr bwMode="auto">
          <a:extLst/>
        </p:spPr>
        <p:txBody>
          <a:bodyPr wrap="square" numCol="1" anchor="t" anchorCtr="0" compatLnSpc="1">
            <a:prstTxWarp prst="textNoShape">
              <a:avLst/>
            </a:prstTxWarp>
          </a:bodyPr>
          <a:lstStyle/>
          <a:p>
            <a:pPr defTabSz="998392" eaLnBrk="1" hangingPunct="1">
              <a:spcBef>
                <a:spcPct val="0"/>
              </a:spcBef>
              <a:defRPr/>
            </a:pPr>
            <a:r>
              <a:rPr lang="en-US" altLang="en-US" b="1" i="1" u="sng" dirty="0" smtClean="0">
                <a:solidFill>
                  <a:srgbClr val="000000"/>
                </a:solidFill>
                <a:ea typeface="MS PGothic" charset="-128"/>
              </a:rPr>
              <a:t>Module 5:</a:t>
            </a:r>
            <a:r>
              <a:rPr lang="en-US" altLang="en-US" b="1" u="sng" dirty="0" smtClean="0">
                <a:solidFill>
                  <a:srgbClr val="000000"/>
                </a:solidFill>
                <a:ea typeface="MS PGothic" charset="-128"/>
              </a:rPr>
              <a:t> </a:t>
            </a:r>
            <a:r>
              <a:rPr lang="en-US" b="1" i="1" u="sng" dirty="0" smtClean="0">
                <a:solidFill>
                  <a:srgbClr val="000000"/>
                </a:solidFill>
                <a:ea typeface="MS PGothic" charset="0"/>
              </a:rPr>
              <a:t>Getting through the Month</a:t>
            </a:r>
            <a:endParaRPr lang="en-US" b="1" u="sng" dirty="0" smtClean="0">
              <a:solidFill>
                <a:srgbClr val="000000"/>
              </a:solidFill>
              <a:ea typeface="MS PGothic" charset="0"/>
            </a:endParaRPr>
          </a:p>
          <a:p>
            <a:pPr marL="171425" indent="-171425" defTabSz="998392" eaLnBrk="1" hangingPunct="1">
              <a:spcBef>
                <a:spcPct val="0"/>
              </a:spcBef>
              <a:buFont typeface="Arial"/>
              <a:buChar char="•"/>
              <a:defRPr/>
            </a:pPr>
            <a:endParaRPr lang="en-US" dirty="0" smtClean="0">
              <a:solidFill>
                <a:srgbClr val="000000"/>
              </a:solidFill>
              <a:ea typeface="MS PGothic" charset="0"/>
            </a:endParaRPr>
          </a:p>
          <a:p>
            <a:pPr defTabSz="998392" eaLnBrk="1" hangingPunct="1">
              <a:spcBef>
                <a:spcPct val="0"/>
              </a:spcBef>
              <a:buFont typeface="Arial"/>
              <a:buNone/>
              <a:defRPr/>
            </a:pPr>
            <a:r>
              <a:rPr lang="en-US" b="1" dirty="0" smtClean="0">
                <a:solidFill>
                  <a:srgbClr val="000000"/>
                </a:solidFill>
                <a:ea typeface="MS PGothic" charset="0"/>
              </a:rPr>
              <a:t>Presentation (Module 5)</a:t>
            </a:r>
          </a:p>
          <a:p>
            <a:pPr marL="171425" indent="-171425" defTabSz="998392" eaLnBrk="1" hangingPunct="1">
              <a:spcBef>
                <a:spcPct val="0"/>
              </a:spcBef>
              <a:buFont typeface="Arial"/>
              <a:buChar char="•"/>
              <a:defRPr/>
            </a:pPr>
            <a:endParaRPr lang="en-US" dirty="0" smtClean="0">
              <a:solidFill>
                <a:srgbClr val="000000"/>
              </a:solidFill>
              <a:ea typeface="MS PGothic" charset="0"/>
            </a:endParaRPr>
          </a:p>
          <a:p>
            <a:pPr marL="171425" indent="-171425" defTabSz="998392" eaLnBrk="1" hangingPunct="1">
              <a:spcBef>
                <a:spcPct val="0"/>
              </a:spcBef>
              <a:buFont typeface="Arial"/>
              <a:buChar char="•"/>
              <a:defRPr/>
            </a:pPr>
            <a:r>
              <a:rPr lang="en-US" dirty="0" smtClean="0">
                <a:solidFill>
                  <a:srgbClr val="000000"/>
                </a:solidFill>
                <a:ea typeface="MS PGothic" charset="0"/>
              </a:rPr>
              <a:t>Review the components of a cash flow.</a:t>
            </a:r>
          </a:p>
        </p:txBody>
      </p:sp>
      <p:sp>
        <p:nvSpPr>
          <p:cNvPr id="2488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A8101FF-5D18-4493-A36F-B773D208B9A2}" type="slidenum">
              <a:rPr lang="en-US" altLang="en-US" smtClean="0">
                <a:latin typeface="Calibri" panose="020F0502020204030204" pitchFamily="34" charset="0"/>
              </a:rPr>
              <a:pPr/>
              <a:t>103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09786106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1000819" eaLnBrk="1" fontAlgn="auto" hangingPunct="1">
              <a:spcBef>
                <a:spcPts val="0"/>
              </a:spcBef>
              <a:spcAft>
                <a:spcPts val="0"/>
              </a:spcAft>
              <a:defRPr/>
            </a:pPr>
            <a:r>
              <a:rPr lang="en-US" altLang="en-US" b="1" i="1" u="sng" dirty="0" smtClean="0">
                <a:solidFill>
                  <a:srgbClr val="000000"/>
                </a:solidFill>
                <a:ea typeface="MS PGothic" charset="-128"/>
              </a:rPr>
              <a:t>Module 5: </a:t>
            </a:r>
            <a:r>
              <a:rPr lang="en-US" b="1" i="1" u="sng" dirty="0" smtClean="0">
                <a:solidFill>
                  <a:srgbClr val="000000"/>
                </a:solidFill>
                <a:ea typeface="ＭＳ Ｐゴシック" charset="0"/>
                <a:cs typeface="+mn-cs"/>
              </a:rPr>
              <a:t>Getting through the Month</a:t>
            </a:r>
          </a:p>
          <a:p>
            <a:pPr defTabSz="1000819" eaLnBrk="1" fontAlgn="auto" hangingPunct="1">
              <a:spcBef>
                <a:spcPts val="0"/>
              </a:spcBef>
              <a:spcAft>
                <a:spcPts val="0"/>
              </a:spcAft>
              <a:defRPr/>
            </a:pPr>
            <a:endParaRPr lang="en-US" b="1" dirty="0" smtClean="0">
              <a:solidFill>
                <a:srgbClr val="000000"/>
              </a:solidFill>
              <a:ea typeface="+mn-ea"/>
              <a:cs typeface="+mn-cs"/>
            </a:endParaRPr>
          </a:p>
          <a:p>
            <a:pPr defTabSz="1000819" eaLnBrk="1" fontAlgn="auto" hangingPunct="1">
              <a:spcBef>
                <a:spcPts val="0"/>
              </a:spcBef>
              <a:spcAft>
                <a:spcPts val="0"/>
              </a:spcAft>
              <a:defRPr/>
            </a:pPr>
            <a:r>
              <a:rPr lang="en-US" b="1" dirty="0" smtClean="0">
                <a:solidFill>
                  <a:srgbClr val="000000"/>
                </a:solidFill>
                <a:ea typeface="+mn-ea"/>
                <a:cs typeface="+mn-cs"/>
              </a:rPr>
              <a:t>Scenario Analysis (Module 5)</a:t>
            </a:r>
          </a:p>
          <a:p>
            <a:pPr marL="184177" indent="-184177" eaLnBrk="1" fontAlgn="auto" hangingPunct="1">
              <a:spcBef>
                <a:spcPts val="0"/>
              </a:spcBef>
              <a:spcAft>
                <a:spcPts val="0"/>
              </a:spcAft>
              <a:buFont typeface="Arial"/>
              <a:buChar char="•"/>
              <a:defRPr/>
            </a:pPr>
            <a:endParaRPr lang="en-US" dirty="0" smtClean="0">
              <a:solidFill>
                <a:srgbClr val="000000"/>
              </a:solidFill>
              <a:ea typeface="+mn-ea"/>
              <a:cs typeface="+mn-cs"/>
            </a:endParaRPr>
          </a:p>
          <a:p>
            <a:pPr marL="184177" indent="-184177" eaLnBrk="1" fontAlgn="auto" hangingPunct="1">
              <a:spcBef>
                <a:spcPts val="0"/>
              </a:spcBef>
              <a:spcAft>
                <a:spcPts val="0"/>
              </a:spcAft>
              <a:buFont typeface="Arial"/>
              <a:buChar char="•"/>
              <a:defRPr/>
            </a:pPr>
            <a:r>
              <a:rPr lang="en-US" dirty="0" smtClean="0">
                <a:solidFill>
                  <a:srgbClr val="000000"/>
                </a:solidFill>
                <a:ea typeface="+mn-ea"/>
                <a:cs typeface="+mn-cs"/>
              </a:rPr>
              <a:t>Instruct participants to get into groups of three.</a:t>
            </a:r>
          </a:p>
          <a:p>
            <a:pPr marL="184177" indent="-184177" eaLnBrk="1" fontAlgn="auto" hangingPunct="1">
              <a:spcBef>
                <a:spcPts val="0"/>
              </a:spcBef>
              <a:spcAft>
                <a:spcPts val="0"/>
              </a:spcAft>
              <a:buFont typeface="Arial"/>
              <a:buChar char="•"/>
              <a:defRPr/>
            </a:pPr>
            <a:r>
              <a:rPr lang="en-US" dirty="0" smtClean="0">
                <a:solidFill>
                  <a:srgbClr val="000000"/>
                </a:solidFill>
                <a:ea typeface="+mn-ea"/>
                <a:cs typeface="+mn-cs"/>
              </a:rPr>
              <a:t>Review the introduction facts of the scenario they will analyze.</a:t>
            </a:r>
          </a:p>
          <a:p>
            <a:pPr marL="184177" indent="-184177" eaLnBrk="1" fontAlgn="auto" hangingPunct="1">
              <a:spcBef>
                <a:spcPts val="0"/>
              </a:spcBef>
              <a:spcAft>
                <a:spcPts val="0"/>
              </a:spcAft>
              <a:buFont typeface="Arial"/>
              <a:buChar char="•"/>
              <a:defRPr/>
            </a:pPr>
            <a:r>
              <a:rPr lang="en-US" dirty="0" smtClean="0">
                <a:solidFill>
                  <a:srgbClr val="000000"/>
                </a:solidFill>
                <a:ea typeface="+mn-ea"/>
                <a:cs typeface="+mn-cs"/>
              </a:rPr>
              <a:t>Give each group a copy of the next slide.</a:t>
            </a:r>
            <a:endParaRPr lang="en-US" dirty="0">
              <a:solidFill>
                <a:srgbClr val="000000"/>
              </a:solidFill>
              <a:ea typeface="+mn-ea"/>
              <a:cs typeface="+mn-cs"/>
            </a:endParaRPr>
          </a:p>
        </p:txBody>
      </p:sp>
      <p:sp>
        <p:nvSpPr>
          <p:cNvPr id="2508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B69F40E-5A7C-4A7D-B493-E102A985559E}" type="slidenum">
              <a:rPr lang="en-US" altLang="en-US" smtClean="0">
                <a:latin typeface="Calibri" panose="020F0502020204030204" pitchFamily="34" charset="0"/>
              </a:rPr>
              <a:pPr/>
              <a:t>104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14920389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7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eaLnBrk="1" hangingPunct="1">
              <a:spcBef>
                <a:spcPct val="0"/>
              </a:spcBef>
              <a:defRPr/>
            </a:pPr>
            <a:r>
              <a:rPr lang="en-US" altLang="en-US" b="1" i="1" u="sng" dirty="0" smtClean="0">
                <a:solidFill>
                  <a:srgbClr val="000000"/>
                </a:solidFill>
                <a:ea typeface="MS PGothic" charset="-128"/>
              </a:rPr>
              <a:t>Module 5: Getting </a:t>
            </a:r>
            <a:r>
              <a:rPr lang="en-US" altLang="en-US" b="1" i="1" u="sng" dirty="0">
                <a:solidFill>
                  <a:srgbClr val="000000"/>
                </a:solidFill>
                <a:ea typeface="MS PGothic" charset="-128"/>
              </a:rPr>
              <a:t>through the </a:t>
            </a:r>
            <a:r>
              <a:rPr lang="en-US" altLang="en-US" b="1" i="1" u="sng" dirty="0" smtClean="0">
                <a:solidFill>
                  <a:srgbClr val="000000"/>
                </a:solidFill>
                <a:ea typeface="MS PGothic" charset="-128"/>
              </a:rPr>
              <a:t>Month </a:t>
            </a:r>
            <a:r>
              <a:rPr lang="en-US" altLang="en-US" b="1" u="sng" dirty="0" smtClean="0">
                <a:solidFill>
                  <a:srgbClr val="000000"/>
                </a:solidFill>
                <a:ea typeface="MS PGothic" charset="-128"/>
              </a:rPr>
              <a:t>CONTINUED</a:t>
            </a:r>
            <a:endParaRPr lang="en-US" altLang="en-US" b="1" i="1" u="sng" dirty="0">
              <a:solidFill>
                <a:srgbClr val="000000"/>
              </a:solidFill>
              <a:ea typeface="MS PGothic" charset="-128"/>
            </a:endParaRPr>
          </a:p>
          <a:p>
            <a:pPr defTabSz="996950">
              <a:defRPr/>
            </a:pPr>
            <a:endParaRPr lang="en-US" altLang="en-US" b="1" dirty="0">
              <a:solidFill>
                <a:srgbClr val="000000"/>
              </a:solidFill>
              <a:ea typeface="MS PGothic" charset="-128"/>
            </a:endParaRPr>
          </a:p>
          <a:p>
            <a:pPr defTabSz="996950">
              <a:defRPr/>
            </a:pPr>
            <a:r>
              <a:rPr lang="en-US" altLang="en-US" b="1" dirty="0">
                <a:solidFill>
                  <a:srgbClr val="000000"/>
                </a:solidFill>
                <a:ea typeface="MS PGothic" charset="-128"/>
              </a:rPr>
              <a:t>Scenario Analysis (Module 5)</a:t>
            </a:r>
          </a:p>
          <a:p>
            <a:pPr marL="171450" indent="-171450" defTabSz="996950">
              <a:buFont typeface="Arial" charset="0"/>
              <a:buChar char="•"/>
              <a:defRPr/>
            </a:pPr>
            <a:endParaRPr lang="en-US" altLang="en-US" dirty="0">
              <a:solidFill>
                <a:srgbClr val="000000"/>
              </a:solidFill>
              <a:ea typeface="MS PGothic" charset="-128"/>
            </a:endParaRPr>
          </a:p>
          <a:p>
            <a:pPr marL="171450" indent="-171450" defTabSz="996950">
              <a:buFont typeface="Arial" charset="0"/>
              <a:buChar char="•"/>
              <a:defRPr/>
            </a:pPr>
            <a:r>
              <a:rPr lang="en-US" altLang="en-US" b="1" dirty="0">
                <a:solidFill>
                  <a:srgbClr val="000000"/>
                </a:solidFill>
                <a:ea typeface="MS PGothic" charset="-128"/>
              </a:rPr>
              <a:t>Make copies of this slide and distribute.</a:t>
            </a:r>
          </a:p>
          <a:p>
            <a:pPr marL="171450" indent="-171450" defTabSz="996950">
              <a:buFont typeface="Arial" charset="0"/>
              <a:buChar char="•"/>
              <a:defRPr/>
            </a:pPr>
            <a:endParaRPr lang="en-US" altLang="en-US" dirty="0">
              <a:solidFill>
                <a:srgbClr val="000000"/>
              </a:solidFill>
              <a:ea typeface="MS PGothic" charset="-128"/>
            </a:endParaRPr>
          </a:p>
          <a:p>
            <a:pPr marL="171450" indent="-171450" defTabSz="996950">
              <a:buFont typeface="Arial" charset="0"/>
              <a:buChar char="•"/>
              <a:defRPr/>
            </a:pPr>
            <a:r>
              <a:rPr lang="en-US" altLang="en-US" b="1" dirty="0">
                <a:solidFill>
                  <a:srgbClr val="000000"/>
                </a:solidFill>
                <a:ea typeface="MS PGothic" charset="-128"/>
              </a:rPr>
              <a:t>Additional information on the scenario</a:t>
            </a:r>
            <a:endParaRPr lang="en-US" altLang="en-US" dirty="0">
              <a:solidFill>
                <a:srgbClr val="000000"/>
              </a:solidFill>
              <a:ea typeface="MS PGothic" charset="-128"/>
            </a:endParaRPr>
          </a:p>
          <a:p>
            <a:pPr marL="628650" lvl="1" indent="-171450" defTabSz="996950">
              <a:buFont typeface="Arial" charset="0"/>
              <a:buChar char="•"/>
              <a:defRPr/>
            </a:pPr>
            <a:r>
              <a:rPr lang="en-US" altLang="en-US" dirty="0">
                <a:ea typeface="MS PGothic" charset="-128"/>
              </a:rPr>
              <a:t>Rafael earns $14.65/hour and works 40 hours per week; he is paid every other week. (His net pay was calculated using an online calculator from ADP based on Oklahoma state tax laws. He is head of household, claims 3 federal exemptions, and has no voluntary deductions. The number was rounded up to $990.)</a:t>
            </a:r>
          </a:p>
          <a:p>
            <a:pPr marL="628650" lvl="1" indent="-171450" defTabSz="996950">
              <a:buFont typeface="Arial" charset="0"/>
              <a:buChar char="•"/>
              <a:defRPr/>
            </a:pPr>
            <a:r>
              <a:rPr lang="en-US" altLang="en-US" dirty="0">
                <a:ea typeface="MS PGothic" charset="-128"/>
              </a:rPr>
              <a:t>Credit card payment reflects minimum payment; personal loan is to grandmother (owes $2,000). </a:t>
            </a:r>
          </a:p>
          <a:p>
            <a:pPr marL="628650" lvl="1" indent="-171450" defTabSz="996950">
              <a:buFont typeface="Arial" charset="0"/>
              <a:buChar char="•"/>
              <a:defRPr/>
            </a:pPr>
            <a:r>
              <a:rPr lang="en-US" altLang="en-US" dirty="0">
                <a:ea typeface="MS PGothic" charset="-128"/>
              </a:rPr>
              <a:t>Rent includes utilities--electricity, gas, water, sewer, garbage pickup. </a:t>
            </a:r>
          </a:p>
          <a:p>
            <a:pPr marL="628650" lvl="1" indent="-171450" defTabSz="996950">
              <a:buFont typeface="Arial" charset="0"/>
              <a:buChar char="•"/>
              <a:defRPr/>
            </a:pPr>
            <a:r>
              <a:rPr lang="en-US" altLang="en-US" dirty="0">
                <a:ea typeface="MS PGothic" charset="-128"/>
              </a:rPr>
              <a:t>Part-time childcare is provided by family member at a big discount ($10/day to cover expenses for 7 days a week). This expense increases during the summer months when the kids are not in school (from $10/day to $25/day). However, during May, June, July, and August, the income from landscaping (his part-time job) doubles.</a:t>
            </a:r>
            <a:endParaRPr lang="en-US" altLang="en-US" dirty="0">
              <a:solidFill>
                <a:srgbClr val="000000"/>
              </a:solidFill>
              <a:ea typeface="MS PGothic" charset="-128"/>
            </a:endParaRPr>
          </a:p>
        </p:txBody>
      </p:sp>
      <p:sp>
        <p:nvSpPr>
          <p:cNvPr id="2529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8330FCD-9C7D-4263-B3F1-2DF684EB411A}" type="slidenum">
              <a:rPr lang="en-US" altLang="en-US" smtClean="0">
                <a:latin typeface="Calibri" panose="020F0502020204030204" pitchFamily="34" charset="0"/>
              </a:rPr>
              <a:pPr/>
              <a:t>105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33799461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eaLnBrk="1" hangingPunct="1">
              <a:spcBef>
                <a:spcPct val="0"/>
              </a:spcBef>
              <a:defRPr/>
            </a:pPr>
            <a:r>
              <a:rPr lang="en-US" altLang="en-US" b="1" i="1" u="sng" dirty="0" smtClean="0">
                <a:solidFill>
                  <a:srgbClr val="000000"/>
                </a:solidFill>
                <a:ea typeface="MS PGothic" charset="-128"/>
              </a:rPr>
              <a:t>Module 5: Getting </a:t>
            </a:r>
            <a:r>
              <a:rPr lang="en-US" altLang="en-US" b="1" i="1" u="sng" dirty="0">
                <a:solidFill>
                  <a:srgbClr val="000000"/>
                </a:solidFill>
                <a:ea typeface="MS PGothic" charset="-128"/>
              </a:rPr>
              <a:t>through the Month </a:t>
            </a:r>
            <a:r>
              <a:rPr lang="en-US" altLang="en-US" b="1" u="sng" dirty="0">
                <a:solidFill>
                  <a:srgbClr val="000000"/>
                </a:solidFill>
                <a:ea typeface="MS PGothic" charset="-128"/>
              </a:rPr>
              <a:t>CONTINUED</a:t>
            </a:r>
            <a:endParaRPr lang="en-US" altLang="en-US" b="1" i="1" u="sng" dirty="0">
              <a:solidFill>
                <a:srgbClr val="000000"/>
              </a:solidFill>
              <a:ea typeface="MS PGothic" charset="-128"/>
            </a:endParaRPr>
          </a:p>
          <a:p>
            <a:pPr defTabSz="996950">
              <a:defRPr/>
            </a:pPr>
            <a:endParaRPr lang="en-US" altLang="en-US" b="1" dirty="0">
              <a:solidFill>
                <a:srgbClr val="000000"/>
              </a:solidFill>
              <a:ea typeface="MS PGothic" charset="-128"/>
            </a:endParaRPr>
          </a:p>
          <a:p>
            <a:pPr defTabSz="996950">
              <a:defRPr/>
            </a:pPr>
            <a:r>
              <a:rPr lang="en-US" altLang="en-US" b="1" dirty="0">
                <a:solidFill>
                  <a:srgbClr val="000000"/>
                </a:solidFill>
                <a:ea typeface="MS PGothic" charset="-128"/>
              </a:rPr>
              <a:t>Scenario Analysis (Module 5)</a:t>
            </a:r>
          </a:p>
          <a:p>
            <a:pPr defTabSz="996950">
              <a:buFontTx/>
              <a:buChar char="•"/>
              <a:defRPr/>
            </a:pPr>
            <a:endParaRPr lang="en-US" altLang="en-US" dirty="0">
              <a:solidFill>
                <a:srgbClr val="000000"/>
              </a:solidFill>
              <a:ea typeface="MS PGothic" charset="-128"/>
            </a:endParaRPr>
          </a:p>
          <a:p>
            <a:pPr marL="171450" indent="-171450" defTabSz="996950">
              <a:buFont typeface="Arial" charset="0"/>
              <a:buChar char="•"/>
              <a:defRPr/>
            </a:pPr>
            <a:r>
              <a:rPr lang="en-US" altLang="en-US" dirty="0">
                <a:solidFill>
                  <a:srgbClr val="000000"/>
                </a:solidFill>
                <a:ea typeface="MS PGothic" charset="-128"/>
              </a:rPr>
              <a:t>Instruct participants to analyze the cash flow and answer the first three questions above.</a:t>
            </a:r>
          </a:p>
          <a:p>
            <a:pPr marL="171450" indent="-171450" defTabSz="996950">
              <a:buFont typeface="Arial" charset="0"/>
              <a:buChar char="•"/>
              <a:defRPr/>
            </a:pPr>
            <a:r>
              <a:rPr lang="en-US" altLang="en-US" dirty="0">
                <a:solidFill>
                  <a:srgbClr val="000000"/>
                </a:solidFill>
                <a:ea typeface="MS PGothic" charset="-128"/>
              </a:rPr>
              <a:t>After 5 minutes, reveal the fourth question and instruct them to answer this within their groups.</a:t>
            </a:r>
          </a:p>
          <a:p>
            <a:pPr marL="171450" indent="-171450" defTabSz="996950">
              <a:buFont typeface="Arial" charset="0"/>
              <a:buChar char="•"/>
              <a:defRPr/>
            </a:pPr>
            <a:r>
              <a:rPr lang="en-US" altLang="en-US" dirty="0" smtClean="0">
                <a:solidFill>
                  <a:srgbClr val="000000"/>
                </a:solidFill>
                <a:ea typeface="MS PGothic" charset="-128"/>
              </a:rPr>
              <a:t>Process </a:t>
            </a:r>
            <a:r>
              <a:rPr lang="en-US" altLang="en-US" dirty="0">
                <a:solidFill>
                  <a:srgbClr val="000000"/>
                </a:solidFill>
                <a:ea typeface="MS PGothic" charset="-128"/>
              </a:rPr>
              <a:t>as a large </a:t>
            </a:r>
            <a:r>
              <a:rPr lang="en-US" altLang="en-US" dirty="0" smtClean="0">
                <a:solidFill>
                  <a:srgbClr val="000000"/>
                </a:solidFill>
                <a:ea typeface="MS PGothic" charset="-128"/>
              </a:rPr>
              <a:t>group:</a:t>
            </a:r>
          </a:p>
          <a:p>
            <a:pPr marL="171450" indent="-171450" defTabSz="996950">
              <a:buFont typeface="Arial" charset="0"/>
              <a:buChar char="•"/>
              <a:defRPr/>
            </a:pPr>
            <a:endParaRPr lang="en-US" altLang="en-US" dirty="0">
              <a:solidFill>
                <a:srgbClr val="000000"/>
              </a:solidFill>
              <a:ea typeface="MS PGothic" charset="-128"/>
            </a:endParaRPr>
          </a:p>
          <a:p>
            <a:pPr marL="674688" lvl="1" indent="-174625" defTabSz="996950">
              <a:buFontTx/>
              <a:buChar char="•"/>
              <a:defRPr/>
            </a:pPr>
            <a:r>
              <a:rPr lang="en-US" altLang="en-US" b="1" dirty="0">
                <a:solidFill>
                  <a:srgbClr val="000000"/>
                </a:solidFill>
                <a:ea typeface="MS PGothic" charset="-128"/>
              </a:rPr>
              <a:t>When does Rafael run out of money? </a:t>
            </a:r>
            <a:r>
              <a:rPr lang="en-US" altLang="en-US" dirty="0">
                <a:solidFill>
                  <a:srgbClr val="000000"/>
                </a:solidFill>
                <a:ea typeface="MS PGothic" charset="-128"/>
              </a:rPr>
              <a:t>Answer: At the end of the first week.</a:t>
            </a:r>
          </a:p>
          <a:p>
            <a:pPr marL="674688" lvl="1" indent="-174625" defTabSz="996950">
              <a:buFont typeface="Arial" charset="0"/>
              <a:buChar char="•"/>
              <a:defRPr/>
            </a:pPr>
            <a:endParaRPr lang="en-US" altLang="en-US" dirty="0">
              <a:solidFill>
                <a:srgbClr val="000000"/>
              </a:solidFill>
              <a:ea typeface="MS PGothic" charset="-128"/>
            </a:endParaRPr>
          </a:p>
          <a:p>
            <a:pPr marL="674688" lvl="1" indent="-174625" defTabSz="996950">
              <a:buFontTx/>
              <a:buChar char="•"/>
              <a:defRPr/>
            </a:pPr>
            <a:r>
              <a:rPr lang="en-US" altLang="en-US" b="1" dirty="0">
                <a:solidFill>
                  <a:srgbClr val="000000"/>
                </a:solidFill>
                <a:ea typeface="MS PGothic" charset="-128"/>
              </a:rPr>
              <a:t>What can he do (or try to do) to better match the timing of his income and his expenses?</a:t>
            </a:r>
          </a:p>
          <a:p>
            <a:pPr marL="1144588" lvl="2" indent="-171450" defTabSz="996950">
              <a:buFont typeface="Arial" charset="0"/>
              <a:buChar char="•"/>
              <a:defRPr/>
            </a:pPr>
            <a:r>
              <a:rPr lang="en-US" altLang="en-US" b="1" dirty="0">
                <a:solidFill>
                  <a:srgbClr val="000000"/>
                </a:solidFill>
                <a:ea typeface="MS PGothic" charset="-128"/>
              </a:rPr>
              <a:t>Develop a prioritized list.</a:t>
            </a:r>
          </a:p>
          <a:p>
            <a:pPr marL="1144588" lvl="2" indent="-171450" defTabSz="996950">
              <a:buFont typeface="Arial" charset="0"/>
              <a:buChar char="•"/>
              <a:defRPr/>
            </a:pPr>
            <a:r>
              <a:rPr lang="en-US" altLang="en-US" dirty="0">
                <a:solidFill>
                  <a:srgbClr val="000000"/>
                </a:solidFill>
                <a:ea typeface="MS PGothic" charset="-128"/>
              </a:rPr>
              <a:t>Possible Answers: </a:t>
            </a:r>
          </a:p>
          <a:p>
            <a:pPr marL="1144588" lvl="2" indent="-171450" defTabSz="996950">
              <a:buFont typeface="Arial" charset="0"/>
              <a:buChar char="•"/>
              <a:defRPr/>
            </a:pPr>
            <a:r>
              <a:rPr lang="en-US" altLang="en-US" dirty="0">
                <a:solidFill>
                  <a:srgbClr val="000000"/>
                </a:solidFill>
                <a:ea typeface="MS PGothic" charset="-128"/>
              </a:rPr>
              <a:t>See if landlord will accept rent payment the second week instead of the first.</a:t>
            </a:r>
          </a:p>
          <a:p>
            <a:pPr marL="1144588" lvl="2" indent="-171450" defTabSz="996950">
              <a:buFont typeface="Arial" charset="0"/>
              <a:buChar char="•"/>
              <a:defRPr/>
            </a:pPr>
            <a:r>
              <a:rPr lang="en-US" altLang="en-US" dirty="0">
                <a:solidFill>
                  <a:srgbClr val="000000"/>
                </a:solidFill>
                <a:ea typeface="MS PGothic" charset="-128"/>
              </a:rPr>
              <a:t>See if the landlord will take half of the payment the first week of the month and half the third week of the month.</a:t>
            </a:r>
          </a:p>
          <a:p>
            <a:pPr marL="1144588" lvl="2" indent="-171450" defTabSz="996950">
              <a:buFont typeface="Arial" charset="0"/>
              <a:buChar char="•"/>
              <a:defRPr/>
            </a:pPr>
            <a:r>
              <a:rPr lang="en-US" altLang="en-US" dirty="0">
                <a:solidFill>
                  <a:srgbClr val="000000"/>
                </a:solidFill>
                <a:ea typeface="MS PGothic" charset="-128"/>
              </a:rPr>
              <a:t>See if student loan payment can be moved to final week of the month. Explore other payment plans depending on type of loan such as </a:t>
            </a:r>
            <a:r>
              <a:rPr lang="en-US" altLang="en-US" dirty="0" smtClean="0">
                <a:solidFill>
                  <a:srgbClr val="000000"/>
                </a:solidFill>
                <a:ea typeface="MS PGothic" charset="-128"/>
              </a:rPr>
              <a:t>Income-based</a:t>
            </a:r>
            <a:r>
              <a:rPr lang="en-US" altLang="en-US" baseline="0" dirty="0" smtClean="0">
                <a:solidFill>
                  <a:srgbClr val="000000"/>
                </a:solidFill>
                <a:ea typeface="MS PGothic" charset="-128"/>
              </a:rPr>
              <a:t> Repayment</a:t>
            </a:r>
            <a:r>
              <a:rPr lang="en-US" altLang="en-US" dirty="0" smtClean="0">
                <a:solidFill>
                  <a:srgbClr val="000000"/>
                </a:solidFill>
                <a:ea typeface="MS PGothic" charset="-128"/>
              </a:rPr>
              <a:t>.</a:t>
            </a:r>
            <a:endParaRPr lang="en-US" altLang="en-US" dirty="0">
              <a:solidFill>
                <a:srgbClr val="000000"/>
              </a:solidFill>
              <a:ea typeface="MS PGothic" charset="-128"/>
            </a:endParaRPr>
          </a:p>
          <a:p>
            <a:pPr marL="1144588" lvl="2" indent="-171450" defTabSz="996950">
              <a:buFont typeface="Arial" charset="0"/>
              <a:buChar char="•"/>
              <a:defRPr/>
            </a:pPr>
            <a:r>
              <a:rPr lang="en-US" altLang="en-US" dirty="0">
                <a:solidFill>
                  <a:srgbClr val="000000"/>
                </a:solidFill>
                <a:ea typeface="MS PGothic" charset="-128"/>
              </a:rPr>
              <a:t>See if auto loan payment can be moved.</a:t>
            </a:r>
          </a:p>
          <a:p>
            <a:pPr marL="1144588" lvl="2" indent="-171450" defTabSz="996950">
              <a:buFont typeface="Arial" charset="0"/>
              <a:buChar char="•"/>
              <a:defRPr/>
            </a:pPr>
            <a:endParaRPr lang="en-US" altLang="en-US" dirty="0">
              <a:solidFill>
                <a:srgbClr val="000000"/>
              </a:solidFill>
              <a:ea typeface="MS PGothic" charset="-128"/>
            </a:endParaRPr>
          </a:p>
          <a:p>
            <a:pPr marL="674688" lvl="1" indent="-174625" defTabSz="996950">
              <a:buFontTx/>
              <a:buChar char="•"/>
              <a:defRPr/>
            </a:pPr>
            <a:r>
              <a:rPr lang="en-US" altLang="en-US" b="1" dirty="0">
                <a:solidFill>
                  <a:srgbClr val="000000"/>
                </a:solidFill>
                <a:ea typeface="MS PGothic" charset="-128"/>
              </a:rPr>
              <a:t>How does the SNAP benefit factor into the cash flow? </a:t>
            </a:r>
            <a:r>
              <a:rPr lang="en-US" altLang="en-US" dirty="0">
                <a:solidFill>
                  <a:srgbClr val="000000"/>
                </a:solidFill>
                <a:ea typeface="MS PGothic" charset="-128"/>
              </a:rPr>
              <a:t>Answer: SNAP is important because it covers food; However, it makes it look like he has more cash during the first week than he actually does because SNAP can only be used for food.</a:t>
            </a:r>
          </a:p>
          <a:p>
            <a:pPr marL="674688" lvl="1" indent="-174625" defTabSz="996950">
              <a:buFont typeface="Arial" charset="0"/>
              <a:buChar char="•"/>
              <a:defRPr/>
            </a:pPr>
            <a:endParaRPr lang="en-US" altLang="en-US" dirty="0">
              <a:solidFill>
                <a:srgbClr val="000000"/>
              </a:solidFill>
              <a:ea typeface="MS PGothic" charset="-128"/>
            </a:endParaRPr>
          </a:p>
          <a:p>
            <a:pPr marL="674688" lvl="1" indent="-174625" defTabSz="996950">
              <a:buFontTx/>
              <a:buChar char="•"/>
              <a:defRPr/>
            </a:pPr>
            <a:r>
              <a:rPr lang="en-US" altLang="en-US" b="1" dirty="0">
                <a:solidFill>
                  <a:srgbClr val="000000"/>
                </a:solidFill>
                <a:ea typeface="MS PGothic" charset="-128"/>
              </a:rPr>
              <a:t>The next month is not included in the example. What will Rafael’s situation be at the beginning of next month? How much cash will he have? What bills will he have? What should he do now to prepare for the following month? </a:t>
            </a:r>
            <a:r>
              <a:rPr lang="en-US" altLang="en-US" dirty="0">
                <a:solidFill>
                  <a:srgbClr val="000000"/>
                </a:solidFill>
                <a:ea typeface="MS PGothic" charset="-128"/>
              </a:rPr>
              <a:t>Possible answers: His situation will be the same next month. He needs to get more income. First, he should make sure he is getting all of the benefits he and his family qualify for. Once this is done, he needs to consider getting more income from another part-time job.</a:t>
            </a:r>
          </a:p>
          <a:p>
            <a:pPr marL="1131888" lvl="2" indent="-174625" defTabSz="996950">
              <a:buFontTx/>
              <a:buChar char="•"/>
              <a:defRPr/>
            </a:pPr>
            <a:endParaRPr lang="en-US" altLang="en-US" b="1" i="1" dirty="0">
              <a:solidFill>
                <a:srgbClr val="000000"/>
              </a:solidFill>
              <a:ea typeface="MS PGothic" charset="-128"/>
            </a:endParaRPr>
          </a:p>
          <a:p>
            <a:pPr defTabSz="996950">
              <a:defRPr/>
            </a:pPr>
            <a:r>
              <a:rPr lang="en-US" altLang="en-US" b="1" i="1" dirty="0">
                <a:solidFill>
                  <a:srgbClr val="000000"/>
                </a:solidFill>
                <a:ea typeface="MS PGothic" charset="-128"/>
              </a:rPr>
              <a:t>ASK: Would a regular monthly budget highlight the shortfalls in cash?</a:t>
            </a:r>
          </a:p>
          <a:p>
            <a:pPr defTabSz="996950">
              <a:defRPr/>
            </a:pPr>
            <a:endParaRPr lang="en-US" altLang="en-US" b="1" i="1" dirty="0">
              <a:solidFill>
                <a:srgbClr val="000000"/>
              </a:solidFill>
              <a:ea typeface="MS PGothic" charset="-128"/>
            </a:endParaRPr>
          </a:p>
          <a:p>
            <a:pPr marL="674688" lvl="1" indent="-174625" defTabSz="996950">
              <a:buFontTx/>
              <a:buChar char="•"/>
              <a:defRPr/>
            </a:pPr>
            <a:r>
              <a:rPr lang="en-US" altLang="en-US" dirty="0">
                <a:solidFill>
                  <a:srgbClr val="000000"/>
                </a:solidFill>
                <a:ea typeface="MS PGothic" charset="-128"/>
              </a:rPr>
              <a:t>Answer: No</a:t>
            </a:r>
          </a:p>
          <a:p>
            <a:pPr marL="674688" lvl="1" indent="-174625" defTabSz="996950">
              <a:buFontTx/>
              <a:buChar char="•"/>
              <a:defRPr/>
            </a:pPr>
            <a:r>
              <a:rPr lang="en-US" altLang="en-US" dirty="0">
                <a:solidFill>
                  <a:srgbClr val="000000"/>
                </a:solidFill>
                <a:ea typeface="MS PGothic" charset="-128"/>
              </a:rPr>
              <a:t>Reason: Total income and benefits not including the starting cash balance is $3,272 for the month.. Total expenses for the month $3167.22. While the budget is tight, a typical static monthly budget would show that everything is covered with a surplus of $104.78. This is the problem with a regular, static monthly budget.</a:t>
            </a:r>
          </a:p>
          <a:p>
            <a:pPr defTabSz="996950">
              <a:buFontTx/>
              <a:buChar char="•"/>
              <a:defRPr/>
            </a:pPr>
            <a:endParaRPr lang="en-US" altLang="en-US" dirty="0">
              <a:solidFill>
                <a:srgbClr val="000000"/>
              </a:solidFill>
              <a:ea typeface="MS PGothic" charset="-128"/>
            </a:endParaRPr>
          </a:p>
          <a:p>
            <a:pPr defTabSz="996950">
              <a:defRPr/>
            </a:pPr>
            <a:r>
              <a:rPr lang="en-US" altLang="en-US" dirty="0">
                <a:solidFill>
                  <a:srgbClr val="000000"/>
                </a:solidFill>
                <a:ea typeface="MS PGothic" charset="-128"/>
              </a:rPr>
              <a:t>Be sure to ask participants</a:t>
            </a:r>
            <a:r>
              <a:rPr lang="en-US" altLang="en-US" dirty="0" smtClean="0">
                <a:solidFill>
                  <a:srgbClr val="000000"/>
                </a:solidFill>
                <a:ea typeface="MS PGothic" charset="-128"/>
              </a:rPr>
              <a:t>:</a:t>
            </a:r>
          </a:p>
          <a:p>
            <a:pPr defTabSz="996950">
              <a:defRPr/>
            </a:pPr>
            <a:endParaRPr lang="en-US" altLang="en-US" dirty="0">
              <a:solidFill>
                <a:srgbClr val="000000"/>
              </a:solidFill>
              <a:ea typeface="MS PGothic" charset="-128"/>
            </a:endParaRPr>
          </a:p>
          <a:p>
            <a:pPr marL="674688" lvl="1" indent="-174625" defTabSz="996950">
              <a:buFontTx/>
              <a:buChar char="•"/>
              <a:defRPr/>
            </a:pPr>
            <a:r>
              <a:rPr lang="en-US" altLang="en-US" b="1" i="1" dirty="0">
                <a:solidFill>
                  <a:srgbClr val="000000"/>
                </a:solidFill>
                <a:ea typeface="MS PGothic" charset="-128"/>
              </a:rPr>
              <a:t>What do you think about this approach to budgeting versus the traditional approach? Be sure to discuss the week-by-week nature of this tool rather than the overall monthly approach presented by most financial educators.</a:t>
            </a:r>
          </a:p>
          <a:p>
            <a:pPr marL="674688" lvl="1" indent="-174625" defTabSz="996950">
              <a:buFontTx/>
              <a:buChar char="•"/>
              <a:defRPr/>
            </a:pPr>
            <a:r>
              <a:rPr lang="en-US" altLang="en-US" b="1" i="1" dirty="0">
                <a:solidFill>
                  <a:srgbClr val="000000"/>
                </a:solidFill>
                <a:ea typeface="MS PGothic" charset="-128"/>
              </a:rPr>
              <a:t>What do you think are the potential benefits of using this approach with people? For yourself?</a:t>
            </a:r>
          </a:p>
          <a:p>
            <a:pPr marL="674688" lvl="1" indent="-174625" defTabSz="996950">
              <a:buFontTx/>
              <a:buChar char="•"/>
              <a:defRPr/>
            </a:pPr>
            <a:r>
              <a:rPr lang="en-US" altLang="en-US" b="1" i="1" dirty="0">
                <a:solidFill>
                  <a:srgbClr val="000000"/>
                </a:solidFill>
                <a:ea typeface="MS PGothic" charset="-128"/>
              </a:rPr>
              <a:t>How did your opinion of this approach change after the case study?</a:t>
            </a:r>
          </a:p>
          <a:p>
            <a:pPr marL="674688" lvl="1" indent="-174625" defTabSz="996950">
              <a:buFontTx/>
              <a:buChar char="•"/>
              <a:defRPr/>
            </a:pPr>
            <a:r>
              <a:rPr lang="en-US" altLang="en-US" b="1" i="1" dirty="0">
                <a:solidFill>
                  <a:srgbClr val="000000"/>
                </a:solidFill>
                <a:ea typeface="MS PGothic" charset="-128"/>
              </a:rPr>
              <a:t>What additional information do you need to feel comfortable with this approach to budgeting</a:t>
            </a:r>
            <a:r>
              <a:rPr lang="en-US" altLang="en-US" b="1" i="1" dirty="0" smtClean="0">
                <a:solidFill>
                  <a:srgbClr val="000000"/>
                </a:solidFill>
                <a:ea typeface="MS PGothic" charset="-128"/>
              </a:rPr>
              <a:t>?</a:t>
            </a:r>
            <a:endParaRPr lang="en-US" altLang="en-US" b="1" i="1" dirty="0">
              <a:solidFill>
                <a:srgbClr val="000000"/>
              </a:solidFill>
              <a:ea typeface="MS PGothic" charset="-128"/>
            </a:endParaRPr>
          </a:p>
        </p:txBody>
      </p:sp>
      <p:sp>
        <p:nvSpPr>
          <p:cNvPr id="2549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508E414-5B05-46EF-A6C1-2B376C43764F}" type="slidenum">
              <a:rPr lang="en-US" altLang="en-US" smtClean="0">
                <a:latin typeface="Calibri" panose="020F0502020204030204" pitchFamily="34" charset="0"/>
              </a:rPr>
              <a:pPr/>
              <a:t>106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37443346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8" name="Notes Placeholder 2"/>
          <p:cNvSpPr>
            <a:spLocks noGrp="1"/>
          </p:cNvSpPr>
          <p:nvPr>
            <p:ph type="body" idx="1"/>
          </p:nvPr>
        </p:nvSpPr>
        <p:spPr bwMode="auto">
          <a:extLst/>
        </p:spPr>
        <p:txBody>
          <a:bodyPr wrap="square" numCol="1" anchor="t" anchorCtr="0" compatLnSpc="1">
            <a:prstTxWarp prst="textNoShape">
              <a:avLst/>
            </a:prstTxWarp>
          </a:bodyPr>
          <a:lstStyle/>
          <a:p>
            <a:pPr defTabSz="998392" eaLnBrk="1" hangingPunct="1">
              <a:spcBef>
                <a:spcPct val="0"/>
              </a:spcBef>
              <a:defRPr/>
            </a:pPr>
            <a:r>
              <a:rPr lang="en-US" altLang="en-US" b="1" i="1" u="sng" dirty="0" smtClean="0">
                <a:solidFill>
                  <a:srgbClr val="000000"/>
                </a:solidFill>
                <a:ea typeface="MS PGothic" charset="-128"/>
              </a:rPr>
              <a:t>Module 5: </a:t>
            </a:r>
            <a:r>
              <a:rPr lang="en-US" b="1" i="1" u="sng" dirty="0" smtClean="0">
                <a:solidFill>
                  <a:srgbClr val="000000"/>
                </a:solidFill>
                <a:ea typeface="MS PGothic" charset="0"/>
              </a:rPr>
              <a:t>Getting through the Month</a:t>
            </a:r>
            <a:endParaRPr lang="en-US" b="1" u="sng" dirty="0" smtClean="0">
              <a:solidFill>
                <a:srgbClr val="000000"/>
              </a:solidFill>
              <a:ea typeface="MS PGothic" charset="0"/>
            </a:endParaRPr>
          </a:p>
          <a:p>
            <a:pPr marL="171425" indent="-171425" defTabSz="998392" eaLnBrk="1" hangingPunct="1">
              <a:spcBef>
                <a:spcPct val="0"/>
              </a:spcBef>
              <a:buFont typeface="Arial"/>
              <a:buChar char="•"/>
              <a:defRPr/>
            </a:pPr>
            <a:endParaRPr lang="en-US" dirty="0" smtClean="0">
              <a:solidFill>
                <a:srgbClr val="000000"/>
              </a:solidFill>
              <a:ea typeface="MS PGothic" charset="0"/>
            </a:endParaRPr>
          </a:p>
          <a:p>
            <a:pPr defTabSz="998392" eaLnBrk="1" hangingPunct="1">
              <a:spcBef>
                <a:spcPct val="0"/>
              </a:spcBef>
              <a:buFont typeface="Arial"/>
              <a:buNone/>
              <a:defRPr/>
            </a:pPr>
            <a:r>
              <a:rPr lang="en-US" altLang="en-US" b="1" dirty="0" smtClean="0">
                <a:solidFill>
                  <a:srgbClr val="000000"/>
                </a:solidFill>
                <a:ea typeface="MS PGothic" charset="-128"/>
              </a:rPr>
              <a:t>Presentation (Module 5)</a:t>
            </a:r>
          </a:p>
          <a:p>
            <a:pPr marL="171425" indent="-171425" defTabSz="998392" eaLnBrk="1" hangingPunct="1">
              <a:spcBef>
                <a:spcPct val="0"/>
              </a:spcBef>
              <a:buFont typeface="Arial"/>
              <a:buChar char="•"/>
              <a:defRPr/>
            </a:pPr>
            <a:endParaRPr lang="en-US" dirty="0" smtClean="0">
              <a:solidFill>
                <a:srgbClr val="000000"/>
              </a:solidFill>
              <a:ea typeface="MS PGothic" charset="0"/>
            </a:endParaRPr>
          </a:p>
          <a:p>
            <a:pPr marL="171425" indent="-171425" defTabSz="998392" eaLnBrk="1" hangingPunct="1">
              <a:spcBef>
                <a:spcPct val="0"/>
              </a:spcBef>
              <a:buFont typeface="Arial"/>
              <a:buChar char="•"/>
              <a:defRPr/>
            </a:pPr>
            <a:r>
              <a:rPr lang="en-US" dirty="0" smtClean="0">
                <a:solidFill>
                  <a:srgbClr val="000000"/>
                </a:solidFill>
                <a:ea typeface="MS PGothic" charset="0"/>
              </a:rPr>
              <a:t>Review the steps to creating a cash flow budget.</a:t>
            </a:r>
            <a:endParaRPr lang="en-US" dirty="0">
              <a:solidFill>
                <a:srgbClr val="000000"/>
              </a:solidFill>
              <a:ea typeface="MS PGothic" charset="0"/>
            </a:endParaRPr>
          </a:p>
        </p:txBody>
      </p:sp>
      <p:sp>
        <p:nvSpPr>
          <p:cNvPr id="2570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0D06DDA-30F7-4A0E-B9A5-5B851CED5A8A}" type="slidenum">
              <a:rPr lang="en-US" altLang="en-US" smtClean="0">
                <a:latin typeface="Calibri" panose="020F0502020204030204" pitchFamily="34" charset="0"/>
              </a:rPr>
              <a:pPr/>
              <a:t>107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85921578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eaLnBrk="1" hangingPunct="1">
              <a:spcBef>
                <a:spcPct val="0"/>
              </a:spcBef>
              <a:defRPr/>
            </a:pPr>
            <a:r>
              <a:rPr lang="en-US" altLang="en-US" b="1" i="1" u="sng" dirty="0" smtClean="0">
                <a:solidFill>
                  <a:srgbClr val="000000"/>
                </a:solidFill>
                <a:ea typeface="MS PGothic" charset="-128"/>
              </a:rPr>
              <a:t>Module 5: Getting </a:t>
            </a:r>
            <a:r>
              <a:rPr lang="en-US" altLang="en-US" b="1" i="1" u="sng" dirty="0">
                <a:solidFill>
                  <a:srgbClr val="000000"/>
                </a:solidFill>
                <a:ea typeface="MS PGothic" charset="-128"/>
              </a:rPr>
              <a:t>through the </a:t>
            </a:r>
            <a:r>
              <a:rPr lang="en-US" altLang="en-US" b="1" i="1" u="sng" dirty="0" smtClean="0">
                <a:solidFill>
                  <a:srgbClr val="000000"/>
                </a:solidFill>
                <a:ea typeface="MS PGothic" charset="-128"/>
              </a:rPr>
              <a:t>Month</a:t>
            </a:r>
            <a:endParaRPr lang="en-US" altLang="en-US" b="1" u="sng" dirty="0">
              <a:solidFill>
                <a:srgbClr val="000000"/>
              </a:solidFill>
              <a:ea typeface="MS PGothic" charset="-128"/>
            </a:endParaRPr>
          </a:p>
          <a:p>
            <a:pPr defTabSz="996950" eaLnBrk="1" hangingPunct="1">
              <a:spcBef>
                <a:spcPct val="0"/>
              </a:spcBef>
              <a:defRPr/>
            </a:pPr>
            <a:endParaRPr lang="en-US" altLang="en-US" dirty="0" smtClean="0">
              <a:solidFill>
                <a:srgbClr val="000000"/>
              </a:solidFill>
              <a:ea typeface="MS PGothic" charset="-128"/>
            </a:endParaRPr>
          </a:p>
          <a:p>
            <a:pPr defTabSz="996950" eaLnBrk="1" hangingPunct="1">
              <a:spcBef>
                <a:spcPct val="0"/>
              </a:spcBef>
              <a:defRPr/>
            </a:pPr>
            <a:r>
              <a:rPr lang="en-US" altLang="en-US" b="1" dirty="0" smtClean="0">
                <a:solidFill>
                  <a:srgbClr val="000000"/>
                </a:solidFill>
                <a:ea typeface="MS PGothic" charset="-128"/>
              </a:rPr>
              <a:t>Presentation (Module 5)</a:t>
            </a:r>
          </a:p>
          <a:p>
            <a:pPr defTabSz="996950" eaLnBrk="1" hangingPunct="1">
              <a:spcBef>
                <a:spcPct val="0"/>
              </a:spcBef>
              <a:buFontTx/>
              <a:buChar char="•"/>
              <a:defRPr/>
            </a:pPr>
            <a:endParaRPr lang="en-US" altLang="en-US"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dirty="0">
                <a:solidFill>
                  <a:srgbClr val="000000"/>
                </a:solidFill>
                <a:ea typeface="MS PGothic" charset="-128"/>
              </a:rPr>
              <a:t>Review the steps to creating a cash flow budget.</a:t>
            </a:r>
          </a:p>
          <a:p>
            <a:pPr defTabSz="996950">
              <a:defRPr/>
            </a:pPr>
            <a:endParaRPr lang="en-US" altLang="en-US" dirty="0">
              <a:ea typeface="MS PGothic" charset="-128"/>
            </a:endParaRPr>
          </a:p>
        </p:txBody>
      </p:sp>
      <p:sp>
        <p:nvSpPr>
          <p:cNvPr id="2590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DD95D90-8CA7-4D3C-91B8-98987B5BB43F}" type="slidenum">
              <a:rPr lang="en-US" altLang="en-US" smtClean="0">
                <a:latin typeface="Calibri" panose="020F0502020204030204" pitchFamily="34" charset="0"/>
              </a:rPr>
              <a:pPr/>
              <a:t>108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07709044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eaLnBrk="1" hangingPunct="1">
              <a:spcBef>
                <a:spcPct val="0"/>
              </a:spcBef>
              <a:defRPr/>
            </a:pPr>
            <a:r>
              <a:rPr lang="en-US" altLang="en-US" b="1" i="1" u="sng" dirty="0" smtClean="0">
                <a:solidFill>
                  <a:srgbClr val="000000"/>
                </a:solidFill>
                <a:ea typeface="MS PGothic" charset="-128"/>
              </a:rPr>
              <a:t>Module 5: Getting </a:t>
            </a:r>
            <a:r>
              <a:rPr lang="en-US" altLang="en-US" b="1" i="1" u="sng" dirty="0">
                <a:solidFill>
                  <a:srgbClr val="000000"/>
                </a:solidFill>
                <a:ea typeface="MS PGothic" charset="-128"/>
              </a:rPr>
              <a:t>through the </a:t>
            </a:r>
            <a:r>
              <a:rPr lang="en-US" altLang="en-US" b="1" i="1" u="sng" dirty="0" smtClean="0">
                <a:solidFill>
                  <a:srgbClr val="000000"/>
                </a:solidFill>
                <a:ea typeface="MS PGothic" charset="-128"/>
              </a:rPr>
              <a:t>Month</a:t>
            </a:r>
            <a:endParaRPr lang="en-US" altLang="en-US" b="1" u="sng" dirty="0">
              <a:solidFill>
                <a:srgbClr val="000000"/>
              </a:solidFill>
              <a:ea typeface="MS PGothic" charset="-128"/>
            </a:endParaRPr>
          </a:p>
          <a:p>
            <a:pPr defTabSz="996950" eaLnBrk="1" hangingPunct="1">
              <a:spcBef>
                <a:spcPct val="0"/>
              </a:spcBef>
              <a:defRPr/>
            </a:pPr>
            <a:endParaRPr lang="en-US" altLang="en-US" dirty="0" smtClean="0">
              <a:solidFill>
                <a:srgbClr val="000000"/>
              </a:solidFill>
              <a:ea typeface="MS PGothic" charset="-128"/>
            </a:endParaRPr>
          </a:p>
          <a:p>
            <a:pPr defTabSz="996950" eaLnBrk="1" hangingPunct="1">
              <a:spcBef>
                <a:spcPct val="0"/>
              </a:spcBef>
              <a:defRPr/>
            </a:pPr>
            <a:r>
              <a:rPr lang="en-US" altLang="en-US" b="1" dirty="0" smtClean="0">
                <a:solidFill>
                  <a:srgbClr val="000000"/>
                </a:solidFill>
                <a:ea typeface="MS PGothic" charset="-128"/>
              </a:rPr>
              <a:t>Presentation (Module 5)</a:t>
            </a:r>
          </a:p>
          <a:p>
            <a:pPr defTabSz="996950" eaLnBrk="1" hangingPunct="1">
              <a:spcBef>
                <a:spcPct val="0"/>
              </a:spcBef>
              <a:buFontTx/>
              <a:buChar char="•"/>
              <a:defRPr/>
            </a:pPr>
            <a:endParaRPr lang="en-US" altLang="en-US"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dirty="0">
                <a:solidFill>
                  <a:srgbClr val="000000"/>
                </a:solidFill>
                <a:ea typeface="MS PGothic" charset="-128"/>
              </a:rPr>
              <a:t>Review the steps to creating a cash flow budget.</a:t>
            </a:r>
          </a:p>
          <a:p>
            <a:pPr defTabSz="996950">
              <a:defRPr/>
            </a:pPr>
            <a:endParaRPr lang="en-US" altLang="en-US" dirty="0">
              <a:ea typeface="MS PGothic" charset="-128"/>
            </a:endParaRPr>
          </a:p>
        </p:txBody>
      </p:sp>
      <p:sp>
        <p:nvSpPr>
          <p:cNvPr id="2611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C5C4119-D73D-45A4-9229-DC790F25414A}" type="slidenum">
              <a:rPr lang="en-US" altLang="en-US" smtClean="0">
                <a:latin typeface="Calibri" panose="020F0502020204030204" pitchFamily="34" charset="0"/>
              </a:rPr>
              <a:pPr/>
              <a:t>109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45745789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Notes Placeholder 2"/>
          <p:cNvSpPr>
            <a:spLocks noGrp="1"/>
          </p:cNvSpPr>
          <p:nvPr>
            <p:ph type="body" idx="1"/>
          </p:nvPr>
        </p:nvSpPr>
        <p:spPr bwMode="auto">
          <a:extLst/>
        </p:spPr>
        <p:txBody>
          <a:bodyPr wrap="square" numCol="1" anchor="t" anchorCtr="0" compatLnSpc="1">
            <a:prstTxWarp prst="textNoShape">
              <a:avLst/>
            </a:prstTxWarp>
          </a:bodyPr>
          <a:lstStyle/>
          <a:p>
            <a:pPr defTabSz="998392" eaLnBrk="1" hangingPunct="1">
              <a:spcBef>
                <a:spcPct val="0"/>
              </a:spcBef>
              <a:defRPr/>
            </a:pPr>
            <a:r>
              <a:rPr lang="en-US" altLang="en-US" b="1" i="1" u="sng" dirty="0" smtClean="0">
                <a:solidFill>
                  <a:srgbClr val="000000"/>
                </a:solidFill>
                <a:ea typeface="MS PGothic" charset="-128"/>
              </a:rPr>
              <a:t>Module 5: </a:t>
            </a:r>
            <a:r>
              <a:rPr lang="en-US" altLang="en-US" b="1" i="1" u="sng" dirty="0" smtClean="0">
                <a:solidFill>
                  <a:srgbClr val="000000"/>
                </a:solidFill>
                <a:cs typeface="+mn-cs"/>
              </a:rPr>
              <a:t>Getting through the Month</a:t>
            </a:r>
          </a:p>
          <a:p>
            <a:pPr defTabSz="998392">
              <a:defRPr/>
            </a:pPr>
            <a:endParaRPr lang="en-US" altLang="en-US" b="1" dirty="0" smtClean="0">
              <a:solidFill>
                <a:srgbClr val="000000"/>
              </a:solidFill>
              <a:cs typeface="+mn-cs"/>
            </a:endParaRPr>
          </a:p>
          <a:p>
            <a:pPr defTabSz="998392">
              <a:defRPr/>
            </a:pPr>
            <a:r>
              <a:rPr lang="en-US" altLang="en-US" b="1" dirty="0" smtClean="0">
                <a:solidFill>
                  <a:srgbClr val="000000"/>
                </a:solidFill>
                <a:cs typeface="+mn-cs"/>
              </a:rPr>
              <a:t>Presentation (</a:t>
            </a:r>
            <a:r>
              <a:rPr lang="en-US" altLang="en-US" b="1" i="1" dirty="0" smtClean="0">
                <a:solidFill>
                  <a:srgbClr val="000000"/>
                </a:solidFill>
                <a:cs typeface="+mn-cs"/>
              </a:rPr>
              <a:t>Module 5, Tool 1: Cash flow budget</a:t>
            </a:r>
            <a:r>
              <a:rPr lang="en-US" altLang="en-US" b="1" dirty="0" smtClean="0">
                <a:solidFill>
                  <a:srgbClr val="000000"/>
                </a:solidFill>
                <a:cs typeface="+mn-cs"/>
              </a:rPr>
              <a:t>) (Page 165)</a:t>
            </a:r>
          </a:p>
          <a:p>
            <a:pPr defTabSz="998392">
              <a:defRPr/>
            </a:pPr>
            <a:endParaRPr lang="en-US" altLang="en-US" dirty="0" smtClean="0">
              <a:solidFill>
                <a:srgbClr val="000000"/>
              </a:solidFill>
              <a:cs typeface="+mn-cs"/>
            </a:endParaRPr>
          </a:p>
          <a:p>
            <a:pPr marL="171425" indent="-171425" defTabSz="998392">
              <a:buFont typeface="Arial" panose="020B0604020202020204" pitchFamily="34" charset="0"/>
              <a:buChar char="•"/>
              <a:defRPr/>
            </a:pPr>
            <a:r>
              <a:rPr lang="en-US" altLang="en-US" dirty="0" smtClean="0">
                <a:solidFill>
                  <a:srgbClr val="000000"/>
                </a:solidFill>
                <a:cs typeface="+mn-cs"/>
              </a:rPr>
              <a:t>Share excerpt of </a:t>
            </a:r>
            <a:r>
              <a:rPr lang="en-US" altLang="en-US" i="1" dirty="0" smtClean="0">
                <a:solidFill>
                  <a:srgbClr val="000000"/>
                </a:solidFill>
                <a:cs typeface="+mn-cs"/>
              </a:rPr>
              <a:t>Tool 1</a:t>
            </a:r>
            <a:r>
              <a:rPr lang="en-US" altLang="en-US" dirty="0" smtClean="0">
                <a:solidFill>
                  <a:srgbClr val="000000"/>
                </a:solidFill>
                <a:cs typeface="+mn-cs"/>
              </a:rPr>
              <a:t>. </a:t>
            </a:r>
          </a:p>
          <a:p>
            <a:pPr marL="171425" indent="-171425" defTabSz="998392">
              <a:buFont typeface="Arial" panose="020B0604020202020204" pitchFamily="34" charset="0"/>
              <a:buChar char="•"/>
              <a:defRPr/>
            </a:pPr>
            <a:r>
              <a:rPr lang="en-US" altLang="en-US" dirty="0" smtClean="0">
                <a:solidFill>
                  <a:srgbClr val="000000"/>
                </a:solidFill>
                <a:cs typeface="+mn-cs"/>
              </a:rPr>
              <a:t>Summarize steps for making a cash flow budget.</a:t>
            </a:r>
          </a:p>
          <a:p>
            <a:pPr defTabSz="998392">
              <a:buFontTx/>
              <a:buChar char="•"/>
              <a:defRPr/>
            </a:pPr>
            <a:endParaRPr lang="en-US" altLang="en-US" dirty="0" smtClean="0">
              <a:solidFill>
                <a:srgbClr val="000000"/>
              </a:solidFill>
              <a:cs typeface="+mn-cs"/>
            </a:endParaRPr>
          </a:p>
        </p:txBody>
      </p:sp>
      <p:sp>
        <p:nvSpPr>
          <p:cNvPr id="2631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E37575A-E74A-46B2-863E-82253EE2908C}" type="slidenum">
              <a:rPr lang="en-US" altLang="en-US" smtClean="0">
                <a:latin typeface="Calibri" panose="020F0502020204030204" pitchFamily="34" charset="0"/>
              </a:rPr>
              <a:pPr/>
              <a:t>110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34722865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eaLnBrk="1" hangingPunct="1">
              <a:spcBef>
                <a:spcPct val="0"/>
              </a:spcBef>
              <a:defRPr/>
            </a:pPr>
            <a:r>
              <a:rPr lang="en-US" altLang="en-US" b="1" i="1" u="sng" dirty="0" smtClean="0">
                <a:solidFill>
                  <a:srgbClr val="000000"/>
                </a:solidFill>
                <a:ea typeface="MS PGothic" charset="-128"/>
              </a:rPr>
              <a:t>Module 5: Getting </a:t>
            </a:r>
            <a:r>
              <a:rPr lang="en-US" altLang="en-US" b="1" i="1" u="sng" dirty="0">
                <a:solidFill>
                  <a:srgbClr val="000000"/>
                </a:solidFill>
                <a:ea typeface="MS PGothic" charset="-128"/>
              </a:rPr>
              <a:t>through the </a:t>
            </a:r>
            <a:r>
              <a:rPr lang="en-US" altLang="en-US" b="1" i="1" u="sng" dirty="0" smtClean="0">
                <a:solidFill>
                  <a:srgbClr val="000000"/>
                </a:solidFill>
                <a:ea typeface="MS PGothic" charset="-128"/>
              </a:rPr>
              <a:t>Month</a:t>
            </a:r>
            <a:endParaRPr lang="en-US" altLang="en-US" b="1" i="1" u="sng" dirty="0">
              <a:solidFill>
                <a:srgbClr val="000000"/>
              </a:solidFill>
              <a:ea typeface="MS PGothic" charset="-128"/>
            </a:endParaRPr>
          </a:p>
          <a:p>
            <a:pPr defTabSz="996950">
              <a:defRPr/>
            </a:pPr>
            <a:endParaRPr lang="en-US" altLang="en-US" b="1" dirty="0">
              <a:solidFill>
                <a:srgbClr val="000000"/>
              </a:solidFill>
              <a:ea typeface="MS PGothic" charset="-128"/>
            </a:endParaRPr>
          </a:p>
          <a:p>
            <a:pPr defTabSz="996950">
              <a:defRPr/>
            </a:pPr>
            <a:r>
              <a:rPr lang="en-US" altLang="en-US" b="1" dirty="0">
                <a:solidFill>
                  <a:srgbClr val="000000"/>
                </a:solidFill>
                <a:ea typeface="MS PGothic" charset="-128"/>
              </a:rPr>
              <a:t>Presentation (</a:t>
            </a:r>
            <a:r>
              <a:rPr lang="en-US" altLang="en-US" b="1" i="1" dirty="0">
                <a:solidFill>
                  <a:srgbClr val="000000"/>
                </a:solidFill>
                <a:ea typeface="MS PGothic" charset="-128"/>
              </a:rPr>
              <a:t>Module </a:t>
            </a:r>
            <a:r>
              <a:rPr lang="en-US" altLang="en-US" b="1" i="1" dirty="0" smtClean="0">
                <a:solidFill>
                  <a:srgbClr val="000000"/>
                </a:solidFill>
                <a:ea typeface="MS PGothic" charset="-128"/>
              </a:rPr>
              <a:t>5, Tool 2: Cash flow calendar</a:t>
            </a:r>
            <a:r>
              <a:rPr lang="en-US" altLang="en-US" b="1" dirty="0" smtClean="0">
                <a:solidFill>
                  <a:srgbClr val="000000"/>
                </a:solidFill>
                <a:ea typeface="MS PGothic" charset="-128"/>
              </a:rPr>
              <a:t>) (Page 175)</a:t>
            </a:r>
            <a:endParaRPr lang="en-US" altLang="en-US" b="1" dirty="0">
              <a:solidFill>
                <a:srgbClr val="000000"/>
              </a:solidFill>
              <a:ea typeface="MS PGothic" charset="-128"/>
            </a:endParaRPr>
          </a:p>
          <a:p>
            <a:pPr marL="171450" indent="-171450" defTabSz="996950">
              <a:buFont typeface="Arial" charset="0"/>
              <a:buChar char="•"/>
              <a:defRPr/>
            </a:pPr>
            <a:endParaRPr lang="en-US" altLang="en-US" dirty="0">
              <a:solidFill>
                <a:srgbClr val="000000"/>
              </a:solidFill>
              <a:ea typeface="MS PGothic" charset="-128"/>
            </a:endParaRPr>
          </a:p>
          <a:p>
            <a:pPr marL="171450" indent="-171450" defTabSz="996950">
              <a:buFont typeface="Arial" charset="0"/>
              <a:buChar char="•"/>
              <a:defRPr/>
            </a:pPr>
            <a:r>
              <a:rPr lang="en-US" altLang="en-US" dirty="0">
                <a:solidFill>
                  <a:srgbClr val="000000"/>
                </a:solidFill>
                <a:ea typeface="MS PGothic" charset="-128"/>
              </a:rPr>
              <a:t>Orient participants to the other format included for cash flow—</a:t>
            </a:r>
            <a:r>
              <a:rPr lang="en-US" altLang="en-US" b="1" i="1" dirty="0">
                <a:solidFill>
                  <a:srgbClr val="000000"/>
                </a:solidFill>
                <a:ea typeface="MS PGothic" charset="-128"/>
              </a:rPr>
              <a:t>Tool 2: Cash flow </a:t>
            </a:r>
            <a:r>
              <a:rPr lang="en-US" altLang="en-US" b="1" i="1" dirty="0" smtClean="0">
                <a:solidFill>
                  <a:srgbClr val="000000"/>
                </a:solidFill>
                <a:ea typeface="MS PGothic" charset="-128"/>
              </a:rPr>
              <a:t>calendar.</a:t>
            </a:r>
            <a:endParaRPr lang="en-US" altLang="en-US" b="1" dirty="0">
              <a:solidFill>
                <a:srgbClr val="000000"/>
              </a:solidFill>
              <a:ea typeface="MS PGothic" charset="-128"/>
            </a:endParaRPr>
          </a:p>
          <a:p>
            <a:pPr marL="171450" indent="-171450" defTabSz="996950">
              <a:buFont typeface="Arial" charset="0"/>
              <a:buChar char="•"/>
              <a:defRPr/>
            </a:pPr>
            <a:r>
              <a:rPr lang="en-US" altLang="en-US" dirty="0">
                <a:solidFill>
                  <a:srgbClr val="000000"/>
                </a:solidFill>
                <a:ea typeface="MS PGothic" charset="-128"/>
              </a:rPr>
              <a:t>Discuss the pros and cons of this format with participants.</a:t>
            </a:r>
          </a:p>
          <a:p>
            <a:pPr marL="171450" indent="-171450" defTabSz="996950">
              <a:buFont typeface="Arial" charset="0"/>
              <a:buChar char="•"/>
              <a:defRPr/>
            </a:pPr>
            <a:r>
              <a:rPr lang="en-US" altLang="en-US" dirty="0">
                <a:solidFill>
                  <a:srgbClr val="000000"/>
                </a:solidFill>
                <a:ea typeface="MS PGothic" charset="-128"/>
              </a:rPr>
              <a:t>Explain that they should feel free to introduce the one they think will work best for each person they work with.</a:t>
            </a:r>
          </a:p>
          <a:p>
            <a:pPr marL="171450" indent="-171450" defTabSz="996950">
              <a:buFont typeface="Arial" charset="0"/>
              <a:buChar char="•"/>
              <a:defRPr/>
            </a:pPr>
            <a:r>
              <a:rPr lang="en-US" altLang="en-US" dirty="0">
                <a:solidFill>
                  <a:srgbClr val="000000"/>
                </a:solidFill>
                <a:ea typeface="MS PGothic" charset="-128"/>
              </a:rPr>
              <a:t>Encourage participants to use these tools in their own households for a month or two to increase their familiarity with their use</a:t>
            </a:r>
            <a:r>
              <a:rPr lang="en-US" altLang="en-US" dirty="0" smtClean="0">
                <a:solidFill>
                  <a:srgbClr val="000000"/>
                </a:solidFill>
                <a:ea typeface="MS PGothic" charset="-128"/>
              </a:rPr>
              <a:t>.</a:t>
            </a:r>
            <a:endParaRPr lang="en-US" altLang="en-US" i="1" dirty="0">
              <a:solidFill>
                <a:srgbClr val="000000"/>
              </a:solidFill>
              <a:ea typeface="MS PGothic" charset="-128"/>
            </a:endParaRPr>
          </a:p>
        </p:txBody>
      </p:sp>
      <p:sp>
        <p:nvSpPr>
          <p:cNvPr id="265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0151DC8-566A-4DB2-AF41-25101FE7D34D}" type="slidenum">
              <a:rPr lang="en-US" altLang="en-US" smtClean="0">
                <a:latin typeface="Calibri" panose="020F0502020204030204" pitchFamily="34" charset="0"/>
              </a:rPr>
              <a:pPr/>
              <a:t>111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409019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44563" eaLnBrk="1" hangingPunct="1">
              <a:spcBef>
                <a:spcPct val="0"/>
              </a:spcBef>
              <a:defRPr/>
            </a:pPr>
            <a:r>
              <a:rPr lang="en-US" altLang="en-US" b="1" u="sng" dirty="0" smtClean="0">
                <a:solidFill>
                  <a:srgbClr val="000000"/>
                </a:solidFill>
                <a:ea typeface="MS PGothic" charset="-128"/>
              </a:rPr>
              <a:t>ACTIVITY: Training Section 2: </a:t>
            </a:r>
            <a:r>
              <a:rPr lang="en-US" altLang="en-US" b="1" i="1" u="sng" dirty="0" smtClean="0">
                <a:solidFill>
                  <a:srgbClr val="000000"/>
                </a:solidFill>
                <a:ea typeface="MS PGothic" charset="-128"/>
              </a:rPr>
              <a:t>Overview </a:t>
            </a:r>
            <a:r>
              <a:rPr lang="en-US" altLang="en-US" b="1" i="1" u="sng" dirty="0">
                <a:solidFill>
                  <a:srgbClr val="000000"/>
                </a:solidFill>
                <a:ea typeface="MS PGothic" charset="-128"/>
              </a:rPr>
              <a:t>of the Training and </a:t>
            </a:r>
            <a:r>
              <a:rPr lang="en-US" altLang="en-US" b="1" i="1" u="sng" dirty="0" smtClean="0">
                <a:solidFill>
                  <a:srgbClr val="000000"/>
                </a:solidFill>
                <a:ea typeface="MS PGothic" charset="-128"/>
              </a:rPr>
              <a:t>Introductions</a:t>
            </a:r>
            <a:endParaRPr lang="en-US" altLang="en-US" b="1" u="sng" dirty="0">
              <a:solidFill>
                <a:srgbClr val="000000"/>
              </a:solidFill>
              <a:ea typeface="MS PGothic" charset="-128"/>
            </a:endParaRPr>
          </a:p>
          <a:p>
            <a:pPr defTabSz="944563" eaLnBrk="1" hangingPunct="1">
              <a:spcBef>
                <a:spcPct val="0"/>
              </a:spcBef>
              <a:defRPr/>
            </a:pPr>
            <a:endParaRPr lang="en-US" altLang="en-US" b="1" u="sng" dirty="0">
              <a:solidFill>
                <a:srgbClr val="000000"/>
              </a:solidFill>
              <a:ea typeface="MS PGothic" charset="-128"/>
            </a:endParaRPr>
          </a:p>
          <a:p>
            <a:pPr defTabSz="944563" eaLnBrk="1" hangingPunct="1">
              <a:spcBef>
                <a:spcPct val="0"/>
              </a:spcBef>
              <a:defRPr/>
            </a:pPr>
            <a:r>
              <a:rPr lang="en-US" altLang="en-US" b="1" dirty="0" smtClean="0">
                <a:solidFill>
                  <a:srgbClr val="000000"/>
                </a:solidFill>
                <a:ea typeface="MS PGothic" charset="-128"/>
              </a:rPr>
              <a:t>Icebreaker</a:t>
            </a:r>
            <a:endParaRPr lang="en-US" altLang="en-US" b="1" dirty="0">
              <a:solidFill>
                <a:srgbClr val="000000"/>
              </a:solidFill>
              <a:ea typeface="MS PGothic" charset="-128"/>
            </a:endParaRPr>
          </a:p>
          <a:p>
            <a:pPr defTabSz="944563" eaLnBrk="1" hangingPunct="1">
              <a:spcBef>
                <a:spcPct val="0"/>
              </a:spcBef>
              <a:buFontTx/>
              <a:buChar char="•"/>
              <a:defRPr/>
            </a:pPr>
            <a:endParaRPr lang="en-US" altLang="en-US" dirty="0">
              <a:solidFill>
                <a:srgbClr val="000000"/>
              </a:solidFill>
              <a:ea typeface="MS PGothic" charset="-128"/>
            </a:endParaRPr>
          </a:p>
          <a:p>
            <a:pPr marL="171450" indent="-171450" defTabSz="944563" eaLnBrk="1" hangingPunct="1">
              <a:spcBef>
                <a:spcPct val="0"/>
              </a:spcBef>
              <a:buFont typeface="Arial" charset="0"/>
              <a:buChar char="•"/>
              <a:defRPr/>
            </a:pPr>
            <a:r>
              <a:rPr lang="en-US" altLang="en-US" dirty="0">
                <a:solidFill>
                  <a:srgbClr val="000000"/>
                </a:solidFill>
                <a:ea typeface="MS PGothic" charset="-128"/>
              </a:rPr>
              <a:t>Invite participants to introduce themselves to the group by sharing their name, their organization, and sharing: “What do you expect or hope to get from this training?” </a:t>
            </a:r>
          </a:p>
          <a:p>
            <a:pPr marL="171450" indent="-171450" defTabSz="944563" eaLnBrk="1" hangingPunct="1">
              <a:spcBef>
                <a:spcPct val="0"/>
              </a:spcBef>
              <a:buFont typeface="Arial" charset="0"/>
              <a:buChar char="•"/>
              <a:defRPr/>
            </a:pPr>
            <a:r>
              <a:rPr lang="en-US" altLang="en-US" dirty="0">
                <a:solidFill>
                  <a:srgbClr val="000000"/>
                </a:solidFill>
                <a:ea typeface="MS PGothic" charset="-128"/>
              </a:rPr>
              <a:t>Write their expectations or hopes on flip chart paper. </a:t>
            </a:r>
            <a:r>
              <a:rPr lang="en-US" altLang="en-US" b="1" dirty="0">
                <a:solidFill>
                  <a:srgbClr val="000000"/>
                </a:solidFill>
                <a:ea typeface="MS PGothic" charset="-128"/>
              </a:rPr>
              <a:t>Revisit these at the end of the training to check in as to whether the training met their expectations or hopes for the training.</a:t>
            </a:r>
          </a:p>
          <a:p>
            <a:pPr defTabSz="944563" eaLnBrk="1" hangingPunct="1">
              <a:spcBef>
                <a:spcPct val="0"/>
              </a:spcBef>
              <a:buFontTx/>
              <a:buChar char="•"/>
              <a:defRPr/>
            </a:pPr>
            <a:endParaRPr lang="en-US" altLang="en-US" dirty="0">
              <a:solidFill>
                <a:srgbClr val="000000"/>
              </a:solidFill>
              <a:ea typeface="MS PGothic" charset="-128"/>
            </a:endParaRPr>
          </a:p>
          <a:p>
            <a:pPr defTabSz="944563" eaLnBrk="1" hangingPunct="1">
              <a:spcBef>
                <a:spcPct val="0"/>
              </a:spcBef>
              <a:defRPr/>
            </a:pPr>
            <a:r>
              <a:rPr lang="en-US" altLang="en-US" b="1" i="1" dirty="0">
                <a:solidFill>
                  <a:srgbClr val="000000"/>
                </a:solidFill>
                <a:ea typeface="MS PGothic" charset="-128"/>
              </a:rPr>
              <a:t>NOTE: Try to encourage people to be brief and avoid sharing the details of their roles and responsibilities at work as well as details about what their organization does </a:t>
            </a:r>
            <a:r>
              <a:rPr lang="mr-IN" altLang="en-US" b="1" i="1" dirty="0">
                <a:solidFill>
                  <a:srgbClr val="000000"/>
                </a:solidFill>
                <a:ea typeface="MS PGothic" charset="-128"/>
              </a:rPr>
              <a:t>–</a:t>
            </a:r>
            <a:r>
              <a:rPr lang="en-US" altLang="en-US" b="1" i="1" dirty="0">
                <a:solidFill>
                  <a:srgbClr val="000000"/>
                </a:solidFill>
                <a:ea typeface="MS PGothic" charset="-128"/>
              </a:rPr>
              <a:t> otherwise you will have difficulty keeping on the training schedule. It is important NOT TO SKIP introductions because you are concerned about time. Participants are accustomed to some level of introduction in convenings. This is even more important if the group represents a heterogeneous mix of participants and organizations.</a:t>
            </a:r>
          </a:p>
          <a:p>
            <a:pPr defTabSz="944563" eaLnBrk="1" hangingPunct="1">
              <a:spcBef>
                <a:spcPct val="0"/>
              </a:spcBef>
              <a:defRPr/>
            </a:pPr>
            <a:endParaRPr lang="en-US" altLang="en-US" b="1" i="1" dirty="0">
              <a:solidFill>
                <a:srgbClr val="000000"/>
              </a:solidFill>
              <a:ea typeface="MS PGothic" charset="-128"/>
            </a:endParaRPr>
          </a:p>
          <a:p>
            <a:pPr defTabSz="944563" eaLnBrk="1" hangingPunct="1">
              <a:spcBef>
                <a:spcPct val="0"/>
              </a:spcBef>
              <a:defRPr/>
            </a:pPr>
            <a:r>
              <a:rPr lang="en-US" altLang="en-US" b="1" u="sng" dirty="0">
                <a:solidFill>
                  <a:srgbClr val="000000"/>
                </a:solidFill>
                <a:ea typeface="MS PGothic" charset="-128"/>
              </a:rPr>
              <a:t>Alternative Approaches to the Introductions:</a:t>
            </a:r>
          </a:p>
          <a:p>
            <a:pPr defTabSz="944563" eaLnBrk="1" hangingPunct="1">
              <a:spcBef>
                <a:spcPct val="0"/>
              </a:spcBef>
              <a:defRPr/>
            </a:pPr>
            <a:endParaRPr lang="en-US" altLang="en-US" dirty="0">
              <a:solidFill>
                <a:srgbClr val="000000"/>
              </a:solidFill>
              <a:ea typeface="MS PGothic" charset="-128"/>
            </a:endParaRPr>
          </a:p>
          <a:p>
            <a:pPr defTabSz="944563" eaLnBrk="1" hangingPunct="1">
              <a:spcBef>
                <a:spcPct val="0"/>
              </a:spcBef>
              <a:defRPr/>
            </a:pPr>
            <a:r>
              <a:rPr lang="en-US" altLang="en-US" b="1" dirty="0">
                <a:solidFill>
                  <a:srgbClr val="000000"/>
                </a:solidFill>
                <a:ea typeface="MS PGothic" charset="-128"/>
              </a:rPr>
              <a:t>Meet and Mix at the Table—An Alternative for Large Groups (more than 25 to 30 participants)</a:t>
            </a:r>
          </a:p>
          <a:p>
            <a:pPr defTabSz="944563" eaLnBrk="1" hangingPunct="1">
              <a:spcBef>
                <a:spcPct val="0"/>
              </a:spcBef>
              <a:defRPr/>
            </a:pPr>
            <a:endParaRPr lang="en-US" altLang="en-US" dirty="0">
              <a:solidFill>
                <a:srgbClr val="000000"/>
              </a:solidFill>
              <a:ea typeface="MS PGothic" charset="-128"/>
            </a:endParaRPr>
          </a:p>
          <a:p>
            <a:pPr marL="171450" indent="-171450" defTabSz="944563" eaLnBrk="1" hangingPunct="1">
              <a:spcBef>
                <a:spcPct val="0"/>
              </a:spcBef>
              <a:buFont typeface="Arial" charset="0"/>
              <a:buChar char="•"/>
              <a:defRPr/>
            </a:pPr>
            <a:r>
              <a:rPr lang="en-US" altLang="en-US" dirty="0">
                <a:solidFill>
                  <a:srgbClr val="000000"/>
                </a:solidFill>
                <a:ea typeface="MS PGothic" charset="-128"/>
              </a:rPr>
              <a:t>Ask participants to share their names, organizational affiliations, and training expectations to the other participants sitting at their table.</a:t>
            </a:r>
          </a:p>
          <a:p>
            <a:pPr marL="171450" indent="-171450" defTabSz="944563" eaLnBrk="1" hangingPunct="1">
              <a:spcBef>
                <a:spcPct val="0"/>
              </a:spcBef>
              <a:buFont typeface="Arial" charset="0"/>
              <a:buChar char="•"/>
              <a:defRPr/>
            </a:pPr>
            <a:r>
              <a:rPr lang="en-US" altLang="en-US" dirty="0">
                <a:solidFill>
                  <a:srgbClr val="000000"/>
                </a:solidFill>
                <a:ea typeface="MS PGothic" charset="-128"/>
              </a:rPr>
              <a:t>Ask the group to find one thing all of them have in common. You can ask them to identify a common characteristic around one topic area (money) or leave it wide open to facilitate rapid sharing within the tables.</a:t>
            </a:r>
          </a:p>
          <a:p>
            <a:pPr marL="171450" indent="-171450" defTabSz="944563" eaLnBrk="1" hangingPunct="1">
              <a:spcBef>
                <a:spcPct val="0"/>
              </a:spcBef>
              <a:buFont typeface="Arial" charset="0"/>
              <a:buChar char="•"/>
              <a:defRPr/>
            </a:pPr>
            <a:r>
              <a:rPr lang="en-US" altLang="en-US" dirty="0">
                <a:solidFill>
                  <a:srgbClr val="000000"/>
                </a:solidFill>
                <a:ea typeface="MS PGothic" charset="-128"/>
              </a:rPr>
              <a:t>Provide teams with about 7 – 9 minutes to work in groups—share name, etc. and work to find an item they have in common.</a:t>
            </a:r>
          </a:p>
          <a:p>
            <a:pPr marL="171450" indent="-171450" defTabSz="944563" eaLnBrk="1" hangingPunct="1">
              <a:spcBef>
                <a:spcPct val="0"/>
              </a:spcBef>
              <a:buFont typeface="Arial" charset="0"/>
              <a:buChar char="•"/>
              <a:defRPr/>
            </a:pPr>
            <a:r>
              <a:rPr lang="en-US" altLang="en-US" dirty="0">
                <a:solidFill>
                  <a:srgbClr val="000000"/>
                </a:solidFill>
                <a:ea typeface="MS PGothic" charset="-128"/>
              </a:rPr>
              <a:t>Ask each table to share the item they have in common.</a:t>
            </a:r>
          </a:p>
          <a:p>
            <a:pPr marL="171450" indent="-171450" defTabSz="944563" eaLnBrk="1" hangingPunct="1">
              <a:spcBef>
                <a:spcPct val="0"/>
              </a:spcBef>
              <a:buFont typeface="Arial" charset="0"/>
              <a:buChar char="•"/>
              <a:defRPr/>
            </a:pPr>
            <a:r>
              <a:rPr lang="en-US" altLang="en-US" dirty="0">
                <a:solidFill>
                  <a:srgbClr val="000000"/>
                </a:solidFill>
                <a:ea typeface="MS PGothic" charset="-128"/>
              </a:rPr>
              <a:t>Write these on flip chart.</a:t>
            </a:r>
          </a:p>
          <a:p>
            <a:pPr marL="171450" indent="-171450" defTabSz="944563" eaLnBrk="1" hangingPunct="1">
              <a:spcBef>
                <a:spcPct val="0"/>
              </a:spcBef>
              <a:buFont typeface="Arial" charset="0"/>
              <a:buChar char="•"/>
              <a:defRPr/>
            </a:pPr>
            <a:r>
              <a:rPr lang="en-US" altLang="en-US" dirty="0">
                <a:solidFill>
                  <a:srgbClr val="000000"/>
                </a:solidFill>
                <a:ea typeface="MS PGothic" charset="-128"/>
              </a:rPr>
              <a:t>After the sharing is complete, write ”the ability to use </a:t>
            </a:r>
            <a:r>
              <a:rPr lang="en-US" altLang="en-US" i="1" dirty="0">
                <a:solidFill>
                  <a:srgbClr val="000000"/>
                </a:solidFill>
                <a:ea typeface="MS PGothic" charset="-128"/>
              </a:rPr>
              <a:t>Your Money, Your Goals </a:t>
            </a:r>
            <a:r>
              <a:rPr lang="en-US" altLang="en-US" dirty="0">
                <a:solidFill>
                  <a:srgbClr val="000000"/>
                </a:solidFill>
                <a:ea typeface="MS PGothic" charset="-128"/>
              </a:rPr>
              <a:t>with the people we serve” on the list of items they have in common and explain that they will all have this in common by the end of the training.</a:t>
            </a:r>
          </a:p>
          <a:p>
            <a:pPr defTabSz="944563" eaLnBrk="1" hangingPunct="1">
              <a:spcBef>
                <a:spcPct val="0"/>
              </a:spcBef>
              <a:buFontTx/>
              <a:buChar char="•"/>
              <a:defRPr/>
            </a:pPr>
            <a:endParaRPr lang="en-US" altLang="en-US" dirty="0">
              <a:solidFill>
                <a:srgbClr val="000000"/>
              </a:solidFill>
              <a:ea typeface="MS PGothic" charset="-128"/>
            </a:endParaRPr>
          </a:p>
          <a:p>
            <a:pPr defTabSz="944563" eaLnBrk="1" hangingPunct="1">
              <a:spcBef>
                <a:spcPct val="0"/>
              </a:spcBef>
              <a:defRPr/>
            </a:pPr>
            <a:r>
              <a:rPr lang="en-US" altLang="en-US" b="1" dirty="0">
                <a:solidFill>
                  <a:srgbClr val="000000"/>
                </a:solidFill>
                <a:ea typeface="MS PGothic" charset="-128"/>
              </a:rPr>
              <a:t>Vote with Your Body (for smaller groups—less than 20 to 25 participants)</a:t>
            </a:r>
          </a:p>
          <a:p>
            <a:pPr defTabSz="944563" eaLnBrk="1" hangingPunct="1">
              <a:spcBef>
                <a:spcPct val="0"/>
              </a:spcBef>
              <a:defRPr/>
            </a:pPr>
            <a:endParaRPr lang="en-US" altLang="en-US" b="1" dirty="0">
              <a:solidFill>
                <a:srgbClr val="000000"/>
              </a:solidFill>
              <a:ea typeface="MS PGothic" charset="-128"/>
            </a:endParaRPr>
          </a:p>
          <a:p>
            <a:pPr defTabSz="944563" eaLnBrk="1" hangingPunct="1">
              <a:spcBef>
                <a:spcPct val="0"/>
              </a:spcBef>
              <a:defRPr/>
            </a:pPr>
            <a:r>
              <a:rPr lang="en-US" altLang="en-US" dirty="0">
                <a:solidFill>
                  <a:srgbClr val="000000"/>
                </a:solidFill>
                <a:ea typeface="MS PGothic" charset="-128"/>
              </a:rPr>
              <a:t>Develop a list of questions that have four answers to them. For example:</a:t>
            </a:r>
          </a:p>
          <a:p>
            <a:pPr marL="228600" indent="-228600" defTabSz="944563" eaLnBrk="1" hangingPunct="1">
              <a:spcBef>
                <a:spcPct val="0"/>
              </a:spcBef>
              <a:buFont typeface="+mj-lt"/>
              <a:buAutoNum type="arabicPeriod"/>
              <a:defRPr/>
            </a:pPr>
            <a:r>
              <a:rPr lang="en-US" altLang="en-US" dirty="0">
                <a:solidFill>
                  <a:srgbClr val="000000"/>
                </a:solidFill>
                <a:ea typeface="MS PGothic" charset="-128"/>
              </a:rPr>
              <a:t>What season does your birthday fall within? Spring, Summer, Fall, Winter</a:t>
            </a:r>
          </a:p>
          <a:p>
            <a:pPr marL="228600" indent="-228600" defTabSz="944563" eaLnBrk="1" hangingPunct="1">
              <a:spcBef>
                <a:spcPct val="0"/>
              </a:spcBef>
              <a:buFont typeface="+mj-lt"/>
              <a:buAutoNum type="arabicPeriod"/>
              <a:defRPr/>
            </a:pPr>
            <a:r>
              <a:rPr lang="en-US" altLang="en-US" dirty="0">
                <a:solidFill>
                  <a:srgbClr val="000000"/>
                </a:solidFill>
                <a:ea typeface="MS PGothic" charset="-128"/>
              </a:rPr>
              <a:t>What is the most important financial empowerment topic for the people you serve? Budgeting, Credit, Debt Management, Consumer Protection</a:t>
            </a:r>
          </a:p>
          <a:p>
            <a:pPr marL="228600" indent="-228600" defTabSz="944563" eaLnBrk="1" hangingPunct="1">
              <a:spcBef>
                <a:spcPct val="0"/>
              </a:spcBef>
              <a:buFont typeface="+mj-lt"/>
              <a:buAutoNum type="arabicPeriod"/>
              <a:defRPr/>
            </a:pPr>
            <a:r>
              <a:rPr lang="en-US" altLang="en-US" dirty="0">
                <a:solidFill>
                  <a:srgbClr val="000000"/>
                </a:solidFill>
                <a:ea typeface="MS PGothic" charset="-128"/>
              </a:rPr>
              <a:t>How long have you worked with your organization? I just started, Less than 1 year, 1 – 3 years, more than 3 years</a:t>
            </a:r>
          </a:p>
          <a:p>
            <a:pPr defTabSz="944563" eaLnBrk="1" hangingPunct="1">
              <a:spcBef>
                <a:spcPct val="0"/>
              </a:spcBef>
              <a:buFontTx/>
              <a:buAutoNum type="arabicPeriod"/>
              <a:defRPr/>
            </a:pPr>
            <a:endParaRPr lang="en-US" altLang="en-US" dirty="0">
              <a:solidFill>
                <a:srgbClr val="000000"/>
              </a:solidFill>
              <a:ea typeface="MS PGothic" charset="-128"/>
            </a:endParaRPr>
          </a:p>
          <a:p>
            <a:pPr defTabSz="944563" eaLnBrk="1" hangingPunct="1">
              <a:spcBef>
                <a:spcPct val="0"/>
              </a:spcBef>
              <a:defRPr/>
            </a:pPr>
            <a:r>
              <a:rPr lang="en-US" altLang="en-US" dirty="0">
                <a:solidFill>
                  <a:srgbClr val="000000"/>
                </a:solidFill>
                <a:ea typeface="MS PGothic" charset="-128"/>
              </a:rPr>
              <a:t>You can include questions about sports teams people may support in your area, local food that is their favorite, favorite book or movie genre, the item they would want with them if stranded on a desert island, etc.</a:t>
            </a:r>
          </a:p>
          <a:p>
            <a:pPr defTabSz="944563" eaLnBrk="1" hangingPunct="1">
              <a:spcBef>
                <a:spcPct val="0"/>
              </a:spcBef>
              <a:buFontTx/>
              <a:buAutoNum type="arabicPeriod"/>
              <a:defRPr/>
            </a:pPr>
            <a:endParaRPr lang="en-US" altLang="en-US" dirty="0">
              <a:solidFill>
                <a:srgbClr val="000000"/>
              </a:solidFill>
              <a:ea typeface="MS PGothic" charset="-128"/>
            </a:endParaRPr>
          </a:p>
          <a:p>
            <a:pPr defTabSz="944563" eaLnBrk="1" hangingPunct="1">
              <a:spcBef>
                <a:spcPct val="0"/>
              </a:spcBef>
              <a:defRPr/>
            </a:pPr>
            <a:r>
              <a:rPr lang="en-US" altLang="en-US" dirty="0">
                <a:solidFill>
                  <a:srgbClr val="000000"/>
                </a:solidFill>
                <a:ea typeface="MS PGothic" charset="-128"/>
              </a:rPr>
              <a:t>Write the answers for the questions on flip charts. Be sure that the answers to one question are written on four different flip charts. Then add one answer from the next question on each flip chart and so on. For the activity, ask people to stand under the flip chart that best represents their answer to the question you read. Then, have the smallest grouping of individuals introduce themselves by sharing their name and organizational affiliation. Then read the next question and repeat the process. If someone is in the group introducing themselves that has already shared their information, you can skip them to ensure everyone has a chance to introduce themselves.</a:t>
            </a:r>
          </a:p>
          <a:p>
            <a:pPr defTabSz="944563" eaLnBrk="1" hangingPunct="1">
              <a:spcBef>
                <a:spcPct val="0"/>
              </a:spcBef>
              <a:defRPr/>
            </a:pPr>
            <a:endParaRPr lang="en-US" altLang="en-US" dirty="0">
              <a:solidFill>
                <a:srgbClr val="000000"/>
              </a:solidFill>
              <a:ea typeface="MS PGothic" charset="-128"/>
            </a:endParaRPr>
          </a:p>
          <a:p>
            <a:pPr defTabSz="944563" eaLnBrk="1" hangingPunct="1">
              <a:spcBef>
                <a:spcPct val="0"/>
              </a:spcBef>
              <a:defRPr/>
            </a:pPr>
            <a:r>
              <a:rPr lang="en-US" altLang="en-US" dirty="0">
                <a:solidFill>
                  <a:srgbClr val="000000"/>
                </a:solidFill>
                <a:ea typeface="MS PGothic" charset="-128"/>
              </a:rPr>
              <a:t>With the final question, be sure to have anyone who has not introduced themselves share their information whether they are in the group that is introducing themselves or not.</a:t>
            </a: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0FC679E-3298-4EDD-9760-EC115A1CBB39}" type="slidenum">
              <a:rPr lang="en-US" altLang="en-US" smtClean="0">
                <a:latin typeface="Calibri" panose="020F0502020204030204" pitchFamily="34" charset="0"/>
              </a:rPr>
              <a:pPr/>
              <a:t>11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07057751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Notes Placeholder 2"/>
          <p:cNvSpPr>
            <a:spLocks noGrp="1"/>
          </p:cNvSpPr>
          <p:nvPr>
            <p:ph type="body" idx="1"/>
          </p:nvPr>
        </p:nvSpPr>
        <p:spPr bwMode="auto">
          <a:extLst/>
        </p:spPr>
        <p:txBody>
          <a:bodyPr wrap="square" numCol="1" anchor="t" anchorCtr="0" compatLnSpc="1">
            <a:prstTxWarp prst="textNoShape">
              <a:avLst/>
            </a:prstTxWarp>
          </a:bodyPr>
          <a:lstStyle/>
          <a:p>
            <a:pPr defTabSz="998392" eaLnBrk="1" hangingPunct="1">
              <a:spcBef>
                <a:spcPct val="0"/>
              </a:spcBef>
              <a:defRPr/>
            </a:pPr>
            <a:r>
              <a:rPr lang="en-US" altLang="en-US" b="1" i="1" u="sng" dirty="0" smtClean="0">
                <a:solidFill>
                  <a:srgbClr val="000000"/>
                </a:solidFill>
                <a:ea typeface="MS PGothic" charset="-128"/>
              </a:rPr>
              <a:t>Module 5: </a:t>
            </a:r>
            <a:r>
              <a:rPr lang="en-US" altLang="en-US" b="1" i="1" u="sng" dirty="0" smtClean="0">
                <a:solidFill>
                  <a:srgbClr val="000000"/>
                </a:solidFill>
                <a:cs typeface="+mn-cs"/>
              </a:rPr>
              <a:t>Getting through the Month</a:t>
            </a:r>
          </a:p>
          <a:p>
            <a:pPr defTabSz="998392">
              <a:defRPr/>
            </a:pPr>
            <a:endParaRPr lang="en-US" altLang="en-US" b="1" u="sng" dirty="0" smtClean="0">
              <a:solidFill>
                <a:srgbClr val="000000"/>
              </a:solidFill>
              <a:cs typeface="+mn-cs"/>
            </a:endParaRPr>
          </a:p>
          <a:p>
            <a:pPr defTabSz="998392">
              <a:defRPr/>
            </a:pPr>
            <a:r>
              <a:rPr lang="en-US" altLang="en-US" b="1" dirty="0" smtClean="0">
                <a:solidFill>
                  <a:srgbClr val="000000"/>
                </a:solidFill>
                <a:cs typeface="+mn-cs"/>
              </a:rPr>
              <a:t>Presentation and Small Group Exercise (</a:t>
            </a:r>
            <a:r>
              <a:rPr lang="en-US" altLang="en-US" b="1" i="1" dirty="0" smtClean="0">
                <a:solidFill>
                  <a:srgbClr val="000000"/>
                </a:solidFill>
                <a:cs typeface="+mn-cs"/>
              </a:rPr>
              <a:t>Module 5, Tool 3: Improving cash flow checklist</a:t>
            </a:r>
            <a:r>
              <a:rPr lang="en-US" altLang="en-US" b="1" dirty="0" smtClean="0">
                <a:solidFill>
                  <a:srgbClr val="000000"/>
                </a:solidFill>
                <a:cs typeface="+mn-cs"/>
              </a:rPr>
              <a:t>) (Page 179)</a:t>
            </a:r>
          </a:p>
          <a:p>
            <a:pPr defTabSz="998392">
              <a:defRPr/>
            </a:pPr>
            <a:endParaRPr lang="en-US" altLang="en-US" dirty="0" smtClean="0">
              <a:solidFill>
                <a:srgbClr val="000000"/>
              </a:solidFill>
              <a:cs typeface="+mn-cs"/>
            </a:endParaRPr>
          </a:p>
          <a:p>
            <a:pPr marL="171425" indent="-171425" defTabSz="998392">
              <a:spcBef>
                <a:spcPts val="0"/>
              </a:spcBef>
              <a:buFont typeface="Arial" panose="020B0604020202020204" pitchFamily="34" charset="0"/>
              <a:buChar char="•"/>
              <a:defRPr/>
            </a:pPr>
            <a:r>
              <a:rPr lang="en-US" altLang="en-US" dirty="0" smtClean="0">
                <a:solidFill>
                  <a:srgbClr val="000000"/>
                </a:solidFill>
                <a:cs typeface="+mn-cs"/>
              </a:rPr>
              <a:t>Explain that there are basically three overall strategies to improving cash flow:</a:t>
            </a:r>
            <a:endParaRPr lang="en-US" altLang="en-US" b="1" i="1" dirty="0" smtClean="0">
              <a:solidFill>
                <a:srgbClr val="000000"/>
              </a:solidFill>
              <a:cs typeface="+mn-cs"/>
            </a:endParaRPr>
          </a:p>
          <a:p>
            <a:pPr marL="961884" lvl="3" indent="-493641" defTabSz="998392">
              <a:spcBef>
                <a:spcPts val="0"/>
              </a:spcBef>
              <a:buFont typeface="Calibri" panose="020F0502020204030204" pitchFamily="34" charset="0"/>
              <a:buAutoNum type="arabicPeriod"/>
              <a:defRPr/>
            </a:pPr>
            <a:r>
              <a:rPr lang="en-US" altLang="en-US" dirty="0" smtClean="0">
                <a:solidFill>
                  <a:srgbClr val="000000"/>
                </a:solidFill>
                <a:cs typeface="+mn-cs"/>
              </a:rPr>
              <a:t>Increase sources of cash, income, or other financial resources, including accessing public benefits and applying for tax credits.</a:t>
            </a:r>
          </a:p>
          <a:p>
            <a:pPr marL="961884" lvl="3" indent="-493641" defTabSz="998392">
              <a:spcBef>
                <a:spcPts val="0"/>
              </a:spcBef>
              <a:buFont typeface="Calibri" panose="020F0502020204030204" pitchFamily="34" charset="0"/>
              <a:buAutoNum type="arabicPeriod"/>
              <a:defRPr/>
            </a:pPr>
            <a:r>
              <a:rPr lang="en-US" altLang="en-US" dirty="0" smtClean="0">
                <a:solidFill>
                  <a:srgbClr val="000000"/>
                </a:solidFill>
                <a:cs typeface="+mn-cs"/>
              </a:rPr>
              <a:t>Decrease spending or uses of cash and other financial resources.</a:t>
            </a:r>
          </a:p>
          <a:p>
            <a:pPr marL="961884" lvl="3" indent="-493641" defTabSz="998392">
              <a:spcBef>
                <a:spcPts val="0"/>
              </a:spcBef>
              <a:buFont typeface="Calibri" panose="020F0502020204030204" pitchFamily="34" charset="0"/>
              <a:buAutoNum type="arabicPeriod"/>
              <a:defRPr/>
            </a:pPr>
            <a:r>
              <a:rPr lang="en-US" altLang="en-US" dirty="0" smtClean="0">
                <a:solidFill>
                  <a:srgbClr val="000000"/>
                </a:solidFill>
                <a:cs typeface="+mn-cs"/>
              </a:rPr>
              <a:t>Match timing of sources and uses of income where possible.</a:t>
            </a:r>
          </a:p>
          <a:p>
            <a:pPr marL="936488" lvl="2" indent="-936488" defTabSz="998392">
              <a:spcBef>
                <a:spcPts val="0"/>
              </a:spcBef>
              <a:defRPr/>
            </a:pPr>
            <a:endParaRPr lang="en-US" altLang="en-US" dirty="0" smtClean="0">
              <a:solidFill>
                <a:srgbClr val="000000"/>
              </a:solidFill>
              <a:cs typeface="+mn-cs"/>
            </a:endParaRPr>
          </a:p>
          <a:p>
            <a:pPr marL="171425" lvl="2" indent="-171425" defTabSz="998392">
              <a:spcBef>
                <a:spcPts val="0"/>
              </a:spcBef>
              <a:buFont typeface="Arial" panose="020B0604020202020204" pitchFamily="34" charset="0"/>
              <a:buChar char="•"/>
              <a:defRPr/>
            </a:pPr>
            <a:r>
              <a:rPr lang="en-US" altLang="en-US" dirty="0" smtClean="0">
                <a:solidFill>
                  <a:srgbClr val="000000"/>
                </a:solidFill>
                <a:cs typeface="+mn-cs"/>
              </a:rPr>
              <a:t>Instruct small groups to brainstorm specific ways to smooth out cash flow. Encourage them to think about ways to increase income, decrease spending, and match timing.</a:t>
            </a:r>
          </a:p>
          <a:p>
            <a:pPr marL="171425" lvl="2" indent="-171425" defTabSz="998392">
              <a:spcBef>
                <a:spcPts val="0"/>
              </a:spcBef>
              <a:buFont typeface="Arial" panose="020B0604020202020204" pitchFamily="34" charset="0"/>
              <a:buChar char="•"/>
              <a:defRPr/>
            </a:pPr>
            <a:r>
              <a:rPr lang="en-US" altLang="en-US" dirty="0" smtClean="0">
                <a:solidFill>
                  <a:srgbClr val="000000"/>
                </a:solidFill>
                <a:cs typeface="+mn-cs"/>
              </a:rPr>
              <a:t>Encourage the group to select one person to write the ideas on a piece of paper.</a:t>
            </a:r>
          </a:p>
          <a:p>
            <a:pPr marL="171425" lvl="2" indent="-171425" defTabSz="998392">
              <a:spcBef>
                <a:spcPts val="0"/>
              </a:spcBef>
              <a:buFont typeface="Arial" panose="020B0604020202020204" pitchFamily="34" charset="0"/>
              <a:buChar char="•"/>
              <a:defRPr/>
            </a:pPr>
            <a:r>
              <a:rPr lang="en-US" altLang="en-US" dirty="0" smtClean="0">
                <a:solidFill>
                  <a:srgbClr val="000000"/>
                </a:solidFill>
                <a:cs typeface="+mn-cs"/>
              </a:rPr>
              <a:t>Give teams 3 minutes to brainstorm.</a:t>
            </a:r>
          </a:p>
          <a:p>
            <a:pPr marL="171425" lvl="2" indent="-171425" defTabSz="998392">
              <a:spcBef>
                <a:spcPts val="0"/>
              </a:spcBef>
              <a:buFont typeface="Arial" panose="020B0604020202020204" pitchFamily="34" charset="0"/>
              <a:buChar char="•"/>
              <a:defRPr/>
            </a:pPr>
            <a:r>
              <a:rPr lang="en-US" altLang="en-US" dirty="0" smtClean="0">
                <a:solidFill>
                  <a:srgbClr val="000000"/>
                </a:solidFill>
                <a:cs typeface="+mn-cs"/>
              </a:rPr>
              <a:t>Have them report out cumulatively soliciting ideas using round robin format (one idea per team until all teams have contributed, then repeat until ideas are exhausted).</a:t>
            </a:r>
          </a:p>
          <a:p>
            <a:pPr marL="171425" lvl="2" indent="-171425" defTabSz="998392">
              <a:spcBef>
                <a:spcPts val="0"/>
              </a:spcBef>
              <a:buFont typeface="Arial" panose="020B0604020202020204" pitchFamily="34" charset="0"/>
              <a:buChar char="•"/>
              <a:defRPr/>
            </a:pPr>
            <a:r>
              <a:rPr lang="en-US" altLang="en-US" dirty="0" smtClean="0">
                <a:solidFill>
                  <a:srgbClr val="000000"/>
                </a:solidFill>
                <a:cs typeface="+mn-cs"/>
              </a:rPr>
              <a:t>Write their ideas on flip charts organizing them by category.</a:t>
            </a:r>
          </a:p>
          <a:p>
            <a:pPr marL="171425" lvl="2" indent="-171425" defTabSz="998392">
              <a:spcBef>
                <a:spcPts val="0"/>
              </a:spcBef>
              <a:buFont typeface="Arial" panose="020B0604020202020204" pitchFamily="34" charset="0"/>
              <a:buChar char="•"/>
              <a:defRPr/>
            </a:pPr>
            <a:r>
              <a:rPr lang="en-US" altLang="en-US" dirty="0" smtClean="0">
                <a:solidFill>
                  <a:srgbClr val="000000"/>
                </a:solidFill>
                <a:cs typeface="+mn-cs"/>
              </a:rPr>
              <a:t>Following exercise, instruct participants to review </a:t>
            </a:r>
            <a:r>
              <a:rPr lang="en-US" altLang="en-US" i="1" dirty="0" smtClean="0">
                <a:solidFill>
                  <a:srgbClr val="000000"/>
                </a:solidFill>
                <a:cs typeface="+mn-cs"/>
              </a:rPr>
              <a:t>Tool 3</a:t>
            </a:r>
            <a:r>
              <a:rPr lang="en-US" altLang="en-US" dirty="0" smtClean="0">
                <a:solidFill>
                  <a:srgbClr val="000000"/>
                </a:solidFill>
                <a:cs typeface="+mn-cs"/>
              </a:rPr>
              <a:t>. Encourage them to add ideas from the activity not included in the tool.</a:t>
            </a:r>
          </a:p>
        </p:txBody>
      </p:sp>
      <p:sp>
        <p:nvSpPr>
          <p:cNvPr id="267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11E5AFA-8315-4440-96C7-9100496A21DC}" type="slidenum">
              <a:rPr lang="en-US" altLang="en-US" smtClean="0">
                <a:latin typeface="Calibri" panose="020F0502020204030204" pitchFamily="34" charset="0"/>
              </a:rPr>
              <a:pPr/>
              <a:t>112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57504101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eaLnBrk="1" hangingPunct="1">
              <a:spcBef>
                <a:spcPct val="0"/>
              </a:spcBef>
              <a:defRPr/>
            </a:pPr>
            <a:r>
              <a:rPr lang="en-US" altLang="en-US" b="1" i="1" u="sng" dirty="0" smtClean="0">
                <a:solidFill>
                  <a:srgbClr val="000000"/>
                </a:solidFill>
                <a:ea typeface="MS PGothic" charset="-128"/>
              </a:rPr>
              <a:t>Module 5: Getting </a:t>
            </a:r>
            <a:r>
              <a:rPr lang="en-US" altLang="en-US" b="1" i="1" u="sng" dirty="0">
                <a:solidFill>
                  <a:srgbClr val="000000"/>
                </a:solidFill>
                <a:ea typeface="MS PGothic" charset="-128"/>
              </a:rPr>
              <a:t>through the </a:t>
            </a:r>
            <a:r>
              <a:rPr lang="en-US" altLang="en-US" b="1" i="1" u="sng" dirty="0" smtClean="0">
                <a:solidFill>
                  <a:srgbClr val="000000"/>
                </a:solidFill>
                <a:ea typeface="MS PGothic" charset="-128"/>
              </a:rPr>
              <a:t>Month</a:t>
            </a:r>
            <a:endParaRPr lang="en-US" altLang="en-US" b="1" i="1" u="sng" dirty="0">
              <a:solidFill>
                <a:srgbClr val="000000"/>
              </a:solidFill>
              <a:ea typeface="MS PGothic" charset="-128"/>
            </a:endParaRPr>
          </a:p>
          <a:p>
            <a:pPr defTabSz="996950">
              <a:defRPr/>
            </a:pPr>
            <a:endParaRPr lang="en-US" altLang="en-US" b="1" dirty="0">
              <a:solidFill>
                <a:srgbClr val="000000"/>
              </a:solidFill>
              <a:ea typeface="MS PGothic" charset="-128"/>
            </a:endParaRPr>
          </a:p>
          <a:p>
            <a:pPr defTabSz="996950">
              <a:defRPr/>
            </a:pPr>
            <a:r>
              <a:rPr lang="en-US" altLang="en-US" b="1" dirty="0">
                <a:solidFill>
                  <a:srgbClr val="000000"/>
                </a:solidFill>
                <a:ea typeface="MS PGothic" charset="-128"/>
              </a:rPr>
              <a:t>Presentation (</a:t>
            </a:r>
            <a:r>
              <a:rPr lang="en-US" altLang="en-US" b="1" i="1" dirty="0">
                <a:solidFill>
                  <a:srgbClr val="000000"/>
                </a:solidFill>
                <a:ea typeface="MS PGothic" charset="-128"/>
              </a:rPr>
              <a:t>Module </a:t>
            </a:r>
            <a:r>
              <a:rPr lang="en-US" altLang="en-US" b="1" i="1" dirty="0" smtClean="0">
                <a:solidFill>
                  <a:srgbClr val="000000"/>
                </a:solidFill>
                <a:ea typeface="MS PGothic" charset="-128"/>
              </a:rPr>
              <a:t>5, Tool 3: Improving cash flow checklist</a:t>
            </a:r>
            <a:r>
              <a:rPr lang="en-US" altLang="en-US" b="1" dirty="0" smtClean="0">
                <a:solidFill>
                  <a:srgbClr val="000000"/>
                </a:solidFill>
                <a:ea typeface="MS PGothic" charset="-128"/>
              </a:rPr>
              <a:t>) (Page 179)</a:t>
            </a:r>
            <a:endParaRPr lang="en-US" altLang="en-US" b="1" dirty="0">
              <a:solidFill>
                <a:srgbClr val="000000"/>
              </a:solidFill>
              <a:ea typeface="MS PGothic" charset="-128"/>
            </a:endParaRPr>
          </a:p>
          <a:p>
            <a:pPr marL="171450" indent="-171450" defTabSz="996950">
              <a:buFont typeface="Arial" charset="0"/>
              <a:buChar char="•"/>
              <a:defRPr/>
            </a:pPr>
            <a:endParaRPr lang="en-US" altLang="en-US" dirty="0">
              <a:solidFill>
                <a:srgbClr val="000000"/>
              </a:solidFill>
              <a:ea typeface="MS PGothic" charset="-128"/>
            </a:endParaRPr>
          </a:p>
          <a:p>
            <a:pPr marL="171450" indent="-171450" defTabSz="996950">
              <a:buFont typeface="Arial" charset="0"/>
              <a:buChar char="•"/>
              <a:defRPr/>
            </a:pPr>
            <a:r>
              <a:rPr lang="en-US" altLang="en-US" dirty="0">
                <a:solidFill>
                  <a:srgbClr val="000000"/>
                </a:solidFill>
                <a:ea typeface="MS PGothic" charset="-128"/>
              </a:rPr>
              <a:t>Share excerpt </a:t>
            </a:r>
            <a:r>
              <a:rPr lang="en-US" altLang="en-US" i="0" dirty="0">
                <a:solidFill>
                  <a:srgbClr val="000000"/>
                </a:solidFill>
                <a:ea typeface="MS PGothic" charset="-128"/>
              </a:rPr>
              <a:t>of Tool </a:t>
            </a:r>
            <a:r>
              <a:rPr lang="en-US" altLang="en-US" i="0" dirty="0" smtClean="0">
                <a:solidFill>
                  <a:srgbClr val="000000"/>
                </a:solidFill>
                <a:ea typeface="MS PGothic" charset="-128"/>
              </a:rPr>
              <a:t>3. </a:t>
            </a:r>
            <a:endParaRPr lang="en-US" altLang="en-US" i="0" dirty="0">
              <a:solidFill>
                <a:srgbClr val="000000"/>
              </a:solidFill>
              <a:ea typeface="MS PGothic" charset="-128"/>
            </a:endParaRPr>
          </a:p>
          <a:p>
            <a:pPr marL="171450" indent="-171450" defTabSz="996950">
              <a:buFont typeface="Arial" charset="0"/>
              <a:buChar char="•"/>
              <a:defRPr/>
            </a:pPr>
            <a:endParaRPr lang="en-US" altLang="en-US" dirty="0">
              <a:solidFill>
                <a:srgbClr val="000000"/>
              </a:solidFill>
              <a:ea typeface="MS PGothic" charset="-128"/>
            </a:endParaRPr>
          </a:p>
          <a:p>
            <a:pPr defTabSz="996950">
              <a:buFont typeface="Arial" charset="0"/>
              <a:buNone/>
              <a:defRPr/>
            </a:pPr>
            <a:r>
              <a:rPr lang="en-US" altLang="en-US" b="1" dirty="0">
                <a:solidFill>
                  <a:srgbClr val="000000"/>
                </a:solidFill>
                <a:ea typeface="MS PGothic" charset="-128"/>
              </a:rPr>
              <a:t>Summarize by sharing</a:t>
            </a:r>
            <a:r>
              <a:rPr lang="en-US" altLang="en-US" b="1" dirty="0" smtClean="0">
                <a:solidFill>
                  <a:srgbClr val="000000"/>
                </a:solidFill>
                <a:ea typeface="MS PGothic" charset="-128"/>
              </a:rPr>
              <a:t>:</a:t>
            </a:r>
          </a:p>
          <a:p>
            <a:pPr defTabSz="996950">
              <a:buFont typeface="Arial" charset="0"/>
              <a:buNone/>
              <a:defRPr/>
            </a:pPr>
            <a:endParaRPr lang="en-US" altLang="en-US" b="1" dirty="0">
              <a:solidFill>
                <a:srgbClr val="000000"/>
              </a:solidFill>
              <a:ea typeface="MS PGothic" charset="-128"/>
            </a:endParaRPr>
          </a:p>
          <a:p>
            <a:pPr marL="171450" indent="-171450" defTabSz="996950">
              <a:buFont typeface="Arial" charset="0"/>
              <a:buChar char="•"/>
              <a:defRPr/>
            </a:pPr>
            <a:r>
              <a:rPr lang="en-US" altLang="en-US" dirty="0">
                <a:solidFill>
                  <a:srgbClr val="000000"/>
                </a:solidFill>
                <a:ea typeface="MS PGothic" charset="-128"/>
              </a:rPr>
              <a:t>A cash flow budget is a projection of how you will get and use your cash and other financial resources. </a:t>
            </a:r>
          </a:p>
          <a:p>
            <a:pPr marL="171450" indent="-171450" defTabSz="996950">
              <a:buFont typeface="Arial" charset="0"/>
              <a:buChar char="•"/>
              <a:defRPr/>
            </a:pPr>
            <a:r>
              <a:rPr lang="en-US" altLang="en-US" dirty="0">
                <a:solidFill>
                  <a:srgbClr val="000000"/>
                </a:solidFill>
                <a:ea typeface="MS PGothic" charset="-128"/>
              </a:rPr>
              <a:t>A cash flow budget is different from a regular budget, because it includes not only the amount for each budget item, but also the timing of your income and expenses. </a:t>
            </a:r>
          </a:p>
          <a:p>
            <a:pPr marL="171450" indent="-171450" defTabSz="996950">
              <a:buFont typeface="Arial" charset="0"/>
              <a:buChar char="•"/>
              <a:defRPr/>
            </a:pPr>
            <a:r>
              <a:rPr lang="en-US" altLang="en-US" dirty="0">
                <a:solidFill>
                  <a:srgbClr val="000000"/>
                </a:solidFill>
                <a:ea typeface="MS PGothic" charset="-128"/>
              </a:rPr>
              <a:t>This is important because people often find themselves flush with cash one week—and splurge on something fun—but come up short the next week for a necessity. </a:t>
            </a:r>
          </a:p>
          <a:p>
            <a:pPr marL="171450" indent="-171450" defTabSz="996950">
              <a:buFont typeface="Arial" charset="0"/>
              <a:buChar char="•"/>
              <a:defRPr/>
            </a:pPr>
            <a:r>
              <a:rPr lang="en-US" altLang="en-US" dirty="0">
                <a:solidFill>
                  <a:srgbClr val="000000"/>
                </a:solidFill>
                <a:ea typeface="MS PGothic" charset="-128"/>
              </a:rPr>
              <a:t>Timing matters. A cash flow budget will help an individual identify where she is falling short within the month. It can help her ensure she has the financial resources on hand to cover the most important expenses—so she doesn’t fall short covering the rent, for example. A cash flow budget can better help an individual target areas where they could consider cutting back. </a:t>
            </a:r>
          </a:p>
          <a:p>
            <a:pPr marL="171450" indent="-171450" defTabSz="996950">
              <a:buFont typeface="Arial" charset="0"/>
              <a:buChar char="•"/>
              <a:defRPr/>
            </a:pPr>
            <a:r>
              <a:rPr lang="en-US" altLang="en-US" dirty="0">
                <a:solidFill>
                  <a:srgbClr val="000000"/>
                </a:solidFill>
                <a:ea typeface="MS PGothic" charset="-128"/>
              </a:rPr>
              <a:t>Remember, sometimes there is not enough money to cover the month. In this case it is important to develop a short-term plan to prioritize bills and pay those that protect income, shelter, assets, and continue obligations. This can help responding in the moment to a high pressure debt collector collecting on a lower priority debt. But when making these decisions, people should be fully aware of the consequences and know money not paid today will become a debt in the future</a:t>
            </a:r>
            <a:r>
              <a:rPr lang="en-US" altLang="en-US" dirty="0" smtClean="0">
                <a:solidFill>
                  <a:srgbClr val="000000"/>
                </a:solidFill>
                <a:ea typeface="MS PGothic" charset="-128"/>
              </a:rPr>
              <a:t>.</a:t>
            </a:r>
            <a:endParaRPr lang="en-US" altLang="en-US" dirty="0">
              <a:solidFill>
                <a:srgbClr val="000000"/>
              </a:solidFill>
              <a:ea typeface="MS PGothic" charset="-128"/>
            </a:endParaRPr>
          </a:p>
        </p:txBody>
      </p:sp>
      <p:sp>
        <p:nvSpPr>
          <p:cNvPr id="2693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845E139-8A5F-48EA-86D9-4C6E90FF9459}" type="slidenum">
              <a:rPr lang="en-US" altLang="en-US" smtClean="0">
                <a:latin typeface="Calibri" panose="020F0502020204030204" pitchFamily="34" charset="0"/>
              </a:rPr>
              <a:pPr/>
              <a:t>113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0594848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extLst/>
        </p:spPr>
        <p:txBody>
          <a:bodyPr wrap="square" numCol="1" anchor="t" anchorCtr="0" compatLnSpc="1">
            <a:prstTxWarp prst="textNoShape">
              <a:avLst/>
            </a:prstTxWarp>
          </a:bodyPr>
          <a:lstStyle/>
          <a:p>
            <a:pPr defTabSz="972996">
              <a:defRPr/>
            </a:pPr>
            <a:r>
              <a:rPr lang="en-US" altLang="en-US" b="1" i="1" u="sng" dirty="0" smtClean="0">
                <a:solidFill>
                  <a:srgbClr val="000000"/>
                </a:solidFill>
                <a:cs typeface="+mn-cs"/>
              </a:rPr>
              <a:t>Module 5: Getting through the month</a:t>
            </a:r>
          </a:p>
          <a:p>
            <a:pPr defTabSz="972996">
              <a:defRPr/>
            </a:pPr>
            <a:endParaRPr lang="en-US" altLang="en-US" b="1" dirty="0" smtClean="0">
              <a:solidFill>
                <a:srgbClr val="000000"/>
              </a:solidFill>
              <a:cs typeface="+mn-cs"/>
            </a:endParaRPr>
          </a:p>
          <a:p>
            <a:pPr defTabSz="972996">
              <a:defRPr/>
            </a:pPr>
            <a:r>
              <a:rPr lang="en-US" altLang="en-US" b="1" dirty="0" smtClean="0">
                <a:solidFill>
                  <a:srgbClr val="000000"/>
                </a:solidFill>
                <a:cs typeface="+mn-cs"/>
              </a:rPr>
              <a:t>Presentation and Discussion (Module 5)</a:t>
            </a:r>
          </a:p>
          <a:p>
            <a:pPr defTabSz="972996">
              <a:defRPr/>
            </a:pPr>
            <a:endParaRPr lang="en-US" altLang="en-US" b="1" dirty="0" smtClean="0">
              <a:solidFill>
                <a:srgbClr val="000000"/>
              </a:solidFill>
              <a:cs typeface="+mn-cs"/>
            </a:endParaRPr>
          </a:p>
          <a:p>
            <a:pPr marL="171425" indent="-171425" defTabSz="972996">
              <a:buFont typeface="Arial" panose="020B0604020202020204" pitchFamily="34" charset="0"/>
              <a:buChar char="•"/>
              <a:defRPr/>
            </a:pPr>
            <a:r>
              <a:rPr lang="en-US" altLang="en-US" dirty="0" smtClean="0">
                <a:solidFill>
                  <a:srgbClr val="000000"/>
                </a:solidFill>
                <a:cs typeface="+mn-cs"/>
              </a:rPr>
              <a:t>Highlight opportunities for introducing financial empowerment depending on the amount of time available:</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a 10-minute session</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Tool 3: Improving cash flow checklist</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a 30-minute session</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Tool 1: Cash flow budget, or</a:t>
            </a:r>
          </a:p>
          <a:p>
            <a:pPr marL="1085825" lvl="2" indent="-171425" defTabSz="972996">
              <a:buFont typeface="Arial" panose="020B0604020202020204" pitchFamily="34" charset="0"/>
              <a:buChar char="•"/>
              <a:defRPr/>
            </a:pPr>
            <a:r>
              <a:rPr lang="en-US" altLang="en-US" dirty="0" smtClean="0">
                <a:solidFill>
                  <a:srgbClr val="000000"/>
                </a:solidFill>
                <a:cs typeface="+mn-cs"/>
              </a:rPr>
              <a:t>Tool 2: Cash flow calendar</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multiple sessions</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Check in on cash flow budget development or management</a:t>
            </a:r>
          </a:p>
          <a:p>
            <a:pPr marL="628625" lvl="1" indent="-171425" defTabSz="972996">
              <a:buFont typeface="Arial" panose="020B0604020202020204" pitchFamily="34" charset="0"/>
              <a:buChar char="•"/>
              <a:defRPr/>
            </a:pPr>
            <a:endParaRPr lang="en-US" altLang="en-US" dirty="0" smtClean="0">
              <a:solidFill>
                <a:srgbClr val="000000"/>
              </a:solidFill>
              <a:cs typeface="+mn-cs"/>
            </a:endParaRPr>
          </a:p>
          <a:p>
            <a:pPr marL="171425" indent="-171425" defTabSz="972996">
              <a:buFont typeface="Arial" panose="020B0604020202020204" pitchFamily="34" charset="0"/>
              <a:buChar char="•"/>
              <a:defRPr/>
            </a:pPr>
            <a:r>
              <a:rPr lang="en-US" altLang="en-US" b="1" i="1" dirty="0" smtClean="0">
                <a:solidFill>
                  <a:srgbClr val="000000"/>
                </a:solidFill>
                <a:cs typeface="+mn-cs"/>
              </a:rPr>
              <a:t>If you have time during the training:</a:t>
            </a:r>
          </a:p>
          <a:p>
            <a:pPr marL="628625" lvl="1" indent="-171425" defTabSz="972996">
              <a:buFont typeface="Arial" panose="020B0604020202020204" pitchFamily="34" charset="0"/>
              <a:buChar char="•"/>
              <a:defRPr/>
            </a:pPr>
            <a:r>
              <a:rPr lang="en-US" altLang="en-US" b="1" dirty="0" smtClean="0">
                <a:solidFill>
                  <a:srgbClr val="000000"/>
                </a:solidFill>
                <a:cs typeface="+mn-cs"/>
              </a:rPr>
              <a:t>ASK:</a:t>
            </a:r>
            <a:r>
              <a:rPr lang="en-US" altLang="en-US" dirty="0" smtClean="0">
                <a:solidFill>
                  <a:srgbClr val="000000"/>
                </a:solidFill>
                <a:cs typeface="+mn-cs"/>
              </a:rPr>
              <a:t> What other ways could you introduce the financial empowerment tools from this module in your work?</a:t>
            </a:r>
          </a:p>
          <a:p>
            <a:pPr marL="171425" indent="-171425" defTabSz="972996">
              <a:buFont typeface="Arial" panose="020B0604020202020204" pitchFamily="34" charset="0"/>
              <a:buChar char="•"/>
              <a:defRPr/>
            </a:pPr>
            <a:endParaRPr lang="en-US" altLang="en-US" dirty="0" smtClean="0">
              <a:solidFill>
                <a:srgbClr val="000000"/>
              </a:solidFill>
              <a:cs typeface="+mn-cs"/>
            </a:endParaRPr>
          </a:p>
          <a:p>
            <a:pPr marL="171425" indent="-171425" defTabSz="972996">
              <a:buFont typeface="Arial" panose="020B0604020202020204" pitchFamily="34" charset="0"/>
              <a:buChar char="•"/>
              <a:defRPr/>
            </a:pPr>
            <a:r>
              <a:rPr lang="en-US" altLang="en-US" dirty="0" smtClean="0">
                <a:solidFill>
                  <a:srgbClr val="000000"/>
                </a:solidFill>
              </a:rPr>
              <a:t>Remind participants that</a:t>
            </a:r>
            <a:r>
              <a:rPr lang="en-US" dirty="0" smtClean="0">
                <a:latin typeface="Georgia" charset="0"/>
                <a:ea typeface="MS PGothic" charset="0"/>
              </a:rPr>
              <a:t> a cash flow budget helps someone UNDERSTAND how the timing of income and expenses may be causing shortfalls within a month; these shortfalls can be masked in a static monthly budget.</a:t>
            </a:r>
          </a:p>
          <a:p>
            <a:pPr marL="0" indent="0" defTabSz="972996">
              <a:buFont typeface="Arial" panose="020B0604020202020204" pitchFamily="34" charset="0"/>
              <a:buNone/>
              <a:defRPr/>
            </a:pPr>
            <a:endParaRPr lang="en-US" altLang="en-US" b="0" dirty="0" smtClean="0">
              <a:solidFill>
                <a:srgbClr val="000000"/>
              </a:solidFill>
              <a:cs typeface="+mn-cs"/>
            </a:endParaRPr>
          </a:p>
          <a:p>
            <a:pPr marL="0" indent="0" defTabSz="972996">
              <a:buFont typeface="Arial" panose="020B0604020202020204" pitchFamily="34" charset="0"/>
              <a:buNone/>
              <a:defRPr/>
            </a:pPr>
            <a:r>
              <a:rPr lang="en-US" altLang="en-US" b="1" dirty="0" smtClean="0">
                <a:solidFill>
                  <a:srgbClr val="000000"/>
                </a:solidFill>
                <a:cs typeface="+mn-cs"/>
              </a:rPr>
              <a:t>WRAP UP</a:t>
            </a:r>
          </a:p>
          <a:p>
            <a:pPr marL="742950" lvl="1" indent="-285750">
              <a:buFont typeface="Arial" charset="0"/>
              <a:buChar char="•"/>
              <a:defRPr/>
            </a:pPr>
            <a:r>
              <a:rPr lang="en-US" altLang="en-US" sz="1800" dirty="0" smtClean="0">
                <a:ea typeface="MS PGothic" charset="-128"/>
              </a:rPr>
              <a:t>The following steps can help you make a cash flow budget;</a:t>
            </a:r>
          </a:p>
          <a:p>
            <a:pPr marL="1200150" lvl="2" indent="-285750">
              <a:buFont typeface="Arial" charset="0"/>
              <a:buChar char="•"/>
              <a:defRPr/>
            </a:pPr>
            <a:r>
              <a:rPr lang="en-US" altLang="en-US" sz="1600" b="1" dirty="0" smtClean="0">
                <a:ea typeface="MS PGothic" charset="-128"/>
              </a:rPr>
              <a:t>Keep track of everything you earn and spend money on for a week, two weeks, or one month. </a:t>
            </a:r>
            <a:r>
              <a:rPr lang="en-US" altLang="en-US" sz="1600" i="1" dirty="0" smtClean="0">
                <a:ea typeface="MS PGothic" charset="-128"/>
              </a:rPr>
              <a:t>Tool 1: Income and resources tracker </a:t>
            </a:r>
            <a:r>
              <a:rPr lang="en-US" altLang="en-US" sz="1600" dirty="0" smtClean="0">
                <a:ea typeface="MS PGothic" charset="-128"/>
              </a:rPr>
              <a:t>from </a:t>
            </a:r>
            <a:r>
              <a:rPr lang="en-US" altLang="en-US" sz="1600" i="1" dirty="0" smtClean="0">
                <a:ea typeface="MS PGothic" charset="-128"/>
              </a:rPr>
              <a:t>Module 3 </a:t>
            </a:r>
            <a:r>
              <a:rPr lang="en-US" altLang="en-US" sz="1600" dirty="0" smtClean="0">
                <a:ea typeface="MS PGothic" charset="-128"/>
              </a:rPr>
              <a:t>and </a:t>
            </a:r>
            <a:r>
              <a:rPr lang="en-US" altLang="en-US" sz="1600" i="1" dirty="0" smtClean="0">
                <a:ea typeface="MS PGothic" charset="-128"/>
              </a:rPr>
              <a:t>Tool 1: Spending tracker </a:t>
            </a:r>
            <a:r>
              <a:rPr lang="en-US" altLang="en-US" sz="1600" dirty="0" smtClean="0">
                <a:ea typeface="MS PGothic" charset="-128"/>
              </a:rPr>
              <a:t>from </a:t>
            </a:r>
            <a:r>
              <a:rPr lang="en-US" altLang="en-US" sz="1600" i="1" dirty="0" smtClean="0">
                <a:ea typeface="MS PGothic" charset="-128"/>
              </a:rPr>
              <a:t>Module 4</a:t>
            </a:r>
            <a:r>
              <a:rPr lang="en-US" altLang="en-US" sz="1600" dirty="0" smtClean="0">
                <a:ea typeface="MS PGothic" charset="-128"/>
              </a:rPr>
              <a:t>. </a:t>
            </a:r>
          </a:p>
          <a:p>
            <a:pPr marL="1200150" lvl="2" indent="-285750">
              <a:buFont typeface="Arial" charset="0"/>
              <a:buChar char="•"/>
              <a:defRPr/>
            </a:pPr>
            <a:r>
              <a:rPr lang="en-US" altLang="en-US" sz="1600" b="1" dirty="0" smtClean="0">
                <a:ea typeface="MS PGothic" charset="-128"/>
              </a:rPr>
              <a:t>Analyze your spending. </a:t>
            </a:r>
            <a:r>
              <a:rPr lang="en-US" altLang="en-US" sz="1600" i="1" dirty="0" smtClean="0">
                <a:ea typeface="MS PGothic" charset="-128"/>
              </a:rPr>
              <a:t>Tool 1: Spending tracker </a:t>
            </a:r>
            <a:r>
              <a:rPr lang="en-US" altLang="en-US" sz="1600" dirty="0" smtClean="0">
                <a:ea typeface="MS PGothic" charset="-128"/>
              </a:rPr>
              <a:t>from </a:t>
            </a:r>
            <a:r>
              <a:rPr lang="en-US" altLang="en-US" sz="1600" i="1" dirty="0" smtClean="0">
                <a:ea typeface="MS PGothic" charset="-128"/>
              </a:rPr>
              <a:t>Module 4</a:t>
            </a:r>
            <a:r>
              <a:rPr lang="en-US" altLang="en-US" sz="1600" dirty="0" smtClean="0">
                <a:ea typeface="MS PGothic" charset="-128"/>
              </a:rPr>
              <a:t>.</a:t>
            </a:r>
          </a:p>
          <a:p>
            <a:pPr marL="1200150" lvl="2" indent="-285750">
              <a:buFont typeface="Arial" charset="0"/>
              <a:buChar char="•"/>
              <a:defRPr/>
            </a:pPr>
            <a:r>
              <a:rPr lang="en-US" altLang="en-US" sz="1600" b="1" dirty="0" smtClean="0">
                <a:ea typeface="MS PGothic" charset="-128"/>
              </a:rPr>
              <a:t>Use this information to create a cash flow budget. </a:t>
            </a:r>
            <a:r>
              <a:rPr lang="en-US" altLang="en-US" sz="1600" dirty="0" smtClean="0">
                <a:ea typeface="MS PGothic" charset="-128"/>
              </a:rPr>
              <a:t>Use </a:t>
            </a:r>
            <a:r>
              <a:rPr lang="en-US" altLang="en-US" sz="1600" i="1" dirty="0" smtClean="0">
                <a:ea typeface="MS PGothic" charset="-128"/>
              </a:rPr>
              <a:t>Tool 1: Cash flow budget</a:t>
            </a:r>
            <a:r>
              <a:rPr lang="en-US" altLang="en-US" sz="1600" dirty="0" smtClean="0">
                <a:ea typeface="MS PGothic" charset="-128"/>
              </a:rPr>
              <a:t> to complete this step or </a:t>
            </a:r>
            <a:r>
              <a:rPr lang="en-US" altLang="en-US" sz="1600" i="1" dirty="0" smtClean="0">
                <a:ea typeface="MS PGothic" charset="-128"/>
              </a:rPr>
              <a:t>Tool 2: Cash flow calendar</a:t>
            </a:r>
            <a:r>
              <a:rPr lang="en-US" altLang="en-US" sz="1600" dirty="0" smtClean="0">
                <a:ea typeface="MS PGothic" charset="-128"/>
              </a:rPr>
              <a:t>. </a:t>
            </a:r>
          </a:p>
          <a:p>
            <a:pPr marL="742950" lvl="1" indent="-285750">
              <a:buFont typeface="Arial" charset="0"/>
              <a:buChar char="•"/>
              <a:defRPr/>
            </a:pPr>
            <a:r>
              <a:rPr lang="en-US" altLang="en-US" sz="1800" b="1" dirty="0" smtClean="0">
                <a:ea typeface="MS PGothic" charset="-128"/>
              </a:rPr>
              <a:t>Remember to include savings for goals, large purchases, and life events, too!</a:t>
            </a:r>
          </a:p>
          <a:p>
            <a:pPr marL="742950" lvl="1" indent="-285750">
              <a:buFont typeface="Arial" charset="0"/>
              <a:buChar char="•"/>
              <a:defRPr/>
            </a:pPr>
            <a:r>
              <a:rPr lang="en-US" altLang="en-US" sz="1800" b="1" dirty="0" smtClean="0">
                <a:ea typeface="MS PGothic" charset="-128"/>
              </a:rPr>
              <a:t>Your cash flow budget is about setting targets for how you will use your income going forward.</a:t>
            </a:r>
          </a:p>
          <a:p>
            <a:pPr marL="742950" lvl="1" indent="-285750">
              <a:buFont typeface="Arial" charset="0"/>
              <a:buChar char="•"/>
              <a:defRPr/>
            </a:pPr>
            <a:r>
              <a:rPr lang="en-US" altLang="en-US" sz="1800" dirty="0" smtClean="0">
                <a:ea typeface="MS PGothic" charset="-128"/>
              </a:rPr>
              <a:t>Use </a:t>
            </a:r>
            <a:r>
              <a:rPr lang="en-US" altLang="en-US" sz="1800" i="1" dirty="0" smtClean="0">
                <a:ea typeface="MS PGothic" charset="-128"/>
              </a:rPr>
              <a:t>Tool 3: Improving cash flow checklist </a:t>
            </a:r>
            <a:r>
              <a:rPr lang="en-US" altLang="en-US" sz="1800" dirty="0" smtClean="0">
                <a:ea typeface="MS PGothic" charset="-128"/>
              </a:rPr>
              <a:t>to identify specific strategies for improving cash flow.</a:t>
            </a:r>
          </a:p>
        </p:txBody>
      </p:sp>
      <p:sp>
        <p:nvSpPr>
          <p:cNvPr id="271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2130964-D2BF-478A-AC34-0A7CC393C8B4}" type="slidenum">
              <a:rPr lang="en-US" altLang="en-US" smtClean="0">
                <a:latin typeface="Calibri" panose="020F0502020204030204" pitchFamily="34" charset="0"/>
              </a:rPr>
              <a:pPr/>
              <a:t>114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99484791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025" eaLnBrk="1" hangingPunct="1">
              <a:spcBef>
                <a:spcPct val="0"/>
              </a:spcBef>
            </a:pPr>
            <a:endParaRPr lang="en-US" altLang="en-US" dirty="0" smtClean="0"/>
          </a:p>
        </p:txBody>
      </p:sp>
      <p:sp>
        <p:nvSpPr>
          <p:cNvPr id="273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8A02D11-92B8-4488-AEDC-2AFFAD4FE9E6}" type="slidenum">
              <a:rPr lang="en-US" altLang="en-US" smtClean="0">
                <a:latin typeface="Calibri" panose="020F0502020204030204" pitchFamily="34" charset="0"/>
              </a:rPr>
              <a:pPr/>
              <a:t>115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40899538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6: Dealing </a:t>
            </a:r>
            <a:r>
              <a:rPr lang="en-US" altLang="en-US" b="1" i="1" u="sng" dirty="0">
                <a:solidFill>
                  <a:srgbClr val="000000"/>
                </a:solidFill>
                <a:ea typeface="MS PGothic" charset="-128"/>
              </a:rPr>
              <a:t>with Debt</a:t>
            </a:r>
          </a:p>
          <a:p>
            <a:pPr eaLnBrk="1" hangingPunct="1">
              <a:spcBef>
                <a:spcPct val="0"/>
              </a:spcBef>
              <a:defRPr/>
            </a:pPr>
            <a:r>
              <a:rPr lang="en-US" altLang="en-US" b="1" dirty="0">
                <a:solidFill>
                  <a:srgbClr val="000000"/>
                </a:solidFill>
                <a:ea typeface="MS PGothic" charset="-128"/>
              </a:rPr>
              <a:t>Estimated Time: 45 Minutes</a:t>
            </a:r>
          </a:p>
          <a:p>
            <a:pPr eaLnBrk="1" hangingPunct="1">
              <a:spcBef>
                <a:spcPct val="0"/>
              </a:spcBef>
              <a:defRPr/>
            </a:pPr>
            <a:r>
              <a:rPr lang="en-US" altLang="en-US" b="1" dirty="0">
                <a:solidFill>
                  <a:srgbClr val="000000"/>
                </a:solidFill>
                <a:ea typeface="MS PGothic" charset="-128"/>
              </a:rPr>
              <a:t>Methodology: Facilitated Discussion / Stand Up-Sit Down / Activity in Pairs / Presentation / Exercise in Small Groups / Personal Stories </a:t>
            </a:r>
          </a:p>
          <a:p>
            <a:pPr eaLnBrk="1" hangingPunct="1">
              <a:spcBef>
                <a:spcPct val="0"/>
              </a:spcBef>
              <a:defRPr/>
            </a:pPr>
            <a:r>
              <a:rPr lang="en-US" altLang="en-US" b="1" dirty="0">
                <a:solidFill>
                  <a:srgbClr val="000000"/>
                </a:solidFill>
                <a:ea typeface="MS PGothic" charset="-128"/>
              </a:rPr>
              <a:t>Corresponding Section in </a:t>
            </a:r>
            <a:r>
              <a:rPr lang="en-US" altLang="en-US" b="1" dirty="0" smtClean="0">
                <a:solidFill>
                  <a:srgbClr val="000000"/>
                </a:solidFill>
                <a:ea typeface="MS PGothic" charset="-128"/>
              </a:rPr>
              <a:t>toolkit</a:t>
            </a:r>
            <a:r>
              <a:rPr lang="en-US" altLang="en-US" b="1" dirty="0">
                <a:solidFill>
                  <a:srgbClr val="000000"/>
                </a:solidFill>
                <a:ea typeface="MS PGothic" charset="-128"/>
              </a:rPr>
              <a:t>: Module 6 (</a:t>
            </a:r>
            <a:r>
              <a:rPr lang="en-US" altLang="en-US" b="1" dirty="0" smtClean="0">
                <a:solidFill>
                  <a:srgbClr val="000000"/>
                </a:solidFill>
                <a:ea typeface="MS PGothic" charset="-128"/>
              </a:rPr>
              <a:t>Page 183)</a:t>
            </a:r>
            <a:endParaRPr lang="en-US" altLang="en-US" b="1" dirty="0">
              <a:solidFill>
                <a:srgbClr val="000000"/>
              </a:solidFill>
              <a:ea typeface="MS PGothic" charset="-128"/>
            </a:endParaRPr>
          </a:p>
          <a:p>
            <a:pPr eaLnBrk="1" hangingPunct="1">
              <a:spcBef>
                <a:spcPct val="0"/>
              </a:spcBef>
              <a:defRPr/>
            </a:pPr>
            <a:endParaRPr lang="en-US" altLang="en-US" b="1" dirty="0">
              <a:solidFill>
                <a:srgbClr val="000000"/>
              </a:solidFill>
              <a:ea typeface="MS PGothic" charset="-128"/>
            </a:endParaRPr>
          </a:p>
          <a:p>
            <a:pPr eaLnBrk="1" hangingPunct="1">
              <a:spcBef>
                <a:spcPct val="0"/>
              </a:spcBef>
              <a:defRPr/>
            </a:pPr>
            <a:r>
              <a:rPr lang="en-US" altLang="en-US" b="1" u="sng" dirty="0">
                <a:solidFill>
                  <a:srgbClr val="000000"/>
                </a:solidFill>
                <a:ea typeface="MS PGothic" charset="-128"/>
              </a:rPr>
              <a:t>Instructions for Facilitator:</a:t>
            </a:r>
          </a:p>
          <a:p>
            <a:pPr eaLnBrk="1" hangingPunct="1">
              <a:spcBef>
                <a:spcPct val="0"/>
              </a:spcBef>
              <a:defRPr/>
            </a:pPr>
            <a:endParaRPr lang="en-US" altLang="en-US" b="1" u="sng" dirty="0">
              <a:solidFill>
                <a:srgbClr val="000000"/>
              </a:solidFill>
              <a:ea typeface="MS PGothic" charset="-128"/>
            </a:endParaRPr>
          </a:p>
          <a:p>
            <a:pPr eaLnBrk="1" hangingPunct="1">
              <a:spcBef>
                <a:spcPct val="0"/>
              </a:spcBef>
              <a:defRPr/>
            </a:pPr>
            <a:r>
              <a:rPr lang="en-US" altLang="en-US" b="1" dirty="0">
                <a:solidFill>
                  <a:srgbClr val="000000"/>
                </a:solidFill>
                <a:ea typeface="MS PGothic" charset="-128"/>
              </a:rPr>
              <a:t>Facilitated Discussion (Module 6)</a:t>
            </a:r>
          </a:p>
          <a:p>
            <a:pPr eaLnBrk="1" hangingPunct="1">
              <a:spcBef>
                <a:spcPct val="0"/>
              </a:spcBef>
              <a:buFontTx/>
              <a:buChar char="•"/>
              <a:defRPr/>
            </a:pPr>
            <a:endParaRPr lang="en-US" altLang="en-US" dirty="0">
              <a:solidFill>
                <a:srgbClr val="000000"/>
              </a:solidFill>
              <a:ea typeface="MS PGothic" charset="-128"/>
            </a:endParaRPr>
          </a:p>
          <a:p>
            <a:pPr eaLnBrk="1" hangingPunct="1">
              <a:spcBef>
                <a:spcPct val="0"/>
              </a:spcBef>
              <a:buFont typeface="Arial" charset="0"/>
              <a:buNone/>
              <a:defRPr/>
            </a:pPr>
            <a:r>
              <a:rPr lang="en-US" altLang="en-US" b="1" i="1" dirty="0">
                <a:solidFill>
                  <a:srgbClr val="000000"/>
                </a:solidFill>
                <a:ea typeface="MS PGothic" charset="-128"/>
              </a:rPr>
              <a:t>ASK: What is a debt?</a:t>
            </a:r>
          </a:p>
          <a:p>
            <a:pPr marL="171450" indent="-171450" eaLnBrk="1" hangingPunct="1">
              <a:spcBef>
                <a:spcPct val="0"/>
              </a:spcBef>
              <a:buFont typeface="Arial" charset="0"/>
              <a:buChar char="•"/>
              <a:defRPr/>
            </a:pPr>
            <a:endParaRPr lang="en-US" altLang="en-US" b="1" i="1"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After participants offer some ideas, share definition: </a:t>
            </a:r>
            <a:r>
              <a:rPr lang="en-US" altLang="en-US" b="1" i="1" dirty="0">
                <a:solidFill>
                  <a:srgbClr val="000000"/>
                </a:solidFill>
                <a:ea typeface="MS PGothic" charset="-128"/>
              </a:rPr>
              <a:t>Money you owe to another person or business. Debt is a liability. Debt may obligate future income.</a:t>
            </a:r>
          </a:p>
          <a:p>
            <a:pPr marL="171450" indent="-171450" eaLnBrk="1" hangingPunct="1">
              <a:spcBef>
                <a:spcPct val="0"/>
              </a:spcBef>
              <a:buFont typeface="Arial" charset="0"/>
              <a:buChar char="•"/>
              <a:defRPr/>
            </a:pPr>
            <a:endParaRPr lang="en-US" altLang="en-US" dirty="0">
              <a:solidFill>
                <a:srgbClr val="000000"/>
              </a:solidFill>
              <a:ea typeface="MS PGothic" charset="-128"/>
            </a:endParaRPr>
          </a:p>
          <a:p>
            <a:pPr eaLnBrk="1" hangingPunct="1">
              <a:spcBef>
                <a:spcPct val="0"/>
              </a:spcBef>
              <a:buFont typeface="Arial" charset="0"/>
              <a:buNone/>
              <a:defRPr/>
            </a:pPr>
            <a:r>
              <a:rPr lang="en-US" altLang="en-US" b="1" i="1" dirty="0">
                <a:solidFill>
                  <a:srgbClr val="000000"/>
                </a:solidFill>
                <a:ea typeface="MS PGothic" charset="-128"/>
              </a:rPr>
              <a:t>ASK: How is debt different from credit?</a:t>
            </a:r>
          </a:p>
          <a:p>
            <a:pPr marL="171450" indent="-171450" eaLnBrk="1" hangingPunct="1">
              <a:spcBef>
                <a:spcPct val="0"/>
              </a:spcBef>
              <a:buFont typeface="Arial" charset="0"/>
              <a:buChar char="•"/>
              <a:defRPr/>
            </a:pPr>
            <a:endParaRPr lang="en-US" altLang="en-US" b="1" i="1"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After participants offer some ideas, share definition: Credit means you can borrow money. Debt is the result of using credit. Credit is not a liability. When you use it, though, you create a liability.</a:t>
            </a:r>
          </a:p>
          <a:p>
            <a:pPr marL="171450" indent="-171450" eaLnBrk="1" hangingPunct="1">
              <a:spcBef>
                <a:spcPct val="0"/>
              </a:spcBef>
              <a:buFont typeface="Arial" charset="0"/>
              <a:buChar char="•"/>
              <a:defRPr/>
            </a:pPr>
            <a:endParaRPr lang="en-US" altLang="en-US" b="1" i="1" dirty="0">
              <a:solidFill>
                <a:srgbClr val="000000"/>
              </a:solidFill>
              <a:ea typeface="MS PGothic" charset="-128"/>
            </a:endParaRPr>
          </a:p>
          <a:p>
            <a:pPr eaLnBrk="1" hangingPunct="1">
              <a:spcBef>
                <a:spcPct val="0"/>
              </a:spcBef>
              <a:buFont typeface="Arial" charset="0"/>
              <a:buNone/>
              <a:defRPr/>
            </a:pPr>
            <a:r>
              <a:rPr lang="en-US" altLang="en-US" b="1" i="1" dirty="0">
                <a:solidFill>
                  <a:srgbClr val="000000"/>
                </a:solidFill>
                <a:ea typeface="MS PGothic" charset="-128"/>
              </a:rPr>
              <a:t>ASK: How is </a:t>
            </a:r>
            <a:r>
              <a:rPr lang="en-US" altLang="en-US" sz="1500" b="1" i="1" u="sng" dirty="0">
                <a:solidFill>
                  <a:srgbClr val="000000"/>
                </a:solidFill>
                <a:ea typeface="MS PGothic" charset="-128"/>
              </a:rPr>
              <a:t>secured</a:t>
            </a:r>
            <a:r>
              <a:rPr lang="en-US" altLang="en-US" b="1" i="1" dirty="0">
                <a:solidFill>
                  <a:srgbClr val="000000"/>
                </a:solidFill>
                <a:ea typeface="MS PGothic" charset="-128"/>
              </a:rPr>
              <a:t> debt different from </a:t>
            </a:r>
            <a:r>
              <a:rPr lang="en-US" altLang="en-US" sz="1500" b="1" i="1" u="sng" dirty="0">
                <a:solidFill>
                  <a:srgbClr val="000000"/>
                </a:solidFill>
                <a:ea typeface="MS PGothic" charset="-128"/>
              </a:rPr>
              <a:t>unsecured</a:t>
            </a:r>
            <a:r>
              <a:rPr lang="en-US" altLang="en-US" b="1" i="1" dirty="0">
                <a:solidFill>
                  <a:srgbClr val="000000"/>
                </a:solidFill>
                <a:ea typeface="MS PGothic" charset="-128"/>
              </a:rPr>
              <a:t> debt</a:t>
            </a:r>
            <a:r>
              <a:rPr lang="en-US" altLang="en-US" b="1" i="1" dirty="0" smtClean="0">
                <a:solidFill>
                  <a:srgbClr val="000000"/>
                </a:solidFill>
                <a:ea typeface="MS PGothic" charset="-128"/>
              </a:rPr>
              <a:t>?</a:t>
            </a:r>
            <a:endParaRPr lang="en-US" altLang="en-US" b="1" i="1" dirty="0">
              <a:solidFill>
                <a:srgbClr val="000000"/>
              </a:solidFill>
              <a:ea typeface="MS PGothic" charset="-128"/>
            </a:endParaRPr>
          </a:p>
          <a:p>
            <a:pPr marL="171450" indent="-171450" eaLnBrk="1" hangingPunct="1">
              <a:spcBef>
                <a:spcPct val="0"/>
              </a:spcBef>
              <a:buFont typeface="Arial" charset="0"/>
              <a:buChar char="•"/>
              <a:defRPr/>
            </a:pPr>
            <a:endParaRPr lang="en-US" altLang="en-US" dirty="0" smtClean="0">
              <a:solidFill>
                <a:srgbClr val="000000"/>
              </a:solidFill>
              <a:ea typeface="MS PGothic" charset="-128"/>
            </a:endParaRPr>
          </a:p>
          <a:p>
            <a:pPr marL="171450" indent="-171450" eaLnBrk="1" hangingPunct="1">
              <a:spcBef>
                <a:spcPct val="0"/>
              </a:spcBef>
              <a:buFont typeface="Arial" charset="0"/>
              <a:buChar char="•"/>
              <a:defRPr/>
            </a:pPr>
            <a:r>
              <a:rPr lang="en-US" altLang="en-US" dirty="0" smtClean="0">
                <a:solidFill>
                  <a:srgbClr val="000000"/>
                </a:solidFill>
                <a:ea typeface="MS PGothic" charset="-128"/>
              </a:rPr>
              <a:t>After </a:t>
            </a:r>
            <a:r>
              <a:rPr lang="en-US" altLang="en-US" dirty="0">
                <a:solidFill>
                  <a:srgbClr val="000000"/>
                </a:solidFill>
                <a:ea typeface="MS PGothic" charset="-128"/>
              </a:rPr>
              <a:t>participants offer some ideas, share definitions: </a:t>
            </a:r>
            <a:r>
              <a:rPr lang="en-US" altLang="en-US" b="1" dirty="0">
                <a:solidFill>
                  <a:srgbClr val="000000"/>
                </a:solidFill>
                <a:ea typeface="MS PGothic" charset="-128"/>
              </a:rPr>
              <a:t>Secured debt</a:t>
            </a:r>
            <a:r>
              <a:rPr lang="en-US" altLang="en-US" dirty="0">
                <a:solidFill>
                  <a:srgbClr val="000000"/>
                </a:solidFill>
                <a:ea typeface="MS PGothic" charset="-128"/>
              </a:rPr>
              <a:t> is debt that has an asset attached to it. When debt is secured, a lender can collect that asset if you do not pay. </a:t>
            </a:r>
          </a:p>
          <a:p>
            <a:pPr marL="171450" indent="-171450" eaLnBrk="1" hangingPunct="1">
              <a:spcBef>
                <a:spcPct val="0"/>
              </a:spcBef>
              <a:buFont typeface="Arial" charset="0"/>
              <a:buChar char="•"/>
              <a:defRPr/>
            </a:pPr>
            <a:r>
              <a:rPr lang="en-US" altLang="en-US" dirty="0">
                <a:solidFill>
                  <a:srgbClr val="000000"/>
                </a:solidFill>
                <a:ea typeface="MS PGothic" charset="-128"/>
              </a:rPr>
              <a:t>Ask participants for examples of secured debt. </a:t>
            </a:r>
          </a:p>
          <a:p>
            <a:pPr marL="171450" indent="-171450" eaLnBrk="1" hangingPunct="1">
              <a:spcBef>
                <a:spcPct val="0"/>
              </a:spcBef>
              <a:buFont typeface="Arial" charset="0"/>
              <a:buChar char="•"/>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After participants offer some ideas, share examples: </a:t>
            </a:r>
          </a:p>
          <a:p>
            <a:pPr marL="658812" lvl="1" indent="-171450" eaLnBrk="1" hangingPunct="1">
              <a:spcBef>
                <a:spcPct val="0"/>
              </a:spcBef>
              <a:buFont typeface="Arial" charset="0"/>
              <a:buChar char="•"/>
              <a:defRPr/>
            </a:pPr>
            <a:r>
              <a:rPr lang="en-US" altLang="en-US" dirty="0">
                <a:solidFill>
                  <a:srgbClr val="000000"/>
                </a:solidFill>
                <a:ea typeface="MS PGothic" charset="-128"/>
              </a:rPr>
              <a:t>A home loan—the debt is secured with the home you are buying. If you do not pay your loan, the lender will foreclose on your home, sell it, and use the money from the sale to cover your loan.</a:t>
            </a:r>
          </a:p>
          <a:p>
            <a:pPr marL="658812" lvl="1" indent="-171450" eaLnBrk="1" hangingPunct="1">
              <a:spcBef>
                <a:spcPct val="0"/>
              </a:spcBef>
              <a:buFont typeface="Arial" charset="0"/>
              <a:buChar char="•"/>
              <a:defRPr/>
            </a:pPr>
            <a:r>
              <a:rPr lang="en-US" altLang="en-US" dirty="0">
                <a:solidFill>
                  <a:srgbClr val="000000"/>
                </a:solidFill>
                <a:ea typeface="MS PGothic" charset="-128"/>
              </a:rPr>
              <a:t>An auto loan—the debt is secured with your car. If you do not pay your loan, the lender will repossess (repo) your car and sell it to cover the loan.</a:t>
            </a:r>
          </a:p>
          <a:p>
            <a:pPr marL="658812" lvl="1" indent="-171450" eaLnBrk="1" hangingPunct="1">
              <a:spcBef>
                <a:spcPct val="0"/>
              </a:spcBef>
              <a:buFont typeface="Arial" charset="0"/>
              <a:buChar char="•"/>
              <a:defRPr/>
            </a:pPr>
            <a:r>
              <a:rPr lang="en-US" altLang="en-US" dirty="0">
                <a:solidFill>
                  <a:srgbClr val="000000"/>
                </a:solidFill>
                <a:ea typeface="MS PGothic" charset="-128"/>
              </a:rPr>
              <a:t>A payday loan—the debt is secured with your post-dated check. If you do not renew the loan, the check will be cashed.</a:t>
            </a:r>
          </a:p>
          <a:p>
            <a:pPr marL="658812" lvl="1" indent="-171450" eaLnBrk="1" hangingPunct="1">
              <a:spcBef>
                <a:spcPct val="0"/>
              </a:spcBef>
              <a:buFont typeface="Arial" charset="0"/>
              <a:buChar char="•"/>
              <a:defRPr/>
            </a:pPr>
            <a:r>
              <a:rPr lang="en-US" altLang="en-US" dirty="0">
                <a:solidFill>
                  <a:srgbClr val="000000"/>
                </a:solidFill>
                <a:ea typeface="MS PGothic" charset="-128"/>
              </a:rPr>
              <a:t>A pawn loan—the debt is secured with the item you have pawned. If you do not make payment when it is due, the pawned item is sold to the general public.</a:t>
            </a:r>
          </a:p>
          <a:p>
            <a:pPr marL="658812" lvl="1" indent="-171450" eaLnBrk="1" hangingPunct="1">
              <a:spcBef>
                <a:spcPct val="0"/>
              </a:spcBef>
              <a:buFont typeface="Arial" charset="0"/>
              <a:buChar char="•"/>
              <a:defRPr/>
            </a:pPr>
            <a:r>
              <a:rPr lang="en-US" altLang="en-US" dirty="0">
                <a:solidFill>
                  <a:srgbClr val="000000"/>
                </a:solidFill>
                <a:ea typeface="MS PGothic" charset="-128"/>
              </a:rPr>
              <a:t>A rent-to-own </a:t>
            </a:r>
            <a:r>
              <a:rPr lang="en-US" altLang="en-US" dirty="0" smtClean="0">
                <a:solidFill>
                  <a:srgbClr val="000000"/>
                </a:solidFill>
                <a:ea typeface="MS PGothic" charset="-128"/>
              </a:rPr>
              <a:t>lease—the </a:t>
            </a:r>
            <a:r>
              <a:rPr lang="en-US" altLang="en-US" dirty="0">
                <a:solidFill>
                  <a:srgbClr val="000000"/>
                </a:solidFill>
                <a:ea typeface="MS PGothic" charset="-128"/>
              </a:rPr>
              <a:t>debt is secured with the items (furniture, fixtures, electronics, appliances) you are making payments on. If you do not make your payments, the item is repossessed and made available to someone else to rent. You do not get back any rental payments you have made.</a:t>
            </a:r>
          </a:p>
          <a:p>
            <a:pPr marL="171450" indent="-171450" eaLnBrk="1" hangingPunct="1">
              <a:spcBef>
                <a:spcPct val="0"/>
              </a:spcBef>
              <a:buFont typeface="Arial" charset="0"/>
              <a:buChar char="•"/>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b="1" dirty="0">
                <a:solidFill>
                  <a:srgbClr val="000000"/>
                </a:solidFill>
                <a:ea typeface="MS PGothic" charset="-128"/>
              </a:rPr>
              <a:t>Unsecured debt</a:t>
            </a:r>
            <a:r>
              <a:rPr lang="en-US" altLang="en-US" dirty="0">
                <a:solidFill>
                  <a:srgbClr val="000000"/>
                </a:solidFill>
                <a:ea typeface="MS PGothic" charset="-128"/>
              </a:rPr>
              <a:t> does not have an asset attached to it. </a:t>
            </a:r>
          </a:p>
          <a:p>
            <a:pPr marL="171450" indent="-171450" eaLnBrk="1" hangingPunct="1">
              <a:spcBef>
                <a:spcPct val="0"/>
              </a:spcBef>
              <a:buFont typeface="Arial" charset="0"/>
              <a:buChar char="•"/>
              <a:defRPr/>
            </a:pPr>
            <a:r>
              <a:rPr lang="en-US" altLang="en-US" dirty="0">
                <a:solidFill>
                  <a:srgbClr val="000000"/>
                </a:solidFill>
                <a:ea typeface="MS PGothic" charset="-128"/>
              </a:rPr>
              <a:t>Ask participants for examples of unsecured debt. </a:t>
            </a:r>
          </a:p>
          <a:p>
            <a:pPr marL="171450" indent="-171450" eaLnBrk="1" hangingPunct="1">
              <a:spcBef>
                <a:spcPct val="0"/>
              </a:spcBef>
              <a:buFont typeface="Arial" charset="0"/>
              <a:buChar char="•"/>
              <a:defRPr/>
            </a:pPr>
            <a:r>
              <a:rPr lang="en-US" altLang="en-US" dirty="0">
                <a:solidFill>
                  <a:srgbClr val="000000"/>
                </a:solidFill>
                <a:ea typeface="MS PGothic" charset="-128"/>
              </a:rPr>
              <a:t>After participants offer some ideas, share examples: </a:t>
            </a:r>
          </a:p>
          <a:p>
            <a:pPr marL="658812" lvl="1" indent="-171450" eaLnBrk="1" hangingPunct="1">
              <a:spcBef>
                <a:spcPct val="0"/>
              </a:spcBef>
              <a:buFont typeface="Arial" charset="0"/>
              <a:buChar char="•"/>
              <a:defRPr/>
            </a:pPr>
            <a:r>
              <a:rPr lang="en-US" altLang="en-US" dirty="0">
                <a:solidFill>
                  <a:srgbClr val="000000"/>
                </a:solidFill>
                <a:ea typeface="MS PGothic" charset="-128"/>
              </a:rPr>
              <a:t>Credit card debt</a:t>
            </a:r>
          </a:p>
          <a:p>
            <a:pPr marL="658812" lvl="1" indent="-171450" eaLnBrk="1" hangingPunct="1">
              <a:spcBef>
                <a:spcPct val="0"/>
              </a:spcBef>
              <a:buFont typeface="Arial" charset="0"/>
              <a:buChar char="•"/>
              <a:defRPr/>
            </a:pPr>
            <a:r>
              <a:rPr lang="en-US" altLang="en-US" dirty="0">
                <a:solidFill>
                  <a:srgbClr val="000000"/>
                </a:solidFill>
                <a:ea typeface="MS PGothic" charset="-128"/>
              </a:rPr>
              <a:t>Department store charge card debt</a:t>
            </a:r>
          </a:p>
          <a:p>
            <a:pPr marL="658812" lvl="1" indent="-171450" eaLnBrk="1" hangingPunct="1">
              <a:spcBef>
                <a:spcPct val="0"/>
              </a:spcBef>
              <a:buFont typeface="Arial" charset="0"/>
              <a:buChar char="•"/>
              <a:defRPr/>
            </a:pPr>
            <a:r>
              <a:rPr lang="en-US" altLang="en-US" dirty="0">
                <a:solidFill>
                  <a:srgbClr val="000000"/>
                </a:solidFill>
                <a:ea typeface="MS PGothic" charset="-128"/>
              </a:rPr>
              <a:t>Signature loans</a:t>
            </a:r>
          </a:p>
          <a:p>
            <a:pPr marL="658812" lvl="1" indent="-171450" eaLnBrk="1" hangingPunct="1">
              <a:spcBef>
                <a:spcPct val="0"/>
              </a:spcBef>
              <a:buFont typeface="Arial" charset="0"/>
              <a:buChar char="•"/>
              <a:defRPr/>
            </a:pPr>
            <a:r>
              <a:rPr lang="en-US" altLang="en-US" dirty="0">
                <a:solidFill>
                  <a:srgbClr val="000000"/>
                </a:solidFill>
                <a:ea typeface="MS PGothic" charset="-128"/>
              </a:rPr>
              <a:t>Medical debt</a:t>
            </a:r>
          </a:p>
          <a:p>
            <a:pPr marL="658812" lvl="1" indent="-171450" eaLnBrk="1" hangingPunct="1">
              <a:spcBef>
                <a:spcPct val="0"/>
              </a:spcBef>
              <a:buFont typeface="Arial" charset="0"/>
              <a:buChar char="•"/>
              <a:defRPr/>
            </a:pPr>
            <a:r>
              <a:rPr lang="en-US" altLang="en-US" dirty="0">
                <a:solidFill>
                  <a:srgbClr val="000000"/>
                </a:solidFill>
                <a:ea typeface="MS PGothic" charset="-128"/>
              </a:rPr>
              <a:t>Student loan debt</a:t>
            </a:r>
          </a:p>
          <a:p>
            <a:pPr marL="171450" indent="-171450" eaLnBrk="1" hangingPunct="1">
              <a:spcBef>
                <a:spcPct val="0"/>
              </a:spcBef>
              <a:buFont typeface="Arial" charset="0"/>
              <a:buChar char="•"/>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If these loans are not paid as agreed, they often go to collections. </a:t>
            </a:r>
          </a:p>
        </p:txBody>
      </p:sp>
      <p:sp>
        <p:nvSpPr>
          <p:cNvPr id="275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9F668F3-6456-48E7-A6D7-F253330E32DA}" type="slidenum">
              <a:rPr lang="en-US" altLang="en-US" smtClean="0">
                <a:latin typeface="Calibri" panose="020F0502020204030204" pitchFamily="34" charset="0"/>
              </a:rPr>
              <a:pPr/>
              <a:t>116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92677773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eaLnBrk="1" hangingPunct="1">
              <a:spcBef>
                <a:spcPct val="0"/>
              </a:spcBef>
              <a:defRPr/>
            </a:pPr>
            <a:r>
              <a:rPr lang="en-US" altLang="en-US" b="1" i="1" u="sng" dirty="0" smtClean="0">
                <a:solidFill>
                  <a:srgbClr val="000000"/>
                </a:solidFill>
                <a:ea typeface="MS PGothic" charset="-128"/>
              </a:rPr>
              <a:t>Module 6: Dealing </a:t>
            </a:r>
            <a:r>
              <a:rPr lang="en-US" altLang="en-US" b="1" i="1" u="sng" dirty="0">
                <a:solidFill>
                  <a:srgbClr val="000000"/>
                </a:solidFill>
                <a:ea typeface="MS PGothic" charset="-128"/>
              </a:rPr>
              <a:t>with </a:t>
            </a:r>
            <a:r>
              <a:rPr lang="en-US" altLang="en-US" b="1" i="1" u="sng" dirty="0" smtClean="0">
                <a:solidFill>
                  <a:srgbClr val="000000"/>
                </a:solidFill>
                <a:ea typeface="MS PGothic" charset="-128"/>
              </a:rPr>
              <a:t>Debt</a:t>
            </a:r>
            <a:endParaRPr lang="en-US" altLang="en-US" b="1" i="1" u="sng" dirty="0">
              <a:solidFill>
                <a:srgbClr val="000000"/>
              </a:solidFill>
              <a:ea typeface="MS PGothic" charset="-128"/>
            </a:endParaRPr>
          </a:p>
          <a:p>
            <a:pPr defTabSz="996950" eaLnBrk="1" hangingPunct="1">
              <a:spcBef>
                <a:spcPct val="0"/>
              </a:spcBef>
              <a:defRPr/>
            </a:pPr>
            <a:endParaRPr lang="en-US" altLang="en-US" b="1" dirty="0">
              <a:solidFill>
                <a:srgbClr val="000000"/>
              </a:solidFill>
              <a:ea typeface="MS PGothic" charset="-128"/>
            </a:endParaRPr>
          </a:p>
          <a:p>
            <a:pPr defTabSz="996950" eaLnBrk="1" hangingPunct="1">
              <a:spcBef>
                <a:spcPct val="0"/>
              </a:spcBef>
              <a:defRPr/>
            </a:pPr>
            <a:r>
              <a:rPr lang="en-US" altLang="en-US" b="1" dirty="0">
                <a:solidFill>
                  <a:srgbClr val="000000"/>
                </a:solidFill>
                <a:ea typeface="MS PGothic" charset="-128"/>
              </a:rPr>
              <a:t>Stand Up, Sit </a:t>
            </a:r>
            <a:r>
              <a:rPr lang="en-US" altLang="en-US" b="1" dirty="0" smtClean="0">
                <a:solidFill>
                  <a:srgbClr val="000000"/>
                </a:solidFill>
                <a:ea typeface="MS PGothic" charset="-128"/>
              </a:rPr>
              <a:t>Down Activity </a:t>
            </a:r>
            <a:r>
              <a:rPr lang="en-US" altLang="en-US" b="1" dirty="0">
                <a:solidFill>
                  <a:srgbClr val="000000"/>
                </a:solidFill>
                <a:ea typeface="MS PGothic" charset="-128"/>
              </a:rPr>
              <a:t>(Module 6</a:t>
            </a:r>
            <a:r>
              <a:rPr lang="en-US" altLang="en-US" b="1" dirty="0" smtClean="0">
                <a:solidFill>
                  <a:srgbClr val="000000"/>
                </a:solidFill>
                <a:ea typeface="MS PGothic" charset="-128"/>
              </a:rPr>
              <a:t>) (Page 184)</a:t>
            </a:r>
            <a:endParaRPr lang="en-US" altLang="en-US" b="1" dirty="0">
              <a:solidFill>
                <a:srgbClr val="000000"/>
              </a:solidFill>
              <a:ea typeface="MS PGothic" charset="-128"/>
            </a:endParaRPr>
          </a:p>
          <a:p>
            <a:pPr marL="171450" indent="-171450" defTabSz="996950" eaLnBrk="1" hangingPunct="1">
              <a:spcBef>
                <a:spcPct val="0"/>
              </a:spcBef>
              <a:buFont typeface="Arial" charset="0"/>
              <a:buChar char="•"/>
              <a:defRPr/>
            </a:pPr>
            <a:endParaRPr lang="en-US" altLang="en-US" b="1"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dirty="0">
                <a:solidFill>
                  <a:srgbClr val="000000"/>
                </a:solidFill>
                <a:ea typeface="MS PGothic" charset="-128"/>
              </a:rPr>
              <a:t>Explain that some people think of some debt as good debt and some debt as bad debt.</a:t>
            </a:r>
          </a:p>
          <a:p>
            <a:pPr marL="171450" indent="-171450" defTabSz="996950" eaLnBrk="1" hangingPunct="1">
              <a:spcBef>
                <a:spcPct val="0"/>
              </a:spcBef>
              <a:buFont typeface="Arial" charset="0"/>
              <a:buChar char="•"/>
              <a:defRPr/>
            </a:pPr>
            <a:r>
              <a:rPr lang="en-US" altLang="en-US" dirty="0">
                <a:solidFill>
                  <a:srgbClr val="000000"/>
                </a:solidFill>
                <a:ea typeface="MS PGothic" charset="-128"/>
              </a:rPr>
              <a:t>Explain that as each type of debt appears on the screen, they should stand up if they think the debt is bad debt and stay seated if they think it is good debt.</a:t>
            </a:r>
          </a:p>
          <a:p>
            <a:pPr marL="171450" indent="-171450" defTabSz="996950" eaLnBrk="1" hangingPunct="1">
              <a:spcBef>
                <a:spcPct val="0"/>
              </a:spcBef>
              <a:buFont typeface="Arial" charset="0"/>
              <a:buChar char="•"/>
              <a:defRPr/>
            </a:pPr>
            <a:r>
              <a:rPr lang="en-US" altLang="en-US" u="sng" dirty="0">
                <a:solidFill>
                  <a:srgbClr val="000000"/>
                </a:solidFill>
                <a:ea typeface="MS PGothic" charset="-128"/>
              </a:rPr>
              <a:t>Reveal the debts listed above one at a time</a:t>
            </a:r>
            <a:r>
              <a:rPr lang="en-US" altLang="en-US" dirty="0">
                <a:solidFill>
                  <a:srgbClr val="000000"/>
                </a:solidFill>
                <a:ea typeface="MS PGothic" charset="-128"/>
              </a:rPr>
              <a:t>.</a:t>
            </a:r>
          </a:p>
          <a:p>
            <a:pPr marL="171450" indent="-171450" defTabSz="996950" eaLnBrk="1" hangingPunct="1">
              <a:spcBef>
                <a:spcPct val="0"/>
              </a:spcBef>
              <a:buFont typeface="Arial" charset="0"/>
              <a:buChar char="•"/>
              <a:defRPr/>
            </a:pPr>
            <a:r>
              <a:rPr lang="en-US" altLang="en-US" dirty="0">
                <a:solidFill>
                  <a:srgbClr val="000000"/>
                </a:solidFill>
                <a:ea typeface="MS PGothic" charset="-128"/>
              </a:rPr>
              <a:t>Facilitate a discussion about the reasons people think the debt is good or bad.</a:t>
            </a:r>
          </a:p>
          <a:p>
            <a:pPr marL="171450" indent="-171450" defTabSz="996950" eaLnBrk="1" hangingPunct="1">
              <a:spcBef>
                <a:spcPct val="0"/>
              </a:spcBef>
              <a:buFont typeface="Arial" charset="0"/>
              <a:buChar char="•"/>
              <a:defRPr/>
            </a:pPr>
            <a:endParaRPr lang="en-US" altLang="en-US" b="1" i="1" dirty="0">
              <a:solidFill>
                <a:srgbClr val="000000"/>
              </a:solidFill>
              <a:ea typeface="MS PGothic" charset="-128"/>
            </a:endParaRPr>
          </a:p>
          <a:p>
            <a:pPr defTabSz="996950" eaLnBrk="1" hangingPunct="1">
              <a:spcBef>
                <a:spcPct val="0"/>
              </a:spcBef>
              <a:defRPr/>
            </a:pPr>
            <a:r>
              <a:rPr lang="en-US" altLang="en-US" b="1" i="1" dirty="0">
                <a:solidFill>
                  <a:srgbClr val="000000"/>
                </a:solidFill>
                <a:ea typeface="MS PGothic" charset="-128"/>
              </a:rPr>
              <a:t>NOTE: Be sure to challenge them a bit around “conventional wisdom.” For example, people have long believed student loan debt is “good debt.” Is this always the case? The same was true with mortgages in the past. Are pawn shop loans always bad? If someone is short of money, given a payday loan versus a pawn shop loan, do they think one is a better option than the other? </a:t>
            </a:r>
          </a:p>
          <a:p>
            <a:pPr defTabSz="996950" eaLnBrk="1" hangingPunct="1">
              <a:spcBef>
                <a:spcPct val="0"/>
              </a:spcBef>
              <a:defRPr/>
            </a:pPr>
            <a:endParaRPr lang="en-US" altLang="en-US" b="1" i="1" dirty="0">
              <a:solidFill>
                <a:srgbClr val="000000"/>
              </a:solidFill>
              <a:ea typeface="MS PGothic" charset="-128"/>
            </a:endParaRPr>
          </a:p>
          <a:p>
            <a:pPr defTabSz="996950" eaLnBrk="1" hangingPunct="1">
              <a:spcBef>
                <a:spcPct val="0"/>
              </a:spcBef>
              <a:defRPr/>
            </a:pPr>
            <a:r>
              <a:rPr lang="en-US" altLang="en-US" b="1" i="1" dirty="0">
                <a:solidFill>
                  <a:srgbClr val="000000"/>
                </a:solidFill>
                <a:ea typeface="MS PGothic" charset="-128"/>
              </a:rPr>
              <a:t>Use the following points to augment the discussion:</a:t>
            </a:r>
          </a:p>
          <a:p>
            <a:pPr defTabSz="996950" eaLnBrk="1" hangingPunct="1">
              <a:spcBef>
                <a:spcPct val="0"/>
              </a:spcBef>
              <a:defRPr/>
            </a:pPr>
            <a:endParaRPr lang="en-US" altLang="en-US" b="1" i="1"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b="1" dirty="0">
                <a:solidFill>
                  <a:srgbClr val="000000"/>
                </a:solidFill>
                <a:ea typeface="MS PGothic" charset="-128"/>
              </a:rPr>
              <a:t>Loan from friend or family member</a:t>
            </a:r>
          </a:p>
          <a:p>
            <a:pPr marL="644525" lvl="1" indent="-171450" defTabSz="996950" eaLnBrk="1" hangingPunct="1">
              <a:spcBef>
                <a:spcPct val="0"/>
              </a:spcBef>
              <a:buFont typeface="Arial" charset="0"/>
              <a:buChar char="•"/>
              <a:defRPr/>
            </a:pPr>
            <a:r>
              <a:rPr lang="en-US" altLang="en-US" dirty="0">
                <a:solidFill>
                  <a:srgbClr val="000000"/>
                </a:solidFill>
                <a:ea typeface="MS PGothic" charset="-128"/>
              </a:rPr>
              <a:t>GOOD—Likely to have flexible terms; may be low or no interest; missed payments not reported to credit reporting agencies </a:t>
            </a:r>
          </a:p>
          <a:p>
            <a:pPr marL="644525" lvl="1" indent="-171450" defTabSz="996950" eaLnBrk="1" hangingPunct="1">
              <a:spcBef>
                <a:spcPct val="0"/>
              </a:spcBef>
              <a:buFont typeface="Arial" charset="0"/>
              <a:buChar char="•"/>
              <a:defRPr/>
            </a:pPr>
            <a:r>
              <a:rPr lang="en-US" altLang="en-US" dirty="0">
                <a:solidFill>
                  <a:srgbClr val="000000"/>
                </a:solidFill>
                <a:ea typeface="MS PGothic" charset="-128"/>
              </a:rPr>
              <a:t>BAD—Can create family conflict; cannot be used to build credit history</a:t>
            </a:r>
          </a:p>
          <a:p>
            <a:pPr marL="644525" lvl="1" indent="-171450" defTabSz="9969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b="1" dirty="0">
                <a:solidFill>
                  <a:srgbClr val="000000"/>
                </a:solidFill>
                <a:ea typeface="MS PGothic" charset="-128"/>
              </a:rPr>
              <a:t>Car loan: </a:t>
            </a:r>
          </a:p>
          <a:p>
            <a:pPr marL="644525" lvl="1" indent="-171450" defTabSz="996950" eaLnBrk="1" hangingPunct="1">
              <a:spcBef>
                <a:spcPct val="0"/>
              </a:spcBef>
              <a:buFont typeface="Arial" charset="0"/>
              <a:buChar char="•"/>
              <a:defRPr/>
            </a:pPr>
            <a:r>
              <a:rPr lang="en-US" altLang="en-US" dirty="0">
                <a:solidFill>
                  <a:srgbClr val="000000"/>
                </a:solidFill>
                <a:ea typeface="MS PGothic" charset="-128"/>
              </a:rPr>
              <a:t>GOOD—Can help you get needed transportation for job, school, life; secured with the car so will likely not need additional collateral; regular payment can help build credit history </a:t>
            </a:r>
          </a:p>
          <a:p>
            <a:pPr marL="644525" lvl="1" indent="-171450" defTabSz="996950" eaLnBrk="1" hangingPunct="1">
              <a:spcBef>
                <a:spcPct val="0"/>
              </a:spcBef>
              <a:buFont typeface="Arial" charset="0"/>
              <a:buChar char="•"/>
              <a:defRPr/>
            </a:pPr>
            <a:r>
              <a:rPr lang="en-US" altLang="en-US" dirty="0">
                <a:solidFill>
                  <a:srgbClr val="000000"/>
                </a:solidFill>
                <a:ea typeface="MS PGothic" charset="-128"/>
              </a:rPr>
              <a:t>BAD—Depending on loan, terms can be unfavorable; borrowing full value of car can lead to being upside down in loan (owing more than the car is worth); missed payment can result in repossession—no transportation for job and negative entry on credit reports</a:t>
            </a:r>
          </a:p>
          <a:p>
            <a:pPr marL="644525" lvl="1" indent="-171450" defTabSz="9969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b="1" dirty="0">
                <a:solidFill>
                  <a:srgbClr val="000000"/>
                </a:solidFill>
                <a:ea typeface="MS PGothic" charset="-128"/>
              </a:rPr>
              <a:t>Student loan: </a:t>
            </a:r>
          </a:p>
          <a:p>
            <a:pPr marL="644525" lvl="1" indent="-171450" defTabSz="996950" eaLnBrk="1" hangingPunct="1">
              <a:spcBef>
                <a:spcPct val="0"/>
              </a:spcBef>
              <a:buFont typeface="Arial" charset="0"/>
              <a:buChar char="•"/>
              <a:defRPr/>
            </a:pPr>
            <a:r>
              <a:rPr lang="en-US" altLang="en-US" dirty="0">
                <a:solidFill>
                  <a:srgbClr val="000000"/>
                </a:solidFill>
                <a:ea typeface="MS PGothic" charset="-128"/>
              </a:rPr>
              <a:t>GOOD—Can help you access postsecondary education or training, which can lead to a higher paying job; federal student loans have repayment options; regular payment can help build credit history</a:t>
            </a:r>
          </a:p>
          <a:p>
            <a:pPr marL="644525" lvl="1" indent="-171450" defTabSz="996950" eaLnBrk="1" hangingPunct="1">
              <a:spcBef>
                <a:spcPct val="0"/>
              </a:spcBef>
              <a:buFont typeface="Arial" charset="0"/>
              <a:buChar char="•"/>
              <a:defRPr/>
            </a:pPr>
            <a:r>
              <a:rPr lang="en-US" altLang="en-US" dirty="0">
                <a:solidFill>
                  <a:srgbClr val="000000"/>
                </a:solidFill>
                <a:ea typeface="MS PGothic" charset="-128"/>
              </a:rPr>
              <a:t>BAD—Borrowing more to pay for education than likely wages within career can support in terms of repayment; borrowing for education but not completing degree (created a liability without the benefit of a potentially higher paying job); terms and conditions misunderstood (allowing interest to accrue); likely to not be forgiven even in bankruptcy except under extreme circumstances</a:t>
            </a:r>
          </a:p>
          <a:p>
            <a:pPr marL="644525" lvl="1" indent="-171450" defTabSz="9969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b="1" dirty="0">
                <a:solidFill>
                  <a:srgbClr val="000000"/>
                </a:solidFill>
                <a:ea typeface="MS PGothic" charset="-128"/>
              </a:rPr>
              <a:t>Payday loan: </a:t>
            </a:r>
          </a:p>
          <a:p>
            <a:pPr marL="644525" lvl="1" indent="-171450" defTabSz="996950" eaLnBrk="1" hangingPunct="1">
              <a:spcBef>
                <a:spcPct val="0"/>
              </a:spcBef>
              <a:buFont typeface="Arial" charset="0"/>
              <a:buChar char="•"/>
              <a:defRPr/>
            </a:pPr>
            <a:r>
              <a:rPr lang="en-US" altLang="en-US" dirty="0">
                <a:solidFill>
                  <a:srgbClr val="000000"/>
                </a:solidFill>
                <a:ea typeface="MS PGothic" charset="-128"/>
              </a:rPr>
              <a:t>GOOD—Can help you get needed cash quickly and with little hassle</a:t>
            </a:r>
          </a:p>
          <a:p>
            <a:pPr marL="644525" lvl="1" indent="-171450" defTabSz="996950" eaLnBrk="1" hangingPunct="1">
              <a:spcBef>
                <a:spcPct val="0"/>
              </a:spcBef>
              <a:buFont typeface="Arial" charset="0"/>
              <a:buChar char="•"/>
              <a:defRPr/>
            </a:pPr>
            <a:r>
              <a:rPr lang="en-US" altLang="en-US" dirty="0">
                <a:solidFill>
                  <a:srgbClr val="000000"/>
                </a:solidFill>
                <a:ea typeface="MS PGothic" charset="-128"/>
              </a:rPr>
              <a:t>BAD—High-cost; may not to be able to pay in full within initial term (generally 14 days) and may need to renew; often leads to repeat loans; if renewal not paid, post-dated check will be cashed and can deplete your accounts and/or overdraft them and lead to overdraft charges</a:t>
            </a:r>
          </a:p>
          <a:p>
            <a:pPr marL="644525" lvl="1" indent="-171450" defTabSz="9969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b="1" dirty="0">
                <a:solidFill>
                  <a:srgbClr val="000000"/>
                </a:solidFill>
                <a:ea typeface="MS PGothic" charset="-128"/>
              </a:rPr>
              <a:t>Mortgage (loan for a home): </a:t>
            </a:r>
          </a:p>
          <a:p>
            <a:pPr marL="644525" lvl="1" indent="-171450" defTabSz="996950" eaLnBrk="1" hangingPunct="1">
              <a:spcBef>
                <a:spcPct val="0"/>
              </a:spcBef>
              <a:buFont typeface="Arial" charset="0"/>
              <a:buChar char="•"/>
              <a:defRPr/>
            </a:pPr>
            <a:r>
              <a:rPr lang="en-US" altLang="en-US" dirty="0">
                <a:solidFill>
                  <a:srgbClr val="000000"/>
                </a:solidFill>
                <a:ea typeface="MS PGothic" charset="-128"/>
              </a:rPr>
              <a:t>GOOD—Can help you get a home of your own; currently, interest rates are low, so the </a:t>
            </a:r>
            <a:r>
              <a:rPr lang="en-US" altLang="en-US" dirty="0" smtClean="0">
                <a:solidFill>
                  <a:srgbClr val="FF0000"/>
                </a:solidFill>
                <a:ea typeface="MS PGothic" charset="-128"/>
              </a:rPr>
              <a:t>loan</a:t>
            </a:r>
            <a:r>
              <a:rPr lang="en-US" altLang="en-US" dirty="0" smtClean="0">
                <a:solidFill>
                  <a:srgbClr val="000000"/>
                </a:solidFill>
                <a:ea typeface="MS PGothic" charset="-128"/>
              </a:rPr>
              <a:t> </a:t>
            </a:r>
            <a:r>
              <a:rPr lang="en-US" altLang="en-US" dirty="0">
                <a:solidFill>
                  <a:srgbClr val="000000"/>
                </a:solidFill>
                <a:ea typeface="MS PGothic" charset="-128"/>
              </a:rPr>
              <a:t>is less expensive than in decades past; secured with the house so will likely not need additional collateral; regular payment can help build credit history</a:t>
            </a:r>
          </a:p>
          <a:p>
            <a:pPr marL="644525" lvl="1" indent="-171450" defTabSz="996950" eaLnBrk="1" hangingPunct="1">
              <a:spcBef>
                <a:spcPct val="0"/>
              </a:spcBef>
              <a:buFont typeface="Arial" charset="0"/>
              <a:buChar char="•"/>
              <a:defRPr/>
            </a:pPr>
            <a:r>
              <a:rPr lang="en-US" altLang="en-US" dirty="0">
                <a:solidFill>
                  <a:srgbClr val="000000"/>
                </a:solidFill>
                <a:ea typeface="MS PGothic" charset="-128"/>
              </a:rPr>
              <a:t>BAD—Depending on loan, terms can be unfavorable; if you borrow the full value of the home and home values decrease, you could be upside down in the loan (owing more than the home is worth); missed payments can result in foreclosure—no home </a:t>
            </a:r>
            <a:r>
              <a:rPr lang="en-US" altLang="en-US" i="1" dirty="0">
                <a:solidFill>
                  <a:srgbClr val="000000"/>
                </a:solidFill>
                <a:ea typeface="MS PGothic" charset="-128"/>
              </a:rPr>
              <a:t>and</a:t>
            </a:r>
            <a:r>
              <a:rPr lang="en-US" altLang="en-US" dirty="0">
                <a:solidFill>
                  <a:srgbClr val="000000"/>
                </a:solidFill>
                <a:ea typeface="MS PGothic" charset="-128"/>
              </a:rPr>
              <a:t> negative entry on credit reports; selling the home can be difficult depending on the market and the condition of the home</a:t>
            </a:r>
          </a:p>
          <a:p>
            <a:pPr marL="644525" lvl="1" indent="-171450" defTabSz="9969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b="1" dirty="0">
                <a:solidFill>
                  <a:srgbClr val="000000"/>
                </a:solidFill>
                <a:ea typeface="MS PGothic" charset="-128"/>
              </a:rPr>
              <a:t>Car title loan: </a:t>
            </a:r>
          </a:p>
          <a:p>
            <a:pPr marL="644525" lvl="1" indent="-171450" defTabSz="996950" eaLnBrk="1" hangingPunct="1">
              <a:spcBef>
                <a:spcPct val="0"/>
              </a:spcBef>
              <a:buFont typeface="Arial" charset="0"/>
              <a:buChar char="•"/>
              <a:defRPr/>
            </a:pPr>
            <a:r>
              <a:rPr lang="en-US" altLang="en-US" dirty="0">
                <a:solidFill>
                  <a:srgbClr val="000000"/>
                </a:solidFill>
                <a:ea typeface="MS PGothic" charset="-128"/>
              </a:rPr>
              <a:t>GOOD—Can help you get needed cash quickly and with little hassle</a:t>
            </a:r>
          </a:p>
          <a:p>
            <a:pPr marL="644525" lvl="1" indent="-171450" defTabSz="996950" eaLnBrk="1" hangingPunct="1">
              <a:spcBef>
                <a:spcPct val="0"/>
              </a:spcBef>
              <a:buFont typeface="Arial" charset="0"/>
              <a:buChar char="•"/>
              <a:defRPr/>
            </a:pPr>
            <a:r>
              <a:rPr lang="en-US" altLang="en-US" dirty="0">
                <a:solidFill>
                  <a:srgbClr val="000000"/>
                </a:solidFill>
                <a:ea typeface="MS PGothic" charset="-128"/>
              </a:rPr>
              <a:t>BAD—Can lead to loss of your car title if the loan not paid as agreed</a:t>
            </a:r>
          </a:p>
          <a:p>
            <a:pPr marL="644525" lvl="1" indent="-171450" defTabSz="9969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b="1" dirty="0">
                <a:solidFill>
                  <a:srgbClr val="000000"/>
                </a:solidFill>
                <a:ea typeface="MS PGothic" charset="-128"/>
              </a:rPr>
              <a:t>Pawn shop loan: </a:t>
            </a:r>
          </a:p>
          <a:p>
            <a:pPr marL="644525" lvl="1" indent="-171450" defTabSz="996950" eaLnBrk="1" hangingPunct="1">
              <a:spcBef>
                <a:spcPct val="0"/>
              </a:spcBef>
              <a:buFont typeface="Arial" charset="0"/>
              <a:buChar char="•"/>
              <a:defRPr/>
            </a:pPr>
            <a:r>
              <a:rPr lang="en-US" altLang="en-US" dirty="0">
                <a:solidFill>
                  <a:srgbClr val="000000"/>
                </a:solidFill>
                <a:ea typeface="MS PGothic" charset="-128"/>
              </a:rPr>
              <a:t>GOOD—Can help you get needed cash quickly and with little hassle</a:t>
            </a:r>
          </a:p>
          <a:p>
            <a:pPr marL="644525" lvl="1" indent="-171450" defTabSz="996950" eaLnBrk="1" hangingPunct="1">
              <a:spcBef>
                <a:spcPct val="0"/>
              </a:spcBef>
              <a:buFont typeface="Arial" charset="0"/>
              <a:buChar char="•"/>
              <a:defRPr/>
            </a:pPr>
            <a:r>
              <a:rPr lang="en-US" altLang="en-US" dirty="0">
                <a:solidFill>
                  <a:srgbClr val="000000"/>
                </a:solidFill>
                <a:ea typeface="MS PGothic" charset="-128"/>
              </a:rPr>
              <a:t>BAD—Can lead to loss of asset pawned if loan not paid as agreed</a:t>
            </a:r>
          </a:p>
        </p:txBody>
      </p:sp>
      <p:sp>
        <p:nvSpPr>
          <p:cNvPr id="277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3AF1A5D-EE1F-4497-BAA3-25379F975659}" type="slidenum">
              <a:rPr lang="en-US" altLang="en-US" smtClean="0">
                <a:latin typeface="Calibri" panose="020F0502020204030204" pitchFamily="34" charset="0"/>
              </a:rPr>
              <a:pPr/>
              <a:t>117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31483367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a:defRPr/>
            </a:pPr>
            <a:r>
              <a:rPr lang="en-US" altLang="en-US" b="1" i="1" u="sng" dirty="0" smtClean="0">
                <a:solidFill>
                  <a:srgbClr val="000000"/>
                </a:solidFill>
                <a:ea typeface="MS PGothic" charset="-128"/>
              </a:rPr>
              <a:t>Module 6: Dealing </a:t>
            </a:r>
            <a:r>
              <a:rPr lang="en-US" altLang="en-US" b="1" i="1" u="sng" dirty="0">
                <a:solidFill>
                  <a:srgbClr val="000000"/>
                </a:solidFill>
                <a:ea typeface="MS PGothic" charset="-128"/>
              </a:rPr>
              <a:t>with </a:t>
            </a:r>
            <a:r>
              <a:rPr lang="en-US" altLang="en-US" b="1" i="1" u="sng" dirty="0" smtClean="0">
                <a:solidFill>
                  <a:srgbClr val="000000"/>
                </a:solidFill>
                <a:ea typeface="MS PGothic" charset="-128"/>
              </a:rPr>
              <a:t>Debt</a:t>
            </a:r>
            <a:endParaRPr lang="en-US" altLang="en-US" b="1" i="1" u="sng" dirty="0">
              <a:solidFill>
                <a:srgbClr val="000000"/>
              </a:solidFill>
              <a:ea typeface="MS PGothic" charset="-128"/>
            </a:endParaRPr>
          </a:p>
          <a:p>
            <a:pPr defTabSz="996950">
              <a:defRPr/>
            </a:pPr>
            <a:endParaRPr lang="en-US" altLang="en-US" b="1" dirty="0">
              <a:solidFill>
                <a:srgbClr val="000000"/>
              </a:solidFill>
              <a:ea typeface="MS PGothic" charset="-128"/>
            </a:endParaRPr>
          </a:p>
          <a:p>
            <a:pPr defTabSz="996950">
              <a:defRPr/>
            </a:pPr>
            <a:r>
              <a:rPr lang="en-US" altLang="en-US" b="1" dirty="0" smtClean="0">
                <a:solidFill>
                  <a:srgbClr val="000000"/>
                </a:solidFill>
                <a:ea typeface="MS PGothic" charset="-128"/>
              </a:rPr>
              <a:t>Presentation (Module </a:t>
            </a:r>
            <a:r>
              <a:rPr lang="en-US" altLang="en-US" b="1" dirty="0">
                <a:solidFill>
                  <a:srgbClr val="000000"/>
                </a:solidFill>
                <a:ea typeface="MS PGothic" charset="-128"/>
              </a:rPr>
              <a:t>6</a:t>
            </a:r>
            <a:r>
              <a:rPr lang="en-US" altLang="en-US" b="1" dirty="0" smtClean="0">
                <a:solidFill>
                  <a:srgbClr val="000000"/>
                </a:solidFill>
                <a:ea typeface="MS PGothic" charset="-128"/>
              </a:rPr>
              <a:t>)</a:t>
            </a:r>
          </a:p>
          <a:p>
            <a:pPr defTabSz="996950">
              <a:defRPr/>
            </a:pPr>
            <a:endParaRPr lang="en-US" altLang="en-US" b="1" dirty="0" smtClean="0">
              <a:solidFill>
                <a:srgbClr val="000000"/>
              </a:solidFill>
              <a:ea typeface="MS PGothic" charset="-128"/>
            </a:endParaRPr>
          </a:p>
          <a:p>
            <a:pPr defTabSz="996950">
              <a:defRPr/>
            </a:pPr>
            <a:r>
              <a:rPr lang="en-US" b="1" dirty="0" smtClean="0"/>
              <a:t>Explain</a:t>
            </a:r>
            <a:r>
              <a:rPr lang="en-US" dirty="0" smtClean="0"/>
              <a:t>: </a:t>
            </a:r>
          </a:p>
          <a:p>
            <a:pPr defTabSz="996950">
              <a:defRPr/>
            </a:pPr>
            <a:endParaRPr lang="en-US" dirty="0" smtClean="0"/>
          </a:p>
          <a:p>
            <a:pPr marL="171450" indent="-171450" defTabSz="996950">
              <a:buFont typeface="Arial" charset="0"/>
              <a:buChar char="•"/>
              <a:defRPr/>
            </a:pPr>
            <a:r>
              <a:rPr lang="en-US" dirty="0" smtClean="0"/>
              <a:t>In rent-to-own arrangements for consumer goods such as furniture, fixtures, electronics, or appliances, you lease the items and typically have the option to purchase the item by continuing to make payments for some specified period of time, or by paying off the balance during the term of the lease. </a:t>
            </a:r>
          </a:p>
          <a:p>
            <a:pPr marL="171450" indent="-171450" defTabSz="996950">
              <a:buFont typeface="Arial" charset="0"/>
              <a:buChar char="•"/>
              <a:defRPr/>
            </a:pPr>
            <a:r>
              <a:rPr lang="en-US" dirty="0" smtClean="0"/>
              <a:t>Items rented/purchased this way tend to be more expensive than items purchased outright. </a:t>
            </a:r>
          </a:p>
          <a:p>
            <a:pPr marL="171450" indent="-171450" defTabSz="996950">
              <a:buFont typeface="Arial" charset="0"/>
              <a:buChar char="•"/>
              <a:defRPr/>
            </a:pPr>
            <a:r>
              <a:rPr lang="en-US" dirty="0" smtClean="0"/>
              <a:t>If the payments are not made as agreed, the lessor/seller can take the item back. </a:t>
            </a:r>
          </a:p>
          <a:p>
            <a:pPr marL="171450" indent="-171450" defTabSz="996950">
              <a:buFont typeface="Arial" charset="0"/>
              <a:buChar char="•"/>
              <a:defRPr/>
            </a:pPr>
            <a:r>
              <a:rPr lang="en-US" dirty="0" smtClean="0"/>
              <a:t>You have the option to return the item at any time. </a:t>
            </a:r>
          </a:p>
          <a:p>
            <a:pPr marL="171450" indent="-171450" defTabSz="996950">
              <a:buFont typeface="Arial" charset="0"/>
              <a:buChar char="•"/>
              <a:defRPr/>
            </a:pPr>
            <a:r>
              <a:rPr lang="en-US" dirty="0" smtClean="0"/>
              <a:t>If you return the item or the lessor/seller takes it back, you do not get a refund of money already paid. </a:t>
            </a:r>
          </a:p>
          <a:p>
            <a:pPr marL="171450" indent="-171450" defTabSz="996950">
              <a:buFont typeface="Arial" charset="0"/>
              <a:buChar char="•"/>
              <a:defRPr/>
            </a:pPr>
            <a:r>
              <a:rPr lang="en-US" dirty="0" smtClean="0"/>
              <a:t>In most states, these transactions are treated as leases, but in some states they are considered credit sales under state law.</a:t>
            </a:r>
          </a:p>
        </p:txBody>
      </p:sp>
      <p:sp>
        <p:nvSpPr>
          <p:cNvPr id="279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6C7947E-26DC-4D8A-ACDB-54BCD2651F77}" type="slidenum">
              <a:rPr lang="en-US" altLang="en-US" smtClean="0">
                <a:latin typeface="Calibri" panose="020F0502020204030204" pitchFamily="34" charset="0"/>
              </a:rPr>
              <a:pPr/>
              <a:t>118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8589011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a:defRPr/>
            </a:pPr>
            <a:r>
              <a:rPr lang="en-US" altLang="en-US" b="1" i="1" u="sng" dirty="0" smtClean="0">
                <a:solidFill>
                  <a:srgbClr val="000000"/>
                </a:solidFill>
                <a:ea typeface="MS PGothic" charset="-128"/>
              </a:rPr>
              <a:t>Module 6: Dealing </a:t>
            </a:r>
            <a:r>
              <a:rPr lang="en-US" altLang="en-US" b="1" i="1" u="sng" dirty="0">
                <a:solidFill>
                  <a:srgbClr val="000000"/>
                </a:solidFill>
                <a:ea typeface="MS PGothic" charset="-128"/>
              </a:rPr>
              <a:t>with </a:t>
            </a:r>
            <a:r>
              <a:rPr lang="en-US" altLang="en-US" b="1" i="1" u="sng" dirty="0" smtClean="0">
                <a:solidFill>
                  <a:srgbClr val="000000"/>
                </a:solidFill>
                <a:ea typeface="MS PGothic" charset="-128"/>
              </a:rPr>
              <a:t>Debt</a:t>
            </a:r>
            <a:endParaRPr lang="en-US" altLang="en-US" b="1" i="1" u="sng" dirty="0">
              <a:solidFill>
                <a:srgbClr val="000000"/>
              </a:solidFill>
              <a:ea typeface="MS PGothic" charset="-128"/>
            </a:endParaRPr>
          </a:p>
          <a:p>
            <a:pPr defTabSz="996950">
              <a:defRPr/>
            </a:pPr>
            <a:endParaRPr lang="en-US" altLang="en-US" b="1" dirty="0">
              <a:solidFill>
                <a:srgbClr val="000000"/>
              </a:solidFill>
              <a:ea typeface="MS PGothic" charset="-128"/>
            </a:endParaRPr>
          </a:p>
          <a:p>
            <a:pPr defTabSz="996950">
              <a:defRPr/>
            </a:pPr>
            <a:r>
              <a:rPr lang="en-US" altLang="en-US" b="1" dirty="0" smtClean="0">
                <a:solidFill>
                  <a:srgbClr val="000000"/>
                </a:solidFill>
                <a:ea typeface="MS PGothic" charset="-128"/>
              </a:rPr>
              <a:t>Facilitated Discussion </a:t>
            </a:r>
            <a:r>
              <a:rPr lang="en-US" altLang="en-US" b="1" dirty="0">
                <a:solidFill>
                  <a:srgbClr val="000000"/>
                </a:solidFill>
                <a:ea typeface="MS PGothic" charset="-128"/>
              </a:rPr>
              <a:t>(Module 6)</a:t>
            </a:r>
          </a:p>
          <a:p>
            <a:pPr defTabSz="996950">
              <a:defRPr/>
            </a:pPr>
            <a:endParaRPr lang="en-US" altLang="en-US" b="1" dirty="0" smtClean="0">
              <a:solidFill>
                <a:srgbClr val="000000"/>
              </a:solidFill>
              <a:ea typeface="MS PGothic" charset="-128"/>
            </a:endParaRPr>
          </a:p>
          <a:p>
            <a:pPr defTabSz="996950">
              <a:defRPr/>
            </a:pPr>
            <a:r>
              <a:rPr lang="en-US" altLang="en-US" b="0" dirty="0" smtClean="0">
                <a:solidFill>
                  <a:srgbClr val="000000"/>
                </a:solidFill>
                <a:ea typeface="MS PGothic" charset="-128"/>
              </a:rPr>
              <a:t>Explain:</a:t>
            </a:r>
          </a:p>
          <a:p>
            <a:pPr marL="171450" indent="-171450">
              <a:buFont typeface="Arial" charset="0"/>
              <a:buChar char="•"/>
              <a:defRPr/>
            </a:pPr>
            <a:r>
              <a:rPr lang="en-US" b="0" dirty="0" smtClean="0"/>
              <a:t>A co-signer </a:t>
            </a:r>
            <a:r>
              <a:rPr lang="en-US" dirty="0" smtClean="0"/>
              <a:t>is a co-borrower and has the same obligation to pay a debt as the borrower. In most cases a lender or creditor does not even have to first attempt to seek repayment of a debt from the borrower before seeking repayment from you as a co-signer. A co-signer is at risk of having to repay any missed payments. And, if the borrower defaults on the loan, you as a co-signer have generally agreed to repay the entire loan. </a:t>
            </a:r>
          </a:p>
          <a:p>
            <a:pPr marL="171450" indent="-171450">
              <a:buFont typeface="Arial" charset="0"/>
              <a:buChar char="•"/>
              <a:defRPr/>
            </a:pPr>
            <a:r>
              <a:rPr lang="en-US" dirty="0" smtClean="0"/>
              <a:t>Your credit score may also be affected, for example, if the borrower is late with or fails to make any payments.</a:t>
            </a:r>
          </a:p>
          <a:p>
            <a:pPr marL="171450" indent="-171450">
              <a:buFont typeface="Arial" charset="0"/>
              <a:buChar char="•"/>
              <a:defRPr/>
            </a:pPr>
            <a:r>
              <a:rPr lang="en-US" dirty="0" smtClean="0"/>
              <a:t>Co-signing a loan may also affect your ability to obtain a future loan because a creditor may take into account the increased amount of debt that you have as a result of co-signing for a loan.</a:t>
            </a:r>
          </a:p>
          <a:p>
            <a:pPr marL="171450" indent="-171450">
              <a:buFont typeface="Arial" charset="0"/>
              <a:buChar char="•"/>
              <a:defRPr/>
            </a:pPr>
            <a:r>
              <a:rPr lang="en-US" dirty="0" smtClean="0"/>
              <a:t>Lenders sometimes ask for a co-signer when they are concerned that a prospective borrower will not be able to repay a loan. The co-signer helps decrease a lender’s concern about repayment. If you decide to co-sign for a loan, you should read the terms of the loan and consider carefully before taking on the risk of co-signing.</a:t>
            </a:r>
          </a:p>
        </p:txBody>
      </p:sp>
      <p:sp>
        <p:nvSpPr>
          <p:cNvPr id="281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4EF1DA4-2ABA-4893-A796-CC6203DE5017}" type="slidenum">
              <a:rPr lang="en-US" altLang="en-US" smtClean="0">
                <a:latin typeface="Calibri" panose="020F0502020204030204" pitchFamily="34" charset="0"/>
              </a:rPr>
              <a:pPr/>
              <a:t>119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7406307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a:defRPr/>
            </a:pPr>
            <a:r>
              <a:rPr lang="en-US" altLang="en-US" b="1" i="1" u="sng" dirty="0" smtClean="0">
                <a:solidFill>
                  <a:srgbClr val="000000"/>
                </a:solidFill>
                <a:ea typeface="MS PGothic" charset="-128"/>
              </a:rPr>
              <a:t>Module 6: Dealing </a:t>
            </a:r>
            <a:r>
              <a:rPr lang="en-US" altLang="en-US" b="1" i="1" u="sng" dirty="0">
                <a:solidFill>
                  <a:srgbClr val="000000"/>
                </a:solidFill>
                <a:ea typeface="MS PGothic" charset="-128"/>
              </a:rPr>
              <a:t>with </a:t>
            </a:r>
            <a:r>
              <a:rPr lang="en-US" altLang="en-US" b="1" i="1" u="sng" dirty="0" smtClean="0">
                <a:solidFill>
                  <a:srgbClr val="000000"/>
                </a:solidFill>
                <a:ea typeface="MS PGothic" charset="-128"/>
              </a:rPr>
              <a:t>Debt</a:t>
            </a:r>
            <a:endParaRPr lang="en-US" altLang="en-US" b="1" i="1" u="sng" dirty="0">
              <a:solidFill>
                <a:srgbClr val="000000"/>
              </a:solidFill>
              <a:ea typeface="MS PGothic" charset="-128"/>
            </a:endParaRPr>
          </a:p>
          <a:p>
            <a:pPr defTabSz="996950">
              <a:defRPr/>
            </a:pPr>
            <a:endParaRPr lang="en-US" altLang="en-US" b="1" dirty="0">
              <a:solidFill>
                <a:srgbClr val="000000"/>
              </a:solidFill>
              <a:ea typeface="MS PGothic" charset="-128"/>
            </a:endParaRPr>
          </a:p>
          <a:p>
            <a:pPr defTabSz="996950">
              <a:defRPr/>
            </a:pPr>
            <a:r>
              <a:rPr lang="en-US" altLang="en-US" b="1" dirty="0">
                <a:solidFill>
                  <a:srgbClr val="000000"/>
                </a:solidFill>
                <a:ea typeface="MS PGothic" charset="-128"/>
              </a:rPr>
              <a:t>Facilitated Discussion (Module 6</a:t>
            </a:r>
            <a:r>
              <a:rPr lang="en-US" altLang="en-US" b="1" dirty="0" smtClean="0">
                <a:solidFill>
                  <a:srgbClr val="000000"/>
                </a:solidFill>
                <a:ea typeface="MS PGothic" charset="-128"/>
              </a:rPr>
              <a:t>) (Page 197)</a:t>
            </a:r>
            <a:endParaRPr lang="en-US" altLang="en-US" b="1" dirty="0">
              <a:solidFill>
                <a:srgbClr val="000000"/>
              </a:solidFill>
              <a:ea typeface="MS PGothic" charset="-128"/>
            </a:endParaRPr>
          </a:p>
          <a:p>
            <a:pPr defTabSz="996950">
              <a:defRPr/>
            </a:pPr>
            <a:endParaRPr lang="en-US" altLang="en-US" b="1" dirty="0">
              <a:solidFill>
                <a:srgbClr val="000000"/>
              </a:solidFill>
              <a:ea typeface="MS PGothic" charset="-128"/>
            </a:endParaRPr>
          </a:p>
          <a:p>
            <a:pPr marL="171450" indent="-171450" defTabSz="996950">
              <a:buFont typeface="Arial" charset="0"/>
              <a:buChar char="•"/>
              <a:defRPr/>
            </a:pPr>
            <a:r>
              <a:rPr lang="en-US" altLang="en-US" dirty="0">
                <a:solidFill>
                  <a:srgbClr val="000000"/>
                </a:solidFill>
                <a:ea typeface="MS PGothic" charset="-128"/>
              </a:rPr>
              <a:t>Ask participants to share some of the reasons people have medical debt.</a:t>
            </a:r>
          </a:p>
          <a:p>
            <a:pPr marL="171450" indent="-171450" defTabSz="996950">
              <a:buFont typeface="Arial" charset="0"/>
              <a:buChar char="•"/>
              <a:defRPr/>
            </a:pPr>
            <a:r>
              <a:rPr lang="en-US" altLang="en-US" dirty="0" smtClean="0">
                <a:solidFill>
                  <a:srgbClr val="000000"/>
                </a:solidFill>
                <a:ea typeface="MS PGothic" charset="-128"/>
              </a:rPr>
              <a:t>If </a:t>
            </a:r>
            <a:r>
              <a:rPr lang="en-US" altLang="en-US" dirty="0">
                <a:solidFill>
                  <a:srgbClr val="000000"/>
                </a:solidFill>
                <a:ea typeface="MS PGothic" charset="-128"/>
              </a:rPr>
              <a:t>not shared, provide the following factors that lead to medical debt:</a:t>
            </a:r>
          </a:p>
          <a:p>
            <a:pPr marL="171450" indent="-171450" defTabSz="996950">
              <a:buFont typeface="Arial" charset="0"/>
              <a:buChar char="•"/>
              <a:defRPr/>
            </a:pPr>
            <a:endParaRPr lang="en-US" altLang="en-US" dirty="0">
              <a:solidFill>
                <a:srgbClr val="000000"/>
              </a:solidFill>
              <a:ea typeface="MS PGothic" charset="-128"/>
            </a:endParaRPr>
          </a:p>
          <a:p>
            <a:pPr marL="627063" lvl="1" indent="-169863" defTabSz="996950">
              <a:buFontTx/>
              <a:buChar char="•"/>
              <a:defRPr/>
            </a:pPr>
            <a:r>
              <a:rPr lang="en-US" altLang="en-US" b="1" dirty="0">
                <a:ea typeface="MS PGothic" charset="-128"/>
              </a:rPr>
              <a:t>Medical debt is almost always the result of an unplanned event—someone becoming ill or injured.</a:t>
            </a:r>
            <a:r>
              <a:rPr lang="en-US" altLang="en-US" dirty="0">
                <a:ea typeface="MS PGothic" charset="-128"/>
              </a:rPr>
              <a:t> Even with health insurance, co-pays and deductibles can add up. This is one reason that emergency savings is important for building financial stability. </a:t>
            </a:r>
          </a:p>
          <a:p>
            <a:pPr marL="627063" lvl="1" indent="-169863" defTabSz="996950">
              <a:buFontTx/>
              <a:buChar char="•"/>
              <a:defRPr/>
            </a:pPr>
            <a:r>
              <a:rPr lang="en-US" altLang="en-US" b="1" dirty="0">
                <a:ea typeface="MS PGothic" charset="-128"/>
              </a:rPr>
              <a:t>Secondly, the costs of the care are almost never fully known upfront. </a:t>
            </a:r>
            <a:r>
              <a:rPr lang="en-US" altLang="en-US" dirty="0">
                <a:ea typeface="MS PGothic" charset="-128"/>
              </a:rPr>
              <a:t>Unlike the cost of a house or car, where you should know what you will pay when you sign the loan agreement, when you accept responsibility for payment of your treatment at a hospital or other medical provider, you generally have no idea how much the treatment will cost. You may also not know your share of the cost.</a:t>
            </a:r>
          </a:p>
          <a:p>
            <a:pPr marL="627063" lvl="1" indent="-169863" defTabSz="996950">
              <a:buFontTx/>
              <a:buChar char="•"/>
              <a:defRPr/>
            </a:pPr>
            <a:r>
              <a:rPr lang="en-US" altLang="en-US" b="1" dirty="0">
                <a:ea typeface="MS PGothic" charset="-128"/>
              </a:rPr>
              <a:t>Invoices and bills may be confusing.</a:t>
            </a:r>
            <a:r>
              <a:rPr lang="en-US" altLang="en-US" dirty="0">
                <a:ea typeface="MS PGothic" charset="-128"/>
              </a:rPr>
              <a:t> Rather than one itemized bill, you may receive several bills over a period of weeks or months with hospital stays or situations that involved multiple health care services providers. Because of this confusion, people may be more likely to not recognize the information contained on the invoice or hesitate or delay paying a medical bill. They may have questions about whether the amount was already paid by insurance, whether the correct amount was billed, or whether they actually received the billed treatment. </a:t>
            </a:r>
          </a:p>
          <a:p>
            <a:pPr marL="627063" lvl="1" indent="-169863" defTabSz="996950">
              <a:buFontTx/>
              <a:buChar char="•"/>
              <a:defRPr/>
            </a:pPr>
            <a:r>
              <a:rPr lang="en-US" altLang="en-US" dirty="0">
                <a:ea typeface="MS PGothic" charset="-128"/>
              </a:rPr>
              <a:t>And without knowing how much the total cost should be, how much the insurer will cover, and how much of the cost will be passed on to you, </a:t>
            </a:r>
            <a:r>
              <a:rPr lang="en-US" altLang="en-US" b="1" dirty="0">
                <a:ea typeface="MS PGothic" charset="-128"/>
              </a:rPr>
              <a:t>it becomes difficult to determine whether you are being charged the right amount. </a:t>
            </a:r>
            <a:r>
              <a:rPr lang="en-US" altLang="en-US" dirty="0">
                <a:ea typeface="MS PGothic" charset="-128"/>
              </a:rPr>
              <a:t>That leaves consumers in a position where they need to review each medical bill carefully and contact providers or insurers when they have questions. </a:t>
            </a:r>
          </a:p>
          <a:p>
            <a:pPr marL="627063" lvl="1" indent="-169863" defTabSz="996950">
              <a:buFontTx/>
              <a:buChar char="•"/>
              <a:defRPr/>
            </a:pPr>
            <a:r>
              <a:rPr lang="en-US" altLang="en-US" b="1" dirty="0">
                <a:ea typeface="MS PGothic" charset="-128"/>
              </a:rPr>
              <a:t>Uninsured individuals are generally charged more for services.</a:t>
            </a:r>
            <a:r>
              <a:rPr lang="en-US" altLang="en-US" dirty="0">
                <a:ea typeface="MS PGothic" charset="-128"/>
              </a:rPr>
              <a:t> Insurance companies negotiate discounts for services. This means that if you are uninsured, your bill will likely be higher than the bill that someone who has insurance receives for the same procedures and care. </a:t>
            </a:r>
          </a:p>
          <a:p>
            <a:pPr defTabSz="996950">
              <a:buFontTx/>
              <a:buChar char="•"/>
              <a:defRPr/>
            </a:pPr>
            <a:endParaRPr lang="en-US" altLang="en-US" dirty="0">
              <a:solidFill>
                <a:srgbClr val="000000"/>
              </a:solidFill>
              <a:ea typeface="MS PGothic" charset="-128"/>
            </a:endParaRPr>
          </a:p>
        </p:txBody>
      </p:sp>
      <p:sp>
        <p:nvSpPr>
          <p:cNvPr id="283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1AD49B1-F5B5-4E1F-9580-AF8C4E311458}" type="slidenum">
              <a:rPr lang="en-US" altLang="en-US" smtClean="0">
                <a:latin typeface="Calibri" panose="020F0502020204030204" pitchFamily="34" charset="0"/>
              </a:rPr>
              <a:pPr/>
              <a:t>120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2191961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a:defRPr/>
            </a:pPr>
            <a:r>
              <a:rPr lang="en-US" altLang="en-US" b="1" i="1" u="sng" dirty="0" smtClean="0">
                <a:solidFill>
                  <a:srgbClr val="000000"/>
                </a:solidFill>
                <a:ea typeface="MS PGothic" charset="-128"/>
              </a:rPr>
              <a:t>Module 6: Dealing </a:t>
            </a:r>
            <a:r>
              <a:rPr lang="en-US" altLang="en-US" b="1" i="1" u="sng" dirty="0">
                <a:solidFill>
                  <a:srgbClr val="000000"/>
                </a:solidFill>
                <a:ea typeface="MS PGothic" charset="-128"/>
              </a:rPr>
              <a:t>with </a:t>
            </a:r>
            <a:r>
              <a:rPr lang="en-US" altLang="en-US" b="1" i="1" u="sng" dirty="0" smtClean="0">
                <a:solidFill>
                  <a:srgbClr val="000000"/>
                </a:solidFill>
                <a:ea typeface="MS PGothic" charset="-128"/>
              </a:rPr>
              <a:t>Debt</a:t>
            </a:r>
            <a:endParaRPr lang="en-US" altLang="en-US" b="1" i="1" u="sng" dirty="0">
              <a:solidFill>
                <a:srgbClr val="000000"/>
              </a:solidFill>
              <a:ea typeface="MS PGothic" charset="-128"/>
            </a:endParaRPr>
          </a:p>
          <a:p>
            <a:pPr defTabSz="996950">
              <a:defRPr/>
            </a:pPr>
            <a:endParaRPr lang="en-US" altLang="en-US" b="1" dirty="0">
              <a:solidFill>
                <a:srgbClr val="000000"/>
              </a:solidFill>
              <a:ea typeface="MS PGothic" charset="-128"/>
            </a:endParaRPr>
          </a:p>
          <a:p>
            <a:pPr defTabSz="996950">
              <a:defRPr/>
            </a:pPr>
            <a:r>
              <a:rPr lang="en-US" altLang="en-US" b="1" dirty="0">
                <a:solidFill>
                  <a:srgbClr val="000000"/>
                </a:solidFill>
                <a:ea typeface="MS PGothic" charset="-128"/>
              </a:rPr>
              <a:t>Facilitated Discussion (Module 6)</a:t>
            </a:r>
          </a:p>
          <a:p>
            <a:pPr defTabSz="996950">
              <a:defRPr/>
            </a:pPr>
            <a:endParaRPr lang="en-US" altLang="en-US" b="1" dirty="0">
              <a:solidFill>
                <a:srgbClr val="000000"/>
              </a:solidFill>
              <a:ea typeface="MS PGothic" charset="-128"/>
            </a:endParaRPr>
          </a:p>
          <a:p>
            <a:pPr marL="171450" indent="-171450" defTabSz="996950">
              <a:buFont typeface="Arial" charset="0"/>
              <a:buChar char="•"/>
              <a:defRPr/>
            </a:pPr>
            <a:r>
              <a:rPr lang="en-US" altLang="en-US" dirty="0">
                <a:solidFill>
                  <a:srgbClr val="000000"/>
                </a:solidFill>
                <a:ea typeface="MS PGothic" charset="-128"/>
              </a:rPr>
              <a:t>Review some ways to avoid medical debt. Be sure to ask participants for their ideas and suggestions</a:t>
            </a:r>
            <a:r>
              <a:rPr lang="en-US" altLang="en-US" dirty="0" smtClean="0">
                <a:solidFill>
                  <a:srgbClr val="000000"/>
                </a:solidFill>
                <a:ea typeface="MS PGothic" charset="-128"/>
              </a:rPr>
              <a:t>.</a:t>
            </a:r>
          </a:p>
          <a:p>
            <a:pPr marL="171450" indent="-171450" defTabSz="996950">
              <a:buFont typeface="Arial" charset="0"/>
              <a:buChar char="•"/>
              <a:defRPr/>
            </a:pPr>
            <a:r>
              <a:rPr lang="en-US" altLang="en-US" dirty="0" smtClean="0">
                <a:solidFill>
                  <a:srgbClr val="000000"/>
                </a:solidFill>
                <a:ea typeface="MS PGothic" charset="-128"/>
              </a:rPr>
              <a:t>Use </a:t>
            </a:r>
            <a:r>
              <a:rPr lang="en-US" altLang="en-US" dirty="0">
                <a:solidFill>
                  <a:srgbClr val="000000"/>
                </a:solidFill>
                <a:ea typeface="MS PGothic" charset="-128"/>
              </a:rPr>
              <a:t>the following information from the toolkit to add to the </a:t>
            </a:r>
            <a:r>
              <a:rPr lang="en-US" altLang="en-US" dirty="0" smtClean="0">
                <a:solidFill>
                  <a:srgbClr val="000000"/>
                </a:solidFill>
                <a:ea typeface="MS PGothic" charset="-128"/>
              </a:rPr>
              <a:t>discussion:</a:t>
            </a:r>
          </a:p>
          <a:p>
            <a:pPr marL="171450" indent="-171450" defTabSz="996950">
              <a:buFont typeface="Arial" charset="0"/>
              <a:buChar char="•"/>
              <a:defRPr/>
            </a:pPr>
            <a:endParaRPr lang="en-US" altLang="en-US" dirty="0" smtClean="0">
              <a:solidFill>
                <a:srgbClr val="000000"/>
              </a:solidFill>
              <a:ea typeface="MS PGothic" charset="-128"/>
            </a:endParaRPr>
          </a:p>
          <a:p>
            <a:pPr marL="628650" lvl="1" indent="-171450" defTabSz="996950">
              <a:buFont typeface="Arial" charset="0"/>
              <a:buChar char="•"/>
              <a:defRPr/>
            </a:pPr>
            <a:r>
              <a:rPr lang="en-US" altLang="en-US" b="1" dirty="0" smtClean="0">
                <a:ea typeface="MS PGothic" charset="-128"/>
              </a:rPr>
              <a:t>Get </a:t>
            </a:r>
            <a:r>
              <a:rPr lang="en-US" altLang="en-US" b="1" dirty="0">
                <a:ea typeface="MS PGothic" charset="-128"/>
              </a:rPr>
              <a:t>cost estimates up front</a:t>
            </a:r>
            <a:r>
              <a:rPr lang="en-US" altLang="en-US" dirty="0">
                <a:ea typeface="MS PGothic" charset="-128"/>
              </a:rPr>
              <a:t>—then you can decide whether to proceed or delay elective procedures.</a:t>
            </a:r>
          </a:p>
          <a:p>
            <a:pPr marL="641350" lvl="1" indent="-171450" defTabSz="996950">
              <a:buFont typeface="Arial" charset="0"/>
              <a:buChar char="•"/>
              <a:defRPr/>
            </a:pPr>
            <a:r>
              <a:rPr lang="en-US" altLang="en-US" b="1" dirty="0">
                <a:ea typeface="MS PGothic" charset="-128"/>
              </a:rPr>
              <a:t>Find out whether there is a prompt payment discount</a:t>
            </a:r>
            <a:r>
              <a:rPr lang="en-US" altLang="en-US" dirty="0">
                <a:ea typeface="MS PGothic" charset="-128"/>
              </a:rPr>
              <a:t>, which can be substantial. This may mean cutting back in other areas for a few months in order to pay the bill and secure the discount.</a:t>
            </a:r>
          </a:p>
          <a:p>
            <a:pPr marL="641350" lvl="1" indent="-171450" defTabSz="996950">
              <a:buFont typeface="Arial" charset="0"/>
              <a:buChar char="•"/>
              <a:defRPr/>
            </a:pPr>
            <a:r>
              <a:rPr lang="en-US" altLang="en-US" b="1" dirty="0">
                <a:ea typeface="MS PGothic" charset="-128"/>
              </a:rPr>
              <a:t>Ask for a discount on the treatment.</a:t>
            </a:r>
            <a:endParaRPr lang="en-US" altLang="en-US" dirty="0">
              <a:ea typeface="MS PGothic" charset="-128"/>
            </a:endParaRPr>
          </a:p>
          <a:p>
            <a:pPr marL="641350" lvl="1" indent="-171450" defTabSz="996950">
              <a:buFont typeface="Arial" charset="0"/>
              <a:buChar char="•"/>
              <a:defRPr/>
            </a:pPr>
            <a:r>
              <a:rPr lang="en-US" altLang="en-US" b="1" dirty="0">
                <a:ea typeface="MS PGothic" charset="-128"/>
              </a:rPr>
              <a:t>Ask about “charity care”</a:t>
            </a:r>
            <a:r>
              <a:rPr lang="en-US" altLang="ja-JP" dirty="0">
                <a:ea typeface="MS PGothic" charset="-128"/>
              </a:rPr>
              <a:t> from the hospital and government before or immediately following treatment.</a:t>
            </a:r>
          </a:p>
          <a:p>
            <a:pPr marL="641350" lvl="1" indent="-171450" defTabSz="996950">
              <a:buFont typeface="Arial" charset="0"/>
              <a:buChar char="•"/>
              <a:defRPr/>
            </a:pPr>
            <a:r>
              <a:rPr lang="en-US" altLang="en-US" b="1" dirty="0">
                <a:ea typeface="MS PGothic" charset="-128"/>
              </a:rPr>
              <a:t>If you are asked to put a hospital bill on a credit card, watch out.</a:t>
            </a:r>
            <a:r>
              <a:rPr lang="en-US" altLang="en-US" dirty="0">
                <a:ea typeface="MS PGothic" charset="-128"/>
              </a:rPr>
              <a:t> Many hospitals have some obligation to provide for charity care for those who can’t afford treatment. Once you put your hospital bill on a credit card, you won’t be considered for a later write-down of your bill under the charity care program. Some medical providers even offer a credit card for you to use at the provider’s office. Healthcare credit cards can have tricky terms, so make sure you know what you’re getting into. For tips on healthcare credit cards see: </a:t>
            </a:r>
            <a:r>
              <a:rPr lang="en-US" altLang="en-US" dirty="0">
                <a:ea typeface="MS PGothic" charset="-128"/>
                <a:hlinkClick r:id="rId3"/>
              </a:rPr>
              <a:t>http://www.consumerfinance.gov/blog/whats-the-deal-with-health-care-credit-cards-four-things-you-should-know/</a:t>
            </a:r>
            <a:endParaRPr lang="en-US" altLang="en-US" dirty="0">
              <a:ea typeface="MS PGothic" charset="-128"/>
            </a:endParaRPr>
          </a:p>
          <a:p>
            <a:pPr marL="641350" lvl="1" indent="-171450" defTabSz="996950">
              <a:buFont typeface="Arial" charset="0"/>
              <a:buChar char="•"/>
              <a:defRPr/>
            </a:pPr>
            <a:r>
              <a:rPr lang="en-US" altLang="en-US" dirty="0">
                <a:ea typeface="MS PGothic" charset="-128"/>
              </a:rPr>
              <a:t>If you can’t afford to pay for the care even after charity care and discounts have been applied, </a:t>
            </a:r>
            <a:r>
              <a:rPr lang="en-US" altLang="en-US" b="1" dirty="0">
                <a:ea typeface="MS PGothic" charset="-128"/>
              </a:rPr>
              <a:t>take steps to work with the provider to set up a reasonable repayment plan.</a:t>
            </a:r>
            <a:r>
              <a:rPr lang="en-US" altLang="en-US" dirty="0">
                <a:ea typeface="MS PGothic" charset="-128"/>
              </a:rPr>
              <a:t> As you negotiate, ensure that as long as you pay as agreed, reports made to credit reporting agencies will reflect that you are making payments as required by the plan. Be sure to get your repayment plan agreement in writing. Also, consider asking for the following terms:</a:t>
            </a:r>
          </a:p>
          <a:p>
            <a:pPr marL="1098550" lvl="2" indent="-171450" defTabSz="996950">
              <a:buFont typeface="Arial" charset="0"/>
              <a:buChar char="•"/>
              <a:defRPr/>
            </a:pPr>
            <a:r>
              <a:rPr lang="en-US" altLang="en-US" dirty="0">
                <a:ea typeface="MS PGothic" charset="-128"/>
              </a:rPr>
              <a:t>No interest on the debt</a:t>
            </a:r>
          </a:p>
          <a:p>
            <a:pPr marL="1098550" lvl="2" indent="-171450" defTabSz="996950">
              <a:buFont typeface="Arial" charset="0"/>
              <a:buChar char="•"/>
              <a:defRPr/>
            </a:pPr>
            <a:r>
              <a:rPr lang="en-US" altLang="en-US" dirty="0">
                <a:ea typeface="MS PGothic" charset="-128"/>
              </a:rPr>
              <a:t>Monthly statements showing the amount paid and the outstanding balance</a:t>
            </a:r>
          </a:p>
          <a:p>
            <a:pPr marL="1098550" lvl="2" indent="-171450" defTabSz="996950">
              <a:buFont typeface="Arial" charset="0"/>
              <a:buChar char="•"/>
              <a:defRPr/>
            </a:pPr>
            <a:r>
              <a:rPr lang="en-US" altLang="en-US" dirty="0">
                <a:ea typeface="MS PGothic" charset="-128"/>
              </a:rPr>
              <a:t>Request that the debt </a:t>
            </a:r>
            <a:r>
              <a:rPr lang="en-US" altLang="en-US" i="1" dirty="0">
                <a:ea typeface="MS PGothic" charset="-128"/>
              </a:rPr>
              <a:t>not</a:t>
            </a:r>
            <a:r>
              <a:rPr lang="en-US" altLang="en-US" dirty="0">
                <a:ea typeface="MS PGothic" charset="-128"/>
              </a:rPr>
              <a:t> be turned over to a third party collection agency – that the debt servicing stays in-house </a:t>
            </a:r>
          </a:p>
          <a:p>
            <a:pPr marL="1098550" lvl="2" indent="-171450" defTabSz="996950">
              <a:buFont typeface="Arial" charset="0"/>
              <a:buChar char="•"/>
              <a:defRPr/>
            </a:pPr>
            <a:r>
              <a:rPr lang="en-US" altLang="en-US" dirty="0">
                <a:ea typeface="MS PGothic" charset="-128"/>
              </a:rPr>
              <a:t>Be sure you do not sign an agreement that states you will make full payment of the debt if you are late or miss a payment on your plan.</a:t>
            </a:r>
          </a:p>
          <a:p>
            <a:pPr marL="641350" lvl="1" indent="-171450" defTabSz="996950">
              <a:buFont typeface="Arial" charset="0"/>
              <a:buChar char="•"/>
              <a:defRPr/>
            </a:pPr>
            <a:r>
              <a:rPr lang="en-US" altLang="en-US" b="1" dirty="0">
                <a:ea typeface="MS PGothic" charset="-128"/>
              </a:rPr>
              <a:t>Check your credit report to make sure resolved bills are reported accurately or any errors are removed from your credit history. </a:t>
            </a:r>
            <a:r>
              <a:rPr lang="en-US" altLang="en-US" dirty="0">
                <a:ea typeface="MS PGothic" charset="-128"/>
              </a:rPr>
              <a:t>If the credit reporting agency doesn’t respond, contact your state’s consumer protection agency, attorney general, or the Consumer Financial Protection Bureau.</a:t>
            </a:r>
          </a:p>
          <a:p>
            <a:pPr marL="641350" lvl="1" indent="-171450" defTabSz="996950">
              <a:buFont typeface="Arial" charset="0"/>
              <a:buChar char="•"/>
              <a:defRPr/>
            </a:pPr>
            <a:r>
              <a:rPr lang="en-US" altLang="en-US" b="1" dirty="0">
                <a:ea typeface="MS PGothic" charset="-128"/>
              </a:rPr>
              <a:t>If you do get sued by a medical service provider or hospital, </a:t>
            </a:r>
            <a:r>
              <a:rPr lang="en-US" altLang="en-US" b="1" i="1" dirty="0">
                <a:ea typeface="MS PGothic" charset="-128"/>
              </a:rPr>
              <a:t>respond</a:t>
            </a:r>
            <a:r>
              <a:rPr lang="en-US" altLang="en-US" b="1" dirty="0">
                <a:ea typeface="MS PGothic" charset="-128"/>
              </a:rPr>
              <a:t>. </a:t>
            </a:r>
            <a:r>
              <a:rPr lang="en-US" altLang="en-US" dirty="0">
                <a:ea typeface="MS PGothic" charset="-128"/>
              </a:rPr>
              <a:t>Get legal assistance from the legal aid organization in your community or a lawyer.</a:t>
            </a:r>
          </a:p>
          <a:p>
            <a:pPr marL="641350" lvl="1" indent="-171450" defTabSz="996950">
              <a:buFont typeface="Arial" charset="0"/>
              <a:buChar char="•"/>
              <a:defRPr/>
            </a:pPr>
            <a:r>
              <a:rPr lang="en-US" altLang="en-US" b="1" dirty="0">
                <a:ea typeface="MS PGothic" charset="-128"/>
              </a:rPr>
              <a:t>Be sure you do not jeopardize your ability to earn income or pay for your shelter or food because you have paid more income than you can afford to cover a medical debt</a:t>
            </a:r>
            <a:r>
              <a:rPr lang="en-US" altLang="en-US" b="1" dirty="0" smtClean="0">
                <a:ea typeface="MS PGothic" charset="-128"/>
              </a:rPr>
              <a:t>.</a:t>
            </a:r>
            <a:endParaRPr lang="en-US" altLang="en-US" b="1" dirty="0">
              <a:ea typeface="MS PGothic" charset="-128"/>
            </a:endParaRPr>
          </a:p>
        </p:txBody>
      </p:sp>
      <p:sp>
        <p:nvSpPr>
          <p:cNvPr id="285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BF0CB2B-C7AC-4019-AEE4-E741CA53920B}" type="slidenum">
              <a:rPr lang="en-US" altLang="en-US" smtClean="0">
                <a:latin typeface="Calibri" panose="020F0502020204030204" pitchFamily="34" charset="0"/>
              </a:rPr>
              <a:pPr/>
              <a:t>121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384938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defRPr/>
            </a:pPr>
            <a:r>
              <a:rPr lang="en-US" altLang="en-US" b="1" u="sng" dirty="0" smtClean="0">
                <a:solidFill>
                  <a:srgbClr val="000000"/>
                </a:solidFill>
                <a:ea typeface="MS PGothic" charset="-128"/>
              </a:rPr>
              <a:t>Training Section 2: </a:t>
            </a:r>
            <a:r>
              <a:rPr lang="en-US" altLang="x-none" b="1" i="1" u="sng" dirty="0" smtClean="0">
                <a:solidFill>
                  <a:srgbClr val="000000"/>
                </a:solidFill>
                <a:ea typeface="MS PGothic" charset="-128"/>
              </a:rPr>
              <a:t>Overview </a:t>
            </a:r>
            <a:r>
              <a:rPr lang="en-US" altLang="x-none" b="1" i="1" u="sng" dirty="0">
                <a:solidFill>
                  <a:srgbClr val="000000"/>
                </a:solidFill>
                <a:ea typeface="MS PGothic" charset="-128"/>
              </a:rPr>
              <a:t>of the Training and </a:t>
            </a:r>
            <a:r>
              <a:rPr lang="en-US" altLang="x-none" b="1" i="1" u="sng" dirty="0" smtClean="0">
                <a:solidFill>
                  <a:srgbClr val="000000"/>
                </a:solidFill>
                <a:ea typeface="MS PGothic" charset="-128"/>
              </a:rPr>
              <a:t>Introductions</a:t>
            </a:r>
            <a:endParaRPr lang="en-US" altLang="x-none" b="1" u="sng" dirty="0">
              <a:solidFill>
                <a:srgbClr val="000000"/>
              </a:solidFill>
              <a:ea typeface="MS PGothic" charset="-128"/>
            </a:endParaRPr>
          </a:p>
          <a:p>
            <a:pPr>
              <a:defRPr/>
            </a:pPr>
            <a:endParaRPr lang="en-US" altLang="x-none" b="1" u="sng" dirty="0">
              <a:solidFill>
                <a:srgbClr val="000000"/>
              </a:solidFill>
              <a:ea typeface="MS PGothic" charset="-128"/>
            </a:endParaRPr>
          </a:p>
          <a:p>
            <a:pPr>
              <a:defRPr/>
            </a:pPr>
            <a:r>
              <a:rPr lang="en-US" altLang="x-none" b="1" dirty="0">
                <a:solidFill>
                  <a:srgbClr val="000000"/>
                </a:solidFill>
                <a:ea typeface="MS PGothic" charset="-128"/>
              </a:rPr>
              <a:t>Presenter </a:t>
            </a:r>
            <a:endParaRPr lang="en-US" altLang="x-none" b="1" i="1" dirty="0">
              <a:solidFill>
                <a:srgbClr val="000000"/>
              </a:solidFill>
              <a:ea typeface="MS PGothic" charset="-128"/>
            </a:endParaRPr>
          </a:p>
          <a:p>
            <a:pPr>
              <a:defRPr/>
            </a:pPr>
            <a:endParaRPr lang="en-US" altLang="x-none" b="1" u="sng" dirty="0">
              <a:solidFill>
                <a:srgbClr val="000000"/>
              </a:solidFill>
              <a:ea typeface="MS PGothic" charset="-128"/>
            </a:endParaRPr>
          </a:p>
          <a:p>
            <a:pPr marL="171450" indent="-171450">
              <a:buFont typeface="Arial" charset="0"/>
              <a:buChar char="•"/>
              <a:defRPr/>
            </a:pPr>
            <a:r>
              <a:rPr lang="en-US" altLang="x-none" dirty="0">
                <a:solidFill>
                  <a:srgbClr val="000000"/>
                </a:solidFill>
                <a:ea typeface="MS PGothic" charset="-128"/>
              </a:rPr>
              <a:t>Paraphrase this disclaimer for the group and briefly share information on the organization with which you are associated.</a:t>
            </a:r>
          </a:p>
          <a:p>
            <a:pPr>
              <a:buFontTx/>
              <a:buChar char="•"/>
              <a:defRPr/>
            </a:pPr>
            <a:endParaRPr lang="en-US" altLang="x-none" dirty="0">
              <a:solidFill>
                <a:srgbClr val="000000"/>
              </a:solidFill>
              <a:ea typeface="MS PGothic" charset="-128"/>
            </a:endParaRPr>
          </a:p>
          <a:p>
            <a:pPr>
              <a:defRPr/>
            </a:pPr>
            <a:r>
              <a:rPr lang="en-US" altLang="x-none" b="1" i="1" dirty="0">
                <a:solidFill>
                  <a:srgbClr val="000000"/>
                </a:solidFill>
                <a:ea typeface="MS PGothic" charset="-128"/>
              </a:rPr>
              <a:t>Note: Even though this slide has a lot of text, the entire disclaimer should be included visually during the training.</a:t>
            </a: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AA1F30A-4563-43F3-ABA4-BE4F7A8BE547}" type="slidenum">
              <a:rPr lang="en-US" altLang="en-US" smtClean="0">
                <a:latin typeface="Calibri" panose="020F0502020204030204" pitchFamily="34" charset="0"/>
              </a:rPr>
              <a:pPr/>
              <a:t>12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29633437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996950">
              <a:defRPr/>
            </a:pPr>
            <a:r>
              <a:rPr lang="en-US" altLang="en-US" b="1" i="1" u="sng" dirty="0" smtClean="0">
                <a:solidFill>
                  <a:srgbClr val="000000"/>
                </a:solidFill>
                <a:ea typeface="MS PGothic" charset="-128"/>
              </a:rPr>
              <a:t>Module 6: Dealing with Debt</a:t>
            </a:r>
          </a:p>
          <a:p>
            <a:pPr defTabSz="996950">
              <a:defRPr/>
            </a:pPr>
            <a:endParaRPr lang="en-US" altLang="en-US" b="1" dirty="0" smtClean="0">
              <a:solidFill>
                <a:srgbClr val="000000"/>
              </a:solidFill>
              <a:ea typeface="MS PGothic" charset="-128"/>
            </a:endParaRPr>
          </a:p>
          <a:p>
            <a:pPr defTabSz="996950">
              <a:defRPr/>
            </a:pPr>
            <a:r>
              <a:rPr lang="en-US" altLang="en-US" b="1" dirty="0" smtClean="0">
                <a:solidFill>
                  <a:srgbClr val="000000"/>
                </a:solidFill>
                <a:ea typeface="MS PGothic" charset="-128"/>
              </a:rPr>
              <a:t>Presentation and Discussion (Module 6)</a:t>
            </a:r>
          </a:p>
          <a:p>
            <a:pPr defTabSz="996950">
              <a:defRPr/>
            </a:pPr>
            <a:endParaRPr lang="en-US" altLang="en-US" b="1" dirty="0" smtClean="0">
              <a:solidFill>
                <a:srgbClr val="000000"/>
              </a:solidFill>
              <a:ea typeface="MS PGothic" charset="-128"/>
            </a:endParaRPr>
          </a:p>
          <a:p>
            <a:pPr defTabSz="996950">
              <a:defRPr/>
            </a:pPr>
            <a:r>
              <a:rPr lang="en-US" altLang="en-US" b="1" i="1" dirty="0" smtClean="0">
                <a:solidFill>
                  <a:srgbClr val="000000"/>
                </a:solidFill>
                <a:ea typeface="MS PGothic" charset="-128"/>
              </a:rPr>
              <a:t>ASK: What is a payday loan?</a:t>
            </a:r>
          </a:p>
          <a:p>
            <a:pPr defTabSz="996950">
              <a:defRPr/>
            </a:pPr>
            <a:endParaRPr lang="en-US" altLang="en-US" b="1" i="1" dirty="0" smtClean="0">
              <a:solidFill>
                <a:srgbClr val="000000"/>
              </a:solidFill>
              <a:ea typeface="MS PGothic" charset="-128"/>
            </a:endParaRPr>
          </a:p>
          <a:p>
            <a:pPr marL="171450" indent="-171450" defTabSz="996950">
              <a:buFont typeface="Arial" charset="0"/>
              <a:buChar char="•"/>
              <a:defRPr/>
            </a:pPr>
            <a:r>
              <a:rPr lang="en-US" altLang="en-US" dirty="0" smtClean="0">
                <a:solidFill>
                  <a:srgbClr val="000000"/>
                </a:solidFill>
                <a:ea typeface="MS PGothic" charset="-128"/>
              </a:rPr>
              <a:t>Augment participants’ responses with the following facts from the toolkit:</a:t>
            </a:r>
          </a:p>
          <a:p>
            <a:pPr marL="628650" lvl="1" indent="-171450" defTabSz="996950">
              <a:buFont typeface="Arial" charset="0"/>
              <a:buChar char="•"/>
              <a:defRPr/>
            </a:pPr>
            <a:r>
              <a:rPr lang="en-US" altLang="en-US" dirty="0" smtClean="0">
                <a:ea typeface="MS PGothic" charset="-128"/>
              </a:rPr>
              <a:t>A payday loan, “cash advance”, or “check loan” – is a short-term loan, generally for $500 or less.</a:t>
            </a:r>
          </a:p>
          <a:p>
            <a:pPr marL="628650" lvl="1" indent="-171450" defTabSz="996950">
              <a:buFont typeface="Arial" charset="0"/>
              <a:buChar char="•"/>
              <a:defRPr/>
            </a:pPr>
            <a:r>
              <a:rPr lang="en-US" altLang="en-US" dirty="0" smtClean="0">
                <a:ea typeface="MS PGothic" charset="-128"/>
              </a:rPr>
              <a:t>They generally come due on your next payday. </a:t>
            </a:r>
          </a:p>
          <a:p>
            <a:pPr marL="628650" lvl="1" indent="-171450" defTabSz="996950">
              <a:buFont typeface="Arial" charset="0"/>
              <a:buChar char="•"/>
              <a:defRPr/>
            </a:pPr>
            <a:r>
              <a:rPr lang="en-US" altLang="en-US" dirty="0" smtClean="0">
                <a:ea typeface="MS PGothic" charset="-128"/>
              </a:rPr>
              <a:t>You must give the lender access to your checking account by electronic debit (ACH) or write a check for the full balance in advance that the lender has an option of depositing when the loan comes due.</a:t>
            </a:r>
          </a:p>
          <a:p>
            <a:pPr marL="628650" lvl="1" indent="-171450" defTabSz="996950">
              <a:buFont typeface="Arial" charset="0"/>
              <a:buChar char="•"/>
              <a:defRPr/>
            </a:pPr>
            <a:r>
              <a:rPr lang="en-US" altLang="en-US" dirty="0" smtClean="0">
                <a:ea typeface="MS PGothic" charset="-128"/>
              </a:rPr>
              <a:t>Depending on your state law, other loan features can vary. For example, payday loans are often structured to be paid off in one lump-sum payment, but interest-only payments – "renewals" or “rollovers” – are not unusual. </a:t>
            </a:r>
          </a:p>
          <a:p>
            <a:pPr marL="628650" lvl="1" indent="-171450" defTabSz="996950">
              <a:buFont typeface="Arial" charset="0"/>
              <a:buChar char="•"/>
              <a:defRPr/>
            </a:pPr>
            <a:r>
              <a:rPr lang="en-US" altLang="en-US" dirty="0" smtClean="0">
                <a:ea typeface="MS PGothic" charset="-128"/>
              </a:rPr>
              <a:t>In some cases, payday loans may be structured so that they are repayable in installments over a longer period of time. These installments are typically due on the consumer's payday and with the lender generally having the ability to automatically collect payments from the consumer's bank account by means of depositing post-dated checks or ACH authorizations. Loans like this are offered at a traditional storefront payday lender or online.</a:t>
            </a:r>
          </a:p>
          <a:p>
            <a:pPr marL="628650" lvl="1" indent="-171450" defTabSz="996950">
              <a:buFont typeface="Arial" charset="0"/>
              <a:buChar char="•"/>
              <a:defRPr/>
            </a:pPr>
            <a:r>
              <a:rPr lang="en-US" altLang="en-US" dirty="0" smtClean="0">
                <a:ea typeface="MS PGothic" charset="-128"/>
              </a:rPr>
              <a:t>Some ways that lenders might give you the loan funds are providing cash or a check, loading the funds onto a prepaid card, or electronically depositing the money into your checking account. </a:t>
            </a:r>
          </a:p>
          <a:p>
            <a:pPr marL="628650" lvl="1" indent="-171450" defTabSz="996950">
              <a:buFont typeface="Arial" charset="0"/>
              <a:buChar char="•"/>
              <a:defRPr/>
            </a:pPr>
            <a:r>
              <a:rPr lang="en-US" altLang="en-US" dirty="0" smtClean="0">
                <a:ea typeface="MS PGothic" charset="-128"/>
              </a:rPr>
              <a:t>The cost of the loan (finance charge) may range from $10 to $30 or more for every $100 borrowed. </a:t>
            </a:r>
          </a:p>
          <a:p>
            <a:pPr marL="628650" lvl="1" indent="-171450" defTabSz="996950">
              <a:buFont typeface="Arial" charset="0"/>
              <a:buChar char="•"/>
              <a:defRPr/>
            </a:pPr>
            <a:r>
              <a:rPr lang="en-US" altLang="en-US" dirty="0" smtClean="0">
                <a:ea typeface="MS PGothic" charset="-128"/>
              </a:rPr>
              <a:t>A typical two-week payday loan with a $15 per $100 borrowed fee equates to an annual percentage rate (APR) of almost 400 percent. By comparison, APRs on credit cards can range from about 12 percent to 30 percent. </a:t>
            </a:r>
          </a:p>
          <a:p>
            <a:pPr marL="628650" lvl="1" indent="-171450" defTabSz="996950">
              <a:buFont typeface="Arial" charset="0"/>
              <a:buChar char="•"/>
              <a:defRPr/>
            </a:pPr>
            <a:r>
              <a:rPr lang="en-US" altLang="en-US" dirty="0" smtClean="0">
                <a:ea typeface="MS PGothic" charset="-128"/>
              </a:rPr>
              <a:t>State laws and other factors can influence how much you can borrow and the fees you are charged. </a:t>
            </a:r>
          </a:p>
          <a:p>
            <a:pPr marL="628650" lvl="1" indent="-171450" defTabSz="996950">
              <a:buFont typeface="Arial" charset="0"/>
              <a:buChar char="•"/>
              <a:defRPr/>
            </a:pPr>
            <a:r>
              <a:rPr lang="en-US" altLang="en-US" dirty="0" smtClean="0">
                <a:ea typeface="MS PGothic" charset="-128"/>
              </a:rPr>
              <a:t>Some state laws do not permit payday lending and in other states lenders may choose not to do business.</a:t>
            </a:r>
          </a:p>
          <a:p>
            <a:pPr defTabSz="996950">
              <a:buFontTx/>
              <a:buChar char="•"/>
              <a:defRPr/>
            </a:pPr>
            <a:endParaRPr lang="en-US" altLang="en-US" dirty="0" smtClean="0">
              <a:ea typeface="MS PGothic" charset="-128"/>
            </a:endParaRPr>
          </a:p>
          <a:p>
            <a:pPr marL="171450" indent="-171450" defTabSz="996950">
              <a:buFont typeface="Arial" charset="0"/>
              <a:buChar char="•"/>
              <a:defRPr/>
            </a:pPr>
            <a:r>
              <a:rPr lang="en-US" altLang="en-US" b="1" i="1" dirty="0" smtClean="0">
                <a:ea typeface="MS PGothic" charset="-128"/>
              </a:rPr>
              <a:t>Be aware of common misunderstandings and the facts about payday loans:</a:t>
            </a:r>
          </a:p>
          <a:p>
            <a:pPr marL="628650" lvl="1" indent="-171450" defTabSz="996950">
              <a:buFont typeface="Arial" charset="0"/>
              <a:buChar char="•"/>
              <a:defRPr/>
            </a:pPr>
            <a:r>
              <a:rPr lang="en-US" altLang="en-US" dirty="0" smtClean="0">
                <a:ea typeface="MS PGothic" charset="-128"/>
              </a:rPr>
              <a:t>Consumers only use payday loans for emergencies. </a:t>
            </a:r>
          </a:p>
          <a:p>
            <a:pPr marL="628650" lvl="1" indent="-171450" defTabSz="996950">
              <a:buFont typeface="Arial" charset="0"/>
              <a:buChar char="•"/>
              <a:defRPr/>
            </a:pPr>
            <a:r>
              <a:rPr lang="en-US" altLang="en-US" dirty="0" smtClean="0">
                <a:ea typeface="MS PGothic" charset="-128"/>
              </a:rPr>
              <a:t>Fact: Most borrowers do not use their first loan for emergency expenses. The Pew Charitable Trusts’ Payday Lending in America found that 69 percent of first-time borrowers use the loan to pay for regular bills, while only 16 percent use them for emergencies such as a car repair.</a:t>
            </a:r>
          </a:p>
          <a:p>
            <a:pPr marL="628650" lvl="1" indent="-171450" defTabSz="996950">
              <a:buFont typeface="Arial" charset="0"/>
              <a:buChar char="•"/>
              <a:defRPr/>
            </a:pPr>
            <a:r>
              <a:rPr lang="en-US" altLang="en-US" dirty="0" smtClean="0">
                <a:ea typeface="MS PGothic" charset="-128"/>
              </a:rPr>
              <a:t>Borrowers can pay back the loan without reborrowing. </a:t>
            </a:r>
          </a:p>
          <a:p>
            <a:pPr marL="628650" lvl="1" indent="-171450" defTabSz="996950">
              <a:buFont typeface="Arial" charset="0"/>
              <a:buChar char="•"/>
              <a:defRPr/>
            </a:pPr>
            <a:r>
              <a:rPr lang="en-US" altLang="en-US" dirty="0" smtClean="0">
                <a:ea typeface="MS PGothic" charset="-128"/>
              </a:rPr>
              <a:t>Fact: While they may pay it back on time, many borrowers have to either immediately take a new loan or take another one in the same pay-period. The Pew Charitable Trust found on average, payday borrowers are in debt for five months out of the year and pay an average of $520 in fees on top of the money they have borrowed.</a:t>
            </a:r>
          </a:p>
          <a:p>
            <a:pPr marL="628650" lvl="1" indent="-171450" defTabSz="996950">
              <a:buFont typeface="Arial" charset="0"/>
              <a:buChar char="•"/>
              <a:defRPr/>
            </a:pPr>
            <a:r>
              <a:rPr lang="en-US" altLang="en-US" dirty="0" smtClean="0">
                <a:ea typeface="MS PGothic" charset="-128"/>
              </a:rPr>
              <a:t>The Pew Charitable Trust State and Consumer Initiatives. Payday Lending in America. October 2013. http://www.pewtrusts.org/en/multimedia/data-visualizations/2012/payday-lending-in-america. </a:t>
            </a:r>
          </a:p>
          <a:p>
            <a:pPr defTabSz="996950">
              <a:buFontTx/>
              <a:buNone/>
              <a:defRPr/>
            </a:pPr>
            <a:endParaRPr lang="en-US" altLang="en-US" b="1" dirty="0" smtClean="0">
              <a:ea typeface="MS PGothic" charset="-128"/>
            </a:endParaRPr>
          </a:p>
          <a:p>
            <a:pPr marL="171450" indent="-171450" defTabSz="996950">
              <a:buFont typeface="Arial" charset="0"/>
              <a:buChar char="•"/>
              <a:defRPr/>
            </a:pPr>
            <a:r>
              <a:rPr lang="en-US" altLang="en-US" b="1" dirty="0" smtClean="0">
                <a:ea typeface="MS PGothic" charset="-128"/>
              </a:rPr>
              <a:t>Special protection for active servicemembers:</a:t>
            </a:r>
          </a:p>
          <a:p>
            <a:pPr marL="628650" lvl="1" indent="-171450" defTabSz="996950">
              <a:buFont typeface="Arial" charset="0"/>
              <a:buChar char="•"/>
              <a:defRPr/>
            </a:pPr>
            <a:r>
              <a:rPr lang="en-US" dirty="0" smtClean="0"/>
              <a:t>There are special obligations on creditors under the Military Lending Act (MLA) for active duty servicemembers and their covered dependents. </a:t>
            </a:r>
          </a:p>
          <a:p>
            <a:pPr marL="1085850" lvl="2" indent="-171450" defTabSz="996950">
              <a:buFont typeface="Arial" charset="0"/>
              <a:buChar char="•"/>
              <a:defRPr/>
            </a:pPr>
            <a:r>
              <a:rPr lang="en-US" dirty="0" smtClean="0"/>
              <a:t>For example, as of October 3, 2016, the MLA caps certain credit costs on most types of consumer loans to an annual rate of 36 percent (referred to as the Military Annual Percentage Rate or “MAPR”). </a:t>
            </a:r>
          </a:p>
          <a:p>
            <a:pPr marL="1085850" lvl="2" indent="-171450" defTabSz="996950">
              <a:buFont typeface="Arial" charset="0"/>
              <a:buChar char="•"/>
              <a:defRPr/>
            </a:pPr>
            <a:r>
              <a:rPr lang="en-US" dirty="0" smtClean="0"/>
              <a:t>Included in the MAPR are costs like:</a:t>
            </a:r>
          </a:p>
          <a:p>
            <a:pPr marL="1543050" lvl="3" indent="-171450" defTabSz="996950">
              <a:buFont typeface="Arial" charset="0"/>
              <a:buChar char="•"/>
              <a:defRPr/>
            </a:pPr>
            <a:r>
              <a:rPr lang="en-US" dirty="0" smtClean="0"/>
              <a:t>finance charges</a:t>
            </a:r>
          </a:p>
          <a:p>
            <a:pPr marL="1543050" lvl="3" indent="-171450" defTabSz="996950">
              <a:buFont typeface="Arial" charset="0"/>
              <a:buChar char="•"/>
              <a:defRPr/>
            </a:pPr>
            <a:r>
              <a:rPr lang="en-US" dirty="0" smtClean="0"/>
              <a:t>credit insurance premiums or fees</a:t>
            </a:r>
          </a:p>
          <a:p>
            <a:pPr marL="1543050" lvl="3" indent="-171450" defTabSz="996950">
              <a:buFont typeface="Arial" charset="0"/>
              <a:buChar char="•"/>
              <a:defRPr/>
            </a:pPr>
            <a:r>
              <a:rPr lang="en-US" dirty="0" smtClean="0"/>
              <a:t>additional fees associated with credit, such as application or participation fees, with some exceptions. </a:t>
            </a:r>
          </a:p>
          <a:p>
            <a:pPr marL="1085850" lvl="2" indent="-171450" defTabSz="996950">
              <a:buFont typeface="Arial" charset="0"/>
              <a:buChar char="•"/>
              <a:defRPr/>
            </a:pPr>
            <a:r>
              <a:rPr lang="en-US" dirty="0" smtClean="0"/>
              <a:t>These restrictions apply to most types of consumer credit, such as:</a:t>
            </a:r>
          </a:p>
          <a:p>
            <a:pPr marL="1543050" lvl="3" indent="-171450" defTabSz="996950">
              <a:buFont typeface="Arial" charset="0"/>
              <a:buChar char="•"/>
              <a:defRPr/>
            </a:pPr>
            <a:r>
              <a:rPr lang="en-US" dirty="0" smtClean="0"/>
              <a:t>credit cards (beginning October 3, 2017)</a:t>
            </a:r>
          </a:p>
          <a:p>
            <a:pPr marL="1543050" lvl="3" indent="-171450" defTabSz="996950">
              <a:buFont typeface="Arial" charset="0"/>
              <a:buChar char="•"/>
              <a:defRPr/>
            </a:pPr>
            <a:r>
              <a:rPr lang="en-US" dirty="0" smtClean="0"/>
              <a:t>payday loans</a:t>
            </a:r>
          </a:p>
          <a:p>
            <a:pPr marL="1543050" lvl="3" indent="-171450" defTabSz="996950">
              <a:buFont typeface="Arial" charset="0"/>
              <a:buChar char="•"/>
              <a:defRPr/>
            </a:pPr>
            <a:r>
              <a:rPr lang="en-US" dirty="0" smtClean="0"/>
              <a:t>deposit advance products. </a:t>
            </a:r>
          </a:p>
          <a:p>
            <a:pPr marL="1085850" lvl="2" indent="-171450" defTabSz="996950">
              <a:buFont typeface="Arial" charset="0"/>
              <a:buChar char="•"/>
              <a:defRPr/>
            </a:pPr>
            <a:r>
              <a:rPr lang="en-US" dirty="0" smtClean="0"/>
              <a:t>There are some exceptions, such as residential mortgages and certain secured loans for the purchase of personal goods and vehicles. </a:t>
            </a:r>
          </a:p>
          <a:p>
            <a:pPr marL="1085850" lvl="2" indent="-171450" defTabSz="996950">
              <a:buFont typeface="Arial" charset="0"/>
              <a:buChar char="•"/>
              <a:defRPr/>
            </a:pPr>
            <a:r>
              <a:rPr lang="en-US" dirty="0" smtClean="0"/>
              <a:t>Credit agreements that violate the MLA are void from the start. </a:t>
            </a:r>
            <a:endParaRPr lang="en-US" altLang="en-US" b="1" dirty="0" smtClean="0">
              <a:ea typeface="MS PGothic" charset="-128"/>
            </a:endParaRPr>
          </a:p>
          <a:p>
            <a:pPr defTabSz="996950">
              <a:defRPr/>
            </a:pPr>
            <a:endParaRPr lang="en-US" altLang="en-US" b="1" i="1" dirty="0" smtClean="0">
              <a:solidFill>
                <a:srgbClr val="000000"/>
              </a:solidFill>
              <a:ea typeface="MS PGothic" charset="-128"/>
            </a:endParaRPr>
          </a:p>
          <a:p>
            <a:pPr defTabSz="996950" eaLnBrk="1" hangingPunct="1">
              <a:spcBef>
                <a:spcPct val="0"/>
              </a:spcBef>
              <a:defRPr/>
            </a:pPr>
            <a:r>
              <a:rPr lang="en-US" altLang="en-US" b="1" i="1" dirty="0" smtClean="0">
                <a:solidFill>
                  <a:srgbClr val="000000"/>
                </a:solidFill>
                <a:ea typeface="MS PGothic" charset="-128"/>
              </a:rPr>
              <a:t>Key point: </a:t>
            </a:r>
            <a:r>
              <a:rPr lang="en-US" altLang="en-US" dirty="0" smtClean="0">
                <a:ea typeface="MS PGothic" charset="-128"/>
              </a:rPr>
              <a:t>While many states ban or severely limit rollovers/renewals, the Bureau has found that this has done little in practice to stop the debt trap. Rather, these bans/limits are evaded by giving the borrower a new loan right after the old loan is repaid or shortly thereafter.</a:t>
            </a:r>
          </a:p>
        </p:txBody>
      </p:sp>
      <p:sp>
        <p:nvSpPr>
          <p:cNvPr id="471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1D9C1A5-EE37-40F7-9227-940645B23480}" type="slidenum">
              <a:rPr lang="en-US" altLang="en-US" smtClean="0">
                <a:latin typeface="Calibri" panose="020F0502020204030204" pitchFamily="34" charset="0"/>
              </a:rPr>
              <a:pPr/>
              <a:t>122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16481636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a:defRPr/>
            </a:pPr>
            <a:r>
              <a:rPr lang="en-US" altLang="en-US" b="1" i="1" u="sng" dirty="0" smtClean="0">
                <a:solidFill>
                  <a:srgbClr val="000000"/>
                </a:solidFill>
                <a:ea typeface="MS PGothic" charset="-128"/>
              </a:rPr>
              <a:t>Module 6: Dealing </a:t>
            </a:r>
            <a:r>
              <a:rPr lang="en-US" altLang="en-US" b="1" i="1" u="sng" dirty="0">
                <a:solidFill>
                  <a:srgbClr val="000000"/>
                </a:solidFill>
                <a:ea typeface="MS PGothic" charset="-128"/>
              </a:rPr>
              <a:t>with </a:t>
            </a:r>
            <a:r>
              <a:rPr lang="en-US" altLang="en-US" b="1" i="1" u="sng" dirty="0" smtClean="0">
                <a:solidFill>
                  <a:srgbClr val="000000"/>
                </a:solidFill>
                <a:ea typeface="MS PGothic" charset="-128"/>
              </a:rPr>
              <a:t>Debt</a:t>
            </a:r>
            <a:endParaRPr lang="en-US" altLang="en-US" b="1" i="1" u="sng" dirty="0">
              <a:solidFill>
                <a:srgbClr val="000000"/>
              </a:solidFill>
              <a:ea typeface="MS PGothic" charset="-128"/>
            </a:endParaRPr>
          </a:p>
          <a:p>
            <a:pPr defTabSz="996950">
              <a:defRPr/>
            </a:pPr>
            <a:endParaRPr lang="en-US" altLang="en-US" b="1" dirty="0" smtClean="0">
              <a:solidFill>
                <a:srgbClr val="000000"/>
              </a:solidFill>
              <a:ea typeface="MS PGothic" charset="-128"/>
            </a:endParaRPr>
          </a:p>
          <a:p>
            <a:pPr defTabSz="996950">
              <a:defRPr/>
            </a:pPr>
            <a:r>
              <a:rPr lang="en-US" altLang="en-US" b="1" dirty="0" smtClean="0">
                <a:solidFill>
                  <a:srgbClr val="000000"/>
                </a:solidFill>
                <a:ea typeface="MS PGothic" charset="-128"/>
              </a:rPr>
              <a:t>Facilitated Discussion (Module </a:t>
            </a:r>
            <a:r>
              <a:rPr lang="en-US" altLang="en-US" b="1" dirty="0">
                <a:solidFill>
                  <a:srgbClr val="000000"/>
                </a:solidFill>
                <a:ea typeface="MS PGothic" charset="-128"/>
              </a:rPr>
              <a:t>6</a:t>
            </a:r>
            <a:r>
              <a:rPr lang="en-US" altLang="en-US" b="1" dirty="0" smtClean="0">
                <a:solidFill>
                  <a:srgbClr val="000000"/>
                </a:solidFill>
                <a:ea typeface="MS PGothic" charset="-128"/>
              </a:rPr>
              <a:t>) (Page 201)</a:t>
            </a:r>
          </a:p>
          <a:p>
            <a:pPr defTabSz="996950">
              <a:defRPr/>
            </a:pPr>
            <a:endParaRPr lang="en-US" altLang="en-US" b="1" dirty="0" smtClean="0">
              <a:solidFill>
                <a:srgbClr val="000000"/>
              </a:solidFill>
              <a:ea typeface="MS PGothic" charset="-128"/>
            </a:endParaRPr>
          </a:p>
          <a:p>
            <a:pPr defTabSz="996950">
              <a:defRPr/>
            </a:pPr>
            <a:r>
              <a:rPr lang="en-US" altLang="en-US" b="1" dirty="0" smtClean="0">
                <a:solidFill>
                  <a:srgbClr val="000000"/>
                </a:solidFill>
                <a:ea typeface="MS PGothic" charset="-128"/>
              </a:rPr>
              <a:t>ASK: What is debt settlement?</a:t>
            </a:r>
          </a:p>
          <a:p>
            <a:pPr defTabSz="996950">
              <a:defRPr/>
            </a:pPr>
            <a:endParaRPr lang="en-US" altLang="en-US" b="1" dirty="0" smtClean="0">
              <a:solidFill>
                <a:srgbClr val="000000"/>
              </a:solidFill>
              <a:ea typeface="MS PGothic" charset="-128"/>
            </a:endParaRPr>
          </a:p>
          <a:p>
            <a:pPr defTabSz="996950">
              <a:defRPr/>
            </a:pPr>
            <a:r>
              <a:rPr lang="en-US" altLang="en-US" b="1" dirty="0" smtClean="0">
                <a:solidFill>
                  <a:srgbClr val="000000"/>
                </a:solidFill>
                <a:ea typeface="MS PGothic" charset="-128"/>
              </a:rPr>
              <a:t>Explain: </a:t>
            </a:r>
            <a:r>
              <a:rPr lang="en-US" dirty="0" smtClean="0"/>
              <a:t>Debt settlement companies say they can renegotiate, settle, or in some way change the terms of your unsecured debt to a creditor or a debt collector. That may include reducing the balance, interest rates, or fees you owe. </a:t>
            </a:r>
            <a:endParaRPr lang="en-US" altLang="en-US" b="1" dirty="0" smtClean="0">
              <a:solidFill>
                <a:srgbClr val="000000"/>
              </a:solidFill>
              <a:ea typeface="MS PGothic" charset="-128"/>
            </a:endParaRPr>
          </a:p>
          <a:p>
            <a:pPr defTabSz="996950">
              <a:defRPr/>
            </a:pPr>
            <a:endParaRPr lang="en-US" altLang="en-US" b="1" dirty="0" smtClean="0">
              <a:solidFill>
                <a:srgbClr val="000000"/>
              </a:solidFill>
              <a:ea typeface="MS PGothic" charset="-128"/>
            </a:endParaRPr>
          </a:p>
          <a:p>
            <a:pPr defTabSz="996950">
              <a:defRPr/>
            </a:pPr>
            <a:r>
              <a:rPr lang="en-US" altLang="en-US" b="1" dirty="0" smtClean="0">
                <a:solidFill>
                  <a:srgbClr val="000000"/>
                </a:solidFill>
                <a:ea typeface="MS PGothic" charset="-128"/>
              </a:rPr>
              <a:t>As a group discussion, or in small groups, discuss the following questions:</a:t>
            </a:r>
          </a:p>
          <a:p>
            <a:pPr defTabSz="996950">
              <a:defRPr/>
            </a:pPr>
            <a:endParaRPr lang="en-US" altLang="en-US" b="1" dirty="0" smtClean="0">
              <a:solidFill>
                <a:srgbClr val="000000"/>
              </a:solidFill>
              <a:ea typeface="MS PGothic" charset="-128"/>
            </a:endParaRPr>
          </a:p>
          <a:p>
            <a:pPr defTabSz="996950">
              <a:defRPr/>
            </a:pPr>
            <a:r>
              <a:rPr lang="en-US" altLang="en-US" b="1" dirty="0" smtClean="0">
                <a:solidFill>
                  <a:srgbClr val="000000"/>
                </a:solidFill>
                <a:ea typeface="MS PGothic" charset="-128"/>
              </a:rPr>
              <a:t>ASK: Should you use a debt settlement service to deal with your debt?</a:t>
            </a:r>
          </a:p>
          <a:p>
            <a:pPr defTabSz="996950">
              <a:defRPr/>
            </a:pPr>
            <a:endParaRPr lang="en-US" altLang="en-US" b="1" dirty="0" smtClean="0">
              <a:solidFill>
                <a:srgbClr val="000000"/>
              </a:solidFill>
              <a:ea typeface="MS PGothic" charset="-128"/>
            </a:endParaRPr>
          </a:p>
          <a:p>
            <a:pPr defTabSz="996950">
              <a:defRPr/>
            </a:pPr>
            <a:r>
              <a:rPr lang="en-US" altLang="en-US" b="1" dirty="0" smtClean="0">
                <a:solidFill>
                  <a:srgbClr val="000000"/>
                </a:solidFill>
                <a:ea typeface="MS PGothic" charset="-128"/>
              </a:rPr>
              <a:t>ASK: What are the consequences of using a debt settlement service?</a:t>
            </a:r>
          </a:p>
          <a:p>
            <a:pPr>
              <a:defRPr/>
            </a:pPr>
            <a:endParaRPr lang="en-US" b="1" dirty="0" smtClean="0"/>
          </a:p>
          <a:p>
            <a:pPr marL="628650" lvl="2" indent="-171450">
              <a:buFont typeface="Arial" charset="0"/>
              <a:buChar char="•"/>
              <a:defRPr/>
            </a:pPr>
            <a:r>
              <a:rPr lang="en-US" altLang="en-US" dirty="0" smtClean="0">
                <a:solidFill>
                  <a:srgbClr val="000000"/>
                </a:solidFill>
                <a:ea typeface="MS PGothic" charset="-128"/>
              </a:rPr>
              <a:t>Allow the group to discuss the pros and cons to using a debt settlement service. </a:t>
            </a:r>
            <a:endParaRPr lang="en-US" altLang="en-US" b="1" dirty="0" smtClean="0">
              <a:solidFill>
                <a:srgbClr val="000000"/>
              </a:solidFill>
              <a:ea typeface="MS PGothic" charset="-128"/>
            </a:endParaRPr>
          </a:p>
          <a:p>
            <a:pPr>
              <a:defRPr/>
            </a:pPr>
            <a:endParaRPr lang="en-US" b="1" dirty="0" smtClean="0"/>
          </a:p>
          <a:p>
            <a:pPr marL="628650" lvl="1" indent="-171450">
              <a:buFont typeface="Arial" charset="0"/>
              <a:buChar char="•"/>
              <a:defRPr/>
            </a:pPr>
            <a:r>
              <a:rPr lang="en-US" b="1" dirty="0" smtClean="0"/>
              <a:t>If it is not mentioned, state:</a:t>
            </a:r>
          </a:p>
          <a:p>
            <a:pPr marL="1085850" lvl="2" indent="-171450">
              <a:buFont typeface="Arial" charset="0"/>
              <a:buChar char="•"/>
              <a:defRPr/>
            </a:pPr>
            <a:r>
              <a:rPr lang="en-US" dirty="0" smtClean="0"/>
              <a:t>Debt settlement companies often charge expensive fees, and some charge illegal up-front fees. </a:t>
            </a:r>
          </a:p>
          <a:p>
            <a:pPr marL="1085850" lvl="2" indent="-171450">
              <a:buFont typeface="Arial" charset="0"/>
              <a:buChar char="•"/>
              <a:defRPr/>
            </a:pPr>
            <a:r>
              <a:rPr lang="en-US" dirty="0" smtClean="0"/>
              <a:t>Some debt settlement companies advertise that they will help consumers, but they provide little or no assistance. </a:t>
            </a:r>
          </a:p>
          <a:p>
            <a:pPr>
              <a:defRPr/>
            </a:pPr>
            <a:endParaRPr lang="en-US" b="1" dirty="0" smtClean="0"/>
          </a:p>
          <a:p>
            <a:pPr>
              <a:defRPr/>
            </a:pPr>
            <a:r>
              <a:rPr lang="en-US" b="1" dirty="0" smtClean="0"/>
              <a:t>ASK: What are some red flags to watch out for when deciding to do business with a debt settlement service?</a:t>
            </a:r>
          </a:p>
          <a:p>
            <a:pPr>
              <a:defRPr/>
            </a:pPr>
            <a:endParaRPr lang="en-US" b="1" dirty="0" smtClean="0"/>
          </a:p>
          <a:p>
            <a:pPr marL="628650" lvl="1" indent="-171450">
              <a:buFont typeface="Arial" charset="0"/>
              <a:buChar char="•"/>
              <a:defRPr/>
            </a:pPr>
            <a:r>
              <a:rPr lang="en-US" b="1" dirty="0" smtClean="0"/>
              <a:t>If it is not mentioned, state:</a:t>
            </a:r>
          </a:p>
          <a:p>
            <a:pPr marL="1085850" lvl="2" indent="-171450">
              <a:buFont typeface="Arial" charset="0"/>
              <a:buChar char="•"/>
              <a:defRPr/>
            </a:pPr>
            <a:r>
              <a:rPr lang="en-US" b="1" dirty="0" smtClean="0"/>
              <a:t>You should avoid doing business with any company that promises to settle the debt if the company: </a:t>
            </a:r>
            <a:endParaRPr lang="en-US" dirty="0" smtClean="0"/>
          </a:p>
          <a:p>
            <a:pPr marL="1543050" lvl="3" indent="-171450">
              <a:buFont typeface="Arial" charset="0"/>
              <a:buChar char="•"/>
              <a:defRPr/>
            </a:pPr>
            <a:r>
              <a:rPr lang="en-US" dirty="0" smtClean="0"/>
              <a:t>Charges any fees before it settles your debts. </a:t>
            </a:r>
          </a:p>
          <a:p>
            <a:pPr marL="1543050" lvl="3" indent="-171450">
              <a:buFont typeface="Arial" charset="0"/>
              <a:buChar char="•"/>
              <a:defRPr/>
            </a:pPr>
            <a:r>
              <a:rPr lang="en-US" dirty="0" smtClean="0"/>
              <a:t>Touts a “new government program” to bail out personal credit card debt. </a:t>
            </a:r>
          </a:p>
          <a:p>
            <a:pPr marL="1543050" lvl="3" indent="-171450">
              <a:buFont typeface="Arial" charset="0"/>
              <a:buChar char="•"/>
              <a:defRPr/>
            </a:pPr>
            <a:r>
              <a:rPr lang="en-US" dirty="0" smtClean="0"/>
              <a:t>Guarantees to you that it can make the debt go away. </a:t>
            </a:r>
          </a:p>
          <a:p>
            <a:pPr marL="1543050" lvl="3" indent="-171450">
              <a:buFont typeface="Arial" charset="0"/>
              <a:buChar char="•"/>
              <a:defRPr/>
            </a:pPr>
            <a:r>
              <a:rPr lang="en-US" dirty="0" smtClean="0"/>
              <a:t>Tells you to stop communicating with the creditors. </a:t>
            </a:r>
          </a:p>
          <a:p>
            <a:pPr marL="1543050" lvl="3" indent="-171450">
              <a:buFont typeface="Arial" charset="0"/>
              <a:buChar char="•"/>
              <a:defRPr/>
            </a:pPr>
            <a:r>
              <a:rPr lang="en-US" dirty="0" smtClean="0"/>
              <a:t>Tells you it can stop all debt collection calls and lawsuits. </a:t>
            </a:r>
          </a:p>
          <a:p>
            <a:pPr marL="1543050" lvl="3" indent="-171450">
              <a:buFont typeface="Arial" charset="0"/>
              <a:buChar char="•"/>
              <a:defRPr/>
            </a:pPr>
            <a:r>
              <a:rPr lang="en-US" dirty="0" smtClean="0"/>
              <a:t>Guarantees that the unsecured debts can be paid off for pennies on the dollar. </a:t>
            </a:r>
          </a:p>
          <a:p>
            <a:pPr marL="171450" indent="-171450">
              <a:buFont typeface="Arial" charset="0"/>
              <a:buChar char="•"/>
              <a:defRPr/>
            </a:pPr>
            <a:endParaRPr lang="en-US" dirty="0" smtClean="0"/>
          </a:p>
          <a:p>
            <a:pPr marL="171450" indent="-171450">
              <a:buFont typeface="Arial" charset="0"/>
              <a:buChar char="•"/>
              <a:defRPr/>
            </a:pPr>
            <a:r>
              <a:rPr lang="en-US" dirty="0" smtClean="0"/>
              <a:t>Summarize the points made during the discuss</a:t>
            </a:r>
          </a:p>
          <a:p>
            <a:pPr marL="628650" lvl="1" indent="-171450" defTabSz="996950">
              <a:buFont typeface="Arial" charset="0"/>
              <a:buChar char="•"/>
              <a:defRPr/>
            </a:pPr>
            <a:r>
              <a:rPr lang="en-US" altLang="en-US" dirty="0" smtClean="0">
                <a:solidFill>
                  <a:srgbClr val="000000"/>
                </a:solidFill>
                <a:ea typeface="MS PGothic" charset="-128"/>
              </a:rPr>
              <a:t>Include that </a:t>
            </a:r>
            <a:r>
              <a:rPr lang="en-US" altLang="en-US" dirty="0" smtClean="0"/>
              <a:t>y</a:t>
            </a:r>
            <a:r>
              <a:rPr lang="en-US" dirty="0" smtClean="0"/>
              <a:t>ou can try to do this yourself by contacting your creditors.</a:t>
            </a:r>
          </a:p>
        </p:txBody>
      </p:sp>
      <p:sp>
        <p:nvSpPr>
          <p:cNvPr id="287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399192B-94CA-4EC3-84DD-369F588872F7}" type="slidenum">
              <a:rPr lang="en-US" altLang="en-US" smtClean="0">
                <a:latin typeface="Calibri" panose="020F0502020204030204" pitchFamily="34" charset="0"/>
              </a:rPr>
              <a:pPr/>
              <a:t>123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90857309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Notes Placeholder 2"/>
          <p:cNvSpPr>
            <a:spLocks noGrp="1"/>
          </p:cNvSpPr>
          <p:nvPr>
            <p:ph type="body" idx="1"/>
          </p:nvPr>
        </p:nvSpPr>
        <p:spPr bwMode="auto">
          <a:extLst/>
        </p:spPr>
        <p:txBody>
          <a:bodyPr wrap="square" numCol="1" anchor="t" anchorCtr="0" compatLnSpc="1">
            <a:prstTxWarp prst="textNoShape">
              <a:avLst/>
            </a:prstTxWarp>
          </a:bodyPr>
          <a:lstStyle/>
          <a:p>
            <a:pPr defTabSz="998392" eaLnBrk="1" hangingPunct="1">
              <a:spcBef>
                <a:spcPct val="0"/>
              </a:spcBef>
              <a:defRPr/>
            </a:pPr>
            <a:r>
              <a:rPr lang="en-US" altLang="en-US" b="1" i="1" u="sng" dirty="0" smtClean="0">
                <a:solidFill>
                  <a:srgbClr val="000000"/>
                </a:solidFill>
                <a:ea typeface="MS PGothic" charset="-128"/>
              </a:rPr>
              <a:t>Module 6: </a:t>
            </a:r>
            <a:r>
              <a:rPr lang="en-US" altLang="en-US" b="1" i="1" u="sng" dirty="0" smtClean="0">
                <a:solidFill>
                  <a:srgbClr val="000000"/>
                </a:solidFill>
                <a:cs typeface="+mn-cs"/>
              </a:rPr>
              <a:t>Dealing with Debt</a:t>
            </a:r>
          </a:p>
          <a:p>
            <a:pPr defTabSz="998392" eaLnBrk="1" hangingPunct="1">
              <a:spcBef>
                <a:spcPct val="0"/>
              </a:spcBef>
              <a:defRPr/>
            </a:pPr>
            <a:endParaRPr lang="en-US" altLang="en-US" b="1" u="sng" dirty="0" smtClean="0">
              <a:solidFill>
                <a:srgbClr val="000000"/>
              </a:solidFill>
              <a:cs typeface="+mn-cs"/>
            </a:endParaRPr>
          </a:p>
          <a:p>
            <a:pPr defTabSz="998392" eaLnBrk="1" hangingPunct="1">
              <a:spcBef>
                <a:spcPct val="0"/>
              </a:spcBef>
              <a:defRPr/>
            </a:pPr>
            <a:r>
              <a:rPr lang="en-US" altLang="en-US" b="1" dirty="0" smtClean="0">
                <a:solidFill>
                  <a:srgbClr val="000000"/>
                </a:solidFill>
                <a:cs typeface="+mn-cs"/>
              </a:rPr>
              <a:t>Presentation and Facilitated Discussion (</a:t>
            </a:r>
            <a:r>
              <a:rPr lang="en-US" altLang="en-US" b="1" i="1" dirty="0" smtClean="0">
                <a:solidFill>
                  <a:srgbClr val="000000"/>
                </a:solidFill>
                <a:cs typeface="+mn-cs"/>
              </a:rPr>
              <a:t>Module 6, Tool 1: Debt worksheet</a:t>
            </a:r>
            <a:r>
              <a:rPr lang="en-US" altLang="en-US" b="1" dirty="0" smtClean="0">
                <a:solidFill>
                  <a:srgbClr val="000000"/>
                </a:solidFill>
                <a:cs typeface="+mn-cs"/>
              </a:rPr>
              <a:t>) (Page 203)</a:t>
            </a:r>
          </a:p>
          <a:p>
            <a:pPr defTabSz="998392" eaLnBrk="1" hangingPunct="1">
              <a:spcBef>
                <a:spcPct val="0"/>
              </a:spcBef>
              <a:defRPr/>
            </a:pPr>
            <a:endParaRPr lang="en-US" altLang="en-US" b="1" u="sng" dirty="0" smtClean="0">
              <a:solidFill>
                <a:srgbClr val="000000"/>
              </a:solidFill>
              <a:cs typeface="+mn-cs"/>
            </a:endParaRPr>
          </a:p>
          <a:p>
            <a:pPr marL="171425" indent="-171425" defTabSz="998392" eaLnBrk="1" hangingPunct="1">
              <a:spcBef>
                <a:spcPct val="0"/>
              </a:spcBef>
              <a:buFont typeface="Arial" panose="020B0604020202020204" pitchFamily="34" charset="0"/>
              <a:buChar char="•"/>
              <a:defRPr/>
            </a:pPr>
            <a:r>
              <a:rPr lang="en-US" altLang="en-US" dirty="0" smtClean="0">
                <a:solidFill>
                  <a:srgbClr val="000000"/>
                </a:solidFill>
                <a:cs typeface="+mn-cs"/>
              </a:rPr>
              <a:t>Explain how to use </a:t>
            </a:r>
            <a:r>
              <a:rPr lang="en-US" altLang="en-US" b="0" i="0" dirty="0" smtClean="0">
                <a:solidFill>
                  <a:srgbClr val="000000"/>
                </a:solidFill>
                <a:cs typeface="+mn-cs"/>
              </a:rPr>
              <a:t>Tool 1.</a:t>
            </a:r>
          </a:p>
          <a:p>
            <a:pPr marL="171425" indent="-171425" defTabSz="998392" eaLnBrk="1" hangingPunct="1">
              <a:spcBef>
                <a:spcPct val="0"/>
              </a:spcBef>
              <a:buFont typeface="Arial" panose="020B0604020202020204" pitchFamily="34" charset="0"/>
              <a:buChar char="•"/>
              <a:defRPr/>
            </a:pPr>
            <a:endParaRPr lang="en-US" altLang="en-US" b="1" i="1" dirty="0" smtClean="0">
              <a:solidFill>
                <a:srgbClr val="000000"/>
              </a:solidFill>
              <a:cs typeface="+mn-cs"/>
            </a:endParaRPr>
          </a:p>
          <a:p>
            <a:pPr marL="0" indent="0" defTabSz="998392" eaLnBrk="1" hangingPunct="1">
              <a:spcBef>
                <a:spcPct val="0"/>
              </a:spcBef>
              <a:buFont typeface="Arial" panose="020B0604020202020204" pitchFamily="34" charset="0"/>
              <a:buNone/>
              <a:defRPr/>
            </a:pPr>
            <a:r>
              <a:rPr lang="en-US" altLang="en-US" b="1" i="1" dirty="0" smtClean="0">
                <a:solidFill>
                  <a:srgbClr val="000000"/>
                </a:solidFill>
                <a:cs typeface="+mn-cs"/>
              </a:rPr>
              <a:t>ASK: How would you use this tool with the people you serve?</a:t>
            </a:r>
          </a:p>
        </p:txBody>
      </p:sp>
      <p:sp>
        <p:nvSpPr>
          <p:cNvPr id="289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8F44A7C-79DA-4316-927D-7AC83C96B3BE}" type="slidenum">
              <a:rPr lang="en-US" altLang="en-US" smtClean="0">
                <a:latin typeface="Calibri" panose="020F0502020204030204" pitchFamily="34" charset="0"/>
              </a:rPr>
              <a:pPr/>
              <a:t>124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67596211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Notes Placeholder 2"/>
          <p:cNvSpPr>
            <a:spLocks noGrp="1"/>
          </p:cNvSpPr>
          <p:nvPr>
            <p:ph type="body" idx="1"/>
          </p:nvPr>
        </p:nvSpPr>
        <p:spPr bwMode="auto">
          <a:extLst/>
        </p:spPr>
        <p:txBody>
          <a:bodyPr wrap="square" numCol="1" anchor="t" anchorCtr="0" compatLnSpc="1">
            <a:prstTxWarp prst="textNoShape">
              <a:avLst/>
            </a:prstTxWarp>
          </a:bodyPr>
          <a:lstStyle/>
          <a:p>
            <a:pPr defTabSz="998392" eaLnBrk="1" hangingPunct="1">
              <a:spcBef>
                <a:spcPct val="0"/>
              </a:spcBef>
              <a:defRPr/>
            </a:pPr>
            <a:r>
              <a:rPr lang="en-US" altLang="en-US" b="1" i="1" u="sng" dirty="0" smtClean="0">
                <a:solidFill>
                  <a:srgbClr val="000000"/>
                </a:solidFill>
                <a:ea typeface="MS PGothic" charset="-128"/>
              </a:rPr>
              <a:t>Module 6: </a:t>
            </a:r>
            <a:r>
              <a:rPr lang="en-US" altLang="en-US" b="1" i="1" u="sng" dirty="0" smtClean="0">
                <a:solidFill>
                  <a:srgbClr val="000000"/>
                </a:solidFill>
                <a:cs typeface="+mn-cs"/>
              </a:rPr>
              <a:t>Dealing with Debt</a:t>
            </a:r>
          </a:p>
          <a:p>
            <a:pPr defTabSz="998392" eaLnBrk="1" hangingPunct="1">
              <a:spcBef>
                <a:spcPct val="0"/>
              </a:spcBef>
              <a:defRPr/>
            </a:pPr>
            <a:endParaRPr lang="en-US" altLang="en-US" b="1" u="sng" dirty="0" smtClean="0">
              <a:solidFill>
                <a:srgbClr val="000000"/>
              </a:solidFill>
              <a:cs typeface="+mn-cs"/>
            </a:endParaRPr>
          </a:p>
          <a:p>
            <a:pPr defTabSz="998392" eaLnBrk="1" hangingPunct="1">
              <a:spcBef>
                <a:spcPct val="0"/>
              </a:spcBef>
              <a:defRPr/>
            </a:pPr>
            <a:r>
              <a:rPr lang="en-US" altLang="en-US" b="1" dirty="0" smtClean="0">
                <a:solidFill>
                  <a:srgbClr val="000000"/>
                </a:solidFill>
                <a:cs typeface="+mn-cs"/>
              </a:rPr>
              <a:t>Presentation (</a:t>
            </a:r>
            <a:r>
              <a:rPr lang="en-US" altLang="en-US" b="1" i="1" dirty="0" smtClean="0">
                <a:solidFill>
                  <a:srgbClr val="000000"/>
                </a:solidFill>
                <a:cs typeface="+mn-cs"/>
              </a:rPr>
              <a:t>Module 6, Tool 2: Debt-to-income worksheet</a:t>
            </a:r>
            <a:r>
              <a:rPr lang="en-US" altLang="en-US" b="1" dirty="0" smtClean="0">
                <a:solidFill>
                  <a:srgbClr val="000000"/>
                </a:solidFill>
                <a:cs typeface="+mn-cs"/>
              </a:rPr>
              <a:t>) (Page 207)</a:t>
            </a:r>
          </a:p>
          <a:p>
            <a:pPr defTabSz="998392" eaLnBrk="1" hangingPunct="1">
              <a:spcBef>
                <a:spcPct val="0"/>
              </a:spcBef>
              <a:defRPr/>
            </a:pPr>
            <a:endParaRPr lang="en-US" altLang="en-US" b="1" u="sng" dirty="0" smtClean="0">
              <a:solidFill>
                <a:srgbClr val="000000"/>
              </a:solidFill>
              <a:cs typeface="+mn-cs"/>
            </a:endParaRPr>
          </a:p>
          <a:p>
            <a:pPr marL="171425" indent="-171425" defTabSz="998392" eaLnBrk="1" hangingPunct="1">
              <a:spcBef>
                <a:spcPct val="0"/>
              </a:spcBef>
              <a:buFont typeface="Arial" panose="020B0604020202020204" pitchFamily="34" charset="0"/>
              <a:buChar char="•"/>
              <a:defRPr/>
            </a:pPr>
            <a:r>
              <a:rPr lang="en-US" altLang="en-US" dirty="0" smtClean="0">
                <a:solidFill>
                  <a:srgbClr val="000000"/>
                </a:solidFill>
                <a:cs typeface="+mn-cs"/>
              </a:rPr>
              <a:t>Explain what the DTI ratio is and how it is used.</a:t>
            </a:r>
          </a:p>
        </p:txBody>
      </p:sp>
      <p:sp>
        <p:nvSpPr>
          <p:cNvPr id="291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D23A9E4-6EF8-4B6C-B54E-7A99984E92B8}" type="slidenum">
              <a:rPr lang="en-US" altLang="en-US" smtClean="0">
                <a:latin typeface="Calibri" panose="020F0502020204030204" pitchFamily="34" charset="0"/>
              </a:rPr>
              <a:pPr/>
              <a:t>125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3297604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974096" eaLnBrk="1" fontAlgn="auto" hangingPunct="1">
              <a:spcBef>
                <a:spcPts val="0"/>
              </a:spcBef>
              <a:spcAft>
                <a:spcPts val="0"/>
              </a:spcAft>
              <a:defRPr/>
            </a:pPr>
            <a:r>
              <a:rPr lang="en-US" altLang="en-US" b="1" i="1" u="sng" dirty="0" smtClean="0">
                <a:solidFill>
                  <a:srgbClr val="000000"/>
                </a:solidFill>
                <a:ea typeface="MS PGothic" charset="-128"/>
              </a:rPr>
              <a:t>Module 6: </a:t>
            </a:r>
            <a:r>
              <a:rPr lang="en-US" b="1" i="1" u="sng" dirty="0" smtClean="0">
                <a:solidFill>
                  <a:srgbClr val="000000"/>
                </a:solidFill>
                <a:ea typeface="+mn-ea"/>
                <a:cs typeface="+mn-cs"/>
              </a:rPr>
              <a:t>Dealing with Debt</a:t>
            </a:r>
          </a:p>
          <a:p>
            <a:pPr defTabSz="974096" eaLnBrk="1" fontAlgn="auto" hangingPunct="1">
              <a:spcBef>
                <a:spcPts val="0"/>
              </a:spcBef>
              <a:spcAft>
                <a:spcPts val="0"/>
              </a:spcAft>
              <a:defRPr/>
            </a:pPr>
            <a:endParaRPr lang="en-US" b="1" u="sng" dirty="0" smtClean="0">
              <a:solidFill>
                <a:srgbClr val="000000"/>
              </a:solidFill>
              <a:ea typeface="+mn-ea"/>
              <a:cs typeface="+mn-cs"/>
            </a:endParaRPr>
          </a:p>
          <a:p>
            <a:pPr defTabSz="974096" eaLnBrk="1" fontAlgn="auto" hangingPunct="1">
              <a:spcBef>
                <a:spcPts val="0"/>
              </a:spcBef>
              <a:spcAft>
                <a:spcPts val="0"/>
              </a:spcAft>
              <a:defRPr/>
            </a:pPr>
            <a:r>
              <a:rPr lang="en-US" b="1" dirty="0" smtClean="0">
                <a:solidFill>
                  <a:srgbClr val="000000"/>
                </a:solidFill>
                <a:ea typeface="+mn-ea"/>
                <a:cs typeface="+mn-cs"/>
              </a:rPr>
              <a:t>Presentation (</a:t>
            </a:r>
            <a:r>
              <a:rPr lang="en-US" b="1" i="1" dirty="0" smtClean="0">
                <a:solidFill>
                  <a:srgbClr val="000000"/>
                </a:solidFill>
                <a:ea typeface="+mn-ea"/>
                <a:cs typeface="+mn-cs"/>
              </a:rPr>
              <a:t>Module 6, Tool 2: Debt-to-income worksheet</a:t>
            </a:r>
            <a:r>
              <a:rPr lang="en-US" b="1" dirty="0" smtClean="0">
                <a:solidFill>
                  <a:srgbClr val="000000"/>
                </a:solidFill>
                <a:ea typeface="+mn-ea"/>
                <a:cs typeface="+mn-cs"/>
              </a:rPr>
              <a:t>) (Page 207)</a:t>
            </a:r>
          </a:p>
          <a:p>
            <a:pPr defTabSz="974096" eaLnBrk="1" fontAlgn="auto" hangingPunct="1">
              <a:spcBef>
                <a:spcPts val="0"/>
              </a:spcBef>
              <a:spcAft>
                <a:spcPts val="0"/>
              </a:spcAft>
              <a:defRPr/>
            </a:pPr>
            <a:endParaRPr lang="en-US" b="1" u="sng" dirty="0" smtClean="0">
              <a:solidFill>
                <a:srgbClr val="000000"/>
              </a:solidFill>
              <a:ea typeface="+mn-ea"/>
              <a:cs typeface="+mn-cs"/>
            </a:endParaRPr>
          </a:p>
          <a:p>
            <a:pPr marL="177789" indent="-177789" defTabSz="974096" eaLnBrk="1" fontAlgn="auto" hangingPunct="1">
              <a:spcBef>
                <a:spcPts val="0"/>
              </a:spcBef>
              <a:spcAft>
                <a:spcPts val="0"/>
              </a:spcAft>
              <a:buFont typeface="Arial" pitchFamily="34" charset="0"/>
              <a:buChar char="•"/>
              <a:defRPr/>
            </a:pPr>
            <a:r>
              <a:rPr lang="en-US" dirty="0" smtClean="0">
                <a:solidFill>
                  <a:srgbClr val="000000"/>
                </a:solidFill>
                <a:ea typeface="+mn-ea"/>
                <a:cs typeface="+mn-cs"/>
              </a:rPr>
              <a:t>Explain how to calculate the debt-to-income (DTI) ratio. </a:t>
            </a:r>
          </a:p>
          <a:p>
            <a:pPr marL="177789" indent="-177789" defTabSz="974096" eaLnBrk="1" fontAlgn="auto" hangingPunct="1">
              <a:spcBef>
                <a:spcPts val="0"/>
              </a:spcBef>
              <a:spcAft>
                <a:spcPts val="0"/>
              </a:spcAft>
              <a:buFont typeface="Arial" pitchFamily="34" charset="0"/>
              <a:buChar char="•"/>
              <a:defRPr/>
            </a:pPr>
            <a:r>
              <a:rPr lang="en-US" dirty="0" smtClean="0">
                <a:solidFill>
                  <a:srgbClr val="000000"/>
                </a:solidFill>
                <a:ea typeface="+mn-ea"/>
                <a:cs typeface="+mn-cs"/>
              </a:rPr>
              <a:t>Reference </a:t>
            </a:r>
            <a:r>
              <a:rPr lang="en-US" i="1" dirty="0" smtClean="0">
                <a:solidFill>
                  <a:srgbClr val="000000"/>
                </a:solidFill>
                <a:ea typeface="+mn-ea"/>
                <a:cs typeface="+mn-cs"/>
              </a:rPr>
              <a:t>Tool 2</a:t>
            </a:r>
            <a:r>
              <a:rPr lang="en-US" dirty="0" smtClean="0">
                <a:solidFill>
                  <a:srgbClr val="000000"/>
                </a:solidFill>
                <a:ea typeface="+mn-ea"/>
                <a:cs typeface="+mn-cs"/>
              </a:rPr>
              <a:t> in toolkit.</a:t>
            </a:r>
          </a:p>
        </p:txBody>
      </p:sp>
      <p:sp>
        <p:nvSpPr>
          <p:cNvPr id="293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924C085-3692-4631-840D-660489954AA3}" type="slidenum">
              <a:rPr lang="en-US" altLang="en-US" smtClean="0">
                <a:latin typeface="Calibri" panose="020F0502020204030204" pitchFamily="34" charset="0"/>
              </a:rPr>
              <a:pPr/>
              <a:t>126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01096849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eaLnBrk="1" hangingPunct="1">
              <a:spcBef>
                <a:spcPct val="0"/>
              </a:spcBef>
              <a:defRPr/>
            </a:pPr>
            <a:r>
              <a:rPr lang="en-US" altLang="en-US" b="1" i="1" u="sng" dirty="0" smtClean="0">
                <a:solidFill>
                  <a:srgbClr val="000000"/>
                </a:solidFill>
                <a:ea typeface="MS PGothic" charset="-128"/>
              </a:rPr>
              <a:t>Module 6: Dealing </a:t>
            </a:r>
            <a:r>
              <a:rPr lang="en-US" altLang="en-US" b="1" i="1" u="sng" dirty="0">
                <a:solidFill>
                  <a:srgbClr val="000000"/>
                </a:solidFill>
                <a:ea typeface="MS PGothic" charset="-128"/>
              </a:rPr>
              <a:t>with </a:t>
            </a:r>
            <a:r>
              <a:rPr lang="en-US" altLang="en-US" b="1" i="1" u="sng" dirty="0" smtClean="0">
                <a:solidFill>
                  <a:srgbClr val="000000"/>
                </a:solidFill>
                <a:ea typeface="MS PGothic" charset="-128"/>
              </a:rPr>
              <a:t>Debt</a:t>
            </a:r>
            <a:endParaRPr lang="en-US" altLang="en-US" b="1" i="1" u="sng" dirty="0">
              <a:solidFill>
                <a:srgbClr val="000000"/>
              </a:solidFill>
              <a:ea typeface="MS PGothic" charset="-128"/>
            </a:endParaRPr>
          </a:p>
          <a:p>
            <a:pPr defTabSz="971550" eaLnBrk="1" hangingPunct="1">
              <a:spcBef>
                <a:spcPct val="0"/>
              </a:spcBef>
              <a:defRPr/>
            </a:pPr>
            <a:endParaRPr lang="en-US" altLang="en-US" b="1" u="sng" dirty="0">
              <a:solidFill>
                <a:srgbClr val="000000"/>
              </a:solidFill>
              <a:ea typeface="MS PGothic" charset="-128"/>
            </a:endParaRPr>
          </a:p>
          <a:p>
            <a:pPr defTabSz="971550" eaLnBrk="1" hangingPunct="1">
              <a:spcBef>
                <a:spcPct val="0"/>
              </a:spcBef>
              <a:defRPr/>
            </a:pPr>
            <a:r>
              <a:rPr lang="en-US" altLang="en-US" b="1" dirty="0">
                <a:solidFill>
                  <a:srgbClr val="000000"/>
                </a:solidFill>
                <a:ea typeface="MS PGothic" charset="-128"/>
              </a:rPr>
              <a:t>Presentation (</a:t>
            </a:r>
            <a:r>
              <a:rPr lang="en-US" altLang="en-US" b="1" i="1" dirty="0">
                <a:solidFill>
                  <a:srgbClr val="000000"/>
                </a:solidFill>
                <a:ea typeface="MS PGothic" charset="-128"/>
              </a:rPr>
              <a:t>Module </a:t>
            </a:r>
            <a:r>
              <a:rPr lang="en-US" altLang="en-US" b="1" i="1" dirty="0" smtClean="0">
                <a:solidFill>
                  <a:srgbClr val="000000"/>
                </a:solidFill>
                <a:ea typeface="MS PGothic" charset="-128"/>
              </a:rPr>
              <a:t>6, Tool 2: Debt-to-income worksheet</a:t>
            </a:r>
            <a:r>
              <a:rPr lang="en-US" altLang="en-US" b="1" dirty="0" smtClean="0">
                <a:solidFill>
                  <a:srgbClr val="000000"/>
                </a:solidFill>
                <a:ea typeface="MS PGothic" charset="-128"/>
              </a:rPr>
              <a:t>) (Page 207)</a:t>
            </a:r>
            <a:endParaRPr lang="en-US" altLang="en-US" b="1" dirty="0">
              <a:solidFill>
                <a:srgbClr val="000000"/>
              </a:solidFill>
              <a:ea typeface="MS PGothic" charset="-128"/>
            </a:endParaRPr>
          </a:p>
          <a:p>
            <a:pPr defTabSz="971550" eaLnBrk="1" hangingPunct="1">
              <a:spcBef>
                <a:spcPct val="0"/>
              </a:spcBef>
              <a:defRPr/>
            </a:pPr>
            <a:endParaRPr lang="en-US" altLang="en-US" b="1" i="1" dirty="0">
              <a:solidFill>
                <a:srgbClr val="000000"/>
              </a:solidFill>
              <a:ea typeface="MS PGothic" charset="-128"/>
            </a:endParaRPr>
          </a:p>
          <a:p>
            <a:pPr defTabSz="971550" eaLnBrk="1" hangingPunct="1">
              <a:spcBef>
                <a:spcPct val="0"/>
              </a:spcBef>
              <a:defRPr/>
            </a:pPr>
            <a:r>
              <a:rPr lang="en-US" altLang="en-US" b="1" i="1" dirty="0">
                <a:solidFill>
                  <a:srgbClr val="000000"/>
                </a:solidFill>
                <a:ea typeface="MS PGothic" charset="-128"/>
              </a:rPr>
              <a:t>NOTE: Summarize this slide on a flip chart if you are doing the Shawna activity described on </a:t>
            </a:r>
            <a:r>
              <a:rPr lang="en-US" altLang="en-US" b="1" i="1" dirty="0" smtClean="0">
                <a:solidFill>
                  <a:srgbClr val="000000"/>
                </a:solidFill>
                <a:ea typeface="MS PGothic" charset="-128"/>
              </a:rPr>
              <a:t>“Activity in pairs” slide.</a:t>
            </a:r>
            <a:endParaRPr lang="en-US" altLang="en-US" b="1" i="1" dirty="0">
              <a:solidFill>
                <a:srgbClr val="000000"/>
              </a:solidFill>
              <a:ea typeface="MS PGothic" charset="-128"/>
            </a:endParaRPr>
          </a:p>
          <a:p>
            <a:pPr defTabSz="971550" eaLnBrk="1" hangingPunct="1">
              <a:spcBef>
                <a:spcPct val="0"/>
              </a:spcBef>
              <a:defRPr/>
            </a:pPr>
            <a:endParaRPr lang="en-US" altLang="en-US" b="1" u="sng"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Explain how to interpret the DTI ratio.</a:t>
            </a:r>
          </a:p>
          <a:p>
            <a:pPr marL="646112" lvl="1" indent="-171450" defTabSz="971550" eaLnBrk="1" hangingPunct="1">
              <a:spcBef>
                <a:spcPct val="0"/>
              </a:spcBef>
              <a:buFont typeface="Arial" charset="0"/>
              <a:buChar char="•"/>
              <a:defRPr/>
            </a:pPr>
            <a:r>
              <a:rPr lang="en-US" altLang="en-US" b="1" dirty="0">
                <a:solidFill>
                  <a:srgbClr val="000000"/>
                </a:solidFill>
                <a:ea typeface="MS PGothic" charset="-128"/>
              </a:rPr>
              <a:t>Renters: Consider maintaining a debt-to-income ratio of .15 - .20, or 15% - 20%, or less. </a:t>
            </a:r>
            <a:endParaRPr lang="en-US" altLang="en-US" dirty="0">
              <a:solidFill>
                <a:srgbClr val="000000"/>
              </a:solidFill>
              <a:ea typeface="MS PGothic" charset="-128"/>
            </a:endParaRPr>
          </a:p>
          <a:p>
            <a:pPr marL="1120775" lvl="2" indent="-171450" defTabSz="971550" eaLnBrk="1" hangingPunct="1">
              <a:spcBef>
                <a:spcPct val="0"/>
              </a:spcBef>
              <a:buFont typeface="Arial" charset="0"/>
              <a:buChar char="•"/>
              <a:defRPr/>
            </a:pPr>
            <a:r>
              <a:rPr lang="en-US" altLang="en-US" dirty="0">
                <a:solidFill>
                  <a:srgbClr val="000000"/>
                </a:solidFill>
                <a:ea typeface="MS PGothic" charset="-128"/>
              </a:rPr>
              <a:t>This means that monthly credit card payments, student loan payments, auto loan payments, and other debts should take up 20% or less of your gross income.</a:t>
            </a:r>
          </a:p>
          <a:p>
            <a:pPr marL="1120775" lvl="2"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646112" lvl="1" indent="-171450" defTabSz="971550" eaLnBrk="1" hangingPunct="1">
              <a:spcBef>
                <a:spcPct val="0"/>
              </a:spcBef>
              <a:buFont typeface="Arial" charset="0"/>
              <a:buChar char="•"/>
              <a:defRPr/>
            </a:pPr>
            <a:r>
              <a:rPr lang="en-US" altLang="en-US" b="1" dirty="0">
                <a:solidFill>
                  <a:srgbClr val="000000"/>
                </a:solidFill>
                <a:ea typeface="MS PGothic" charset="-128"/>
              </a:rPr>
              <a:t>Homeowners: Consider maintaining a debt-to-income ratio of .28, or 28%, or less for </a:t>
            </a:r>
            <a:r>
              <a:rPr lang="en-US" altLang="en-US" b="1" u="sng" dirty="0">
                <a:solidFill>
                  <a:srgbClr val="000000"/>
                </a:solidFill>
                <a:ea typeface="MS PGothic" charset="-128"/>
              </a:rPr>
              <a:t>just the mortgage (home loan), taxes, and insurance.</a:t>
            </a:r>
            <a:endParaRPr lang="en-US" altLang="en-US" dirty="0">
              <a:solidFill>
                <a:srgbClr val="000000"/>
              </a:solidFill>
              <a:ea typeface="MS PGothic" charset="-128"/>
            </a:endParaRPr>
          </a:p>
          <a:p>
            <a:pPr marL="1120775" lvl="2" indent="-171450" defTabSz="971550" eaLnBrk="1" hangingPunct="1">
              <a:spcBef>
                <a:spcPct val="0"/>
              </a:spcBef>
              <a:buFont typeface="Arial" charset="0"/>
              <a:buChar char="•"/>
              <a:defRPr/>
            </a:pPr>
            <a:r>
              <a:rPr lang="en-US" altLang="en-US" dirty="0">
                <a:solidFill>
                  <a:srgbClr val="000000"/>
                </a:solidFill>
                <a:ea typeface="MS PGothic" charset="-128"/>
              </a:rPr>
              <a:t>This means that if you have a mortgage, the mortgage alone should take up no more than 28% of your income. </a:t>
            </a:r>
          </a:p>
          <a:p>
            <a:pPr marL="1595438" lvl="3" indent="-171450" defTabSz="971550" eaLnBrk="1" hangingPunct="1">
              <a:spcBef>
                <a:spcPct val="0"/>
              </a:spcBef>
              <a:buFont typeface="Arial" charset="0"/>
              <a:buChar char="•"/>
              <a:defRPr/>
            </a:pPr>
            <a:r>
              <a:rPr lang="en-US" altLang="en-US" i="1" dirty="0">
                <a:solidFill>
                  <a:srgbClr val="000000"/>
                </a:solidFill>
                <a:ea typeface="MS PGothic" charset="-128"/>
              </a:rPr>
              <a:t>This includes the monthly principal, interest, taxes, and insurance (called PITI).</a:t>
            </a:r>
          </a:p>
          <a:p>
            <a:pPr marL="1595438" lvl="3"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646112" lvl="1" indent="-171450" defTabSz="971550" eaLnBrk="1" hangingPunct="1">
              <a:spcBef>
                <a:spcPct val="0"/>
              </a:spcBef>
              <a:buFont typeface="Arial" charset="0"/>
              <a:buChar char="•"/>
              <a:defRPr/>
            </a:pPr>
            <a:r>
              <a:rPr lang="en-US" altLang="en-US" b="1" dirty="0">
                <a:solidFill>
                  <a:srgbClr val="000000"/>
                </a:solidFill>
                <a:ea typeface="MS PGothic" charset="-128"/>
              </a:rPr>
              <a:t>Homeowners: Consider maintaining a debt-to-income ratio for all debts of .36, or 36%, or less.</a:t>
            </a:r>
            <a:endParaRPr lang="en-US" altLang="en-US" dirty="0">
              <a:solidFill>
                <a:srgbClr val="000000"/>
              </a:solidFill>
              <a:ea typeface="MS PGothic" charset="-128"/>
            </a:endParaRPr>
          </a:p>
          <a:p>
            <a:pPr marL="1120775" lvl="2" indent="-171450" defTabSz="971550" eaLnBrk="1" hangingPunct="1">
              <a:spcBef>
                <a:spcPct val="0"/>
              </a:spcBef>
              <a:buFont typeface="Arial" charset="0"/>
              <a:buChar char="•"/>
              <a:defRPr/>
            </a:pPr>
            <a:r>
              <a:rPr lang="en-US" altLang="en-US" dirty="0">
                <a:solidFill>
                  <a:srgbClr val="000000"/>
                </a:solidFill>
                <a:ea typeface="MS PGothic" charset="-128"/>
              </a:rPr>
              <a:t>This means that if you have a mortgage and other debts—credit card payments, student loan payments, auto loan payment, and payday loan payments–your debt-to-income ratio should be below 36%.</a:t>
            </a:r>
          </a:p>
          <a:p>
            <a:pPr marL="1595438" lvl="3" indent="-171450" defTabSz="971550" eaLnBrk="1" hangingPunct="1">
              <a:spcBef>
                <a:spcPct val="0"/>
              </a:spcBef>
              <a:buFont typeface="Arial" charset="0"/>
              <a:buChar char="•"/>
              <a:defRPr/>
            </a:pPr>
            <a:r>
              <a:rPr lang="en-US" altLang="en-US" dirty="0" smtClean="0">
                <a:solidFill>
                  <a:srgbClr val="000000"/>
                </a:solidFill>
                <a:ea typeface="MS PGothic" charset="-128"/>
              </a:rPr>
              <a:t>Some </a:t>
            </a:r>
            <a:r>
              <a:rPr lang="en-US" altLang="en-US" dirty="0">
                <a:solidFill>
                  <a:srgbClr val="000000"/>
                </a:solidFill>
                <a:ea typeface="MS PGothic" charset="-128"/>
              </a:rPr>
              <a:t>lenders will go up to 43% or higher for all debt</a:t>
            </a:r>
            <a:r>
              <a:rPr lang="en-US" altLang="en-US" dirty="0" smtClean="0">
                <a:solidFill>
                  <a:srgbClr val="000000"/>
                </a:solidFill>
                <a:ea typeface="MS PGothic" charset="-128"/>
              </a:rPr>
              <a:t>.</a:t>
            </a:r>
          </a:p>
          <a:p>
            <a:pPr marL="1595438" lvl="3" indent="-171450" defTabSz="971550" eaLnBrk="1" hangingPunct="1">
              <a:spcBef>
                <a:spcPct val="0"/>
              </a:spcBef>
              <a:buFont typeface="Arial" charset="0"/>
              <a:buChar char="•"/>
              <a:defRPr/>
            </a:pPr>
            <a:endParaRPr lang="en-US" altLang="en-US" dirty="0" smtClean="0">
              <a:solidFill>
                <a:srgbClr val="000000"/>
              </a:solidFill>
              <a:ea typeface="MS PGothic" charset="-128"/>
            </a:endParaRPr>
          </a:p>
          <a:p>
            <a:pPr marL="681038" lvl="1" indent="-171450" defTabSz="971550" eaLnBrk="1" hangingPunct="1">
              <a:spcBef>
                <a:spcPct val="0"/>
              </a:spcBef>
              <a:buFont typeface="Arial" charset="0"/>
              <a:buChar char="•"/>
              <a:defRPr/>
            </a:pPr>
            <a:r>
              <a:rPr lang="en-US" altLang="en-US" dirty="0" smtClean="0">
                <a:solidFill>
                  <a:srgbClr val="000000"/>
                </a:solidFill>
                <a:ea typeface="MS PGothic" charset="-128"/>
              </a:rPr>
              <a:t>If you have court-ordered, fixed payments, such as child support, count these as debt for this purpose.</a:t>
            </a:r>
          </a:p>
        </p:txBody>
      </p:sp>
      <p:sp>
        <p:nvSpPr>
          <p:cNvPr id="295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064C356-2FFD-404E-9556-9035D4A58140}" type="slidenum">
              <a:rPr lang="en-US" altLang="en-US" smtClean="0">
                <a:latin typeface="Calibri" panose="020F0502020204030204" pitchFamily="34" charset="0"/>
              </a:rPr>
              <a:pPr/>
              <a:t>127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97435214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eaLnBrk="1" hangingPunct="1">
              <a:spcBef>
                <a:spcPct val="0"/>
              </a:spcBef>
              <a:defRPr/>
            </a:pPr>
            <a:r>
              <a:rPr lang="en-US" altLang="en-US" b="1" i="1" u="sng" dirty="0" smtClean="0">
                <a:solidFill>
                  <a:srgbClr val="000000"/>
                </a:solidFill>
                <a:ea typeface="MS PGothic" charset="-128"/>
              </a:rPr>
              <a:t>Module 6: Dealing </a:t>
            </a:r>
            <a:r>
              <a:rPr lang="en-US" altLang="en-US" b="1" i="1" u="sng" dirty="0">
                <a:solidFill>
                  <a:srgbClr val="000000"/>
                </a:solidFill>
                <a:ea typeface="MS PGothic" charset="-128"/>
              </a:rPr>
              <a:t>with </a:t>
            </a:r>
            <a:r>
              <a:rPr lang="en-US" altLang="en-US" b="1" i="1" u="sng" dirty="0" smtClean="0">
                <a:solidFill>
                  <a:srgbClr val="000000"/>
                </a:solidFill>
                <a:ea typeface="MS PGothic" charset="-128"/>
              </a:rPr>
              <a:t>Debt</a:t>
            </a:r>
            <a:endParaRPr lang="en-US" altLang="en-US" b="1" u="sng" dirty="0">
              <a:solidFill>
                <a:srgbClr val="000000"/>
              </a:solidFill>
              <a:ea typeface="MS PGothic" charset="-128"/>
            </a:endParaRPr>
          </a:p>
          <a:p>
            <a:pPr defTabSz="971550" eaLnBrk="1" hangingPunct="1">
              <a:spcBef>
                <a:spcPct val="0"/>
              </a:spcBef>
              <a:defRPr/>
            </a:pPr>
            <a:endParaRPr lang="en-US" altLang="en-US" b="1" i="1" u="sng" dirty="0" smtClean="0">
              <a:solidFill>
                <a:srgbClr val="000000"/>
              </a:solidFill>
              <a:ea typeface="MS PGothic" charset="-128"/>
            </a:endParaRPr>
          </a:p>
          <a:p>
            <a:pPr defTabSz="971550" eaLnBrk="1" hangingPunct="1">
              <a:spcBef>
                <a:spcPct val="0"/>
              </a:spcBef>
              <a:defRPr/>
            </a:pPr>
            <a:r>
              <a:rPr lang="en-US" altLang="en-US" b="1" dirty="0" smtClean="0">
                <a:solidFill>
                  <a:srgbClr val="000000"/>
                </a:solidFill>
                <a:ea typeface="MS PGothic" charset="-128"/>
              </a:rPr>
              <a:t>Presentation (Module 6)</a:t>
            </a:r>
          </a:p>
          <a:p>
            <a:pPr defTabSz="971550" eaLnBrk="1" hangingPunct="1">
              <a:spcBef>
                <a:spcPct val="0"/>
              </a:spcBef>
              <a:defRPr/>
            </a:pPr>
            <a:endParaRPr lang="en-US" altLang="en-US" b="1" i="1" u="sng"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Discuss DTI in real terms using the following:</a:t>
            </a:r>
          </a:p>
          <a:p>
            <a:pPr marL="628650" lvl="1" indent="-171450" defTabSz="971550" eaLnBrk="1" hangingPunct="1">
              <a:spcBef>
                <a:spcPct val="0"/>
              </a:spcBef>
              <a:buFont typeface="Arial" charset="0"/>
              <a:buChar char="•"/>
              <a:defRPr/>
            </a:pPr>
            <a:r>
              <a:rPr lang="en-US" altLang="en-US" dirty="0">
                <a:solidFill>
                  <a:srgbClr val="000000"/>
                </a:solidFill>
                <a:ea typeface="MS PGothic" charset="-128"/>
              </a:rPr>
              <a:t>If someone’s DTI is 50% that means that $.50 out of every dollar they earn goes towards his/her debt.</a:t>
            </a:r>
          </a:p>
          <a:p>
            <a:pPr marL="628650" lvl="1" indent="-171450" defTabSz="971550" eaLnBrk="1" hangingPunct="1">
              <a:spcBef>
                <a:spcPct val="0"/>
              </a:spcBef>
              <a:buFont typeface="Arial" charset="0"/>
              <a:buChar char="•"/>
              <a:defRPr/>
            </a:pPr>
            <a:r>
              <a:rPr lang="en-US" altLang="en-US" dirty="0">
                <a:solidFill>
                  <a:srgbClr val="000000"/>
                </a:solidFill>
                <a:ea typeface="MS PGothic" charset="-128"/>
              </a:rPr>
              <a:t>That leave $.50 out of every dollar to pay for everything else.</a:t>
            </a:r>
          </a:p>
          <a:p>
            <a:pPr marL="628650" lvl="1" indent="-171450" defTabSz="971550" eaLnBrk="1" hangingPunct="1">
              <a:spcBef>
                <a:spcPct val="0"/>
              </a:spcBef>
              <a:buFont typeface="Arial" charset="0"/>
              <a:buChar char="•"/>
              <a:defRPr/>
            </a:pPr>
            <a:r>
              <a:rPr lang="en-US" altLang="en-US" dirty="0">
                <a:solidFill>
                  <a:srgbClr val="000000"/>
                </a:solidFill>
                <a:ea typeface="MS PGothic" charset="-128"/>
              </a:rPr>
              <a:t>What is everything else?</a:t>
            </a:r>
          </a:p>
          <a:p>
            <a:pPr marL="1084262" lvl="2" indent="-171450" defTabSz="971550">
              <a:buFont typeface="Arial" charset="0"/>
              <a:buChar char="•"/>
              <a:defRPr/>
            </a:pPr>
            <a:r>
              <a:rPr lang="en-US" altLang="en-US" dirty="0">
                <a:ea typeface="MS PGothic" charset="-128"/>
              </a:rPr>
              <a:t>Taxes </a:t>
            </a:r>
          </a:p>
          <a:p>
            <a:pPr marL="1084262" lvl="2" indent="-171450" defTabSz="971550">
              <a:buFont typeface="Arial" charset="0"/>
              <a:buChar char="•"/>
              <a:defRPr/>
            </a:pPr>
            <a:r>
              <a:rPr lang="en-US" altLang="en-US" dirty="0">
                <a:ea typeface="MS PGothic" charset="-128"/>
              </a:rPr>
              <a:t>Utilities</a:t>
            </a:r>
          </a:p>
          <a:p>
            <a:pPr marL="1084262" lvl="2" indent="-171450" defTabSz="971550">
              <a:buFont typeface="Arial" charset="0"/>
              <a:buChar char="•"/>
              <a:defRPr/>
            </a:pPr>
            <a:r>
              <a:rPr lang="en-US" altLang="en-US" dirty="0">
                <a:ea typeface="MS PGothic" charset="-128"/>
              </a:rPr>
              <a:t>Cell phone</a:t>
            </a:r>
          </a:p>
          <a:p>
            <a:pPr marL="1084262" lvl="2" indent="-171450" defTabSz="971550">
              <a:buFont typeface="Arial" charset="0"/>
              <a:buChar char="•"/>
              <a:defRPr/>
            </a:pPr>
            <a:r>
              <a:rPr lang="en-US" altLang="en-US" dirty="0">
                <a:ea typeface="MS PGothic" charset="-128"/>
              </a:rPr>
              <a:t>Gasoline</a:t>
            </a:r>
          </a:p>
          <a:p>
            <a:pPr marL="1084262" lvl="2" indent="-171450" defTabSz="971550">
              <a:buFont typeface="Arial" charset="0"/>
              <a:buChar char="•"/>
              <a:defRPr/>
            </a:pPr>
            <a:r>
              <a:rPr lang="en-US" altLang="en-US" dirty="0">
                <a:ea typeface="MS PGothic" charset="-128"/>
              </a:rPr>
              <a:t>Food </a:t>
            </a:r>
          </a:p>
          <a:p>
            <a:pPr marL="1084262" lvl="2" indent="-171450" defTabSz="971550">
              <a:buFont typeface="Arial" charset="0"/>
              <a:buChar char="•"/>
              <a:defRPr/>
            </a:pPr>
            <a:r>
              <a:rPr lang="en-US" altLang="en-US" dirty="0">
                <a:ea typeface="MS PGothic" charset="-128"/>
              </a:rPr>
              <a:t>Clothing</a:t>
            </a:r>
          </a:p>
          <a:p>
            <a:pPr marL="1084262" lvl="2" indent="-171450" defTabSz="971550">
              <a:buFont typeface="Arial" charset="0"/>
              <a:buChar char="•"/>
              <a:defRPr/>
            </a:pPr>
            <a:r>
              <a:rPr lang="en-US" altLang="en-US" dirty="0">
                <a:ea typeface="MS PGothic" charset="-128"/>
              </a:rPr>
              <a:t>School fees</a:t>
            </a:r>
          </a:p>
          <a:p>
            <a:pPr marL="1084262" lvl="2" indent="-171450" defTabSz="971550">
              <a:buFont typeface="Arial" charset="0"/>
              <a:buChar char="•"/>
              <a:defRPr/>
            </a:pPr>
            <a:r>
              <a:rPr lang="en-US" altLang="en-US" dirty="0">
                <a:ea typeface="MS PGothic" charset="-128"/>
              </a:rPr>
              <a:t>Gifts</a:t>
            </a:r>
          </a:p>
          <a:p>
            <a:pPr marL="1084262" lvl="2" indent="-171450" defTabSz="971550">
              <a:buFont typeface="Arial" charset="0"/>
              <a:buChar char="•"/>
              <a:defRPr/>
            </a:pPr>
            <a:r>
              <a:rPr lang="en-US" altLang="en-US" dirty="0">
                <a:ea typeface="MS PGothic" charset="-128"/>
              </a:rPr>
              <a:t>Savings</a:t>
            </a:r>
          </a:p>
          <a:p>
            <a:pPr marL="1084262" lvl="2" indent="-171450" defTabSz="971550">
              <a:buFont typeface="Arial" charset="0"/>
              <a:buChar char="•"/>
              <a:defRPr/>
            </a:pPr>
            <a:r>
              <a:rPr lang="en-US" altLang="en-US" dirty="0">
                <a:ea typeface="MS PGothic" charset="-128"/>
              </a:rPr>
              <a:t>Car repairs</a:t>
            </a:r>
          </a:p>
          <a:p>
            <a:pPr marL="1084262" lvl="2" indent="-171450" defTabSz="971550">
              <a:buFont typeface="Arial" charset="0"/>
              <a:buChar char="•"/>
              <a:defRPr/>
            </a:pPr>
            <a:r>
              <a:rPr lang="en-US" altLang="en-US" dirty="0">
                <a:ea typeface="MS PGothic" charset="-128"/>
              </a:rPr>
              <a:t>Home repairs</a:t>
            </a:r>
          </a:p>
          <a:p>
            <a:pPr marL="1084262" lvl="2" indent="-171450" defTabSz="971550">
              <a:buFont typeface="Arial" charset="0"/>
              <a:buChar char="•"/>
              <a:defRPr/>
            </a:pPr>
            <a:r>
              <a:rPr lang="en-US" altLang="en-US" dirty="0">
                <a:ea typeface="MS PGothic" charset="-128"/>
              </a:rPr>
              <a:t>Appliances</a:t>
            </a:r>
          </a:p>
          <a:p>
            <a:pPr marL="1084262" lvl="2" indent="-171450" defTabSz="971550">
              <a:buFont typeface="Arial" charset="0"/>
              <a:buChar char="•"/>
              <a:defRPr/>
            </a:pPr>
            <a:r>
              <a:rPr lang="en-US" altLang="en-US" dirty="0">
                <a:ea typeface="MS PGothic" charset="-128"/>
              </a:rPr>
              <a:t>Furniture</a:t>
            </a:r>
          </a:p>
          <a:p>
            <a:pPr marL="1084262" lvl="2" indent="-171450" defTabSz="971550">
              <a:buFont typeface="Arial" charset="0"/>
              <a:buChar char="•"/>
              <a:defRPr/>
            </a:pPr>
            <a:r>
              <a:rPr lang="en-US" altLang="en-US" dirty="0">
                <a:ea typeface="MS PGothic" charset="-128"/>
              </a:rPr>
              <a:t>Household supplies</a:t>
            </a:r>
          </a:p>
          <a:p>
            <a:pPr marL="1084262" lvl="2" indent="-171450" defTabSz="971550">
              <a:buFont typeface="Arial" charset="0"/>
              <a:buChar char="•"/>
              <a:defRPr/>
            </a:pPr>
            <a:r>
              <a:rPr lang="en-US" altLang="en-US" dirty="0">
                <a:ea typeface="MS PGothic" charset="-128"/>
              </a:rPr>
              <a:t>Pet food and supplies</a:t>
            </a:r>
          </a:p>
          <a:p>
            <a:pPr marL="1084262" lvl="2" indent="-171450" defTabSz="971550">
              <a:buFont typeface="Arial" charset="0"/>
              <a:buChar char="•"/>
              <a:defRPr/>
            </a:pPr>
            <a:r>
              <a:rPr lang="en-US" altLang="en-US" dirty="0">
                <a:ea typeface="MS PGothic" charset="-128"/>
              </a:rPr>
              <a:t>And so </a:t>
            </a:r>
            <a:r>
              <a:rPr lang="en-US" altLang="en-US" dirty="0" smtClean="0">
                <a:ea typeface="MS PGothic" charset="-128"/>
              </a:rPr>
              <a:t>on</a:t>
            </a:r>
            <a:endParaRPr lang="en-US" altLang="en-US" dirty="0">
              <a:ea typeface="MS PGothic" charset="-128"/>
            </a:endParaRPr>
          </a:p>
        </p:txBody>
      </p:sp>
      <p:sp>
        <p:nvSpPr>
          <p:cNvPr id="297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25FFBE5-8DD4-4E09-89A7-8E2A53C30734}" type="slidenum">
              <a:rPr lang="en-US" altLang="en-US" smtClean="0">
                <a:latin typeface="Calibri" panose="020F0502020204030204" pitchFamily="34" charset="0"/>
              </a:rPr>
              <a:pPr/>
              <a:t>128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06580544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3138" eaLnBrk="1" hangingPunct="1">
              <a:spcBef>
                <a:spcPct val="0"/>
              </a:spcBef>
              <a:defRPr/>
            </a:pPr>
            <a:r>
              <a:rPr lang="en-US" altLang="en-US" b="1" i="1" u="sng" dirty="0" smtClean="0">
                <a:solidFill>
                  <a:srgbClr val="000000"/>
                </a:solidFill>
                <a:ea typeface="MS PGothic" charset="-128"/>
              </a:rPr>
              <a:t>Module 6: </a:t>
            </a:r>
            <a:r>
              <a:rPr lang="en-US" altLang="x-none" b="1" i="1" u="sng" dirty="0" smtClean="0">
                <a:solidFill>
                  <a:srgbClr val="000000"/>
                </a:solidFill>
                <a:ea typeface="MS PGothic" charset="-128"/>
              </a:rPr>
              <a:t>Dealing </a:t>
            </a:r>
            <a:r>
              <a:rPr lang="en-US" altLang="x-none" b="1" i="1" u="sng" dirty="0">
                <a:solidFill>
                  <a:srgbClr val="000000"/>
                </a:solidFill>
                <a:ea typeface="MS PGothic" charset="-128"/>
              </a:rPr>
              <a:t>with </a:t>
            </a:r>
            <a:r>
              <a:rPr lang="en-US" altLang="x-none" b="1" i="1" u="sng" dirty="0" smtClean="0">
                <a:solidFill>
                  <a:srgbClr val="000000"/>
                </a:solidFill>
                <a:ea typeface="MS PGothic" charset="-128"/>
              </a:rPr>
              <a:t>Debt</a:t>
            </a:r>
            <a:endParaRPr lang="en-US" altLang="x-none" b="1" i="1" u="sng" dirty="0">
              <a:solidFill>
                <a:srgbClr val="000000"/>
              </a:solidFill>
              <a:ea typeface="MS PGothic" charset="-128"/>
            </a:endParaRPr>
          </a:p>
          <a:p>
            <a:pPr defTabSz="973138" eaLnBrk="1" hangingPunct="1">
              <a:spcBef>
                <a:spcPct val="0"/>
              </a:spcBef>
              <a:defRPr/>
            </a:pPr>
            <a:endParaRPr lang="en-US" altLang="x-none" b="1" u="sng" dirty="0">
              <a:solidFill>
                <a:srgbClr val="000000"/>
              </a:solidFill>
              <a:ea typeface="MS PGothic" charset="-128"/>
            </a:endParaRPr>
          </a:p>
          <a:p>
            <a:pPr defTabSz="973138" eaLnBrk="1" hangingPunct="1">
              <a:spcBef>
                <a:spcPct val="0"/>
              </a:spcBef>
              <a:defRPr/>
            </a:pPr>
            <a:r>
              <a:rPr lang="en-US" altLang="x-none" b="1" dirty="0">
                <a:solidFill>
                  <a:srgbClr val="000000"/>
                </a:solidFill>
                <a:ea typeface="MS PGothic" charset="-128"/>
              </a:rPr>
              <a:t>Activity in Pairs (Module 6)</a:t>
            </a:r>
          </a:p>
          <a:p>
            <a:pPr marL="171450" indent="-171450" defTabSz="973138" eaLnBrk="1" hangingPunct="1">
              <a:spcBef>
                <a:spcPct val="0"/>
              </a:spcBef>
              <a:buFont typeface="Arial" charset="0"/>
              <a:buChar char="•"/>
              <a:defRPr/>
            </a:pPr>
            <a:endParaRPr lang="en-US" altLang="x-none" b="1" u="sng" dirty="0">
              <a:solidFill>
                <a:srgbClr val="000000"/>
              </a:solidFill>
              <a:ea typeface="MS PGothic" charset="-128"/>
            </a:endParaRPr>
          </a:p>
          <a:p>
            <a:pPr marL="171450" indent="-171450" defTabSz="973138" eaLnBrk="1" hangingPunct="1">
              <a:spcBef>
                <a:spcPct val="0"/>
              </a:spcBef>
              <a:buFont typeface="Arial" charset="0"/>
              <a:buChar char="•"/>
              <a:defRPr/>
            </a:pPr>
            <a:r>
              <a:rPr lang="en-US" altLang="x-none" dirty="0">
                <a:solidFill>
                  <a:srgbClr val="000000"/>
                </a:solidFill>
                <a:ea typeface="MS PGothic" charset="-128"/>
              </a:rPr>
              <a:t>Instruct participants to complete the DTI in pairs.</a:t>
            </a:r>
          </a:p>
          <a:p>
            <a:pPr marL="171450" indent="-171450" defTabSz="973138" eaLnBrk="1" hangingPunct="1">
              <a:spcBef>
                <a:spcPct val="0"/>
              </a:spcBef>
              <a:buFont typeface="Arial" charset="0"/>
              <a:buChar char="•"/>
              <a:defRPr/>
            </a:pPr>
            <a:r>
              <a:rPr lang="en-US" altLang="x-none" dirty="0">
                <a:solidFill>
                  <a:srgbClr val="000000"/>
                </a:solidFill>
                <a:ea typeface="MS PGothic" charset="-128"/>
              </a:rPr>
              <a:t>Have them determine whether the individual should take on more debt.</a:t>
            </a:r>
          </a:p>
          <a:p>
            <a:pPr marL="171450" indent="-171450" defTabSz="973138" eaLnBrk="1" hangingPunct="1">
              <a:spcBef>
                <a:spcPct val="0"/>
              </a:spcBef>
              <a:buFont typeface="Arial" charset="0"/>
              <a:buChar char="•"/>
              <a:defRPr/>
            </a:pPr>
            <a:r>
              <a:rPr lang="en-US" altLang="x-none" dirty="0">
                <a:solidFill>
                  <a:srgbClr val="000000"/>
                </a:solidFill>
                <a:ea typeface="MS PGothic" charset="-128"/>
              </a:rPr>
              <a:t>Instruct them to calculate the DTI without the proposed new debt and with the proposed new debt.</a:t>
            </a:r>
          </a:p>
          <a:p>
            <a:pPr marL="171450" indent="-171450" defTabSz="973138" eaLnBrk="1" hangingPunct="1">
              <a:spcBef>
                <a:spcPct val="0"/>
              </a:spcBef>
              <a:buFont typeface="Arial" charset="0"/>
              <a:buChar char="•"/>
              <a:defRPr/>
            </a:pPr>
            <a:r>
              <a:rPr lang="en-US" altLang="x-none" dirty="0" smtClean="0">
                <a:solidFill>
                  <a:srgbClr val="000000"/>
                </a:solidFill>
                <a:ea typeface="MS PGothic" charset="-128"/>
              </a:rPr>
              <a:t>Provide about 3 minutes for participants to calculate the answers. </a:t>
            </a:r>
          </a:p>
          <a:p>
            <a:pPr marL="171450" indent="-171450" defTabSz="973138" eaLnBrk="1" hangingPunct="1">
              <a:spcBef>
                <a:spcPct val="0"/>
              </a:spcBef>
              <a:buFont typeface="Arial" charset="0"/>
              <a:buChar char="•"/>
              <a:defRPr/>
            </a:pPr>
            <a:r>
              <a:rPr lang="en-US" altLang="x-none" dirty="0" smtClean="0">
                <a:solidFill>
                  <a:srgbClr val="000000"/>
                </a:solidFill>
                <a:ea typeface="MS PGothic" charset="-128"/>
              </a:rPr>
              <a:t>Consider </a:t>
            </a:r>
            <a:r>
              <a:rPr lang="en-US" altLang="x-none" dirty="0">
                <a:solidFill>
                  <a:srgbClr val="000000"/>
                </a:solidFill>
                <a:ea typeface="MS PGothic" charset="-128"/>
              </a:rPr>
              <a:t>writing the answers on a flip chart.</a:t>
            </a:r>
          </a:p>
          <a:p>
            <a:pPr marL="171450" indent="-171450" defTabSz="973138" eaLnBrk="1" hangingPunct="1">
              <a:spcBef>
                <a:spcPct val="0"/>
              </a:spcBef>
              <a:buFont typeface="Arial" charset="0"/>
              <a:buChar char="•"/>
              <a:defRPr/>
            </a:pPr>
            <a:endParaRPr lang="en-US" altLang="x-none" dirty="0">
              <a:solidFill>
                <a:srgbClr val="000000"/>
              </a:solidFill>
              <a:ea typeface="MS PGothic" charset="-128"/>
            </a:endParaRPr>
          </a:p>
          <a:p>
            <a:pPr defTabSz="973138" eaLnBrk="1" hangingPunct="1">
              <a:spcBef>
                <a:spcPct val="0"/>
              </a:spcBef>
              <a:defRPr/>
            </a:pPr>
            <a:r>
              <a:rPr lang="en-US" altLang="x-none" b="1" i="1" dirty="0">
                <a:solidFill>
                  <a:srgbClr val="000000"/>
                </a:solidFill>
                <a:ea typeface="MS PGothic" charset="-128"/>
              </a:rPr>
              <a:t>Answers</a:t>
            </a:r>
          </a:p>
          <a:p>
            <a:pPr marL="171450" indent="-171450" defTabSz="973138" eaLnBrk="1" hangingPunct="1">
              <a:spcBef>
                <a:spcPct val="0"/>
              </a:spcBef>
              <a:buFont typeface="Arial" charset="0"/>
              <a:buChar char="•"/>
              <a:defRPr/>
            </a:pPr>
            <a:r>
              <a:rPr lang="en-US" altLang="x-none" dirty="0">
                <a:solidFill>
                  <a:srgbClr val="000000"/>
                </a:solidFill>
                <a:ea typeface="MS PGothic" charset="-128"/>
              </a:rPr>
              <a:t>Gross income = 160 hours x $17.50/hour = $2,800</a:t>
            </a:r>
          </a:p>
          <a:p>
            <a:pPr marL="171450" indent="-171450" defTabSz="973138" eaLnBrk="1" hangingPunct="1">
              <a:spcBef>
                <a:spcPct val="0"/>
              </a:spcBef>
              <a:buFont typeface="Arial" charset="0"/>
              <a:buChar char="•"/>
              <a:defRPr/>
            </a:pPr>
            <a:r>
              <a:rPr lang="en-US" altLang="x-none" dirty="0">
                <a:solidFill>
                  <a:srgbClr val="000000"/>
                </a:solidFill>
                <a:ea typeface="MS PGothic" charset="-128"/>
              </a:rPr>
              <a:t>Monthly debt before car loan = $975/month</a:t>
            </a:r>
          </a:p>
          <a:p>
            <a:pPr marL="171450" indent="-171450" defTabSz="973138" eaLnBrk="1" hangingPunct="1">
              <a:spcBef>
                <a:spcPct val="0"/>
              </a:spcBef>
              <a:buFont typeface="Arial" charset="0"/>
              <a:buChar char="•"/>
              <a:defRPr/>
            </a:pPr>
            <a:r>
              <a:rPr lang="en-US" altLang="x-none" dirty="0">
                <a:solidFill>
                  <a:srgbClr val="000000"/>
                </a:solidFill>
                <a:ea typeface="MS PGothic" charset="-128"/>
              </a:rPr>
              <a:t>DTI = .35 or 35%</a:t>
            </a:r>
          </a:p>
          <a:p>
            <a:pPr marL="171450" indent="-171450" defTabSz="973138" eaLnBrk="1" hangingPunct="1">
              <a:spcBef>
                <a:spcPct val="0"/>
              </a:spcBef>
              <a:buFont typeface="Arial" charset="0"/>
              <a:buChar char="•"/>
              <a:defRPr/>
            </a:pPr>
            <a:endParaRPr lang="en-US" altLang="x-none" dirty="0">
              <a:solidFill>
                <a:srgbClr val="000000"/>
              </a:solidFill>
              <a:ea typeface="MS PGothic" charset="-128"/>
            </a:endParaRPr>
          </a:p>
          <a:p>
            <a:pPr marL="171450" indent="-171450" defTabSz="973138" eaLnBrk="1" hangingPunct="1">
              <a:spcBef>
                <a:spcPct val="0"/>
              </a:spcBef>
              <a:buFont typeface="Arial" charset="0"/>
              <a:buChar char="•"/>
              <a:defRPr/>
            </a:pPr>
            <a:r>
              <a:rPr lang="en-US" altLang="x-none" dirty="0">
                <a:solidFill>
                  <a:srgbClr val="000000"/>
                </a:solidFill>
                <a:ea typeface="MS PGothic" charset="-128"/>
              </a:rPr>
              <a:t>Monthly Debt with car loan = $1,133</a:t>
            </a:r>
          </a:p>
          <a:p>
            <a:pPr marL="171450" indent="-171450" defTabSz="973138" eaLnBrk="1" hangingPunct="1">
              <a:spcBef>
                <a:spcPct val="0"/>
              </a:spcBef>
              <a:buFont typeface="Arial" charset="0"/>
              <a:buChar char="•"/>
              <a:defRPr/>
            </a:pPr>
            <a:r>
              <a:rPr lang="en-US" altLang="x-none" dirty="0">
                <a:solidFill>
                  <a:srgbClr val="000000"/>
                </a:solidFill>
                <a:ea typeface="MS PGothic" charset="-128"/>
              </a:rPr>
              <a:t>DTI with car loan = .</a:t>
            </a:r>
            <a:r>
              <a:rPr lang="en-US" altLang="x-none" dirty="0" smtClean="0">
                <a:solidFill>
                  <a:srgbClr val="000000"/>
                </a:solidFill>
                <a:ea typeface="MS PGothic" charset="-128"/>
              </a:rPr>
              <a:t>40 </a:t>
            </a:r>
            <a:r>
              <a:rPr lang="en-US" altLang="x-none" dirty="0">
                <a:solidFill>
                  <a:srgbClr val="000000"/>
                </a:solidFill>
                <a:ea typeface="MS PGothic" charset="-128"/>
              </a:rPr>
              <a:t>or </a:t>
            </a:r>
            <a:r>
              <a:rPr lang="en-US" altLang="x-none" dirty="0" smtClean="0">
                <a:solidFill>
                  <a:srgbClr val="000000"/>
                </a:solidFill>
                <a:ea typeface="MS PGothic" charset="-128"/>
              </a:rPr>
              <a:t>40%</a:t>
            </a:r>
            <a:endParaRPr lang="en-US" altLang="x-none" dirty="0">
              <a:solidFill>
                <a:srgbClr val="000000"/>
              </a:solidFill>
              <a:ea typeface="MS PGothic" charset="-128"/>
            </a:endParaRPr>
          </a:p>
          <a:p>
            <a:pPr marL="171450" indent="-171450" defTabSz="973138" eaLnBrk="1" hangingPunct="1">
              <a:spcBef>
                <a:spcPct val="0"/>
              </a:spcBef>
              <a:buFont typeface="Arial" charset="0"/>
              <a:buChar char="•"/>
              <a:defRPr/>
            </a:pPr>
            <a:endParaRPr lang="en-US" altLang="x-none" dirty="0">
              <a:solidFill>
                <a:srgbClr val="000000"/>
              </a:solidFill>
              <a:ea typeface="MS PGothic" charset="-128"/>
            </a:endParaRPr>
          </a:p>
          <a:p>
            <a:pPr marL="171450" indent="-171450" defTabSz="973138" eaLnBrk="1" hangingPunct="1">
              <a:spcBef>
                <a:spcPct val="0"/>
              </a:spcBef>
              <a:buFont typeface="Arial" charset="0"/>
              <a:buChar char="•"/>
              <a:defRPr/>
            </a:pPr>
            <a:r>
              <a:rPr lang="en-US" altLang="en-US" dirty="0">
                <a:solidFill>
                  <a:srgbClr val="000000"/>
                </a:solidFill>
                <a:ea typeface="MS PGothic" charset="-128"/>
              </a:rPr>
              <a:t>Instruct participants to share their answers and whether they felt the individual should get the new loan.</a:t>
            </a:r>
          </a:p>
          <a:p>
            <a:pPr marL="171450" indent="-171450" defTabSz="973138"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3138" eaLnBrk="1" hangingPunct="1">
              <a:spcBef>
                <a:spcPct val="0"/>
              </a:spcBef>
              <a:buFont typeface="Arial" charset="0"/>
              <a:buChar char="•"/>
              <a:defRPr/>
            </a:pPr>
            <a:r>
              <a:rPr lang="en-US" altLang="en-US" b="1" dirty="0">
                <a:solidFill>
                  <a:srgbClr val="000000"/>
                </a:solidFill>
                <a:ea typeface="MS PGothic" charset="-128"/>
              </a:rPr>
              <a:t>Explain that if Shawna gets the loan, that </a:t>
            </a:r>
            <a:r>
              <a:rPr lang="en-US" altLang="en-US" b="1" u="none" dirty="0" smtClean="0">
                <a:solidFill>
                  <a:srgbClr val="000000"/>
                </a:solidFill>
                <a:ea typeface="MS PGothic" charset="-128"/>
              </a:rPr>
              <a:t>$.40 </a:t>
            </a:r>
            <a:r>
              <a:rPr lang="en-US" altLang="en-US" b="1" dirty="0" smtClean="0">
                <a:solidFill>
                  <a:srgbClr val="000000"/>
                </a:solidFill>
                <a:ea typeface="MS PGothic" charset="-128"/>
              </a:rPr>
              <a:t>out </a:t>
            </a:r>
            <a:r>
              <a:rPr lang="en-US" altLang="en-US" b="1" dirty="0">
                <a:solidFill>
                  <a:srgbClr val="000000"/>
                </a:solidFill>
                <a:ea typeface="MS PGothic" charset="-128"/>
              </a:rPr>
              <a:t>of every $1 she earns will be committed each month to cover her debts.</a:t>
            </a:r>
          </a:p>
          <a:p>
            <a:pPr marL="171450" indent="-171450" defTabSz="973138"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3138" eaLnBrk="1" hangingPunct="1">
              <a:spcBef>
                <a:spcPct val="0"/>
              </a:spcBef>
              <a:buFont typeface="Arial" charset="0"/>
              <a:buChar char="•"/>
              <a:defRPr/>
            </a:pPr>
            <a:r>
              <a:rPr lang="en-US" altLang="en-US" dirty="0">
                <a:solidFill>
                  <a:srgbClr val="000000"/>
                </a:solidFill>
                <a:ea typeface="MS PGothic" charset="-128"/>
              </a:rPr>
              <a:t>Explain that this leaves </a:t>
            </a:r>
            <a:r>
              <a:rPr lang="en-US" altLang="en-US" u="none" dirty="0" smtClean="0">
                <a:solidFill>
                  <a:srgbClr val="000000"/>
                </a:solidFill>
                <a:ea typeface="MS PGothic" charset="-128"/>
              </a:rPr>
              <a:t>$.60 </a:t>
            </a:r>
            <a:r>
              <a:rPr lang="en-US" altLang="en-US" dirty="0">
                <a:solidFill>
                  <a:srgbClr val="000000"/>
                </a:solidFill>
                <a:ea typeface="MS PGothic" charset="-128"/>
              </a:rPr>
              <a:t>out of every dollar to cover everything else. </a:t>
            </a:r>
            <a:r>
              <a:rPr lang="en-US" altLang="en-US" b="1" dirty="0">
                <a:solidFill>
                  <a:srgbClr val="000000"/>
                </a:solidFill>
                <a:ea typeface="MS PGothic" charset="-128"/>
              </a:rPr>
              <a:t>Ask participants what everything else includes</a:t>
            </a:r>
            <a:r>
              <a:rPr lang="en-US" altLang="en-US" dirty="0">
                <a:solidFill>
                  <a:srgbClr val="000000"/>
                </a:solidFill>
                <a:ea typeface="MS PGothic" charset="-128"/>
              </a:rPr>
              <a:t>. Write their ideas on a flip chart.</a:t>
            </a:r>
          </a:p>
          <a:p>
            <a:pPr marL="646112" lvl="1" indent="-171450" defTabSz="973138" eaLnBrk="1" hangingPunct="1">
              <a:spcBef>
                <a:spcPct val="0"/>
              </a:spcBef>
              <a:buFont typeface="Arial" charset="0"/>
              <a:buChar char="•"/>
              <a:defRPr/>
            </a:pPr>
            <a:r>
              <a:rPr lang="en-US" altLang="en-US" dirty="0">
                <a:solidFill>
                  <a:srgbClr val="000000"/>
                </a:solidFill>
                <a:ea typeface="MS PGothic" charset="-128"/>
              </a:rPr>
              <a:t>Be sure to add the following if not shared by the participants:</a:t>
            </a:r>
          </a:p>
          <a:p>
            <a:pPr marL="1120775" lvl="2" indent="-171450" defTabSz="973138" eaLnBrk="1" hangingPunct="1">
              <a:spcBef>
                <a:spcPct val="0"/>
              </a:spcBef>
              <a:buFont typeface="Arial" charset="0"/>
              <a:buChar char="•"/>
              <a:defRPr/>
            </a:pPr>
            <a:r>
              <a:rPr lang="en-US" altLang="en-US" i="1" dirty="0">
                <a:solidFill>
                  <a:srgbClr val="000000"/>
                </a:solidFill>
                <a:ea typeface="MS PGothic" charset="-128"/>
              </a:rPr>
              <a:t>Savings</a:t>
            </a:r>
          </a:p>
          <a:p>
            <a:pPr marL="1120775" lvl="2" indent="-171450" defTabSz="973138" eaLnBrk="1" hangingPunct="1">
              <a:spcBef>
                <a:spcPct val="0"/>
              </a:spcBef>
              <a:buFont typeface="Arial" charset="0"/>
              <a:buChar char="•"/>
              <a:defRPr/>
            </a:pPr>
            <a:r>
              <a:rPr lang="en-US" altLang="en-US" i="1" dirty="0">
                <a:solidFill>
                  <a:srgbClr val="000000"/>
                </a:solidFill>
                <a:ea typeface="MS PGothic" charset="-128"/>
              </a:rPr>
              <a:t>Taxes</a:t>
            </a:r>
          </a:p>
          <a:p>
            <a:pPr marL="1120775" lvl="2" indent="-171450" defTabSz="973138" eaLnBrk="1" hangingPunct="1">
              <a:spcBef>
                <a:spcPct val="0"/>
              </a:spcBef>
              <a:buFont typeface="Arial" charset="0"/>
              <a:buChar char="•"/>
              <a:defRPr/>
            </a:pPr>
            <a:r>
              <a:rPr lang="en-US" altLang="en-US" i="1" dirty="0">
                <a:solidFill>
                  <a:srgbClr val="000000"/>
                </a:solidFill>
                <a:ea typeface="MS PGothic" charset="-128"/>
              </a:rPr>
              <a:t>Insurance – Car and Health</a:t>
            </a:r>
          </a:p>
          <a:p>
            <a:pPr marL="1120775" lvl="2" indent="-171450" defTabSz="973138" eaLnBrk="1" hangingPunct="1">
              <a:spcBef>
                <a:spcPct val="0"/>
              </a:spcBef>
              <a:buFont typeface="Arial" charset="0"/>
              <a:buChar char="•"/>
              <a:defRPr/>
            </a:pPr>
            <a:r>
              <a:rPr lang="en-US" altLang="en-US" i="1" dirty="0">
                <a:solidFill>
                  <a:srgbClr val="000000"/>
                </a:solidFill>
                <a:ea typeface="MS PGothic" charset="-128"/>
              </a:rPr>
              <a:t>Utilities</a:t>
            </a:r>
          </a:p>
          <a:p>
            <a:pPr marL="1120775" lvl="2" indent="-171450" defTabSz="973138" eaLnBrk="1" hangingPunct="1">
              <a:spcBef>
                <a:spcPct val="0"/>
              </a:spcBef>
              <a:buFont typeface="Arial" charset="0"/>
              <a:buChar char="•"/>
              <a:defRPr/>
            </a:pPr>
            <a:r>
              <a:rPr lang="en-US" altLang="en-US" i="1" dirty="0">
                <a:solidFill>
                  <a:srgbClr val="000000"/>
                </a:solidFill>
                <a:ea typeface="MS PGothic" charset="-128"/>
              </a:rPr>
              <a:t>Food</a:t>
            </a:r>
          </a:p>
          <a:p>
            <a:pPr marL="1120775" lvl="2" indent="-171450" defTabSz="973138" eaLnBrk="1" hangingPunct="1">
              <a:spcBef>
                <a:spcPct val="0"/>
              </a:spcBef>
              <a:buFont typeface="Arial" charset="0"/>
              <a:buChar char="•"/>
              <a:defRPr/>
            </a:pPr>
            <a:r>
              <a:rPr lang="en-US" altLang="en-US" i="1" dirty="0">
                <a:solidFill>
                  <a:srgbClr val="000000"/>
                </a:solidFill>
                <a:ea typeface="MS PGothic" charset="-128"/>
              </a:rPr>
              <a:t>Clothing</a:t>
            </a:r>
          </a:p>
          <a:p>
            <a:pPr marL="1120775" lvl="2" indent="-171450" defTabSz="973138" eaLnBrk="1" hangingPunct="1">
              <a:spcBef>
                <a:spcPct val="0"/>
              </a:spcBef>
              <a:buFont typeface="Arial" charset="0"/>
              <a:buChar char="•"/>
              <a:defRPr/>
            </a:pPr>
            <a:r>
              <a:rPr lang="en-US" altLang="en-US" i="1" dirty="0">
                <a:solidFill>
                  <a:srgbClr val="000000"/>
                </a:solidFill>
                <a:ea typeface="MS PGothic" charset="-128"/>
              </a:rPr>
              <a:t>Childcare</a:t>
            </a:r>
          </a:p>
          <a:p>
            <a:pPr marL="1120775" lvl="2" indent="-171450" defTabSz="973138" eaLnBrk="1" hangingPunct="1">
              <a:spcBef>
                <a:spcPct val="0"/>
              </a:spcBef>
              <a:buFont typeface="Arial" charset="0"/>
              <a:buChar char="•"/>
              <a:defRPr/>
            </a:pPr>
            <a:r>
              <a:rPr lang="en-US" altLang="en-US" i="1" dirty="0">
                <a:solidFill>
                  <a:srgbClr val="000000"/>
                </a:solidFill>
                <a:ea typeface="MS PGothic" charset="-128"/>
              </a:rPr>
              <a:t>Health care (that has not turned into debt)</a:t>
            </a:r>
          </a:p>
          <a:p>
            <a:pPr marL="1120775" lvl="2" indent="-171450" defTabSz="973138" eaLnBrk="1" hangingPunct="1">
              <a:spcBef>
                <a:spcPct val="0"/>
              </a:spcBef>
              <a:buFont typeface="Arial" charset="0"/>
              <a:buChar char="•"/>
              <a:defRPr/>
            </a:pPr>
            <a:r>
              <a:rPr lang="en-US" altLang="en-US" i="1" dirty="0">
                <a:solidFill>
                  <a:srgbClr val="000000"/>
                </a:solidFill>
                <a:ea typeface="MS PGothic" charset="-128"/>
              </a:rPr>
              <a:t>Child support </a:t>
            </a:r>
          </a:p>
          <a:p>
            <a:pPr marL="1120775" lvl="2" indent="-171450" defTabSz="973138" eaLnBrk="1" hangingPunct="1">
              <a:spcBef>
                <a:spcPct val="0"/>
              </a:spcBef>
              <a:buFont typeface="Arial" charset="0"/>
              <a:buChar char="•"/>
              <a:defRPr/>
            </a:pPr>
            <a:r>
              <a:rPr lang="en-US" altLang="en-US" i="1" dirty="0">
                <a:solidFill>
                  <a:srgbClr val="000000"/>
                </a:solidFill>
                <a:ea typeface="MS PGothic" charset="-128"/>
              </a:rPr>
              <a:t>Charitable contributions and gifts and</a:t>
            </a:r>
          </a:p>
          <a:p>
            <a:pPr marL="1120775" lvl="2" indent="-171450" defTabSz="973138" eaLnBrk="1" hangingPunct="1">
              <a:spcBef>
                <a:spcPct val="0"/>
              </a:spcBef>
              <a:buFont typeface="Arial" charset="0"/>
              <a:buChar char="•"/>
              <a:defRPr/>
            </a:pPr>
            <a:r>
              <a:rPr lang="en-US" altLang="en-US" i="1" dirty="0">
                <a:solidFill>
                  <a:srgbClr val="000000"/>
                </a:solidFill>
                <a:ea typeface="MS PGothic" charset="-128"/>
              </a:rPr>
              <a:t>Other family expenses</a:t>
            </a:r>
          </a:p>
          <a:p>
            <a:pPr marL="646112" lvl="1" indent="-171450" defTabSz="973138" eaLnBrk="1" hangingPunct="1">
              <a:spcBef>
                <a:spcPct val="0"/>
              </a:spcBef>
              <a:buFont typeface="Arial" charset="0"/>
              <a:buChar char="•"/>
              <a:defRPr/>
            </a:pPr>
            <a:endParaRPr lang="en-US" altLang="en-US" i="1" dirty="0">
              <a:solidFill>
                <a:srgbClr val="000000"/>
              </a:solidFill>
              <a:ea typeface="MS PGothic" charset="-128"/>
            </a:endParaRPr>
          </a:p>
          <a:p>
            <a:pPr defTabSz="973138" eaLnBrk="1" hangingPunct="1">
              <a:spcBef>
                <a:spcPct val="0"/>
              </a:spcBef>
              <a:defRPr/>
            </a:pPr>
            <a:r>
              <a:rPr lang="en-US" altLang="en-US" b="1" i="1" dirty="0">
                <a:solidFill>
                  <a:srgbClr val="000000"/>
                </a:solidFill>
                <a:ea typeface="MS PGothic" charset="-128"/>
              </a:rPr>
              <a:t>ASK: What can Shawna do to lower her DTI</a:t>
            </a:r>
            <a:r>
              <a:rPr lang="en-US" altLang="en-US" b="1" i="1" dirty="0" smtClean="0">
                <a:solidFill>
                  <a:srgbClr val="000000"/>
                </a:solidFill>
                <a:ea typeface="MS PGothic" charset="-128"/>
              </a:rPr>
              <a:t>?</a:t>
            </a:r>
            <a:endParaRPr lang="en-US" altLang="en-US" b="1" i="1" dirty="0">
              <a:solidFill>
                <a:srgbClr val="000000"/>
              </a:solidFill>
              <a:ea typeface="MS PGothic" charset="-128"/>
            </a:endParaRPr>
          </a:p>
        </p:txBody>
      </p:sp>
      <p:sp>
        <p:nvSpPr>
          <p:cNvPr id="300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6534FE9-CE9B-4897-99C1-21834E145159}" type="slidenum">
              <a:rPr lang="en-US" altLang="en-US" smtClean="0">
                <a:latin typeface="Calibri" panose="020F0502020204030204" pitchFamily="34" charset="0"/>
              </a:rPr>
              <a:pPr/>
              <a:t>129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61164290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eaLnBrk="1" hangingPunct="1">
              <a:spcBef>
                <a:spcPct val="0"/>
              </a:spcBef>
              <a:defRPr/>
            </a:pPr>
            <a:r>
              <a:rPr lang="en-US" altLang="en-US" b="1" i="1" u="sng" dirty="0" smtClean="0">
                <a:solidFill>
                  <a:srgbClr val="000000"/>
                </a:solidFill>
                <a:ea typeface="MS PGothic" charset="-128"/>
              </a:rPr>
              <a:t>Module 6: Dealing </a:t>
            </a:r>
            <a:r>
              <a:rPr lang="en-US" altLang="en-US" b="1" i="1" u="sng" dirty="0">
                <a:solidFill>
                  <a:srgbClr val="000000"/>
                </a:solidFill>
                <a:ea typeface="MS PGothic" charset="-128"/>
              </a:rPr>
              <a:t>with </a:t>
            </a:r>
            <a:r>
              <a:rPr lang="en-US" altLang="en-US" b="1" i="1" u="sng" dirty="0" smtClean="0">
                <a:solidFill>
                  <a:srgbClr val="000000"/>
                </a:solidFill>
                <a:ea typeface="MS PGothic" charset="-128"/>
              </a:rPr>
              <a:t>Debt</a:t>
            </a:r>
            <a:endParaRPr lang="en-US" altLang="en-US" b="1" i="1" u="sng" dirty="0">
              <a:solidFill>
                <a:srgbClr val="000000"/>
              </a:solidFill>
              <a:ea typeface="MS PGothic" charset="-128"/>
            </a:endParaRPr>
          </a:p>
          <a:p>
            <a:pPr marL="171450" indent="-171450" defTabSz="971550">
              <a:spcBef>
                <a:spcPct val="0"/>
              </a:spcBef>
              <a:buFont typeface="Arial" charset="0"/>
              <a:buChar char="•"/>
              <a:defRPr/>
            </a:pPr>
            <a:endParaRPr lang="en-US" altLang="en-US" b="1" u="sng" dirty="0" smtClean="0">
              <a:solidFill>
                <a:srgbClr val="000000"/>
              </a:solidFill>
              <a:ea typeface="MS PGothic" charset="-128"/>
            </a:endParaRPr>
          </a:p>
          <a:p>
            <a:pPr defTabSz="971550">
              <a:spcBef>
                <a:spcPct val="0"/>
              </a:spcBef>
              <a:buFont typeface="Arial" charset="0"/>
              <a:buNone/>
              <a:defRPr/>
            </a:pPr>
            <a:r>
              <a:rPr lang="en-US" altLang="en-US" b="1" dirty="0" smtClean="0">
                <a:solidFill>
                  <a:srgbClr val="000000"/>
                </a:solidFill>
                <a:ea typeface="MS PGothic" charset="-128"/>
              </a:rPr>
              <a:t>Presentation (</a:t>
            </a:r>
            <a:r>
              <a:rPr lang="en-US" altLang="en-US" b="1" i="1" dirty="0" smtClean="0">
                <a:solidFill>
                  <a:srgbClr val="000000"/>
                </a:solidFill>
                <a:ea typeface="MS PGothic" charset="-128"/>
              </a:rPr>
              <a:t>Module 6, Tool 3: Reducing debt worksheet</a:t>
            </a:r>
            <a:r>
              <a:rPr lang="en-US" altLang="en-US" b="1" dirty="0" smtClean="0">
                <a:solidFill>
                  <a:srgbClr val="000000"/>
                </a:solidFill>
                <a:ea typeface="MS PGothic" charset="-128"/>
              </a:rPr>
              <a:t>) (Page 211) </a:t>
            </a:r>
          </a:p>
          <a:p>
            <a:pPr defTabSz="971550">
              <a:spcBef>
                <a:spcPct val="0"/>
              </a:spcBef>
              <a:buFont typeface="Arial" charset="0"/>
              <a:buNone/>
              <a:defRPr/>
            </a:pPr>
            <a:endParaRPr lang="en-US" altLang="en-US" b="1" u="sng" dirty="0">
              <a:solidFill>
                <a:srgbClr val="000000"/>
              </a:solidFill>
              <a:ea typeface="MS PGothic" charset="-128"/>
            </a:endParaRPr>
          </a:p>
          <a:p>
            <a:pPr marL="171450" indent="-171450" defTabSz="971550">
              <a:spcBef>
                <a:spcPct val="0"/>
              </a:spcBef>
              <a:buFont typeface="Arial" charset="0"/>
              <a:buChar char="•"/>
              <a:defRPr/>
            </a:pPr>
            <a:r>
              <a:rPr lang="en-US" altLang="en-US" dirty="0">
                <a:solidFill>
                  <a:srgbClr val="000000"/>
                </a:solidFill>
                <a:ea typeface="MS PGothic" charset="-128"/>
              </a:rPr>
              <a:t>Review two primary methods for reducing debt outlined </a:t>
            </a:r>
            <a:r>
              <a:rPr lang="en-US" altLang="en-US" dirty="0" smtClean="0">
                <a:solidFill>
                  <a:srgbClr val="000000"/>
                </a:solidFill>
                <a:ea typeface="MS PGothic" charset="-128"/>
              </a:rPr>
              <a:t>in </a:t>
            </a:r>
            <a:r>
              <a:rPr lang="en-US" altLang="en-US" i="1" dirty="0">
                <a:solidFill>
                  <a:srgbClr val="000000"/>
                </a:solidFill>
                <a:ea typeface="MS PGothic" charset="-128"/>
              </a:rPr>
              <a:t>Tool </a:t>
            </a:r>
            <a:r>
              <a:rPr lang="en-US" altLang="en-US" i="1" dirty="0" smtClean="0">
                <a:solidFill>
                  <a:srgbClr val="000000"/>
                </a:solidFill>
                <a:ea typeface="MS PGothic" charset="-128"/>
              </a:rPr>
              <a:t>3</a:t>
            </a:r>
            <a:r>
              <a:rPr lang="en-US" altLang="en-US" dirty="0" smtClean="0">
                <a:solidFill>
                  <a:srgbClr val="000000"/>
                </a:solidFill>
                <a:ea typeface="MS PGothic" charset="-128"/>
              </a:rPr>
              <a:t>:</a:t>
            </a:r>
            <a:endParaRPr lang="en-US" altLang="en-US" dirty="0">
              <a:solidFill>
                <a:srgbClr val="000000"/>
              </a:solidFill>
              <a:ea typeface="MS PGothic" charset="-128"/>
            </a:endParaRPr>
          </a:p>
          <a:p>
            <a:pPr marL="171450" indent="-171450" defTabSz="971550">
              <a:spcBef>
                <a:spcPct val="0"/>
              </a:spcBef>
              <a:buFont typeface="Arial" charset="0"/>
              <a:buChar char="•"/>
              <a:defRPr/>
            </a:pPr>
            <a:endParaRPr lang="en-US" altLang="en-US" dirty="0">
              <a:solidFill>
                <a:srgbClr val="000000"/>
              </a:solidFill>
              <a:ea typeface="MS PGothic" charset="-128"/>
            </a:endParaRPr>
          </a:p>
          <a:p>
            <a:pPr marL="625475" lvl="1" indent="-168275" defTabSz="971550">
              <a:spcBef>
                <a:spcPct val="0"/>
              </a:spcBef>
              <a:buFontTx/>
              <a:buChar char="•"/>
              <a:defRPr/>
            </a:pPr>
            <a:r>
              <a:rPr lang="en-US" altLang="en-US" b="1" dirty="0">
                <a:solidFill>
                  <a:srgbClr val="000000"/>
                </a:solidFill>
                <a:ea typeface="MS PGothic" charset="-128"/>
              </a:rPr>
              <a:t>Highest Interest Rate Method</a:t>
            </a:r>
            <a:endParaRPr lang="en-US" altLang="en-US" dirty="0">
              <a:solidFill>
                <a:srgbClr val="000000"/>
              </a:solidFill>
              <a:ea typeface="MS PGothic" charset="-128"/>
            </a:endParaRPr>
          </a:p>
          <a:p>
            <a:pPr marL="1108075" lvl="2" indent="-168275" defTabSz="971550">
              <a:spcBef>
                <a:spcPct val="0"/>
              </a:spcBef>
              <a:buFontTx/>
              <a:buChar char="•"/>
              <a:defRPr/>
            </a:pPr>
            <a:r>
              <a:rPr lang="en-US" altLang="en-US" dirty="0">
                <a:solidFill>
                  <a:srgbClr val="000000"/>
                </a:solidFill>
                <a:ea typeface="MS PGothic" charset="-128"/>
              </a:rPr>
              <a:t>List your debts from highest rate to lowest rate.</a:t>
            </a:r>
          </a:p>
          <a:p>
            <a:pPr marL="1108075" lvl="2" indent="-168275" defTabSz="971550">
              <a:spcBef>
                <a:spcPct val="0"/>
              </a:spcBef>
              <a:buFontTx/>
              <a:buChar char="•"/>
              <a:defRPr/>
            </a:pPr>
            <a:r>
              <a:rPr lang="en-US" altLang="en-US" dirty="0">
                <a:solidFill>
                  <a:srgbClr val="000000"/>
                </a:solidFill>
                <a:ea typeface="MS PGothic" charset="-128"/>
              </a:rPr>
              <a:t>In the column labeled </a:t>
            </a:r>
            <a:r>
              <a:rPr lang="en-US" altLang="en-US" dirty="0" smtClean="0">
                <a:solidFill>
                  <a:srgbClr val="000000"/>
                </a:solidFill>
                <a:ea typeface="MS PGothic" charset="-128"/>
              </a:rPr>
              <a:t>Extra Payment</a:t>
            </a:r>
            <a:r>
              <a:rPr lang="en-US" altLang="en-US" dirty="0">
                <a:solidFill>
                  <a:srgbClr val="000000"/>
                </a:solidFill>
                <a:ea typeface="MS PGothic" charset="-128"/>
              </a:rPr>
              <a:t>, list the extra payment you will dedicate to </a:t>
            </a:r>
            <a:r>
              <a:rPr lang="en-US" altLang="en-US" dirty="0" smtClean="0">
                <a:solidFill>
                  <a:srgbClr val="000000"/>
                </a:solidFill>
                <a:ea typeface="MS PGothic" charset="-128"/>
              </a:rPr>
              <a:t>the payment of debts </a:t>
            </a:r>
            <a:r>
              <a:rPr lang="en-US" altLang="en-US" dirty="0">
                <a:solidFill>
                  <a:srgbClr val="000000"/>
                </a:solidFill>
                <a:ea typeface="MS PGothic" charset="-128"/>
              </a:rPr>
              <a:t>with the highest interest rate until you have it paid off.</a:t>
            </a:r>
          </a:p>
          <a:p>
            <a:pPr marL="1108075" lvl="2" indent="-168275" defTabSz="971550">
              <a:spcBef>
                <a:spcPct val="0"/>
              </a:spcBef>
              <a:buFontTx/>
              <a:buChar char="•"/>
              <a:defRPr/>
            </a:pPr>
            <a:r>
              <a:rPr lang="en-US" altLang="en-US" dirty="0">
                <a:solidFill>
                  <a:srgbClr val="000000"/>
                </a:solidFill>
                <a:ea typeface="MS PGothic" charset="-128"/>
              </a:rPr>
              <a:t>When this debt is </a:t>
            </a:r>
            <a:r>
              <a:rPr lang="en-US" altLang="en-US" dirty="0" smtClean="0">
                <a:solidFill>
                  <a:srgbClr val="000000"/>
                </a:solidFill>
                <a:ea typeface="MS PGothic" charset="-128"/>
              </a:rPr>
              <a:t>paid off, </a:t>
            </a:r>
            <a:r>
              <a:rPr lang="en-US" altLang="en-US" dirty="0">
                <a:solidFill>
                  <a:srgbClr val="000000"/>
                </a:solidFill>
                <a:ea typeface="MS PGothic" charset="-128"/>
              </a:rPr>
              <a:t>allocate the entire payment (monthly payment + extra payment) to the next debt on the list.</a:t>
            </a:r>
          </a:p>
          <a:p>
            <a:pPr marL="1108075" lvl="2" indent="-168275" defTabSz="971550">
              <a:spcBef>
                <a:spcPct val="0"/>
              </a:spcBef>
              <a:buFontTx/>
              <a:buChar char="•"/>
              <a:defRPr/>
            </a:pPr>
            <a:r>
              <a:rPr lang="en-US" altLang="en-US" i="1" dirty="0">
                <a:solidFill>
                  <a:srgbClr val="000000"/>
                </a:solidFill>
                <a:ea typeface="MS PGothic" charset="-128"/>
              </a:rPr>
              <a:t>Focus on the </a:t>
            </a:r>
            <a:r>
              <a:rPr lang="en-US" altLang="en-US" i="1" dirty="0" smtClean="0">
                <a:solidFill>
                  <a:srgbClr val="000000"/>
                </a:solidFill>
                <a:ea typeface="MS PGothic" charset="-128"/>
              </a:rPr>
              <a:t>debt </a:t>
            </a:r>
            <a:r>
              <a:rPr lang="en-US" altLang="en-US" i="1" dirty="0">
                <a:solidFill>
                  <a:srgbClr val="000000"/>
                </a:solidFill>
                <a:ea typeface="MS PGothic" charset="-128"/>
              </a:rPr>
              <a:t>with the highest rate of interest, and eliminate it as quickly as possible, because it is costing you the most. Once it is paid off, focus on the next most expensive debt.</a:t>
            </a:r>
          </a:p>
          <a:p>
            <a:pPr marL="1108075" lvl="2" indent="-168275" defTabSz="971550">
              <a:spcBef>
                <a:spcPct val="0"/>
              </a:spcBef>
              <a:defRPr/>
            </a:pPr>
            <a:r>
              <a:rPr lang="en-US" altLang="en-US" b="1" dirty="0">
                <a:solidFill>
                  <a:srgbClr val="000000"/>
                </a:solidFill>
                <a:ea typeface="MS PGothic" charset="-128"/>
              </a:rPr>
              <a:t>PRO</a:t>
            </a:r>
            <a:endParaRPr lang="en-US" altLang="en-US" dirty="0">
              <a:solidFill>
                <a:srgbClr val="000000"/>
              </a:solidFill>
              <a:ea typeface="MS PGothic" charset="-128"/>
            </a:endParaRPr>
          </a:p>
          <a:p>
            <a:pPr marL="1108075" lvl="2" indent="-168275" defTabSz="971550">
              <a:spcBef>
                <a:spcPct val="0"/>
              </a:spcBef>
              <a:buFontTx/>
              <a:buChar char="•"/>
              <a:defRPr/>
            </a:pPr>
            <a:r>
              <a:rPr lang="en-US" altLang="en-US" dirty="0">
                <a:solidFill>
                  <a:srgbClr val="000000"/>
                </a:solidFill>
                <a:ea typeface="MS PGothic" charset="-128"/>
              </a:rPr>
              <a:t>You eliminate the most costly debt first</a:t>
            </a:r>
            <a:r>
              <a:rPr lang="en-US" altLang="en-US" dirty="0" smtClean="0">
                <a:solidFill>
                  <a:srgbClr val="000000"/>
                </a:solidFill>
                <a:ea typeface="MS PGothic" charset="-128"/>
              </a:rPr>
              <a:t>. In the long-run, this method can save you money.</a:t>
            </a:r>
            <a:endParaRPr lang="en-US" altLang="en-US" dirty="0">
              <a:solidFill>
                <a:srgbClr val="000000"/>
              </a:solidFill>
              <a:ea typeface="MS PGothic" charset="-128"/>
            </a:endParaRPr>
          </a:p>
          <a:p>
            <a:pPr marL="1108075" lvl="2" indent="-168275" defTabSz="971550">
              <a:spcBef>
                <a:spcPct val="0"/>
              </a:spcBef>
              <a:defRPr/>
            </a:pPr>
            <a:r>
              <a:rPr lang="en-US" altLang="en-US" b="1" dirty="0">
                <a:solidFill>
                  <a:srgbClr val="000000"/>
                </a:solidFill>
                <a:ea typeface="MS PGothic" charset="-128"/>
              </a:rPr>
              <a:t>CON</a:t>
            </a:r>
          </a:p>
          <a:p>
            <a:pPr marL="1108075" lvl="2" indent="-168275" defTabSz="971550">
              <a:spcBef>
                <a:spcPct val="0"/>
              </a:spcBef>
              <a:buFontTx/>
              <a:buChar char="•"/>
              <a:defRPr/>
            </a:pPr>
            <a:r>
              <a:rPr lang="en-US" altLang="en-US" dirty="0">
                <a:solidFill>
                  <a:srgbClr val="000000"/>
                </a:solidFill>
                <a:ea typeface="MS PGothic" charset="-128"/>
              </a:rPr>
              <a:t>You may not feel like you are making progress very </a:t>
            </a:r>
            <a:r>
              <a:rPr lang="en-US" altLang="en-US" dirty="0" smtClean="0">
                <a:solidFill>
                  <a:srgbClr val="000000"/>
                </a:solidFill>
                <a:ea typeface="MS PGothic" charset="-128"/>
              </a:rPr>
              <a:t>quickly, </a:t>
            </a:r>
            <a:r>
              <a:rPr lang="en-US" altLang="en-US" dirty="0">
                <a:solidFill>
                  <a:srgbClr val="000000"/>
                </a:solidFill>
                <a:ea typeface="MS PGothic" charset="-128"/>
              </a:rPr>
              <a:t>especially if this debt is </a:t>
            </a:r>
            <a:r>
              <a:rPr lang="en-US" altLang="en-US" dirty="0" smtClean="0">
                <a:solidFill>
                  <a:srgbClr val="000000"/>
                </a:solidFill>
                <a:ea typeface="MS PGothic" charset="-128"/>
              </a:rPr>
              <a:t>large.</a:t>
            </a:r>
            <a:endParaRPr lang="en-US" altLang="en-US" dirty="0">
              <a:solidFill>
                <a:srgbClr val="000000"/>
              </a:solidFill>
              <a:ea typeface="MS PGothic" charset="-128"/>
            </a:endParaRPr>
          </a:p>
          <a:p>
            <a:pPr marL="1108075" lvl="2" indent="-168275" defTabSz="971550">
              <a:spcBef>
                <a:spcPct val="0"/>
              </a:spcBef>
              <a:buFontTx/>
              <a:buChar char="•"/>
              <a:defRPr/>
            </a:pPr>
            <a:endParaRPr lang="en-US" altLang="en-US" dirty="0">
              <a:solidFill>
                <a:srgbClr val="000000"/>
              </a:solidFill>
              <a:ea typeface="MS PGothic" charset="-128"/>
            </a:endParaRPr>
          </a:p>
          <a:p>
            <a:pPr marL="625475" lvl="1" indent="-168275" defTabSz="971550">
              <a:spcBef>
                <a:spcPct val="0"/>
              </a:spcBef>
              <a:buFontTx/>
              <a:buChar char="•"/>
              <a:defRPr/>
            </a:pPr>
            <a:r>
              <a:rPr lang="en-US" altLang="en-US" b="1" dirty="0">
                <a:solidFill>
                  <a:srgbClr val="000000"/>
                </a:solidFill>
                <a:ea typeface="MS PGothic" charset="-128"/>
              </a:rPr>
              <a:t>Snowball Method</a:t>
            </a:r>
            <a:endParaRPr lang="en-US" altLang="en-US" dirty="0">
              <a:solidFill>
                <a:srgbClr val="000000"/>
              </a:solidFill>
              <a:ea typeface="MS PGothic" charset="-128"/>
            </a:endParaRPr>
          </a:p>
          <a:p>
            <a:pPr marL="1108075" lvl="2" indent="-168275" defTabSz="971550">
              <a:spcBef>
                <a:spcPct val="0"/>
              </a:spcBef>
              <a:buFontTx/>
              <a:buChar char="•"/>
              <a:defRPr/>
            </a:pPr>
            <a:r>
              <a:rPr lang="en-US" altLang="en-US" dirty="0">
                <a:solidFill>
                  <a:srgbClr val="000000"/>
                </a:solidFill>
                <a:ea typeface="MS PGothic" charset="-128"/>
              </a:rPr>
              <a:t>List your debts from smallest to largest in terms of the amount </a:t>
            </a:r>
            <a:r>
              <a:rPr lang="en-US" altLang="en-US" dirty="0" smtClean="0">
                <a:solidFill>
                  <a:srgbClr val="000000"/>
                </a:solidFill>
                <a:ea typeface="MS PGothic" charset="-128"/>
              </a:rPr>
              <a:t>you owe.</a:t>
            </a:r>
            <a:endParaRPr lang="en-US" altLang="en-US" dirty="0">
              <a:solidFill>
                <a:srgbClr val="000000"/>
              </a:solidFill>
              <a:ea typeface="MS PGothic" charset="-128"/>
            </a:endParaRPr>
          </a:p>
          <a:p>
            <a:pPr marL="1108075" lvl="2" indent="-168275" defTabSz="971550">
              <a:spcBef>
                <a:spcPct val="0"/>
              </a:spcBef>
              <a:buFontTx/>
              <a:buChar char="•"/>
              <a:defRPr/>
            </a:pPr>
            <a:r>
              <a:rPr lang="en-US" altLang="en-US" dirty="0">
                <a:solidFill>
                  <a:srgbClr val="000000"/>
                </a:solidFill>
                <a:ea typeface="MS PGothic" charset="-128"/>
              </a:rPr>
              <a:t>In the column labeled </a:t>
            </a:r>
            <a:r>
              <a:rPr lang="en-US" altLang="en-US" dirty="0" smtClean="0">
                <a:solidFill>
                  <a:srgbClr val="000000"/>
                </a:solidFill>
                <a:ea typeface="MS PGothic" charset="-128"/>
              </a:rPr>
              <a:t>Extra Payment, </a:t>
            </a:r>
            <a:r>
              <a:rPr lang="en-US" altLang="en-US" dirty="0">
                <a:solidFill>
                  <a:srgbClr val="000000"/>
                </a:solidFill>
                <a:ea typeface="MS PGothic" charset="-128"/>
              </a:rPr>
              <a:t>list the extra payment you will dedicate to the smallest debt until you have it paid off.</a:t>
            </a:r>
          </a:p>
          <a:p>
            <a:pPr marL="1108075" lvl="2" indent="-168275" defTabSz="971550">
              <a:spcBef>
                <a:spcPct val="0"/>
              </a:spcBef>
              <a:buFontTx/>
              <a:buChar char="•"/>
              <a:defRPr/>
            </a:pPr>
            <a:r>
              <a:rPr lang="en-US" altLang="en-US" dirty="0">
                <a:solidFill>
                  <a:srgbClr val="000000"/>
                </a:solidFill>
                <a:ea typeface="MS PGothic" charset="-128"/>
              </a:rPr>
              <a:t>When this debt is </a:t>
            </a:r>
            <a:r>
              <a:rPr lang="en-US" altLang="en-US" dirty="0" smtClean="0">
                <a:solidFill>
                  <a:srgbClr val="000000"/>
                </a:solidFill>
                <a:ea typeface="MS PGothic" charset="-128"/>
              </a:rPr>
              <a:t>paid off, </a:t>
            </a:r>
            <a:r>
              <a:rPr lang="en-US" altLang="en-US" dirty="0">
                <a:solidFill>
                  <a:srgbClr val="000000"/>
                </a:solidFill>
                <a:ea typeface="MS PGothic" charset="-128"/>
              </a:rPr>
              <a:t>allocate the entire payment (monthly payment + extra payment) to the next debt on the list.</a:t>
            </a:r>
          </a:p>
          <a:p>
            <a:pPr marL="1108075" lvl="2" indent="-168275" defTabSz="971550">
              <a:spcBef>
                <a:spcPct val="0"/>
              </a:spcBef>
              <a:buFontTx/>
              <a:buChar char="•"/>
              <a:defRPr/>
            </a:pPr>
            <a:r>
              <a:rPr lang="en-US" altLang="en-US" i="1" dirty="0">
                <a:solidFill>
                  <a:srgbClr val="000000"/>
                </a:solidFill>
                <a:ea typeface="MS PGothic" charset="-128"/>
              </a:rPr>
              <a:t>Focus on the smallest debt. Get rid of it as soon as possible. Once you have paid it off in full, continue with the payment, but now dedicate it to the next smallest debt. This is called the </a:t>
            </a:r>
            <a:r>
              <a:rPr lang="ja-JP" altLang="en-US" i="1" dirty="0">
                <a:solidFill>
                  <a:srgbClr val="000000"/>
                </a:solidFill>
                <a:ea typeface="MS PGothic" charset="-128"/>
              </a:rPr>
              <a:t>“</a:t>
            </a:r>
            <a:r>
              <a:rPr lang="en-US" altLang="ja-JP" i="1" dirty="0">
                <a:solidFill>
                  <a:srgbClr val="000000"/>
                </a:solidFill>
                <a:ea typeface="MS PGothic" charset="-128"/>
              </a:rPr>
              <a:t>snow ball method.</a:t>
            </a:r>
            <a:r>
              <a:rPr lang="ja-JP" altLang="en-US" i="1" dirty="0">
                <a:solidFill>
                  <a:srgbClr val="000000"/>
                </a:solidFill>
                <a:ea typeface="MS PGothic" charset="-128"/>
              </a:rPr>
              <a:t>”</a:t>
            </a:r>
            <a:r>
              <a:rPr lang="en-US" altLang="ja-JP" i="1" dirty="0">
                <a:solidFill>
                  <a:srgbClr val="000000"/>
                </a:solidFill>
                <a:ea typeface="MS PGothic" charset="-128"/>
              </a:rPr>
              <a:t> You create </a:t>
            </a:r>
            <a:r>
              <a:rPr lang="ja-JP" altLang="en-US" i="1" dirty="0">
                <a:solidFill>
                  <a:srgbClr val="000000"/>
                </a:solidFill>
                <a:ea typeface="MS PGothic" charset="-128"/>
              </a:rPr>
              <a:t>“</a:t>
            </a:r>
            <a:r>
              <a:rPr lang="en-US" altLang="ja-JP" i="1" dirty="0">
                <a:solidFill>
                  <a:srgbClr val="000000"/>
                </a:solidFill>
                <a:ea typeface="MS PGothic" charset="-128"/>
              </a:rPr>
              <a:t>a snow ball of debt payments</a:t>
            </a:r>
            <a:r>
              <a:rPr lang="ja-JP" altLang="en-US" i="1" dirty="0">
                <a:solidFill>
                  <a:srgbClr val="000000"/>
                </a:solidFill>
                <a:ea typeface="MS PGothic" charset="-128"/>
              </a:rPr>
              <a:t>”</a:t>
            </a:r>
            <a:r>
              <a:rPr lang="en-US" altLang="ja-JP" i="1" dirty="0">
                <a:solidFill>
                  <a:srgbClr val="000000"/>
                </a:solidFill>
                <a:ea typeface="MS PGothic" charset="-128"/>
              </a:rPr>
              <a:t> that keeps getting bigger as you eliminate each debt. How? You keep making the payments, but you are redirecting them to the next debt as each debt is paid off.</a:t>
            </a:r>
          </a:p>
          <a:p>
            <a:pPr marL="1108075" lvl="2" indent="-168275" defTabSz="971550">
              <a:spcBef>
                <a:spcPct val="0"/>
              </a:spcBef>
              <a:defRPr/>
            </a:pPr>
            <a:r>
              <a:rPr lang="en-US" altLang="en-US" b="1" dirty="0">
                <a:solidFill>
                  <a:srgbClr val="000000"/>
                </a:solidFill>
                <a:ea typeface="MS PGothic" charset="-128"/>
              </a:rPr>
              <a:t>PRO</a:t>
            </a:r>
            <a:endParaRPr lang="en-US" altLang="en-US" dirty="0">
              <a:solidFill>
                <a:srgbClr val="000000"/>
              </a:solidFill>
              <a:ea typeface="MS PGothic" charset="-128"/>
            </a:endParaRPr>
          </a:p>
          <a:p>
            <a:pPr marL="1108075" lvl="2" indent="-168275" defTabSz="971550">
              <a:spcBef>
                <a:spcPct val="0"/>
              </a:spcBef>
              <a:buFontTx/>
              <a:buChar char="•"/>
              <a:defRPr/>
            </a:pPr>
            <a:r>
              <a:rPr lang="en-US" altLang="en-US" dirty="0">
                <a:solidFill>
                  <a:srgbClr val="000000"/>
                </a:solidFill>
                <a:ea typeface="MS PGothic" charset="-128"/>
              </a:rPr>
              <a:t>You may see progress quickly, especially if you have many small </a:t>
            </a:r>
            <a:r>
              <a:rPr lang="en-US" altLang="en-US" dirty="0" smtClean="0">
                <a:solidFill>
                  <a:srgbClr val="000000"/>
                </a:solidFill>
                <a:ea typeface="MS PGothic" charset="-128"/>
              </a:rPr>
              <a:t>debts. For some people, </a:t>
            </a:r>
            <a:r>
              <a:rPr lang="en-US" altLang="en-US" dirty="0">
                <a:solidFill>
                  <a:srgbClr val="000000"/>
                </a:solidFill>
                <a:ea typeface="MS PGothic" charset="-128"/>
              </a:rPr>
              <a:t>this creates momentum and motivation.</a:t>
            </a:r>
          </a:p>
          <a:p>
            <a:pPr marL="1108075" lvl="2" indent="-168275" defTabSz="971550">
              <a:spcBef>
                <a:spcPct val="0"/>
              </a:spcBef>
              <a:defRPr/>
            </a:pPr>
            <a:r>
              <a:rPr lang="en-US" altLang="en-US" b="1" dirty="0">
                <a:solidFill>
                  <a:srgbClr val="000000"/>
                </a:solidFill>
                <a:ea typeface="MS PGothic" charset="-128"/>
              </a:rPr>
              <a:t>CON</a:t>
            </a:r>
          </a:p>
          <a:p>
            <a:pPr marL="1108075" lvl="2" indent="-168275" defTabSz="971550">
              <a:spcBef>
                <a:spcPct val="0"/>
              </a:spcBef>
              <a:buFontTx/>
              <a:buChar char="•"/>
              <a:defRPr/>
            </a:pPr>
            <a:r>
              <a:rPr lang="en-US" altLang="en-US" dirty="0">
                <a:solidFill>
                  <a:srgbClr val="000000"/>
                </a:solidFill>
                <a:ea typeface="MS PGothic" charset="-128"/>
              </a:rPr>
              <a:t>You may pay more in total because you are not necessarily eliminating your most costly debt</a:t>
            </a:r>
            <a:r>
              <a:rPr lang="en-US" altLang="en-US" dirty="0" smtClean="0">
                <a:solidFill>
                  <a:srgbClr val="000000"/>
                </a:solidFill>
                <a:ea typeface="MS PGothic" charset="-128"/>
              </a:rPr>
              <a:t>.</a:t>
            </a:r>
          </a:p>
        </p:txBody>
      </p:sp>
      <p:sp>
        <p:nvSpPr>
          <p:cNvPr id="302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88F9D7B-D7BD-471C-9609-A9811E961A3E}" type="slidenum">
              <a:rPr lang="en-US" altLang="en-US" smtClean="0">
                <a:latin typeface="Calibri" panose="020F0502020204030204" pitchFamily="34" charset="0"/>
              </a:rPr>
              <a:pPr/>
              <a:t>130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54729741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3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eaLnBrk="1" hangingPunct="1">
              <a:spcBef>
                <a:spcPct val="0"/>
              </a:spcBef>
              <a:defRPr/>
            </a:pPr>
            <a:r>
              <a:rPr lang="en-US" altLang="en-US" b="1" i="1" u="sng" dirty="0" smtClean="0">
                <a:solidFill>
                  <a:srgbClr val="000000"/>
                </a:solidFill>
                <a:ea typeface="MS PGothic" charset="-128"/>
              </a:rPr>
              <a:t>Module 6: Dealing </a:t>
            </a:r>
            <a:r>
              <a:rPr lang="en-US" altLang="en-US" b="1" i="1" u="sng" dirty="0">
                <a:solidFill>
                  <a:srgbClr val="000000"/>
                </a:solidFill>
                <a:ea typeface="MS PGothic" charset="-128"/>
              </a:rPr>
              <a:t>with </a:t>
            </a:r>
            <a:r>
              <a:rPr lang="en-US" altLang="en-US" b="1" i="1" u="sng" dirty="0" smtClean="0">
                <a:solidFill>
                  <a:srgbClr val="000000"/>
                </a:solidFill>
                <a:ea typeface="MS PGothic" charset="-128"/>
              </a:rPr>
              <a:t>Debt</a:t>
            </a:r>
            <a:endParaRPr lang="en-US" altLang="en-US" b="1" i="1" u="sng" dirty="0">
              <a:solidFill>
                <a:srgbClr val="000000"/>
              </a:solidFill>
              <a:ea typeface="MS PGothic" charset="-128"/>
            </a:endParaRPr>
          </a:p>
          <a:p>
            <a:pPr defTabSz="971550" eaLnBrk="1" hangingPunct="1">
              <a:spcBef>
                <a:spcPct val="0"/>
              </a:spcBef>
              <a:defRPr/>
            </a:pPr>
            <a:endParaRPr lang="en-US" altLang="en-US" b="1" dirty="0">
              <a:solidFill>
                <a:srgbClr val="000000"/>
              </a:solidFill>
              <a:ea typeface="MS PGothic" charset="-128"/>
            </a:endParaRPr>
          </a:p>
          <a:p>
            <a:pPr defTabSz="971550" eaLnBrk="1" hangingPunct="1">
              <a:spcBef>
                <a:spcPct val="0"/>
              </a:spcBef>
              <a:defRPr/>
            </a:pPr>
            <a:r>
              <a:rPr lang="en-US" altLang="en-US" b="1" dirty="0">
                <a:solidFill>
                  <a:srgbClr val="000000"/>
                </a:solidFill>
                <a:ea typeface="MS PGothic" charset="-128"/>
              </a:rPr>
              <a:t>Personal Stories and Presentation </a:t>
            </a:r>
            <a:r>
              <a:rPr lang="en-US" altLang="en-US" b="1" i="1" dirty="0">
                <a:solidFill>
                  <a:srgbClr val="000000"/>
                </a:solidFill>
                <a:ea typeface="MS PGothic" charset="-128"/>
              </a:rPr>
              <a:t>(Module </a:t>
            </a:r>
            <a:r>
              <a:rPr lang="en-US" altLang="en-US" b="1" i="1" dirty="0" smtClean="0">
                <a:solidFill>
                  <a:srgbClr val="000000"/>
                </a:solidFill>
                <a:ea typeface="MS PGothic" charset="-128"/>
              </a:rPr>
              <a:t>6, Tool 4: Repaying student loans</a:t>
            </a:r>
            <a:r>
              <a:rPr lang="en-US" altLang="en-US" b="1" dirty="0" smtClean="0">
                <a:solidFill>
                  <a:srgbClr val="000000"/>
                </a:solidFill>
                <a:ea typeface="MS PGothic" charset="-128"/>
              </a:rPr>
              <a:t>) (Page 213)</a:t>
            </a:r>
            <a:endParaRPr lang="en-US" altLang="en-US" b="1" dirty="0">
              <a:solidFill>
                <a:srgbClr val="000000"/>
              </a:solidFill>
              <a:ea typeface="MS PGothic" charset="-128"/>
            </a:endParaRPr>
          </a:p>
          <a:p>
            <a:pPr marL="171450" indent="-171450" defTabSz="971550" eaLnBrk="1" hangingPunct="1">
              <a:spcBef>
                <a:spcPct val="0"/>
              </a:spcBef>
              <a:buFont typeface="Arial" charset="0"/>
              <a:buChar char="•"/>
              <a:defRPr/>
            </a:pPr>
            <a:endParaRPr lang="en-US" altLang="en-US" b="1"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Discuss student loan debt with the participants using information from </a:t>
            </a:r>
            <a:r>
              <a:rPr lang="en-US" altLang="en-US" i="1" dirty="0">
                <a:solidFill>
                  <a:srgbClr val="000000"/>
                </a:solidFill>
                <a:ea typeface="MS PGothic" charset="-128"/>
              </a:rPr>
              <a:t>Tool </a:t>
            </a:r>
            <a:r>
              <a:rPr lang="en-US" altLang="en-US" i="1" dirty="0" smtClean="0">
                <a:solidFill>
                  <a:srgbClr val="000000"/>
                </a:solidFill>
                <a:ea typeface="MS PGothic" charset="-128"/>
              </a:rPr>
              <a:t>4</a:t>
            </a:r>
            <a:r>
              <a:rPr lang="en-US" altLang="en-US" dirty="0" smtClean="0">
                <a:solidFill>
                  <a:srgbClr val="000000"/>
                </a:solidFill>
                <a:ea typeface="MS PGothic" charset="-128"/>
              </a:rPr>
              <a:t>.</a:t>
            </a: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Ask participants to share stories from their work </a:t>
            </a:r>
            <a:r>
              <a:rPr lang="en-US" altLang="en-US" dirty="0" smtClean="0">
                <a:solidFill>
                  <a:srgbClr val="000000"/>
                </a:solidFill>
                <a:ea typeface="MS PGothic" charset="-128"/>
              </a:rPr>
              <a:t>with people </a:t>
            </a:r>
            <a:r>
              <a:rPr lang="en-US" altLang="en-US" dirty="0">
                <a:solidFill>
                  <a:srgbClr val="000000"/>
                </a:solidFill>
                <a:ea typeface="MS PGothic" charset="-128"/>
              </a:rPr>
              <a:t>(without naming them) or their own student loan stories.</a:t>
            </a:r>
          </a:p>
          <a:p>
            <a:pPr marL="171450"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Keep track of themes from stories.</a:t>
            </a:r>
          </a:p>
          <a:p>
            <a:pPr marL="171450"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Share how many seem to stem from not understanding terms completely or not matching borrowing level with earning potential.</a:t>
            </a:r>
          </a:p>
          <a:p>
            <a:pPr marL="171450"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Explain the difference between Federal Student Loans and Private Student Loans.</a:t>
            </a:r>
          </a:p>
          <a:p>
            <a:pPr marL="654050" lvl="1" indent="-171450" defTabSz="971550" eaLnBrk="1" hangingPunct="1">
              <a:spcBef>
                <a:spcPct val="0"/>
              </a:spcBef>
              <a:buFont typeface="Arial" charset="0"/>
              <a:buChar char="•"/>
              <a:defRPr/>
            </a:pPr>
            <a:r>
              <a:rPr lang="en-US" altLang="en-US" b="1" dirty="0">
                <a:solidFill>
                  <a:srgbClr val="000000"/>
                </a:solidFill>
                <a:ea typeface="MS PGothic" charset="-128"/>
              </a:rPr>
              <a:t>Federal student loans</a:t>
            </a:r>
            <a:r>
              <a:rPr lang="en-US" altLang="en-US" dirty="0">
                <a:solidFill>
                  <a:srgbClr val="000000"/>
                </a:solidFill>
                <a:ea typeface="MS PGothic" charset="-128"/>
              </a:rPr>
              <a:t> are loans that are funded by the federal government. </a:t>
            </a:r>
            <a:r>
              <a:rPr lang="en-US" altLang="en-US" b="1" dirty="0">
                <a:solidFill>
                  <a:srgbClr val="000000"/>
                </a:solidFill>
                <a:ea typeface="MS PGothic" charset="-128"/>
              </a:rPr>
              <a:t>Private student loans </a:t>
            </a:r>
            <a:r>
              <a:rPr lang="en-US" altLang="en-US" dirty="0">
                <a:solidFill>
                  <a:srgbClr val="000000"/>
                </a:solidFill>
                <a:ea typeface="MS PGothic" charset="-128"/>
              </a:rPr>
              <a:t>are nonfederal loans made by a lender such as a bank, credit union, state agency, or a school. </a:t>
            </a:r>
            <a:r>
              <a:rPr lang="en-US" altLang="en-US" dirty="0" smtClean="0">
                <a:solidFill>
                  <a:srgbClr val="000000"/>
                </a:solidFill>
                <a:ea typeface="MS PGothic" charset="-128"/>
              </a:rPr>
              <a:t>With both </a:t>
            </a:r>
            <a:r>
              <a:rPr lang="en-US" altLang="en-US" dirty="0">
                <a:solidFill>
                  <a:srgbClr val="000000"/>
                </a:solidFill>
                <a:ea typeface="MS PGothic" charset="-128"/>
              </a:rPr>
              <a:t>federal and private student loans, delinquent </a:t>
            </a:r>
            <a:r>
              <a:rPr lang="en-US" altLang="en-US" dirty="0" smtClean="0">
                <a:solidFill>
                  <a:srgbClr val="000000"/>
                </a:solidFill>
                <a:ea typeface="MS PGothic" charset="-128"/>
              </a:rPr>
              <a:t>payments </a:t>
            </a:r>
            <a:r>
              <a:rPr lang="en-US" altLang="en-US" dirty="0">
                <a:solidFill>
                  <a:srgbClr val="000000"/>
                </a:solidFill>
                <a:ea typeface="MS PGothic" charset="-128"/>
              </a:rPr>
              <a:t>will impact your credit </a:t>
            </a:r>
            <a:r>
              <a:rPr lang="en-US" altLang="en-US" dirty="0" smtClean="0">
                <a:solidFill>
                  <a:srgbClr val="000000"/>
                </a:solidFill>
                <a:ea typeface="MS PGothic" charset="-128"/>
              </a:rPr>
              <a:t>report and </a:t>
            </a:r>
            <a:r>
              <a:rPr lang="en-US" altLang="en-US" dirty="0">
                <a:solidFill>
                  <a:srgbClr val="000000"/>
                </a:solidFill>
                <a:ea typeface="MS PGothic" charset="-128"/>
              </a:rPr>
              <a:t>may result in collections. </a:t>
            </a:r>
          </a:p>
          <a:p>
            <a:pPr marL="654050" lvl="1" indent="-171450" defTabSz="971550" eaLnBrk="1" hangingPunct="1">
              <a:spcBef>
                <a:spcPct val="0"/>
              </a:spcBef>
              <a:buFont typeface="Arial" charset="0"/>
              <a:buChar char="•"/>
              <a:defRPr/>
            </a:pPr>
            <a:r>
              <a:rPr lang="en-US" altLang="en-US" dirty="0">
                <a:solidFill>
                  <a:srgbClr val="000000"/>
                </a:solidFill>
                <a:ea typeface="MS PGothic" charset="-128"/>
              </a:rPr>
              <a:t>Private student loans do not offer the flexible repayment terms or borrower protections featured by federal student loans.</a:t>
            </a:r>
          </a:p>
          <a:p>
            <a:pPr marL="654050" lvl="1"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Explain the options for paying back federal student loans. </a:t>
            </a:r>
            <a:endParaRPr lang="en-US" altLang="en-US" dirty="0" smtClean="0">
              <a:solidFill>
                <a:srgbClr val="000000"/>
              </a:solidFill>
              <a:ea typeface="MS PGothic" charset="-128"/>
            </a:endParaRPr>
          </a:p>
          <a:p>
            <a:pPr marL="628650" lvl="1" indent="-171450" defTabSz="971550" eaLnBrk="1" hangingPunct="1">
              <a:spcBef>
                <a:spcPct val="0"/>
              </a:spcBef>
              <a:buFont typeface="Arial" charset="0"/>
              <a:buChar char="•"/>
              <a:defRPr/>
            </a:pPr>
            <a:r>
              <a:rPr lang="en-US" altLang="en-US" b="1" dirty="0" smtClean="0">
                <a:solidFill>
                  <a:srgbClr val="000000"/>
                </a:solidFill>
                <a:ea typeface="MS PGothic" charset="-128"/>
              </a:rPr>
              <a:t>Standard repayment </a:t>
            </a:r>
            <a:r>
              <a:rPr lang="en-US" altLang="en-US" dirty="0" smtClean="0">
                <a:solidFill>
                  <a:srgbClr val="000000"/>
                </a:solidFill>
                <a:ea typeface="MS PGothic" charset="-128"/>
              </a:rPr>
              <a:t>– Most borrowers start with this payment plan. This repayment plan has fixed payments of at least $50 per month for up to 10 years.</a:t>
            </a:r>
          </a:p>
          <a:p>
            <a:pPr marL="628650" lvl="1" indent="-171450" defTabSz="971550" eaLnBrk="1" hangingPunct="1">
              <a:spcBef>
                <a:spcPct val="0"/>
              </a:spcBef>
              <a:buFont typeface="Arial" charset="0"/>
              <a:buChar char="•"/>
              <a:defRPr/>
            </a:pPr>
            <a:r>
              <a:rPr lang="en-US" altLang="en-US" b="1" dirty="0" smtClean="0">
                <a:solidFill>
                  <a:srgbClr val="000000"/>
                </a:solidFill>
                <a:ea typeface="MS PGothic" charset="-128"/>
              </a:rPr>
              <a:t>Income-based repayment (IBR) </a:t>
            </a:r>
            <a:r>
              <a:rPr lang="en-US" altLang="en-US" dirty="0" smtClean="0">
                <a:solidFill>
                  <a:srgbClr val="000000"/>
                </a:solidFill>
                <a:ea typeface="MS PGothic" charset="-128"/>
              </a:rPr>
              <a:t>– Payment is limited to 10 or 15 percent of discretionary income, which is the difference between your adjusted gross income and 150 percent of the Federal Poverty Guidelines. Payments change as income changes, but will never be higher than the standard payment amount. The length of repayment can last up to 25 years. After 20 or 25 years of consistent payment (you have missed no payments or caught up with payments), the loan will be forgiven. You may have to pay income tax on the portion of the loan that is forgiven. To qualify for this repayment plan, you must be able to show partial financial hardship.</a:t>
            </a:r>
          </a:p>
          <a:p>
            <a:pPr marL="1085850" lvl="2" indent="-171450" defTabSz="971550" eaLnBrk="1" hangingPunct="1">
              <a:spcBef>
                <a:spcPct val="0"/>
              </a:spcBef>
              <a:buFont typeface="Arial" charset="0"/>
              <a:buChar char="•"/>
              <a:defRPr/>
            </a:pPr>
            <a:r>
              <a:rPr lang="en-US" altLang="en-US" dirty="0" smtClean="0">
                <a:solidFill>
                  <a:srgbClr val="000000"/>
                </a:solidFill>
                <a:ea typeface="MS PGothic" charset="-128"/>
              </a:rPr>
              <a:t>A similar IBR plan is available to borrowers who received their first Direct Loans on or after July 1, 2014. The monthly payment cannot exceed 10 percent of your discretionary income, and the maximum repayment term is 20 years. This option is available only for borrowers with federal Direct Loans.</a:t>
            </a:r>
          </a:p>
          <a:p>
            <a:pPr marL="628650" lvl="1" indent="-171450" defTabSz="971550" eaLnBrk="1" hangingPunct="1">
              <a:spcBef>
                <a:spcPct val="0"/>
              </a:spcBef>
              <a:buFont typeface="Arial" charset="0"/>
              <a:buChar char="•"/>
              <a:defRPr/>
            </a:pPr>
            <a:r>
              <a:rPr lang="en-US" altLang="en-US" b="1" dirty="0" smtClean="0">
                <a:solidFill>
                  <a:srgbClr val="000000"/>
                </a:solidFill>
                <a:ea typeface="MS PGothic" charset="-128"/>
              </a:rPr>
              <a:t>Pay As You Earn (PAYE) </a:t>
            </a:r>
            <a:r>
              <a:rPr lang="en-US" altLang="en-US" dirty="0" smtClean="0">
                <a:solidFill>
                  <a:srgbClr val="000000"/>
                </a:solidFill>
                <a:ea typeface="MS PGothic" charset="-128"/>
              </a:rPr>
              <a:t>– Payment is limited to 10 percent of discretionary income, but will never be higher than the standard payment amount. Payments change as income changes, and the length of repayment can last up to 20 years. After 20 years of payments, the loan is forgiven, and taxes may be owed on the amount forgiven. To qualify for PAYE, you must be able to show partial financial hardship. PAYE is only available for borrowers with federal Direct Loans.</a:t>
            </a:r>
          </a:p>
          <a:p>
            <a:pPr marL="628650" lvl="1" indent="-171450" defTabSz="971550" eaLnBrk="1" hangingPunct="1">
              <a:spcBef>
                <a:spcPct val="0"/>
              </a:spcBef>
              <a:buFont typeface="Arial" charset="0"/>
              <a:buChar char="•"/>
              <a:defRPr/>
            </a:pPr>
            <a:r>
              <a:rPr lang="en-US" altLang="en-US" b="1" dirty="0" smtClean="0">
                <a:solidFill>
                  <a:srgbClr val="000000"/>
                </a:solidFill>
                <a:ea typeface="MS PGothic" charset="-128"/>
              </a:rPr>
              <a:t>Revised Pay As You Earn (REPAYE) </a:t>
            </a:r>
            <a:r>
              <a:rPr lang="en-US" altLang="en-US" dirty="0" smtClean="0">
                <a:solidFill>
                  <a:srgbClr val="000000"/>
                </a:solidFill>
                <a:ea typeface="MS PGothic" charset="-128"/>
              </a:rPr>
              <a:t>– Payment is limited to 10 percent of discretionary income, but may be higher than the standard payment. Payments change as income changes, and the length of repayment can last up to 20 or 25 years. After 20 or 25 years of payments, the loan is forgiven, and taxes may be owed on the amount forgiven. REPAYE is only available for borrowers with federal Direct Loans.</a:t>
            </a:r>
          </a:p>
          <a:p>
            <a:pPr marL="628650" lvl="1" indent="-171450" defTabSz="971550" eaLnBrk="1" hangingPunct="1">
              <a:spcBef>
                <a:spcPct val="0"/>
              </a:spcBef>
              <a:buFont typeface="Arial" charset="0"/>
              <a:buChar char="•"/>
              <a:defRPr/>
            </a:pPr>
            <a:r>
              <a:rPr lang="en-US" altLang="en-US" b="1" dirty="0" smtClean="0">
                <a:solidFill>
                  <a:srgbClr val="000000"/>
                </a:solidFill>
                <a:ea typeface="MS PGothic" charset="-128"/>
              </a:rPr>
              <a:t>Graduated repayment </a:t>
            </a:r>
            <a:r>
              <a:rPr lang="en-US" altLang="en-US" dirty="0" smtClean="0">
                <a:solidFill>
                  <a:srgbClr val="000000"/>
                </a:solidFill>
                <a:ea typeface="MS PGothic" charset="-128"/>
              </a:rPr>
              <a:t>– The payment is lower the first year and then gradually increases every 2 years for up to 10 years.</a:t>
            </a:r>
          </a:p>
          <a:p>
            <a:pPr marL="628650" lvl="1" indent="-171450" defTabSz="971550" eaLnBrk="1" hangingPunct="1">
              <a:spcBef>
                <a:spcPct val="0"/>
              </a:spcBef>
              <a:buFont typeface="Arial" charset="0"/>
              <a:buChar char="•"/>
              <a:defRPr/>
            </a:pPr>
            <a:r>
              <a:rPr lang="en-US" altLang="en-US" b="1" dirty="0" smtClean="0">
                <a:solidFill>
                  <a:srgbClr val="000000"/>
                </a:solidFill>
                <a:ea typeface="MS PGothic" charset="-128"/>
              </a:rPr>
              <a:t>Extended repayment </a:t>
            </a:r>
            <a:r>
              <a:rPr lang="en-US" altLang="en-US" dirty="0" smtClean="0">
                <a:solidFill>
                  <a:srgbClr val="000000"/>
                </a:solidFill>
                <a:ea typeface="MS PGothic" charset="-128"/>
              </a:rPr>
              <a:t>– The payment is fixed or graduated for up to 25 years. The monthly payments are lower than the standard or graduated repayment plans, but you will pay more interest over the life of the loan(s). You must have at least $30,000 in outstanding Direct Loans to qualify for extended repayment. </a:t>
            </a: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Be sure to state the following:</a:t>
            </a:r>
          </a:p>
          <a:p>
            <a:pPr marL="654050" lvl="1" indent="-171450" defTabSz="971550" eaLnBrk="1" hangingPunct="1">
              <a:spcBef>
                <a:spcPct val="0"/>
              </a:spcBef>
              <a:buFont typeface="Arial" charset="0"/>
              <a:buChar char="•"/>
              <a:defRPr/>
            </a:pPr>
            <a:r>
              <a:rPr lang="en-US" altLang="en-US" b="1" i="1" dirty="0">
                <a:solidFill>
                  <a:srgbClr val="000000"/>
                </a:solidFill>
                <a:ea typeface="MS PGothic" charset="-128"/>
              </a:rPr>
              <a:t>Do not ignore student loan paperwork—nonpayment and delinquency reduces options for payment plans as many require loans in good standing to qualify. </a:t>
            </a:r>
          </a:p>
          <a:p>
            <a:pPr marL="654050" lvl="1"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Explain deferment and forbearance.</a:t>
            </a:r>
          </a:p>
          <a:p>
            <a:pPr marL="654050" lvl="1" indent="-171450" defTabSz="971550" eaLnBrk="1" hangingPunct="1">
              <a:spcBef>
                <a:spcPct val="0"/>
              </a:spcBef>
              <a:buFont typeface="Arial" charset="0"/>
              <a:buChar char="•"/>
              <a:defRPr/>
            </a:pPr>
            <a:r>
              <a:rPr lang="en-US" altLang="en-US" dirty="0">
                <a:solidFill>
                  <a:srgbClr val="000000"/>
                </a:solidFill>
                <a:ea typeface="MS PGothic" charset="-128"/>
              </a:rPr>
              <a:t>In </a:t>
            </a:r>
            <a:r>
              <a:rPr lang="en-US" altLang="en-US" b="1" dirty="0">
                <a:solidFill>
                  <a:srgbClr val="000000"/>
                </a:solidFill>
                <a:ea typeface="MS PGothic" charset="-128"/>
              </a:rPr>
              <a:t>deferment</a:t>
            </a:r>
            <a:r>
              <a:rPr lang="en-US" altLang="en-US" dirty="0">
                <a:solidFill>
                  <a:srgbClr val="000000"/>
                </a:solidFill>
                <a:ea typeface="MS PGothic" charset="-128"/>
              </a:rPr>
              <a:t>, payment of both principal and interest is delayed. </a:t>
            </a:r>
          </a:p>
          <a:p>
            <a:pPr marL="1127125" lvl="2" indent="-171450" defTabSz="971550" eaLnBrk="1" hangingPunct="1">
              <a:spcBef>
                <a:spcPct val="0"/>
              </a:spcBef>
              <a:buFont typeface="Arial" charset="0"/>
              <a:buChar char="•"/>
              <a:defRPr/>
            </a:pPr>
            <a:r>
              <a:rPr lang="en-US" altLang="en-US" dirty="0">
                <a:solidFill>
                  <a:srgbClr val="000000"/>
                </a:solidFill>
                <a:ea typeface="MS PGothic" charset="-128"/>
              </a:rPr>
              <a:t>If you have a subsidized federal loan, the government pays your interest during the deferment. </a:t>
            </a:r>
          </a:p>
          <a:p>
            <a:pPr marL="1127125" lvl="2" indent="-171450" defTabSz="971550" eaLnBrk="1" hangingPunct="1">
              <a:spcBef>
                <a:spcPct val="0"/>
              </a:spcBef>
              <a:buFont typeface="Arial" charset="0"/>
              <a:buChar char="•"/>
              <a:defRPr/>
            </a:pPr>
            <a:r>
              <a:rPr lang="en-US" altLang="en-US" dirty="0">
                <a:solidFill>
                  <a:srgbClr val="000000"/>
                </a:solidFill>
                <a:ea typeface="MS PGothic" charset="-128"/>
              </a:rPr>
              <a:t>Otherwise you must pay interest or it accrues, which means builds up. When interest accrues on student loans, it becomes part of what you owe. This means you ultimately end up paying interest on the interest. </a:t>
            </a:r>
          </a:p>
          <a:p>
            <a:pPr marL="1127125" lvl="2" indent="-171450" defTabSz="971550" eaLnBrk="1" hangingPunct="1">
              <a:spcBef>
                <a:spcPct val="0"/>
              </a:spcBef>
              <a:buFont typeface="Arial" charset="0"/>
              <a:buChar char="•"/>
              <a:defRPr/>
            </a:pPr>
            <a:r>
              <a:rPr lang="en-US" altLang="en-US" dirty="0">
                <a:solidFill>
                  <a:srgbClr val="000000"/>
                </a:solidFill>
                <a:ea typeface="MS PGothic" charset="-128"/>
              </a:rPr>
              <a:t>Deferments are only granted for specific circumstances including: enrollment in college, a trade school, a graduate fellowship, or a rehabilitation program for individuals with disabilities; during unemployment; during military services; and during times of economic hardship, including Peace Corps service.</a:t>
            </a:r>
          </a:p>
          <a:p>
            <a:pPr marL="654050" lvl="1" indent="-171450" defTabSz="971550" eaLnBrk="1" hangingPunct="1">
              <a:spcBef>
                <a:spcPct val="0"/>
              </a:spcBef>
              <a:buFont typeface="Arial" charset="0"/>
              <a:buChar char="•"/>
              <a:defRPr/>
            </a:pPr>
            <a:r>
              <a:rPr lang="en-US" altLang="en-US" b="1" dirty="0">
                <a:solidFill>
                  <a:srgbClr val="000000"/>
                </a:solidFill>
                <a:ea typeface="MS PGothic" charset="-128"/>
              </a:rPr>
              <a:t>Forbearance </a:t>
            </a:r>
            <a:r>
              <a:rPr lang="en-US" altLang="en-US" dirty="0">
                <a:solidFill>
                  <a:srgbClr val="000000"/>
                </a:solidFill>
                <a:ea typeface="MS PGothic" charset="-128"/>
              </a:rPr>
              <a:t>means that you stop paying or pay a lesser amount on your loan for a 12-month period. Interest accrues during forbearance.</a:t>
            </a:r>
          </a:p>
          <a:p>
            <a:pPr marL="654050" lvl="1"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u="sng" dirty="0">
                <a:solidFill>
                  <a:srgbClr val="000000"/>
                </a:solidFill>
                <a:ea typeface="MS PGothic" charset="-128"/>
              </a:rPr>
              <a:t>When applying for a repayment option, be sure to continue making your loan payments until you receive written notification that you have been approved</a:t>
            </a:r>
            <a:r>
              <a:rPr lang="en-US" altLang="en-US" dirty="0">
                <a:solidFill>
                  <a:srgbClr val="000000"/>
                </a:solidFill>
                <a:ea typeface="MS PGothic" charset="-128"/>
              </a:rPr>
              <a:t> for IBR or forbearance, for example. This ensures your loan continues to be in good standing.</a:t>
            </a:r>
          </a:p>
          <a:p>
            <a:pPr marL="654050" lvl="1"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Explain the situations where loan forgiveness, cancellation, or discharge may be an option:</a:t>
            </a:r>
          </a:p>
          <a:p>
            <a:pPr marL="654050" lvl="1" indent="-171450" defTabSz="971550" eaLnBrk="1" hangingPunct="1">
              <a:spcBef>
                <a:spcPct val="0"/>
              </a:spcBef>
              <a:buFont typeface="Arial" charset="0"/>
              <a:buChar char="•"/>
              <a:defRPr/>
            </a:pPr>
            <a:r>
              <a:rPr lang="en-US" altLang="en-US" dirty="0">
                <a:solidFill>
                  <a:srgbClr val="000000"/>
                </a:solidFill>
                <a:ea typeface="MS PGothic" charset="-128"/>
              </a:rPr>
              <a:t>Total and permanent disability</a:t>
            </a:r>
          </a:p>
          <a:p>
            <a:pPr marL="654050" lvl="1" indent="-171450" defTabSz="971550" eaLnBrk="1" hangingPunct="1">
              <a:spcBef>
                <a:spcPct val="0"/>
              </a:spcBef>
              <a:buFont typeface="Arial" charset="0"/>
              <a:buChar char="•"/>
              <a:defRPr/>
            </a:pPr>
            <a:r>
              <a:rPr lang="en-US" altLang="en-US" dirty="0">
                <a:solidFill>
                  <a:srgbClr val="000000"/>
                </a:solidFill>
                <a:ea typeface="MS PGothic" charset="-128"/>
              </a:rPr>
              <a:t>Death (someone would apply on your behalf)</a:t>
            </a:r>
          </a:p>
          <a:p>
            <a:pPr marL="654050" lvl="1" indent="-171450" defTabSz="971550" eaLnBrk="1" hangingPunct="1">
              <a:spcBef>
                <a:spcPct val="0"/>
              </a:spcBef>
              <a:buFont typeface="Arial" charset="0"/>
              <a:buChar char="•"/>
              <a:defRPr/>
            </a:pPr>
            <a:r>
              <a:rPr lang="en-US" altLang="en-US" dirty="0">
                <a:solidFill>
                  <a:srgbClr val="000000"/>
                </a:solidFill>
                <a:ea typeface="MS PGothic" charset="-128"/>
              </a:rPr>
              <a:t>Closed school</a:t>
            </a:r>
          </a:p>
          <a:p>
            <a:pPr marL="654050" lvl="1" indent="-171450" defTabSz="971550" eaLnBrk="1" hangingPunct="1">
              <a:spcBef>
                <a:spcPct val="0"/>
              </a:spcBef>
              <a:buFont typeface="Arial" charset="0"/>
              <a:buChar char="•"/>
              <a:defRPr/>
            </a:pPr>
            <a:r>
              <a:rPr lang="en-US" altLang="en-US" dirty="0">
                <a:solidFill>
                  <a:srgbClr val="000000"/>
                </a:solidFill>
                <a:ea typeface="MS PGothic" charset="-128"/>
              </a:rPr>
              <a:t>Teacher loan forgiveness—you </a:t>
            </a:r>
            <a:r>
              <a:rPr lang="en-US" altLang="en-US" dirty="0" smtClean="0">
                <a:solidFill>
                  <a:srgbClr val="000000"/>
                </a:solidFill>
                <a:ea typeface="MS PGothic" charset="-128"/>
              </a:rPr>
              <a:t>may be </a:t>
            </a:r>
            <a:r>
              <a:rPr lang="en-US" altLang="en-US" dirty="0">
                <a:solidFill>
                  <a:srgbClr val="000000"/>
                </a:solidFill>
                <a:ea typeface="MS PGothic" charset="-128"/>
              </a:rPr>
              <a:t>eligible for this if you are a teacher working in certain educational settings.</a:t>
            </a:r>
          </a:p>
          <a:p>
            <a:pPr marL="654050" lvl="1" indent="-171450" defTabSz="971550" eaLnBrk="1" hangingPunct="1">
              <a:spcBef>
                <a:spcPct val="0"/>
              </a:spcBef>
              <a:buFont typeface="Arial" charset="0"/>
              <a:buChar char="•"/>
              <a:defRPr/>
            </a:pPr>
            <a:r>
              <a:rPr lang="en-US" altLang="en-US" dirty="0">
                <a:solidFill>
                  <a:srgbClr val="000000"/>
                </a:solidFill>
                <a:ea typeface="MS PGothic" charset="-128"/>
              </a:rPr>
              <a:t>Public services loan forgiveness—you </a:t>
            </a:r>
            <a:r>
              <a:rPr lang="en-US" altLang="en-US" dirty="0" smtClean="0">
                <a:solidFill>
                  <a:srgbClr val="000000"/>
                </a:solidFill>
                <a:ea typeface="MS PGothic" charset="-128"/>
              </a:rPr>
              <a:t>may be eligible </a:t>
            </a:r>
            <a:r>
              <a:rPr lang="en-US" altLang="en-US" dirty="0">
                <a:solidFill>
                  <a:srgbClr val="000000"/>
                </a:solidFill>
                <a:ea typeface="MS PGothic" charset="-128"/>
              </a:rPr>
              <a:t>for this if you work in a public service sector and have made 120 loan payments</a:t>
            </a:r>
          </a:p>
          <a:p>
            <a:pPr marL="654050" lvl="1" indent="-171450" defTabSz="971550" eaLnBrk="1" hangingPunct="1">
              <a:spcBef>
                <a:spcPct val="0"/>
              </a:spcBef>
              <a:buFont typeface="Arial" charset="0"/>
              <a:buChar char="•"/>
              <a:defRPr/>
            </a:pPr>
            <a:r>
              <a:rPr lang="en-US" altLang="en-US" u="sng" dirty="0">
                <a:solidFill>
                  <a:srgbClr val="000000"/>
                </a:solidFill>
                <a:ea typeface="MS PGothic" charset="-128"/>
              </a:rPr>
              <a:t>Except for the above circumstances</a:t>
            </a:r>
            <a:r>
              <a:rPr lang="en-US" altLang="en-US" dirty="0">
                <a:solidFill>
                  <a:srgbClr val="000000"/>
                </a:solidFill>
                <a:ea typeface="MS PGothic" charset="-128"/>
              </a:rPr>
              <a:t>, it is nearly impossible to eliminate federal student loan debt even in bankruptcy. And your wages and bank accounts can be garnished for nonpayment</a:t>
            </a:r>
            <a:r>
              <a:rPr lang="en-US" altLang="en-US" dirty="0" smtClean="0">
                <a:solidFill>
                  <a:srgbClr val="000000"/>
                </a:solidFill>
                <a:ea typeface="MS PGothic" charset="-128"/>
              </a:rPr>
              <a:t>.</a:t>
            </a:r>
          </a:p>
        </p:txBody>
      </p:sp>
      <p:sp>
        <p:nvSpPr>
          <p:cNvPr id="304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EC78906-EF44-4A68-B4FA-AD9E33A3EE38}" type="slidenum">
              <a:rPr lang="en-US" altLang="en-US" smtClean="0">
                <a:latin typeface="Calibri" panose="020F0502020204030204" pitchFamily="34" charset="0"/>
              </a:rPr>
              <a:pPr/>
              <a:t>131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511553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025" eaLnBrk="1" hangingPunct="1">
              <a:spcBef>
                <a:spcPct val="0"/>
              </a:spcBef>
            </a:pPr>
            <a:endParaRPr lang="en-US" altLang="en-US" dirty="0" smtClean="0"/>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8941AA7-BCA1-4273-98C5-96FFDF94AE01}" type="slidenum">
              <a:rPr lang="en-US" altLang="en-US" smtClean="0">
                <a:latin typeface="Calibri" panose="020F0502020204030204" pitchFamily="34" charset="0"/>
              </a:rPr>
              <a:pPr/>
              <a:t>13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13369227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eaLnBrk="1" hangingPunct="1">
              <a:spcBef>
                <a:spcPct val="0"/>
              </a:spcBef>
              <a:defRPr/>
            </a:pPr>
            <a:r>
              <a:rPr lang="en-US" altLang="en-US" b="1" i="1" u="sng" dirty="0" smtClean="0">
                <a:solidFill>
                  <a:srgbClr val="000000"/>
                </a:solidFill>
                <a:ea typeface="MS PGothic" charset="-128"/>
              </a:rPr>
              <a:t>Module 6: Dealing </a:t>
            </a:r>
            <a:r>
              <a:rPr lang="en-US" altLang="en-US" b="1" i="1" u="sng" dirty="0">
                <a:solidFill>
                  <a:srgbClr val="000000"/>
                </a:solidFill>
                <a:ea typeface="MS PGothic" charset="-128"/>
              </a:rPr>
              <a:t>with </a:t>
            </a:r>
            <a:r>
              <a:rPr lang="en-US" altLang="en-US" b="1" i="1" u="sng" dirty="0" smtClean="0">
                <a:solidFill>
                  <a:srgbClr val="000000"/>
                </a:solidFill>
                <a:ea typeface="MS PGothic" charset="-128"/>
              </a:rPr>
              <a:t>Debt</a:t>
            </a:r>
            <a:endParaRPr lang="en-US" altLang="en-US" b="1" i="1" u="sng" dirty="0">
              <a:solidFill>
                <a:srgbClr val="000000"/>
              </a:solidFill>
              <a:ea typeface="MS PGothic" charset="-128"/>
            </a:endParaRPr>
          </a:p>
          <a:p>
            <a:pPr defTabSz="971550" eaLnBrk="1" hangingPunct="1">
              <a:spcBef>
                <a:spcPct val="0"/>
              </a:spcBef>
              <a:defRPr/>
            </a:pPr>
            <a:endParaRPr lang="en-US" altLang="en-US" b="1" u="sng" dirty="0">
              <a:solidFill>
                <a:srgbClr val="000000"/>
              </a:solidFill>
              <a:ea typeface="MS PGothic" charset="-128"/>
            </a:endParaRPr>
          </a:p>
          <a:p>
            <a:pPr defTabSz="971550" eaLnBrk="1" hangingPunct="1">
              <a:spcBef>
                <a:spcPct val="0"/>
              </a:spcBef>
              <a:defRPr/>
            </a:pPr>
            <a:r>
              <a:rPr lang="en-US" altLang="en-US" b="1" dirty="0">
                <a:solidFill>
                  <a:srgbClr val="000000"/>
                </a:solidFill>
                <a:ea typeface="MS PGothic" charset="-128"/>
              </a:rPr>
              <a:t>Presentation (Module 6)</a:t>
            </a:r>
          </a:p>
          <a:p>
            <a:pPr defTabSz="971550" eaLnBrk="1" hangingPunct="1">
              <a:spcBef>
                <a:spcPct val="0"/>
              </a:spcBef>
              <a:defRPr/>
            </a:pPr>
            <a:endParaRPr lang="en-US" altLang="en-US" b="1" dirty="0">
              <a:solidFill>
                <a:srgbClr val="000000"/>
              </a:solidFill>
              <a:ea typeface="MS PGothic" charset="-128"/>
            </a:endParaRPr>
          </a:p>
          <a:p>
            <a:pPr marL="171450" indent="-171450" defTabSz="971550">
              <a:buFont typeface="Arial" charset="0"/>
              <a:buChar char="•"/>
              <a:defRPr/>
            </a:pPr>
            <a:r>
              <a:rPr lang="en-US" altLang="en-US" dirty="0">
                <a:latin typeface="Georgia" charset="0"/>
                <a:ea typeface="MS PGothic" charset="-128"/>
              </a:rPr>
              <a:t>Review CFPB’</a:t>
            </a:r>
            <a:r>
              <a:rPr lang="en-US" altLang="ja-JP" dirty="0">
                <a:latin typeface="Georgia" charset="0"/>
                <a:ea typeface="MS PGothic" charset="-128"/>
              </a:rPr>
              <a:t>s </a:t>
            </a:r>
            <a:r>
              <a:rPr lang="ja-JP" altLang="en-US" dirty="0">
                <a:latin typeface="Georgia" charset="0"/>
                <a:ea typeface="MS PGothic" charset="-128"/>
              </a:rPr>
              <a:t>“</a:t>
            </a:r>
            <a:r>
              <a:rPr lang="en-US" altLang="ja-JP" dirty="0">
                <a:latin typeface="Georgia" charset="0"/>
                <a:ea typeface="MS PGothic" charset="-128"/>
              </a:rPr>
              <a:t>Paying for College</a:t>
            </a:r>
            <a:r>
              <a:rPr lang="ja-JP" altLang="en-US" dirty="0">
                <a:latin typeface="Georgia" charset="0"/>
                <a:ea typeface="MS PGothic" charset="-128"/>
              </a:rPr>
              <a:t>”</a:t>
            </a:r>
            <a:r>
              <a:rPr lang="en-US" altLang="ja-JP" dirty="0">
                <a:latin typeface="Georgia" charset="0"/>
                <a:ea typeface="MS PGothic" charset="-128"/>
              </a:rPr>
              <a:t> online tool:</a:t>
            </a:r>
          </a:p>
          <a:p>
            <a:pPr marL="627063" lvl="1" indent="-169863" defTabSz="971550">
              <a:buFontTx/>
              <a:buChar char="•"/>
              <a:defRPr/>
            </a:pPr>
            <a:r>
              <a:rPr lang="en-US" altLang="en-US" dirty="0">
                <a:latin typeface="Georgia" charset="0"/>
                <a:ea typeface="MS PGothic" charset="-128"/>
              </a:rPr>
              <a:t>Researching schools</a:t>
            </a:r>
          </a:p>
          <a:p>
            <a:pPr marL="627063" lvl="1" indent="-169863" defTabSz="971550">
              <a:buFontTx/>
              <a:buChar char="•"/>
              <a:defRPr/>
            </a:pPr>
            <a:r>
              <a:rPr lang="en-US" altLang="en-US" dirty="0">
                <a:latin typeface="Georgia" charset="0"/>
                <a:ea typeface="MS PGothic" charset="-128"/>
              </a:rPr>
              <a:t>Filling out the Free Application for Federal Student Aid (FAFSA), a first step in figuring out how to pay for college</a:t>
            </a:r>
          </a:p>
          <a:p>
            <a:pPr marL="627063" lvl="1" indent="-169863" defTabSz="971550">
              <a:buFontTx/>
              <a:buChar char="•"/>
              <a:defRPr/>
            </a:pPr>
            <a:r>
              <a:rPr lang="en-US" altLang="en-US" dirty="0">
                <a:latin typeface="Georgia" charset="0"/>
                <a:ea typeface="MS PGothic" charset="-128"/>
              </a:rPr>
              <a:t>Choosing a loan</a:t>
            </a:r>
          </a:p>
          <a:p>
            <a:pPr marL="627063" lvl="1" indent="-169863" defTabSz="971550">
              <a:buFontTx/>
              <a:buChar char="•"/>
              <a:defRPr/>
            </a:pPr>
            <a:r>
              <a:rPr lang="en-US" altLang="en-US" dirty="0">
                <a:latin typeface="Georgia" charset="0"/>
                <a:ea typeface="MS PGothic" charset="-128"/>
              </a:rPr>
              <a:t>Comparing financial aid packages and college costs across more than one school</a:t>
            </a:r>
          </a:p>
          <a:p>
            <a:pPr marL="627063" lvl="1" indent="-169863" defTabSz="971550">
              <a:buFontTx/>
              <a:buChar char="•"/>
              <a:defRPr/>
            </a:pPr>
            <a:r>
              <a:rPr lang="en-US" altLang="en-US" dirty="0">
                <a:latin typeface="Georgia" charset="0"/>
                <a:ea typeface="MS PGothic" charset="-128"/>
              </a:rPr>
              <a:t>Managing your money while in college</a:t>
            </a:r>
          </a:p>
          <a:p>
            <a:pPr marL="627063" lvl="1" indent="-169863" defTabSz="971550">
              <a:buFontTx/>
              <a:buChar char="•"/>
              <a:defRPr/>
            </a:pPr>
            <a:r>
              <a:rPr lang="en-US" altLang="en-US" dirty="0">
                <a:latin typeface="Georgia" charset="0"/>
                <a:ea typeface="MS PGothic" charset="-128"/>
              </a:rPr>
              <a:t>Repaying your student loans</a:t>
            </a:r>
          </a:p>
          <a:p>
            <a:pPr defTabSz="971550" eaLnBrk="1" hangingPunct="1">
              <a:spcBef>
                <a:spcPct val="0"/>
              </a:spcBef>
              <a:defRPr/>
            </a:pPr>
            <a:endParaRPr lang="en-US" altLang="en-US" b="1" dirty="0">
              <a:solidFill>
                <a:srgbClr val="000000"/>
              </a:solidFill>
              <a:ea typeface="MS PGothic" charset="-128"/>
            </a:endParaRPr>
          </a:p>
          <a:p>
            <a:pPr defTabSz="971550" eaLnBrk="1" hangingPunct="1">
              <a:spcBef>
                <a:spcPct val="0"/>
              </a:spcBef>
              <a:defRPr/>
            </a:pPr>
            <a:r>
              <a:rPr lang="en-US" altLang="en-US" b="1" i="1" dirty="0">
                <a:solidFill>
                  <a:srgbClr val="000000"/>
                </a:solidFill>
                <a:ea typeface="MS PGothic" charset="-128"/>
              </a:rPr>
              <a:t>NOTE: If you have a live Internet link, go to the site and show it to people you are training.</a:t>
            </a:r>
          </a:p>
        </p:txBody>
      </p:sp>
      <p:sp>
        <p:nvSpPr>
          <p:cNvPr id="306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67DC6F7-3C69-4CE0-BABC-142FB7488F86}" type="slidenum">
              <a:rPr lang="en-US" altLang="en-US" smtClean="0">
                <a:latin typeface="Calibri" panose="020F0502020204030204" pitchFamily="34" charset="0"/>
              </a:rPr>
              <a:pPr/>
              <a:t>132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80949410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eaLnBrk="1" hangingPunct="1">
              <a:spcBef>
                <a:spcPct val="0"/>
              </a:spcBef>
              <a:defRPr/>
            </a:pPr>
            <a:r>
              <a:rPr lang="en-US" altLang="en-US" b="1" i="1" u="sng" dirty="0" smtClean="0">
                <a:solidFill>
                  <a:srgbClr val="000000"/>
                </a:solidFill>
                <a:ea typeface="MS PGothic" charset="-128"/>
              </a:rPr>
              <a:t>Module 6: Dealing </a:t>
            </a:r>
            <a:r>
              <a:rPr lang="en-US" altLang="en-US" b="1" i="1" u="sng" dirty="0">
                <a:solidFill>
                  <a:srgbClr val="000000"/>
                </a:solidFill>
                <a:ea typeface="MS PGothic" charset="-128"/>
              </a:rPr>
              <a:t>with </a:t>
            </a:r>
            <a:r>
              <a:rPr lang="en-US" altLang="en-US" b="1" i="1" u="sng" dirty="0" smtClean="0">
                <a:solidFill>
                  <a:srgbClr val="000000"/>
                </a:solidFill>
                <a:ea typeface="MS PGothic" charset="-128"/>
              </a:rPr>
              <a:t>Debt</a:t>
            </a:r>
            <a:endParaRPr lang="en-US" altLang="en-US" b="1" i="1" u="sng" dirty="0">
              <a:solidFill>
                <a:srgbClr val="000000"/>
              </a:solidFill>
              <a:ea typeface="MS PGothic" charset="-128"/>
            </a:endParaRPr>
          </a:p>
          <a:p>
            <a:pPr defTabSz="971550" eaLnBrk="1" hangingPunct="1">
              <a:spcBef>
                <a:spcPct val="0"/>
              </a:spcBef>
              <a:defRPr/>
            </a:pPr>
            <a:endParaRPr lang="en-US" altLang="en-US" b="1" u="sng" dirty="0">
              <a:solidFill>
                <a:srgbClr val="000000"/>
              </a:solidFill>
              <a:ea typeface="MS PGothic" charset="-128"/>
            </a:endParaRPr>
          </a:p>
          <a:p>
            <a:pPr defTabSz="971550" eaLnBrk="1" hangingPunct="1">
              <a:spcBef>
                <a:spcPct val="0"/>
              </a:spcBef>
              <a:defRPr/>
            </a:pPr>
            <a:r>
              <a:rPr lang="en-US" altLang="en-US" b="1" dirty="0">
                <a:solidFill>
                  <a:srgbClr val="000000"/>
                </a:solidFill>
                <a:ea typeface="MS PGothic" charset="-128"/>
              </a:rPr>
              <a:t>Presentation (</a:t>
            </a:r>
            <a:r>
              <a:rPr lang="en-US" altLang="en-US" b="1" i="1" dirty="0">
                <a:solidFill>
                  <a:srgbClr val="000000"/>
                </a:solidFill>
                <a:ea typeface="MS PGothic" charset="-128"/>
              </a:rPr>
              <a:t>Module </a:t>
            </a:r>
            <a:r>
              <a:rPr lang="en-US" altLang="en-US" b="1" i="1" dirty="0" smtClean="0">
                <a:solidFill>
                  <a:srgbClr val="000000"/>
                </a:solidFill>
                <a:ea typeface="MS PGothic" charset="-128"/>
              </a:rPr>
              <a:t>6, Tool 5: When debt collectors call</a:t>
            </a:r>
            <a:r>
              <a:rPr lang="en-US" altLang="en-US" b="1" dirty="0" smtClean="0">
                <a:solidFill>
                  <a:srgbClr val="000000"/>
                </a:solidFill>
                <a:ea typeface="MS PGothic" charset="-128"/>
              </a:rPr>
              <a:t>) (Page 217)</a:t>
            </a:r>
            <a:endParaRPr lang="en-US" altLang="en-US" b="1" dirty="0">
              <a:solidFill>
                <a:srgbClr val="000000"/>
              </a:solidFill>
              <a:ea typeface="MS PGothic" charset="-128"/>
            </a:endParaRPr>
          </a:p>
          <a:p>
            <a:pPr marL="171450" indent="-171450" defTabSz="971550" eaLnBrk="1" hangingPunct="1">
              <a:spcBef>
                <a:spcPct val="0"/>
              </a:spcBef>
              <a:buFont typeface="Arial" charset="0"/>
              <a:buChar char="•"/>
              <a:defRPr/>
            </a:pPr>
            <a:endParaRPr lang="en-US" altLang="en-US" b="1"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Review </a:t>
            </a:r>
            <a:r>
              <a:rPr lang="en-US" altLang="en-US" i="1" dirty="0">
                <a:solidFill>
                  <a:srgbClr val="000000"/>
                </a:solidFill>
                <a:ea typeface="MS PGothic" charset="-128"/>
              </a:rPr>
              <a:t>Tool 5</a:t>
            </a:r>
            <a:r>
              <a:rPr lang="en-US" altLang="en-US" dirty="0">
                <a:solidFill>
                  <a:srgbClr val="000000"/>
                </a:solidFill>
                <a:ea typeface="MS PGothic" charset="-128"/>
              </a:rPr>
              <a:t> </a:t>
            </a:r>
            <a:r>
              <a:rPr lang="en-US" altLang="en-US" dirty="0" smtClean="0">
                <a:solidFill>
                  <a:srgbClr val="000000"/>
                </a:solidFill>
                <a:ea typeface="MS PGothic" charset="-128"/>
              </a:rPr>
              <a:t>with </a:t>
            </a:r>
            <a:r>
              <a:rPr lang="en-US" altLang="en-US" dirty="0">
                <a:solidFill>
                  <a:srgbClr val="000000"/>
                </a:solidFill>
                <a:ea typeface="MS PGothic" charset="-128"/>
              </a:rPr>
              <a:t>participants.</a:t>
            </a:r>
          </a:p>
          <a:p>
            <a:pPr marL="171450" indent="-171450" defTabSz="971550" eaLnBrk="1" hangingPunct="1">
              <a:spcBef>
                <a:spcPct val="0"/>
              </a:spcBef>
              <a:buFont typeface="Arial" charset="0"/>
              <a:buChar char="•"/>
              <a:defRPr/>
            </a:pPr>
            <a:r>
              <a:rPr lang="en-US" altLang="en-US" dirty="0">
                <a:solidFill>
                  <a:srgbClr val="000000"/>
                </a:solidFill>
                <a:ea typeface="MS PGothic" charset="-128"/>
              </a:rPr>
              <a:t>In addition to information, it contains sample letters people can send to debt collectors to verify the debt or to request that they stop contacting them. </a:t>
            </a:r>
          </a:p>
          <a:p>
            <a:pPr marL="171450" indent="-171450" defTabSz="971550" eaLnBrk="1" hangingPunct="1">
              <a:spcBef>
                <a:spcPct val="0"/>
              </a:spcBef>
              <a:buFont typeface="Arial" charset="0"/>
              <a:buChar char="•"/>
              <a:defRPr/>
            </a:pPr>
            <a:r>
              <a:rPr lang="en-US" altLang="en-US" dirty="0">
                <a:solidFill>
                  <a:srgbClr val="000000"/>
                </a:solidFill>
                <a:ea typeface="MS PGothic" charset="-128"/>
              </a:rPr>
              <a:t>Remember, however, that stopping contact does not erase the debt.</a:t>
            </a:r>
          </a:p>
          <a:p>
            <a:pPr marL="171450" indent="-171450" defTabSz="971550" eaLnBrk="1" hangingPunct="1">
              <a:spcBef>
                <a:spcPct val="0"/>
              </a:spcBef>
              <a:buFont typeface="Arial" charset="0"/>
              <a:buChar char="•"/>
              <a:defRPr/>
            </a:pPr>
            <a:endParaRPr lang="en-US" altLang="en-US" dirty="0" smtClean="0">
              <a:solidFill>
                <a:srgbClr val="000000"/>
              </a:solidFill>
              <a:ea typeface="MS PGothic" charset="-128"/>
            </a:endParaRPr>
          </a:p>
          <a:p>
            <a:pPr defTabSz="971550" eaLnBrk="1" hangingPunct="1">
              <a:spcBef>
                <a:spcPct val="0"/>
              </a:spcBef>
              <a:defRPr/>
            </a:pPr>
            <a:r>
              <a:rPr lang="en-US" altLang="en-US" dirty="0" smtClean="0">
                <a:solidFill>
                  <a:srgbClr val="000000"/>
                </a:solidFill>
                <a:ea typeface="MS PGothic" charset="-128"/>
              </a:rPr>
              <a:t>Explain:</a:t>
            </a:r>
          </a:p>
          <a:p>
            <a:pPr marL="171450" indent="-171450" defTabSz="971550" eaLnBrk="1" hangingPunct="1">
              <a:spcBef>
                <a:spcPct val="0"/>
              </a:spcBef>
              <a:buFont typeface="Arial" charset="0"/>
              <a:buChar char="•"/>
              <a:defRPr/>
            </a:pPr>
            <a:r>
              <a:rPr lang="en-US" altLang="en-US" dirty="0" smtClean="0">
                <a:solidFill>
                  <a:srgbClr val="000000"/>
                </a:solidFill>
                <a:ea typeface="MS PGothic" charset="-128"/>
              </a:rPr>
              <a:t>Debt collectors use persuasive techniques to get you to send in money to pay your debt. </a:t>
            </a:r>
            <a:r>
              <a:rPr lang="en-US" altLang="en-US" b="1" i="1" dirty="0" smtClean="0">
                <a:solidFill>
                  <a:srgbClr val="000000"/>
                </a:solidFill>
                <a:ea typeface="MS PGothic" charset="-128"/>
              </a:rPr>
              <a:t>Before you send in money, you should confirm that you actually owe the debt. You should also confirm that the collection isn’t fraudulent and is legitimate.</a:t>
            </a:r>
          </a:p>
          <a:p>
            <a:pPr marL="171450" indent="-171450" defTabSz="971550" eaLnBrk="1" hangingPunct="1">
              <a:spcBef>
                <a:spcPct val="0"/>
              </a:spcBef>
              <a:buFont typeface="Arial" charset="0"/>
              <a:buChar char="•"/>
              <a:defRPr/>
            </a:pPr>
            <a:r>
              <a:rPr lang="en-US" altLang="en-US" dirty="0" smtClean="0">
                <a:solidFill>
                  <a:srgbClr val="000000"/>
                </a:solidFill>
                <a:ea typeface="MS PGothic" charset="-128"/>
              </a:rPr>
              <a:t>You may be able to confirm this information during an initial or follow-up discussion with the debt collector, but be careful of fraudulent debt collectors. Make sure that you recognize the debt, and confirm that you have not already paid it. </a:t>
            </a:r>
          </a:p>
          <a:p>
            <a:pPr marL="171450" indent="-171450" defTabSz="971550" eaLnBrk="1" hangingPunct="1">
              <a:spcBef>
                <a:spcPct val="0"/>
              </a:spcBef>
              <a:buFont typeface="Arial" charset="0"/>
              <a:buChar char="•"/>
              <a:defRPr/>
            </a:pPr>
            <a:r>
              <a:rPr lang="en-US" altLang="en-US" dirty="0" smtClean="0">
                <a:solidFill>
                  <a:srgbClr val="000000"/>
                </a:solidFill>
                <a:ea typeface="MS PGothic" charset="-128"/>
              </a:rPr>
              <a:t>When the phone rings:</a:t>
            </a:r>
          </a:p>
          <a:p>
            <a:pPr marL="628650" lvl="1" indent="-171450" defTabSz="971550" eaLnBrk="1" hangingPunct="1">
              <a:spcBef>
                <a:spcPct val="0"/>
              </a:spcBef>
              <a:buFont typeface="Arial" charset="0"/>
              <a:buChar char="•"/>
              <a:defRPr/>
            </a:pPr>
            <a:r>
              <a:rPr lang="en-US" altLang="en-US" b="1" dirty="0" smtClean="0">
                <a:solidFill>
                  <a:srgbClr val="000000"/>
                </a:solidFill>
                <a:ea typeface="MS PGothic" charset="-128"/>
              </a:rPr>
              <a:t>Sometimes it’s hard to know if a caller is really a debt collector. </a:t>
            </a:r>
            <a:r>
              <a:rPr lang="en-US" altLang="en-US" b="1" i="1" dirty="0" smtClean="0">
                <a:solidFill>
                  <a:srgbClr val="000000"/>
                </a:solidFill>
                <a:ea typeface="MS PGothic" charset="-128"/>
              </a:rPr>
              <a:t>To avoid falling victim to a scam, ask for the name, number, and address for the debt collector and request information about the debt in writing. </a:t>
            </a:r>
          </a:p>
          <a:p>
            <a:pPr marL="628650" lvl="1" indent="-171450" defTabSz="971550" eaLnBrk="1" hangingPunct="1">
              <a:spcBef>
                <a:spcPct val="0"/>
              </a:spcBef>
              <a:buFont typeface="Arial" charset="0"/>
              <a:buChar char="•"/>
              <a:defRPr/>
            </a:pPr>
            <a:r>
              <a:rPr lang="en-US" altLang="en-US" dirty="0" smtClean="0">
                <a:solidFill>
                  <a:srgbClr val="000000"/>
                </a:solidFill>
                <a:ea typeface="MS PGothic" charset="-128"/>
              </a:rPr>
              <a:t>Be wary of sharing your personal information by phone. If a stranger asks for your Social Security number, date of birth, or bank account information, this can be a red flag. </a:t>
            </a:r>
            <a:endParaRPr lang="en-US" altLang="en-US" dirty="0">
              <a:solidFill>
                <a:srgbClr val="000000"/>
              </a:solidFill>
              <a:ea typeface="MS PGothic" charset="-128"/>
            </a:endParaRPr>
          </a:p>
        </p:txBody>
      </p:sp>
      <p:sp>
        <p:nvSpPr>
          <p:cNvPr id="308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4DF01D4-AC12-4023-B05D-BEFCCF3760B9}" type="slidenum">
              <a:rPr lang="en-US" altLang="en-US" smtClean="0">
                <a:latin typeface="Calibri" panose="020F0502020204030204" pitchFamily="34" charset="0"/>
              </a:rPr>
              <a:pPr/>
              <a:t>133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59439659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altLang="en-US" b="1" i="1" u="sng" dirty="0" smtClean="0">
                <a:solidFill>
                  <a:srgbClr val="000000"/>
                </a:solidFill>
                <a:ea typeface="MS PGothic" charset="-128"/>
              </a:rPr>
              <a:t>Module 6: </a:t>
            </a:r>
            <a:r>
              <a:rPr lang="en-US" b="1" i="1" u="sng" dirty="0" smtClean="0">
                <a:solidFill>
                  <a:srgbClr val="000000"/>
                </a:solidFill>
              </a:rPr>
              <a:t>Dealing with Debt</a:t>
            </a:r>
          </a:p>
          <a:p>
            <a:pPr>
              <a:defRPr/>
            </a:pPr>
            <a:endParaRPr lang="en-US" dirty="0" smtClean="0"/>
          </a:p>
          <a:p>
            <a:pPr>
              <a:defRPr/>
            </a:pPr>
            <a:r>
              <a:rPr lang="en-US" b="1" dirty="0" smtClean="0"/>
              <a:t>Presentation (Module 6)</a:t>
            </a:r>
          </a:p>
          <a:p>
            <a:pPr>
              <a:defRPr/>
            </a:pPr>
            <a:endParaRPr lang="en-US" dirty="0" smtClean="0"/>
          </a:p>
          <a:p>
            <a:pPr marL="171425" indent="-171425">
              <a:buFont typeface="Arial"/>
              <a:buChar char="•"/>
              <a:defRPr/>
            </a:pPr>
            <a:r>
              <a:rPr lang="en-US" dirty="0" smtClean="0"/>
              <a:t>Review the debt verification letter.</a:t>
            </a:r>
          </a:p>
          <a:p>
            <a:pPr marL="171425" indent="-171425">
              <a:buFont typeface="Arial"/>
              <a:buChar char="•"/>
              <a:defRPr/>
            </a:pPr>
            <a:endParaRPr lang="en-US" dirty="0" smtClean="0"/>
          </a:p>
          <a:p>
            <a:pPr marL="171425" indent="-171425">
              <a:buFont typeface="Arial"/>
              <a:buChar char="•"/>
              <a:defRPr/>
            </a:pPr>
            <a:r>
              <a:rPr lang="en-US" b="1" dirty="0" smtClean="0"/>
              <a:t>Explain</a:t>
            </a:r>
            <a:r>
              <a:rPr lang="en-US" dirty="0" smtClean="0"/>
              <a:t> why it is important to ask for more information:</a:t>
            </a:r>
          </a:p>
          <a:p>
            <a:pPr marL="628625" lvl="1" indent="-171425">
              <a:buFont typeface="Arial"/>
              <a:buChar char="•"/>
              <a:defRPr/>
            </a:pPr>
            <a:r>
              <a:rPr lang="en-US" dirty="0" smtClean="0"/>
              <a:t>If you have questions about the debt, ask the debt collection agency for specific information before you send money or acknowledge the debt. You can do this by sending a “verification letter,” asking the debt collector to provide you with certain information regarding the debt. The letter you receive from the debt collector should contain a notice about your right to request more information about the debt. </a:t>
            </a:r>
          </a:p>
          <a:p>
            <a:pPr marL="171425" indent="-171425">
              <a:buFont typeface="Arial"/>
              <a:buChar char="•"/>
              <a:defRPr/>
            </a:pPr>
            <a:r>
              <a:rPr lang="en-US" dirty="0" smtClean="0"/>
              <a:t>Send this letter as soon as you can.</a:t>
            </a:r>
          </a:p>
          <a:p>
            <a:pPr marL="171425" indent="-171425">
              <a:buFont typeface="Arial"/>
              <a:buChar char="•"/>
              <a:defRPr/>
            </a:pPr>
            <a:r>
              <a:rPr lang="en-US" dirty="0" smtClean="0"/>
              <a:t>If you ask in writing before 30 days have passed, a debt collector has certain legal responsibilities to give you some information.</a:t>
            </a:r>
          </a:p>
          <a:p>
            <a:pPr marL="171425" indent="-171425">
              <a:buFont typeface="Arial"/>
              <a:buChar char="•"/>
              <a:defRPr/>
            </a:pPr>
            <a:r>
              <a:rPr lang="en-US" dirty="0" smtClean="0"/>
              <a:t>You can use the sample letters in the toolkit to respond to a debt collector. You can also find additional sample letters for disputing a debt, specifying how you wish to be contacted, or requesting that the collector contact you through your lawyer, at http://www.consumerfinance.gov/askcfpb/1695/. </a:t>
            </a:r>
          </a:p>
          <a:p>
            <a:pPr marL="171425" indent="-171425">
              <a:buFont typeface="Arial"/>
              <a:buChar char="•"/>
              <a:defRPr/>
            </a:pPr>
            <a:r>
              <a:rPr lang="en-US" dirty="0" smtClean="0"/>
              <a:t>A debt collector may not have a legal obligation to provide some or all of the information you seek, even if you request it within the 30-day period. If the collector doesn’t give you what you request, that doesn’t necessarily mean the debt collector has broken any laws or has given up a legal right to collect from you.</a:t>
            </a:r>
          </a:p>
        </p:txBody>
      </p:sp>
      <p:sp>
        <p:nvSpPr>
          <p:cNvPr id="310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15CC819-4753-4BB0-8184-B044F658E518}" type="slidenum">
              <a:rPr lang="en-US" altLang="en-US" smtClean="0">
                <a:latin typeface="Calibri" panose="020F0502020204030204" pitchFamily="34" charset="0"/>
              </a:rPr>
              <a:pPr/>
              <a:t>134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59188712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altLang="en-US" b="1" i="1" u="sng" dirty="0" smtClean="0">
                <a:solidFill>
                  <a:srgbClr val="000000"/>
                </a:solidFill>
                <a:ea typeface="MS PGothic" charset="-128"/>
              </a:rPr>
              <a:t>Module 6: </a:t>
            </a:r>
            <a:r>
              <a:rPr lang="en-US" b="1" i="1" u="sng" dirty="0" smtClean="0">
                <a:solidFill>
                  <a:srgbClr val="000000"/>
                </a:solidFill>
              </a:rPr>
              <a:t>Dealing with Debt</a:t>
            </a:r>
          </a:p>
          <a:p>
            <a:pPr>
              <a:defRPr/>
            </a:pPr>
            <a:endParaRPr lang="en-US" dirty="0" smtClean="0"/>
          </a:p>
          <a:p>
            <a:pPr>
              <a:defRPr/>
            </a:pPr>
            <a:r>
              <a:rPr lang="en-US" b="1" dirty="0" smtClean="0"/>
              <a:t>Presentation (Module 6)</a:t>
            </a:r>
          </a:p>
          <a:p>
            <a:pPr>
              <a:defRPr/>
            </a:pPr>
            <a:endParaRPr lang="en-US" dirty="0" smtClean="0"/>
          </a:p>
          <a:p>
            <a:pPr marL="171425" indent="-171425">
              <a:buFont typeface="Arial"/>
              <a:buChar char="•"/>
              <a:defRPr/>
            </a:pPr>
            <a:r>
              <a:rPr lang="en-US" dirty="0" smtClean="0"/>
              <a:t>Review the debt verification letter.</a:t>
            </a:r>
          </a:p>
        </p:txBody>
      </p:sp>
      <p:sp>
        <p:nvSpPr>
          <p:cNvPr id="312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8054A7B-F560-4A11-8ECD-1E1F7555D0AB}" type="slidenum">
              <a:rPr lang="en-US" altLang="en-US" smtClean="0">
                <a:latin typeface="Calibri" panose="020F0502020204030204" pitchFamily="34" charset="0"/>
              </a:rPr>
              <a:pPr/>
              <a:t>135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82163809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altLang="en-US" b="1" i="1" u="sng" dirty="0" smtClean="0">
                <a:solidFill>
                  <a:srgbClr val="000000"/>
                </a:solidFill>
                <a:ea typeface="MS PGothic" charset="-128"/>
              </a:rPr>
              <a:t>Module 6: </a:t>
            </a:r>
            <a:r>
              <a:rPr lang="en-US" b="1" i="1" u="sng" dirty="0" smtClean="0">
                <a:solidFill>
                  <a:srgbClr val="000000"/>
                </a:solidFill>
              </a:rPr>
              <a:t>Dealing with Debt</a:t>
            </a:r>
          </a:p>
          <a:p>
            <a:pPr>
              <a:defRPr/>
            </a:pPr>
            <a:endParaRPr lang="en-US" dirty="0" smtClean="0"/>
          </a:p>
          <a:p>
            <a:pPr>
              <a:defRPr/>
            </a:pPr>
            <a:r>
              <a:rPr lang="en-US" b="1" dirty="0" smtClean="0"/>
              <a:t>Presentation (Module 6)</a:t>
            </a:r>
          </a:p>
          <a:p>
            <a:pPr>
              <a:defRPr/>
            </a:pPr>
            <a:endParaRPr lang="en-US" dirty="0" smtClean="0"/>
          </a:p>
          <a:p>
            <a:pPr marL="171425" indent="-171425">
              <a:buFont typeface="Arial"/>
              <a:buChar char="•"/>
              <a:defRPr/>
            </a:pPr>
            <a:r>
              <a:rPr lang="en-US" dirty="0" smtClean="0"/>
              <a:t>Review the debt verification letter.</a:t>
            </a:r>
          </a:p>
        </p:txBody>
      </p:sp>
      <p:sp>
        <p:nvSpPr>
          <p:cNvPr id="314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B381564-BD76-4766-85DE-6BAE7F863ACE}" type="slidenum">
              <a:rPr lang="en-US" altLang="en-US" smtClean="0">
                <a:latin typeface="Calibri" panose="020F0502020204030204" pitchFamily="34" charset="0"/>
              </a:rPr>
              <a:pPr/>
              <a:t>136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30582614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256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eaLnBrk="1" hangingPunct="1">
              <a:spcBef>
                <a:spcPct val="0"/>
              </a:spcBef>
              <a:defRPr/>
            </a:pPr>
            <a:r>
              <a:rPr lang="en-US" altLang="en-US" b="1" i="1" u="sng" dirty="0" smtClean="0">
                <a:solidFill>
                  <a:srgbClr val="000000"/>
                </a:solidFill>
                <a:ea typeface="MS PGothic" charset="-128"/>
              </a:rPr>
              <a:t>Module 6: Dealing </a:t>
            </a:r>
            <a:r>
              <a:rPr lang="en-US" altLang="en-US" b="1" i="1" u="sng" dirty="0">
                <a:solidFill>
                  <a:srgbClr val="000000"/>
                </a:solidFill>
                <a:ea typeface="MS PGothic" charset="-128"/>
              </a:rPr>
              <a:t>with </a:t>
            </a:r>
            <a:r>
              <a:rPr lang="en-US" altLang="en-US" b="1" i="1" u="sng" dirty="0" smtClean="0">
                <a:solidFill>
                  <a:srgbClr val="000000"/>
                </a:solidFill>
                <a:ea typeface="MS PGothic" charset="-128"/>
              </a:rPr>
              <a:t>Debt</a:t>
            </a:r>
            <a:endParaRPr lang="en-US" altLang="en-US" b="1" i="1" u="sng" dirty="0">
              <a:solidFill>
                <a:srgbClr val="000000"/>
              </a:solidFill>
              <a:ea typeface="MS PGothic" charset="-128"/>
            </a:endParaRPr>
          </a:p>
          <a:p>
            <a:pPr defTabSz="996950" eaLnBrk="1" hangingPunct="1">
              <a:spcBef>
                <a:spcPct val="0"/>
              </a:spcBef>
              <a:defRPr/>
            </a:pPr>
            <a:endParaRPr lang="en-US" altLang="en-US" b="1" u="sng" dirty="0">
              <a:solidFill>
                <a:srgbClr val="000000"/>
              </a:solidFill>
              <a:ea typeface="MS PGothic" charset="-128"/>
            </a:endParaRPr>
          </a:p>
          <a:p>
            <a:pPr defTabSz="996950" eaLnBrk="1" hangingPunct="1">
              <a:spcBef>
                <a:spcPct val="0"/>
              </a:spcBef>
              <a:defRPr/>
            </a:pPr>
            <a:r>
              <a:rPr lang="en-US" altLang="en-US" b="1" dirty="0" smtClean="0">
                <a:solidFill>
                  <a:srgbClr val="000000"/>
                </a:solidFill>
                <a:ea typeface="MS PGothic" charset="-128"/>
              </a:rPr>
              <a:t>Presentation and Facilitated Discussion </a:t>
            </a:r>
            <a:r>
              <a:rPr lang="en-US" altLang="en-US" b="1" dirty="0">
                <a:solidFill>
                  <a:srgbClr val="000000"/>
                </a:solidFill>
                <a:ea typeface="MS PGothic" charset="-128"/>
              </a:rPr>
              <a:t>(Module 6)</a:t>
            </a:r>
          </a:p>
          <a:p>
            <a:pPr defTabSz="996950" eaLnBrk="1" hangingPunct="1">
              <a:spcBef>
                <a:spcPct val="0"/>
              </a:spcBef>
              <a:defRPr/>
            </a:pPr>
            <a:endParaRPr lang="en-US" altLang="en-US" b="1"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b="1" dirty="0">
                <a:solidFill>
                  <a:srgbClr val="000000"/>
                </a:solidFill>
                <a:ea typeface="MS PGothic" charset="-128"/>
              </a:rPr>
              <a:t>Explain</a:t>
            </a:r>
            <a:r>
              <a:rPr lang="en-US" altLang="en-US" dirty="0">
                <a:solidFill>
                  <a:srgbClr val="000000"/>
                </a:solidFill>
                <a:ea typeface="MS PGothic" charset="-128"/>
              </a:rPr>
              <a:t> highlights of the Fair Debt Collection Practices Act.</a:t>
            </a:r>
          </a:p>
          <a:p>
            <a:pPr marL="652463" lvl="1" indent="-169863" defTabSz="996950" eaLnBrk="1" hangingPunct="1">
              <a:spcBef>
                <a:spcPct val="0"/>
              </a:spcBef>
              <a:buFontTx/>
              <a:buChar char="•"/>
              <a:defRPr/>
            </a:pPr>
            <a:r>
              <a:rPr lang="en-US" altLang="en-US" dirty="0">
                <a:solidFill>
                  <a:srgbClr val="000000"/>
                </a:solidFill>
                <a:ea typeface="MS PGothic" charset="-128"/>
              </a:rPr>
              <a:t>The Fair Debt Collection Practices Act (FDCPA) says what debt collectors can and cannot do.</a:t>
            </a:r>
          </a:p>
          <a:p>
            <a:pPr marL="652463" lvl="1" indent="-169863" defTabSz="996950" eaLnBrk="1" hangingPunct="1">
              <a:spcBef>
                <a:spcPct val="0"/>
              </a:spcBef>
              <a:buFontTx/>
              <a:buChar char="•"/>
              <a:defRPr/>
            </a:pPr>
            <a:r>
              <a:rPr lang="en-US" altLang="en-US" dirty="0">
                <a:solidFill>
                  <a:srgbClr val="000000"/>
                </a:solidFill>
                <a:ea typeface="MS PGothic" charset="-128"/>
              </a:rPr>
              <a:t> </a:t>
            </a:r>
            <a:r>
              <a:rPr lang="en-US" altLang="en-US" dirty="0" smtClean="0">
                <a:solidFill>
                  <a:srgbClr val="000000"/>
                </a:solidFill>
                <a:ea typeface="MS PGothic" charset="-128"/>
              </a:rPr>
              <a:t>This </a:t>
            </a:r>
            <a:r>
              <a:rPr lang="en-US" altLang="en-US" dirty="0">
                <a:solidFill>
                  <a:srgbClr val="000000"/>
                </a:solidFill>
                <a:ea typeface="MS PGothic" charset="-128"/>
              </a:rPr>
              <a:t>law covers businesses or individuals that collect the debt of other businesses. These are often called </a:t>
            </a:r>
            <a:r>
              <a:rPr lang="ja-JP" altLang="en-US" dirty="0">
                <a:solidFill>
                  <a:srgbClr val="000000"/>
                </a:solidFill>
                <a:ea typeface="MS PGothic" charset="-128"/>
              </a:rPr>
              <a:t>“</a:t>
            </a:r>
            <a:r>
              <a:rPr lang="en-US" altLang="ja-JP" u="sng" dirty="0">
                <a:solidFill>
                  <a:srgbClr val="000000"/>
                </a:solidFill>
                <a:ea typeface="MS PGothic" charset="-128"/>
              </a:rPr>
              <a:t>third party debt collectors</a:t>
            </a:r>
            <a:r>
              <a:rPr lang="en-US" altLang="ja-JP" dirty="0">
                <a:solidFill>
                  <a:srgbClr val="000000"/>
                </a:solidFill>
                <a:ea typeface="MS PGothic" charset="-128"/>
              </a:rPr>
              <a:t>.</a:t>
            </a:r>
            <a:r>
              <a:rPr lang="ja-JP" altLang="en-US" dirty="0">
                <a:solidFill>
                  <a:srgbClr val="000000"/>
                </a:solidFill>
                <a:ea typeface="MS PGothic" charset="-128"/>
              </a:rPr>
              <a:t>”</a:t>
            </a:r>
            <a:r>
              <a:rPr lang="en-US" altLang="ja-JP" dirty="0">
                <a:solidFill>
                  <a:srgbClr val="000000"/>
                </a:solidFill>
                <a:ea typeface="MS PGothic" charset="-128"/>
              </a:rPr>
              <a:t> </a:t>
            </a:r>
          </a:p>
          <a:p>
            <a:pPr marL="1125538" lvl="2" indent="-169863" defTabSz="996950" eaLnBrk="1" hangingPunct="1">
              <a:spcBef>
                <a:spcPct val="0"/>
              </a:spcBef>
              <a:buFontTx/>
              <a:buChar char="•"/>
              <a:defRPr/>
            </a:pPr>
            <a:r>
              <a:rPr lang="en-US" altLang="en-US" dirty="0">
                <a:solidFill>
                  <a:srgbClr val="000000"/>
                </a:solidFill>
                <a:ea typeface="MS PGothic" charset="-128"/>
              </a:rPr>
              <a:t>This law does not apply to businesses trying to collect their own debts.</a:t>
            </a:r>
          </a:p>
          <a:p>
            <a:pPr marL="1125538" lvl="2" indent="-169863" defTabSz="996950" eaLnBrk="1" hangingPunct="1">
              <a:spcBef>
                <a:spcPct val="0"/>
              </a:spcBef>
              <a:buFontTx/>
              <a:buChar char="•"/>
              <a:defRPr/>
            </a:pPr>
            <a:endParaRPr lang="en-US" altLang="en-US" dirty="0">
              <a:solidFill>
                <a:srgbClr val="000000"/>
              </a:solidFill>
              <a:ea typeface="MS PGothic" charset="-128"/>
            </a:endParaRPr>
          </a:p>
          <a:p>
            <a:pPr marL="652463" lvl="1" indent="-169863" defTabSz="996950" eaLnBrk="1" hangingPunct="1">
              <a:spcBef>
                <a:spcPct val="0"/>
              </a:spcBef>
              <a:buFontTx/>
              <a:buChar char="•"/>
              <a:defRPr/>
            </a:pPr>
            <a:r>
              <a:rPr lang="en-US" altLang="en-US" dirty="0">
                <a:solidFill>
                  <a:srgbClr val="000000"/>
                </a:solidFill>
                <a:ea typeface="MS PGothic" charset="-128"/>
              </a:rPr>
              <a:t>The law states that debt collectors may not harass, oppress, or abuse you or any other people they contact. Some examples of harassment are:</a:t>
            </a:r>
          </a:p>
          <a:p>
            <a:pPr marL="1125538" lvl="2" indent="-169863" defTabSz="996950" eaLnBrk="1" hangingPunct="1">
              <a:spcBef>
                <a:spcPct val="0"/>
              </a:spcBef>
              <a:buFontTx/>
              <a:buChar char="•"/>
              <a:defRPr/>
            </a:pPr>
            <a:r>
              <a:rPr lang="en-US" altLang="en-US" dirty="0">
                <a:solidFill>
                  <a:srgbClr val="000000"/>
                </a:solidFill>
                <a:ea typeface="MS PGothic" charset="-128"/>
              </a:rPr>
              <a:t>Repeated phone calls that are intended to annoy, abuse, or harass you or any person answering the phone</a:t>
            </a:r>
          </a:p>
          <a:p>
            <a:pPr marL="1125538" lvl="2" indent="-169863" defTabSz="996950" eaLnBrk="1" hangingPunct="1">
              <a:spcBef>
                <a:spcPct val="0"/>
              </a:spcBef>
              <a:buFontTx/>
              <a:buChar char="•"/>
              <a:defRPr/>
            </a:pPr>
            <a:r>
              <a:rPr lang="en-US" altLang="en-US" dirty="0">
                <a:solidFill>
                  <a:srgbClr val="000000"/>
                </a:solidFill>
                <a:ea typeface="MS PGothic" charset="-128"/>
              </a:rPr>
              <a:t>Obscene or profane language</a:t>
            </a:r>
          </a:p>
          <a:p>
            <a:pPr marL="1125538" lvl="2" indent="-169863" defTabSz="996950" eaLnBrk="1" hangingPunct="1">
              <a:spcBef>
                <a:spcPct val="0"/>
              </a:spcBef>
              <a:buFontTx/>
              <a:buChar char="•"/>
              <a:defRPr/>
            </a:pPr>
            <a:r>
              <a:rPr lang="en-US" altLang="en-US" dirty="0">
                <a:solidFill>
                  <a:srgbClr val="000000"/>
                </a:solidFill>
                <a:ea typeface="MS PGothic" charset="-128"/>
              </a:rPr>
              <a:t>Threats of violence or harm</a:t>
            </a:r>
          </a:p>
          <a:p>
            <a:pPr marL="1125538" lvl="2" indent="-169863" defTabSz="996950" eaLnBrk="1" hangingPunct="1">
              <a:spcBef>
                <a:spcPct val="0"/>
              </a:spcBef>
              <a:buFontTx/>
              <a:buChar char="•"/>
              <a:defRPr/>
            </a:pPr>
            <a:r>
              <a:rPr lang="en-US" altLang="en-US" dirty="0">
                <a:solidFill>
                  <a:srgbClr val="000000"/>
                </a:solidFill>
                <a:ea typeface="MS PGothic" charset="-128"/>
              </a:rPr>
              <a:t>Publishing lists of people who refuse to pay their debts (this does not include reporting information to a credit reporting company)</a:t>
            </a:r>
          </a:p>
          <a:p>
            <a:pPr marL="1125538" lvl="2" indent="-169863" defTabSz="996950" eaLnBrk="1" hangingPunct="1">
              <a:spcBef>
                <a:spcPct val="0"/>
              </a:spcBef>
              <a:buFontTx/>
              <a:buChar char="•"/>
              <a:defRPr/>
            </a:pPr>
            <a:r>
              <a:rPr lang="en-US" altLang="en-US" dirty="0">
                <a:solidFill>
                  <a:srgbClr val="000000"/>
                </a:solidFill>
                <a:ea typeface="MS PGothic" charset="-128"/>
              </a:rPr>
              <a:t>Calling you without telling you who they are</a:t>
            </a:r>
          </a:p>
          <a:p>
            <a:pPr marL="1125538" lvl="2" indent="-169863" defTabSz="996950" eaLnBrk="1" hangingPunct="1">
              <a:spcBef>
                <a:spcPct val="0"/>
              </a:spcBef>
              <a:buFontTx/>
              <a:buChar char="•"/>
              <a:defRPr/>
            </a:pPr>
            <a:endParaRPr lang="en-US" altLang="en-US" dirty="0">
              <a:solidFill>
                <a:srgbClr val="000000"/>
              </a:solidFill>
              <a:ea typeface="MS PGothic" charset="-128"/>
            </a:endParaRPr>
          </a:p>
          <a:p>
            <a:pPr marL="652463" lvl="1" indent="-169863" defTabSz="996950" eaLnBrk="1" hangingPunct="1">
              <a:spcBef>
                <a:spcPct val="0"/>
              </a:spcBef>
              <a:buFontTx/>
              <a:buChar char="•"/>
              <a:defRPr/>
            </a:pPr>
            <a:r>
              <a:rPr lang="en-US" altLang="en-US" dirty="0">
                <a:solidFill>
                  <a:srgbClr val="000000"/>
                </a:solidFill>
                <a:ea typeface="MS PGothic" charset="-128"/>
              </a:rPr>
              <a:t>The law also says debt collectors cannot use false, deceptive, or misleading practices. This includes misrepresentations about:</a:t>
            </a:r>
          </a:p>
          <a:p>
            <a:pPr marL="1608138" lvl="3" indent="-169863" defTabSz="996950" eaLnBrk="1" hangingPunct="1">
              <a:spcBef>
                <a:spcPct val="0"/>
              </a:spcBef>
              <a:buFontTx/>
              <a:buChar char="•"/>
              <a:defRPr/>
            </a:pPr>
            <a:r>
              <a:rPr lang="en-US" altLang="en-US" dirty="0">
                <a:solidFill>
                  <a:srgbClr val="000000"/>
                </a:solidFill>
                <a:ea typeface="MS PGothic" charset="-128"/>
              </a:rPr>
              <a:t>The debt, including the amount owed </a:t>
            </a:r>
          </a:p>
          <a:p>
            <a:pPr marL="1608138" lvl="3" indent="-169863" defTabSz="996950" eaLnBrk="1" hangingPunct="1">
              <a:spcBef>
                <a:spcPct val="0"/>
              </a:spcBef>
              <a:buFontTx/>
              <a:buChar char="•"/>
              <a:defRPr/>
            </a:pPr>
            <a:r>
              <a:rPr lang="en-US" altLang="en-US" dirty="0">
                <a:solidFill>
                  <a:srgbClr val="000000"/>
                </a:solidFill>
                <a:ea typeface="MS PGothic" charset="-128"/>
              </a:rPr>
              <a:t>That the person on the phone is an attorney (unless they are an attorney)</a:t>
            </a:r>
          </a:p>
          <a:p>
            <a:pPr marL="1608138" lvl="3" indent="-169863" defTabSz="996950" eaLnBrk="1" hangingPunct="1">
              <a:spcBef>
                <a:spcPct val="0"/>
              </a:spcBef>
              <a:buFontTx/>
              <a:buChar char="•"/>
              <a:defRPr/>
            </a:pPr>
            <a:r>
              <a:rPr lang="en-US" altLang="en-US" dirty="0">
                <a:solidFill>
                  <a:srgbClr val="000000"/>
                </a:solidFill>
                <a:ea typeface="MS PGothic" charset="-128"/>
              </a:rPr>
              <a:t>Threats to have you arrested</a:t>
            </a:r>
          </a:p>
          <a:p>
            <a:pPr marL="1608138" lvl="3" indent="-169863" defTabSz="996950" eaLnBrk="1" hangingPunct="1">
              <a:spcBef>
                <a:spcPct val="0"/>
              </a:spcBef>
              <a:buFontTx/>
              <a:buChar char="•"/>
              <a:defRPr/>
            </a:pPr>
            <a:r>
              <a:rPr lang="en-US" altLang="en-US" dirty="0">
                <a:solidFill>
                  <a:srgbClr val="000000"/>
                </a:solidFill>
                <a:ea typeface="MS PGothic" charset="-128"/>
              </a:rPr>
              <a:t>Threats to do things that cannot legally be done</a:t>
            </a:r>
          </a:p>
          <a:p>
            <a:pPr marL="1608138" lvl="3" indent="-169863" defTabSz="996950" eaLnBrk="1" hangingPunct="1">
              <a:spcBef>
                <a:spcPct val="0"/>
              </a:spcBef>
              <a:buFontTx/>
              <a:buChar char="•"/>
              <a:defRPr/>
            </a:pPr>
            <a:r>
              <a:rPr lang="en-US" altLang="en-US" dirty="0">
                <a:solidFill>
                  <a:srgbClr val="000000"/>
                </a:solidFill>
                <a:ea typeface="MS PGothic" charset="-128"/>
              </a:rPr>
              <a:t>Threats to do things that the debt collector has no intention of doing</a:t>
            </a:r>
          </a:p>
          <a:p>
            <a:pPr marL="1608138" lvl="3" indent="-169863" defTabSz="996950" eaLnBrk="1" hangingPunct="1">
              <a:spcBef>
                <a:spcPct val="0"/>
              </a:spcBef>
              <a:buFontTx/>
              <a:buChar char="•"/>
              <a:defRPr/>
            </a:pPr>
            <a:endParaRPr lang="en-US" altLang="en-US" dirty="0">
              <a:solidFill>
                <a:srgbClr val="000000"/>
              </a:solidFill>
              <a:ea typeface="MS PGothic" charset="-128"/>
            </a:endParaRPr>
          </a:p>
          <a:p>
            <a:pPr marL="652463" lvl="1" indent="-169863" defTabSz="996950" eaLnBrk="1" hangingPunct="1">
              <a:spcBef>
                <a:spcPct val="0"/>
              </a:spcBef>
              <a:buFontTx/>
              <a:buChar char="•"/>
              <a:defRPr/>
            </a:pPr>
            <a:r>
              <a:rPr lang="en-US" altLang="en-US" dirty="0">
                <a:solidFill>
                  <a:srgbClr val="000000"/>
                </a:solidFill>
                <a:ea typeface="MS PGothic" charset="-128"/>
              </a:rPr>
              <a:t>Keep a file of all letters or documents a debt collector sends you and copies of anything you send to a debt collector. </a:t>
            </a:r>
          </a:p>
          <a:p>
            <a:pPr marL="652463" lvl="1" indent="-169863" defTabSz="996950" eaLnBrk="1" hangingPunct="1">
              <a:spcBef>
                <a:spcPct val="0"/>
              </a:spcBef>
              <a:buFontTx/>
              <a:buChar char="•"/>
              <a:defRPr/>
            </a:pPr>
            <a:r>
              <a:rPr lang="en-US" altLang="en-US" dirty="0">
                <a:solidFill>
                  <a:srgbClr val="000000"/>
                </a:solidFill>
                <a:ea typeface="MS PGothic" charset="-128"/>
              </a:rPr>
              <a:t>Write down dates and times of conversations along with notes about what you discussed. These records can help you if you have a dispute with a debt collector, meet with a lawyer, or go to court.</a:t>
            </a:r>
          </a:p>
          <a:p>
            <a:pPr defTabSz="996950" eaLnBrk="1" hangingPunct="1">
              <a:spcBef>
                <a:spcPct val="0"/>
              </a:spcBef>
              <a:buFontTx/>
              <a:buChar char="•"/>
              <a:defRPr/>
            </a:pPr>
            <a:endParaRPr lang="en-US" altLang="en-US" b="1" i="1"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dirty="0">
                <a:solidFill>
                  <a:srgbClr val="000000"/>
                </a:solidFill>
                <a:ea typeface="MS PGothic" charset="-128"/>
              </a:rPr>
              <a:t>Show the example letters in </a:t>
            </a:r>
            <a:r>
              <a:rPr lang="en-US" altLang="en-US" i="1" dirty="0">
                <a:solidFill>
                  <a:srgbClr val="000000"/>
                </a:solidFill>
                <a:ea typeface="MS PGothic" charset="-128"/>
              </a:rPr>
              <a:t>Tool 5</a:t>
            </a:r>
            <a:r>
              <a:rPr lang="en-US" altLang="en-US" dirty="0">
                <a:solidFill>
                  <a:srgbClr val="000000"/>
                </a:solidFill>
                <a:ea typeface="MS PGothic" charset="-128"/>
              </a:rPr>
              <a:t>.</a:t>
            </a:r>
          </a:p>
          <a:p>
            <a:pPr defTabSz="996950" eaLnBrk="1" hangingPunct="1">
              <a:spcBef>
                <a:spcPct val="0"/>
              </a:spcBef>
              <a:buFontTx/>
              <a:buChar char="•"/>
              <a:defRPr/>
            </a:pPr>
            <a:endParaRPr lang="en-US" altLang="en-US" b="1" i="1" dirty="0">
              <a:solidFill>
                <a:srgbClr val="000000"/>
              </a:solidFill>
              <a:ea typeface="MS PGothic" charset="-128"/>
            </a:endParaRPr>
          </a:p>
          <a:p>
            <a:pPr defTabSz="996950" eaLnBrk="1" hangingPunct="1">
              <a:spcBef>
                <a:spcPct val="0"/>
              </a:spcBef>
              <a:defRPr/>
            </a:pPr>
            <a:r>
              <a:rPr lang="en-US" altLang="en-US" b="1" i="1" dirty="0">
                <a:solidFill>
                  <a:srgbClr val="000000"/>
                </a:solidFill>
                <a:ea typeface="MS PGothic" charset="-128"/>
              </a:rPr>
              <a:t>ASK: When could you see using this tool? What obstacles do you anticipate in using this information?</a:t>
            </a:r>
          </a:p>
          <a:p>
            <a:pPr defTabSz="996950" eaLnBrk="1" hangingPunct="1">
              <a:spcBef>
                <a:spcPct val="0"/>
              </a:spcBef>
              <a:defRPr/>
            </a:pPr>
            <a:endParaRPr lang="en-US" altLang="en-US" b="1" i="1" dirty="0">
              <a:solidFill>
                <a:srgbClr val="000000"/>
              </a:solidFill>
              <a:ea typeface="MS PGothic" charset="-128"/>
            </a:endParaRPr>
          </a:p>
          <a:p>
            <a:pPr defTabSz="996950" eaLnBrk="1" hangingPunct="1">
              <a:spcBef>
                <a:spcPct val="0"/>
              </a:spcBef>
              <a:defRPr/>
            </a:pPr>
            <a:r>
              <a:rPr lang="en-US" altLang="en-US" b="1" dirty="0">
                <a:solidFill>
                  <a:srgbClr val="000000"/>
                </a:solidFill>
                <a:ea typeface="MS PGothic" charset="-128"/>
              </a:rPr>
              <a:t>Summarize by sharing:</a:t>
            </a:r>
          </a:p>
          <a:p>
            <a:pPr defTabSz="996950" eaLnBrk="1" hangingPunct="1">
              <a:spcBef>
                <a:spcPct val="0"/>
              </a:spcBef>
              <a:defRPr/>
            </a:pPr>
            <a:endParaRPr lang="en-US" altLang="en-US"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dirty="0">
                <a:solidFill>
                  <a:srgbClr val="000000"/>
                </a:solidFill>
                <a:ea typeface="MS PGothic" charset="-128"/>
              </a:rPr>
              <a:t>After lack of income, debt is likely to be the most common concern the people you serve share. </a:t>
            </a:r>
          </a:p>
          <a:p>
            <a:pPr marL="171450" indent="-171450" defTabSz="996950" eaLnBrk="1" hangingPunct="1">
              <a:spcBef>
                <a:spcPct val="0"/>
              </a:spcBef>
              <a:buFont typeface="Arial" charset="0"/>
              <a:buChar char="•"/>
              <a:defRPr/>
            </a:pPr>
            <a:r>
              <a:rPr lang="en-US" altLang="en-US" dirty="0">
                <a:solidFill>
                  <a:srgbClr val="000000"/>
                </a:solidFill>
                <a:ea typeface="MS PGothic" charset="-128"/>
              </a:rPr>
              <a:t>Understanding what debt is, how to manage debt, and how to reduce it not only improves individual and family financial stability (less income is being eaten up by debt every month), but also reduces stress. </a:t>
            </a:r>
          </a:p>
          <a:p>
            <a:pPr marL="171450" indent="-171450" defTabSz="996950" eaLnBrk="1" hangingPunct="1">
              <a:spcBef>
                <a:spcPct val="0"/>
              </a:spcBef>
              <a:buFont typeface="Arial" charset="0"/>
              <a:buChar char="•"/>
              <a:defRPr/>
            </a:pPr>
            <a:r>
              <a:rPr lang="en-US" altLang="en-US" dirty="0">
                <a:solidFill>
                  <a:srgbClr val="000000"/>
                </a:solidFill>
                <a:ea typeface="MS PGothic" charset="-128"/>
              </a:rPr>
              <a:t>Understanding rights around debt collection and dealing with special debts like medical debt and student loans is also important.</a:t>
            </a:r>
          </a:p>
          <a:p>
            <a:pPr marL="171450" indent="-171450" defTabSz="996950" eaLnBrk="1" hangingPunct="1">
              <a:spcBef>
                <a:spcPct val="0"/>
              </a:spcBef>
              <a:buFont typeface="Arial" charset="0"/>
              <a:buChar char="•"/>
              <a:defRPr/>
            </a:pPr>
            <a:r>
              <a:rPr lang="en-US" altLang="en-US" dirty="0">
                <a:solidFill>
                  <a:srgbClr val="000000"/>
                </a:solidFill>
                <a:ea typeface="MS PGothic" charset="-128"/>
              </a:rPr>
              <a:t>As with reaching a goal, however, getting out of debt takes time and commitment. </a:t>
            </a:r>
            <a:endParaRPr lang="en-US" altLang="en-US" dirty="0" smtClean="0">
              <a:solidFill>
                <a:srgbClr val="000000"/>
              </a:solidFill>
              <a:ea typeface="MS PGothic" charset="-128"/>
            </a:endParaRPr>
          </a:p>
          <a:p>
            <a:pPr marL="628650" lvl="1" indent="-171450" defTabSz="996950" eaLnBrk="1" hangingPunct="1">
              <a:spcBef>
                <a:spcPct val="0"/>
              </a:spcBef>
              <a:buFont typeface="Arial" charset="0"/>
              <a:buChar char="•"/>
              <a:defRPr/>
            </a:pPr>
            <a:r>
              <a:rPr lang="en-US" altLang="en-US" dirty="0" smtClean="0">
                <a:solidFill>
                  <a:srgbClr val="000000"/>
                </a:solidFill>
                <a:ea typeface="MS PGothic" charset="-128"/>
              </a:rPr>
              <a:t>The </a:t>
            </a:r>
            <a:r>
              <a:rPr lang="en-US" altLang="en-US" dirty="0">
                <a:solidFill>
                  <a:srgbClr val="000000"/>
                </a:solidFill>
                <a:ea typeface="MS PGothic" charset="-128"/>
              </a:rPr>
              <a:t>people you serve often have many things going on in their lives, so if this is their biggest concern, focusing on this area can make a big difference in their lives. </a:t>
            </a:r>
            <a:endParaRPr lang="en-US" altLang="en-US" b="1"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dirty="0">
                <a:solidFill>
                  <a:srgbClr val="000000"/>
                </a:solidFill>
                <a:ea typeface="MS PGothic" charset="-128"/>
              </a:rPr>
              <a:t>Dealing with debt today gives people more options tomorrow.</a:t>
            </a:r>
          </a:p>
        </p:txBody>
      </p:sp>
      <p:sp>
        <p:nvSpPr>
          <p:cNvPr id="3164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58C2963-F110-4891-8C11-E660D1C7D9C9}" type="slidenum">
              <a:rPr lang="en-US" altLang="en-US" smtClean="0">
                <a:latin typeface="Calibri" panose="020F0502020204030204" pitchFamily="34" charset="0"/>
              </a:rPr>
              <a:pPr/>
              <a:t>137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71610564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extLst/>
        </p:spPr>
        <p:txBody>
          <a:bodyPr wrap="square" numCol="1" anchor="t" anchorCtr="0" compatLnSpc="1">
            <a:prstTxWarp prst="textNoShape">
              <a:avLst/>
            </a:prstTxWarp>
          </a:bodyPr>
          <a:lstStyle/>
          <a:p>
            <a:pPr defTabSz="972996">
              <a:defRPr/>
            </a:pPr>
            <a:r>
              <a:rPr lang="en-US" altLang="en-US" b="1" i="1" u="sng" dirty="0" smtClean="0">
                <a:solidFill>
                  <a:srgbClr val="000000"/>
                </a:solidFill>
                <a:cs typeface="+mn-cs"/>
              </a:rPr>
              <a:t>Module 6: Dealing with Debt</a:t>
            </a:r>
          </a:p>
          <a:p>
            <a:pPr defTabSz="972996">
              <a:defRPr/>
            </a:pPr>
            <a:endParaRPr lang="en-US" altLang="en-US" b="1" dirty="0" smtClean="0">
              <a:solidFill>
                <a:srgbClr val="000000"/>
              </a:solidFill>
              <a:cs typeface="+mn-cs"/>
            </a:endParaRPr>
          </a:p>
          <a:p>
            <a:pPr defTabSz="972996">
              <a:defRPr/>
            </a:pPr>
            <a:r>
              <a:rPr lang="en-US" altLang="en-US" b="1" dirty="0" smtClean="0">
                <a:solidFill>
                  <a:srgbClr val="000000"/>
                </a:solidFill>
                <a:cs typeface="+mn-cs"/>
              </a:rPr>
              <a:t>Presentation and Discussion (Module 6)</a:t>
            </a:r>
          </a:p>
          <a:p>
            <a:pPr defTabSz="972996">
              <a:defRPr/>
            </a:pPr>
            <a:endParaRPr lang="en-US" altLang="en-US" b="1" dirty="0" smtClean="0">
              <a:solidFill>
                <a:srgbClr val="000000"/>
              </a:solidFill>
              <a:cs typeface="+mn-cs"/>
            </a:endParaRPr>
          </a:p>
          <a:p>
            <a:pPr marL="171425" indent="-171425" defTabSz="972996">
              <a:buFont typeface="Arial" panose="020B0604020202020204" pitchFamily="34" charset="0"/>
              <a:buChar char="•"/>
              <a:defRPr/>
            </a:pPr>
            <a:r>
              <a:rPr lang="en-US" altLang="en-US" dirty="0" smtClean="0">
                <a:solidFill>
                  <a:srgbClr val="000000"/>
                </a:solidFill>
                <a:cs typeface="+mn-cs"/>
              </a:rPr>
              <a:t>Highlight opportunities for introducing financial empowerment depending on the amount of time available:</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a 10-minute session</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Tool 2: Debt-to-income worksheet</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a 30-minute session</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Tool 1: Debt worksheet</a:t>
            </a:r>
          </a:p>
          <a:p>
            <a:pPr marL="1085825" lvl="2" indent="-171425" defTabSz="972996">
              <a:buFont typeface="Arial" panose="020B0604020202020204" pitchFamily="34" charset="0"/>
              <a:buChar char="•"/>
              <a:defRPr/>
            </a:pPr>
            <a:r>
              <a:rPr lang="en-US" altLang="en-US" dirty="0" smtClean="0">
                <a:solidFill>
                  <a:srgbClr val="000000"/>
                </a:solidFill>
                <a:cs typeface="+mn-cs"/>
              </a:rPr>
              <a:t>Tool 5: When debt collectors call: Steps you can take</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multiple sessions</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Tool 3: Reducing debt worksheet</a:t>
            </a:r>
          </a:p>
          <a:p>
            <a:pPr marL="1085825" lvl="2" indent="-171425" defTabSz="972996">
              <a:buFont typeface="Arial" panose="020B0604020202020204" pitchFamily="34" charset="0"/>
              <a:buChar char="•"/>
              <a:defRPr/>
            </a:pPr>
            <a:r>
              <a:rPr lang="en-US" altLang="en-US" dirty="0" smtClean="0">
                <a:solidFill>
                  <a:srgbClr val="000000"/>
                </a:solidFill>
                <a:cs typeface="+mn-cs"/>
              </a:rPr>
              <a:t>Tool 4: Repaying student loans</a:t>
            </a:r>
          </a:p>
          <a:p>
            <a:pPr marL="628625" lvl="1" indent="-171425" defTabSz="972996">
              <a:buFont typeface="Arial" panose="020B0604020202020204" pitchFamily="34" charset="0"/>
              <a:buChar char="•"/>
              <a:defRPr/>
            </a:pPr>
            <a:endParaRPr lang="en-US" altLang="en-US" dirty="0" smtClean="0">
              <a:solidFill>
                <a:srgbClr val="000000"/>
              </a:solidFill>
              <a:cs typeface="+mn-cs"/>
            </a:endParaRPr>
          </a:p>
          <a:p>
            <a:pPr marL="171425" indent="-171425" defTabSz="972996">
              <a:buFont typeface="Arial" panose="020B0604020202020204" pitchFamily="34" charset="0"/>
              <a:buChar char="•"/>
              <a:defRPr/>
            </a:pPr>
            <a:r>
              <a:rPr lang="en-US" altLang="en-US" b="1" i="1" dirty="0" smtClean="0">
                <a:solidFill>
                  <a:srgbClr val="000000"/>
                </a:solidFill>
                <a:cs typeface="+mn-cs"/>
              </a:rPr>
              <a:t>If you have time during the training:</a:t>
            </a:r>
          </a:p>
          <a:p>
            <a:pPr marL="628625" lvl="1" indent="-171425" defTabSz="972996">
              <a:buFont typeface="Arial" panose="020B0604020202020204" pitchFamily="34" charset="0"/>
              <a:buChar char="•"/>
              <a:defRPr/>
            </a:pPr>
            <a:r>
              <a:rPr lang="en-US" altLang="en-US" b="1" dirty="0" smtClean="0">
                <a:solidFill>
                  <a:srgbClr val="000000"/>
                </a:solidFill>
                <a:cs typeface="+mn-cs"/>
              </a:rPr>
              <a:t>ASK:</a:t>
            </a:r>
            <a:r>
              <a:rPr lang="en-US" altLang="en-US" dirty="0" smtClean="0">
                <a:solidFill>
                  <a:srgbClr val="000000"/>
                </a:solidFill>
                <a:cs typeface="+mn-cs"/>
              </a:rPr>
              <a:t> What other ways could you introduce the financial empowerment tools from this module in your work?</a:t>
            </a:r>
          </a:p>
          <a:p>
            <a:pPr marL="171425" indent="-171425" defTabSz="972996">
              <a:buFont typeface="Arial" panose="020B0604020202020204" pitchFamily="34" charset="0"/>
              <a:buChar char="•"/>
              <a:defRPr/>
            </a:pPr>
            <a:endParaRPr lang="en-US" altLang="en-US" dirty="0" smtClean="0">
              <a:solidFill>
                <a:srgbClr val="000000"/>
              </a:solidFill>
              <a:cs typeface="+mn-cs"/>
            </a:endParaRPr>
          </a:p>
          <a:p>
            <a:pPr marL="0" indent="0" defTabSz="972996">
              <a:buFont typeface="Arial" panose="020B0604020202020204" pitchFamily="34" charset="0"/>
              <a:buNone/>
              <a:defRPr/>
            </a:pPr>
            <a:r>
              <a:rPr lang="en-US" altLang="en-US" b="1" dirty="0" smtClean="0">
                <a:solidFill>
                  <a:srgbClr val="000000"/>
                </a:solidFill>
                <a:cs typeface="+mn-cs"/>
              </a:rPr>
              <a:t>WRAP UP</a:t>
            </a:r>
          </a:p>
          <a:p>
            <a:pPr marL="628650" lvl="1" indent="-171450">
              <a:buFont typeface="Arial" charset="0"/>
              <a:buChar char="•"/>
              <a:defRPr/>
            </a:pPr>
            <a:r>
              <a:rPr lang="en-US" altLang="en-US" b="1" dirty="0" smtClean="0">
                <a:ea typeface="MS PGothic" charset="-128"/>
              </a:rPr>
              <a:t>Debt</a:t>
            </a:r>
            <a:r>
              <a:rPr lang="en-US" altLang="en-US" dirty="0" smtClean="0">
                <a:ea typeface="MS PGothic" charset="-128"/>
              </a:rPr>
              <a:t> is money you owe. You generally have to use future income to make payments on your debt.</a:t>
            </a:r>
          </a:p>
          <a:p>
            <a:pPr marL="628650" lvl="1" indent="-171450">
              <a:buFont typeface="Arial" charset="0"/>
              <a:buChar char="•"/>
              <a:defRPr/>
            </a:pPr>
            <a:r>
              <a:rPr lang="en-US" altLang="en-US" dirty="0" smtClean="0">
                <a:ea typeface="MS PGothic" charset="-128"/>
              </a:rPr>
              <a:t>Debt is different from credit—credit is the ability to borrow money.</a:t>
            </a:r>
          </a:p>
          <a:p>
            <a:pPr marL="628650" lvl="1" indent="-171450">
              <a:buFont typeface="Arial" charset="0"/>
              <a:buChar char="•"/>
              <a:defRPr/>
            </a:pPr>
            <a:r>
              <a:rPr lang="en-US" altLang="en-US" b="1" dirty="0" smtClean="0">
                <a:ea typeface="MS PGothic" charset="-128"/>
              </a:rPr>
              <a:t>Secured debt </a:t>
            </a:r>
            <a:r>
              <a:rPr lang="en-US" altLang="en-US" dirty="0" smtClean="0">
                <a:ea typeface="MS PGothic" charset="-128"/>
              </a:rPr>
              <a:t>is debt that has an asset attached to it in case you don’t pay the loan—a home loan or auto loans are examples.</a:t>
            </a:r>
          </a:p>
          <a:p>
            <a:pPr marL="628650" lvl="1" indent="-171450">
              <a:buFont typeface="Arial" charset="0"/>
              <a:buChar char="•"/>
              <a:defRPr/>
            </a:pPr>
            <a:r>
              <a:rPr lang="en-US" altLang="en-US" b="1" dirty="0" smtClean="0">
                <a:ea typeface="MS PGothic" charset="-128"/>
              </a:rPr>
              <a:t>Unsecured debt </a:t>
            </a:r>
            <a:r>
              <a:rPr lang="en-US" altLang="en-US" dirty="0" smtClean="0">
                <a:ea typeface="MS PGothic" charset="-128"/>
              </a:rPr>
              <a:t>is debt that does not have an asset attached to it—credit card debt and student loan debt are examples of unsecured debt.</a:t>
            </a:r>
          </a:p>
          <a:p>
            <a:pPr marL="628650" lvl="1" indent="-171450">
              <a:buFont typeface="Arial" charset="0"/>
              <a:buChar char="•"/>
              <a:defRPr/>
            </a:pPr>
            <a:r>
              <a:rPr lang="en-US" altLang="en-US" dirty="0" smtClean="0">
                <a:ea typeface="MS PGothic" charset="-128"/>
              </a:rPr>
              <a:t>Use </a:t>
            </a:r>
            <a:r>
              <a:rPr lang="en-US" altLang="en-US" b="1" i="1" dirty="0" smtClean="0">
                <a:ea typeface="MS PGothic" charset="-128"/>
              </a:rPr>
              <a:t>Tool 1: Debt worksheet </a:t>
            </a:r>
            <a:r>
              <a:rPr lang="en-US" altLang="en-US" dirty="0" smtClean="0">
                <a:ea typeface="MS PGothic" charset="-128"/>
              </a:rPr>
              <a:t>to make a list of your debts and the details associated with each debt—this is the foundation of a debt reduction plan.</a:t>
            </a:r>
          </a:p>
          <a:p>
            <a:pPr marL="628650" lvl="1" indent="-171450">
              <a:buFont typeface="Arial" charset="0"/>
              <a:buChar char="•"/>
              <a:defRPr/>
            </a:pPr>
            <a:r>
              <a:rPr lang="en-US" altLang="en-US" dirty="0" smtClean="0">
                <a:ea typeface="MS PGothic" charset="-128"/>
              </a:rPr>
              <a:t>Use </a:t>
            </a:r>
            <a:r>
              <a:rPr lang="en-US" altLang="en-US" b="1" i="1" dirty="0" smtClean="0">
                <a:ea typeface="MS PGothic" charset="-128"/>
              </a:rPr>
              <a:t>Tool 2: Debt-to-income worksheet </a:t>
            </a:r>
            <a:r>
              <a:rPr lang="en-US" altLang="en-US" dirty="0" smtClean="0">
                <a:ea typeface="MS PGothic" charset="-128"/>
              </a:rPr>
              <a:t>to figure out how much of your income is going to cover your debts on a monthly basis.</a:t>
            </a:r>
          </a:p>
          <a:p>
            <a:pPr marL="628650" lvl="1" indent="-171450">
              <a:buFont typeface="Arial" charset="0"/>
              <a:buChar char="•"/>
              <a:defRPr/>
            </a:pPr>
            <a:r>
              <a:rPr lang="en-US" altLang="en-US" dirty="0" smtClean="0">
                <a:ea typeface="MS PGothic" charset="-128"/>
              </a:rPr>
              <a:t>Use </a:t>
            </a:r>
            <a:r>
              <a:rPr lang="en-US" altLang="en-US" b="1" i="1" dirty="0" smtClean="0">
                <a:ea typeface="MS PGothic" charset="-128"/>
              </a:rPr>
              <a:t>Tool 3: Reducing debt worksheet </a:t>
            </a:r>
            <a:r>
              <a:rPr lang="en-US" altLang="en-US" dirty="0" smtClean="0">
                <a:ea typeface="MS PGothic" charset="-128"/>
              </a:rPr>
              <a:t>to identify a strategy for reducing or eliminating your debts.</a:t>
            </a:r>
          </a:p>
          <a:p>
            <a:pPr marL="628650" lvl="1" indent="-171450">
              <a:buFont typeface="Arial" charset="0"/>
              <a:buChar char="•"/>
              <a:defRPr/>
            </a:pPr>
            <a:r>
              <a:rPr lang="en-US" altLang="en-US" dirty="0" smtClean="0">
                <a:ea typeface="MS PGothic" charset="-128"/>
              </a:rPr>
              <a:t>Use </a:t>
            </a:r>
            <a:r>
              <a:rPr lang="en-US" altLang="en-US" b="1" i="1" dirty="0" smtClean="0">
                <a:ea typeface="MS PGothic" charset="-128"/>
              </a:rPr>
              <a:t>Tool 4: Repaying student loans </a:t>
            </a:r>
            <a:r>
              <a:rPr lang="en-US" altLang="en-US" dirty="0" smtClean="0">
                <a:ea typeface="MS PGothic" charset="-128"/>
              </a:rPr>
              <a:t>to understand some of the key terms related to student loans as well as repayment options.</a:t>
            </a:r>
          </a:p>
          <a:p>
            <a:pPr marL="628650" lvl="1" indent="-171450">
              <a:buFont typeface="Arial" charset="0"/>
              <a:buChar char="•"/>
              <a:defRPr/>
            </a:pPr>
            <a:r>
              <a:rPr lang="en-US" altLang="en-US" dirty="0" smtClean="0">
                <a:ea typeface="MS PGothic" charset="-128"/>
              </a:rPr>
              <a:t>Use </a:t>
            </a:r>
            <a:r>
              <a:rPr lang="en-US" altLang="en-US" b="1" i="1" dirty="0" smtClean="0">
                <a:ea typeface="MS PGothic" charset="-128"/>
              </a:rPr>
              <a:t>Tool 5: When debt collectors call: Steps you can take </a:t>
            </a:r>
            <a:r>
              <a:rPr lang="en-US" altLang="en-US" dirty="0" smtClean="0">
                <a:ea typeface="MS PGothic" charset="-128"/>
              </a:rPr>
              <a:t>to help you understand your rights in debt collection.</a:t>
            </a:r>
          </a:p>
        </p:txBody>
      </p:sp>
      <p:sp>
        <p:nvSpPr>
          <p:cNvPr id="318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341C585-1139-44A4-9F20-6F3B13FE4FD4}" type="slidenum">
              <a:rPr lang="en-US" altLang="en-US" smtClean="0">
                <a:latin typeface="Calibri" panose="020F0502020204030204" pitchFamily="34" charset="0"/>
              </a:rPr>
              <a:pPr/>
              <a:t>138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89761204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025" eaLnBrk="1" hangingPunct="1">
              <a:spcBef>
                <a:spcPct val="0"/>
              </a:spcBef>
            </a:pPr>
            <a:endParaRPr lang="en-US" altLang="en-US" dirty="0" smtClean="0"/>
          </a:p>
        </p:txBody>
      </p:sp>
      <p:sp>
        <p:nvSpPr>
          <p:cNvPr id="320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3A620CB-7239-4497-855C-802FF09BA018}" type="slidenum">
              <a:rPr lang="en-US" altLang="en-US" smtClean="0">
                <a:latin typeface="Calibri" panose="020F0502020204030204" pitchFamily="34" charset="0"/>
              </a:rPr>
              <a:pPr/>
              <a:t>139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85123149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spcBef>
                <a:spcPct val="0"/>
              </a:spcBef>
              <a:defRPr/>
            </a:pPr>
            <a:r>
              <a:rPr lang="en-US" altLang="en-US" b="1" i="1" u="sng" dirty="0" smtClean="0">
                <a:solidFill>
                  <a:srgbClr val="000000"/>
                </a:solidFill>
                <a:ea typeface="MS PGothic" charset="-128"/>
              </a:rPr>
              <a:t>Module 7: Understanding Credit Reports and Scores</a:t>
            </a:r>
          </a:p>
          <a:p>
            <a:pPr eaLnBrk="1" hangingPunct="1">
              <a:spcBef>
                <a:spcPct val="0"/>
              </a:spcBef>
              <a:defRPr/>
            </a:pPr>
            <a:r>
              <a:rPr lang="en-US" altLang="en-US" b="1" dirty="0" smtClean="0">
                <a:solidFill>
                  <a:srgbClr val="000000"/>
                </a:solidFill>
                <a:ea typeface="MS PGothic" charset="-128"/>
              </a:rPr>
              <a:t>Estimated Time: 45 Minutes</a:t>
            </a:r>
          </a:p>
          <a:p>
            <a:pPr eaLnBrk="1" hangingPunct="1">
              <a:spcBef>
                <a:spcPct val="0"/>
              </a:spcBef>
              <a:defRPr/>
            </a:pPr>
            <a:r>
              <a:rPr lang="en-US" altLang="en-US" b="1" dirty="0" smtClean="0">
                <a:solidFill>
                  <a:srgbClr val="000000"/>
                </a:solidFill>
                <a:ea typeface="MS PGothic" charset="-128"/>
              </a:rPr>
              <a:t>Methodology: Facilitated Discussion / Exercise in Groups of Three / Presentation / Large Group Brainstorming</a:t>
            </a:r>
          </a:p>
          <a:p>
            <a:pPr eaLnBrk="1" hangingPunct="1">
              <a:spcBef>
                <a:spcPct val="0"/>
              </a:spcBef>
              <a:defRPr/>
            </a:pPr>
            <a:r>
              <a:rPr lang="en-US" altLang="en-US" b="1" dirty="0" smtClean="0">
                <a:solidFill>
                  <a:srgbClr val="000000"/>
                </a:solidFill>
                <a:ea typeface="MS PGothic" charset="-128"/>
              </a:rPr>
              <a:t>Corresponding Section in toolkit: Module 7 (Page 227)</a:t>
            </a:r>
          </a:p>
          <a:p>
            <a:pPr eaLnBrk="1" hangingPunct="1">
              <a:spcBef>
                <a:spcPct val="0"/>
              </a:spcBef>
              <a:defRPr/>
            </a:pPr>
            <a:endParaRPr lang="en-US" altLang="en-US" b="1" dirty="0" smtClean="0">
              <a:solidFill>
                <a:srgbClr val="000000"/>
              </a:solidFill>
              <a:ea typeface="MS PGothic" charset="-128"/>
            </a:endParaRPr>
          </a:p>
          <a:p>
            <a:pPr eaLnBrk="1" hangingPunct="1">
              <a:spcBef>
                <a:spcPct val="0"/>
              </a:spcBef>
              <a:defRPr/>
            </a:pPr>
            <a:r>
              <a:rPr lang="en-US" altLang="en-US" b="1" u="sng" dirty="0" smtClean="0">
                <a:solidFill>
                  <a:srgbClr val="000000"/>
                </a:solidFill>
                <a:ea typeface="MS PGothic" charset="-128"/>
              </a:rPr>
              <a:t>Instructions for Facilitator:</a:t>
            </a:r>
          </a:p>
          <a:p>
            <a:pPr eaLnBrk="1" hangingPunct="1">
              <a:spcBef>
                <a:spcPct val="0"/>
              </a:spcBef>
              <a:defRPr/>
            </a:pPr>
            <a:endParaRPr lang="en-US" altLang="en-US" b="1" u="sng" dirty="0" smtClean="0">
              <a:solidFill>
                <a:srgbClr val="000000"/>
              </a:solidFill>
              <a:ea typeface="MS PGothic" charset="-128"/>
            </a:endParaRPr>
          </a:p>
          <a:p>
            <a:pPr eaLnBrk="1" hangingPunct="1">
              <a:spcBef>
                <a:spcPct val="0"/>
              </a:spcBef>
              <a:defRPr/>
            </a:pPr>
            <a:r>
              <a:rPr lang="en-US" altLang="en-US" b="1" dirty="0" smtClean="0">
                <a:solidFill>
                  <a:srgbClr val="000000"/>
                </a:solidFill>
                <a:ea typeface="MS PGothic" charset="-128"/>
              </a:rPr>
              <a:t>Facilitated Discussion and Presentation (Module 7)</a:t>
            </a:r>
          </a:p>
          <a:p>
            <a:pPr eaLnBrk="1" hangingPunct="1">
              <a:spcBef>
                <a:spcPct val="0"/>
              </a:spcBef>
              <a:defRPr/>
            </a:pPr>
            <a:endParaRPr lang="en-US" altLang="en-US" dirty="0" smtClean="0">
              <a:solidFill>
                <a:srgbClr val="000000"/>
              </a:solidFill>
              <a:ea typeface="MS PGothic" charset="-128"/>
            </a:endParaRPr>
          </a:p>
          <a:p>
            <a:pPr eaLnBrk="1" hangingPunct="1">
              <a:spcBef>
                <a:spcPct val="0"/>
              </a:spcBef>
              <a:defRPr/>
            </a:pPr>
            <a:r>
              <a:rPr lang="en-US" altLang="en-US" b="1" i="1" dirty="0" smtClean="0">
                <a:solidFill>
                  <a:srgbClr val="000000"/>
                </a:solidFill>
                <a:ea typeface="MS PGothic" charset="-128"/>
              </a:rPr>
              <a:t>ASK: What is a credit report?</a:t>
            </a:r>
          </a:p>
          <a:p>
            <a:pPr eaLnBrk="1" hangingPunct="1">
              <a:spcBef>
                <a:spcPct val="0"/>
              </a:spcBef>
              <a:defRPr/>
            </a:pPr>
            <a:endParaRPr lang="en-US" altLang="en-US" dirty="0" smtClean="0">
              <a:solidFill>
                <a:srgbClr val="000000"/>
              </a:solidFill>
              <a:ea typeface="MS PGothic" charset="-128"/>
            </a:endParaRPr>
          </a:p>
          <a:p>
            <a:pPr marL="171450" indent="-171450" eaLnBrk="1" hangingPunct="1">
              <a:spcBef>
                <a:spcPct val="0"/>
              </a:spcBef>
              <a:buFont typeface="Arial" charset="0"/>
              <a:buChar char="•"/>
              <a:defRPr/>
            </a:pPr>
            <a:r>
              <a:rPr lang="en-US" altLang="en-US" dirty="0" smtClean="0">
                <a:solidFill>
                  <a:srgbClr val="000000"/>
                </a:solidFill>
                <a:ea typeface="MS PGothic" charset="-128"/>
              </a:rPr>
              <a:t>After people share their ideas, explain:</a:t>
            </a:r>
          </a:p>
          <a:p>
            <a:pPr marL="628650" lvl="1" indent="-171450" eaLnBrk="1" hangingPunct="1">
              <a:spcBef>
                <a:spcPct val="0"/>
              </a:spcBef>
              <a:buFont typeface="Arial" charset="0"/>
              <a:buChar char="•"/>
              <a:defRPr/>
            </a:pPr>
            <a:r>
              <a:rPr lang="en-US" dirty="0" smtClean="0">
                <a:solidFill>
                  <a:srgbClr val="000000"/>
                </a:solidFill>
                <a:ea typeface="MS PGothic" charset="-128"/>
              </a:rPr>
              <a:t>A</a:t>
            </a:r>
            <a:r>
              <a:rPr lang="en-US" dirty="0" smtClean="0"/>
              <a:t> credit report is a consumer report that is a written history of some of your bill paying history, public record information, and a record of how often you have applied for credit. Your credit reports contain information about how you have used credit. </a:t>
            </a:r>
            <a:endParaRPr lang="en-US" altLang="en-US" dirty="0" smtClean="0">
              <a:solidFill>
                <a:srgbClr val="000000"/>
              </a:solidFill>
              <a:ea typeface="MS PGothic" charset="-128"/>
            </a:endParaRPr>
          </a:p>
          <a:p>
            <a:pPr eaLnBrk="1" fontAlgn="auto" hangingPunct="1">
              <a:spcBef>
                <a:spcPts val="0"/>
              </a:spcBef>
              <a:spcAft>
                <a:spcPts val="0"/>
              </a:spcAft>
              <a:defRPr/>
            </a:pPr>
            <a:endParaRPr lang="en-US" dirty="0" smtClean="0">
              <a:solidFill>
                <a:srgbClr val="000000"/>
              </a:solidFill>
              <a:ea typeface="+mn-ea"/>
              <a:cs typeface="+mn-cs"/>
            </a:endParaRPr>
          </a:p>
          <a:p>
            <a:pPr eaLnBrk="1" fontAlgn="auto" hangingPunct="1">
              <a:spcBef>
                <a:spcPts val="0"/>
              </a:spcBef>
              <a:spcAft>
                <a:spcPts val="0"/>
              </a:spcAft>
              <a:buFont typeface="Arial"/>
              <a:buNone/>
              <a:defRPr/>
            </a:pPr>
            <a:r>
              <a:rPr lang="en-US" b="1" dirty="0" smtClean="0">
                <a:solidFill>
                  <a:srgbClr val="000000"/>
                </a:solidFill>
                <a:ea typeface="+mn-ea"/>
                <a:cs typeface="+mn-cs"/>
              </a:rPr>
              <a:t>Review the reasons credit reports and scores are important:</a:t>
            </a:r>
          </a:p>
          <a:p>
            <a:pPr marL="638387" lvl="1" indent="-181187" eaLnBrk="1" fontAlgn="auto" hangingPunct="1">
              <a:spcBef>
                <a:spcPts val="0"/>
              </a:spcBef>
              <a:spcAft>
                <a:spcPts val="0"/>
              </a:spcAft>
              <a:buFont typeface="Arial"/>
              <a:buChar char="•"/>
              <a:defRPr/>
            </a:pPr>
            <a:endParaRPr lang="en-US" dirty="0" smtClean="0">
              <a:solidFill>
                <a:srgbClr val="000000"/>
              </a:solidFill>
              <a:ea typeface="+mn-ea"/>
              <a:cs typeface="+mn-cs"/>
            </a:endParaRPr>
          </a:p>
          <a:p>
            <a:pPr marL="181187" indent="-181187" eaLnBrk="1" fontAlgn="auto" hangingPunct="1">
              <a:spcBef>
                <a:spcPts val="0"/>
              </a:spcBef>
              <a:spcAft>
                <a:spcPts val="0"/>
              </a:spcAft>
              <a:buFont typeface="Arial"/>
              <a:buChar char="•"/>
              <a:defRPr/>
            </a:pPr>
            <a:r>
              <a:rPr lang="en-US" dirty="0" smtClean="0">
                <a:solidFill>
                  <a:srgbClr val="000000"/>
                </a:solidFill>
                <a:ea typeface="+mn-ea"/>
                <a:cs typeface="+mn-cs"/>
              </a:rPr>
              <a:t>A good credit history can help you:</a:t>
            </a:r>
          </a:p>
          <a:p>
            <a:pPr marL="638387" lvl="1" indent="-181187" eaLnBrk="1" fontAlgn="auto" hangingPunct="1">
              <a:spcBef>
                <a:spcPts val="0"/>
              </a:spcBef>
              <a:spcAft>
                <a:spcPts val="0"/>
              </a:spcAft>
              <a:buFont typeface="Arial"/>
              <a:buChar char="•"/>
              <a:defRPr/>
            </a:pPr>
            <a:r>
              <a:rPr lang="en-US" dirty="0" smtClean="0">
                <a:solidFill>
                  <a:srgbClr val="000000"/>
                </a:solidFill>
                <a:ea typeface="+mn-ea"/>
                <a:cs typeface="+mn-cs"/>
              </a:rPr>
              <a:t>Get and keep a job. </a:t>
            </a:r>
            <a:r>
              <a:rPr lang="en-US" dirty="0" smtClean="0">
                <a:solidFill>
                  <a:srgbClr val="000000"/>
                </a:solidFill>
              </a:rPr>
              <a:t>A potential employer may use your reports to determine whether you will get a job. (Note: According to the credit reporting agencies, scores are not used by employers; a special version of the credit reports is used by employers.)</a:t>
            </a:r>
            <a:endParaRPr lang="en-US" dirty="0" smtClean="0">
              <a:solidFill>
                <a:srgbClr val="000000"/>
              </a:solidFill>
              <a:ea typeface="+mn-ea"/>
              <a:cs typeface="+mn-cs"/>
            </a:endParaRPr>
          </a:p>
          <a:p>
            <a:pPr marL="638387" lvl="1" indent="-181187" eaLnBrk="1" fontAlgn="auto" hangingPunct="1">
              <a:spcBef>
                <a:spcPts val="0"/>
              </a:spcBef>
              <a:spcAft>
                <a:spcPts val="0"/>
              </a:spcAft>
              <a:buFont typeface="Arial"/>
              <a:buChar char="•"/>
              <a:defRPr/>
            </a:pPr>
            <a:r>
              <a:rPr lang="en-US" dirty="0" smtClean="0">
                <a:solidFill>
                  <a:srgbClr val="000000"/>
                </a:solidFill>
                <a:ea typeface="+mn-ea"/>
                <a:cs typeface="+mn-cs"/>
              </a:rPr>
              <a:t>Get and keep a security clearance for a job, including a military position.</a:t>
            </a:r>
          </a:p>
          <a:p>
            <a:pPr marL="638387" lvl="1" indent="-181187" eaLnBrk="1" fontAlgn="auto" hangingPunct="1">
              <a:spcBef>
                <a:spcPts val="0"/>
              </a:spcBef>
              <a:spcAft>
                <a:spcPts val="0"/>
              </a:spcAft>
              <a:buFont typeface="Arial"/>
              <a:buChar char="•"/>
              <a:defRPr/>
            </a:pPr>
            <a:r>
              <a:rPr lang="en-US" dirty="0" smtClean="0">
                <a:solidFill>
                  <a:srgbClr val="000000"/>
                </a:solidFill>
                <a:ea typeface="+mn-ea"/>
                <a:cs typeface="+mn-cs"/>
              </a:rPr>
              <a:t>Get an apartment. </a:t>
            </a:r>
            <a:r>
              <a:rPr lang="en-US" dirty="0" smtClean="0">
                <a:solidFill>
                  <a:srgbClr val="000000"/>
                </a:solidFill>
              </a:rPr>
              <a:t>A landlord may use your reports or scores to determine whether to rent an apartment to you. </a:t>
            </a:r>
            <a:endParaRPr lang="en-US" dirty="0" smtClean="0">
              <a:solidFill>
                <a:srgbClr val="000000"/>
              </a:solidFill>
              <a:ea typeface="+mn-ea"/>
              <a:cs typeface="+mn-cs"/>
            </a:endParaRPr>
          </a:p>
          <a:p>
            <a:pPr marL="638387" lvl="1" indent="-181187" eaLnBrk="1" fontAlgn="auto" hangingPunct="1">
              <a:spcBef>
                <a:spcPts val="0"/>
              </a:spcBef>
              <a:spcAft>
                <a:spcPts val="0"/>
              </a:spcAft>
              <a:buFont typeface="Arial"/>
              <a:buChar char="•"/>
              <a:defRPr/>
            </a:pPr>
            <a:r>
              <a:rPr lang="en-US" dirty="0" smtClean="0">
                <a:solidFill>
                  <a:srgbClr val="000000"/>
                </a:solidFill>
                <a:ea typeface="+mn-ea"/>
                <a:cs typeface="+mn-cs"/>
              </a:rPr>
              <a:t>Get insurance coverage. </a:t>
            </a:r>
            <a:r>
              <a:rPr lang="en-US" dirty="0" smtClean="0">
                <a:solidFill>
                  <a:srgbClr val="000000"/>
                </a:solidFill>
              </a:rPr>
              <a:t>An insurance company may use your reports or scores to determine whether to give you insurance coverage and the rates you will pay for coverage. This depends on the state you live in.</a:t>
            </a:r>
            <a:endParaRPr lang="en-US" dirty="0" smtClean="0">
              <a:solidFill>
                <a:srgbClr val="000000"/>
              </a:solidFill>
              <a:ea typeface="+mn-ea"/>
              <a:cs typeface="+mn-cs"/>
            </a:endParaRPr>
          </a:p>
          <a:p>
            <a:pPr marL="638387" lvl="1" indent="-181187" eaLnBrk="1" fontAlgn="auto" hangingPunct="1">
              <a:spcBef>
                <a:spcPts val="0"/>
              </a:spcBef>
              <a:spcAft>
                <a:spcPts val="0"/>
              </a:spcAft>
              <a:buFont typeface="Arial"/>
              <a:buChar char="•"/>
              <a:defRPr/>
            </a:pPr>
            <a:r>
              <a:rPr lang="en-US" dirty="0" smtClean="0">
                <a:solidFill>
                  <a:srgbClr val="000000"/>
                </a:solidFill>
                <a:ea typeface="+mn-ea"/>
                <a:cs typeface="+mn-cs"/>
              </a:rPr>
              <a:t>Get lower deposits on utilities and better terms on cell phone purchase plans. Service providers, like cell phone companies and utility companies, may use them to screen you for deposit levels and cost of service.</a:t>
            </a:r>
          </a:p>
          <a:p>
            <a:pPr marL="638387" lvl="1" indent="-181187" eaLnBrk="1" fontAlgn="auto" hangingPunct="1">
              <a:spcBef>
                <a:spcPts val="0"/>
              </a:spcBef>
              <a:spcAft>
                <a:spcPts val="0"/>
              </a:spcAft>
              <a:buFont typeface="Arial"/>
              <a:buChar char="•"/>
              <a:defRPr/>
            </a:pPr>
            <a:r>
              <a:rPr lang="en-US" dirty="0" smtClean="0">
                <a:solidFill>
                  <a:srgbClr val="000000"/>
                </a:solidFill>
                <a:ea typeface="+mn-ea"/>
                <a:cs typeface="+mn-cs"/>
              </a:rPr>
              <a:t>Get a credit card.</a:t>
            </a:r>
          </a:p>
          <a:p>
            <a:pPr marL="638387" lvl="1" indent="-181187" eaLnBrk="1" fontAlgn="auto" hangingPunct="1">
              <a:spcBef>
                <a:spcPts val="0"/>
              </a:spcBef>
              <a:spcAft>
                <a:spcPts val="0"/>
              </a:spcAft>
              <a:buFont typeface="Arial"/>
              <a:buChar char="•"/>
              <a:defRPr/>
            </a:pPr>
            <a:r>
              <a:rPr lang="en-US" dirty="0" smtClean="0">
                <a:solidFill>
                  <a:srgbClr val="FF0000"/>
                </a:solidFill>
                <a:ea typeface="+mn-ea"/>
                <a:cs typeface="+mn-cs"/>
              </a:rPr>
              <a:t>Get better loan terms</a:t>
            </a:r>
            <a:r>
              <a:rPr lang="mr-IN" dirty="0" smtClean="0">
                <a:solidFill>
                  <a:srgbClr val="000000"/>
                </a:solidFill>
                <a:ea typeface="+mn-ea"/>
                <a:cs typeface="+mn-cs"/>
              </a:rPr>
              <a:t>–</a:t>
            </a:r>
            <a:r>
              <a:rPr lang="en-US" dirty="0" smtClean="0">
                <a:solidFill>
                  <a:srgbClr val="000000"/>
                </a:solidFill>
                <a:ea typeface="+mn-ea"/>
                <a:cs typeface="+mn-cs"/>
              </a:rPr>
              <a:t> all of the information used to calculate your credit scores comes from credit reports. A bank or credit card company will use them to decide whether to give you a loan, and what interest rate you will pay for the loan if you are approved.</a:t>
            </a:r>
          </a:p>
          <a:p>
            <a:pPr marL="181187" indent="-181187" eaLnBrk="1" fontAlgn="auto" hangingPunct="1">
              <a:spcBef>
                <a:spcPts val="0"/>
              </a:spcBef>
              <a:spcAft>
                <a:spcPts val="0"/>
              </a:spcAft>
              <a:buFont typeface="Arial"/>
              <a:buChar char="•"/>
              <a:defRPr/>
            </a:pPr>
            <a:r>
              <a:rPr lang="en-US" dirty="0" smtClean="0">
                <a:solidFill>
                  <a:srgbClr val="000000"/>
                </a:solidFill>
                <a:ea typeface="+mn-ea"/>
                <a:cs typeface="+mn-cs"/>
              </a:rPr>
              <a:t>If any of these things are important to you, improving your credit report can help you get them.</a:t>
            </a:r>
          </a:p>
          <a:p>
            <a:pPr marL="181187" indent="-181187" eaLnBrk="1" fontAlgn="auto" hangingPunct="1">
              <a:spcBef>
                <a:spcPts val="0"/>
              </a:spcBef>
              <a:spcAft>
                <a:spcPts val="0"/>
              </a:spcAft>
              <a:buFont typeface="Arial"/>
              <a:buChar char="•"/>
              <a:defRPr/>
            </a:pPr>
            <a:endParaRPr lang="en-US" dirty="0" smtClean="0">
              <a:solidFill>
                <a:srgbClr val="000000"/>
              </a:solidFill>
              <a:ea typeface="+mn-ea"/>
              <a:cs typeface="+mn-cs"/>
            </a:endParaRPr>
          </a:p>
          <a:p>
            <a:pPr marL="181187" indent="-181187" eaLnBrk="1" fontAlgn="auto" hangingPunct="1">
              <a:spcBef>
                <a:spcPts val="0"/>
              </a:spcBef>
              <a:spcAft>
                <a:spcPts val="0"/>
              </a:spcAft>
              <a:buFont typeface="Arial"/>
              <a:buChar char="•"/>
              <a:defRPr/>
            </a:pPr>
            <a:r>
              <a:rPr lang="en-US" dirty="0" smtClean="0">
                <a:solidFill>
                  <a:srgbClr val="000000"/>
                </a:solidFill>
                <a:ea typeface="+mn-ea"/>
                <a:cs typeface="+mn-cs"/>
              </a:rPr>
              <a:t>Having a positive credit history and good credit scores can open doors for you. </a:t>
            </a:r>
          </a:p>
          <a:p>
            <a:pPr marL="181187" indent="-181187" eaLnBrk="1" fontAlgn="auto" hangingPunct="1">
              <a:spcBef>
                <a:spcPts val="0"/>
              </a:spcBef>
              <a:spcAft>
                <a:spcPts val="0"/>
              </a:spcAft>
              <a:buFont typeface="Arial"/>
              <a:buChar char="•"/>
              <a:defRPr/>
            </a:pPr>
            <a:r>
              <a:rPr lang="en-US" dirty="0" smtClean="0">
                <a:solidFill>
                  <a:srgbClr val="000000"/>
                </a:solidFill>
                <a:ea typeface="+mn-ea"/>
                <a:cs typeface="+mn-cs"/>
              </a:rPr>
              <a:t>Not having a positive credit history or good credit scores can create obstacles for you and end up costing you more money in terms of the price you will pay for loans, credit cards, and other services. </a:t>
            </a:r>
          </a:p>
          <a:p>
            <a:pPr marL="181187" indent="-181187" eaLnBrk="1" fontAlgn="auto" hangingPunct="1">
              <a:spcBef>
                <a:spcPts val="0"/>
              </a:spcBef>
              <a:spcAft>
                <a:spcPts val="0"/>
              </a:spcAft>
              <a:buFont typeface="Arial"/>
              <a:buChar char="•"/>
              <a:defRPr/>
            </a:pPr>
            <a:endParaRPr lang="en-US" dirty="0" smtClean="0">
              <a:solidFill>
                <a:srgbClr val="000000"/>
              </a:solidFill>
            </a:endParaRPr>
          </a:p>
          <a:p>
            <a:pPr marL="181187" indent="-181187" eaLnBrk="1" fontAlgn="auto" hangingPunct="1">
              <a:spcBef>
                <a:spcPts val="0"/>
              </a:spcBef>
              <a:spcAft>
                <a:spcPts val="0"/>
              </a:spcAft>
              <a:buFont typeface="Arial"/>
              <a:buChar char="•"/>
              <a:defRPr/>
            </a:pPr>
            <a:r>
              <a:rPr lang="en-US" dirty="0" smtClean="0">
                <a:solidFill>
                  <a:srgbClr val="000000"/>
                </a:solidFill>
              </a:rPr>
              <a:t>Explain that some people say credit reports and scores don’t matter to them because they never plan to get a loan. But the information in your credit report is also used to make a lot of other decisions about you. </a:t>
            </a:r>
          </a:p>
          <a:p>
            <a:pPr marL="181187" indent="-181187" eaLnBrk="1" fontAlgn="auto" hangingPunct="1">
              <a:spcBef>
                <a:spcPts val="0"/>
              </a:spcBef>
              <a:spcAft>
                <a:spcPts val="0"/>
              </a:spcAft>
              <a:buFont typeface="Arial"/>
              <a:buChar char="•"/>
              <a:defRPr/>
            </a:pPr>
            <a:endParaRPr lang="en-US" dirty="0" smtClean="0">
              <a:solidFill>
                <a:srgbClr val="000000"/>
              </a:solidFill>
              <a:ea typeface="+mn-ea"/>
              <a:cs typeface="+mn-cs"/>
            </a:endParaRPr>
          </a:p>
          <a:p>
            <a:pPr marL="181187" indent="-181187" eaLnBrk="1" fontAlgn="auto" hangingPunct="1">
              <a:spcBef>
                <a:spcPts val="0"/>
              </a:spcBef>
              <a:spcAft>
                <a:spcPts val="0"/>
              </a:spcAft>
              <a:buFont typeface="Arial"/>
              <a:buChar char="•"/>
              <a:defRPr/>
            </a:pPr>
            <a:r>
              <a:rPr lang="en-US" dirty="0" smtClean="0">
                <a:solidFill>
                  <a:srgbClr val="000000"/>
                </a:solidFill>
                <a:ea typeface="+mn-ea"/>
                <a:cs typeface="+mn-cs"/>
              </a:rPr>
              <a:t>That’s why it’s important to pay bills on time and pay attention to what’s in your credit report. Scores are calculated based on the information in the report – so at least once a year, take the time to make sure the information in your report is accurate. You can get one free copy of your report every 12 months at: https://www.annualcreditreport.com.</a:t>
            </a:r>
            <a:r>
              <a:rPr lang="en-US" baseline="0" dirty="0" smtClean="0">
                <a:solidFill>
                  <a:srgbClr val="000000"/>
                </a:solidFill>
                <a:ea typeface="+mn-ea"/>
                <a:cs typeface="+mn-cs"/>
              </a:rPr>
              <a:t> </a:t>
            </a:r>
            <a:endParaRPr lang="en-US" dirty="0" smtClean="0">
              <a:solidFill>
                <a:srgbClr val="000000"/>
              </a:solidFill>
              <a:ea typeface="+mn-ea"/>
              <a:cs typeface="+mn-cs"/>
            </a:endParaRPr>
          </a:p>
        </p:txBody>
      </p:sp>
      <p:sp>
        <p:nvSpPr>
          <p:cNvPr id="3225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2A4E434-D0D3-4E05-8AA8-A610BEF89F0C}" type="slidenum">
              <a:rPr lang="en-US" altLang="en-US" smtClean="0">
                <a:latin typeface="Calibri" panose="020F0502020204030204" pitchFamily="34" charset="0"/>
              </a:rPr>
              <a:pPr/>
              <a:t>140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60828379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1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7: Understanding </a:t>
            </a:r>
            <a:r>
              <a:rPr lang="en-US" altLang="en-US" b="1" i="1" u="sng" dirty="0">
                <a:solidFill>
                  <a:srgbClr val="000000"/>
                </a:solidFill>
                <a:ea typeface="MS PGothic" charset="-128"/>
              </a:rPr>
              <a:t>Credit Reports and </a:t>
            </a:r>
            <a:r>
              <a:rPr lang="en-US" altLang="en-US" b="1" i="1" u="sng" dirty="0" smtClean="0">
                <a:solidFill>
                  <a:srgbClr val="000000"/>
                </a:solidFill>
                <a:ea typeface="MS PGothic" charset="-128"/>
              </a:rPr>
              <a:t>Scores</a:t>
            </a:r>
            <a:endParaRPr lang="en-US" altLang="en-US" b="1" i="1" u="sng" dirty="0">
              <a:solidFill>
                <a:srgbClr val="000000"/>
              </a:solidFill>
              <a:ea typeface="MS PGothic" charset="-128"/>
            </a:endParaRPr>
          </a:p>
          <a:p>
            <a:pPr eaLnBrk="1" hangingPunct="1">
              <a:spcBef>
                <a:spcPct val="0"/>
              </a:spcBef>
              <a:defRPr/>
            </a:pPr>
            <a:endParaRPr lang="en-US" altLang="en-US" b="1" u="sng" dirty="0">
              <a:solidFill>
                <a:srgbClr val="000000"/>
              </a:solidFill>
              <a:ea typeface="MS PGothic" charset="-128"/>
            </a:endParaRPr>
          </a:p>
          <a:p>
            <a:pPr eaLnBrk="1" hangingPunct="1">
              <a:spcBef>
                <a:spcPct val="0"/>
              </a:spcBef>
              <a:buFont typeface="Arial" charset="0"/>
              <a:buNone/>
              <a:defRPr/>
            </a:pPr>
            <a:r>
              <a:rPr lang="en-US" altLang="en-US" b="1" dirty="0" smtClean="0">
                <a:solidFill>
                  <a:srgbClr val="000000"/>
                </a:solidFill>
                <a:ea typeface="MS PGothic" charset="-128"/>
              </a:rPr>
              <a:t>Presentation (Module </a:t>
            </a:r>
            <a:r>
              <a:rPr lang="en-US" altLang="en-US" b="1" dirty="0">
                <a:solidFill>
                  <a:srgbClr val="000000"/>
                </a:solidFill>
                <a:ea typeface="MS PGothic" charset="-128"/>
              </a:rPr>
              <a:t>7</a:t>
            </a:r>
            <a:r>
              <a:rPr lang="en-US" altLang="en-US" b="1" dirty="0" smtClean="0">
                <a:solidFill>
                  <a:srgbClr val="000000"/>
                </a:solidFill>
                <a:ea typeface="MS PGothic" charset="-128"/>
              </a:rPr>
              <a:t>)</a:t>
            </a:r>
            <a:endParaRPr lang="en-US" altLang="en-US" b="1" dirty="0">
              <a:solidFill>
                <a:srgbClr val="000000"/>
              </a:solidFill>
              <a:ea typeface="MS PGothic" charset="-128"/>
            </a:endParaRPr>
          </a:p>
          <a:p>
            <a:pPr eaLnBrk="1" hangingPunct="1">
              <a:spcBef>
                <a:spcPct val="0"/>
              </a:spcBef>
              <a:defRPr/>
            </a:pPr>
            <a:endParaRPr lang="en-US" altLang="en-US" dirty="0">
              <a:solidFill>
                <a:srgbClr val="000000"/>
              </a:solidFill>
              <a:ea typeface="MS PGothic" charset="-128"/>
            </a:endParaRPr>
          </a:p>
          <a:p>
            <a:pPr eaLnBrk="1" hangingPunct="1">
              <a:spcBef>
                <a:spcPct val="0"/>
              </a:spcBef>
              <a:buFont typeface="Arial" charset="0"/>
              <a:buNone/>
              <a:defRPr/>
            </a:pPr>
            <a:r>
              <a:rPr lang="en-US" altLang="en-US" b="1" dirty="0">
                <a:solidFill>
                  <a:srgbClr val="000000"/>
                </a:solidFill>
                <a:ea typeface="MS PGothic" charset="-128"/>
              </a:rPr>
              <a:t>Explain</a:t>
            </a:r>
            <a:r>
              <a:rPr lang="en-US" altLang="en-US" dirty="0">
                <a:solidFill>
                  <a:srgbClr val="000000"/>
                </a:solidFill>
                <a:ea typeface="MS PGothic" charset="-128"/>
              </a:rPr>
              <a:t> that credit reports are divided into sections:</a:t>
            </a:r>
          </a:p>
          <a:p>
            <a:pPr eaLnBrk="1" hangingPunct="1">
              <a:spcBef>
                <a:spcPct val="0"/>
              </a:spcBef>
              <a:buFontTx/>
              <a:buChar char="•"/>
              <a:defRPr/>
            </a:pPr>
            <a:endParaRPr lang="en-US" altLang="en-US" dirty="0">
              <a:solidFill>
                <a:srgbClr val="000000"/>
              </a:solidFill>
              <a:ea typeface="MS PGothic" charset="-128"/>
            </a:endParaRPr>
          </a:p>
          <a:p>
            <a:pPr marL="195263" indent="-179388" eaLnBrk="1" hangingPunct="1">
              <a:spcBef>
                <a:spcPct val="0"/>
              </a:spcBef>
              <a:buFontTx/>
              <a:buChar char="•"/>
              <a:defRPr/>
            </a:pPr>
            <a:r>
              <a:rPr lang="en-US" altLang="en-US" b="1" dirty="0">
                <a:solidFill>
                  <a:srgbClr val="000000"/>
                </a:solidFill>
                <a:ea typeface="MS PGothic" charset="-128"/>
              </a:rPr>
              <a:t>Header/identifying information</a:t>
            </a:r>
            <a:r>
              <a:rPr lang="en-US" altLang="en-US" dirty="0">
                <a:solidFill>
                  <a:srgbClr val="000000"/>
                </a:solidFill>
                <a:ea typeface="MS PGothic" charset="-128"/>
              </a:rPr>
              <a:t>—This includes your name and current address, as well as other information that can be used to distinguish or trace your identity, either by itself, like your Social Security number, or when combined with other personal information, including date and place of birth. </a:t>
            </a:r>
            <a:endParaRPr lang="en-US" altLang="en-US" dirty="0" smtClean="0">
              <a:solidFill>
                <a:srgbClr val="000000"/>
              </a:solidFill>
              <a:ea typeface="MS PGothic" charset="-128"/>
            </a:endParaRPr>
          </a:p>
          <a:p>
            <a:pPr marL="652463" lvl="1" indent="-179388" eaLnBrk="1" hangingPunct="1">
              <a:spcBef>
                <a:spcPct val="0"/>
              </a:spcBef>
              <a:buFontTx/>
              <a:buChar char="•"/>
              <a:defRPr/>
            </a:pPr>
            <a:r>
              <a:rPr lang="en-US" altLang="en-US" dirty="0" smtClean="0">
                <a:solidFill>
                  <a:srgbClr val="000000"/>
                </a:solidFill>
                <a:ea typeface="MS PGothic" charset="-128"/>
              </a:rPr>
              <a:t>This </a:t>
            </a:r>
            <a:r>
              <a:rPr lang="en-US" altLang="en-US" dirty="0">
                <a:solidFill>
                  <a:srgbClr val="000000"/>
                </a:solidFill>
                <a:ea typeface="MS PGothic" charset="-128"/>
              </a:rPr>
              <a:t>information may not be complete—all of the jobs you have held, for example, may not be listed. But what is listed should be accurate. A credit report does not include some personal information such as race or ethnicity.</a:t>
            </a:r>
          </a:p>
          <a:p>
            <a:pPr marL="195263" indent="-179388" eaLnBrk="1" hangingPunct="1">
              <a:spcBef>
                <a:spcPct val="0"/>
              </a:spcBef>
              <a:buFontTx/>
              <a:buChar char="•"/>
              <a:defRPr/>
            </a:pPr>
            <a:endParaRPr lang="en-US" altLang="en-US" dirty="0">
              <a:solidFill>
                <a:srgbClr val="000000"/>
              </a:solidFill>
              <a:ea typeface="MS PGothic" charset="-128"/>
            </a:endParaRPr>
          </a:p>
          <a:p>
            <a:pPr marL="195263" indent="-179388" eaLnBrk="1" hangingPunct="1">
              <a:spcBef>
                <a:spcPct val="0"/>
              </a:spcBef>
              <a:buFontTx/>
              <a:buChar char="•"/>
              <a:defRPr/>
            </a:pPr>
            <a:r>
              <a:rPr lang="en-US" altLang="en-US" b="1" dirty="0">
                <a:solidFill>
                  <a:srgbClr val="000000"/>
                </a:solidFill>
                <a:ea typeface="MS PGothic" charset="-128"/>
              </a:rPr>
              <a:t>Public record information</a:t>
            </a:r>
            <a:r>
              <a:rPr lang="en-US" altLang="en-US" dirty="0">
                <a:solidFill>
                  <a:srgbClr val="000000"/>
                </a:solidFill>
                <a:ea typeface="MS PGothic" charset="-128"/>
              </a:rPr>
              <a:t>—This section includes public record data of a financial nature, including consumer bankruptcies, judgments, and state and federal tax liens. </a:t>
            </a:r>
          </a:p>
          <a:p>
            <a:pPr marL="677863" lvl="1" indent="-179388" eaLnBrk="1" hangingPunct="1">
              <a:spcBef>
                <a:spcPct val="0"/>
              </a:spcBef>
              <a:buFontTx/>
              <a:buChar char="•"/>
              <a:defRPr/>
            </a:pPr>
            <a:r>
              <a:rPr lang="en-US" altLang="en-US" dirty="0">
                <a:solidFill>
                  <a:srgbClr val="000000"/>
                </a:solidFill>
                <a:ea typeface="MS PGothic" charset="-128"/>
              </a:rPr>
              <a:t>Records of arrests and convictions generally do not appear </a:t>
            </a:r>
            <a:r>
              <a:rPr lang="en-US" altLang="en-US" u="none" dirty="0" smtClean="0">
                <a:solidFill>
                  <a:srgbClr val="000000"/>
                </a:solidFill>
                <a:ea typeface="MS PGothic" charset="-128"/>
              </a:rPr>
              <a:t>in credit reports from the 3 largest consumer</a:t>
            </a:r>
            <a:r>
              <a:rPr lang="en-US" altLang="en-US" u="none" baseline="0" dirty="0" smtClean="0">
                <a:solidFill>
                  <a:srgbClr val="000000"/>
                </a:solidFill>
                <a:ea typeface="MS PGothic" charset="-128"/>
              </a:rPr>
              <a:t> reporting companies</a:t>
            </a:r>
            <a:r>
              <a:rPr lang="en-US" altLang="en-US" dirty="0" smtClean="0">
                <a:solidFill>
                  <a:srgbClr val="000000"/>
                </a:solidFill>
                <a:ea typeface="MS PGothic" charset="-128"/>
              </a:rPr>
              <a:t>, </a:t>
            </a:r>
            <a:r>
              <a:rPr lang="en-US" altLang="en-US" dirty="0">
                <a:solidFill>
                  <a:srgbClr val="000000"/>
                </a:solidFill>
                <a:ea typeface="MS PGothic" charset="-128"/>
              </a:rPr>
              <a:t>but other types of consumer reporting agencies, such as employment background screening agencies, often include them. </a:t>
            </a:r>
          </a:p>
          <a:p>
            <a:pPr marL="677863" lvl="1" indent="-179388" eaLnBrk="1" hangingPunct="1">
              <a:spcBef>
                <a:spcPct val="0"/>
              </a:spcBef>
              <a:buFontTx/>
              <a:buChar char="•"/>
              <a:defRPr/>
            </a:pPr>
            <a:r>
              <a:rPr lang="en-US" altLang="en-US" dirty="0">
                <a:solidFill>
                  <a:srgbClr val="000000"/>
                </a:solidFill>
                <a:ea typeface="MS PGothic" charset="-128"/>
              </a:rPr>
              <a:t>Other public records that usually do not appear in credit reports are marriage records, adoptions, and records of civil suits that have not resulted in judgments. </a:t>
            </a:r>
          </a:p>
          <a:p>
            <a:pPr marL="195263" indent="-179388" eaLnBrk="1" hangingPunct="1">
              <a:spcBef>
                <a:spcPct val="0"/>
              </a:spcBef>
              <a:buFontTx/>
              <a:buChar char="•"/>
              <a:defRPr/>
            </a:pPr>
            <a:endParaRPr lang="en-US" altLang="en-US" dirty="0">
              <a:solidFill>
                <a:srgbClr val="000000"/>
              </a:solidFill>
              <a:ea typeface="MS PGothic" charset="-128"/>
            </a:endParaRPr>
          </a:p>
          <a:p>
            <a:pPr marL="195263" indent="-179388" eaLnBrk="1" hangingPunct="1">
              <a:spcBef>
                <a:spcPct val="0"/>
              </a:spcBef>
              <a:buFontTx/>
              <a:buChar char="•"/>
              <a:defRPr/>
            </a:pPr>
            <a:r>
              <a:rPr lang="en-US" altLang="en-US" b="1" dirty="0">
                <a:solidFill>
                  <a:srgbClr val="000000"/>
                </a:solidFill>
                <a:ea typeface="MS PGothic" charset="-128"/>
              </a:rPr>
              <a:t>Collection agency account information</a:t>
            </a:r>
            <a:r>
              <a:rPr lang="en-US" altLang="en-US" dirty="0">
                <a:solidFill>
                  <a:srgbClr val="000000"/>
                </a:solidFill>
                <a:ea typeface="MS PGothic" charset="-128"/>
              </a:rPr>
              <a:t>—This section will show if you have any accounts with a collection agency and the status of those accounts. </a:t>
            </a:r>
          </a:p>
          <a:p>
            <a:pPr marL="195263" indent="-179388" eaLnBrk="1" hangingPunct="1">
              <a:spcBef>
                <a:spcPct val="0"/>
              </a:spcBef>
              <a:buFontTx/>
              <a:buChar char="•"/>
              <a:defRPr/>
            </a:pPr>
            <a:endParaRPr lang="en-US" altLang="en-US" dirty="0">
              <a:solidFill>
                <a:srgbClr val="000000"/>
              </a:solidFill>
              <a:ea typeface="MS PGothic" charset="-128"/>
            </a:endParaRPr>
          </a:p>
          <a:p>
            <a:pPr marL="195263" indent="-179388" eaLnBrk="1" hangingPunct="1">
              <a:spcBef>
                <a:spcPct val="0"/>
              </a:spcBef>
              <a:buFontTx/>
              <a:buChar char="•"/>
              <a:defRPr/>
            </a:pPr>
            <a:r>
              <a:rPr lang="en-US" altLang="en-US" b="1" dirty="0">
                <a:solidFill>
                  <a:srgbClr val="000000"/>
                </a:solidFill>
                <a:ea typeface="MS PGothic" charset="-128"/>
              </a:rPr>
              <a:t>Credit account information</a:t>
            </a:r>
            <a:r>
              <a:rPr lang="en-US" altLang="en-US" dirty="0">
                <a:solidFill>
                  <a:srgbClr val="000000"/>
                </a:solidFill>
                <a:ea typeface="MS PGothic" charset="-128"/>
              </a:rPr>
              <a:t>—This section may include </a:t>
            </a:r>
            <a:r>
              <a:rPr lang="en-US" altLang="en-US" dirty="0" smtClean="0">
                <a:solidFill>
                  <a:srgbClr val="000000"/>
                </a:solidFill>
                <a:ea typeface="MS PGothic" charset="-128"/>
              </a:rPr>
              <a:t>accounts, also referred to as tradelines, </a:t>
            </a:r>
            <a:r>
              <a:rPr lang="en-US" altLang="en-US" dirty="0">
                <a:solidFill>
                  <a:srgbClr val="000000"/>
                </a:solidFill>
                <a:ea typeface="MS PGothic" charset="-128"/>
              </a:rPr>
              <a:t>you have now </a:t>
            </a:r>
            <a:r>
              <a:rPr lang="en-US" altLang="en-US" dirty="0" smtClean="0">
                <a:solidFill>
                  <a:srgbClr val="000000"/>
                </a:solidFill>
                <a:ea typeface="MS PGothic" charset="-128"/>
              </a:rPr>
              <a:t>(open accounts) or </a:t>
            </a:r>
            <a:r>
              <a:rPr lang="en-US" altLang="en-US" dirty="0">
                <a:solidFill>
                  <a:srgbClr val="000000"/>
                </a:solidFill>
                <a:ea typeface="MS PGothic" charset="-128"/>
              </a:rPr>
              <a:t>that you had before </a:t>
            </a:r>
            <a:r>
              <a:rPr lang="en-US" altLang="en-US" dirty="0" smtClean="0">
                <a:solidFill>
                  <a:srgbClr val="000000"/>
                </a:solidFill>
                <a:ea typeface="MS PGothic" charset="-128"/>
              </a:rPr>
              <a:t>(closed accounts) with </a:t>
            </a:r>
            <a:r>
              <a:rPr lang="en-US" altLang="en-US" dirty="0">
                <a:solidFill>
                  <a:srgbClr val="000000"/>
                </a:solidFill>
                <a:ea typeface="MS PGothic" charset="-128"/>
              </a:rPr>
              <a:t>creditors. </a:t>
            </a:r>
          </a:p>
          <a:p>
            <a:pPr marL="677863" lvl="1" indent="-179388" eaLnBrk="1" hangingPunct="1">
              <a:spcBef>
                <a:spcPct val="0"/>
              </a:spcBef>
              <a:buFontTx/>
              <a:buChar char="•"/>
              <a:defRPr/>
            </a:pPr>
            <a:r>
              <a:rPr lang="en-US" altLang="en-US" dirty="0" smtClean="0">
                <a:solidFill>
                  <a:srgbClr val="000000"/>
                </a:solidFill>
                <a:ea typeface="MS PGothic" charset="-128"/>
              </a:rPr>
              <a:t>This may include:</a:t>
            </a:r>
            <a:endParaRPr lang="en-US" altLang="en-US" dirty="0">
              <a:solidFill>
                <a:srgbClr val="000000"/>
              </a:solidFill>
              <a:ea typeface="MS PGothic" charset="-128"/>
            </a:endParaRPr>
          </a:p>
          <a:p>
            <a:pPr marL="1152525" lvl="2" indent="-179388" eaLnBrk="1" hangingPunct="1">
              <a:spcBef>
                <a:spcPct val="0"/>
              </a:spcBef>
              <a:buFontTx/>
              <a:buChar char="•"/>
              <a:defRPr/>
            </a:pPr>
            <a:r>
              <a:rPr lang="en-US" altLang="en-US" dirty="0" smtClean="0">
                <a:solidFill>
                  <a:srgbClr val="000000"/>
                </a:solidFill>
                <a:ea typeface="MS PGothic" charset="-128"/>
              </a:rPr>
              <a:t>Company </a:t>
            </a:r>
            <a:r>
              <a:rPr lang="en-US" altLang="en-US" dirty="0">
                <a:solidFill>
                  <a:srgbClr val="000000"/>
                </a:solidFill>
                <a:ea typeface="MS PGothic" charset="-128"/>
              </a:rPr>
              <a:t>name</a:t>
            </a:r>
          </a:p>
          <a:p>
            <a:pPr marL="1152525" lvl="2" indent="-179388" eaLnBrk="1" hangingPunct="1">
              <a:spcBef>
                <a:spcPct val="0"/>
              </a:spcBef>
              <a:buFontTx/>
              <a:buChar char="•"/>
              <a:defRPr/>
            </a:pPr>
            <a:r>
              <a:rPr lang="en-US" altLang="en-US" dirty="0">
                <a:solidFill>
                  <a:srgbClr val="000000"/>
                </a:solidFill>
                <a:ea typeface="MS PGothic" charset="-128"/>
              </a:rPr>
              <a:t>Account number</a:t>
            </a:r>
          </a:p>
          <a:p>
            <a:pPr marL="1152525" lvl="2" indent="-179388" eaLnBrk="1" hangingPunct="1">
              <a:spcBef>
                <a:spcPct val="0"/>
              </a:spcBef>
              <a:buFontTx/>
              <a:buChar char="•"/>
              <a:defRPr/>
            </a:pPr>
            <a:r>
              <a:rPr lang="en-US" altLang="en-US" dirty="0">
                <a:solidFill>
                  <a:srgbClr val="000000"/>
                </a:solidFill>
                <a:ea typeface="MS PGothic" charset="-128"/>
              </a:rPr>
              <a:t>Date opened</a:t>
            </a:r>
          </a:p>
          <a:p>
            <a:pPr marL="1152525" lvl="2" indent="-179388" eaLnBrk="1" hangingPunct="1">
              <a:spcBef>
                <a:spcPct val="0"/>
              </a:spcBef>
              <a:buFontTx/>
              <a:buChar char="•"/>
              <a:defRPr/>
            </a:pPr>
            <a:r>
              <a:rPr lang="en-US" altLang="en-US" dirty="0">
                <a:solidFill>
                  <a:srgbClr val="000000"/>
                </a:solidFill>
                <a:ea typeface="MS PGothic" charset="-128"/>
              </a:rPr>
              <a:t>Last activity</a:t>
            </a:r>
          </a:p>
          <a:p>
            <a:pPr marL="1152525" lvl="2" indent="-179388" eaLnBrk="1" hangingPunct="1">
              <a:spcBef>
                <a:spcPct val="0"/>
              </a:spcBef>
              <a:buFontTx/>
              <a:buChar char="•"/>
              <a:defRPr/>
            </a:pPr>
            <a:r>
              <a:rPr lang="en-US" altLang="en-US" dirty="0">
                <a:solidFill>
                  <a:srgbClr val="000000"/>
                </a:solidFill>
                <a:ea typeface="MS PGothic" charset="-128"/>
              </a:rPr>
              <a:t>Type of account and status</a:t>
            </a:r>
          </a:p>
          <a:p>
            <a:pPr marL="1152525" lvl="2" indent="-179388" eaLnBrk="1" hangingPunct="1">
              <a:spcBef>
                <a:spcPct val="0"/>
              </a:spcBef>
              <a:buFontTx/>
              <a:buChar char="•"/>
              <a:defRPr/>
            </a:pPr>
            <a:r>
              <a:rPr lang="en-US" altLang="en-US" dirty="0" smtClean="0">
                <a:solidFill>
                  <a:srgbClr val="000000"/>
                </a:solidFill>
                <a:ea typeface="MS PGothic" charset="-128"/>
              </a:rPr>
              <a:t>Whether you are a co-signor, authorized user, or guarantor</a:t>
            </a:r>
          </a:p>
          <a:p>
            <a:pPr marL="1152525" lvl="2" indent="-179388" eaLnBrk="1" hangingPunct="1">
              <a:spcBef>
                <a:spcPct val="0"/>
              </a:spcBef>
              <a:buFontTx/>
              <a:buChar char="•"/>
              <a:defRPr/>
            </a:pPr>
            <a:r>
              <a:rPr lang="en-US" altLang="en-US" dirty="0" smtClean="0">
                <a:solidFill>
                  <a:srgbClr val="000000"/>
                </a:solidFill>
                <a:ea typeface="MS PGothic" charset="-128"/>
              </a:rPr>
              <a:t>Date closed, </a:t>
            </a:r>
            <a:r>
              <a:rPr lang="en-US" altLang="en-US" dirty="0">
                <a:solidFill>
                  <a:srgbClr val="000000"/>
                </a:solidFill>
                <a:ea typeface="MS PGothic" charset="-128"/>
              </a:rPr>
              <a:t>if the account is no longer open</a:t>
            </a:r>
          </a:p>
          <a:p>
            <a:pPr marL="1152525" lvl="2" indent="-179388" eaLnBrk="1" hangingPunct="1">
              <a:spcBef>
                <a:spcPct val="0"/>
              </a:spcBef>
              <a:buFontTx/>
              <a:buChar char="•"/>
              <a:defRPr/>
            </a:pPr>
            <a:r>
              <a:rPr lang="en-US" altLang="en-US" dirty="0">
                <a:solidFill>
                  <a:srgbClr val="000000"/>
                </a:solidFill>
                <a:ea typeface="MS PGothic" charset="-128"/>
              </a:rPr>
              <a:t>Credit limit </a:t>
            </a:r>
          </a:p>
          <a:p>
            <a:pPr marL="1152525" lvl="2" indent="-179388" eaLnBrk="1" hangingPunct="1">
              <a:spcBef>
                <a:spcPct val="0"/>
              </a:spcBef>
              <a:buFontTx/>
              <a:buChar char="•"/>
              <a:defRPr/>
            </a:pPr>
            <a:r>
              <a:rPr lang="en-US" altLang="en-US" dirty="0">
                <a:solidFill>
                  <a:srgbClr val="000000"/>
                </a:solidFill>
                <a:ea typeface="MS PGothic" charset="-128"/>
              </a:rPr>
              <a:t>Items as of date (any amount currently owed and whether you are current or late with payments</a:t>
            </a:r>
            <a:r>
              <a:rPr lang="en-US" altLang="en-US" dirty="0" smtClean="0">
                <a:solidFill>
                  <a:srgbClr val="000000"/>
                </a:solidFill>
                <a:ea typeface="MS PGothic" charset="-128"/>
              </a:rPr>
              <a:t>) and the balance</a:t>
            </a:r>
            <a:endParaRPr lang="en-US" altLang="en-US" dirty="0">
              <a:solidFill>
                <a:srgbClr val="000000"/>
              </a:solidFill>
              <a:ea typeface="MS PGothic" charset="-128"/>
            </a:endParaRPr>
          </a:p>
          <a:p>
            <a:pPr marL="1152525" lvl="2" indent="-179388" eaLnBrk="1" hangingPunct="1">
              <a:spcBef>
                <a:spcPct val="0"/>
              </a:spcBef>
              <a:buFontTx/>
              <a:buChar char="•"/>
              <a:defRPr/>
            </a:pPr>
            <a:r>
              <a:rPr lang="en-US" altLang="en-US" dirty="0">
                <a:solidFill>
                  <a:srgbClr val="000000"/>
                </a:solidFill>
                <a:ea typeface="MS PGothic" charset="-128"/>
              </a:rPr>
              <a:t>Whether you have a past due </a:t>
            </a:r>
            <a:r>
              <a:rPr lang="en-US" altLang="en-US" dirty="0" smtClean="0">
                <a:solidFill>
                  <a:srgbClr val="000000"/>
                </a:solidFill>
                <a:ea typeface="MS PGothic" charset="-128"/>
              </a:rPr>
              <a:t>amount and the number of payments that were 30, 60, and 90 days late</a:t>
            </a:r>
          </a:p>
          <a:p>
            <a:pPr marL="1152525" lvl="2" indent="-179388" eaLnBrk="1" hangingPunct="1">
              <a:spcBef>
                <a:spcPct val="0"/>
              </a:spcBef>
              <a:buFontTx/>
              <a:buChar char="•"/>
              <a:defRPr/>
            </a:pPr>
            <a:r>
              <a:rPr lang="en-US" altLang="en-US" dirty="0" smtClean="0">
                <a:solidFill>
                  <a:srgbClr val="000000"/>
                </a:solidFill>
                <a:ea typeface="MS PGothic" charset="-128"/>
              </a:rPr>
              <a:t>Whether the account was charged off</a:t>
            </a:r>
            <a:endParaRPr lang="en-US" altLang="en-US" dirty="0">
              <a:solidFill>
                <a:srgbClr val="000000"/>
              </a:solidFill>
              <a:ea typeface="MS PGothic" charset="-128"/>
            </a:endParaRPr>
          </a:p>
          <a:p>
            <a:pPr marL="1152525" lvl="2" indent="-179388" eaLnBrk="1" hangingPunct="1">
              <a:spcBef>
                <a:spcPct val="0"/>
              </a:spcBef>
              <a:buFontTx/>
              <a:buChar char="•"/>
              <a:defRPr/>
            </a:pPr>
            <a:r>
              <a:rPr lang="en-US" altLang="en-US" dirty="0">
                <a:solidFill>
                  <a:srgbClr val="000000"/>
                </a:solidFill>
                <a:ea typeface="MS PGothic" charset="-128"/>
              </a:rPr>
              <a:t>The date information was reported to the credit bureau. </a:t>
            </a:r>
          </a:p>
          <a:p>
            <a:pPr marL="677863" lvl="1" indent="-179388" eaLnBrk="1" hangingPunct="1">
              <a:spcBef>
                <a:spcPct val="0"/>
              </a:spcBef>
              <a:buFontTx/>
              <a:buChar char="•"/>
              <a:defRPr/>
            </a:pPr>
            <a:r>
              <a:rPr lang="en-US" altLang="en-US" dirty="0">
                <a:solidFill>
                  <a:srgbClr val="000000"/>
                </a:solidFill>
                <a:ea typeface="MS PGothic" charset="-128"/>
              </a:rPr>
              <a:t>Some accounts may not be listed, especially older accounts or those you have </a:t>
            </a:r>
            <a:r>
              <a:rPr lang="en-US" altLang="en-US" dirty="0" smtClean="0">
                <a:solidFill>
                  <a:srgbClr val="000000"/>
                </a:solidFill>
                <a:ea typeface="MS PGothic" charset="-128"/>
              </a:rPr>
              <a:t>closed, </a:t>
            </a:r>
            <a:r>
              <a:rPr lang="en-US" altLang="en-US" dirty="0" smtClean="0">
                <a:solidFill>
                  <a:srgbClr val="000000"/>
                </a:solidFill>
                <a:ea typeface="MS PGothic" charset="-128"/>
              </a:rPr>
              <a:t>or </a:t>
            </a:r>
            <a:r>
              <a:rPr lang="en-US" altLang="en-US" dirty="0" smtClean="0">
                <a:solidFill>
                  <a:srgbClr val="000000"/>
                </a:solidFill>
                <a:ea typeface="MS PGothic" charset="-128"/>
              </a:rPr>
              <a:t>accounts for which information was not provided to that specific credit reporting company. </a:t>
            </a:r>
            <a:r>
              <a:rPr lang="en-US" altLang="en-US" dirty="0">
                <a:solidFill>
                  <a:srgbClr val="000000"/>
                </a:solidFill>
                <a:ea typeface="MS PGothic" charset="-128"/>
              </a:rPr>
              <a:t>So there may be inconsistencies across credit files and credit reporting </a:t>
            </a:r>
            <a:r>
              <a:rPr lang="en-US" altLang="en-US" dirty="0" smtClean="0">
                <a:solidFill>
                  <a:srgbClr val="000000"/>
                </a:solidFill>
                <a:ea typeface="MS PGothic" charset="-128"/>
              </a:rPr>
              <a:t>companies in </a:t>
            </a:r>
            <a:r>
              <a:rPr lang="en-US" altLang="en-US" dirty="0">
                <a:solidFill>
                  <a:srgbClr val="000000"/>
                </a:solidFill>
                <a:ea typeface="MS PGothic" charset="-128"/>
              </a:rPr>
              <a:t>the contents of this section. It is important to make sure </a:t>
            </a:r>
            <a:r>
              <a:rPr lang="en-US" altLang="en-US" dirty="0" smtClean="0">
                <a:solidFill>
                  <a:srgbClr val="000000"/>
                </a:solidFill>
                <a:ea typeface="MS PGothic" charset="-128"/>
              </a:rPr>
              <a:t>that the accounts listed do, or did at one time, belong to you. </a:t>
            </a:r>
            <a:endParaRPr lang="en-US" altLang="en-US" dirty="0">
              <a:solidFill>
                <a:srgbClr val="000000"/>
              </a:solidFill>
              <a:ea typeface="MS PGothic" charset="-128"/>
            </a:endParaRPr>
          </a:p>
          <a:p>
            <a:pPr marL="677863" lvl="1" indent="-179388" eaLnBrk="1" hangingPunct="1">
              <a:spcBef>
                <a:spcPct val="0"/>
              </a:spcBef>
              <a:buFontTx/>
              <a:buChar char="•"/>
              <a:defRPr/>
            </a:pPr>
            <a:endParaRPr lang="en-US" altLang="en-US" dirty="0">
              <a:solidFill>
                <a:srgbClr val="000000"/>
              </a:solidFill>
              <a:ea typeface="MS PGothic" charset="-128"/>
            </a:endParaRPr>
          </a:p>
          <a:p>
            <a:pPr marL="195263" indent="-179388" eaLnBrk="1" hangingPunct="1">
              <a:spcBef>
                <a:spcPct val="0"/>
              </a:spcBef>
              <a:buFontTx/>
              <a:buChar char="•"/>
              <a:defRPr/>
            </a:pPr>
            <a:r>
              <a:rPr lang="en-US" altLang="en-US" b="1" dirty="0">
                <a:solidFill>
                  <a:srgbClr val="000000"/>
                </a:solidFill>
                <a:ea typeface="MS PGothic" charset="-128"/>
              </a:rPr>
              <a:t>Inquiries made to your account</a:t>
            </a:r>
            <a:r>
              <a:rPr lang="en-US" altLang="en-US" dirty="0">
                <a:solidFill>
                  <a:srgbClr val="000000"/>
                </a:solidFill>
                <a:ea typeface="MS PGothic" charset="-128"/>
              </a:rPr>
              <a:t>—Companies look at your credit report when you apply for </a:t>
            </a:r>
            <a:r>
              <a:rPr lang="en-US" altLang="en-US" dirty="0" smtClean="0">
                <a:solidFill>
                  <a:srgbClr val="000000"/>
                </a:solidFill>
                <a:ea typeface="MS PGothic" charset="-128"/>
              </a:rPr>
              <a:t>credit or when </a:t>
            </a:r>
            <a:r>
              <a:rPr lang="en-US" altLang="en-US" dirty="0">
                <a:solidFill>
                  <a:srgbClr val="000000"/>
                </a:solidFill>
                <a:ea typeface="MS PGothic" charset="-128"/>
              </a:rPr>
              <a:t>they review your </a:t>
            </a:r>
            <a:r>
              <a:rPr lang="en-US" altLang="en-US" dirty="0" smtClean="0">
                <a:solidFill>
                  <a:srgbClr val="000000"/>
                </a:solidFill>
                <a:ea typeface="MS PGothic" charset="-128"/>
              </a:rPr>
              <a:t>account. There are two types of inquiries </a:t>
            </a:r>
            <a:r>
              <a:rPr lang="mr-IN" altLang="en-US" dirty="0" smtClean="0">
                <a:solidFill>
                  <a:srgbClr val="000000"/>
                </a:solidFill>
                <a:ea typeface="MS PGothic" charset="-128"/>
              </a:rPr>
              <a:t>–</a:t>
            </a:r>
            <a:r>
              <a:rPr lang="en-US" altLang="en-US" dirty="0" smtClean="0">
                <a:solidFill>
                  <a:srgbClr val="000000"/>
                </a:solidFill>
                <a:ea typeface="MS PGothic" charset="-128"/>
              </a:rPr>
              <a:t> hard and soft. </a:t>
            </a:r>
            <a:endParaRPr lang="en-US" altLang="en-US" dirty="0">
              <a:solidFill>
                <a:srgbClr val="000000"/>
              </a:solidFill>
              <a:ea typeface="MS PGothic" charset="-128"/>
            </a:endParaRPr>
          </a:p>
          <a:p>
            <a:pPr marL="677863" lvl="1" indent="-179388" eaLnBrk="1" hangingPunct="1">
              <a:spcBef>
                <a:spcPct val="0"/>
              </a:spcBef>
              <a:buFontTx/>
              <a:buChar char="•"/>
              <a:defRPr/>
            </a:pPr>
            <a:r>
              <a:rPr lang="en-US" altLang="en-US" dirty="0" smtClean="0">
                <a:solidFill>
                  <a:srgbClr val="000000"/>
                </a:solidFill>
                <a:ea typeface="MS PGothic" charset="-128"/>
              </a:rPr>
              <a:t>Hard inquiries result when you apply for credit and a lender reviews your credit report, which is listed as an “inquiry” on your report.</a:t>
            </a:r>
          </a:p>
          <a:p>
            <a:pPr marL="677863" lvl="1" indent="-179388" eaLnBrk="1" hangingPunct="1">
              <a:spcBef>
                <a:spcPct val="0"/>
              </a:spcBef>
              <a:buFontTx/>
              <a:buChar char="•"/>
              <a:defRPr/>
            </a:pPr>
            <a:r>
              <a:rPr lang="en-US" altLang="en-US" dirty="0" smtClean="0">
                <a:solidFill>
                  <a:srgbClr val="000000"/>
                </a:solidFill>
                <a:ea typeface="MS PGothic" charset="-128"/>
              </a:rPr>
              <a:t>Soft inquiries result from marketing offers, reviews of your credit history by one of your existing creditors, and your requests for a copy of your credit history when you obtain your own report.</a:t>
            </a:r>
          </a:p>
          <a:p>
            <a:pPr marL="677863" lvl="1" indent="-179388" eaLnBrk="1" hangingPunct="1">
              <a:spcBef>
                <a:spcPct val="0"/>
              </a:spcBef>
              <a:buFontTx/>
              <a:buChar char="•"/>
              <a:defRPr/>
            </a:pPr>
            <a:r>
              <a:rPr lang="en-US" altLang="en-US" dirty="0" smtClean="0">
                <a:solidFill>
                  <a:srgbClr val="000000"/>
                </a:solidFill>
                <a:ea typeface="MS PGothic" charset="-128"/>
              </a:rPr>
              <a:t>Only hard inquiries are listed as an “inquiry” when your report is provided to others </a:t>
            </a:r>
            <a:r>
              <a:rPr lang="mr-IN" altLang="en-US" dirty="0" smtClean="0">
                <a:solidFill>
                  <a:srgbClr val="000000"/>
                </a:solidFill>
                <a:ea typeface="MS PGothic" charset="-128"/>
              </a:rPr>
              <a:t>–</a:t>
            </a:r>
            <a:r>
              <a:rPr lang="en-US" altLang="en-US" dirty="0" smtClean="0">
                <a:solidFill>
                  <a:srgbClr val="000000"/>
                </a:solidFill>
                <a:ea typeface="MS PGothic" charset="-128"/>
              </a:rPr>
              <a:t> they do not see soft inquiries.</a:t>
            </a:r>
          </a:p>
        </p:txBody>
      </p:sp>
      <p:sp>
        <p:nvSpPr>
          <p:cNvPr id="324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1D9AC20-14E1-4565-BA12-381BC2F77A5C}" type="slidenum">
              <a:rPr lang="en-US" altLang="en-US" smtClean="0">
                <a:latin typeface="Calibri" panose="020F0502020204030204" pitchFamily="34" charset="0"/>
              </a:rPr>
              <a:pPr/>
              <a:t>141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173827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dirty="0" smtClean="0">
                <a:solidFill>
                  <a:srgbClr val="000000"/>
                </a:solidFill>
              </a:rPr>
              <a:t>Training Section 3: </a:t>
            </a:r>
            <a:r>
              <a:rPr lang="en-US" altLang="en-US" b="1" i="1" u="sng" dirty="0" smtClean="0">
                <a:solidFill>
                  <a:srgbClr val="000000"/>
                </a:solidFill>
              </a:rPr>
              <a:t>Introduction to the CFPB and Financial Empowerment</a:t>
            </a:r>
          </a:p>
          <a:p>
            <a:pPr eaLnBrk="1" hangingPunct="1">
              <a:spcBef>
                <a:spcPct val="0"/>
              </a:spcBef>
            </a:pPr>
            <a:r>
              <a:rPr lang="en-US" altLang="en-US" b="1" dirty="0" smtClean="0">
                <a:solidFill>
                  <a:srgbClr val="000000"/>
                </a:solidFill>
              </a:rPr>
              <a:t>Estimated Time: 30 - 40 Minutes</a:t>
            </a:r>
          </a:p>
          <a:p>
            <a:pPr eaLnBrk="1" hangingPunct="1">
              <a:spcBef>
                <a:spcPct val="0"/>
              </a:spcBef>
            </a:pPr>
            <a:r>
              <a:rPr lang="en-US" altLang="en-US" b="1" dirty="0" smtClean="0">
                <a:solidFill>
                  <a:srgbClr val="000000"/>
                </a:solidFill>
              </a:rPr>
              <a:t>Methodology: Presentation/Facilitated Discussion / Debate or Large Group Brainstorm / Carousel</a:t>
            </a:r>
          </a:p>
          <a:p>
            <a:pPr eaLnBrk="1" hangingPunct="1">
              <a:spcBef>
                <a:spcPct val="0"/>
              </a:spcBef>
            </a:pPr>
            <a:r>
              <a:rPr lang="en-US" altLang="en-US" b="1" dirty="0" smtClean="0">
                <a:solidFill>
                  <a:srgbClr val="000000"/>
                </a:solidFill>
              </a:rPr>
              <a:t>Corresponding Sections in toolkit: About the Consumer Financial Protection Bureau (Page 1)</a:t>
            </a:r>
          </a:p>
          <a:p>
            <a:pPr eaLnBrk="1" hangingPunct="1">
              <a:spcBef>
                <a:spcPct val="0"/>
              </a:spcBef>
            </a:pPr>
            <a:endParaRPr lang="en-US" altLang="en-US" b="1" dirty="0" smtClean="0">
              <a:solidFill>
                <a:srgbClr val="000000"/>
              </a:solidFill>
            </a:endParaRPr>
          </a:p>
          <a:p>
            <a:pPr eaLnBrk="1" hangingPunct="1">
              <a:spcBef>
                <a:spcPct val="0"/>
              </a:spcBef>
            </a:pPr>
            <a:r>
              <a:rPr lang="en-US" altLang="en-US" b="1" u="sng" dirty="0" smtClean="0">
                <a:solidFill>
                  <a:srgbClr val="000000"/>
                </a:solidFill>
              </a:rPr>
              <a:t>Instructions for Facilitator:</a:t>
            </a:r>
          </a:p>
          <a:p>
            <a:pPr eaLnBrk="1" hangingPunct="1">
              <a:spcBef>
                <a:spcPct val="0"/>
              </a:spcBef>
              <a:buFontTx/>
              <a:buChar char="•"/>
            </a:pPr>
            <a:endParaRPr lang="en-US" altLang="en-US" b="1" u="sng" dirty="0" smtClean="0">
              <a:solidFill>
                <a:srgbClr val="000000"/>
              </a:solidFill>
            </a:endParaRPr>
          </a:p>
          <a:p>
            <a:pPr eaLnBrk="1" hangingPunct="1">
              <a:spcBef>
                <a:spcPct val="0"/>
              </a:spcBef>
            </a:pPr>
            <a:r>
              <a:rPr lang="en-US" altLang="en-US" dirty="0" smtClean="0">
                <a:solidFill>
                  <a:srgbClr val="000000"/>
                </a:solidFill>
              </a:rPr>
              <a:t>Introduce key facts about the CFPB using information from Introduction Part 1 and the slides.</a:t>
            </a:r>
          </a:p>
          <a:p>
            <a:pPr marL="169863" lvl="1" indent="-169863" eaLnBrk="1" hangingPunct="1">
              <a:spcBef>
                <a:spcPct val="0"/>
              </a:spcBef>
              <a:buFontTx/>
              <a:buChar char="•"/>
            </a:pPr>
            <a:r>
              <a:rPr lang="en-US" altLang="en-US" dirty="0" smtClean="0">
                <a:solidFill>
                  <a:srgbClr val="000000"/>
                </a:solidFill>
              </a:rPr>
              <a:t>Share additional information about the CFPB: </a:t>
            </a:r>
            <a:r>
              <a:rPr lang="en-US" altLang="en-US" b="1" dirty="0" smtClean="0">
                <a:solidFill>
                  <a:srgbClr val="000000"/>
                </a:solidFill>
              </a:rPr>
              <a:t>The CFBP is working to ensure that consumers get the information they need to make financial decisions they believe are best for themselves and their families – </a:t>
            </a:r>
            <a:r>
              <a:rPr lang="en-US" altLang="en-US" b="1" i="1" dirty="0" smtClean="0">
                <a:solidFill>
                  <a:srgbClr val="000000"/>
                </a:solidFill>
              </a:rPr>
              <a:t>that prices are clear up front, that risks are visible, and that nothing is buried in fine print</a:t>
            </a:r>
            <a:r>
              <a:rPr lang="en-US" altLang="en-US" b="1" dirty="0" smtClean="0">
                <a:solidFill>
                  <a:srgbClr val="000000"/>
                </a:solidFill>
              </a:rPr>
              <a:t>.</a:t>
            </a:r>
          </a:p>
          <a:p>
            <a:pPr marL="169863" lvl="1" indent="-169863" eaLnBrk="1" hangingPunct="1">
              <a:spcBef>
                <a:spcPct val="0"/>
              </a:spcBef>
              <a:buFontTx/>
              <a:buChar char="•"/>
            </a:pPr>
            <a:r>
              <a:rPr lang="en-US" altLang="en-US" dirty="0" smtClean="0">
                <a:solidFill>
                  <a:srgbClr val="FF0000"/>
                </a:solidFill>
              </a:rPr>
              <a:t>Explain that a key goal of the training is to connect frontline staff to CFPB resources, including Consumer Response.</a:t>
            </a:r>
          </a:p>
          <a:p>
            <a:pPr marL="169863" lvl="1" indent="-169863" eaLnBrk="1" hangingPunct="1">
              <a:spcBef>
                <a:spcPct val="0"/>
              </a:spcBef>
              <a:buFontTx/>
              <a:buChar char="•"/>
            </a:pPr>
            <a:endParaRPr lang="en-US" altLang="en-US" dirty="0" smtClean="0">
              <a:solidFill>
                <a:srgbClr val="000000"/>
              </a:solidFill>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58C9AE2-DB5D-441F-8D54-4B600066D43E}" type="slidenum">
              <a:rPr lang="en-US" altLang="en-US" smtClean="0">
                <a:latin typeface="Calibri" panose="020F0502020204030204" pitchFamily="34" charset="0"/>
              </a:rPr>
              <a:pPr/>
              <a:t>14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15985590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465745" fontAlgn="auto">
              <a:spcBef>
                <a:spcPts val="0"/>
              </a:spcBef>
              <a:spcAft>
                <a:spcPts val="0"/>
              </a:spcAft>
              <a:defRPr/>
            </a:pPr>
            <a:r>
              <a:rPr lang="en-US" altLang="en-US" b="1" i="1" u="sng" dirty="0" smtClean="0">
                <a:solidFill>
                  <a:srgbClr val="000000"/>
                </a:solidFill>
                <a:ea typeface="MS PGothic" charset="-128"/>
              </a:rPr>
              <a:t>Module 7: </a:t>
            </a:r>
            <a:r>
              <a:rPr lang="en-US" b="1" i="1" u="sng" dirty="0" smtClean="0">
                <a:solidFill>
                  <a:srgbClr val="000000"/>
                </a:solidFill>
              </a:rPr>
              <a:t>Understanding </a:t>
            </a:r>
            <a:r>
              <a:rPr lang="en-US" b="1" i="1" u="sng" dirty="0">
                <a:solidFill>
                  <a:srgbClr val="000000"/>
                </a:solidFill>
              </a:rPr>
              <a:t>Credit Reports and </a:t>
            </a:r>
            <a:r>
              <a:rPr lang="en-US" b="1" i="1" u="sng" dirty="0" smtClean="0">
                <a:solidFill>
                  <a:srgbClr val="000000"/>
                </a:solidFill>
              </a:rPr>
              <a:t>Scores</a:t>
            </a:r>
            <a:endParaRPr lang="en-US" b="1" i="1" u="sng" dirty="0">
              <a:solidFill>
                <a:srgbClr val="000000"/>
              </a:solidFill>
            </a:endParaRPr>
          </a:p>
          <a:p>
            <a:pPr fontAlgn="auto">
              <a:spcBef>
                <a:spcPts val="0"/>
              </a:spcBef>
              <a:spcAft>
                <a:spcPts val="0"/>
              </a:spcAft>
              <a:defRPr/>
            </a:pPr>
            <a:endParaRPr lang="en-US" dirty="0">
              <a:solidFill>
                <a:srgbClr val="000000"/>
              </a:solidFill>
            </a:endParaRPr>
          </a:p>
          <a:p>
            <a:pPr fontAlgn="auto">
              <a:spcBef>
                <a:spcPts val="0"/>
              </a:spcBef>
              <a:spcAft>
                <a:spcPts val="0"/>
              </a:spcAft>
              <a:defRPr/>
            </a:pPr>
            <a:r>
              <a:rPr lang="en-US" b="1" dirty="0" smtClean="0">
                <a:solidFill>
                  <a:srgbClr val="000000"/>
                </a:solidFill>
              </a:rPr>
              <a:t>Presentation (Module 7)</a:t>
            </a:r>
            <a:endParaRPr lang="en-US" b="1" dirty="0">
              <a:solidFill>
                <a:srgbClr val="000000"/>
              </a:solidFill>
            </a:endParaRPr>
          </a:p>
          <a:p>
            <a:pPr fontAlgn="auto">
              <a:spcBef>
                <a:spcPts val="0"/>
              </a:spcBef>
              <a:spcAft>
                <a:spcPts val="0"/>
              </a:spcAft>
              <a:defRPr/>
            </a:pPr>
            <a:endParaRPr lang="en-US" dirty="0">
              <a:solidFill>
                <a:srgbClr val="000000"/>
              </a:solidFill>
            </a:endParaRPr>
          </a:p>
          <a:p>
            <a:pPr marL="171428" indent="-171428" fontAlgn="auto">
              <a:spcBef>
                <a:spcPts val="0"/>
              </a:spcBef>
              <a:spcAft>
                <a:spcPts val="0"/>
              </a:spcAft>
              <a:buFont typeface="Arial"/>
              <a:buChar char="•"/>
              <a:defRPr/>
            </a:pPr>
            <a:r>
              <a:rPr lang="en-US" dirty="0">
                <a:solidFill>
                  <a:srgbClr val="000000"/>
                </a:solidFill>
              </a:rPr>
              <a:t>Review how long negative information can be reported to someone who requests (because they are </a:t>
            </a:r>
            <a:r>
              <a:rPr lang="en-US" dirty="0" smtClean="0">
                <a:solidFill>
                  <a:srgbClr val="000000"/>
                </a:solidFill>
              </a:rPr>
              <a:t>legally </a:t>
            </a:r>
            <a:r>
              <a:rPr lang="en-US" dirty="0">
                <a:solidFill>
                  <a:srgbClr val="000000"/>
                </a:solidFill>
              </a:rPr>
              <a:t>able to) someone’s credit report</a:t>
            </a:r>
            <a:r>
              <a:rPr lang="en-US" dirty="0" smtClean="0">
                <a:solidFill>
                  <a:srgbClr val="000000"/>
                </a:solidFill>
              </a:rPr>
              <a:t>.</a:t>
            </a:r>
          </a:p>
        </p:txBody>
      </p:sp>
      <p:sp>
        <p:nvSpPr>
          <p:cNvPr id="326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349777E-9AD1-47C1-8DE3-43FB5A6A6C59}" type="slidenum">
              <a:rPr lang="en-US" altLang="en-US" smtClean="0">
                <a:latin typeface="Calibri" panose="020F0502020204030204" pitchFamily="34" charset="0"/>
              </a:rPr>
              <a:pPr/>
              <a:t>142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99509143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465745" fontAlgn="auto">
              <a:spcBef>
                <a:spcPts val="0"/>
              </a:spcBef>
              <a:spcAft>
                <a:spcPts val="0"/>
              </a:spcAft>
              <a:defRPr/>
            </a:pPr>
            <a:r>
              <a:rPr lang="en-US" altLang="en-US" b="1" i="1" u="sng" dirty="0" smtClean="0">
                <a:solidFill>
                  <a:srgbClr val="000000"/>
                </a:solidFill>
                <a:ea typeface="MS PGothic" charset="-128"/>
              </a:rPr>
              <a:t>Module 7: </a:t>
            </a:r>
            <a:r>
              <a:rPr lang="en-US" b="1" i="1" u="sng" dirty="0" smtClean="0">
                <a:solidFill>
                  <a:srgbClr val="000000"/>
                </a:solidFill>
              </a:rPr>
              <a:t>Understanding </a:t>
            </a:r>
            <a:r>
              <a:rPr lang="en-US" b="1" i="1" u="sng" dirty="0">
                <a:solidFill>
                  <a:srgbClr val="000000"/>
                </a:solidFill>
              </a:rPr>
              <a:t>Credit Reports and </a:t>
            </a:r>
            <a:r>
              <a:rPr lang="en-US" b="1" i="1" u="sng" dirty="0" smtClean="0">
                <a:solidFill>
                  <a:srgbClr val="000000"/>
                </a:solidFill>
              </a:rPr>
              <a:t>Scores</a:t>
            </a:r>
            <a:endParaRPr lang="en-US" b="1" i="1" u="sng" dirty="0">
              <a:solidFill>
                <a:srgbClr val="000000"/>
              </a:solidFill>
            </a:endParaRPr>
          </a:p>
          <a:p>
            <a:pPr fontAlgn="auto">
              <a:spcBef>
                <a:spcPts val="0"/>
              </a:spcBef>
              <a:spcAft>
                <a:spcPts val="0"/>
              </a:spcAft>
              <a:defRPr/>
            </a:pPr>
            <a:endParaRPr lang="en-US" dirty="0">
              <a:solidFill>
                <a:srgbClr val="000000"/>
              </a:solidFill>
            </a:endParaRPr>
          </a:p>
          <a:p>
            <a:pPr fontAlgn="auto">
              <a:spcBef>
                <a:spcPts val="0"/>
              </a:spcBef>
              <a:spcAft>
                <a:spcPts val="0"/>
              </a:spcAft>
              <a:defRPr/>
            </a:pPr>
            <a:r>
              <a:rPr lang="en-US" b="1" dirty="0" smtClean="0">
                <a:solidFill>
                  <a:srgbClr val="000000"/>
                </a:solidFill>
              </a:rPr>
              <a:t>Presentation (Module 7)</a:t>
            </a:r>
            <a:endParaRPr lang="en-US" b="1" dirty="0">
              <a:solidFill>
                <a:srgbClr val="000000"/>
              </a:solidFill>
            </a:endParaRPr>
          </a:p>
          <a:p>
            <a:pPr fontAlgn="auto">
              <a:spcBef>
                <a:spcPts val="0"/>
              </a:spcBef>
              <a:spcAft>
                <a:spcPts val="0"/>
              </a:spcAft>
              <a:defRPr/>
            </a:pPr>
            <a:endParaRPr lang="en-US" dirty="0">
              <a:solidFill>
                <a:srgbClr val="000000"/>
              </a:solidFill>
            </a:endParaRPr>
          </a:p>
          <a:p>
            <a:pPr marL="171428" indent="-171428" fontAlgn="auto">
              <a:spcBef>
                <a:spcPts val="0"/>
              </a:spcBef>
              <a:spcAft>
                <a:spcPts val="0"/>
              </a:spcAft>
              <a:buFont typeface="Arial"/>
              <a:buChar char="•"/>
              <a:defRPr/>
            </a:pPr>
            <a:r>
              <a:rPr lang="en-US" dirty="0">
                <a:solidFill>
                  <a:srgbClr val="000000"/>
                </a:solidFill>
              </a:rPr>
              <a:t>Review how long negative information can be reported to someone who requests (because they are legally able to) someone’s credit report.</a:t>
            </a:r>
          </a:p>
        </p:txBody>
      </p:sp>
      <p:sp>
        <p:nvSpPr>
          <p:cNvPr id="328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E9AADAD-4B6B-4BF6-A94D-5C17296F38AB}" type="slidenum">
              <a:rPr lang="en-US" altLang="en-US" smtClean="0">
                <a:latin typeface="Calibri" panose="020F0502020204030204" pitchFamily="34" charset="0"/>
              </a:rPr>
              <a:pPr/>
              <a:t>143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06385073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79425" eaLnBrk="1" hangingPunct="1">
              <a:spcBef>
                <a:spcPct val="0"/>
              </a:spcBef>
              <a:defRPr/>
            </a:pPr>
            <a:r>
              <a:rPr lang="en-US" altLang="en-US" b="1" i="1" u="sng" dirty="0" smtClean="0">
                <a:solidFill>
                  <a:srgbClr val="000000"/>
                </a:solidFill>
                <a:ea typeface="MS PGothic" charset="-128"/>
              </a:rPr>
              <a:t>Module 7: Understanding </a:t>
            </a:r>
            <a:r>
              <a:rPr lang="en-US" altLang="en-US" b="1" i="1" u="sng" dirty="0">
                <a:solidFill>
                  <a:srgbClr val="000000"/>
                </a:solidFill>
                <a:ea typeface="MS PGothic" charset="-128"/>
              </a:rPr>
              <a:t>Credit Reports and </a:t>
            </a:r>
            <a:r>
              <a:rPr lang="en-US" altLang="en-US" b="1" i="1" u="sng" dirty="0" smtClean="0">
                <a:solidFill>
                  <a:srgbClr val="000000"/>
                </a:solidFill>
                <a:ea typeface="MS PGothic" charset="-128"/>
              </a:rPr>
              <a:t>Scores</a:t>
            </a:r>
            <a:endParaRPr lang="en-US" altLang="en-US" b="1" i="1" u="sng" dirty="0">
              <a:solidFill>
                <a:srgbClr val="000000"/>
              </a:solidFill>
              <a:ea typeface="MS PGothic" charset="-128"/>
            </a:endParaRPr>
          </a:p>
          <a:p>
            <a:pPr defTabSz="479425" eaLnBrk="1" hangingPunct="1">
              <a:spcBef>
                <a:spcPct val="0"/>
              </a:spcBef>
              <a:defRPr/>
            </a:pPr>
            <a:endParaRPr lang="en-US" altLang="en-US" dirty="0">
              <a:solidFill>
                <a:srgbClr val="000000"/>
              </a:solidFill>
              <a:ea typeface="MS PGothic" charset="-128"/>
            </a:endParaRPr>
          </a:p>
          <a:p>
            <a:pPr defTabSz="479425" eaLnBrk="1" hangingPunct="1">
              <a:spcBef>
                <a:spcPct val="0"/>
              </a:spcBef>
              <a:defRPr/>
            </a:pPr>
            <a:r>
              <a:rPr lang="en-US" altLang="en-US" b="1" dirty="0">
                <a:solidFill>
                  <a:srgbClr val="000000"/>
                </a:solidFill>
                <a:ea typeface="MS PGothic" charset="-128"/>
              </a:rPr>
              <a:t>Exercise in Groups of Three (Module 7</a:t>
            </a:r>
            <a:r>
              <a:rPr lang="en-US" altLang="en-US" b="1" dirty="0" smtClean="0">
                <a:solidFill>
                  <a:srgbClr val="000000"/>
                </a:solidFill>
                <a:ea typeface="MS PGothic" charset="-128"/>
              </a:rPr>
              <a:t>) (Example credit report - Page </a:t>
            </a:r>
            <a:r>
              <a:rPr lang="en-US" altLang="en-US" b="1" dirty="0" smtClean="0">
                <a:solidFill>
                  <a:srgbClr val="000000"/>
                </a:solidFill>
                <a:ea typeface="MS PGothic" charset="-128"/>
              </a:rPr>
              <a:t>233)</a:t>
            </a:r>
            <a:endParaRPr lang="en-US" altLang="en-US" b="1" dirty="0">
              <a:solidFill>
                <a:srgbClr val="000000"/>
              </a:solidFill>
              <a:ea typeface="MS PGothic" charset="-128"/>
            </a:endParaRPr>
          </a:p>
          <a:p>
            <a:pPr marL="171450" indent="-171450" defTabSz="479425"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479425" eaLnBrk="1" hangingPunct="1">
              <a:spcBef>
                <a:spcPct val="0"/>
              </a:spcBef>
              <a:buFont typeface="Arial" charset="0"/>
              <a:buChar char="•"/>
              <a:defRPr/>
            </a:pPr>
            <a:r>
              <a:rPr lang="en-US" altLang="en-US" dirty="0">
                <a:solidFill>
                  <a:srgbClr val="000000"/>
                </a:solidFill>
                <a:ea typeface="MS PGothic" charset="-128"/>
              </a:rPr>
              <a:t>Instruct participants to get into groups of 3.</a:t>
            </a:r>
          </a:p>
          <a:p>
            <a:pPr marL="171450" indent="-171450" defTabSz="479425" eaLnBrk="1" hangingPunct="1">
              <a:spcBef>
                <a:spcPct val="0"/>
              </a:spcBef>
              <a:buFont typeface="Arial" charset="0"/>
              <a:buChar char="•"/>
              <a:defRPr/>
            </a:pPr>
            <a:r>
              <a:rPr lang="en-US" altLang="en-US" dirty="0">
                <a:solidFill>
                  <a:srgbClr val="000000"/>
                </a:solidFill>
                <a:ea typeface="MS PGothic" charset="-128"/>
              </a:rPr>
              <a:t>Instruct them to answer the questions on the slide using the example credit </a:t>
            </a:r>
            <a:r>
              <a:rPr lang="en-US" altLang="en-US" dirty="0" smtClean="0">
                <a:solidFill>
                  <a:srgbClr val="000000"/>
                </a:solidFill>
                <a:ea typeface="MS PGothic" charset="-128"/>
              </a:rPr>
              <a:t>report </a:t>
            </a:r>
            <a:r>
              <a:rPr lang="en-US" altLang="en-US" dirty="0">
                <a:solidFill>
                  <a:srgbClr val="000000"/>
                </a:solidFill>
                <a:ea typeface="MS PGothic" charset="-128"/>
              </a:rPr>
              <a:t>in the toolkit</a:t>
            </a:r>
            <a:r>
              <a:rPr lang="en-US" altLang="en-US" b="1" dirty="0">
                <a:solidFill>
                  <a:srgbClr val="000000"/>
                </a:solidFill>
                <a:ea typeface="MS PGothic" charset="-128"/>
              </a:rPr>
              <a:t>.</a:t>
            </a:r>
            <a:endParaRPr lang="en-US" altLang="en-US" dirty="0">
              <a:solidFill>
                <a:srgbClr val="000000"/>
              </a:solidFill>
              <a:ea typeface="MS PGothic" charset="-128"/>
            </a:endParaRPr>
          </a:p>
          <a:p>
            <a:pPr marL="171450" indent="-171450" defTabSz="479425" eaLnBrk="1" hangingPunct="1">
              <a:spcBef>
                <a:spcPct val="0"/>
              </a:spcBef>
              <a:buFont typeface="Arial" charset="0"/>
              <a:buChar char="•"/>
              <a:defRPr/>
            </a:pPr>
            <a:r>
              <a:rPr lang="en-US" altLang="en-US" dirty="0">
                <a:solidFill>
                  <a:srgbClr val="000000"/>
                </a:solidFill>
                <a:ea typeface="MS PGothic" charset="-128"/>
              </a:rPr>
              <a:t>Explain that the credit report is an example and is not based solely on any one of the formats used by the three major credit reporting agencies.</a:t>
            </a:r>
          </a:p>
          <a:p>
            <a:pPr marL="171450" indent="-171450" defTabSz="479425" eaLnBrk="1" hangingPunct="1">
              <a:spcBef>
                <a:spcPct val="0"/>
              </a:spcBef>
              <a:buFont typeface="Arial" charset="0"/>
              <a:buChar char="•"/>
              <a:defRPr/>
            </a:pPr>
            <a:r>
              <a:rPr lang="en-US" altLang="en-US" dirty="0" smtClean="0">
                <a:solidFill>
                  <a:srgbClr val="000000"/>
                </a:solidFill>
                <a:ea typeface="MS PGothic" charset="-128"/>
              </a:rPr>
              <a:t>After </a:t>
            </a:r>
            <a:r>
              <a:rPr lang="en-US" altLang="en-US" dirty="0">
                <a:solidFill>
                  <a:srgbClr val="000000"/>
                </a:solidFill>
                <a:ea typeface="MS PGothic" charset="-128"/>
              </a:rPr>
              <a:t>7 – 10 minutes, solicit answers from participants.</a:t>
            </a:r>
          </a:p>
          <a:p>
            <a:pPr marL="957263" lvl="1" indent="-479425" defTabSz="479425" eaLnBrk="1" hangingPunct="1">
              <a:spcBef>
                <a:spcPct val="0"/>
              </a:spcBef>
              <a:buFont typeface="Calibri" charset="0"/>
              <a:buAutoNum type="arabicPeriod"/>
              <a:defRPr/>
            </a:pPr>
            <a:r>
              <a:rPr lang="en-US" altLang="en-US" dirty="0">
                <a:solidFill>
                  <a:srgbClr val="000000"/>
                </a:solidFill>
                <a:ea typeface="MS PGothic" charset="-128"/>
              </a:rPr>
              <a:t>Who does this credit report belong to? </a:t>
            </a:r>
            <a:r>
              <a:rPr lang="en-US" altLang="en-US" b="1" dirty="0">
                <a:solidFill>
                  <a:srgbClr val="000000"/>
                </a:solidFill>
                <a:ea typeface="MS PGothic" charset="-128"/>
              </a:rPr>
              <a:t>Miguel Simon Smith</a:t>
            </a:r>
            <a:endParaRPr lang="en-US" altLang="en-US" dirty="0">
              <a:solidFill>
                <a:srgbClr val="000000"/>
              </a:solidFill>
              <a:ea typeface="MS PGothic" charset="-128"/>
            </a:endParaRPr>
          </a:p>
          <a:p>
            <a:pPr marL="957263" lvl="1" indent="-479425" defTabSz="479425" eaLnBrk="1" hangingPunct="1">
              <a:spcBef>
                <a:spcPct val="0"/>
              </a:spcBef>
              <a:buFont typeface="Calibri" charset="0"/>
              <a:buAutoNum type="arabicPeriod"/>
              <a:defRPr/>
            </a:pPr>
            <a:r>
              <a:rPr lang="en-US" altLang="en-US" dirty="0">
                <a:solidFill>
                  <a:srgbClr val="000000"/>
                </a:solidFill>
                <a:ea typeface="MS PGothic" charset="-128"/>
              </a:rPr>
              <a:t>Where does this person live? </a:t>
            </a:r>
            <a:r>
              <a:rPr lang="en-US" altLang="en-US" b="1" dirty="0">
                <a:solidFill>
                  <a:srgbClr val="000000"/>
                </a:solidFill>
                <a:ea typeface="MS PGothic" charset="-128"/>
              </a:rPr>
              <a:t>457 First Street, Littleton, MI 90876</a:t>
            </a:r>
            <a:endParaRPr lang="en-US" altLang="en-US" dirty="0">
              <a:solidFill>
                <a:srgbClr val="000000"/>
              </a:solidFill>
              <a:ea typeface="MS PGothic" charset="-128"/>
            </a:endParaRPr>
          </a:p>
          <a:p>
            <a:pPr marL="957263" lvl="1" indent="-479425" defTabSz="479425" eaLnBrk="1" hangingPunct="1">
              <a:spcBef>
                <a:spcPct val="0"/>
              </a:spcBef>
              <a:buFont typeface="Calibri" charset="0"/>
              <a:buAutoNum type="arabicPeriod"/>
              <a:defRPr/>
            </a:pPr>
            <a:r>
              <a:rPr lang="en-US" altLang="en-US" dirty="0">
                <a:solidFill>
                  <a:srgbClr val="000000"/>
                </a:solidFill>
                <a:ea typeface="MS PGothic" charset="-128"/>
              </a:rPr>
              <a:t>Where does he work? How long has he worked there? </a:t>
            </a:r>
            <a:r>
              <a:rPr lang="en-US" altLang="en-US" b="1" dirty="0">
                <a:solidFill>
                  <a:srgbClr val="000000"/>
                </a:solidFill>
                <a:ea typeface="MS PGothic" charset="-128"/>
              </a:rPr>
              <a:t>Riveria </a:t>
            </a:r>
            <a:r>
              <a:rPr lang="en-US" altLang="en-US" b="1" dirty="0" smtClean="0">
                <a:solidFill>
                  <a:srgbClr val="000000"/>
                </a:solidFill>
                <a:ea typeface="MS PGothic" charset="-128"/>
              </a:rPr>
              <a:t>Restaurants; 6 </a:t>
            </a:r>
            <a:r>
              <a:rPr lang="en-US" altLang="en-US" b="1" dirty="0">
                <a:solidFill>
                  <a:srgbClr val="000000"/>
                </a:solidFill>
                <a:ea typeface="MS PGothic" charset="-128"/>
              </a:rPr>
              <a:t>years and 4 months</a:t>
            </a:r>
            <a:endParaRPr lang="en-US" altLang="en-US" dirty="0">
              <a:solidFill>
                <a:srgbClr val="000000"/>
              </a:solidFill>
              <a:ea typeface="MS PGothic" charset="-128"/>
            </a:endParaRPr>
          </a:p>
          <a:p>
            <a:pPr marL="957263" lvl="1" indent="-479425" defTabSz="479425" eaLnBrk="1" hangingPunct="1">
              <a:spcBef>
                <a:spcPct val="0"/>
              </a:spcBef>
              <a:buFont typeface="Calibri" charset="0"/>
              <a:buAutoNum type="arabicPeriod"/>
              <a:defRPr/>
            </a:pPr>
            <a:r>
              <a:rPr lang="en-US" altLang="en-US" dirty="0">
                <a:solidFill>
                  <a:srgbClr val="000000"/>
                </a:solidFill>
                <a:ea typeface="MS PGothic" charset="-128"/>
              </a:rPr>
              <a:t>Does he have public records? If yes, describe it (them). </a:t>
            </a:r>
            <a:r>
              <a:rPr lang="en-US" altLang="en-US" b="1" dirty="0">
                <a:solidFill>
                  <a:srgbClr val="000000"/>
                </a:solidFill>
                <a:ea typeface="MS PGothic" charset="-128"/>
              </a:rPr>
              <a:t>Yes. Chapter 7 Bankruptcy and Civil Judgment</a:t>
            </a:r>
            <a:endParaRPr lang="en-US" altLang="en-US" dirty="0">
              <a:solidFill>
                <a:srgbClr val="000000"/>
              </a:solidFill>
              <a:ea typeface="MS PGothic" charset="-128"/>
            </a:endParaRPr>
          </a:p>
          <a:p>
            <a:pPr marL="957263" lvl="1" indent="-479425" defTabSz="479425" eaLnBrk="1" hangingPunct="1">
              <a:spcBef>
                <a:spcPct val="0"/>
              </a:spcBef>
              <a:buFont typeface="Calibri" charset="0"/>
              <a:buAutoNum type="arabicPeriod"/>
              <a:defRPr/>
            </a:pPr>
            <a:r>
              <a:rPr lang="en-US" altLang="en-US" dirty="0">
                <a:solidFill>
                  <a:srgbClr val="000000"/>
                </a:solidFill>
                <a:ea typeface="MS PGothic" charset="-128"/>
              </a:rPr>
              <a:t>Is he late on any of his accounts? If yes, describe. </a:t>
            </a:r>
            <a:r>
              <a:rPr lang="en-US" altLang="en-US" b="1" dirty="0">
                <a:solidFill>
                  <a:srgbClr val="000000"/>
                </a:solidFill>
                <a:ea typeface="MS PGothic" charset="-128"/>
              </a:rPr>
              <a:t>Yes. He is 30 days late on his auto loan with Littletown Community Bank</a:t>
            </a:r>
          </a:p>
          <a:p>
            <a:pPr marL="957263" lvl="1" indent="-479425" defTabSz="479425" eaLnBrk="1" hangingPunct="1">
              <a:spcBef>
                <a:spcPct val="0"/>
              </a:spcBef>
              <a:buFont typeface="Calibri" charset="0"/>
              <a:buAutoNum type="arabicPeriod" startAt="6"/>
              <a:defRPr/>
            </a:pPr>
            <a:r>
              <a:rPr lang="en-US" altLang="en-US" dirty="0">
                <a:solidFill>
                  <a:srgbClr val="000000"/>
                </a:solidFill>
                <a:ea typeface="MS PGothic" charset="-128"/>
              </a:rPr>
              <a:t>Are any of his accounts in good standing? If yes, describe. </a:t>
            </a:r>
            <a:r>
              <a:rPr lang="en-US" altLang="en-US" b="1" dirty="0">
                <a:solidFill>
                  <a:srgbClr val="000000"/>
                </a:solidFill>
                <a:ea typeface="MS PGothic" charset="-128"/>
              </a:rPr>
              <a:t>Yes. His credit card payment.</a:t>
            </a:r>
            <a:endParaRPr lang="en-US" altLang="en-US" dirty="0">
              <a:solidFill>
                <a:srgbClr val="000000"/>
              </a:solidFill>
              <a:ea typeface="MS PGothic" charset="-128"/>
            </a:endParaRPr>
          </a:p>
          <a:p>
            <a:pPr marL="957263" lvl="1" indent="-479425" defTabSz="479425" eaLnBrk="1" hangingPunct="1">
              <a:spcBef>
                <a:spcPct val="0"/>
              </a:spcBef>
              <a:buFont typeface="Calibri" charset="0"/>
              <a:buAutoNum type="arabicPeriod" startAt="6"/>
              <a:defRPr/>
            </a:pPr>
            <a:r>
              <a:rPr lang="en-US" altLang="en-US" dirty="0">
                <a:solidFill>
                  <a:srgbClr val="000000"/>
                </a:solidFill>
                <a:ea typeface="MS PGothic" charset="-128"/>
              </a:rPr>
              <a:t>What are the balances of his accounts in the account information section? </a:t>
            </a:r>
            <a:r>
              <a:rPr lang="en-US" altLang="en-US" b="1" dirty="0">
                <a:solidFill>
                  <a:srgbClr val="000000"/>
                </a:solidFill>
                <a:ea typeface="MS PGothic" charset="-128"/>
              </a:rPr>
              <a:t>Auto loan balance is $14,680; Credit card balance is $3,626</a:t>
            </a:r>
          </a:p>
          <a:p>
            <a:pPr marL="957263" lvl="1" indent="-479425" defTabSz="479425" eaLnBrk="1" hangingPunct="1">
              <a:spcBef>
                <a:spcPct val="0"/>
              </a:spcBef>
              <a:buFont typeface="Calibri" charset="0"/>
              <a:buAutoNum type="arabicPeriod" startAt="6"/>
              <a:defRPr/>
            </a:pPr>
            <a:r>
              <a:rPr lang="en-US" altLang="en-US" dirty="0">
                <a:solidFill>
                  <a:srgbClr val="000000"/>
                </a:solidFill>
                <a:ea typeface="MS PGothic" charset="-128"/>
              </a:rPr>
              <a:t>Does he have accounts in collection? What kind of debt was sent to collections? </a:t>
            </a:r>
            <a:r>
              <a:rPr lang="en-US" altLang="en-US" b="1" dirty="0">
                <a:solidFill>
                  <a:srgbClr val="000000"/>
                </a:solidFill>
                <a:ea typeface="MS PGothic" charset="-128"/>
              </a:rPr>
              <a:t>Yes. $1,000.</a:t>
            </a:r>
          </a:p>
          <a:p>
            <a:pPr marL="957263" lvl="1" indent="-479425" defTabSz="479425" eaLnBrk="1" hangingPunct="1">
              <a:spcBef>
                <a:spcPct val="0"/>
              </a:spcBef>
              <a:buFont typeface="Calibri" charset="0"/>
              <a:buAutoNum type="arabicPeriod" startAt="6"/>
              <a:defRPr/>
            </a:pPr>
            <a:r>
              <a:rPr lang="en-US" altLang="en-US" dirty="0">
                <a:solidFill>
                  <a:srgbClr val="000000"/>
                </a:solidFill>
                <a:ea typeface="MS PGothic" charset="-128"/>
              </a:rPr>
              <a:t>What do his inquiries tell you? </a:t>
            </a:r>
            <a:r>
              <a:rPr lang="en-US" altLang="en-US" b="1" dirty="0">
                <a:solidFill>
                  <a:srgbClr val="000000"/>
                </a:solidFill>
                <a:ea typeface="MS PGothic" charset="-128"/>
              </a:rPr>
              <a:t>He explored an auto loan and likely a store credit/debit card.</a:t>
            </a:r>
          </a:p>
          <a:p>
            <a:pPr marL="957263" lvl="1" indent="-479425" defTabSz="479425" eaLnBrk="1" hangingPunct="1">
              <a:spcBef>
                <a:spcPct val="0"/>
              </a:spcBef>
              <a:buFont typeface="Calibri" charset="0"/>
              <a:buAutoNum type="arabicPeriod" startAt="6"/>
              <a:defRPr/>
            </a:pPr>
            <a:r>
              <a:rPr lang="en-US" altLang="en-US" dirty="0">
                <a:solidFill>
                  <a:srgbClr val="000000"/>
                </a:solidFill>
                <a:ea typeface="MS PGothic" charset="-128"/>
              </a:rPr>
              <a:t>What is your opinion of this person</a:t>
            </a:r>
            <a:r>
              <a:rPr lang="ja-JP" altLang="en-US" dirty="0">
                <a:solidFill>
                  <a:srgbClr val="000000"/>
                </a:solidFill>
                <a:ea typeface="MS PGothic" charset="-128"/>
              </a:rPr>
              <a:t>’</a:t>
            </a:r>
            <a:r>
              <a:rPr lang="en-US" altLang="ja-JP" dirty="0">
                <a:solidFill>
                  <a:srgbClr val="000000"/>
                </a:solidFill>
                <a:ea typeface="MS PGothic" charset="-128"/>
              </a:rPr>
              <a:t>s credit history. Is it positive or negative? </a:t>
            </a:r>
          </a:p>
          <a:p>
            <a:pPr marL="957263" lvl="1" indent="-479425" defTabSz="479425" eaLnBrk="1" hangingPunct="1">
              <a:spcBef>
                <a:spcPct val="0"/>
              </a:spcBef>
              <a:defRPr/>
            </a:pPr>
            <a:endParaRPr lang="en-US" altLang="en-US" i="1" dirty="0">
              <a:solidFill>
                <a:srgbClr val="000000"/>
              </a:solidFill>
              <a:ea typeface="MS PGothic" charset="-128"/>
            </a:endParaRPr>
          </a:p>
          <a:p>
            <a:pPr defTabSz="479425" eaLnBrk="1" hangingPunct="1">
              <a:spcBef>
                <a:spcPct val="0"/>
              </a:spcBef>
              <a:defRPr/>
            </a:pPr>
            <a:r>
              <a:rPr lang="en-US" altLang="en-US" b="1" i="1" dirty="0">
                <a:solidFill>
                  <a:srgbClr val="000000"/>
                </a:solidFill>
                <a:ea typeface="MS PGothic" charset="-128"/>
              </a:rPr>
              <a:t>NOTE: If time allows, cover some of the key terms used in credit reporting found in the toolkit immediately following the credit report example. </a:t>
            </a:r>
          </a:p>
          <a:p>
            <a:pPr marL="171450" indent="-171450" defTabSz="479425" eaLnBrk="1" hangingPunct="1">
              <a:spcBef>
                <a:spcPct val="0"/>
              </a:spcBef>
              <a:buFont typeface="Arial" charset="0"/>
              <a:buChar char="•"/>
              <a:defRPr/>
            </a:pPr>
            <a:endParaRPr lang="en-US" altLang="en-US" b="1" dirty="0">
              <a:solidFill>
                <a:srgbClr val="000000"/>
              </a:solidFill>
              <a:ea typeface="MS PGothic" charset="-128"/>
            </a:endParaRPr>
          </a:p>
          <a:p>
            <a:pPr marL="171450" indent="-171450" defTabSz="479425" eaLnBrk="1" hangingPunct="1">
              <a:spcBef>
                <a:spcPct val="0"/>
              </a:spcBef>
              <a:buFont typeface="Arial" charset="0"/>
              <a:buChar char="•"/>
              <a:defRPr/>
            </a:pPr>
            <a:r>
              <a:rPr lang="en-US" altLang="en-US" dirty="0">
                <a:solidFill>
                  <a:srgbClr val="000000"/>
                </a:solidFill>
                <a:ea typeface="MS PGothic" charset="-128"/>
              </a:rPr>
              <a:t>Ask participants if they know the definition before providing the explanation. Focus specifically </a:t>
            </a:r>
            <a:r>
              <a:rPr lang="en-US" altLang="en-US" dirty="0" smtClean="0">
                <a:solidFill>
                  <a:srgbClr val="000000"/>
                </a:solidFill>
                <a:ea typeface="MS PGothic" charset="-128"/>
              </a:rPr>
              <a:t>on:</a:t>
            </a:r>
          </a:p>
          <a:p>
            <a:pPr marL="628650" lvl="1" indent="-171450" defTabSz="479425" eaLnBrk="1" hangingPunct="1">
              <a:spcBef>
                <a:spcPct val="0"/>
              </a:spcBef>
              <a:buFont typeface="Arial" charset="0"/>
              <a:buChar char="•"/>
              <a:defRPr/>
            </a:pPr>
            <a:r>
              <a:rPr lang="en-US" altLang="en-US" dirty="0" smtClean="0">
                <a:solidFill>
                  <a:srgbClr val="000000"/>
                </a:solidFill>
                <a:ea typeface="MS PGothic" charset="-128"/>
              </a:rPr>
              <a:t>Authorized User</a:t>
            </a:r>
          </a:p>
          <a:p>
            <a:pPr marL="628650" lvl="1" indent="-171450" defTabSz="479425" eaLnBrk="1" hangingPunct="1">
              <a:spcBef>
                <a:spcPct val="0"/>
              </a:spcBef>
              <a:buFont typeface="Arial" charset="0"/>
              <a:buChar char="•"/>
              <a:defRPr/>
            </a:pPr>
            <a:r>
              <a:rPr lang="en-US" altLang="en-US" dirty="0" smtClean="0">
                <a:solidFill>
                  <a:srgbClr val="000000"/>
                </a:solidFill>
                <a:ea typeface="MS PGothic" charset="-128"/>
              </a:rPr>
              <a:t>Delinquent</a:t>
            </a:r>
          </a:p>
          <a:p>
            <a:pPr marL="628650" lvl="1" indent="-171450" defTabSz="479425" eaLnBrk="1" hangingPunct="1">
              <a:spcBef>
                <a:spcPct val="0"/>
              </a:spcBef>
              <a:buFont typeface="Arial" charset="0"/>
              <a:buChar char="•"/>
              <a:defRPr/>
            </a:pPr>
            <a:r>
              <a:rPr lang="en-US" altLang="en-US" dirty="0" smtClean="0">
                <a:solidFill>
                  <a:srgbClr val="000000"/>
                </a:solidFill>
                <a:ea typeface="MS PGothic" charset="-128"/>
              </a:rPr>
              <a:t>Default</a:t>
            </a:r>
          </a:p>
          <a:p>
            <a:pPr marL="628650" lvl="1" indent="-171450" defTabSz="479425" eaLnBrk="1" hangingPunct="1">
              <a:spcBef>
                <a:spcPct val="0"/>
              </a:spcBef>
              <a:buFont typeface="Arial" charset="0"/>
              <a:buChar char="•"/>
              <a:defRPr/>
            </a:pPr>
            <a:r>
              <a:rPr lang="en-US" altLang="en-US" dirty="0" smtClean="0">
                <a:solidFill>
                  <a:srgbClr val="000000"/>
                </a:solidFill>
                <a:ea typeface="MS PGothic" charset="-128"/>
              </a:rPr>
              <a:t>Charge Off</a:t>
            </a:r>
          </a:p>
          <a:p>
            <a:pPr marL="628650" lvl="1" indent="-171450" defTabSz="479425" eaLnBrk="1" hangingPunct="1">
              <a:spcBef>
                <a:spcPct val="0"/>
              </a:spcBef>
              <a:buFont typeface="Arial" charset="0"/>
              <a:buChar char="•"/>
              <a:defRPr/>
            </a:pPr>
            <a:r>
              <a:rPr lang="en-US" altLang="en-US" dirty="0" smtClean="0">
                <a:solidFill>
                  <a:srgbClr val="000000"/>
                </a:solidFill>
                <a:ea typeface="MS PGothic" charset="-128"/>
              </a:rPr>
              <a:t>Discharge</a:t>
            </a:r>
            <a:endParaRPr lang="en-US" altLang="en-US" dirty="0">
              <a:solidFill>
                <a:srgbClr val="000000"/>
              </a:solidFill>
              <a:ea typeface="MS PGothic" charset="-128"/>
            </a:endParaRPr>
          </a:p>
        </p:txBody>
      </p:sp>
      <p:sp>
        <p:nvSpPr>
          <p:cNvPr id="3307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79A1174-635A-485D-B57A-38A0EB7D26AD}" type="slidenum">
              <a:rPr lang="en-US" altLang="en-US" smtClean="0">
                <a:latin typeface="Calibri" panose="020F0502020204030204" pitchFamily="34" charset="0"/>
              </a:rPr>
              <a:pPr/>
              <a:t>144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55875628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eaLnBrk="1" hangingPunct="1">
              <a:spcBef>
                <a:spcPct val="0"/>
              </a:spcBef>
              <a:defRPr/>
            </a:pPr>
            <a:r>
              <a:rPr lang="en-US" altLang="en-US" b="1" i="1" u="sng" dirty="0" smtClean="0">
                <a:solidFill>
                  <a:srgbClr val="000000"/>
                </a:solidFill>
                <a:ea typeface="MS PGothic" charset="-128"/>
              </a:rPr>
              <a:t>Module 7: Understanding Credit </a:t>
            </a:r>
            <a:r>
              <a:rPr lang="en-US" altLang="en-US" b="1" i="1" u="sng" dirty="0">
                <a:solidFill>
                  <a:srgbClr val="000000"/>
                </a:solidFill>
                <a:ea typeface="MS PGothic" charset="-128"/>
              </a:rPr>
              <a:t>Reports and </a:t>
            </a:r>
            <a:r>
              <a:rPr lang="en-US" altLang="en-US" b="1" i="1" u="sng" dirty="0" smtClean="0">
                <a:solidFill>
                  <a:srgbClr val="000000"/>
                </a:solidFill>
                <a:ea typeface="MS PGothic" charset="-128"/>
              </a:rPr>
              <a:t>Scores</a:t>
            </a:r>
            <a:endParaRPr lang="en-US" altLang="en-US" b="1" i="1" u="sng" dirty="0">
              <a:solidFill>
                <a:srgbClr val="000000"/>
              </a:solidFill>
              <a:ea typeface="MS PGothic" charset="-128"/>
            </a:endParaRPr>
          </a:p>
          <a:p>
            <a:pPr defTabSz="996950" eaLnBrk="1" hangingPunct="1">
              <a:spcBef>
                <a:spcPct val="0"/>
              </a:spcBef>
              <a:defRPr/>
            </a:pPr>
            <a:endParaRPr lang="en-US" altLang="en-US" b="1" u="sng" dirty="0">
              <a:solidFill>
                <a:srgbClr val="000000"/>
              </a:solidFill>
              <a:ea typeface="MS PGothic" charset="-128"/>
            </a:endParaRPr>
          </a:p>
          <a:p>
            <a:pPr defTabSz="996950" eaLnBrk="1" hangingPunct="1">
              <a:spcBef>
                <a:spcPct val="0"/>
              </a:spcBef>
              <a:defRPr/>
            </a:pPr>
            <a:r>
              <a:rPr lang="en-US" altLang="en-US" b="1" dirty="0">
                <a:solidFill>
                  <a:srgbClr val="000000"/>
                </a:solidFill>
                <a:ea typeface="MS PGothic" charset="-128"/>
              </a:rPr>
              <a:t>Presentation (Module 7)</a:t>
            </a:r>
          </a:p>
          <a:p>
            <a:pPr marL="171450" indent="-171450" defTabSz="9969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dirty="0">
                <a:solidFill>
                  <a:srgbClr val="000000"/>
                </a:solidFill>
                <a:ea typeface="MS PGothic" charset="-128"/>
              </a:rPr>
              <a:t>Review the three largest companies that create credit reports.</a:t>
            </a:r>
          </a:p>
          <a:p>
            <a:pPr marL="171450" indent="-171450" defTabSz="9969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dirty="0">
                <a:solidFill>
                  <a:srgbClr val="000000"/>
                </a:solidFill>
                <a:ea typeface="MS PGothic" charset="-128"/>
              </a:rPr>
              <a:t>Explain FACT Act and www.annualcreditreport.com. Be sure to inform people to be aware of imposter websites.</a:t>
            </a:r>
          </a:p>
          <a:p>
            <a:pPr marL="171450" indent="-171450" defTabSz="9969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dirty="0">
                <a:solidFill>
                  <a:srgbClr val="000000"/>
                </a:solidFill>
                <a:ea typeface="MS PGothic" charset="-128"/>
              </a:rPr>
              <a:t>Explain how credit reporting agencies get their information—from information furnishers and to whom they sell the information once compiled.</a:t>
            </a:r>
          </a:p>
        </p:txBody>
      </p:sp>
      <p:sp>
        <p:nvSpPr>
          <p:cNvPr id="332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5862F49-CDBE-475B-B007-86E5042A9C7F}" type="slidenum">
              <a:rPr lang="en-US" altLang="en-US" smtClean="0">
                <a:latin typeface="Calibri" panose="020F0502020204030204" pitchFamily="34" charset="0"/>
              </a:rPr>
              <a:pPr/>
              <a:t>145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72458821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1000819" eaLnBrk="1" fontAlgn="auto" hangingPunct="1">
              <a:spcBef>
                <a:spcPts val="0"/>
              </a:spcBef>
              <a:spcAft>
                <a:spcPts val="0"/>
              </a:spcAft>
              <a:defRPr/>
            </a:pPr>
            <a:r>
              <a:rPr lang="en-US" altLang="en-US" b="1" i="1" u="sng" dirty="0" smtClean="0">
                <a:solidFill>
                  <a:srgbClr val="000000"/>
                </a:solidFill>
                <a:ea typeface="MS PGothic" charset="-128"/>
              </a:rPr>
              <a:t>Module 7: </a:t>
            </a:r>
            <a:r>
              <a:rPr lang="en-US" b="1" i="1" u="sng" dirty="0" smtClean="0">
                <a:solidFill>
                  <a:srgbClr val="000000"/>
                </a:solidFill>
              </a:rPr>
              <a:t>Understanding Credit Reports and Scores</a:t>
            </a:r>
          </a:p>
          <a:p>
            <a:pPr>
              <a:defRPr/>
            </a:pPr>
            <a:endParaRPr lang="en-US" dirty="0" smtClean="0"/>
          </a:p>
          <a:p>
            <a:pPr>
              <a:defRPr/>
            </a:pPr>
            <a:r>
              <a:rPr lang="en-US" b="1" dirty="0" smtClean="0"/>
              <a:t>Presentation (Module 7)</a:t>
            </a:r>
          </a:p>
          <a:p>
            <a:pPr>
              <a:defRPr/>
            </a:pPr>
            <a:endParaRPr lang="en-US" dirty="0" smtClean="0"/>
          </a:p>
          <a:p>
            <a:pPr marL="171425" indent="-171425">
              <a:buFont typeface="Arial"/>
              <a:buChar char="•"/>
              <a:defRPr/>
            </a:pPr>
            <a:r>
              <a:rPr lang="en-US" dirty="0" smtClean="0"/>
              <a:t>Review using Annualcreditreport.com.</a:t>
            </a:r>
          </a:p>
        </p:txBody>
      </p:sp>
      <p:sp>
        <p:nvSpPr>
          <p:cNvPr id="334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E33094D-ABEC-4C8A-AE4C-61EEDD2AE0A0}" type="slidenum">
              <a:rPr lang="en-US" altLang="en-US" smtClean="0">
                <a:latin typeface="Calibri" panose="020F0502020204030204" pitchFamily="34" charset="0"/>
              </a:rPr>
              <a:pPr/>
              <a:t>146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15365600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713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8538" eaLnBrk="1" hangingPunct="1">
              <a:spcBef>
                <a:spcPct val="0"/>
              </a:spcBef>
              <a:defRPr/>
            </a:pPr>
            <a:r>
              <a:rPr lang="en-US" altLang="en-US" b="1" i="1" u="sng" dirty="0" smtClean="0">
                <a:solidFill>
                  <a:srgbClr val="000000"/>
                </a:solidFill>
                <a:ea typeface="MS PGothic" charset="-128"/>
              </a:rPr>
              <a:t>Module 7: Understanding </a:t>
            </a:r>
            <a:r>
              <a:rPr lang="en-US" altLang="en-US" b="1" i="1" u="sng" dirty="0">
                <a:solidFill>
                  <a:srgbClr val="000000"/>
                </a:solidFill>
                <a:ea typeface="MS PGothic" charset="-128"/>
              </a:rPr>
              <a:t>Credit Reports and </a:t>
            </a:r>
            <a:r>
              <a:rPr lang="en-US" altLang="en-US" b="1" i="1" u="sng" dirty="0" smtClean="0">
                <a:solidFill>
                  <a:srgbClr val="000000"/>
                </a:solidFill>
                <a:ea typeface="MS PGothic" charset="-128"/>
              </a:rPr>
              <a:t>Scores</a:t>
            </a:r>
            <a:endParaRPr lang="en-US" altLang="en-US" b="1" i="1" u="sng" dirty="0">
              <a:solidFill>
                <a:srgbClr val="000000"/>
              </a:solidFill>
              <a:ea typeface="MS PGothic" charset="-128"/>
            </a:endParaRPr>
          </a:p>
          <a:p>
            <a:pPr marL="171450" indent="-171450" defTabSz="998538">
              <a:buFont typeface="Arial" charset="0"/>
              <a:buChar char="•"/>
              <a:defRPr/>
            </a:pPr>
            <a:endParaRPr lang="en-US" altLang="en-US" dirty="0" smtClean="0">
              <a:ea typeface="MS PGothic" charset="-128"/>
            </a:endParaRPr>
          </a:p>
          <a:p>
            <a:pPr defTabSz="998538">
              <a:buFont typeface="Arial" charset="0"/>
              <a:buNone/>
              <a:defRPr/>
            </a:pPr>
            <a:r>
              <a:rPr lang="en-US" altLang="en-US" b="1" dirty="0" smtClean="0">
                <a:ea typeface="MS PGothic" charset="-128"/>
              </a:rPr>
              <a:t>Presentation (Module 7)</a:t>
            </a:r>
          </a:p>
          <a:p>
            <a:pPr defTabSz="998538">
              <a:buFont typeface="Arial" charset="0"/>
              <a:buNone/>
              <a:defRPr/>
            </a:pPr>
            <a:endParaRPr lang="en-US" altLang="en-US" dirty="0">
              <a:ea typeface="MS PGothic" charset="-128"/>
            </a:endParaRPr>
          </a:p>
          <a:p>
            <a:pPr marL="171450" indent="-171450" defTabSz="998538">
              <a:buFont typeface="Arial" charset="0"/>
              <a:buChar char="•"/>
              <a:defRPr/>
            </a:pPr>
            <a:r>
              <a:rPr lang="en-US" altLang="en-US" dirty="0">
                <a:ea typeface="MS PGothic" charset="-128"/>
              </a:rPr>
              <a:t>Review using Annualcreditreport.com.</a:t>
            </a:r>
          </a:p>
          <a:p>
            <a:pPr marL="171450" indent="-171450" defTabSz="998538">
              <a:buFont typeface="Arial" charset="0"/>
              <a:buChar char="•"/>
              <a:defRPr/>
            </a:pPr>
            <a:endParaRPr lang="en-US" altLang="en-US" dirty="0">
              <a:ea typeface="MS PGothic" charset="-128"/>
            </a:endParaRPr>
          </a:p>
          <a:p>
            <a:pPr marL="171450" indent="-171450" defTabSz="998538">
              <a:buFont typeface="Arial" charset="0"/>
              <a:buChar char="•"/>
              <a:defRPr/>
            </a:pPr>
            <a:r>
              <a:rPr lang="en-US" altLang="en-US" dirty="0">
                <a:ea typeface="MS PGothic" charset="-128"/>
              </a:rPr>
              <a:t>To order through the website, visit: </a:t>
            </a:r>
            <a:r>
              <a:rPr lang="en-US" altLang="en-US" dirty="0">
                <a:ea typeface="MS PGothic" charset="-128"/>
                <a:hlinkClick r:id="rId3"/>
              </a:rPr>
              <a:t>https://www.annualcreditreport.com</a:t>
            </a:r>
            <a:endParaRPr lang="en-US" altLang="en-US" dirty="0">
              <a:ea typeface="MS PGothic" charset="-128"/>
            </a:endParaRPr>
          </a:p>
          <a:p>
            <a:pPr marL="628650" lvl="1" indent="-171450" defTabSz="998538">
              <a:spcBef>
                <a:spcPts val="525"/>
              </a:spcBef>
              <a:buFont typeface="Arial" charset="0"/>
              <a:buChar char="•"/>
              <a:defRPr/>
            </a:pPr>
            <a:r>
              <a:rPr lang="en-US" altLang="en-US" dirty="0">
                <a:ea typeface="MS PGothic" charset="-128"/>
              </a:rPr>
              <a:t>Complete a form with basic information (name, Social Security number, address, etc.).</a:t>
            </a:r>
          </a:p>
          <a:p>
            <a:pPr marL="628650" lvl="1" indent="-171450" defTabSz="998538">
              <a:spcBef>
                <a:spcPts val="525"/>
              </a:spcBef>
              <a:buFont typeface="Arial" charset="0"/>
              <a:buChar char="•"/>
              <a:defRPr/>
            </a:pPr>
            <a:r>
              <a:rPr lang="en-US" altLang="en-US" dirty="0">
                <a:ea typeface="MS PGothic" charset="-128"/>
              </a:rPr>
              <a:t>Select the report(s) you want—Equifax, Experian, and/or TransUnion.</a:t>
            </a:r>
          </a:p>
          <a:p>
            <a:pPr marL="628650" lvl="1" indent="-171450" defTabSz="998538">
              <a:spcBef>
                <a:spcPts val="525"/>
              </a:spcBef>
              <a:buFont typeface="Arial" charset="0"/>
              <a:buChar char="•"/>
              <a:defRPr/>
            </a:pPr>
            <a:r>
              <a:rPr lang="en-US" altLang="en-US" dirty="0">
                <a:ea typeface="MS PGothic" charset="-128"/>
              </a:rPr>
              <a:t>Answer security questions: former addresses, amount of a loan you have, phone numbers that have belonged to you, counties you may have lived in, etc.</a:t>
            </a:r>
          </a:p>
          <a:p>
            <a:pPr marL="628650" lvl="1" indent="-171450" defTabSz="998538">
              <a:buFont typeface="Arial" charset="0"/>
              <a:buChar char="•"/>
              <a:defRPr/>
            </a:pPr>
            <a:r>
              <a:rPr lang="en-US" altLang="en-US" dirty="0">
                <a:ea typeface="MS PGothic" charset="-128"/>
              </a:rPr>
              <a:t>If you are unable to answer these questions, you will have to use another method.</a:t>
            </a:r>
          </a:p>
          <a:p>
            <a:pPr marL="171450" indent="-171450" defTabSz="998538">
              <a:spcBef>
                <a:spcPts val="525"/>
              </a:spcBef>
              <a:buFont typeface="Arial" charset="0"/>
              <a:buChar char="•"/>
              <a:defRPr/>
            </a:pPr>
            <a:r>
              <a:rPr lang="en-US" altLang="en-US" dirty="0">
                <a:ea typeface="MS PGothic" charset="-128"/>
              </a:rPr>
              <a:t>You will save a PDF version of your report, print the report, or both. </a:t>
            </a:r>
          </a:p>
          <a:p>
            <a:pPr marL="628650" lvl="1" indent="-171450" defTabSz="998538">
              <a:buFont typeface="Arial" charset="0"/>
              <a:buChar char="•"/>
              <a:defRPr/>
            </a:pPr>
            <a:r>
              <a:rPr lang="en-US" altLang="en-US" dirty="0">
                <a:ea typeface="MS PGothic" charset="-128"/>
              </a:rPr>
              <a:t>Be sure you do this in a safe and secure location. Avoid doing this on public computers (library).</a:t>
            </a:r>
          </a:p>
          <a:p>
            <a:pPr marL="171450" indent="-171450" defTabSz="998538">
              <a:buFont typeface="Arial" charset="0"/>
              <a:buChar char="•"/>
              <a:defRPr/>
            </a:pPr>
            <a:r>
              <a:rPr lang="en-US" altLang="en-US" dirty="0">
                <a:ea typeface="MS PGothic" charset="-128"/>
              </a:rPr>
              <a:t>There are other types of “specialty” reports and scores, e.g., for checking accounts. Visit consumerfinance.gov for a </a:t>
            </a:r>
            <a:r>
              <a:rPr lang="en-US" altLang="en-US" dirty="0" smtClean="0">
                <a:ea typeface="MS PGothic" charset="-128"/>
              </a:rPr>
              <a:t>list.</a:t>
            </a:r>
            <a:endParaRPr lang="en-US" altLang="en-US" dirty="0">
              <a:ea typeface="MS PGothic" charset="-128"/>
            </a:endParaRPr>
          </a:p>
          <a:p>
            <a:pPr defTabSz="998538">
              <a:defRPr/>
            </a:pPr>
            <a:endParaRPr lang="en-US" altLang="en-US" dirty="0">
              <a:ea typeface="MS PGothic" charset="-128"/>
            </a:endParaRPr>
          </a:p>
          <a:p>
            <a:pPr defTabSz="998538">
              <a:defRPr/>
            </a:pPr>
            <a:endParaRPr lang="en-US" altLang="en-US" dirty="0">
              <a:ea typeface="MS PGothic" charset="-128"/>
            </a:endParaRPr>
          </a:p>
        </p:txBody>
      </p:sp>
      <p:sp>
        <p:nvSpPr>
          <p:cNvPr id="3368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463FA79-D742-4E71-A332-1EBCBA704EC7}" type="slidenum">
              <a:rPr lang="en-US" altLang="en-US" smtClean="0">
                <a:latin typeface="Calibri" panose="020F0502020204030204" pitchFamily="34" charset="0"/>
              </a:rPr>
              <a:pPr/>
              <a:t>147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3502615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1000819" eaLnBrk="1" fontAlgn="auto" hangingPunct="1">
              <a:spcBef>
                <a:spcPts val="0"/>
              </a:spcBef>
              <a:spcAft>
                <a:spcPts val="0"/>
              </a:spcAft>
              <a:defRPr/>
            </a:pPr>
            <a:r>
              <a:rPr lang="en-US" altLang="en-US" b="1" i="1" u="sng" dirty="0" smtClean="0">
                <a:solidFill>
                  <a:srgbClr val="000000"/>
                </a:solidFill>
                <a:ea typeface="MS PGothic" charset="-128"/>
              </a:rPr>
              <a:t>Module 7: </a:t>
            </a:r>
            <a:r>
              <a:rPr lang="en-US" b="1" i="1" u="sng" dirty="0" smtClean="0">
                <a:solidFill>
                  <a:srgbClr val="000000"/>
                </a:solidFill>
              </a:rPr>
              <a:t>Understanding Credit Reports and Scores</a:t>
            </a:r>
          </a:p>
          <a:p>
            <a:pPr>
              <a:defRPr/>
            </a:pPr>
            <a:endParaRPr lang="en-US" dirty="0" smtClean="0"/>
          </a:p>
          <a:p>
            <a:pPr>
              <a:defRPr/>
            </a:pPr>
            <a:r>
              <a:rPr lang="en-US" b="1" dirty="0" smtClean="0"/>
              <a:t>Presentation (Module 7)</a:t>
            </a:r>
          </a:p>
          <a:p>
            <a:pPr>
              <a:defRPr/>
            </a:pPr>
            <a:endParaRPr lang="en-US" b="1" dirty="0" smtClean="0"/>
          </a:p>
          <a:p>
            <a:pPr marL="171425" indent="-171425">
              <a:buFont typeface="Arial"/>
              <a:buChar char="•"/>
              <a:defRPr/>
            </a:pPr>
            <a:r>
              <a:rPr lang="en-US" dirty="0" smtClean="0"/>
              <a:t>Review using Annualcreditreport.com.</a:t>
            </a:r>
          </a:p>
        </p:txBody>
      </p:sp>
      <p:sp>
        <p:nvSpPr>
          <p:cNvPr id="3389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B8A9CD5-C613-4FFA-9146-458D4C6B292D}" type="slidenum">
              <a:rPr lang="en-US" altLang="en-US" smtClean="0">
                <a:latin typeface="Calibri" panose="020F0502020204030204" pitchFamily="34" charset="0"/>
              </a:rPr>
              <a:pPr/>
              <a:t>148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83836956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1000819" eaLnBrk="1" fontAlgn="auto" hangingPunct="1">
              <a:spcBef>
                <a:spcPts val="0"/>
              </a:spcBef>
              <a:spcAft>
                <a:spcPts val="0"/>
              </a:spcAft>
              <a:defRPr/>
            </a:pPr>
            <a:r>
              <a:rPr lang="en-US" altLang="en-US" b="1" i="1" u="sng" dirty="0" smtClean="0">
                <a:solidFill>
                  <a:srgbClr val="000000"/>
                </a:solidFill>
                <a:ea typeface="MS PGothic" charset="-128"/>
              </a:rPr>
              <a:t>Module 7: </a:t>
            </a:r>
            <a:r>
              <a:rPr lang="en-US" b="1" i="1" u="sng" dirty="0" smtClean="0">
                <a:solidFill>
                  <a:srgbClr val="000000"/>
                </a:solidFill>
              </a:rPr>
              <a:t>Understanding Credit Reports and Scores</a:t>
            </a:r>
          </a:p>
          <a:p>
            <a:pPr>
              <a:defRPr/>
            </a:pPr>
            <a:endParaRPr lang="en-US" dirty="0" smtClean="0"/>
          </a:p>
          <a:p>
            <a:pPr>
              <a:defRPr/>
            </a:pPr>
            <a:r>
              <a:rPr lang="en-US" b="1" dirty="0" smtClean="0"/>
              <a:t>Presentation (Module 7)</a:t>
            </a:r>
          </a:p>
          <a:p>
            <a:pPr>
              <a:defRPr/>
            </a:pPr>
            <a:endParaRPr lang="en-US" b="1" dirty="0" smtClean="0"/>
          </a:p>
          <a:p>
            <a:pPr marL="171425" indent="-171425">
              <a:buFont typeface="Arial"/>
              <a:buChar char="•"/>
              <a:defRPr/>
            </a:pPr>
            <a:r>
              <a:rPr lang="en-US" dirty="0" smtClean="0"/>
              <a:t>Review using Annualcreditreport.com.</a:t>
            </a:r>
          </a:p>
          <a:p>
            <a:pPr marL="171425" indent="-171425">
              <a:buFont typeface="Arial"/>
              <a:buChar char="•"/>
              <a:defRPr/>
            </a:pPr>
            <a:endParaRPr lang="en-US" b="1" dirty="0" smtClean="0"/>
          </a:p>
          <a:p>
            <a:pPr marL="171425" indent="-171425">
              <a:buFont typeface="Arial"/>
              <a:buChar char="•"/>
              <a:defRPr/>
            </a:pPr>
            <a:r>
              <a:rPr lang="en-US" b="1" dirty="0" smtClean="0"/>
              <a:t>Mail:</a:t>
            </a:r>
          </a:p>
          <a:p>
            <a:pPr marL="628625" lvl="1" indent="-171425">
              <a:buFont typeface="Arial"/>
              <a:buChar char="•"/>
              <a:defRPr/>
            </a:pPr>
            <a:r>
              <a:rPr lang="en-US" dirty="0" smtClean="0"/>
              <a:t>Download the request form from </a:t>
            </a:r>
            <a:r>
              <a:rPr lang="en-US" sz="1200" dirty="0" smtClean="0">
                <a:latin typeface="+mn-lt"/>
                <a:cs typeface="Arial" panose="020B0604020202020204" pitchFamily="34" charset="0"/>
                <a:hlinkClick r:id="rId3"/>
              </a:rPr>
              <a:t>https://www.annualcreditreport.com/manualRequestForm.action </a:t>
            </a:r>
            <a:endParaRPr lang="en-US" dirty="0" smtClean="0"/>
          </a:p>
          <a:p>
            <a:pPr marL="628625" lvl="1" indent="-171425">
              <a:buFont typeface="Arial"/>
              <a:buChar char="•"/>
              <a:defRPr/>
            </a:pPr>
            <a:r>
              <a:rPr lang="en-US" dirty="0" smtClean="0"/>
              <a:t>Print and complete the form</a:t>
            </a:r>
          </a:p>
          <a:p>
            <a:pPr marL="628625" lvl="1" indent="-171425">
              <a:buFont typeface="Arial"/>
              <a:buChar char="•"/>
              <a:defRPr/>
            </a:pPr>
            <a:r>
              <a:rPr lang="en-US" dirty="0" smtClean="0"/>
              <a:t>Mail the completed form to:</a:t>
            </a:r>
          </a:p>
          <a:p>
            <a:pPr marL="1085825" lvl="2" indent="-171425">
              <a:buFont typeface="Arial"/>
              <a:buChar char="•"/>
              <a:defRPr/>
            </a:pPr>
            <a:r>
              <a:rPr lang="en-US" dirty="0" smtClean="0"/>
              <a:t>Annual Credit Report Request Service</a:t>
            </a:r>
          </a:p>
          <a:p>
            <a:pPr marL="1085825" lvl="2" indent="-171425">
              <a:buFont typeface="Arial"/>
              <a:buChar char="•"/>
              <a:defRPr/>
            </a:pPr>
            <a:r>
              <a:rPr lang="en-US" dirty="0" smtClean="0"/>
              <a:t>P.O. Box 105281</a:t>
            </a:r>
          </a:p>
          <a:p>
            <a:pPr marL="1085825" lvl="2" indent="-171425">
              <a:buFont typeface="Arial"/>
              <a:buChar char="•"/>
              <a:defRPr/>
            </a:pPr>
            <a:r>
              <a:rPr lang="en-US" dirty="0" smtClean="0"/>
              <a:t>Atlanta, GA 30348-5281</a:t>
            </a:r>
          </a:p>
          <a:p>
            <a:pPr marL="628625" lvl="1" indent="-171425">
              <a:buFont typeface="Arial"/>
              <a:buChar char="•"/>
              <a:defRPr/>
            </a:pPr>
            <a:r>
              <a:rPr lang="en-US" dirty="0" smtClean="0"/>
              <a:t>Your credit report will be mailed to you within 15 days.</a:t>
            </a:r>
          </a:p>
        </p:txBody>
      </p:sp>
      <p:sp>
        <p:nvSpPr>
          <p:cNvPr id="340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14F63C9-46AD-42DC-A3D8-61406EAD9802}" type="slidenum">
              <a:rPr lang="en-US" altLang="en-US" smtClean="0">
                <a:latin typeface="Calibri" panose="020F0502020204030204" pitchFamily="34" charset="0"/>
              </a:rPr>
              <a:pPr/>
              <a:t>149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18275965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eaLnBrk="1" hangingPunct="1">
              <a:spcBef>
                <a:spcPct val="0"/>
              </a:spcBef>
              <a:defRPr/>
            </a:pPr>
            <a:r>
              <a:rPr lang="en-US" altLang="en-US" b="1" i="1" u="sng" dirty="0" smtClean="0">
                <a:solidFill>
                  <a:srgbClr val="000000"/>
                </a:solidFill>
                <a:ea typeface="MS PGothic" charset="-128"/>
              </a:rPr>
              <a:t>Module 7: Understanding </a:t>
            </a:r>
            <a:r>
              <a:rPr lang="en-US" altLang="en-US" b="1" i="1" u="sng" dirty="0">
                <a:solidFill>
                  <a:srgbClr val="000000"/>
                </a:solidFill>
                <a:ea typeface="MS PGothic" charset="-128"/>
              </a:rPr>
              <a:t>Credit Reports and </a:t>
            </a:r>
            <a:r>
              <a:rPr lang="en-US" altLang="en-US" b="1" i="1" u="sng" dirty="0" smtClean="0">
                <a:solidFill>
                  <a:srgbClr val="000000"/>
                </a:solidFill>
                <a:ea typeface="MS PGothic" charset="-128"/>
              </a:rPr>
              <a:t>Scores</a:t>
            </a:r>
            <a:endParaRPr lang="en-US" altLang="en-US" b="1" i="1" u="sng" dirty="0">
              <a:solidFill>
                <a:srgbClr val="000000"/>
              </a:solidFill>
              <a:ea typeface="MS PGothic" charset="-128"/>
            </a:endParaRPr>
          </a:p>
          <a:p>
            <a:pPr defTabSz="996950" eaLnBrk="1" hangingPunct="1">
              <a:spcBef>
                <a:spcPct val="0"/>
              </a:spcBef>
              <a:defRPr/>
            </a:pPr>
            <a:endParaRPr lang="en-US" altLang="en-US" b="1" u="sng" dirty="0">
              <a:solidFill>
                <a:srgbClr val="000000"/>
              </a:solidFill>
              <a:ea typeface="MS PGothic" charset="-128"/>
            </a:endParaRPr>
          </a:p>
          <a:p>
            <a:pPr defTabSz="996950" eaLnBrk="1" hangingPunct="1">
              <a:spcBef>
                <a:spcPct val="0"/>
              </a:spcBef>
              <a:defRPr/>
            </a:pPr>
            <a:r>
              <a:rPr lang="en-US" altLang="en-US" b="1" dirty="0">
                <a:solidFill>
                  <a:srgbClr val="000000"/>
                </a:solidFill>
                <a:ea typeface="MS PGothic" charset="-128"/>
              </a:rPr>
              <a:t>Presentation (Module 7)</a:t>
            </a:r>
          </a:p>
          <a:p>
            <a:pPr defTabSz="996950" eaLnBrk="1" hangingPunct="1">
              <a:spcBef>
                <a:spcPct val="0"/>
              </a:spcBef>
              <a:defRPr/>
            </a:pPr>
            <a:endParaRPr lang="en-US" altLang="en-US" b="1" dirty="0">
              <a:solidFill>
                <a:srgbClr val="000000"/>
              </a:solidFill>
              <a:ea typeface="MS PGothic" charset="-128"/>
            </a:endParaRPr>
          </a:p>
          <a:p>
            <a:pPr defTabSz="996950" eaLnBrk="1" hangingPunct="1">
              <a:spcBef>
                <a:spcPct val="0"/>
              </a:spcBef>
              <a:defRPr/>
            </a:pPr>
            <a:r>
              <a:rPr lang="en-US" altLang="en-US" b="1" i="1" dirty="0">
                <a:solidFill>
                  <a:srgbClr val="000000"/>
                </a:solidFill>
                <a:ea typeface="MS PGothic" charset="-128"/>
              </a:rPr>
              <a:t>Note: Only present this information if you have time. (see Page </a:t>
            </a:r>
            <a:r>
              <a:rPr lang="en-US" altLang="en-US" b="1" i="1" dirty="0" smtClean="0">
                <a:solidFill>
                  <a:srgbClr val="000000"/>
                </a:solidFill>
                <a:ea typeface="MS PGothic" charset="-128"/>
              </a:rPr>
              <a:t>240 - 245 </a:t>
            </a:r>
            <a:r>
              <a:rPr lang="en-US" altLang="en-US" b="1" i="1" dirty="0">
                <a:solidFill>
                  <a:srgbClr val="000000"/>
                </a:solidFill>
                <a:ea typeface="MS PGothic" charset="-128"/>
              </a:rPr>
              <a:t>for more information).</a:t>
            </a:r>
          </a:p>
          <a:p>
            <a:pPr defTabSz="996950" eaLnBrk="1" hangingPunct="1">
              <a:spcBef>
                <a:spcPct val="0"/>
              </a:spcBef>
              <a:defRPr/>
            </a:pPr>
            <a:endParaRPr lang="en-US" altLang="en-US" dirty="0">
              <a:solidFill>
                <a:srgbClr val="000000"/>
              </a:solidFill>
              <a:ea typeface="MS PGothic" charset="-128"/>
            </a:endParaRPr>
          </a:p>
          <a:p>
            <a:pPr defTabSz="996950" eaLnBrk="1" hangingPunct="1">
              <a:spcBef>
                <a:spcPct val="0"/>
              </a:spcBef>
              <a:defRPr/>
            </a:pPr>
            <a:r>
              <a:rPr lang="en-US" altLang="en-US" dirty="0">
                <a:solidFill>
                  <a:srgbClr val="000000"/>
                </a:solidFill>
                <a:ea typeface="MS PGothic" charset="-128"/>
              </a:rPr>
              <a:t>Explain: </a:t>
            </a:r>
            <a:r>
              <a:rPr lang="en-US" altLang="x-none" dirty="0">
                <a:ea typeface="MS PGothic" charset="-128"/>
              </a:rPr>
              <a:t>Credit scores are calculated based on the information in your credit report. Even though different credit scores have different mathematical formulas, they all use the information from your credit report. So, while some pieces of information in your credit reports may be more important or less important, depending on which company is calculating your score, the key is to understand the information in your credit reports </a:t>
            </a:r>
            <a:endParaRPr lang="en-US" altLang="en-US" dirty="0">
              <a:solidFill>
                <a:srgbClr val="000000"/>
              </a:solidFill>
              <a:ea typeface="MS PGothic" charset="-128"/>
            </a:endParaRPr>
          </a:p>
          <a:p>
            <a:pPr marL="171450" indent="-171450" defTabSz="9969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dirty="0">
                <a:solidFill>
                  <a:srgbClr val="000000"/>
                </a:solidFill>
                <a:ea typeface="MS PGothic" charset="-128"/>
              </a:rPr>
              <a:t>Use the following information from the toolkit to explain the composition of the FICO Scores. Be sure to explain that this is general information; FICO produces many scores.</a:t>
            </a:r>
          </a:p>
          <a:p>
            <a:pPr marL="171450" indent="-171450" defTabSz="996950" eaLnBrk="1" hangingPunct="1">
              <a:spcBef>
                <a:spcPct val="0"/>
              </a:spcBef>
              <a:buFont typeface="Arial" charset="0"/>
              <a:buChar char="•"/>
              <a:defRPr/>
            </a:pPr>
            <a:endParaRPr lang="en-US" altLang="en-US" dirty="0">
              <a:solidFill>
                <a:srgbClr val="000000"/>
              </a:solidFill>
              <a:ea typeface="MS PGothic" charset="-128"/>
            </a:endParaRPr>
          </a:p>
          <a:p>
            <a:pPr marL="652462" lvl="1" indent="-171450" defTabSz="996950" eaLnBrk="1" hangingPunct="1">
              <a:spcBef>
                <a:spcPct val="0"/>
              </a:spcBef>
              <a:buFont typeface="Arial" charset="0"/>
              <a:buChar char="•"/>
              <a:defRPr/>
            </a:pPr>
            <a:r>
              <a:rPr lang="ja-JP" altLang="en-US" i="1" dirty="0">
                <a:solidFill>
                  <a:srgbClr val="000000"/>
                </a:solidFill>
                <a:ea typeface="MS PGothic" charset="-128"/>
              </a:rPr>
              <a:t>“</a:t>
            </a:r>
            <a:r>
              <a:rPr lang="en-US" altLang="ja-JP" dirty="0">
                <a:solidFill>
                  <a:srgbClr val="000000"/>
                </a:solidFill>
                <a:ea typeface="MS PGothic" charset="-128"/>
              </a:rPr>
              <a:t>Payment history</a:t>
            </a:r>
            <a:r>
              <a:rPr lang="ja-JP" altLang="en-US" dirty="0">
                <a:solidFill>
                  <a:srgbClr val="000000"/>
                </a:solidFill>
                <a:ea typeface="MS PGothic" charset="-128"/>
              </a:rPr>
              <a:t>”</a:t>
            </a:r>
            <a:r>
              <a:rPr lang="en-US" altLang="ja-JP" dirty="0">
                <a:solidFill>
                  <a:srgbClr val="000000"/>
                </a:solidFill>
                <a:ea typeface="MS PGothic" charset="-128"/>
              </a:rPr>
              <a:t> tracks whether you are paying your bills on time and as agreed. This is the biggest factor in your FICO Scores. </a:t>
            </a:r>
          </a:p>
          <a:p>
            <a:pPr marL="1127125" lvl="2" indent="-171450" defTabSz="996950" eaLnBrk="1" hangingPunct="1">
              <a:spcBef>
                <a:spcPct val="0"/>
              </a:spcBef>
              <a:buFont typeface="Arial" charset="0"/>
              <a:buChar char="•"/>
              <a:defRPr/>
            </a:pPr>
            <a:r>
              <a:rPr lang="en-US" altLang="en-US" dirty="0">
                <a:solidFill>
                  <a:srgbClr val="000000"/>
                </a:solidFill>
                <a:ea typeface="MS PGothic" charset="-128"/>
              </a:rPr>
              <a:t>Paying bills late, not paying bills at all, and having bills that go to collections will cause your scores to drop. </a:t>
            </a:r>
          </a:p>
          <a:p>
            <a:pPr marL="1127125" lvl="2" indent="-171450" defTabSz="996950" eaLnBrk="1" hangingPunct="1">
              <a:spcBef>
                <a:spcPct val="0"/>
              </a:spcBef>
              <a:buFont typeface="Arial" charset="0"/>
              <a:buChar char="•"/>
              <a:defRPr/>
            </a:pPr>
            <a:r>
              <a:rPr lang="en-US" altLang="en-US" dirty="0">
                <a:solidFill>
                  <a:srgbClr val="000000"/>
                </a:solidFill>
                <a:ea typeface="MS PGothic" charset="-128"/>
              </a:rPr>
              <a:t>The older this information is, the less impact it has on your scores. </a:t>
            </a:r>
          </a:p>
          <a:p>
            <a:pPr marL="1601787" lvl="3" indent="-171450" defTabSz="996950" eaLnBrk="1" hangingPunct="1">
              <a:spcBef>
                <a:spcPct val="0"/>
              </a:spcBef>
              <a:buFont typeface="Arial" charset="0"/>
              <a:buChar char="•"/>
              <a:defRPr/>
            </a:pPr>
            <a:endParaRPr lang="en-US" altLang="en-US" dirty="0">
              <a:solidFill>
                <a:srgbClr val="000000"/>
              </a:solidFill>
              <a:ea typeface="MS PGothic" charset="-128"/>
            </a:endParaRPr>
          </a:p>
          <a:p>
            <a:pPr marL="652462" lvl="1" indent="-171450" defTabSz="996950" eaLnBrk="1" hangingPunct="1">
              <a:spcBef>
                <a:spcPct val="0"/>
              </a:spcBef>
              <a:buFont typeface="Arial" charset="0"/>
              <a:buChar char="•"/>
              <a:defRPr/>
            </a:pPr>
            <a:r>
              <a:rPr lang="en-US" altLang="en-US" dirty="0">
                <a:solidFill>
                  <a:srgbClr val="000000"/>
                </a:solidFill>
                <a:ea typeface="MS PGothic" charset="-128"/>
              </a:rPr>
              <a:t> </a:t>
            </a:r>
            <a:r>
              <a:rPr lang="ja-JP" altLang="en-US" dirty="0">
                <a:solidFill>
                  <a:srgbClr val="000000"/>
                </a:solidFill>
                <a:ea typeface="MS PGothic" charset="-128"/>
              </a:rPr>
              <a:t>“</a:t>
            </a:r>
            <a:r>
              <a:rPr lang="en-US" altLang="ja-JP" dirty="0">
                <a:solidFill>
                  <a:srgbClr val="000000"/>
                </a:solidFill>
                <a:ea typeface="MS PGothic" charset="-128"/>
              </a:rPr>
              <a:t>Amounts owed</a:t>
            </a:r>
            <a:r>
              <a:rPr lang="ja-JP" altLang="en-US" dirty="0">
                <a:solidFill>
                  <a:srgbClr val="000000"/>
                </a:solidFill>
                <a:ea typeface="MS PGothic" charset="-128"/>
              </a:rPr>
              <a:t>”</a:t>
            </a:r>
            <a:r>
              <a:rPr lang="en-US" altLang="ja-JP" dirty="0">
                <a:solidFill>
                  <a:srgbClr val="000000"/>
                </a:solidFill>
                <a:ea typeface="MS PGothic" charset="-128"/>
              </a:rPr>
              <a:t> includes whether you are paying down your loan balances as agreed. </a:t>
            </a:r>
          </a:p>
          <a:p>
            <a:pPr marL="1127125" lvl="2" indent="-171450" defTabSz="996950" eaLnBrk="1" hangingPunct="1">
              <a:spcBef>
                <a:spcPct val="0"/>
              </a:spcBef>
              <a:buFont typeface="Arial" charset="0"/>
              <a:buChar char="•"/>
              <a:defRPr/>
            </a:pPr>
            <a:r>
              <a:rPr lang="en-US" altLang="en-US" dirty="0">
                <a:solidFill>
                  <a:srgbClr val="000000"/>
                </a:solidFill>
                <a:ea typeface="MS PGothic" charset="-128"/>
              </a:rPr>
              <a:t>It also includes your credit utilization </a:t>
            </a:r>
            <a:r>
              <a:rPr lang="en-US" altLang="en-US" dirty="0" smtClean="0">
                <a:solidFill>
                  <a:srgbClr val="000000"/>
                </a:solidFill>
                <a:ea typeface="MS PGothic" charset="-128"/>
              </a:rPr>
              <a:t>rate. Your </a:t>
            </a:r>
            <a:r>
              <a:rPr lang="en-US" altLang="en-US" dirty="0">
                <a:solidFill>
                  <a:srgbClr val="000000"/>
                </a:solidFill>
                <a:ea typeface="MS PGothic" charset="-128"/>
              </a:rPr>
              <a:t>credit utilization rate is how much of your available credit you are using. </a:t>
            </a:r>
          </a:p>
          <a:p>
            <a:pPr marL="1127125" lvl="2" indent="-171450" defTabSz="996950" eaLnBrk="1" hangingPunct="1">
              <a:spcBef>
                <a:spcPct val="0"/>
              </a:spcBef>
              <a:buFont typeface="Arial" charset="0"/>
              <a:buChar char="•"/>
              <a:defRPr/>
            </a:pPr>
            <a:r>
              <a:rPr lang="en-US" altLang="en-US" dirty="0">
                <a:solidFill>
                  <a:srgbClr val="000000"/>
                </a:solidFill>
                <a:ea typeface="MS PGothic" charset="-128"/>
              </a:rPr>
              <a:t>If you use more than 20 - 30% of your credit limits, your scores may drop. The lower your credit utilization rate, the better from the perspective of scoring models.</a:t>
            </a:r>
          </a:p>
          <a:p>
            <a:pPr marL="1127125" lvl="2" indent="-171450" defTabSz="996950" eaLnBrk="1" hangingPunct="1">
              <a:spcBef>
                <a:spcPct val="0"/>
              </a:spcBef>
              <a:buFont typeface="Arial" charset="0"/>
              <a:buChar char="•"/>
              <a:defRPr/>
            </a:pPr>
            <a:endParaRPr lang="en-US" altLang="en-US" dirty="0">
              <a:solidFill>
                <a:srgbClr val="000000"/>
              </a:solidFill>
              <a:ea typeface="MS PGothic" charset="-128"/>
            </a:endParaRPr>
          </a:p>
          <a:p>
            <a:pPr marL="652462" lvl="1" indent="-171450" defTabSz="996950" eaLnBrk="1" hangingPunct="1">
              <a:spcBef>
                <a:spcPct val="0"/>
              </a:spcBef>
              <a:buFont typeface="Arial" charset="0"/>
              <a:buChar char="•"/>
              <a:defRPr/>
            </a:pPr>
            <a:r>
              <a:rPr lang="ja-JP" altLang="en-US" dirty="0">
                <a:solidFill>
                  <a:srgbClr val="000000"/>
                </a:solidFill>
                <a:ea typeface="MS PGothic" charset="-128"/>
              </a:rPr>
              <a:t>“</a:t>
            </a:r>
            <a:r>
              <a:rPr lang="en-US" altLang="ja-JP" dirty="0">
                <a:solidFill>
                  <a:srgbClr val="000000"/>
                </a:solidFill>
                <a:ea typeface="MS PGothic" charset="-128"/>
              </a:rPr>
              <a:t>Length of credit history</a:t>
            </a:r>
            <a:r>
              <a:rPr lang="ja-JP" altLang="en-US" dirty="0">
                <a:solidFill>
                  <a:srgbClr val="000000"/>
                </a:solidFill>
                <a:ea typeface="MS PGothic" charset="-128"/>
              </a:rPr>
              <a:t>”</a:t>
            </a:r>
            <a:r>
              <a:rPr lang="en-US" altLang="ja-JP" dirty="0">
                <a:solidFill>
                  <a:srgbClr val="000000"/>
                </a:solidFill>
                <a:ea typeface="MS PGothic" charset="-128"/>
              </a:rPr>
              <a:t> is the next factor that impacts your scores. Your score increases the longer you have a credit history.</a:t>
            </a:r>
          </a:p>
          <a:p>
            <a:pPr marL="652462" lvl="1" indent="-171450" defTabSz="996950" eaLnBrk="1" hangingPunct="1">
              <a:spcBef>
                <a:spcPct val="0"/>
              </a:spcBef>
              <a:buFont typeface="Arial" charset="0"/>
              <a:buChar char="•"/>
              <a:defRPr/>
            </a:pPr>
            <a:endParaRPr lang="en-US" altLang="en-US" dirty="0">
              <a:solidFill>
                <a:srgbClr val="000000"/>
              </a:solidFill>
              <a:ea typeface="MS PGothic" charset="-128"/>
            </a:endParaRPr>
          </a:p>
          <a:p>
            <a:pPr marL="652462" lvl="1" indent="-171450" defTabSz="996950" eaLnBrk="1" hangingPunct="1">
              <a:spcBef>
                <a:spcPct val="0"/>
              </a:spcBef>
              <a:buFont typeface="Arial" charset="0"/>
              <a:buChar char="•"/>
              <a:defRPr/>
            </a:pPr>
            <a:r>
              <a:rPr lang="ja-JP" altLang="en-US" dirty="0">
                <a:solidFill>
                  <a:srgbClr val="000000"/>
                </a:solidFill>
                <a:ea typeface="MS PGothic" charset="-128"/>
              </a:rPr>
              <a:t>“</a:t>
            </a:r>
            <a:r>
              <a:rPr lang="en-US" altLang="ja-JP" dirty="0">
                <a:solidFill>
                  <a:srgbClr val="000000"/>
                </a:solidFill>
                <a:ea typeface="MS PGothic" charset="-128"/>
              </a:rPr>
              <a:t>New credit</a:t>
            </a:r>
            <a:r>
              <a:rPr lang="ja-JP" altLang="en-US" dirty="0">
                <a:solidFill>
                  <a:srgbClr val="000000"/>
                </a:solidFill>
                <a:ea typeface="MS PGothic" charset="-128"/>
              </a:rPr>
              <a:t>”</a:t>
            </a:r>
            <a:r>
              <a:rPr lang="en-US" altLang="ja-JP" dirty="0">
                <a:solidFill>
                  <a:srgbClr val="000000"/>
                </a:solidFill>
                <a:ea typeface="MS PGothic" charset="-128"/>
              </a:rPr>
              <a:t> tracks your inquiries. If you have too many inquiries, the model interprets this to mean you have a high demand for credit, which may be an indicator of risk, and your scores may drop. </a:t>
            </a:r>
          </a:p>
          <a:p>
            <a:pPr marL="1127125" lvl="2" indent="-171450" defTabSz="996950" eaLnBrk="1" hangingPunct="1">
              <a:spcBef>
                <a:spcPct val="0"/>
              </a:spcBef>
              <a:buFont typeface="Arial" charset="0"/>
              <a:buChar char="•"/>
              <a:defRPr/>
            </a:pPr>
            <a:r>
              <a:rPr lang="en-US" altLang="en-US" dirty="0">
                <a:solidFill>
                  <a:srgbClr val="000000"/>
                </a:solidFill>
                <a:ea typeface="MS PGothic" charset="-128"/>
              </a:rPr>
              <a:t>When you are shopping for a loan, however, most models give you a short window of time (generally 14-45 days) when multiple inquiries can be made for some types of credit without causing your score to drop.</a:t>
            </a:r>
          </a:p>
          <a:p>
            <a:pPr marL="1127125" lvl="2" indent="-171450" defTabSz="996950" eaLnBrk="1" hangingPunct="1">
              <a:spcBef>
                <a:spcPct val="0"/>
              </a:spcBef>
              <a:buFont typeface="Arial" charset="0"/>
              <a:buChar char="•"/>
              <a:defRPr/>
            </a:pPr>
            <a:endParaRPr lang="en-US" altLang="en-US" dirty="0">
              <a:solidFill>
                <a:srgbClr val="000000"/>
              </a:solidFill>
              <a:ea typeface="MS PGothic" charset="-128"/>
            </a:endParaRPr>
          </a:p>
          <a:p>
            <a:pPr marL="652462" lvl="1" indent="-171450" defTabSz="996950" eaLnBrk="1" hangingPunct="1">
              <a:spcBef>
                <a:spcPct val="0"/>
              </a:spcBef>
              <a:buFont typeface="Arial" charset="0"/>
              <a:buChar char="•"/>
              <a:defRPr/>
            </a:pPr>
            <a:r>
              <a:rPr lang="en-US" altLang="en-US" dirty="0">
                <a:solidFill>
                  <a:srgbClr val="000000"/>
                </a:solidFill>
                <a:ea typeface="MS PGothic" charset="-128"/>
              </a:rPr>
              <a:t>Finally, </a:t>
            </a:r>
            <a:r>
              <a:rPr lang="ja-JP" altLang="en-US" dirty="0">
                <a:solidFill>
                  <a:srgbClr val="000000"/>
                </a:solidFill>
                <a:ea typeface="MS PGothic" charset="-128"/>
              </a:rPr>
              <a:t>“</a:t>
            </a:r>
            <a:r>
              <a:rPr lang="en-US" altLang="ja-JP" dirty="0">
                <a:solidFill>
                  <a:srgbClr val="000000"/>
                </a:solidFill>
                <a:ea typeface="MS PGothic" charset="-128"/>
              </a:rPr>
              <a:t>types of credit used</a:t>
            </a:r>
            <a:r>
              <a:rPr lang="ja-JP" altLang="en-US" dirty="0">
                <a:solidFill>
                  <a:srgbClr val="000000"/>
                </a:solidFill>
                <a:ea typeface="MS PGothic" charset="-128"/>
              </a:rPr>
              <a:t>”</a:t>
            </a:r>
            <a:r>
              <a:rPr lang="en-US" altLang="ja-JP" dirty="0">
                <a:solidFill>
                  <a:srgbClr val="000000"/>
                </a:solidFill>
                <a:ea typeface="MS PGothic" charset="-128"/>
              </a:rPr>
              <a:t> is considered. </a:t>
            </a:r>
          </a:p>
          <a:p>
            <a:pPr marL="1127125" lvl="2" indent="-171450" defTabSz="996950" eaLnBrk="1" hangingPunct="1">
              <a:spcBef>
                <a:spcPct val="0"/>
              </a:spcBef>
              <a:buFont typeface="Arial" charset="0"/>
              <a:buChar char="•"/>
              <a:defRPr/>
            </a:pPr>
            <a:r>
              <a:rPr lang="en-US" altLang="en-US" dirty="0">
                <a:solidFill>
                  <a:srgbClr val="000000"/>
                </a:solidFill>
                <a:ea typeface="MS PGothic" charset="-128"/>
              </a:rPr>
              <a:t>Your FICO scores increase if you have both credit cards (revolving credit) and loans (installment credit such as a mortgage or car loan). </a:t>
            </a:r>
          </a:p>
          <a:p>
            <a:pPr marL="1127125" lvl="2" indent="-171450" defTabSz="996950" eaLnBrk="1" hangingPunct="1">
              <a:spcBef>
                <a:spcPct val="0"/>
              </a:spcBef>
              <a:buFont typeface="Arial" charset="0"/>
              <a:buChar char="•"/>
              <a:defRPr/>
            </a:pPr>
            <a:r>
              <a:rPr lang="en-US" altLang="en-US" dirty="0">
                <a:solidFill>
                  <a:srgbClr val="000000"/>
                </a:solidFill>
                <a:ea typeface="MS PGothic" charset="-128"/>
              </a:rPr>
              <a:t>Generally, it is considered a positive to have a mortgage, an auto loan, and not too many credit cards. </a:t>
            </a:r>
          </a:p>
          <a:p>
            <a:pPr marL="652462" lvl="1" indent="-171450" defTabSz="996950" eaLnBrk="1" hangingPunct="1">
              <a:spcBef>
                <a:spcPct val="0"/>
              </a:spcBef>
              <a:buFont typeface="Arial" charset="0"/>
              <a:buChar char="•"/>
              <a:defRPr/>
            </a:pPr>
            <a:endParaRPr lang="en-US" altLang="en-US" dirty="0">
              <a:solidFill>
                <a:srgbClr val="000000"/>
              </a:solidFill>
              <a:ea typeface="MS PGothic" charset="-128"/>
            </a:endParaRPr>
          </a:p>
          <a:p>
            <a:pPr defTabSz="996950" eaLnBrk="1" hangingPunct="1">
              <a:spcBef>
                <a:spcPct val="0"/>
              </a:spcBef>
              <a:defRPr/>
            </a:pPr>
            <a:r>
              <a:rPr lang="en-US" altLang="en-US" dirty="0">
                <a:solidFill>
                  <a:srgbClr val="000000"/>
                </a:solidFill>
                <a:ea typeface="MS PGothic" charset="-128"/>
              </a:rPr>
              <a:t>Source: </a:t>
            </a:r>
            <a:r>
              <a:rPr lang="en-US" altLang="en-US" dirty="0" smtClean="0">
                <a:solidFill>
                  <a:srgbClr val="000000"/>
                </a:solidFill>
                <a:ea typeface="MS PGothic" charset="-128"/>
              </a:rPr>
              <a:t>FICO website: www.myfico.com</a:t>
            </a:r>
            <a:r>
              <a:rPr lang="en-US" altLang="en-US" dirty="0">
                <a:solidFill>
                  <a:srgbClr val="000000"/>
                </a:solidFill>
                <a:ea typeface="MS PGothic" charset="-128"/>
              </a:rPr>
              <a:t>.</a:t>
            </a:r>
          </a:p>
        </p:txBody>
      </p:sp>
      <p:sp>
        <p:nvSpPr>
          <p:cNvPr id="343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1231A28-0A2C-43B5-AE56-6A0B0419179A}" type="slidenum">
              <a:rPr lang="en-US" altLang="en-US" smtClean="0">
                <a:latin typeface="Calibri" panose="020F0502020204030204" pitchFamily="34" charset="0"/>
              </a:rPr>
              <a:pPr/>
              <a:t>150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59122648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485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eaLnBrk="1" hangingPunct="1">
              <a:spcBef>
                <a:spcPct val="0"/>
              </a:spcBef>
              <a:defRPr/>
            </a:pPr>
            <a:r>
              <a:rPr lang="en-US" altLang="en-US" b="1" i="1" u="sng" dirty="0" smtClean="0">
                <a:solidFill>
                  <a:srgbClr val="000000"/>
                </a:solidFill>
                <a:ea typeface="MS PGothic" charset="-128"/>
              </a:rPr>
              <a:t>Module 7: Understanding </a:t>
            </a:r>
            <a:r>
              <a:rPr lang="en-US" altLang="en-US" b="1" i="1" u="sng" dirty="0">
                <a:solidFill>
                  <a:srgbClr val="000000"/>
                </a:solidFill>
                <a:ea typeface="MS PGothic" charset="-128"/>
              </a:rPr>
              <a:t>Credit Reports and </a:t>
            </a:r>
            <a:r>
              <a:rPr lang="en-US" altLang="en-US" b="1" i="1" u="sng" dirty="0" smtClean="0">
                <a:solidFill>
                  <a:srgbClr val="000000"/>
                </a:solidFill>
                <a:ea typeface="MS PGothic" charset="-128"/>
              </a:rPr>
              <a:t>Scores</a:t>
            </a:r>
            <a:endParaRPr lang="en-US" altLang="en-US" b="1" i="1" u="sng" dirty="0">
              <a:solidFill>
                <a:srgbClr val="000000"/>
              </a:solidFill>
              <a:ea typeface="MS PGothic" charset="-128"/>
            </a:endParaRPr>
          </a:p>
          <a:p>
            <a:pPr defTabSz="996950">
              <a:defRPr/>
            </a:pPr>
            <a:endParaRPr lang="en-US" altLang="en-US" b="1" i="1" dirty="0" smtClean="0">
              <a:solidFill>
                <a:srgbClr val="FF0000"/>
              </a:solidFill>
              <a:ea typeface="MS PGothic" charset="-128"/>
            </a:endParaRPr>
          </a:p>
          <a:p>
            <a:pPr defTabSz="996950">
              <a:defRPr/>
            </a:pPr>
            <a:r>
              <a:rPr lang="en-US" altLang="en-US" b="1" dirty="0" smtClean="0">
                <a:solidFill>
                  <a:srgbClr val="FF0000"/>
                </a:solidFill>
                <a:ea typeface="MS PGothic" charset="-128"/>
              </a:rPr>
              <a:t>Presentation (Module 7)</a:t>
            </a:r>
          </a:p>
          <a:p>
            <a:pPr defTabSz="996950">
              <a:defRPr/>
            </a:pPr>
            <a:endParaRPr lang="en-US" altLang="en-US" b="1" dirty="0">
              <a:solidFill>
                <a:srgbClr val="FF0000"/>
              </a:solidFill>
              <a:ea typeface="MS PGothic" charset="-128"/>
            </a:endParaRPr>
          </a:p>
          <a:p>
            <a:pPr marL="171450" indent="-171450" defTabSz="996950">
              <a:buFont typeface="Arial" charset="0"/>
              <a:buChar char="•"/>
              <a:defRPr/>
            </a:pPr>
            <a:r>
              <a:rPr lang="en-US" altLang="en-US" dirty="0" smtClean="0">
                <a:ea typeface="MS PGothic" charset="-128"/>
              </a:rPr>
              <a:t>Explain: The amount of credit you’re using compared to the amount you’ve been given is your “credit utilization rate”.</a:t>
            </a:r>
          </a:p>
          <a:p>
            <a:pPr marL="171450" indent="-171450" defTabSz="996950">
              <a:buFont typeface="Arial" charset="0"/>
              <a:buChar char="•"/>
              <a:defRPr/>
            </a:pPr>
            <a:endParaRPr lang="en-US" altLang="en-US" dirty="0" smtClean="0">
              <a:ea typeface="MS PGothic" charset="-128"/>
            </a:endParaRPr>
          </a:p>
          <a:p>
            <a:pPr marL="171450" indent="-171450" defTabSz="996950">
              <a:buFont typeface="Arial" charset="0"/>
              <a:buChar char="•"/>
              <a:defRPr/>
            </a:pPr>
            <a:r>
              <a:rPr lang="en-US" altLang="en-US" dirty="0" smtClean="0">
                <a:ea typeface="MS PGothic" charset="-128"/>
              </a:rPr>
              <a:t>Credit </a:t>
            </a:r>
            <a:r>
              <a:rPr lang="en-US" altLang="en-US" dirty="0">
                <a:ea typeface="MS PGothic" charset="-128"/>
              </a:rPr>
              <a:t>scoring </a:t>
            </a:r>
            <a:r>
              <a:rPr lang="en-US" altLang="en-US" dirty="0" smtClean="0">
                <a:ea typeface="MS PGothic" charset="-128"/>
              </a:rPr>
              <a:t>formulas penalize </a:t>
            </a:r>
            <a:r>
              <a:rPr lang="en-US" altLang="en-US" dirty="0">
                <a:ea typeface="MS PGothic" charset="-128"/>
              </a:rPr>
              <a:t>you for using too much of the credit you have available to </a:t>
            </a:r>
            <a:r>
              <a:rPr lang="en-US" altLang="en-US" dirty="0" smtClean="0">
                <a:ea typeface="MS PGothic" charset="-128"/>
              </a:rPr>
              <a:t>you </a:t>
            </a:r>
            <a:endParaRPr lang="en-US" altLang="en-US" dirty="0">
              <a:ea typeface="MS PGothic" charset="-128"/>
            </a:endParaRPr>
          </a:p>
          <a:p>
            <a:pPr marL="171450" indent="-171450" defTabSz="996950">
              <a:buFont typeface="Arial" charset="0"/>
              <a:buChar char="•"/>
              <a:defRPr/>
            </a:pPr>
            <a:r>
              <a:rPr lang="en-US" altLang="en-US" dirty="0">
                <a:ea typeface="MS PGothic" charset="-128"/>
              </a:rPr>
              <a:t>For </a:t>
            </a:r>
            <a:r>
              <a:rPr lang="en-US" altLang="en-US" dirty="0" smtClean="0">
                <a:ea typeface="MS PGothic" charset="-128"/>
              </a:rPr>
              <a:t>example:</a:t>
            </a:r>
          </a:p>
          <a:p>
            <a:pPr marL="628650" lvl="1" indent="-171450" defTabSz="996950">
              <a:buFont typeface="Arial" charset="0"/>
              <a:buChar char="•"/>
              <a:defRPr/>
            </a:pPr>
            <a:r>
              <a:rPr lang="en-US" altLang="en-US" dirty="0" smtClean="0">
                <a:ea typeface="MS PGothic" charset="-128"/>
              </a:rPr>
              <a:t>If </a:t>
            </a:r>
            <a:r>
              <a:rPr lang="en-US" altLang="en-US" dirty="0">
                <a:ea typeface="MS PGothic" charset="-128"/>
              </a:rPr>
              <a:t>someone </a:t>
            </a:r>
            <a:r>
              <a:rPr lang="en-US" altLang="en-US" dirty="0" smtClean="0">
                <a:ea typeface="MS PGothic" charset="-128"/>
              </a:rPr>
              <a:t>has one </a:t>
            </a:r>
            <a:r>
              <a:rPr lang="en-US" altLang="en-US" dirty="0">
                <a:ea typeface="MS PGothic" charset="-128"/>
              </a:rPr>
              <a:t>credit card with a $5,000 credit limit, and she </a:t>
            </a:r>
            <a:r>
              <a:rPr lang="en-US" altLang="en-US" dirty="0" smtClean="0">
                <a:ea typeface="MS PGothic" charset="-128"/>
              </a:rPr>
              <a:t>has charged </a:t>
            </a:r>
            <a:r>
              <a:rPr lang="en-US" altLang="en-US" dirty="0">
                <a:ea typeface="MS PGothic" charset="-128"/>
              </a:rPr>
              <a:t>$3,500 on this card, her credit utilization rate is calculated as follows:</a:t>
            </a:r>
          </a:p>
          <a:p>
            <a:pPr marL="1085850" lvl="2" indent="-171450" defTabSz="996950">
              <a:buFont typeface="Arial" charset="0"/>
              <a:buChar char="•"/>
              <a:defRPr/>
            </a:pPr>
            <a:r>
              <a:rPr lang="en-US" altLang="en-US" dirty="0">
                <a:ea typeface="MS PGothic" charset="-128"/>
              </a:rPr>
              <a:t>$3,500 (amount charged to credit card) divided by $5,000 (credit limit) = 0.7 or </a:t>
            </a:r>
            <a:r>
              <a:rPr lang="en-US" altLang="en-US" b="1" dirty="0">
                <a:ea typeface="MS PGothic" charset="-128"/>
              </a:rPr>
              <a:t>70%</a:t>
            </a:r>
          </a:p>
          <a:p>
            <a:pPr marL="628650" lvl="1" indent="-171450" defTabSz="996950">
              <a:buFont typeface="Arial" charset="0"/>
              <a:buChar char="•"/>
              <a:defRPr/>
            </a:pPr>
            <a:r>
              <a:rPr lang="en-US" altLang="en-US" dirty="0">
                <a:ea typeface="MS PGothic" charset="-128"/>
              </a:rPr>
              <a:t>To figure out the maximum that she should charge on this card if she sets a goal of a 25% utilization rate, she should not revolve more than:</a:t>
            </a:r>
          </a:p>
          <a:p>
            <a:pPr marL="1085850" lvl="2" indent="-171450" defTabSz="996950">
              <a:buFont typeface="Arial" charset="0"/>
              <a:buChar char="•"/>
              <a:defRPr/>
            </a:pPr>
            <a:r>
              <a:rPr lang="en-US" altLang="en-US" dirty="0">
                <a:ea typeface="MS PGothic" charset="-128"/>
              </a:rPr>
              <a:t>$5,000 (the credit limit) multiplied by 0.25 (25%) = </a:t>
            </a:r>
            <a:r>
              <a:rPr lang="en-US" altLang="en-US" b="1" dirty="0">
                <a:ea typeface="MS PGothic" charset="-128"/>
              </a:rPr>
              <a:t>$</a:t>
            </a:r>
            <a:r>
              <a:rPr lang="en-US" altLang="en-US" b="1" dirty="0" smtClean="0">
                <a:ea typeface="MS PGothic" charset="-128"/>
              </a:rPr>
              <a:t>1,250</a:t>
            </a:r>
            <a:endParaRPr lang="en-US" altLang="en-US" dirty="0">
              <a:ea typeface="MS PGothic" charset="-128"/>
            </a:endParaRPr>
          </a:p>
        </p:txBody>
      </p:sp>
      <p:sp>
        <p:nvSpPr>
          <p:cNvPr id="345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E48212A-06F6-4D53-B32C-EB9D2215D051}" type="slidenum">
              <a:rPr lang="en-US" altLang="en-US" smtClean="0">
                <a:latin typeface="Calibri" panose="020F0502020204030204" pitchFamily="34" charset="0"/>
              </a:rPr>
              <a:pPr/>
              <a:t>151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068544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3: </a:t>
            </a:r>
            <a:r>
              <a:rPr lang="en-US" altLang="en-US" b="1" i="1" u="sng" dirty="0" smtClean="0">
                <a:solidFill>
                  <a:srgbClr val="000000"/>
                </a:solidFill>
              </a:rPr>
              <a:t>Introduction to the CFPB and Financial Empowerment</a:t>
            </a:r>
          </a:p>
          <a:p>
            <a:pPr eaLnBrk="1" hangingPunct="1">
              <a:spcBef>
                <a:spcPct val="0"/>
              </a:spcBef>
              <a:defRPr/>
            </a:pPr>
            <a:endParaRPr lang="en-US" altLang="en-US" b="1" i="1" u="sng" dirty="0" smtClean="0">
              <a:solidFill>
                <a:srgbClr val="000000"/>
              </a:solidFill>
            </a:endParaRPr>
          </a:p>
          <a:p>
            <a:pPr>
              <a:defRPr/>
            </a:pPr>
            <a:endParaRPr lang="en-US" altLang="en-US" dirty="0" smtClean="0"/>
          </a:p>
          <a:p>
            <a:pPr marL="0" indent="0">
              <a:buFont typeface="Arial" panose="020B0604020202020204" pitchFamily="34" charset="0"/>
              <a:buNone/>
              <a:defRPr/>
            </a:pPr>
            <a:r>
              <a:rPr lang="en-US" altLang="en-US" dirty="0" smtClean="0"/>
              <a:t>Use the</a:t>
            </a:r>
            <a:r>
              <a:rPr lang="en-US" altLang="en-US" baseline="0" dirty="0" smtClean="0"/>
              <a:t> following information to explain the CFPB:</a:t>
            </a:r>
            <a:endParaRPr lang="en-US" altLang="en-US" dirty="0" smtClean="0"/>
          </a:p>
          <a:p>
            <a:pPr marL="171450" indent="-171450">
              <a:buFont typeface="Arial" panose="020B0604020202020204" pitchFamily="34" charset="0"/>
              <a:buChar char="•"/>
              <a:defRPr/>
            </a:pPr>
            <a:r>
              <a:rPr lang="en-US" altLang="en-US" dirty="0" smtClean="0"/>
              <a:t>To achieve this vision, the CFPB works to:</a:t>
            </a:r>
          </a:p>
          <a:p>
            <a:pPr marL="627398" lvl="1" indent="-171258">
              <a:buFontTx/>
              <a:buChar char="•"/>
              <a:defRPr/>
            </a:pPr>
            <a:r>
              <a:rPr lang="en-US" altLang="en-US" dirty="0" smtClean="0"/>
              <a:t>Empower: The CFPB creates tools, </a:t>
            </a:r>
            <a:r>
              <a:rPr lang="en-US" altLang="en-US" dirty="0" smtClean="0"/>
              <a:t>answers </a:t>
            </a:r>
            <a:r>
              <a:rPr lang="en-US" altLang="en-US" dirty="0" smtClean="0"/>
              <a:t>common questions, and </a:t>
            </a:r>
            <a:r>
              <a:rPr lang="en-US" altLang="en-US" dirty="0" smtClean="0"/>
              <a:t>provides </a:t>
            </a:r>
            <a:r>
              <a:rPr lang="en-US" altLang="en-US" dirty="0" smtClean="0"/>
              <a:t>tips that help consumers navigate their financial choices and shop for the deal that works best for them.</a:t>
            </a:r>
          </a:p>
          <a:p>
            <a:pPr marL="627398" lvl="1" indent="-171258">
              <a:buFontTx/>
              <a:buChar char="•"/>
              <a:defRPr/>
            </a:pPr>
            <a:r>
              <a:rPr lang="en-US" altLang="en-US" dirty="0" smtClean="0"/>
              <a:t>Enforce: The CFPB takes action against predatory practices and companies that violate the law and have already returned billions of dollars to harmed consumers.</a:t>
            </a:r>
          </a:p>
          <a:p>
            <a:pPr marL="627398" lvl="1" indent="-171258">
              <a:buFontTx/>
              <a:buChar char="•"/>
              <a:defRPr/>
            </a:pPr>
            <a:r>
              <a:rPr lang="en-US" altLang="en-US" dirty="0" smtClean="0"/>
              <a:t>Educate: The CFPB encourages financial education and capability from childhood through retirement, publish research, and educate financial companies about their responsibilities. </a:t>
            </a:r>
          </a:p>
          <a:p>
            <a:pPr>
              <a:defRPr/>
            </a:pPr>
            <a:r>
              <a:rPr lang="en-US" altLang="en-US" dirty="0" smtClean="0"/>
              <a:t> </a:t>
            </a:r>
          </a:p>
          <a:p>
            <a:pPr marL="171450" indent="-171450">
              <a:buFont typeface="Arial" panose="020B0604020202020204" pitchFamily="34" charset="0"/>
              <a:buChar char="•"/>
              <a:defRPr/>
            </a:pPr>
            <a:r>
              <a:rPr lang="en-US" altLang="en-US" dirty="0" smtClean="0"/>
              <a:t>In a market that works, the prices, risks, and terms of the deal are clear upfront so that consumers can understand their options and comparison shop.</a:t>
            </a:r>
          </a:p>
          <a:p>
            <a:pPr marL="171450" indent="-171450">
              <a:buFont typeface="Arial" panose="020B0604020202020204" pitchFamily="34" charset="0"/>
              <a:buChar char="•"/>
              <a:defRPr/>
            </a:pPr>
            <a:r>
              <a:rPr lang="en-US" altLang="en-US" dirty="0" smtClean="0"/>
              <a:t>Companies all play by the same consumer protection rules and compete fairly on providing quality and service. </a:t>
            </a:r>
          </a:p>
          <a:p>
            <a:pPr>
              <a:buFontTx/>
              <a:buChar char="•"/>
              <a:defRPr/>
            </a:pPr>
            <a:endParaRPr lang="en-US" altLang="en-US" dirty="0" smtClean="0"/>
          </a:p>
          <a:p>
            <a:pPr marL="627398" lvl="1" indent="-171258">
              <a:buFontTx/>
              <a:buChar char="•"/>
              <a:defRPr/>
            </a:pPr>
            <a:endParaRPr lang="en-US" altLang="en-US" dirty="0" smtClean="0">
              <a:solidFill>
                <a:srgbClr val="000000"/>
              </a:solidFill>
            </a:endParaRPr>
          </a:p>
          <a:p>
            <a:pPr>
              <a:defRPr/>
            </a:pPr>
            <a:endParaRPr lang="en-US" altLang="en-US" dirty="0" smtClean="0"/>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ACFBFA7-6CB2-48E8-BE9D-9B21D768C64C}" type="slidenum">
              <a:rPr lang="en-US" altLang="en-US" smtClean="0">
                <a:latin typeface="Calibri" panose="020F0502020204030204" pitchFamily="34" charset="0"/>
              </a:rPr>
              <a:pPr/>
              <a:t>15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71810805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689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eaLnBrk="1" hangingPunct="1">
              <a:spcBef>
                <a:spcPct val="0"/>
              </a:spcBef>
              <a:defRPr/>
            </a:pPr>
            <a:r>
              <a:rPr lang="en-US" altLang="en-US" b="1" i="1" u="sng" dirty="0" smtClean="0">
                <a:solidFill>
                  <a:srgbClr val="000000"/>
                </a:solidFill>
                <a:ea typeface="MS PGothic" charset="-128"/>
              </a:rPr>
              <a:t>Module 7: Understanding </a:t>
            </a:r>
            <a:r>
              <a:rPr lang="en-US" altLang="en-US" b="1" i="1" u="sng" dirty="0">
                <a:solidFill>
                  <a:srgbClr val="000000"/>
                </a:solidFill>
                <a:ea typeface="MS PGothic" charset="-128"/>
              </a:rPr>
              <a:t>Credit Reports and </a:t>
            </a:r>
            <a:r>
              <a:rPr lang="en-US" altLang="en-US" b="1" i="1" u="sng" dirty="0" smtClean="0">
                <a:solidFill>
                  <a:srgbClr val="000000"/>
                </a:solidFill>
                <a:ea typeface="MS PGothic" charset="-128"/>
              </a:rPr>
              <a:t>Scores</a:t>
            </a:r>
            <a:endParaRPr lang="en-US" altLang="en-US" b="1" i="1" u="sng" dirty="0">
              <a:solidFill>
                <a:srgbClr val="000000"/>
              </a:solidFill>
              <a:ea typeface="MS PGothic" charset="-128"/>
            </a:endParaRPr>
          </a:p>
          <a:p>
            <a:pPr marL="171450" indent="-171450" defTabSz="996950">
              <a:buFont typeface="Arial" charset="0"/>
              <a:buChar char="•"/>
              <a:defRPr/>
            </a:pPr>
            <a:endParaRPr lang="en-US" altLang="en-US" dirty="0">
              <a:solidFill>
                <a:srgbClr val="000000"/>
              </a:solidFill>
              <a:ea typeface="MS PGothic" charset="-128"/>
            </a:endParaRPr>
          </a:p>
          <a:p>
            <a:pPr defTabSz="996950">
              <a:buFont typeface="Arial" charset="0"/>
              <a:buNone/>
              <a:defRPr/>
            </a:pPr>
            <a:r>
              <a:rPr lang="en-US" altLang="en-US" b="1" dirty="0" smtClean="0">
                <a:solidFill>
                  <a:srgbClr val="000000"/>
                </a:solidFill>
                <a:ea typeface="MS PGothic" charset="-128"/>
              </a:rPr>
              <a:t>Presentation (Module 7) (Page 244)</a:t>
            </a:r>
          </a:p>
          <a:p>
            <a:pPr defTabSz="996950">
              <a:buFont typeface="Arial" charset="0"/>
              <a:buNone/>
              <a:defRPr/>
            </a:pPr>
            <a:endParaRPr lang="en-US" altLang="en-US" dirty="0" smtClean="0">
              <a:solidFill>
                <a:srgbClr val="000000"/>
              </a:solidFill>
              <a:ea typeface="MS PGothic" charset="-128"/>
            </a:endParaRPr>
          </a:p>
          <a:p>
            <a:pPr defTabSz="996950">
              <a:buFont typeface="Arial" charset="0"/>
              <a:buNone/>
              <a:defRPr/>
            </a:pPr>
            <a:r>
              <a:rPr lang="en-US" altLang="en-US" dirty="0" smtClean="0">
                <a:solidFill>
                  <a:srgbClr val="000000"/>
                </a:solidFill>
                <a:ea typeface="MS PGothic" charset="-128"/>
              </a:rPr>
              <a:t>Share </a:t>
            </a:r>
            <a:r>
              <a:rPr lang="en-US" altLang="en-US" dirty="0">
                <a:solidFill>
                  <a:srgbClr val="000000"/>
                </a:solidFill>
                <a:ea typeface="MS PGothic" charset="-128"/>
              </a:rPr>
              <a:t>the VantageScore model. Explain it’s slightly different from the FICO scoring models</a:t>
            </a:r>
            <a:r>
              <a:rPr lang="en-US" altLang="en-US" dirty="0" smtClean="0">
                <a:solidFill>
                  <a:srgbClr val="000000"/>
                </a:solidFill>
                <a:ea typeface="MS PGothic" charset="-128"/>
              </a:rPr>
              <a:t>.</a:t>
            </a:r>
          </a:p>
          <a:p>
            <a:pPr marL="171450" indent="-171450" defTabSz="996950">
              <a:buFont typeface="Arial" charset="0"/>
              <a:buChar char="•"/>
              <a:defRPr/>
            </a:pPr>
            <a:endParaRPr lang="en-US" altLang="en-US" dirty="0" smtClean="0">
              <a:solidFill>
                <a:srgbClr val="000000"/>
              </a:solidFill>
              <a:ea typeface="MS PGothic" charset="-128"/>
            </a:endParaRPr>
          </a:p>
          <a:p>
            <a:pPr marL="171450" indent="-171450" defTabSz="996950">
              <a:buFont typeface="Arial" charset="0"/>
              <a:buChar char="•"/>
              <a:defRPr/>
            </a:pPr>
            <a:r>
              <a:rPr lang="en-US" dirty="0" smtClean="0"/>
              <a:t>Scores may also be provided by VantageScore, another score provider. Like the FICO scores, the method used to calculate VantageScore credit scores is not public. Similar to FICO, VantageScore explains generally how your credit history, credit usage, and other actions can influence the scores it calculates. </a:t>
            </a:r>
          </a:p>
          <a:p>
            <a:pPr marL="171450" indent="-171450" defTabSz="996950">
              <a:buFont typeface="Arial" charset="0"/>
              <a:buChar char="•"/>
              <a:defRPr/>
            </a:pPr>
            <a:r>
              <a:rPr lang="en-US" dirty="0" smtClean="0"/>
              <a:t>“Recent behavior” refers to recent credit behavior and inquiries. “Age of credit” refers to the length of time accounts have been open. </a:t>
            </a:r>
          </a:p>
        </p:txBody>
      </p:sp>
      <p:sp>
        <p:nvSpPr>
          <p:cNvPr id="347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088C13E-87B7-4E25-9827-1879D7E148BE}" type="slidenum">
              <a:rPr lang="en-US" altLang="en-US" smtClean="0">
                <a:latin typeface="Calibri" panose="020F0502020204030204" pitchFamily="34" charset="0"/>
              </a:rPr>
              <a:pPr/>
              <a:t>152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92423221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894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8538" eaLnBrk="1" hangingPunct="1">
              <a:spcBef>
                <a:spcPct val="0"/>
              </a:spcBef>
              <a:defRPr/>
            </a:pPr>
            <a:r>
              <a:rPr lang="en-US" altLang="en-US" b="1" i="1" u="sng" dirty="0" smtClean="0">
                <a:solidFill>
                  <a:srgbClr val="000000"/>
                </a:solidFill>
                <a:ea typeface="MS PGothic" charset="-128"/>
              </a:rPr>
              <a:t>Module 7: Understanding </a:t>
            </a:r>
            <a:r>
              <a:rPr lang="en-US" altLang="en-US" b="1" i="1" u="sng" dirty="0">
                <a:solidFill>
                  <a:srgbClr val="000000"/>
                </a:solidFill>
                <a:ea typeface="MS PGothic" charset="-128"/>
              </a:rPr>
              <a:t>Credit Reports and </a:t>
            </a:r>
            <a:r>
              <a:rPr lang="en-US" altLang="en-US" b="1" i="1" u="sng" dirty="0" smtClean="0">
                <a:solidFill>
                  <a:srgbClr val="000000"/>
                </a:solidFill>
                <a:ea typeface="MS PGothic" charset="-128"/>
              </a:rPr>
              <a:t>Scores</a:t>
            </a:r>
            <a:endParaRPr lang="en-US" altLang="en-US" b="1" i="1" u="sng" dirty="0">
              <a:solidFill>
                <a:srgbClr val="000000"/>
              </a:solidFill>
              <a:ea typeface="MS PGothic" charset="-128"/>
            </a:endParaRPr>
          </a:p>
          <a:p>
            <a:pPr defTabSz="998538" eaLnBrk="1" hangingPunct="1">
              <a:spcBef>
                <a:spcPct val="0"/>
              </a:spcBef>
              <a:defRPr/>
            </a:pPr>
            <a:endParaRPr lang="en-US" altLang="en-US" b="1" u="sng" dirty="0">
              <a:solidFill>
                <a:srgbClr val="000000"/>
              </a:solidFill>
              <a:ea typeface="MS PGothic" charset="-128"/>
            </a:endParaRPr>
          </a:p>
          <a:p>
            <a:pPr defTabSz="998538" eaLnBrk="1" hangingPunct="1">
              <a:spcBef>
                <a:spcPct val="0"/>
              </a:spcBef>
              <a:defRPr/>
            </a:pPr>
            <a:r>
              <a:rPr lang="en-US" altLang="en-US" b="1" dirty="0">
                <a:solidFill>
                  <a:srgbClr val="000000"/>
                </a:solidFill>
                <a:ea typeface="MS PGothic" charset="-128"/>
              </a:rPr>
              <a:t>Presentation (</a:t>
            </a:r>
            <a:r>
              <a:rPr lang="en-US" altLang="en-US" b="1" i="1" dirty="0">
                <a:solidFill>
                  <a:srgbClr val="000000"/>
                </a:solidFill>
                <a:ea typeface="MS PGothic" charset="-128"/>
              </a:rPr>
              <a:t>Module </a:t>
            </a:r>
            <a:r>
              <a:rPr lang="en-US" altLang="en-US" b="1" i="1" dirty="0" smtClean="0">
                <a:solidFill>
                  <a:srgbClr val="000000"/>
                </a:solidFill>
                <a:ea typeface="MS PGothic" charset="-128"/>
              </a:rPr>
              <a:t>7, Tool 1: Getting your credit reports and scores</a:t>
            </a:r>
            <a:r>
              <a:rPr lang="en-US" altLang="en-US" b="1" dirty="0" smtClean="0">
                <a:solidFill>
                  <a:srgbClr val="000000"/>
                </a:solidFill>
                <a:ea typeface="MS PGothic" charset="-128"/>
              </a:rPr>
              <a:t>) (Page 247)</a:t>
            </a:r>
            <a:endParaRPr lang="en-US" altLang="en-US" b="1" dirty="0">
              <a:solidFill>
                <a:srgbClr val="000000"/>
              </a:solidFill>
              <a:ea typeface="MS PGothic" charset="-128"/>
            </a:endParaRPr>
          </a:p>
          <a:p>
            <a:pPr marL="171450" indent="-171450" defTabSz="998538"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98538" eaLnBrk="1" hangingPunct="1">
              <a:spcBef>
                <a:spcPct val="0"/>
              </a:spcBef>
              <a:buFont typeface="Arial" charset="0"/>
              <a:buChar char="•"/>
              <a:defRPr/>
            </a:pPr>
            <a:r>
              <a:rPr lang="en-US" altLang="en-US" dirty="0">
                <a:solidFill>
                  <a:srgbClr val="000000"/>
                </a:solidFill>
                <a:ea typeface="MS PGothic" charset="-128"/>
              </a:rPr>
              <a:t>Explain how to order credit reports using </a:t>
            </a:r>
            <a:r>
              <a:rPr lang="en-US" altLang="en-US" i="1" dirty="0">
                <a:solidFill>
                  <a:srgbClr val="000000"/>
                </a:solidFill>
                <a:ea typeface="MS PGothic" charset="-128"/>
              </a:rPr>
              <a:t>Tool </a:t>
            </a:r>
            <a:r>
              <a:rPr lang="en-US" altLang="en-US" i="1" dirty="0" smtClean="0">
                <a:solidFill>
                  <a:srgbClr val="000000"/>
                </a:solidFill>
                <a:ea typeface="MS PGothic" charset="-128"/>
              </a:rPr>
              <a:t>1.</a:t>
            </a:r>
          </a:p>
          <a:p>
            <a:pPr marL="171450" indent="-171450" defTabSz="998538"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98538" eaLnBrk="1" hangingPunct="1">
              <a:spcBef>
                <a:spcPct val="0"/>
              </a:spcBef>
              <a:buFont typeface="Arial" charset="0"/>
              <a:buChar char="•"/>
              <a:defRPr/>
            </a:pPr>
            <a:r>
              <a:rPr lang="en-US" altLang="en-US" dirty="0">
                <a:solidFill>
                  <a:srgbClr val="000000"/>
                </a:solidFill>
                <a:ea typeface="MS PGothic" charset="-128"/>
              </a:rPr>
              <a:t>Explain alternative methods for getting a report from AnnualCreditReport.com in case the online report cannot be accessed (security questions are answered wrong or cannot be answered if generated by fraudulent information on the report).</a:t>
            </a:r>
          </a:p>
          <a:p>
            <a:pPr marL="171450" indent="-171450" defTabSz="998538"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98538" eaLnBrk="1" hangingPunct="1">
              <a:spcBef>
                <a:spcPct val="0"/>
              </a:spcBef>
              <a:buFont typeface="Arial" charset="0"/>
              <a:buChar char="•"/>
              <a:defRPr/>
            </a:pPr>
            <a:r>
              <a:rPr lang="en-US" altLang="en-US" dirty="0">
                <a:solidFill>
                  <a:srgbClr val="000000"/>
                </a:solidFill>
                <a:ea typeface="MS PGothic" charset="-128"/>
              </a:rPr>
              <a:t>Explain the other times you </a:t>
            </a:r>
            <a:r>
              <a:rPr lang="en-US" altLang="en-US" dirty="0" smtClean="0">
                <a:solidFill>
                  <a:srgbClr val="000000"/>
                </a:solidFill>
                <a:ea typeface="MS PGothic" charset="-128"/>
              </a:rPr>
              <a:t>can get an additional </a:t>
            </a:r>
            <a:r>
              <a:rPr lang="en-US" altLang="en-US" dirty="0">
                <a:solidFill>
                  <a:srgbClr val="000000"/>
                </a:solidFill>
                <a:ea typeface="MS PGothic" charset="-128"/>
              </a:rPr>
              <a:t>free </a:t>
            </a:r>
            <a:r>
              <a:rPr lang="en-US" altLang="en-US" dirty="0" smtClean="0">
                <a:solidFill>
                  <a:srgbClr val="000000"/>
                </a:solidFill>
                <a:ea typeface="MS PGothic" charset="-128"/>
              </a:rPr>
              <a:t>report. </a:t>
            </a:r>
            <a:r>
              <a:rPr lang="en-US" altLang="en-US" dirty="0">
                <a:solidFill>
                  <a:srgbClr val="000000"/>
                </a:solidFill>
                <a:ea typeface="MS PGothic" charset="-128"/>
              </a:rPr>
              <a:t>IF:</a:t>
            </a:r>
          </a:p>
          <a:p>
            <a:pPr marL="628650" lvl="1" indent="-171450">
              <a:buFont typeface="Arial" charset="0"/>
              <a:buChar char="•"/>
              <a:defRPr/>
            </a:pPr>
            <a:r>
              <a:rPr lang="en-US" dirty="0" smtClean="0"/>
              <a:t>Are unemployed and plan to look for employment in the next 60 days</a:t>
            </a:r>
          </a:p>
          <a:p>
            <a:pPr marL="628650" lvl="1" indent="-171450">
              <a:buFont typeface="Arial" charset="0"/>
              <a:buChar char="•"/>
              <a:defRPr/>
            </a:pPr>
            <a:r>
              <a:rPr lang="en-US" dirty="0" smtClean="0"/>
              <a:t>Are receiving public assistance</a:t>
            </a:r>
          </a:p>
          <a:p>
            <a:pPr marL="628650" lvl="1" indent="-171450">
              <a:buFont typeface="Arial" charset="0"/>
              <a:buChar char="•"/>
              <a:defRPr/>
            </a:pPr>
            <a:r>
              <a:rPr lang="en-US" dirty="0" smtClean="0"/>
              <a:t>Have reason to believe that your credit file is inaccurate due to fraud</a:t>
            </a:r>
          </a:p>
          <a:p>
            <a:pPr marL="628650" lvl="1" indent="-171450">
              <a:buFont typeface="Arial" charset="0"/>
              <a:buChar char="•"/>
              <a:defRPr/>
            </a:pPr>
            <a:r>
              <a:rPr lang="en-US" dirty="0" smtClean="0"/>
              <a:t>Have had a consumer reporting agency place a fraud alert on your credit file (based on your good faith suspicion that you have been the victim of fraud, including identity theft) </a:t>
            </a:r>
          </a:p>
          <a:p>
            <a:pPr marL="628650" lvl="1" indent="-171450">
              <a:buFont typeface="Arial" charset="0"/>
              <a:buChar char="•"/>
              <a:defRPr/>
            </a:pPr>
            <a:r>
              <a:rPr lang="en-US" dirty="0" smtClean="0"/>
              <a:t>Have had a consumer reporting agency place a fraud alert on your credit file after submitting an identity theft report</a:t>
            </a:r>
          </a:p>
          <a:p>
            <a:pPr marL="628650" lvl="1" indent="-171450">
              <a:buFont typeface="Arial" charset="0"/>
              <a:buChar char="•"/>
              <a:defRPr/>
            </a:pPr>
            <a:r>
              <a:rPr lang="en-US" dirty="0" smtClean="0"/>
              <a:t>Have had adverse action taken (you have been denied credit, employment, insurance, etc.) because of information in your credit report – In this case, you have 60 days to request your report.</a:t>
            </a:r>
          </a:p>
          <a:p>
            <a:pPr marL="660400" lvl="1" indent="-179388" defTabSz="998538" eaLnBrk="1" hangingPunct="1">
              <a:spcBef>
                <a:spcPct val="0"/>
              </a:spcBef>
              <a:defRPr/>
            </a:pPr>
            <a:r>
              <a:rPr lang="en-US" altLang="en-US" i="1" dirty="0" smtClean="0">
                <a:solidFill>
                  <a:srgbClr val="000000"/>
                </a:solidFill>
                <a:ea typeface="MS PGothic" charset="-128"/>
              </a:rPr>
              <a:t>BUT</a:t>
            </a:r>
            <a:r>
              <a:rPr lang="en-US" altLang="en-US" i="1" dirty="0">
                <a:solidFill>
                  <a:srgbClr val="000000"/>
                </a:solidFill>
                <a:ea typeface="MS PGothic" charset="-128"/>
              </a:rPr>
              <a:t>, you must request these reports. They don’t just show up for you.</a:t>
            </a:r>
          </a:p>
          <a:p>
            <a:pPr marL="660400" lvl="1" indent="-179388" defTabSz="998538" eaLnBrk="1" hangingPunct="1">
              <a:spcBef>
                <a:spcPct val="0"/>
              </a:spcBef>
              <a:defRPr/>
            </a:pPr>
            <a:endParaRPr lang="en-US" altLang="en-US" i="1" dirty="0">
              <a:solidFill>
                <a:srgbClr val="000000"/>
              </a:solidFill>
              <a:ea typeface="MS PGothic" charset="-128"/>
            </a:endParaRPr>
          </a:p>
          <a:p>
            <a:pPr marL="171450" indent="-171450">
              <a:buFont typeface="Arial" charset="0"/>
              <a:buChar char="•"/>
              <a:defRPr/>
            </a:pPr>
            <a:r>
              <a:rPr lang="en-US" dirty="0" smtClean="0"/>
              <a:t>If you are under 18, you should not have a credit report unless:</a:t>
            </a:r>
          </a:p>
          <a:p>
            <a:pPr marL="628650" lvl="1" indent="-171450">
              <a:buFont typeface="Arial" charset="0"/>
              <a:buChar char="•"/>
              <a:defRPr/>
            </a:pPr>
            <a:r>
              <a:rPr lang="en-US" dirty="0" smtClean="0"/>
              <a:t>You are an authorized user or joint owner on an account</a:t>
            </a:r>
          </a:p>
          <a:p>
            <a:pPr marL="628650" lvl="1" indent="-171450">
              <a:buFont typeface="Arial" charset="0"/>
              <a:buChar char="•"/>
              <a:defRPr/>
            </a:pPr>
            <a:r>
              <a:rPr lang="en-US" dirty="0" smtClean="0"/>
              <a:t>You are an emancipated minor</a:t>
            </a:r>
          </a:p>
          <a:p>
            <a:pPr marL="628650" lvl="1" indent="-171450">
              <a:buFont typeface="Arial" charset="0"/>
              <a:buChar char="•"/>
              <a:defRPr/>
            </a:pPr>
            <a:r>
              <a:rPr lang="en-US" dirty="0" smtClean="0"/>
              <a:t>Your state law allows you to enter contracts below the age of 18, and you have done so</a:t>
            </a:r>
          </a:p>
          <a:p>
            <a:pPr marL="628650" lvl="1" indent="-171450">
              <a:buFont typeface="Arial" charset="0"/>
              <a:buChar char="•"/>
              <a:defRPr/>
            </a:pPr>
            <a:r>
              <a:rPr lang="en-US" dirty="0" smtClean="0"/>
              <a:t>You have student loans</a:t>
            </a:r>
          </a:p>
          <a:p>
            <a:pPr marL="628650" lvl="1" indent="-171450">
              <a:buFont typeface="Arial" charset="0"/>
              <a:buChar char="•"/>
              <a:defRPr/>
            </a:pPr>
            <a:r>
              <a:rPr lang="en-US" dirty="0" smtClean="0"/>
              <a:t>You have been the victim of identity theft or credit or financial fraud</a:t>
            </a:r>
          </a:p>
          <a:p>
            <a:pPr marL="660400" lvl="1" indent="-179388" defTabSz="998538" eaLnBrk="1" hangingPunct="1">
              <a:spcBef>
                <a:spcPct val="0"/>
              </a:spcBef>
              <a:buFontTx/>
              <a:buChar char="•"/>
              <a:defRPr/>
            </a:pPr>
            <a:endParaRPr lang="en-US" altLang="en-US" i="1" dirty="0">
              <a:solidFill>
                <a:srgbClr val="000000"/>
              </a:solidFill>
              <a:ea typeface="MS PGothic" charset="-128"/>
            </a:endParaRPr>
          </a:p>
          <a:p>
            <a:pPr defTabSz="998538" eaLnBrk="1" hangingPunct="1">
              <a:spcBef>
                <a:spcPct val="0"/>
              </a:spcBef>
              <a:buFontTx/>
              <a:buChar char="•"/>
              <a:defRPr/>
            </a:pPr>
            <a:r>
              <a:rPr lang="en-US" altLang="en-US" dirty="0">
                <a:solidFill>
                  <a:srgbClr val="000000"/>
                </a:solidFill>
                <a:ea typeface="MS PGothic" charset="-128"/>
              </a:rPr>
              <a:t>Use the following notes from the toolkit to explain getting credit scores:</a:t>
            </a:r>
          </a:p>
          <a:p>
            <a:pPr marL="660400" lvl="1" indent="-179388" defTabSz="998538" eaLnBrk="1" hangingPunct="1">
              <a:spcBef>
                <a:spcPct val="0"/>
              </a:spcBef>
              <a:buFontTx/>
              <a:buChar char="•"/>
              <a:defRPr/>
            </a:pPr>
            <a:r>
              <a:rPr lang="en-US" altLang="en-US" dirty="0">
                <a:solidFill>
                  <a:srgbClr val="000000"/>
                </a:solidFill>
                <a:ea typeface="MS PGothic" charset="-128"/>
              </a:rPr>
              <a:t>Free credit scores are offered online. </a:t>
            </a:r>
          </a:p>
          <a:p>
            <a:pPr marL="1138238" lvl="2" indent="-180975" defTabSz="998538" eaLnBrk="1" hangingPunct="1">
              <a:spcBef>
                <a:spcPct val="0"/>
              </a:spcBef>
              <a:buFontTx/>
              <a:buChar char="•"/>
              <a:defRPr/>
            </a:pPr>
            <a:r>
              <a:rPr lang="en-US" dirty="0" smtClean="0"/>
              <a:t>Will most likely differ from the credit score used by a bank, lender, or other third-party to assess your creditworthiness. </a:t>
            </a:r>
            <a:endParaRPr lang="en-US" altLang="en-US" dirty="0" smtClean="0">
              <a:solidFill>
                <a:srgbClr val="000000"/>
              </a:solidFill>
              <a:ea typeface="MS PGothic" charset="-128"/>
            </a:endParaRPr>
          </a:p>
          <a:p>
            <a:pPr marL="1138238" lvl="2" indent="-180975" defTabSz="998538" eaLnBrk="1" hangingPunct="1">
              <a:spcBef>
                <a:spcPct val="0"/>
              </a:spcBef>
              <a:buFontTx/>
              <a:buChar char="•"/>
              <a:defRPr/>
            </a:pPr>
            <a:r>
              <a:rPr lang="en-US" altLang="en-US" dirty="0" smtClean="0">
                <a:solidFill>
                  <a:srgbClr val="000000"/>
                </a:solidFill>
                <a:ea typeface="MS PGothic" charset="-128"/>
              </a:rPr>
              <a:t>These </a:t>
            </a:r>
            <a:r>
              <a:rPr lang="en-US" altLang="en-US" dirty="0">
                <a:solidFill>
                  <a:srgbClr val="000000"/>
                </a:solidFill>
                <a:ea typeface="MS PGothic" charset="-128"/>
              </a:rPr>
              <a:t>are approximations of your scores. They are not the actual scores businesses will use to make decisions about you. </a:t>
            </a:r>
          </a:p>
          <a:p>
            <a:pPr marL="1138238" lvl="2" indent="-180975" defTabSz="998538" eaLnBrk="1" hangingPunct="1">
              <a:spcBef>
                <a:spcPct val="0"/>
              </a:spcBef>
              <a:buFontTx/>
              <a:buChar char="•"/>
              <a:defRPr/>
            </a:pPr>
            <a:r>
              <a:rPr lang="en-US" altLang="en-US" dirty="0">
                <a:solidFill>
                  <a:srgbClr val="000000"/>
                </a:solidFill>
                <a:ea typeface="MS PGothic" charset="-128"/>
              </a:rPr>
              <a:t>Some people find they can be useful for education because you can see if your credit scores are generally moving up or down. </a:t>
            </a:r>
          </a:p>
          <a:p>
            <a:pPr marL="1138238" lvl="2" indent="-180975" defTabSz="998538" eaLnBrk="1" hangingPunct="1">
              <a:spcBef>
                <a:spcPct val="0"/>
              </a:spcBef>
              <a:buFontTx/>
              <a:buChar char="•"/>
              <a:defRPr/>
            </a:pPr>
            <a:r>
              <a:rPr lang="en-US" altLang="en-US" dirty="0">
                <a:solidFill>
                  <a:srgbClr val="000000"/>
                </a:solidFill>
                <a:ea typeface="MS PGothic" charset="-128"/>
              </a:rPr>
              <a:t>The actual number may not reflect your actual FICO Scores - so this may be confusing for some people.</a:t>
            </a:r>
          </a:p>
          <a:p>
            <a:pPr marL="1138238" lvl="2" indent="-180975" defTabSz="998538" eaLnBrk="1" hangingPunct="1">
              <a:spcBef>
                <a:spcPct val="0"/>
              </a:spcBef>
              <a:buFontTx/>
              <a:buChar char="•"/>
              <a:defRPr/>
            </a:pPr>
            <a:endParaRPr lang="en-US" altLang="en-US" dirty="0">
              <a:solidFill>
                <a:srgbClr val="000000"/>
              </a:solidFill>
              <a:ea typeface="MS PGothic" charset="-128"/>
            </a:endParaRPr>
          </a:p>
          <a:p>
            <a:pPr marL="660400" lvl="1" indent="-179388" defTabSz="998538" eaLnBrk="1" hangingPunct="1">
              <a:spcBef>
                <a:spcPct val="0"/>
              </a:spcBef>
              <a:buFontTx/>
              <a:buChar char="•"/>
              <a:defRPr/>
            </a:pPr>
            <a:r>
              <a:rPr lang="en-US" altLang="en-US" dirty="0">
                <a:solidFill>
                  <a:srgbClr val="000000"/>
                </a:solidFill>
                <a:ea typeface="MS PGothic" charset="-128"/>
              </a:rPr>
              <a:t>There are a variety of credit scores you can purchase in the marketplace. The type of credit score most used by lenders is a FICO score. </a:t>
            </a:r>
            <a:r>
              <a:rPr lang="en-US" altLang="en-US" dirty="0" smtClean="0">
                <a:solidFill>
                  <a:srgbClr val="000000"/>
                </a:solidFill>
                <a:ea typeface="MS PGothic" charset="-128"/>
              </a:rPr>
              <a:t>Another score also used by lenders if the VantageScore which you can purchase through Experian or TransUnion.</a:t>
            </a:r>
            <a:endParaRPr lang="en-US" altLang="en-US" dirty="0">
              <a:solidFill>
                <a:srgbClr val="000000"/>
              </a:solidFill>
              <a:ea typeface="MS PGothic" charset="-128"/>
            </a:endParaRPr>
          </a:p>
          <a:p>
            <a:pPr marL="660400" lvl="1" indent="-179388" defTabSz="998538" eaLnBrk="1" hangingPunct="1">
              <a:spcBef>
                <a:spcPct val="0"/>
              </a:spcBef>
              <a:buFontTx/>
              <a:buChar char="•"/>
              <a:defRPr/>
            </a:pPr>
            <a:endParaRPr lang="en-US" altLang="en-US" dirty="0">
              <a:solidFill>
                <a:srgbClr val="000000"/>
              </a:solidFill>
              <a:ea typeface="MS PGothic" charset="-128"/>
            </a:endParaRPr>
          </a:p>
          <a:p>
            <a:pPr marL="660400" lvl="1" indent="-179388" defTabSz="998538" eaLnBrk="1" hangingPunct="1">
              <a:spcBef>
                <a:spcPct val="0"/>
              </a:spcBef>
              <a:buFontTx/>
              <a:buChar char="•"/>
              <a:defRPr/>
            </a:pPr>
            <a:r>
              <a:rPr lang="en-US" altLang="en-US" dirty="0">
                <a:solidFill>
                  <a:srgbClr val="000000"/>
                </a:solidFill>
                <a:ea typeface="MS PGothic" charset="-128"/>
              </a:rPr>
              <a:t>Explain that while credit scores are important and used, </a:t>
            </a:r>
            <a:r>
              <a:rPr lang="en-US" altLang="en-US" u="sng" dirty="0">
                <a:solidFill>
                  <a:srgbClr val="000000"/>
                </a:solidFill>
                <a:ea typeface="MS PGothic" charset="-128"/>
              </a:rPr>
              <a:t>the most important </a:t>
            </a:r>
            <a:r>
              <a:rPr lang="en-US" altLang="en-US" u="sng" dirty="0" smtClean="0">
                <a:solidFill>
                  <a:srgbClr val="000000"/>
                </a:solidFill>
                <a:ea typeface="MS PGothic" charset="-128"/>
              </a:rPr>
              <a:t>thing </a:t>
            </a:r>
            <a:r>
              <a:rPr lang="en-US" altLang="en-US" u="sng" dirty="0">
                <a:solidFill>
                  <a:srgbClr val="000000"/>
                </a:solidFill>
                <a:ea typeface="MS PGothic" charset="-128"/>
              </a:rPr>
              <a:t>to focus on is their credit report</a:t>
            </a:r>
            <a:r>
              <a:rPr lang="en-US" altLang="en-US" dirty="0">
                <a:solidFill>
                  <a:srgbClr val="000000"/>
                </a:solidFill>
                <a:ea typeface="MS PGothic" charset="-128"/>
              </a:rPr>
              <a:t>.</a:t>
            </a:r>
          </a:p>
          <a:p>
            <a:pPr marL="660400" lvl="1" indent="-179388" defTabSz="998538" eaLnBrk="1" hangingPunct="1">
              <a:spcBef>
                <a:spcPct val="0"/>
              </a:spcBef>
              <a:buFontTx/>
              <a:buChar char="•"/>
              <a:defRPr/>
            </a:pPr>
            <a:endParaRPr lang="en-US" altLang="en-US" dirty="0">
              <a:solidFill>
                <a:srgbClr val="000000"/>
              </a:solidFill>
              <a:ea typeface="MS PGothic" charset="-128"/>
            </a:endParaRPr>
          </a:p>
          <a:p>
            <a:pPr marL="660400" lvl="1" indent="-179388" defTabSz="998538" eaLnBrk="1" hangingPunct="1">
              <a:spcBef>
                <a:spcPct val="0"/>
              </a:spcBef>
              <a:buFontTx/>
              <a:buChar char="•"/>
              <a:defRPr/>
            </a:pPr>
            <a:r>
              <a:rPr lang="en-US" altLang="en-US" dirty="0">
                <a:solidFill>
                  <a:srgbClr val="000000"/>
                </a:solidFill>
                <a:ea typeface="MS PGothic" charset="-128"/>
              </a:rPr>
              <a:t>Ask participants why focusing on the credit report is more important than the credit score?</a:t>
            </a:r>
          </a:p>
          <a:p>
            <a:pPr marL="1138238" lvl="2" indent="-180975" defTabSz="998538" eaLnBrk="1" hangingPunct="1">
              <a:spcBef>
                <a:spcPct val="0"/>
              </a:spcBef>
              <a:buFontTx/>
              <a:buChar char="•"/>
              <a:defRPr/>
            </a:pPr>
            <a:r>
              <a:rPr lang="en-US" altLang="en-US" dirty="0">
                <a:solidFill>
                  <a:srgbClr val="000000"/>
                </a:solidFill>
                <a:ea typeface="MS PGothic" charset="-128"/>
              </a:rPr>
              <a:t>Following some discussion, if not shared, explain that the score is calculated using information from credit reports. </a:t>
            </a:r>
          </a:p>
          <a:p>
            <a:pPr marL="1138238" lvl="2" indent="-180975" defTabSz="998538" eaLnBrk="1" hangingPunct="1">
              <a:spcBef>
                <a:spcPct val="0"/>
              </a:spcBef>
              <a:buFontTx/>
              <a:buChar char="•"/>
              <a:defRPr/>
            </a:pPr>
            <a:r>
              <a:rPr lang="en-US" altLang="en-US" dirty="0">
                <a:solidFill>
                  <a:srgbClr val="000000"/>
                </a:solidFill>
                <a:ea typeface="MS PGothic" charset="-128"/>
              </a:rPr>
              <a:t>If the information in the report is strong (and error-free), the scores will reflect this. </a:t>
            </a:r>
            <a:endParaRPr lang="en-US" altLang="en-US" dirty="0" smtClean="0">
              <a:solidFill>
                <a:srgbClr val="000000"/>
              </a:solidFill>
              <a:ea typeface="MS PGothic" charset="-128"/>
            </a:endParaRPr>
          </a:p>
        </p:txBody>
      </p:sp>
      <p:sp>
        <p:nvSpPr>
          <p:cNvPr id="3491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40C6F7E-EDBB-4293-B2FD-0E6A7F98CBBA}" type="slidenum">
              <a:rPr lang="en-US" altLang="en-US" smtClean="0">
                <a:latin typeface="Calibri" panose="020F0502020204030204" pitchFamily="34" charset="0"/>
              </a:rPr>
              <a:pPr/>
              <a:t>153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44694639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3" name="Notes Placeholder 2"/>
          <p:cNvSpPr>
            <a:spLocks noGrp="1"/>
          </p:cNvSpPr>
          <p:nvPr>
            <p:ph type="body" idx="1"/>
          </p:nvPr>
        </p:nvSpPr>
        <p:spPr bwMode="auto">
          <a:extLst/>
        </p:spPr>
        <p:txBody>
          <a:bodyPr wrap="square" numCol="1" anchor="t" anchorCtr="0" compatLnSpc="1">
            <a:prstTxWarp prst="textNoShape">
              <a:avLst/>
            </a:prstTxWarp>
          </a:bodyPr>
          <a:lstStyle/>
          <a:p>
            <a:pPr defTabSz="480942">
              <a:defRPr/>
            </a:pPr>
            <a:r>
              <a:rPr lang="en-US" altLang="en-US" b="1" i="1" u="sng" dirty="0" smtClean="0">
                <a:solidFill>
                  <a:srgbClr val="000000"/>
                </a:solidFill>
                <a:ea typeface="MS PGothic" charset="-128"/>
              </a:rPr>
              <a:t>Module 7: </a:t>
            </a:r>
            <a:r>
              <a:rPr lang="en-US" altLang="en-US" b="1" i="1" u="sng" dirty="0" smtClean="0">
                <a:solidFill>
                  <a:srgbClr val="000000"/>
                </a:solidFill>
                <a:cs typeface="+mn-cs"/>
              </a:rPr>
              <a:t>Understanding Credit Reports and Scores</a:t>
            </a:r>
          </a:p>
          <a:p>
            <a:pPr defTabSz="480942">
              <a:defRPr/>
            </a:pPr>
            <a:endParaRPr lang="en-US" altLang="en-US" b="1" u="sng" dirty="0" smtClean="0">
              <a:solidFill>
                <a:srgbClr val="000000"/>
              </a:solidFill>
              <a:cs typeface="+mn-cs"/>
            </a:endParaRPr>
          </a:p>
          <a:p>
            <a:pPr defTabSz="480942">
              <a:defRPr/>
            </a:pPr>
            <a:r>
              <a:rPr lang="en-US" altLang="en-US" b="1" dirty="0" smtClean="0">
                <a:solidFill>
                  <a:srgbClr val="000000"/>
                </a:solidFill>
                <a:cs typeface="+mn-cs"/>
              </a:rPr>
              <a:t>Presentation (</a:t>
            </a:r>
            <a:r>
              <a:rPr lang="en-US" altLang="en-US" b="1" i="1" dirty="0" smtClean="0">
                <a:solidFill>
                  <a:srgbClr val="000000"/>
                </a:solidFill>
                <a:cs typeface="+mn-cs"/>
              </a:rPr>
              <a:t>Module 7, Tool 2: Credit report review checklist</a:t>
            </a:r>
            <a:r>
              <a:rPr lang="en-US" altLang="en-US" b="1" dirty="0" smtClean="0">
                <a:solidFill>
                  <a:srgbClr val="000000"/>
                </a:solidFill>
                <a:cs typeface="+mn-cs"/>
              </a:rPr>
              <a:t>) (Page 253)</a:t>
            </a:r>
          </a:p>
          <a:p>
            <a:pPr defTabSz="480942">
              <a:defRPr/>
            </a:pPr>
            <a:endParaRPr lang="en-US" altLang="en-US" dirty="0" smtClean="0">
              <a:solidFill>
                <a:srgbClr val="000000"/>
              </a:solidFill>
              <a:cs typeface="+mn-cs"/>
            </a:endParaRPr>
          </a:p>
          <a:p>
            <a:pPr marL="171425" indent="-171425" defTabSz="480942">
              <a:buFont typeface="Arial" panose="020B0604020202020204" pitchFamily="34" charset="0"/>
              <a:buChar char="•"/>
              <a:defRPr/>
            </a:pPr>
            <a:r>
              <a:rPr lang="en-US" altLang="en-US" dirty="0" smtClean="0">
                <a:solidFill>
                  <a:srgbClr val="000000"/>
                </a:solidFill>
                <a:cs typeface="+mn-cs"/>
              </a:rPr>
              <a:t>Review </a:t>
            </a:r>
            <a:r>
              <a:rPr lang="en-US" altLang="en-US" b="0" i="0" dirty="0" smtClean="0">
                <a:solidFill>
                  <a:srgbClr val="000000"/>
                </a:solidFill>
                <a:cs typeface="+mn-cs"/>
              </a:rPr>
              <a:t>Tool 2.</a:t>
            </a:r>
          </a:p>
        </p:txBody>
      </p:sp>
      <p:sp>
        <p:nvSpPr>
          <p:cNvPr id="351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DBC9C99-D1CA-4895-85DF-E821C697783D}" type="slidenum">
              <a:rPr lang="en-US" altLang="en-US" smtClean="0">
                <a:latin typeface="Calibri" panose="020F0502020204030204" pitchFamily="34" charset="0"/>
              </a:rPr>
              <a:pPr/>
              <a:t>154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27922958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1" name="Notes Placeholder 2"/>
          <p:cNvSpPr>
            <a:spLocks noGrp="1"/>
          </p:cNvSpPr>
          <p:nvPr>
            <p:ph type="body" idx="1"/>
          </p:nvPr>
        </p:nvSpPr>
        <p:spPr bwMode="auto">
          <a:extLst/>
        </p:spPr>
        <p:txBody>
          <a:bodyPr wrap="square" numCol="1" anchor="t" anchorCtr="0" compatLnSpc="1">
            <a:prstTxWarp prst="textNoShape">
              <a:avLst/>
            </a:prstTxWarp>
          </a:bodyPr>
          <a:lstStyle/>
          <a:p>
            <a:pPr defTabSz="480942">
              <a:defRPr/>
            </a:pPr>
            <a:r>
              <a:rPr lang="en-US" altLang="en-US" b="1" i="1" u="sng" dirty="0" smtClean="0">
                <a:solidFill>
                  <a:srgbClr val="000000"/>
                </a:solidFill>
                <a:ea typeface="MS PGothic" charset="-128"/>
              </a:rPr>
              <a:t>Module 7: </a:t>
            </a:r>
            <a:r>
              <a:rPr lang="en-US" altLang="en-US" b="1" i="1" u="sng" dirty="0" smtClean="0">
                <a:solidFill>
                  <a:srgbClr val="000000"/>
                </a:solidFill>
                <a:cs typeface="+mn-cs"/>
              </a:rPr>
              <a:t>Understanding Credit Reports and Scores</a:t>
            </a:r>
          </a:p>
          <a:p>
            <a:pPr defTabSz="480942">
              <a:defRPr/>
            </a:pPr>
            <a:endParaRPr lang="en-US" altLang="en-US" b="1" u="sng" dirty="0" smtClean="0">
              <a:solidFill>
                <a:srgbClr val="000000"/>
              </a:solidFill>
              <a:cs typeface="+mn-cs"/>
            </a:endParaRPr>
          </a:p>
          <a:p>
            <a:pPr defTabSz="480942">
              <a:defRPr/>
            </a:pPr>
            <a:r>
              <a:rPr lang="en-US" altLang="en-US" b="1" dirty="0" smtClean="0">
                <a:solidFill>
                  <a:srgbClr val="000000"/>
                </a:solidFill>
                <a:cs typeface="+mn-cs"/>
              </a:rPr>
              <a:t>Presentation (Module 7)</a:t>
            </a:r>
          </a:p>
          <a:p>
            <a:pPr defTabSz="480942">
              <a:defRPr/>
            </a:pPr>
            <a:endParaRPr lang="en-US" altLang="en-US" dirty="0" smtClean="0">
              <a:solidFill>
                <a:srgbClr val="000000"/>
              </a:solidFill>
              <a:cs typeface="+mn-cs"/>
            </a:endParaRPr>
          </a:p>
          <a:p>
            <a:pPr marL="171425" indent="-171425" defTabSz="480942">
              <a:buFont typeface="Arial" panose="020B0604020202020204" pitchFamily="34" charset="0"/>
              <a:buChar char="•"/>
              <a:defRPr/>
            </a:pPr>
            <a:r>
              <a:rPr lang="en-US" altLang="en-US" dirty="0" smtClean="0">
                <a:solidFill>
                  <a:srgbClr val="000000"/>
                </a:solidFill>
                <a:cs typeface="+mn-cs"/>
              </a:rPr>
              <a:t>Review how to file a dispute.</a:t>
            </a:r>
          </a:p>
        </p:txBody>
      </p:sp>
      <p:sp>
        <p:nvSpPr>
          <p:cNvPr id="353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DA52285-278A-4766-A888-840C0F69B454}" type="slidenum">
              <a:rPr lang="en-US" altLang="en-US" smtClean="0">
                <a:latin typeface="Calibri" panose="020F0502020204030204" pitchFamily="34" charset="0"/>
              </a:rPr>
              <a:pPr/>
              <a:t>155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19516992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509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79425">
              <a:defRPr/>
            </a:pPr>
            <a:r>
              <a:rPr lang="en-US" altLang="en-US" b="1" i="1" u="sng" dirty="0" smtClean="0">
                <a:solidFill>
                  <a:srgbClr val="000000"/>
                </a:solidFill>
                <a:ea typeface="MS PGothic" charset="-128"/>
              </a:rPr>
              <a:t>Module 7: Understanding </a:t>
            </a:r>
            <a:r>
              <a:rPr lang="en-US" altLang="en-US" b="1" i="1" u="sng" dirty="0">
                <a:solidFill>
                  <a:srgbClr val="000000"/>
                </a:solidFill>
                <a:ea typeface="MS PGothic" charset="-128"/>
              </a:rPr>
              <a:t>Credit Reports and </a:t>
            </a:r>
            <a:r>
              <a:rPr lang="en-US" altLang="en-US" b="1" i="1" u="sng" dirty="0" smtClean="0">
                <a:solidFill>
                  <a:srgbClr val="000000"/>
                </a:solidFill>
                <a:ea typeface="MS PGothic" charset="-128"/>
              </a:rPr>
              <a:t>Scores</a:t>
            </a:r>
            <a:endParaRPr lang="en-US" altLang="en-US" b="1" i="1" u="sng" dirty="0">
              <a:solidFill>
                <a:srgbClr val="000000"/>
              </a:solidFill>
              <a:ea typeface="MS PGothic" charset="-128"/>
            </a:endParaRPr>
          </a:p>
          <a:p>
            <a:pPr defTabSz="479425">
              <a:defRPr/>
            </a:pPr>
            <a:endParaRPr lang="en-US" altLang="en-US" b="1" u="sng" dirty="0">
              <a:solidFill>
                <a:srgbClr val="000000"/>
              </a:solidFill>
              <a:ea typeface="MS PGothic" charset="-128"/>
            </a:endParaRPr>
          </a:p>
          <a:p>
            <a:pPr defTabSz="479425">
              <a:defRPr/>
            </a:pPr>
            <a:r>
              <a:rPr lang="en-US" altLang="en-US" b="1" dirty="0">
                <a:solidFill>
                  <a:srgbClr val="000000"/>
                </a:solidFill>
                <a:ea typeface="MS PGothic" charset="-128"/>
              </a:rPr>
              <a:t>Presentation (</a:t>
            </a:r>
            <a:r>
              <a:rPr lang="en-US" altLang="en-US" b="1" i="1" dirty="0">
                <a:solidFill>
                  <a:srgbClr val="000000"/>
                </a:solidFill>
                <a:ea typeface="MS PGothic" charset="-128"/>
              </a:rPr>
              <a:t>Module </a:t>
            </a:r>
            <a:r>
              <a:rPr lang="en-US" altLang="en-US" b="1" i="1" dirty="0" smtClean="0">
                <a:solidFill>
                  <a:srgbClr val="000000"/>
                </a:solidFill>
                <a:ea typeface="MS PGothic" charset="-128"/>
              </a:rPr>
              <a:t>7, Tool 3: Improving your credit reports and scores</a:t>
            </a:r>
            <a:r>
              <a:rPr lang="en-US" altLang="en-US" b="1" dirty="0" smtClean="0">
                <a:solidFill>
                  <a:srgbClr val="000000"/>
                </a:solidFill>
                <a:ea typeface="MS PGothic" charset="-128"/>
              </a:rPr>
              <a:t>) (Page 259)</a:t>
            </a:r>
            <a:endParaRPr lang="en-US" altLang="en-US" b="1" dirty="0">
              <a:solidFill>
                <a:srgbClr val="000000"/>
              </a:solidFill>
              <a:ea typeface="MS PGothic" charset="-128"/>
            </a:endParaRPr>
          </a:p>
          <a:p>
            <a:pPr marL="171450" indent="-171450" defTabSz="479425">
              <a:buFont typeface="Arial" charset="0"/>
              <a:buChar char="•"/>
              <a:defRPr/>
            </a:pPr>
            <a:endParaRPr lang="en-US" altLang="en-US" dirty="0">
              <a:solidFill>
                <a:srgbClr val="000000"/>
              </a:solidFill>
              <a:ea typeface="MS PGothic" charset="-128"/>
            </a:endParaRPr>
          </a:p>
          <a:p>
            <a:pPr marL="171450" indent="-171450" defTabSz="479425" eaLnBrk="1" hangingPunct="1">
              <a:spcBef>
                <a:spcPct val="0"/>
              </a:spcBef>
              <a:buFont typeface="Arial" charset="0"/>
              <a:buChar char="•"/>
              <a:defRPr/>
            </a:pPr>
            <a:r>
              <a:rPr lang="en-US" altLang="en-US" dirty="0">
                <a:solidFill>
                  <a:srgbClr val="000000"/>
                </a:solidFill>
                <a:ea typeface="MS PGothic" charset="-128"/>
              </a:rPr>
              <a:t>Go through each point on </a:t>
            </a:r>
            <a:r>
              <a:rPr lang="en-US" altLang="en-US" i="1" dirty="0">
                <a:solidFill>
                  <a:srgbClr val="000000"/>
                </a:solidFill>
                <a:ea typeface="MS PGothic" charset="-128"/>
              </a:rPr>
              <a:t>Tool </a:t>
            </a:r>
            <a:r>
              <a:rPr lang="en-US" altLang="en-US" i="1" dirty="0" smtClean="0">
                <a:solidFill>
                  <a:srgbClr val="000000"/>
                </a:solidFill>
                <a:ea typeface="MS PGothic" charset="-128"/>
              </a:rPr>
              <a:t>3</a:t>
            </a:r>
            <a:r>
              <a:rPr lang="en-US" altLang="en-US" dirty="0" smtClean="0">
                <a:solidFill>
                  <a:srgbClr val="000000"/>
                </a:solidFill>
                <a:ea typeface="MS PGothic" charset="-128"/>
              </a:rPr>
              <a:t>. </a:t>
            </a:r>
            <a:r>
              <a:rPr lang="en-US" altLang="en-US" dirty="0">
                <a:solidFill>
                  <a:srgbClr val="000000"/>
                </a:solidFill>
                <a:ea typeface="MS PGothic" charset="-128"/>
              </a:rPr>
              <a:t>Ask participants if they have any tips to add</a:t>
            </a:r>
            <a:r>
              <a:rPr lang="en-US" altLang="en-US" dirty="0" smtClean="0">
                <a:solidFill>
                  <a:srgbClr val="000000"/>
                </a:solidFill>
                <a:ea typeface="MS PGothic" charset="-128"/>
              </a:rPr>
              <a:t>.</a:t>
            </a:r>
          </a:p>
          <a:p>
            <a:pPr marL="171450" indent="-171450" defTabSz="479425"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479425" eaLnBrk="1" hangingPunct="1">
              <a:spcBef>
                <a:spcPct val="0"/>
              </a:spcBef>
              <a:buFont typeface="Arial" charset="0"/>
              <a:buChar char="•"/>
              <a:defRPr/>
            </a:pPr>
            <a:r>
              <a:rPr lang="en-US" altLang="en-US" dirty="0" smtClean="0">
                <a:solidFill>
                  <a:srgbClr val="000000"/>
                </a:solidFill>
                <a:ea typeface="MS PGothic" charset="-128"/>
              </a:rPr>
              <a:t>If relevant to the audience, provide </a:t>
            </a:r>
            <a:r>
              <a:rPr lang="en-US" altLang="en-US" dirty="0">
                <a:solidFill>
                  <a:srgbClr val="000000"/>
                </a:solidFill>
                <a:ea typeface="MS PGothic" charset="-128"/>
              </a:rPr>
              <a:t>brief overview of the new rule around young people in foster </a:t>
            </a:r>
            <a:r>
              <a:rPr lang="en-US" altLang="en-US" dirty="0" smtClean="0">
                <a:solidFill>
                  <a:srgbClr val="000000"/>
                </a:solidFill>
                <a:ea typeface="MS PGothic" charset="-128"/>
              </a:rPr>
              <a:t>care—service providers </a:t>
            </a:r>
            <a:r>
              <a:rPr lang="en-US" altLang="en-US" dirty="0">
                <a:solidFill>
                  <a:srgbClr val="000000"/>
                </a:solidFill>
                <a:ea typeface="MS PGothic" charset="-128"/>
              </a:rPr>
              <a:t>must review credit reports each year starting at age 16 and until they turn </a:t>
            </a:r>
            <a:r>
              <a:rPr lang="en-US" altLang="en-US" dirty="0" smtClean="0">
                <a:solidFill>
                  <a:srgbClr val="000000"/>
                </a:solidFill>
                <a:ea typeface="MS PGothic" charset="-128"/>
              </a:rPr>
              <a:t>18.</a:t>
            </a:r>
          </a:p>
          <a:p>
            <a:pPr marL="628650" lvl="1" indent="-171450" defTabSz="479425" eaLnBrk="1" hangingPunct="1">
              <a:spcBef>
                <a:spcPct val="0"/>
              </a:spcBef>
              <a:buFont typeface="Arial" charset="0"/>
              <a:buChar char="•"/>
              <a:defRPr/>
            </a:pPr>
            <a:r>
              <a:rPr lang="en-US" altLang="en-US" dirty="0" smtClean="0">
                <a:solidFill>
                  <a:srgbClr val="000000"/>
                </a:solidFill>
                <a:ea typeface="MS PGothic" charset="-128"/>
              </a:rPr>
              <a:t>Explain </a:t>
            </a:r>
            <a:r>
              <a:rPr lang="en-US" altLang="en-US" dirty="0">
                <a:solidFill>
                  <a:srgbClr val="000000"/>
                </a:solidFill>
                <a:ea typeface="MS PGothic" charset="-128"/>
              </a:rPr>
              <a:t>that young people in most cases cannot enter into a credit contract under the age of 18; therefore, if a young person under 18 has a credit file, there is a chance identify theft and financial fraud have been committed. Note the exceptions to this.</a:t>
            </a:r>
          </a:p>
          <a:p>
            <a:pPr marL="171450" indent="-171450" defTabSz="479425" eaLnBrk="1" hangingPunct="1">
              <a:spcBef>
                <a:spcPct val="0"/>
              </a:spcBef>
              <a:buFont typeface="Arial" charset="0"/>
              <a:buChar char="•"/>
              <a:defRPr/>
            </a:pPr>
            <a:r>
              <a:rPr lang="en-US" altLang="en-US" dirty="0">
                <a:solidFill>
                  <a:srgbClr val="000000"/>
                </a:solidFill>
                <a:ea typeface="MS PGothic" charset="-128"/>
              </a:rPr>
              <a:t>Discuss challenges related to credit reporting and young people in general.</a:t>
            </a:r>
          </a:p>
          <a:p>
            <a:pPr defTabSz="479425">
              <a:buFontTx/>
              <a:buChar char="•"/>
              <a:defRPr/>
            </a:pPr>
            <a:endParaRPr lang="en-US" altLang="en-US" dirty="0">
              <a:solidFill>
                <a:srgbClr val="000000"/>
              </a:solidFill>
              <a:ea typeface="MS PGothic" charset="-128"/>
            </a:endParaRPr>
          </a:p>
        </p:txBody>
      </p:sp>
      <p:sp>
        <p:nvSpPr>
          <p:cNvPr id="3553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DBF4DB3-D7D6-4CE9-8C75-F471B4BC2D2F}" type="slidenum">
              <a:rPr lang="en-US" altLang="en-US" smtClean="0">
                <a:latin typeface="Calibri" panose="020F0502020204030204" pitchFamily="34" charset="0"/>
              </a:rPr>
              <a:pPr/>
              <a:t>156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45038740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7" name="Notes Placeholder 2"/>
          <p:cNvSpPr>
            <a:spLocks noGrp="1"/>
          </p:cNvSpPr>
          <p:nvPr>
            <p:ph type="body" idx="1"/>
          </p:nvPr>
        </p:nvSpPr>
        <p:spPr bwMode="auto">
          <a:extLst/>
        </p:spPr>
        <p:txBody>
          <a:bodyPr wrap="square" numCol="1" anchor="t" anchorCtr="0" compatLnSpc="1">
            <a:prstTxWarp prst="textNoShape">
              <a:avLst/>
            </a:prstTxWarp>
          </a:bodyPr>
          <a:lstStyle/>
          <a:p>
            <a:pPr defTabSz="480942">
              <a:defRPr/>
            </a:pPr>
            <a:r>
              <a:rPr lang="en-US" altLang="en-US" b="1" i="1" u="sng" dirty="0" smtClean="0">
                <a:solidFill>
                  <a:srgbClr val="000000"/>
                </a:solidFill>
                <a:ea typeface="MS PGothic" charset="-128"/>
              </a:rPr>
              <a:t>Module 7: </a:t>
            </a:r>
            <a:r>
              <a:rPr lang="en-US" altLang="en-US" b="1" i="1" u="sng" dirty="0" smtClean="0">
                <a:solidFill>
                  <a:srgbClr val="000000"/>
                </a:solidFill>
                <a:cs typeface="+mn-cs"/>
              </a:rPr>
              <a:t>Understanding Credit Reports and Scores</a:t>
            </a:r>
          </a:p>
          <a:p>
            <a:pPr defTabSz="480942">
              <a:defRPr/>
            </a:pPr>
            <a:endParaRPr lang="en-US" altLang="en-US" b="1" u="sng" dirty="0" smtClean="0">
              <a:solidFill>
                <a:srgbClr val="000000"/>
              </a:solidFill>
              <a:cs typeface="+mn-cs"/>
            </a:endParaRPr>
          </a:p>
          <a:p>
            <a:pPr defTabSz="480942">
              <a:defRPr/>
            </a:pPr>
            <a:r>
              <a:rPr lang="en-US" altLang="en-US" b="1" dirty="0" smtClean="0">
                <a:solidFill>
                  <a:srgbClr val="000000"/>
                </a:solidFill>
                <a:cs typeface="+mn-cs"/>
              </a:rPr>
              <a:t>Large Group Brainstorming (</a:t>
            </a:r>
            <a:r>
              <a:rPr lang="en-US" altLang="en-US" b="1" i="1" dirty="0" smtClean="0">
                <a:solidFill>
                  <a:srgbClr val="000000"/>
                </a:solidFill>
                <a:cs typeface="+mn-cs"/>
              </a:rPr>
              <a:t>Module 7, Tool 4: Keeping records to show you’ve paid your bills</a:t>
            </a:r>
            <a:r>
              <a:rPr lang="en-US" altLang="en-US" b="1" dirty="0" smtClean="0">
                <a:solidFill>
                  <a:srgbClr val="000000"/>
                </a:solidFill>
                <a:cs typeface="+mn-cs"/>
              </a:rPr>
              <a:t>) (Page 263)</a:t>
            </a:r>
          </a:p>
          <a:p>
            <a:pPr defTabSz="480942">
              <a:defRPr/>
            </a:pPr>
            <a:endParaRPr lang="en-US" altLang="en-US" b="1" u="sng" dirty="0" smtClean="0">
              <a:solidFill>
                <a:srgbClr val="000000"/>
              </a:solidFill>
              <a:cs typeface="+mn-cs"/>
            </a:endParaRPr>
          </a:p>
          <a:p>
            <a:pPr marL="171425" indent="-171425" defTabSz="480942">
              <a:buFont typeface="Arial" panose="020B0604020202020204" pitchFamily="34" charset="0"/>
              <a:buChar char="•"/>
              <a:defRPr/>
            </a:pPr>
            <a:r>
              <a:rPr lang="en-US" altLang="en-US" b="1" dirty="0" smtClean="0">
                <a:solidFill>
                  <a:srgbClr val="000000"/>
                </a:solidFill>
                <a:cs typeface="+mn-cs"/>
              </a:rPr>
              <a:t>Explain: </a:t>
            </a:r>
            <a:r>
              <a:rPr lang="en-US" altLang="en-US" dirty="0" smtClean="0">
                <a:solidFill>
                  <a:srgbClr val="000000"/>
                </a:solidFill>
                <a:cs typeface="+mn-cs"/>
              </a:rPr>
              <a:t>When repairing or building credit </a:t>
            </a:r>
            <a:r>
              <a:rPr lang="mr-IN" altLang="en-US" dirty="0" smtClean="0">
                <a:solidFill>
                  <a:srgbClr val="000000"/>
                </a:solidFill>
                <a:cs typeface="+mn-cs"/>
              </a:rPr>
              <a:t>–</a:t>
            </a:r>
            <a:r>
              <a:rPr lang="en-US" altLang="en-US" dirty="0" smtClean="0">
                <a:solidFill>
                  <a:srgbClr val="000000"/>
                </a:solidFill>
                <a:cs typeface="+mn-cs"/>
              </a:rPr>
              <a:t> or managing finances more generally </a:t>
            </a:r>
            <a:r>
              <a:rPr lang="mr-IN" altLang="en-US" dirty="0" smtClean="0">
                <a:solidFill>
                  <a:srgbClr val="000000"/>
                </a:solidFill>
                <a:cs typeface="+mn-cs"/>
              </a:rPr>
              <a:t>–</a:t>
            </a:r>
            <a:r>
              <a:rPr lang="en-US" altLang="en-US" dirty="0" smtClean="0">
                <a:solidFill>
                  <a:srgbClr val="000000"/>
                </a:solidFill>
                <a:cs typeface="+mn-cs"/>
              </a:rPr>
              <a:t> it is important to create a paper trail.</a:t>
            </a:r>
          </a:p>
          <a:p>
            <a:pPr marL="171425" indent="-171425" defTabSz="480942">
              <a:buFont typeface="Arial" panose="020B0604020202020204" pitchFamily="34" charset="0"/>
              <a:buChar char="•"/>
              <a:defRPr/>
            </a:pPr>
            <a:endParaRPr lang="en-US" altLang="en-US" dirty="0" smtClean="0">
              <a:solidFill>
                <a:srgbClr val="000000"/>
              </a:solidFill>
              <a:cs typeface="+mn-cs"/>
            </a:endParaRPr>
          </a:p>
          <a:p>
            <a:pPr marL="171425" indent="-171425" defTabSz="480942">
              <a:buFont typeface="Arial" panose="020B0604020202020204" pitchFamily="34" charset="0"/>
              <a:buChar char="•"/>
              <a:defRPr/>
            </a:pPr>
            <a:r>
              <a:rPr lang="en-US" altLang="en-US" b="1" dirty="0" smtClean="0">
                <a:solidFill>
                  <a:srgbClr val="000000"/>
                </a:solidFill>
                <a:cs typeface="+mn-cs"/>
              </a:rPr>
              <a:t>ASK: </a:t>
            </a:r>
            <a:r>
              <a:rPr lang="en-US" altLang="en-US" dirty="0" smtClean="0">
                <a:solidFill>
                  <a:srgbClr val="000000"/>
                </a:solidFill>
                <a:cs typeface="+mn-cs"/>
              </a:rPr>
              <a:t>What does this mean? (to create a paper trail)</a:t>
            </a:r>
          </a:p>
          <a:p>
            <a:pPr marL="628625" lvl="1" indent="-171425" defTabSz="480942">
              <a:buFont typeface="Arial" panose="020B0604020202020204" pitchFamily="34" charset="0"/>
              <a:buChar char="•"/>
              <a:defRPr/>
            </a:pPr>
            <a:endParaRPr lang="en-US" altLang="en-US" dirty="0" smtClean="0">
              <a:solidFill>
                <a:srgbClr val="000000"/>
              </a:solidFill>
              <a:cs typeface="+mn-cs"/>
            </a:endParaRPr>
          </a:p>
          <a:p>
            <a:pPr marL="628625" lvl="1" indent="-171425" defTabSz="480942">
              <a:buFont typeface="Arial" panose="020B0604020202020204" pitchFamily="34" charset="0"/>
              <a:buChar char="•"/>
              <a:defRPr/>
            </a:pPr>
            <a:r>
              <a:rPr lang="en-US" altLang="en-US" dirty="0" smtClean="0">
                <a:solidFill>
                  <a:srgbClr val="000000"/>
                </a:solidFill>
                <a:cs typeface="+mn-cs"/>
              </a:rPr>
              <a:t>Discuss the responses</a:t>
            </a:r>
          </a:p>
          <a:p>
            <a:pPr marL="171425" indent="-171425" defTabSz="480942">
              <a:buFont typeface="Arial" panose="020B0604020202020204" pitchFamily="34" charset="0"/>
              <a:buChar char="•"/>
              <a:defRPr/>
            </a:pPr>
            <a:endParaRPr lang="en-US" altLang="en-US" dirty="0" smtClean="0">
              <a:solidFill>
                <a:srgbClr val="000000"/>
              </a:solidFill>
              <a:cs typeface="+mn-cs"/>
            </a:endParaRPr>
          </a:p>
          <a:p>
            <a:pPr marL="171425" indent="-171425" defTabSz="480942">
              <a:buFont typeface="Arial" panose="020B0604020202020204" pitchFamily="34" charset="0"/>
              <a:buChar char="•"/>
              <a:defRPr/>
            </a:pPr>
            <a:r>
              <a:rPr lang="en-US" altLang="en-US" b="1" dirty="0" smtClean="0">
                <a:solidFill>
                  <a:srgbClr val="000000"/>
                </a:solidFill>
                <a:cs typeface="+mn-cs"/>
              </a:rPr>
              <a:t>ASK</a:t>
            </a:r>
            <a:r>
              <a:rPr lang="en-US" altLang="en-US" dirty="0" smtClean="0">
                <a:solidFill>
                  <a:srgbClr val="000000"/>
                </a:solidFill>
                <a:cs typeface="+mn-cs"/>
              </a:rPr>
              <a:t> participants to brainstorm a list of financial records that they think someone should keep.</a:t>
            </a:r>
          </a:p>
          <a:p>
            <a:pPr marL="171425" indent="-171425" defTabSz="480942">
              <a:buFont typeface="Arial" panose="020B0604020202020204" pitchFamily="34" charset="0"/>
              <a:buChar char="•"/>
              <a:defRPr/>
            </a:pPr>
            <a:endParaRPr lang="en-US" altLang="en-US" dirty="0" smtClean="0">
              <a:solidFill>
                <a:srgbClr val="000000"/>
              </a:solidFill>
              <a:cs typeface="+mn-cs"/>
            </a:endParaRPr>
          </a:p>
          <a:p>
            <a:pPr marL="171425" indent="-171425" defTabSz="480942">
              <a:buFont typeface="Arial" panose="020B0604020202020204" pitchFamily="34" charset="0"/>
              <a:buChar char="•"/>
              <a:defRPr/>
            </a:pPr>
            <a:r>
              <a:rPr lang="en-US" altLang="en-US" dirty="0" smtClean="0">
                <a:solidFill>
                  <a:srgbClr val="000000"/>
                </a:solidFill>
                <a:cs typeface="+mn-cs"/>
              </a:rPr>
              <a:t>Advance the animation to show the answer on the slide and Review </a:t>
            </a:r>
            <a:r>
              <a:rPr lang="en-US" altLang="en-US" i="1" dirty="0" smtClean="0">
                <a:solidFill>
                  <a:srgbClr val="000000"/>
                </a:solidFill>
                <a:cs typeface="+mn-cs"/>
              </a:rPr>
              <a:t>Tool 4</a:t>
            </a:r>
            <a:r>
              <a:rPr lang="en-US" altLang="en-US" dirty="0" smtClean="0">
                <a:solidFill>
                  <a:srgbClr val="000000"/>
                </a:solidFill>
                <a:cs typeface="+mn-cs"/>
              </a:rPr>
              <a:t>.</a:t>
            </a:r>
          </a:p>
          <a:p>
            <a:pPr marL="171425" indent="-171425" defTabSz="480942">
              <a:buFont typeface="Arial" panose="020B0604020202020204" pitchFamily="34" charset="0"/>
              <a:buChar char="•"/>
              <a:defRPr/>
            </a:pPr>
            <a:endParaRPr lang="en-US" altLang="en-US" dirty="0" smtClean="0">
              <a:solidFill>
                <a:srgbClr val="000000"/>
              </a:solidFill>
              <a:cs typeface="+mn-cs"/>
            </a:endParaRPr>
          </a:p>
          <a:p>
            <a:pPr marL="171425" indent="-171425" defTabSz="480942">
              <a:buFont typeface="Arial" panose="020B0604020202020204" pitchFamily="34" charset="0"/>
              <a:buChar char="•"/>
              <a:defRPr/>
            </a:pPr>
            <a:r>
              <a:rPr lang="en-US" altLang="en-US" dirty="0" smtClean="0">
                <a:solidFill>
                  <a:srgbClr val="000000"/>
                </a:solidFill>
                <a:cs typeface="+mn-cs"/>
              </a:rPr>
              <a:t>Go back to brainstormed list and identify the category that each item belongs in based on this checklist.</a:t>
            </a:r>
            <a:endParaRPr lang="en-US" altLang="en-US" b="1" u="sng" dirty="0" smtClean="0">
              <a:solidFill>
                <a:srgbClr val="000000"/>
              </a:solidFill>
              <a:cs typeface="+mn-cs"/>
            </a:endParaRPr>
          </a:p>
        </p:txBody>
      </p:sp>
      <p:sp>
        <p:nvSpPr>
          <p:cNvPr id="357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12CA03A-0854-4F8C-A6B0-57390C6B7D4D}" type="slidenum">
              <a:rPr lang="en-US" altLang="en-US" smtClean="0">
                <a:latin typeface="Calibri" panose="020F0502020204030204" pitchFamily="34" charset="0"/>
              </a:rPr>
              <a:pPr/>
              <a:t>157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9769962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5" name="Notes Placeholder 2"/>
          <p:cNvSpPr>
            <a:spLocks noGrp="1"/>
          </p:cNvSpPr>
          <p:nvPr>
            <p:ph type="body" idx="1"/>
          </p:nvPr>
        </p:nvSpPr>
        <p:spPr bwMode="auto">
          <a:extLst/>
        </p:spPr>
        <p:txBody>
          <a:bodyPr wrap="square" numCol="1" anchor="t" anchorCtr="0" compatLnSpc="1">
            <a:prstTxWarp prst="textNoShape">
              <a:avLst/>
            </a:prstTxWarp>
          </a:bodyPr>
          <a:lstStyle/>
          <a:p>
            <a:pPr defTabSz="480942">
              <a:defRPr/>
            </a:pPr>
            <a:r>
              <a:rPr lang="en-US" altLang="en-US" b="1" i="1" u="sng" dirty="0" smtClean="0">
                <a:solidFill>
                  <a:srgbClr val="000000"/>
                </a:solidFill>
                <a:ea typeface="MS PGothic" charset="-128"/>
              </a:rPr>
              <a:t>Module 7: </a:t>
            </a:r>
            <a:r>
              <a:rPr lang="en-US" altLang="en-US" b="1" i="1" u="sng" dirty="0" smtClean="0">
                <a:solidFill>
                  <a:srgbClr val="000000"/>
                </a:solidFill>
                <a:cs typeface="+mn-cs"/>
              </a:rPr>
              <a:t>Understanding Credit Reports and Scores</a:t>
            </a:r>
          </a:p>
          <a:p>
            <a:pPr defTabSz="480942">
              <a:defRPr/>
            </a:pPr>
            <a:endParaRPr lang="en-US" altLang="en-US" b="1" dirty="0" smtClean="0">
              <a:solidFill>
                <a:srgbClr val="000000"/>
              </a:solidFill>
              <a:cs typeface="+mn-cs"/>
            </a:endParaRPr>
          </a:p>
          <a:p>
            <a:pPr defTabSz="480942">
              <a:defRPr/>
            </a:pPr>
            <a:r>
              <a:rPr lang="en-US" altLang="en-US" b="1" dirty="0" smtClean="0">
                <a:solidFill>
                  <a:srgbClr val="000000"/>
                </a:solidFill>
                <a:cs typeface="+mn-cs"/>
              </a:rPr>
              <a:t>Large Group Brainstorming (</a:t>
            </a:r>
            <a:r>
              <a:rPr lang="en-US" altLang="en-US" b="1" i="1" dirty="0" smtClean="0">
                <a:solidFill>
                  <a:srgbClr val="000000"/>
                </a:solidFill>
                <a:cs typeface="+mn-cs"/>
              </a:rPr>
              <a:t>Module 7, Tool 4: Keeping records to show you’ve paid your bills</a:t>
            </a:r>
            <a:r>
              <a:rPr lang="en-US" altLang="en-US" b="1" dirty="0" smtClean="0">
                <a:solidFill>
                  <a:srgbClr val="000000"/>
                </a:solidFill>
                <a:cs typeface="+mn-cs"/>
              </a:rPr>
              <a:t>) (Page 263)</a:t>
            </a:r>
          </a:p>
          <a:p>
            <a:pPr defTabSz="480942">
              <a:defRPr/>
            </a:pPr>
            <a:endParaRPr lang="en-US" altLang="en-US" b="1" dirty="0" smtClean="0">
              <a:solidFill>
                <a:srgbClr val="000000"/>
              </a:solidFill>
              <a:cs typeface="+mn-cs"/>
            </a:endParaRPr>
          </a:p>
          <a:p>
            <a:pPr marL="171425" indent="-171425" defTabSz="480942">
              <a:buFont typeface="Arial" panose="020B0604020202020204" pitchFamily="34" charset="0"/>
              <a:buChar char="•"/>
              <a:defRPr/>
            </a:pPr>
            <a:r>
              <a:rPr lang="en-US" altLang="en-US" i="0" dirty="0" smtClean="0">
                <a:solidFill>
                  <a:srgbClr val="000000"/>
                </a:solidFill>
                <a:cs typeface="+mn-cs"/>
              </a:rPr>
              <a:t>Review Tool 4. </a:t>
            </a:r>
          </a:p>
        </p:txBody>
      </p:sp>
      <p:sp>
        <p:nvSpPr>
          <p:cNvPr id="3594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BC92E76-1DF9-4B77-B7CD-2743F801BCBB}" type="slidenum">
              <a:rPr lang="en-US" altLang="en-US" smtClean="0">
                <a:latin typeface="Calibri" panose="020F0502020204030204" pitchFamily="34" charset="0"/>
              </a:rPr>
              <a:pPr/>
              <a:t>158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99562159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eaLnBrk="1" hangingPunct="1">
              <a:spcBef>
                <a:spcPct val="0"/>
              </a:spcBef>
              <a:defRPr/>
            </a:pPr>
            <a:r>
              <a:rPr lang="en-US" altLang="en-US" b="1" i="1" u="sng" dirty="0" smtClean="0">
                <a:solidFill>
                  <a:srgbClr val="000000"/>
                </a:solidFill>
                <a:ea typeface="MS PGothic" charset="-128"/>
              </a:rPr>
              <a:t>Module 7: Understanding Credit </a:t>
            </a:r>
            <a:r>
              <a:rPr lang="en-US" altLang="en-US" b="1" i="1" u="sng" dirty="0">
                <a:solidFill>
                  <a:srgbClr val="000000"/>
                </a:solidFill>
                <a:ea typeface="MS PGothic" charset="-128"/>
              </a:rPr>
              <a:t>Reports and </a:t>
            </a:r>
            <a:r>
              <a:rPr lang="en-US" altLang="en-US" b="1" i="1" u="sng" dirty="0" smtClean="0">
                <a:solidFill>
                  <a:srgbClr val="000000"/>
                </a:solidFill>
                <a:ea typeface="MS PGothic" charset="-128"/>
              </a:rPr>
              <a:t>Scores</a:t>
            </a:r>
            <a:endParaRPr lang="en-US" altLang="en-US" b="1" i="1" u="sng" dirty="0">
              <a:solidFill>
                <a:srgbClr val="000000"/>
              </a:solidFill>
              <a:ea typeface="MS PGothic" charset="-128"/>
            </a:endParaRPr>
          </a:p>
          <a:p>
            <a:pPr defTabSz="996950" eaLnBrk="1" hangingPunct="1">
              <a:spcBef>
                <a:spcPct val="0"/>
              </a:spcBef>
              <a:defRPr/>
            </a:pPr>
            <a:endParaRPr lang="en-US" altLang="en-US" b="1" u="sng" dirty="0">
              <a:solidFill>
                <a:srgbClr val="000000"/>
              </a:solidFill>
              <a:ea typeface="MS PGothic" charset="-128"/>
            </a:endParaRPr>
          </a:p>
          <a:p>
            <a:pPr defTabSz="996950" eaLnBrk="1" hangingPunct="1">
              <a:spcBef>
                <a:spcPct val="0"/>
              </a:spcBef>
              <a:defRPr/>
            </a:pPr>
            <a:r>
              <a:rPr lang="en-US" altLang="en-US" b="1" dirty="0">
                <a:solidFill>
                  <a:srgbClr val="000000"/>
                </a:solidFill>
                <a:ea typeface="MS PGothic" charset="-128"/>
              </a:rPr>
              <a:t>Presentation (Module 7)</a:t>
            </a:r>
          </a:p>
          <a:p>
            <a:pPr marL="171450" indent="-171450" defTabSz="996950" eaLnBrk="1" hangingPunct="1">
              <a:spcBef>
                <a:spcPct val="0"/>
              </a:spcBef>
              <a:buFont typeface="Arial" charset="0"/>
              <a:buChar char="•"/>
              <a:defRPr/>
            </a:pPr>
            <a:endParaRPr lang="en-US" altLang="en-US" b="1" u="sng" dirty="0">
              <a:solidFill>
                <a:srgbClr val="000000"/>
              </a:solidFill>
              <a:ea typeface="MS PGothic" charset="-128"/>
            </a:endParaRPr>
          </a:p>
          <a:p>
            <a:pPr marL="171450" indent="-171450" defTabSz="996950" eaLnBrk="1" hangingPunct="1">
              <a:spcBef>
                <a:spcPct val="0"/>
              </a:spcBef>
              <a:buFont typeface="Arial" charset="0"/>
              <a:buChar char="•"/>
              <a:defRPr/>
            </a:pPr>
            <a:r>
              <a:rPr lang="en-US" altLang="en-US" dirty="0">
                <a:solidFill>
                  <a:srgbClr val="000000"/>
                </a:solidFill>
                <a:ea typeface="MS PGothic" charset="-128"/>
              </a:rPr>
              <a:t>Explain the tools listed on the slide above.</a:t>
            </a:r>
          </a:p>
          <a:p>
            <a:pPr marL="171450" indent="-171450" defTabSz="996950" eaLnBrk="1" hangingPunct="1">
              <a:spcBef>
                <a:spcPct val="0"/>
              </a:spcBef>
              <a:buFont typeface="Arial" charset="0"/>
              <a:buChar char="•"/>
              <a:defRPr/>
            </a:pPr>
            <a:r>
              <a:rPr lang="en-US" altLang="en-US" dirty="0">
                <a:solidFill>
                  <a:srgbClr val="000000"/>
                </a:solidFill>
                <a:ea typeface="MS PGothic" charset="-128"/>
              </a:rPr>
              <a:t>Explain the importance of filing a dispute if there are any errors on their credit reports and the reason for checking all three reports.</a:t>
            </a:r>
          </a:p>
          <a:p>
            <a:pPr marL="171450" indent="-171450" defTabSz="996950" eaLnBrk="1" hangingPunct="1">
              <a:spcBef>
                <a:spcPct val="0"/>
              </a:spcBef>
              <a:buFont typeface="Arial" charset="0"/>
              <a:buChar char="•"/>
              <a:defRPr/>
            </a:pPr>
            <a:r>
              <a:rPr lang="en-US" altLang="en-US" dirty="0">
                <a:solidFill>
                  <a:srgbClr val="000000"/>
                </a:solidFill>
                <a:ea typeface="MS PGothic" charset="-128"/>
              </a:rPr>
              <a:t>Review the dispute letter and process in the toolkit.</a:t>
            </a:r>
          </a:p>
          <a:p>
            <a:pPr marL="644525" lvl="1" indent="-171450" defTabSz="996950" eaLnBrk="1" hangingPunct="1">
              <a:spcBef>
                <a:spcPct val="0"/>
              </a:spcBef>
              <a:buFont typeface="Arial" charset="0"/>
              <a:buChar char="•"/>
              <a:defRPr/>
            </a:pPr>
            <a:r>
              <a:rPr lang="en-US" altLang="en-US" dirty="0">
                <a:solidFill>
                  <a:srgbClr val="000000"/>
                </a:solidFill>
                <a:ea typeface="MS PGothic" charset="-128"/>
              </a:rPr>
              <a:t>Discuss reasons to hold on to copies of all items sent in for dispute, records of when disputes sent in, and the reasons for sending disputes certified mail with return receipt. </a:t>
            </a:r>
          </a:p>
          <a:p>
            <a:pPr marL="644525" lvl="1" indent="-171450" defTabSz="996950" eaLnBrk="1" hangingPunct="1">
              <a:spcBef>
                <a:spcPct val="0"/>
              </a:spcBef>
              <a:buFont typeface="Arial" charset="0"/>
              <a:buChar char="•"/>
              <a:defRPr/>
            </a:pPr>
            <a:r>
              <a:rPr lang="en-US" altLang="en-US" dirty="0">
                <a:solidFill>
                  <a:srgbClr val="000000"/>
                </a:solidFill>
                <a:ea typeface="MS PGothic" charset="-128"/>
              </a:rPr>
              <a:t>Be sure to discuss the reasons to send to both credit reporting agencies and the information furnisher</a:t>
            </a:r>
            <a:r>
              <a:rPr lang="en-US" altLang="en-US" dirty="0" smtClean="0">
                <a:solidFill>
                  <a:srgbClr val="000000"/>
                </a:solidFill>
                <a:ea typeface="MS PGothic" charset="-128"/>
              </a:rPr>
              <a:t>.</a:t>
            </a:r>
            <a:endParaRPr lang="en-US" altLang="en-US" dirty="0">
              <a:solidFill>
                <a:srgbClr val="000000"/>
              </a:solidFill>
              <a:ea typeface="MS PGothic" charset="-128"/>
            </a:endParaRPr>
          </a:p>
        </p:txBody>
      </p:sp>
      <p:sp>
        <p:nvSpPr>
          <p:cNvPr id="3614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D828C1C-5DCD-4072-9687-F10BD0E5F807}" type="slidenum">
              <a:rPr lang="en-US" altLang="en-US" smtClean="0">
                <a:latin typeface="Calibri" panose="020F0502020204030204" pitchFamily="34" charset="0"/>
              </a:rPr>
              <a:pPr/>
              <a:t>159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80237522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extLst/>
        </p:spPr>
        <p:txBody>
          <a:bodyPr wrap="square" numCol="1" anchor="t" anchorCtr="0" compatLnSpc="1">
            <a:prstTxWarp prst="textNoShape">
              <a:avLst/>
            </a:prstTxWarp>
          </a:bodyPr>
          <a:lstStyle/>
          <a:p>
            <a:pPr defTabSz="971550"/>
            <a:r>
              <a:rPr lang="en-US" altLang="en-US" b="1" i="1" u="sng" dirty="0" smtClean="0">
                <a:solidFill>
                  <a:srgbClr val="000000"/>
                </a:solidFill>
              </a:rPr>
              <a:t>Module 7: Understanding Credit Reports and Scores</a:t>
            </a:r>
          </a:p>
          <a:p>
            <a:pPr defTabSz="971550"/>
            <a:endParaRPr lang="en-US" altLang="en-US" b="1" dirty="0" smtClean="0">
              <a:solidFill>
                <a:srgbClr val="000000"/>
              </a:solidFill>
            </a:endParaRPr>
          </a:p>
          <a:p>
            <a:pPr defTabSz="971550"/>
            <a:r>
              <a:rPr lang="en-US" altLang="en-US" b="1" dirty="0" smtClean="0">
                <a:solidFill>
                  <a:srgbClr val="000000"/>
                </a:solidFill>
              </a:rPr>
              <a:t>Presentation and Discussion (Module 7)</a:t>
            </a:r>
          </a:p>
          <a:p>
            <a:pPr defTabSz="971550"/>
            <a:endParaRPr lang="en-US" altLang="en-US" b="1" dirty="0" smtClean="0">
              <a:solidFill>
                <a:srgbClr val="000000"/>
              </a:solidFill>
            </a:endParaRPr>
          </a:p>
          <a:p>
            <a:pPr marL="171450" indent="-171450" defTabSz="971550">
              <a:buFont typeface="Arial" panose="020B0604020202020204" pitchFamily="34" charset="0"/>
              <a:buChar char="•"/>
            </a:pPr>
            <a:r>
              <a:rPr lang="en-US" altLang="en-US" dirty="0" smtClean="0">
                <a:solidFill>
                  <a:srgbClr val="000000"/>
                </a:solidFill>
              </a:rPr>
              <a:t>Highlight opportunities for introducing financial empowerment depending on the amount of time available:</a:t>
            </a:r>
          </a:p>
          <a:p>
            <a:pPr marL="627063" lvl="1" indent="-169863" defTabSz="971550">
              <a:buFontTx/>
              <a:buChar char="•"/>
            </a:pPr>
            <a:r>
              <a:rPr lang="en-US" altLang="en-US" dirty="0" smtClean="0">
                <a:solidFill>
                  <a:srgbClr val="000000"/>
                </a:solidFill>
              </a:rPr>
              <a:t>If you have a 10-minute session</a:t>
            </a:r>
            <a:r>
              <a:rPr lang="mr-IN" altLang="en-US" dirty="0" smtClean="0">
                <a:solidFill>
                  <a:srgbClr val="000000"/>
                </a:solidFill>
                <a:cs typeface="Mangal" panose="02040503050203030202" pitchFamily="18" charset="0"/>
              </a:rPr>
              <a:t>…</a:t>
            </a:r>
            <a:endParaRPr lang="en-US" altLang="en-US" dirty="0" smtClean="0">
              <a:solidFill>
                <a:srgbClr val="000000"/>
              </a:solidFill>
            </a:endParaRPr>
          </a:p>
          <a:p>
            <a:pPr marL="1084263" lvl="2" indent="-169863" defTabSz="971550">
              <a:buFontTx/>
              <a:buChar char="•"/>
            </a:pPr>
            <a:r>
              <a:rPr lang="en-US" altLang="en-US" dirty="0" smtClean="0">
                <a:solidFill>
                  <a:srgbClr val="000000"/>
                </a:solidFill>
              </a:rPr>
              <a:t>Tool 1: Getting your credit reports and scores</a:t>
            </a:r>
          </a:p>
          <a:p>
            <a:pPr marL="627063" lvl="1" indent="-169863" defTabSz="971550">
              <a:buFontTx/>
              <a:buChar char="•"/>
            </a:pPr>
            <a:r>
              <a:rPr lang="en-US" altLang="en-US" dirty="0" smtClean="0">
                <a:solidFill>
                  <a:srgbClr val="000000"/>
                </a:solidFill>
              </a:rPr>
              <a:t>If you have a 30-minute session</a:t>
            </a:r>
            <a:r>
              <a:rPr lang="mr-IN" altLang="en-US" dirty="0" smtClean="0">
                <a:solidFill>
                  <a:srgbClr val="000000"/>
                </a:solidFill>
                <a:cs typeface="Mangal" panose="02040503050203030202" pitchFamily="18" charset="0"/>
              </a:rPr>
              <a:t>…</a:t>
            </a:r>
            <a:endParaRPr lang="en-US" altLang="en-US" dirty="0" smtClean="0">
              <a:solidFill>
                <a:srgbClr val="000000"/>
              </a:solidFill>
            </a:endParaRPr>
          </a:p>
          <a:p>
            <a:pPr marL="1084263" lvl="2" indent="-169863" defTabSz="971550">
              <a:buFontTx/>
              <a:buChar char="•"/>
            </a:pPr>
            <a:r>
              <a:rPr lang="en-US" altLang="en-US" dirty="0" smtClean="0">
                <a:solidFill>
                  <a:srgbClr val="000000"/>
                </a:solidFill>
              </a:rPr>
              <a:t>Tool 2: Credit report review checklist</a:t>
            </a:r>
          </a:p>
          <a:p>
            <a:pPr marL="627063" lvl="1" indent="-169863" defTabSz="971550">
              <a:buFontTx/>
              <a:buChar char="•"/>
            </a:pPr>
            <a:r>
              <a:rPr lang="en-US" altLang="en-US" dirty="0" smtClean="0">
                <a:solidFill>
                  <a:srgbClr val="000000"/>
                </a:solidFill>
              </a:rPr>
              <a:t>If you have multiple sessions</a:t>
            </a:r>
            <a:r>
              <a:rPr lang="mr-IN" altLang="en-US" dirty="0" smtClean="0">
                <a:solidFill>
                  <a:srgbClr val="000000"/>
                </a:solidFill>
                <a:cs typeface="Mangal" panose="02040503050203030202" pitchFamily="18" charset="0"/>
              </a:rPr>
              <a:t>…</a:t>
            </a:r>
            <a:endParaRPr lang="en-US" altLang="en-US" dirty="0" smtClean="0">
              <a:solidFill>
                <a:srgbClr val="000000"/>
              </a:solidFill>
            </a:endParaRPr>
          </a:p>
          <a:p>
            <a:pPr marL="1084263" lvl="2" indent="-169863" defTabSz="971550">
              <a:buFontTx/>
              <a:buChar char="•"/>
            </a:pPr>
            <a:r>
              <a:rPr lang="en-US" altLang="en-US" dirty="0" smtClean="0">
                <a:solidFill>
                  <a:srgbClr val="000000"/>
                </a:solidFill>
              </a:rPr>
              <a:t>Tool 3: Improving your credit reports and scores</a:t>
            </a:r>
          </a:p>
          <a:p>
            <a:pPr marL="1084263" lvl="2" indent="-169863" defTabSz="971550">
              <a:buFontTx/>
              <a:buChar char="•"/>
            </a:pPr>
            <a:r>
              <a:rPr lang="en-US" altLang="en-US" dirty="0" smtClean="0">
                <a:solidFill>
                  <a:srgbClr val="000000"/>
                </a:solidFill>
              </a:rPr>
              <a:t>Tool 4: Keeping records to show you’ve paid your bills</a:t>
            </a:r>
          </a:p>
          <a:p>
            <a:pPr marL="627063" lvl="1" indent="-169863" defTabSz="971550">
              <a:buFontTx/>
              <a:buChar char="•"/>
            </a:pPr>
            <a:endParaRPr lang="en-US" altLang="en-US" dirty="0" smtClean="0">
              <a:solidFill>
                <a:srgbClr val="000000"/>
              </a:solidFill>
            </a:endParaRPr>
          </a:p>
          <a:p>
            <a:pPr marL="171450" indent="-171450" defTabSz="971550">
              <a:buFont typeface="Arial" panose="020B0604020202020204" pitchFamily="34" charset="0"/>
              <a:buChar char="•"/>
            </a:pPr>
            <a:r>
              <a:rPr lang="en-US" altLang="en-US" b="1" i="1" dirty="0" smtClean="0">
                <a:solidFill>
                  <a:srgbClr val="000000"/>
                </a:solidFill>
              </a:rPr>
              <a:t>If you have time during the training:</a:t>
            </a:r>
          </a:p>
          <a:p>
            <a:pPr marL="627063" lvl="1" indent="-169863" defTabSz="971550">
              <a:buFontTx/>
              <a:buChar char="•"/>
            </a:pPr>
            <a:r>
              <a:rPr lang="en-US" altLang="en-US" b="1" dirty="0" smtClean="0">
                <a:solidFill>
                  <a:srgbClr val="000000"/>
                </a:solidFill>
              </a:rPr>
              <a:t>ASK:</a:t>
            </a:r>
            <a:r>
              <a:rPr lang="en-US" altLang="en-US" dirty="0" smtClean="0">
                <a:solidFill>
                  <a:srgbClr val="000000"/>
                </a:solidFill>
              </a:rPr>
              <a:t> What other ways could you introduce the financial empowerment tools from this module in your work?</a:t>
            </a:r>
          </a:p>
          <a:p>
            <a:pPr defTabSz="971550">
              <a:buFontTx/>
              <a:buChar char="•"/>
            </a:pPr>
            <a:endParaRPr lang="en-US" altLang="en-US" dirty="0" smtClean="0">
              <a:solidFill>
                <a:srgbClr val="000000"/>
              </a:solidFill>
            </a:endParaRPr>
          </a:p>
          <a:p>
            <a:pPr defTabSz="971550" eaLnBrk="1" hangingPunct="1">
              <a:spcBef>
                <a:spcPct val="0"/>
              </a:spcBef>
            </a:pPr>
            <a:r>
              <a:rPr lang="en-US" altLang="en-US" b="1" dirty="0" smtClean="0">
                <a:solidFill>
                  <a:srgbClr val="000000"/>
                </a:solidFill>
              </a:rPr>
              <a:t>Summarize by sharing:</a:t>
            </a:r>
          </a:p>
          <a:p>
            <a:pPr marL="171450" indent="-171450" defTabSz="971550" eaLnBrk="1" hangingPunct="1">
              <a:spcBef>
                <a:spcPct val="0"/>
              </a:spcBef>
              <a:buFont typeface="Arial" panose="020B0604020202020204" pitchFamily="34" charset="0"/>
              <a:buChar char="•"/>
            </a:pPr>
            <a:r>
              <a:rPr lang="en-US" altLang="en-US" dirty="0" smtClean="0">
                <a:solidFill>
                  <a:srgbClr val="000000"/>
                </a:solidFill>
              </a:rPr>
              <a:t>Taking care of your credit history is important. Why? </a:t>
            </a:r>
          </a:p>
          <a:p>
            <a:pPr marL="627063" lvl="1" indent="-169863" defTabSz="971550" eaLnBrk="1" hangingPunct="1">
              <a:spcBef>
                <a:spcPct val="0"/>
              </a:spcBef>
              <a:buFontTx/>
              <a:buChar char="•"/>
            </a:pPr>
            <a:r>
              <a:rPr lang="en-US" altLang="en-US" dirty="0" smtClean="0">
                <a:solidFill>
                  <a:srgbClr val="000000"/>
                </a:solidFill>
              </a:rPr>
              <a:t>Because credit reports and scores are not only used to determine whether you will get a loan or credit card. </a:t>
            </a:r>
          </a:p>
          <a:p>
            <a:pPr marL="627063" lvl="1" indent="-169863" defTabSz="971550" eaLnBrk="1" hangingPunct="1">
              <a:spcBef>
                <a:spcPct val="0"/>
              </a:spcBef>
              <a:buFontTx/>
              <a:buChar char="•"/>
            </a:pPr>
            <a:r>
              <a:rPr lang="en-US" altLang="en-US" dirty="0" smtClean="0">
                <a:solidFill>
                  <a:srgbClr val="000000"/>
                </a:solidFill>
              </a:rPr>
              <a:t>This information can be used to determine access to and costs of other services like utilities, insurance and cell phones, ability to rent apartments, and employment. </a:t>
            </a:r>
          </a:p>
          <a:p>
            <a:pPr marL="627063" lvl="1" indent="-169863" defTabSz="971550" eaLnBrk="1" hangingPunct="1">
              <a:spcBef>
                <a:spcPct val="0"/>
              </a:spcBef>
              <a:buFontTx/>
              <a:buChar char="•"/>
            </a:pPr>
            <a:r>
              <a:rPr lang="en-US" altLang="en-US" dirty="0" smtClean="0">
                <a:solidFill>
                  <a:srgbClr val="000000"/>
                </a:solidFill>
              </a:rPr>
              <a:t>While there are laws ensuring the information that is reported about you is fair and accurate, it is your responsibility to ensure the information is accurate. </a:t>
            </a:r>
          </a:p>
          <a:p>
            <a:pPr marL="1084263" lvl="2" indent="-169863" defTabSz="971550" eaLnBrk="1" hangingPunct="1">
              <a:spcBef>
                <a:spcPct val="0"/>
              </a:spcBef>
              <a:buFontTx/>
              <a:buChar char="•"/>
            </a:pPr>
            <a:r>
              <a:rPr lang="en-US" altLang="en-US" dirty="0" smtClean="0">
                <a:solidFill>
                  <a:srgbClr val="000000"/>
                </a:solidFill>
              </a:rPr>
              <a:t>The best way to do this is to regularly review your credit reports—at least one time per year. Use these tools to get, review, and then improve your credit reports and scores. </a:t>
            </a:r>
            <a:endParaRPr lang="en-US" altLang="en-US" b="1" u="sng" dirty="0" smtClean="0">
              <a:solidFill>
                <a:srgbClr val="000000"/>
              </a:solidFill>
            </a:endParaRPr>
          </a:p>
        </p:txBody>
      </p:sp>
      <p:sp>
        <p:nvSpPr>
          <p:cNvPr id="3635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BE37EEF-4077-40E0-82CD-BD7C3B8E2C83}" type="slidenum">
              <a:rPr lang="en-US" altLang="en-US" smtClean="0">
                <a:latin typeface="Calibri" panose="020F0502020204030204" pitchFamily="34" charset="0"/>
              </a:rPr>
              <a:pPr/>
              <a:t>160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2460950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55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025" eaLnBrk="1" hangingPunct="1">
              <a:spcBef>
                <a:spcPct val="0"/>
              </a:spcBef>
            </a:pPr>
            <a:endParaRPr lang="en-US" altLang="en-US" dirty="0" smtClean="0"/>
          </a:p>
        </p:txBody>
      </p:sp>
      <p:sp>
        <p:nvSpPr>
          <p:cNvPr id="3655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5361E89-1461-4B1D-A030-EACFB44C5A5A}" type="slidenum">
              <a:rPr lang="en-US" altLang="en-US" smtClean="0">
                <a:latin typeface="Calibri" panose="020F0502020204030204" pitchFamily="34" charset="0"/>
              </a:rPr>
              <a:pPr/>
              <a:t>161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612919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3: </a:t>
            </a:r>
            <a:r>
              <a:rPr lang="en-US" altLang="en-US" b="1" i="1" u="sng" dirty="0" smtClean="0">
                <a:solidFill>
                  <a:srgbClr val="000000"/>
                </a:solidFill>
              </a:rPr>
              <a:t>Introduction to the CFPB and Financial Empowerment</a:t>
            </a:r>
          </a:p>
          <a:p>
            <a:pPr>
              <a:defRPr/>
            </a:pPr>
            <a:endParaRPr lang="en-US" altLang="en-US" dirty="0" smtClean="0"/>
          </a:p>
          <a:p>
            <a:pPr marL="0" indent="0">
              <a:buFont typeface="Arial" panose="020B0604020202020204" pitchFamily="34" charset="0"/>
              <a:buNone/>
              <a:defRPr/>
            </a:pPr>
            <a:r>
              <a:rPr lang="en-US" altLang="en-US" dirty="0" smtClean="0"/>
              <a:t>Use the</a:t>
            </a:r>
            <a:r>
              <a:rPr lang="en-US" altLang="en-US" baseline="0" dirty="0" smtClean="0"/>
              <a:t> following information to explain the CFPB:</a:t>
            </a:r>
            <a:endParaRPr lang="en-US" altLang="en-US" dirty="0" smtClean="0"/>
          </a:p>
          <a:p>
            <a:pPr marL="171450" lvl="0" indent="-171450">
              <a:buFont typeface="Arial" panose="020B0604020202020204" pitchFamily="34" charset="0"/>
              <a:buChar char="•"/>
              <a:defRPr/>
            </a:pPr>
            <a:r>
              <a:rPr lang="en-US" altLang="en-US" dirty="0" smtClean="0"/>
              <a:t>The Office of Financial Empowerment serves the variety of populations who lack full, affordable access to financial services, including people with low- to moderate-incomes; low wealth, and people who are in other ways financially excluded or vulnerable. By any measure, the numbers of consumers whose income level contributes to financial fragility constitutes a significant portion of the U.S. population. </a:t>
            </a:r>
          </a:p>
          <a:p>
            <a:pPr marL="171450" lvl="0" indent="-171450">
              <a:buFont typeface="Arial" panose="020B0604020202020204" pitchFamily="34" charset="0"/>
              <a:buChar char="•"/>
              <a:defRPr/>
            </a:pPr>
            <a:endParaRPr lang="en-US" altLang="en-US" dirty="0" smtClean="0"/>
          </a:p>
          <a:p>
            <a:pPr marL="171450" lvl="0" indent="-171450">
              <a:buFont typeface="Arial" panose="020B0604020202020204" pitchFamily="34" charset="0"/>
              <a:buChar char="•"/>
              <a:defRPr/>
            </a:pPr>
            <a:r>
              <a:rPr lang="en-US" altLang="en-US" dirty="0" smtClean="0"/>
              <a:t>According to 2013 data from the U.S. Census Bureau, some 45.3 million people, including children, live in households that have incomes below the federal poverty level, while another 87.5 million live between 100 and 200 percent of their poverty threshold. </a:t>
            </a:r>
          </a:p>
          <a:p>
            <a:pPr marL="171450" lvl="0" indent="-171450">
              <a:buFont typeface="Arial" panose="020B0604020202020204" pitchFamily="34" charset="0"/>
              <a:buChar char="•"/>
              <a:defRPr/>
            </a:pPr>
            <a:endParaRPr lang="en-US" altLang="en-US" dirty="0" smtClean="0"/>
          </a:p>
          <a:p>
            <a:pPr marL="171450" lvl="0" indent="-171450">
              <a:buFont typeface="Arial" panose="020B0604020202020204" pitchFamily="34" charset="0"/>
              <a:buChar char="•"/>
              <a:defRPr/>
            </a:pPr>
            <a:r>
              <a:rPr lang="en-US" altLang="en-US" u="none" dirty="0" smtClean="0"/>
              <a:t>The CFPB created </a:t>
            </a:r>
            <a:r>
              <a:rPr lang="en-US" altLang="en-US" i="1" u="none" dirty="0" smtClean="0"/>
              <a:t>Your Money, Your Goals </a:t>
            </a:r>
            <a:r>
              <a:rPr lang="en-US" altLang="en-US" u="none" dirty="0" smtClean="0"/>
              <a:t>to reach these consumers by empowering those that serve them: frontline nonprofit or tribal social service staff, community volunteers, staff in legal aid organizations, and people that serve workers. By providing these intermediaries with high quality information, they have the tools and resources to start the financial conversation with the individuals they already serve. And the training provides them the confidence to use these tools and resources. The training that you will ultimately provide to them.</a:t>
            </a:r>
          </a:p>
          <a:p>
            <a:pPr marL="628650" lvl="1" indent="-171450">
              <a:buFont typeface="Arial" panose="020B0604020202020204" pitchFamily="34" charset="0"/>
              <a:buChar char="•"/>
              <a:defRPr/>
            </a:pPr>
            <a:endParaRPr lang="en-US" altLang="en-US" u="sng" dirty="0" smtClean="0"/>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D2B5966-D5BB-41CF-A780-F009525A6404}" type="slidenum">
              <a:rPr lang="en-US" altLang="en-US" smtClean="0">
                <a:latin typeface="Calibri" panose="020F0502020204030204" pitchFamily="34" charset="0"/>
              </a:rPr>
              <a:pPr/>
              <a:t>16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30308372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9" name="Notes Placeholder 2"/>
          <p:cNvSpPr>
            <a:spLocks noGrp="1"/>
          </p:cNvSpPr>
          <p:nvPr>
            <p:ph type="body" idx="1"/>
          </p:nvPr>
        </p:nvSpPr>
        <p:spPr bwMode="auto">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8: </a:t>
            </a:r>
            <a:r>
              <a:rPr lang="en-US" altLang="en-US" b="1" i="1" u="sng" dirty="0" smtClean="0">
                <a:solidFill>
                  <a:srgbClr val="000000"/>
                </a:solidFill>
                <a:cs typeface="+mn-cs"/>
              </a:rPr>
              <a:t>Money services, cards, accounts, and loans: Finding what works for you</a:t>
            </a:r>
          </a:p>
          <a:p>
            <a:pPr eaLnBrk="1" hangingPunct="1">
              <a:spcBef>
                <a:spcPct val="0"/>
              </a:spcBef>
              <a:defRPr/>
            </a:pPr>
            <a:r>
              <a:rPr lang="en-US" altLang="en-US" b="1" dirty="0" smtClean="0">
                <a:solidFill>
                  <a:srgbClr val="000000"/>
                </a:solidFill>
                <a:cs typeface="+mn-cs"/>
              </a:rPr>
              <a:t>Estimated Time: 45 Minutes</a:t>
            </a:r>
          </a:p>
          <a:p>
            <a:pPr eaLnBrk="1" hangingPunct="1">
              <a:spcBef>
                <a:spcPct val="0"/>
              </a:spcBef>
              <a:defRPr/>
            </a:pPr>
            <a:r>
              <a:rPr lang="en-US" altLang="en-US" b="1" dirty="0" smtClean="0">
                <a:solidFill>
                  <a:srgbClr val="000000"/>
                </a:solidFill>
                <a:cs typeface="+mn-cs"/>
              </a:rPr>
              <a:t>Methodology: Individual Activity / Exercise in Pairs, Presentation to Large Group, and Facilitated Discussion / Presentation and Facilitated Discussion</a:t>
            </a:r>
          </a:p>
          <a:p>
            <a:pPr eaLnBrk="1" hangingPunct="1">
              <a:spcBef>
                <a:spcPct val="0"/>
              </a:spcBef>
              <a:defRPr/>
            </a:pPr>
            <a:r>
              <a:rPr lang="en-US" altLang="en-US" b="1" dirty="0" smtClean="0">
                <a:solidFill>
                  <a:srgbClr val="000000"/>
                </a:solidFill>
                <a:cs typeface="+mn-cs"/>
              </a:rPr>
              <a:t>Corresponding Section in toolkit:</a:t>
            </a:r>
            <a:r>
              <a:rPr lang="en-US" altLang="en-US" dirty="0" smtClean="0">
                <a:solidFill>
                  <a:srgbClr val="000000"/>
                </a:solidFill>
                <a:cs typeface="+mn-cs"/>
              </a:rPr>
              <a:t> </a:t>
            </a:r>
            <a:r>
              <a:rPr lang="en-US" altLang="en-US" b="1" dirty="0" smtClean="0">
                <a:solidFill>
                  <a:srgbClr val="000000"/>
                </a:solidFill>
                <a:cs typeface="+mn-cs"/>
              </a:rPr>
              <a:t>Module 8 (Page 267)</a:t>
            </a:r>
          </a:p>
          <a:p>
            <a:pPr eaLnBrk="1" hangingPunct="1">
              <a:spcBef>
                <a:spcPct val="0"/>
              </a:spcBef>
              <a:defRPr/>
            </a:pPr>
            <a:endParaRPr lang="en-US" altLang="en-US" b="1" dirty="0" smtClean="0">
              <a:solidFill>
                <a:srgbClr val="000000"/>
              </a:solidFill>
              <a:cs typeface="+mn-cs"/>
            </a:endParaRPr>
          </a:p>
          <a:p>
            <a:pPr eaLnBrk="1" hangingPunct="1">
              <a:spcBef>
                <a:spcPct val="0"/>
              </a:spcBef>
              <a:defRPr/>
            </a:pPr>
            <a:r>
              <a:rPr lang="en-US" altLang="en-US" b="1" u="sng" dirty="0" smtClean="0">
                <a:solidFill>
                  <a:srgbClr val="000000"/>
                </a:solidFill>
                <a:cs typeface="+mn-cs"/>
              </a:rPr>
              <a:t>Instructions for Facilitator:</a:t>
            </a:r>
          </a:p>
          <a:p>
            <a:pPr eaLnBrk="1" hangingPunct="1">
              <a:spcBef>
                <a:spcPct val="0"/>
              </a:spcBef>
              <a:defRPr/>
            </a:pPr>
            <a:endParaRPr lang="en-US" altLang="en-US" b="1" dirty="0" smtClean="0">
              <a:solidFill>
                <a:srgbClr val="000000"/>
              </a:solidFill>
              <a:cs typeface="+mn-cs"/>
            </a:endParaRPr>
          </a:p>
          <a:p>
            <a:pPr eaLnBrk="1" hangingPunct="1">
              <a:spcBef>
                <a:spcPct val="0"/>
              </a:spcBef>
              <a:defRPr/>
            </a:pPr>
            <a:r>
              <a:rPr lang="en-US" altLang="en-US" b="1" dirty="0" smtClean="0">
                <a:solidFill>
                  <a:srgbClr val="000000"/>
                </a:solidFill>
                <a:cs typeface="+mn-cs"/>
              </a:rPr>
              <a:t>Facilitated Discussion (Module 8)</a:t>
            </a:r>
          </a:p>
          <a:p>
            <a:pPr eaLnBrk="1" hangingPunct="1">
              <a:spcBef>
                <a:spcPct val="0"/>
              </a:spcBef>
              <a:defRPr/>
            </a:pPr>
            <a:endParaRPr lang="en-US" altLang="en-US" b="1" u="sng" dirty="0" smtClean="0">
              <a:solidFill>
                <a:srgbClr val="000000"/>
              </a:solidFill>
              <a:cs typeface="+mn-cs"/>
            </a:endParaRPr>
          </a:p>
          <a:p>
            <a:pPr marL="171425" indent="-171425" eaLnBrk="1" hangingPunct="1">
              <a:spcBef>
                <a:spcPct val="0"/>
              </a:spcBef>
              <a:buFont typeface="Arial" panose="020B0604020202020204" pitchFamily="34" charset="0"/>
              <a:buChar char="•"/>
              <a:defRPr/>
            </a:pPr>
            <a:r>
              <a:rPr lang="en-US" altLang="en-US" dirty="0" smtClean="0">
                <a:solidFill>
                  <a:srgbClr val="000000"/>
                </a:solidFill>
                <a:cs typeface="+mn-cs"/>
              </a:rPr>
              <a:t>Ask participants who provides financial services and products. Write their suggestions on a flip chart.</a:t>
            </a:r>
          </a:p>
          <a:p>
            <a:pPr marL="171425" indent="-171425" eaLnBrk="1" hangingPunct="1">
              <a:spcBef>
                <a:spcPct val="0"/>
              </a:spcBef>
              <a:buFont typeface="Arial" panose="020B0604020202020204" pitchFamily="34" charset="0"/>
              <a:buChar char="•"/>
              <a:defRPr/>
            </a:pPr>
            <a:r>
              <a:rPr lang="en-US" altLang="en-US" dirty="0" smtClean="0">
                <a:solidFill>
                  <a:srgbClr val="000000"/>
                </a:solidFill>
                <a:cs typeface="+mn-cs"/>
              </a:rPr>
              <a:t>Then reveal the ideas listed on slide above. </a:t>
            </a:r>
          </a:p>
          <a:p>
            <a:pPr marL="171425" indent="-171425" eaLnBrk="1" hangingPunct="1">
              <a:spcBef>
                <a:spcPct val="0"/>
              </a:spcBef>
              <a:buFont typeface="Arial" panose="020B0604020202020204" pitchFamily="34" charset="0"/>
              <a:buChar char="•"/>
              <a:defRPr/>
            </a:pPr>
            <a:r>
              <a:rPr lang="en-US" altLang="en-US" dirty="0" smtClean="0">
                <a:solidFill>
                  <a:srgbClr val="000000"/>
                </a:solidFill>
                <a:cs typeface="+mn-cs"/>
              </a:rPr>
              <a:t>Explain that financial services and products are provided by more than just banks.</a:t>
            </a:r>
          </a:p>
        </p:txBody>
      </p:sp>
      <p:sp>
        <p:nvSpPr>
          <p:cNvPr id="3676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5BD01C1-49F1-4AC1-B67A-99085F641330}" type="slidenum">
              <a:rPr lang="en-US" altLang="en-US" smtClean="0">
                <a:latin typeface="Calibri" panose="020F0502020204030204" pitchFamily="34" charset="0"/>
              </a:rPr>
              <a:pPr/>
              <a:t>162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66553881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7" name="Notes Placeholder 2"/>
          <p:cNvSpPr>
            <a:spLocks noGrp="1"/>
          </p:cNvSpPr>
          <p:nvPr>
            <p:ph type="body" idx="1"/>
          </p:nvPr>
        </p:nvSpPr>
        <p:spPr bwMode="auto">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8: </a:t>
            </a:r>
            <a:r>
              <a:rPr lang="en-US" altLang="en-US" b="1" i="1" u="sng" dirty="0" smtClean="0">
                <a:solidFill>
                  <a:srgbClr val="000000"/>
                </a:solidFill>
                <a:cs typeface="+mn-cs"/>
              </a:rPr>
              <a:t>Money services, cards, accounts, and loans: Finding what works for you</a:t>
            </a:r>
          </a:p>
          <a:p>
            <a:pPr eaLnBrk="1" hangingPunct="1">
              <a:spcBef>
                <a:spcPct val="0"/>
              </a:spcBef>
              <a:defRPr/>
            </a:pPr>
            <a:endParaRPr lang="en-US" altLang="en-US" b="1" u="sng" dirty="0" smtClean="0">
              <a:solidFill>
                <a:srgbClr val="000000"/>
              </a:solidFill>
              <a:cs typeface="+mn-cs"/>
            </a:endParaRPr>
          </a:p>
          <a:p>
            <a:pPr eaLnBrk="1" hangingPunct="1">
              <a:spcBef>
                <a:spcPct val="0"/>
              </a:spcBef>
              <a:defRPr/>
            </a:pPr>
            <a:r>
              <a:rPr lang="en-US" altLang="en-US" b="1" dirty="0" smtClean="0">
                <a:solidFill>
                  <a:srgbClr val="000000"/>
                </a:solidFill>
                <a:cs typeface="+mn-cs"/>
              </a:rPr>
              <a:t>Individual Activity and Facilitated Discussion (</a:t>
            </a:r>
            <a:r>
              <a:rPr lang="en-US" altLang="en-US" b="1" i="1" dirty="0" smtClean="0">
                <a:solidFill>
                  <a:srgbClr val="000000"/>
                </a:solidFill>
                <a:cs typeface="+mn-cs"/>
              </a:rPr>
              <a:t>Module 8, Tool 1: Know your options</a:t>
            </a:r>
            <a:r>
              <a:rPr lang="en-US" altLang="en-US" b="1" dirty="0" smtClean="0">
                <a:solidFill>
                  <a:srgbClr val="000000"/>
                </a:solidFill>
                <a:cs typeface="+mn-cs"/>
              </a:rPr>
              <a:t>) (Page 281)</a:t>
            </a:r>
          </a:p>
          <a:p>
            <a:pPr eaLnBrk="1" hangingPunct="1">
              <a:spcBef>
                <a:spcPct val="0"/>
              </a:spcBef>
              <a:defRPr/>
            </a:pPr>
            <a:endParaRPr lang="en-US" altLang="en-US" b="1" u="sng" dirty="0" smtClean="0">
              <a:solidFill>
                <a:srgbClr val="000000"/>
              </a:solidFill>
              <a:cs typeface="+mn-cs"/>
            </a:endParaRPr>
          </a:p>
          <a:p>
            <a:pPr marL="171425" indent="-171425" eaLnBrk="1" hangingPunct="1">
              <a:spcBef>
                <a:spcPct val="0"/>
              </a:spcBef>
              <a:buFont typeface="Arial" panose="020B0604020202020204" pitchFamily="34" charset="0"/>
              <a:buChar char="•"/>
              <a:defRPr/>
            </a:pPr>
            <a:r>
              <a:rPr lang="en-US" altLang="en-US" dirty="0" smtClean="0">
                <a:solidFill>
                  <a:srgbClr val="000000"/>
                </a:solidFill>
                <a:cs typeface="+mn-cs"/>
              </a:rPr>
              <a:t>Invite participants to </a:t>
            </a:r>
            <a:r>
              <a:rPr lang="en-US" altLang="en-US" i="0" dirty="0" smtClean="0">
                <a:solidFill>
                  <a:srgbClr val="000000"/>
                </a:solidFill>
                <a:cs typeface="+mn-cs"/>
              </a:rPr>
              <a:t>complete Tool 1.</a:t>
            </a:r>
          </a:p>
          <a:p>
            <a:pPr marL="171425" indent="-171425" eaLnBrk="1" hangingPunct="1">
              <a:spcBef>
                <a:spcPct val="0"/>
              </a:spcBef>
              <a:buFont typeface="Arial" panose="020B0604020202020204" pitchFamily="34" charset="0"/>
              <a:buChar char="•"/>
              <a:defRPr/>
            </a:pPr>
            <a:r>
              <a:rPr lang="en-US" altLang="en-US" i="0" dirty="0" smtClean="0">
                <a:solidFill>
                  <a:srgbClr val="000000"/>
                </a:solidFill>
                <a:cs typeface="+mn-cs"/>
              </a:rPr>
              <a:t>Instruct them not to look ahead in </a:t>
            </a:r>
            <a:r>
              <a:rPr lang="en-US" altLang="en-US" dirty="0" smtClean="0">
                <a:solidFill>
                  <a:srgbClr val="000000"/>
                </a:solidFill>
                <a:cs typeface="+mn-cs"/>
              </a:rPr>
              <a:t>their materials.</a:t>
            </a:r>
          </a:p>
        </p:txBody>
      </p:sp>
      <p:sp>
        <p:nvSpPr>
          <p:cNvPr id="3696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B283290-5AF6-4861-8030-BAF23721BF8D}" type="slidenum">
              <a:rPr lang="en-US" altLang="en-US" smtClean="0">
                <a:latin typeface="Calibri" panose="020F0502020204030204" pitchFamily="34" charset="0"/>
              </a:rPr>
              <a:pPr/>
              <a:t>163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42250209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defTabSz="1000125"/>
            <a:r>
              <a:rPr lang="en-US" altLang="en-US" b="1" i="1" u="sng" dirty="0" smtClean="0">
                <a:solidFill>
                  <a:srgbClr val="000000"/>
                </a:solidFill>
              </a:rPr>
              <a:t>Module 8: Money services, cards, accounts, and loans: Finding what works for you</a:t>
            </a:r>
          </a:p>
          <a:p>
            <a:pPr defTabSz="1000125"/>
            <a:endParaRPr lang="en-US" altLang="en-US" b="1" i="1" u="sng" dirty="0" smtClean="0">
              <a:solidFill>
                <a:srgbClr val="000000"/>
              </a:solidFill>
            </a:endParaRPr>
          </a:p>
          <a:p>
            <a:pPr defTabSz="1000125"/>
            <a:r>
              <a:rPr lang="en-US" altLang="en-US" b="1" dirty="0" smtClean="0">
                <a:solidFill>
                  <a:srgbClr val="000000"/>
                </a:solidFill>
              </a:rPr>
              <a:t>Individual Activity and Facilitated Discussion (</a:t>
            </a:r>
            <a:r>
              <a:rPr lang="en-US" altLang="en-US" b="1" i="1" dirty="0" smtClean="0">
                <a:solidFill>
                  <a:srgbClr val="000000"/>
                </a:solidFill>
              </a:rPr>
              <a:t>Module 8, Tool 1: Know your options</a:t>
            </a:r>
            <a:r>
              <a:rPr lang="en-US" altLang="en-US" b="1" dirty="0" smtClean="0">
                <a:solidFill>
                  <a:srgbClr val="000000"/>
                </a:solidFill>
              </a:rPr>
              <a:t>) (Analysis </a:t>
            </a:r>
            <a:r>
              <a:rPr lang="mr-IN" altLang="en-US" b="1" dirty="0" smtClean="0">
                <a:solidFill>
                  <a:srgbClr val="000000"/>
                </a:solidFill>
                <a:cs typeface="Mangal" panose="02040503050203030202" pitchFamily="18" charset="0"/>
              </a:rPr>
              <a:t>–</a:t>
            </a:r>
            <a:r>
              <a:rPr lang="en-US" altLang="en-US" b="1" dirty="0" smtClean="0">
                <a:solidFill>
                  <a:srgbClr val="000000"/>
                </a:solidFill>
              </a:rPr>
              <a:t> Page 282)</a:t>
            </a:r>
          </a:p>
          <a:p>
            <a:pPr defTabSz="1000125"/>
            <a:endParaRPr lang="en-US" altLang="en-US" b="1" u="sng" dirty="0" smtClean="0">
              <a:solidFill>
                <a:srgbClr val="000000"/>
              </a:solidFill>
            </a:endParaRPr>
          </a:p>
          <a:p>
            <a:pPr marL="171450" indent="-171450" defTabSz="1000125">
              <a:buFont typeface="Arial" panose="020B0604020202020204" pitchFamily="34" charset="0"/>
              <a:buChar char="•"/>
            </a:pPr>
            <a:r>
              <a:rPr lang="en-US" altLang="en-US" dirty="0" smtClean="0">
                <a:solidFill>
                  <a:srgbClr val="000000"/>
                </a:solidFill>
              </a:rPr>
              <a:t>After 3 minutes, instruct them to use the analysis section of </a:t>
            </a:r>
            <a:r>
              <a:rPr lang="en-US" altLang="en-US" i="0" dirty="0" smtClean="0">
                <a:solidFill>
                  <a:srgbClr val="000000"/>
                </a:solidFill>
              </a:rPr>
              <a:t>Tool 1</a:t>
            </a:r>
            <a:r>
              <a:rPr lang="en-US" altLang="en-US" i="1" dirty="0" smtClean="0">
                <a:solidFill>
                  <a:srgbClr val="000000"/>
                </a:solidFill>
              </a:rPr>
              <a:t> </a:t>
            </a:r>
            <a:r>
              <a:rPr lang="en-US" altLang="en-US" dirty="0" smtClean="0">
                <a:solidFill>
                  <a:srgbClr val="000000"/>
                </a:solidFill>
              </a:rPr>
              <a:t>to find the provider and tools that have products or services that meet their priorities.</a:t>
            </a:r>
          </a:p>
          <a:p>
            <a:pPr marL="0" indent="0" defTabSz="1000125">
              <a:buFont typeface="Arial" panose="020B0604020202020204" pitchFamily="34" charset="0"/>
              <a:buNone/>
            </a:pPr>
            <a:endParaRPr lang="en-US" altLang="en-US" b="1" i="1" dirty="0" smtClean="0">
              <a:solidFill>
                <a:srgbClr val="000000"/>
              </a:solidFill>
            </a:endParaRPr>
          </a:p>
          <a:p>
            <a:pPr marL="171450" indent="-171450" defTabSz="1000125">
              <a:buFont typeface="Arial" panose="020B0604020202020204" pitchFamily="34" charset="0"/>
              <a:buChar char="•"/>
            </a:pPr>
            <a:r>
              <a:rPr lang="en-US" altLang="en-US" b="1" i="1" dirty="0" smtClean="0">
                <a:solidFill>
                  <a:srgbClr val="000000"/>
                </a:solidFill>
              </a:rPr>
              <a:t>ASK: What are the ways you would or could use this tool with the people you serve?</a:t>
            </a:r>
          </a:p>
        </p:txBody>
      </p:sp>
      <p:sp>
        <p:nvSpPr>
          <p:cNvPr id="3717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42A5EF8-15D3-4B88-849E-9622421AF85B}" type="slidenum">
              <a:rPr lang="en-US" altLang="en-US" smtClean="0">
                <a:latin typeface="Calibri" panose="020F0502020204030204" pitchFamily="34" charset="0"/>
              </a:rPr>
              <a:pPr/>
              <a:t>164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06932790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3" name="Notes Placeholder 2"/>
          <p:cNvSpPr>
            <a:spLocks noGrp="1"/>
          </p:cNvSpPr>
          <p:nvPr>
            <p:ph type="body" idx="1"/>
          </p:nvPr>
        </p:nvSpPr>
        <p:spPr bwMode="auto">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8: </a:t>
            </a:r>
            <a:r>
              <a:rPr lang="en-US" altLang="en-US" b="1" i="1" u="sng" dirty="0" smtClean="0">
                <a:solidFill>
                  <a:srgbClr val="000000"/>
                </a:solidFill>
                <a:cs typeface="+mn-cs"/>
              </a:rPr>
              <a:t>Money services, cards, accounts, and loans: Finding what works for you</a:t>
            </a:r>
          </a:p>
          <a:p>
            <a:pPr eaLnBrk="1" hangingPunct="1">
              <a:spcBef>
                <a:spcPct val="0"/>
              </a:spcBef>
              <a:defRPr/>
            </a:pPr>
            <a:endParaRPr lang="en-US" altLang="en-US" b="1" u="sng" dirty="0" smtClean="0">
              <a:solidFill>
                <a:srgbClr val="000000"/>
              </a:solidFill>
              <a:cs typeface="+mn-cs"/>
            </a:endParaRPr>
          </a:p>
          <a:p>
            <a:pPr eaLnBrk="1" hangingPunct="1">
              <a:spcBef>
                <a:spcPct val="0"/>
              </a:spcBef>
              <a:defRPr/>
            </a:pPr>
            <a:r>
              <a:rPr lang="en-US" altLang="en-US" b="1" dirty="0" smtClean="0">
                <a:solidFill>
                  <a:srgbClr val="000000"/>
                </a:solidFill>
                <a:cs typeface="+mn-cs"/>
              </a:rPr>
              <a:t>Individual Activity and Facilitated Discussion (</a:t>
            </a:r>
            <a:r>
              <a:rPr lang="en-US" altLang="en-US" b="1" i="1" dirty="0" smtClean="0">
                <a:solidFill>
                  <a:srgbClr val="000000"/>
                </a:solidFill>
                <a:cs typeface="+mn-cs"/>
              </a:rPr>
              <a:t>Module 8, Tool 2: Ask questions</a:t>
            </a:r>
            <a:r>
              <a:rPr lang="en-US" altLang="en-US" b="1" dirty="0" smtClean="0">
                <a:solidFill>
                  <a:srgbClr val="000000"/>
                </a:solidFill>
                <a:cs typeface="+mn-cs"/>
              </a:rPr>
              <a:t>) (Page 287)</a:t>
            </a:r>
          </a:p>
          <a:p>
            <a:pPr eaLnBrk="1" hangingPunct="1">
              <a:spcBef>
                <a:spcPct val="0"/>
              </a:spcBef>
              <a:defRPr/>
            </a:pPr>
            <a:endParaRPr lang="en-US" altLang="en-US" b="1" u="sng" dirty="0" smtClean="0">
              <a:solidFill>
                <a:srgbClr val="000000"/>
              </a:solidFill>
              <a:cs typeface="+mn-cs"/>
            </a:endParaRPr>
          </a:p>
          <a:p>
            <a:pPr marL="171425" indent="-171425" eaLnBrk="1" hangingPunct="1">
              <a:spcBef>
                <a:spcPct val="0"/>
              </a:spcBef>
              <a:buFont typeface="Arial" panose="020B0604020202020204" pitchFamily="34" charset="0"/>
              <a:buChar char="•"/>
              <a:defRPr/>
            </a:pPr>
            <a:r>
              <a:rPr lang="en-US" altLang="en-US" dirty="0" smtClean="0">
                <a:solidFill>
                  <a:srgbClr val="000000"/>
                </a:solidFill>
                <a:cs typeface="+mn-cs"/>
              </a:rPr>
              <a:t>Use the following questions, also listed on the slide above to facilitate a discussion about the tool:</a:t>
            </a:r>
          </a:p>
          <a:p>
            <a:pPr marL="655541" lvl="1" indent="-177774" eaLnBrk="1" hangingPunct="1">
              <a:spcBef>
                <a:spcPct val="0"/>
              </a:spcBef>
              <a:buFontTx/>
              <a:buChar char="•"/>
              <a:defRPr/>
            </a:pPr>
            <a:r>
              <a:rPr lang="en-US" altLang="en-US" b="1" dirty="0" smtClean="0">
                <a:solidFill>
                  <a:srgbClr val="000000"/>
                </a:solidFill>
                <a:cs typeface="+mn-cs"/>
              </a:rPr>
              <a:t>What surprised you when using this tool?</a:t>
            </a:r>
          </a:p>
          <a:p>
            <a:pPr marL="655541" lvl="1" indent="-177774" eaLnBrk="1" hangingPunct="1">
              <a:spcBef>
                <a:spcPct val="0"/>
              </a:spcBef>
              <a:buFontTx/>
              <a:buChar char="•"/>
              <a:defRPr/>
            </a:pPr>
            <a:r>
              <a:rPr lang="en-US" altLang="en-US" b="1" dirty="0" smtClean="0">
                <a:solidFill>
                  <a:srgbClr val="000000"/>
                </a:solidFill>
                <a:cs typeface="+mn-cs"/>
              </a:rPr>
              <a:t>Was the tool helpful? Do you think it will be helpful for your work?</a:t>
            </a:r>
          </a:p>
          <a:p>
            <a:pPr marL="655541" lvl="1" indent="-177774" eaLnBrk="1" hangingPunct="1">
              <a:spcBef>
                <a:spcPct val="0"/>
              </a:spcBef>
              <a:buFontTx/>
              <a:buChar char="•"/>
              <a:defRPr/>
            </a:pPr>
            <a:r>
              <a:rPr lang="en-US" altLang="en-US" b="1" dirty="0" smtClean="0">
                <a:solidFill>
                  <a:srgbClr val="000000"/>
                </a:solidFill>
                <a:cs typeface="+mn-cs"/>
              </a:rPr>
              <a:t>What additional information do you need to select a financial service provider? </a:t>
            </a:r>
          </a:p>
          <a:p>
            <a:pPr marL="655541" lvl="1" indent="-177774" eaLnBrk="1" hangingPunct="1">
              <a:spcBef>
                <a:spcPct val="0"/>
              </a:spcBef>
              <a:buFontTx/>
              <a:buChar char="•"/>
              <a:defRPr/>
            </a:pPr>
            <a:endParaRPr lang="en-US" altLang="en-US" dirty="0" smtClean="0">
              <a:solidFill>
                <a:srgbClr val="000000"/>
              </a:solidFill>
              <a:cs typeface="+mn-cs"/>
            </a:endParaRPr>
          </a:p>
          <a:p>
            <a:pPr marL="171425" indent="-171425" eaLnBrk="1" hangingPunct="1">
              <a:spcBef>
                <a:spcPct val="0"/>
              </a:spcBef>
              <a:buFont typeface="Arial" panose="020B0604020202020204" pitchFamily="34" charset="0"/>
              <a:buChar char="•"/>
              <a:defRPr/>
            </a:pPr>
            <a:r>
              <a:rPr lang="en-US" altLang="en-US" dirty="0" smtClean="0">
                <a:solidFill>
                  <a:srgbClr val="000000"/>
                </a:solidFill>
                <a:cs typeface="+mn-cs"/>
              </a:rPr>
              <a:t>Explain that this approach is a </a:t>
            </a:r>
            <a:r>
              <a:rPr lang="en-US" altLang="en-US" u="sng" dirty="0" smtClean="0">
                <a:solidFill>
                  <a:srgbClr val="000000"/>
                </a:solidFill>
                <a:cs typeface="+mn-cs"/>
              </a:rPr>
              <a:t>needs-first approach</a:t>
            </a:r>
            <a:r>
              <a:rPr lang="en-US" altLang="en-US" dirty="0" smtClean="0">
                <a:solidFill>
                  <a:srgbClr val="000000"/>
                </a:solidFill>
                <a:cs typeface="+mn-cs"/>
              </a:rPr>
              <a:t>.</a:t>
            </a:r>
          </a:p>
          <a:p>
            <a:pPr marL="171425" indent="-171425" eaLnBrk="1" hangingPunct="1">
              <a:spcBef>
                <a:spcPct val="0"/>
              </a:spcBef>
              <a:buFont typeface="Arial" panose="020B0604020202020204" pitchFamily="34" charset="0"/>
              <a:buChar char="•"/>
              <a:defRPr/>
            </a:pPr>
            <a:r>
              <a:rPr lang="en-US" altLang="en-US" dirty="0" smtClean="0">
                <a:solidFill>
                  <a:srgbClr val="000000"/>
                </a:solidFill>
                <a:cs typeface="+mn-cs"/>
              </a:rPr>
              <a:t>Explain that generally, people think of financial services or products as meaning a bank account.</a:t>
            </a:r>
          </a:p>
          <a:p>
            <a:pPr marL="171425" indent="-171425" eaLnBrk="1" hangingPunct="1">
              <a:spcBef>
                <a:spcPct val="0"/>
              </a:spcBef>
              <a:buFont typeface="Arial" panose="020B0604020202020204" pitchFamily="34" charset="0"/>
              <a:buChar char="•"/>
              <a:defRPr/>
            </a:pPr>
            <a:r>
              <a:rPr lang="en-US" altLang="en-US" dirty="0" smtClean="0">
                <a:solidFill>
                  <a:srgbClr val="000000"/>
                </a:solidFill>
                <a:cs typeface="+mn-cs"/>
              </a:rPr>
              <a:t>Explain that this approach starts with what people want or need in terms of financial services, then provides guidance in terms of </a:t>
            </a:r>
            <a:r>
              <a:rPr lang="en-US" altLang="en-US" b="1" dirty="0" smtClean="0">
                <a:solidFill>
                  <a:srgbClr val="000000"/>
                </a:solidFill>
                <a:cs typeface="+mn-cs"/>
              </a:rPr>
              <a:t>what products or services may address that want or need </a:t>
            </a:r>
            <a:r>
              <a:rPr lang="en-US" altLang="en-US" dirty="0" smtClean="0">
                <a:solidFill>
                  <a:srgbClr val="000000"/>
                </a:solidFill>
                <a:cs typeface="+mn-cs"/>
              </a:rPr>
              <a:t>and </a:t>
            </a:r>
            <a:r>
              <a:rPr lang="en-US" altLang="en-US" b="1" dirty="0" smtClean="0">
                <a:solidFill>
                  <a:srgbClr val="000000"/>
                </a:solidFill>
                <a:cs typeface="+mn-cs"/>
              </a:rPr>
              <a:t>where the product or service may be available</a:t>
            </a:r>
            <a:r>
              <a:rPr lang="en-US" altLang="en-US" dirty="0" smtClean="0">
                <a:solidFill>
                  <a:srgbClr val="000000"/>
                </a:solidFill>
                <a:cs typeface="+mn-cs"/>
              </a:rPr>
              <a:t>.</a:t>
            </a:r>
          </a:p>
        </p:txBody>
      </p:sp>
      <p:sp>
        <p:nvSpPr>
          <p:cNvPr id="3737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A838388-4DF5-4AC0-BBE7-1455FB4AC462}" type="slidenum">
              <a:rPr lang="en-US" altLang="en-US" smtClean="0">
                <a:latin typeface="Calibri" panose="020F0502020204030204" pitchFamily="34" charset="0"/>
              </a:rPr>
              <a:pPr/>
              <a:t>165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18354555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352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a:defRPr/>
            </a:pPr>
            <a:r>
              <a:rPr lang="en-US" altLang="en-US" b="1" i="1" u="sng" dirty="0" smtClean="0">
                <a:solidFill>
                  <a:srgbClr val="000000"/>
                </a:solidFill>
                <a:ea typeface="MS PGothic" charset="-128"/>
              </a:rPr>
              <a:t>Module 8: Money </a:t>
            </a:r>
            <a:r>
              <a:rPr lang="en-US" altLang="en-US" b="1" i="1" u="sng" dirty="0">
                <a:solidFill>
                  <a:srgbClr val="000000"/>
                </a:solidFill>
                <a:ea typeface="MS PGothic" charset="-128"/>
              </a:rPr>
              <a:t>services, cards, accounts, and </a:t>
            </a:r>
            <a:r>
              <a:rPr lang="en-US" altLang="en-US" b="1" i="1" u="sng" dirty="0" smtClean="0">
                <a:solidFill>
                  <a:srgbClr val="000000"/>
                </a:solidFill>
                <a:ea typeface="MS PGothic" charset="-128"/>
              </a:rPr>
              <a:t>loans: </a:t>
            </a:r>
            <a:r>
              <a:rPr lang="en-US" altLang="en-US" b="1" i="1" u="sng" dirty="0">
                <a:solidFill>
                  <a:srgbClr val="000000"/>
                </a:solidFill>
                <a:ea typeface="MS PGothic" charset="-128"/>
              </a:rPr>
              <a:t>Finding what works for </a:t>
            </a:r>
            <a:r>
              <a:rPr lang="en-US" altLang="en-US" b="1" i="1" u="sng" dirty="0" smtClean="0">
                <a:solidFill>
                  <a:srgbClr val="000000"/>
                </a:solidFill>
                <a:ea typeface="MS PGothic" charset="-128"/>
              </a:rPr>
              <a:t>you</a:t>
            </a:r>
            <a:endParaRPr lang="en-US" altLang="en-US" b="1" i="1" u="sng" dirty="0">
              <a:solidFill>
                <a:srgbClr val="000000"/>
              </a:solidFill>
              <a:ea typeface="MS PGothic" charset="-128"/>
            </a:endParaRPr>
          </a:p>
          <a:p>
            <a:pPr defTabSz="996950">
              <a:defRPr/>
            </a:pPr>
            <a:endParaRPr lang="en-US" altLang="en-US" b="1" u="sng" dirty="0">
              <a:solidFill>
                <a:srgbClr val="000000"/>
              </a:solidFill>
              <a:ea typeface="MS PGothic" charset="-128"/>
            </a:endParaRPr>
          </a:p>
          <a:p>
            <a:pPr defTabSz="996950">
              <a:defRPr/>
            </a:pPr>
            <a:r>
              <a:rPr lang="en-US" altLang="en-US" b="1" dirty="0">
                <a:solidFill>
                  <a:srgbClr val="000000"/>
                </a:solidFill>
                <a:ea typeface="MS PGothic" charset="-128"/>
              </a:rPr>
              <a:t>Presentation (</a:t>
            </a:r>
            <a:r>
              <a:rPr lang="en-US" altLang="en-US" b="1" i="1" dirty="0">
                <a:solidFill>
                  <a:srgbClr val="000000"/>
                </a:solidFill>
                <a:ea typeface="MS PGothic" charset="-128"/>
              </a:rPr>
              <a:t>Module </a:t>
            </a:r>
            <a:r>
              <a:rPr lang="en-US" altLang="en-US" b="1" i="1" dirty="0" smtClean="0">
                <a:solidFill>
                  <a:srgbClr val="000000"/>
                </a:solidFill>
                <a:ea typeface="MS PGothic" charset="-128"/>
              </a:rPr>
              <a:t>8, Tool 2: Ask questions</a:t>
            </a:r>
            <a:r>
              <a:rPr lang="en-US" altLang="en-US" b="1" dirty="0" smtClean="0">
                <a:solidFill>
                  <a:srgbClr val="000000"/>
                </a:solidFill>
                <a:ea typeface="MS PGothic" charset="-128"/>
              </a:rPr>
              <a:t>) (Page 287)</a:t>
            </a:r>
            <a:endParaRPr lang="en-US" altLang="en-US" b="1" dirty="0">
              <a:solidFill>
                <a:srgbClr val="000000"/>
              </a:solidFill>
              <a:ea typeface="MS PGothic" charset="-128"/>
            </a:endParaRPr>
          </a:p>
          <a:p>
            <a:pPr defTabSz="996950">
              <a:defRPr/>
            </a:pPr>
            <a:endParaRPr lang="en-US" altLang="en-US" b="1" u="sng" dirty="0">
              <a:solidFill>
                <a:srgbClr val="000000"/>
              </a:solidFill>
              <a:ea typeface="MS PGothic" charset="-128"/>
            </a:endParaRPr>
          </a:p>
          <a:p>
            <a:pPr marL="171450" indent="-171450" defTabSz="996950">
              <a:buFont typeface="Arial" charset="0"/>
              <a:buChar char="•"/>
              <a:defRPr/>
            </a:pPr>
            <a:r>
              <a:rPr lang="en-US" altLang="en-US" i="0" dirty="0">
                <a:solidFill>
                  <a:srgbClr val="000000"/>
                </a:solidFill>
                <a:ea typeface="MS PGothic" charset="-128"/>
              </a:rPr>
              <a:t>Review Tool </a:t>
            </a:r>
            <a:r>
              <a:rPr lang="en-US" altLang="en-US" i="0" dirty="0" smtClean="0">
                <a:solidFill>
                  <a:srgbClr val="000000"/>
                </a:solidFill>
                <a:ea typeface="MS PGothic" charset="-128"/>
              </a:rPr>
              <a:t>2</a:t>
            </a:r>
          </a:p>
          <a:p>
            <a:pPr marL="628650" lvl="1" indent="-171450" defTabSz="996950">
              <a:buFont typeface="Arial" charset="0"/>
              <a:buChar char="•"/>
              <a:defRPr/>
            </a:pPr>
            <a:r>
              <a:rPr lang="en-US" altLang="en-US" dirty="0" smtClean="0">
                <a:solidFill>
                  <a:srgbClr val="000000"/>
                </a:solidFill>
                <a:ea typeface="MS PGothic" charset="-128"/>
              </a:rPr>
              <a:t>Identify the questions that are most important to you</a:t>
            </a:r>
          </a:p>
          <a:p>
            <a:pPr marL="628650" lvl="1" indent="-171450" defTabSz="996950">
              <a:buFont typeface="Arial" charset="0"/>
              <a:buChar char="•"/>
              <a:defRPr/>
            </a:pPr>
            <a:r>
              <a:rPr lang="en-US" altLang="en-US" dirty="0" smtClean="0">
                <a:solidFill>
                  <a:srgbClr val="000000"/>
                </a:solidFill>
                <a:ea typeface="MS PGothic" charset="-128"/>
              </a:rPr>
              <a:t>The </a:t>
            </a:r>
            <a:r>
              <a:rPr lang="en-US" altLang="en-US" dirty="0">
                <a:solidFill>
                  <a:srgbClr val="000000"/>
                </a:solidFill>
                <a:ea typeface="MS PGothic" charset="-128"/>
              </a:rPr>
              <a:t>purpose is to compare financial product and service providers.</a:t>
            </a:r>
          </a:p>
          <a:p>
            <a:pPr marL="171450" indent="-171450" defTabSz="996950">
              <a:buFont typeface="Arial" charset="0"/>
              <a:buChar char="•"/>
              <a:defRPr/>
            </a:pPr>
            <a:endParaRPr lang="en-US" altLang="en-US" dirty="0" smtClean="0">
              <a:solidFill>
                <a:srgbClr val="000000"/>
              </a:solidFill>
              <a:ea typeface="MS PGothic" charset="-128"/>
            </a:endParaRPr>
          </a:p>
          <a:p>
            <a:pPr marL="171450" indent="-171450" defTabSz="996950">
              <a:buFont typeface="Arial" charset="0"/>
              <a:buChar char="•"/>
              <a:defRPr/>
            </a:pPr>
            <a:r>
              <a:rPr lang="en-US" altLang="en-US" dirty="0" smtClean="0">
                <a:solidFill>
                  <a:srgbClr val="000000"/>
                </a:solidFill>
                <a:ea typeface="MS PGothic" charset="-128"/>
              </a:rPr>
              <a:t>Explain </a:t>
            </a:r>
            <a:r>
              <a:rPr lang="en-US" altLang="en-US" dirty="0">
                <a:solidFill>
                  <a:srgbClr val="000000"/>
                </a:solidFill>
                <a:ea typeface="MS PGothic" charset="-128"/>
              </a:rPr>
              <a:t>that individuals may want to circle the top 5 criteria that are most important to them in making a decision about the right financial service provider. This can help them focus while using this tool and make it’s use a little easier.</a:t>
            </a:r>
          </a:p>
        </p:txBody>
      </p:sp>
      <p:sp>
        <p:nvSpPr>
          <p:cNvPr id="3758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8A843FD-FED7-4490-B60B-B3C78F0CF088}" type="slidenum">
              <a:rPr lang="en-US" altLang="en-US" smtClean="0">
                <a:latin typeface="Calibri" panose="020F0502020204030204" pitchFamily="34" charset="0"/>
              </a:rPr>
              <a:pPr/>
              <a:t>166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94204309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09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8: Money </a:t>
            </a:r>
            <a:r>
              <a:rPr lang="en-US" altLang="en-US" b="1" i="1" u="sng" dirty="0">
                <a:solidFill>
                  <a:srgbClr val="000000"/>
                </a:solidFill>
                <a:ea typeface="MS PGothic" charset="-128"/>
              </a:rPr>
              <a:t>services, cards, accounts, and loans: Finding what works for </a:t>
            </a:r>
            <a:r>
              <a:rPr lang="en-US" altLang="en-US" b="1" i="1" u="sng" dirty="0" smtClean="0">
                <a:solidFill>
                  <a:srgbClr val="000000"/>
                </a:solidFill>
                <a:ea typeface="MS PGothic" charset="-128"/>
              </a:rPr>
              <a:t>you</a:t>
            </a:r>
            <a:endParaRPr lang="en-US" altLang="en-US" b="1" i="1" u="sng" dirty="0">
              <a:solidFill>
                <a:srgbClr val="000000"/>
              </a:solidFill>
              <a:ea typeface="MS PGothic" charset="-128"/>
            </a:endParaRPr>
          </a:p>
          <a:p>
            <a:pPr eaLnBrk="1" hangingPunct="1">
              <a:spcBef>
                <a:spcPct val="0"/>
              </a:spcBef>
              <a:defRPr/>
            </a:pPr>
            <a:endParaRPr lang="en-US" altLang="en-US" b="1" u="sng" dirty="0">
              <a:solidFill>
                <a:srgbClr val="000000"/>
              </a:solidFill>
              <a:ea typeface="MS PGothic" charset="-128"/>
            </a:endParaRPr>
          </a:p>
          <a:p>
            <a:pPr eaLnBrk="1" hangingPunct="1">
              <a:spcBef>
                <a:spcPct val="0"/>
              </a:spcBef>
              <a:defRPr/>
            </a:pPr>
            <a:r>
              <a:rPr lang="en-US" altLang="en-US" b="1" dirty="0">
                <a:solidFill>
                  <a:srgbClr val="000000"/>
                </a:solidFill>
                <a:ea typeface="MS PGothic" charset="-128"/>
              </a:rPr>
              <a:t>Exercise in Pairs; Presentation to Large Group; Facilitated Discussion (</a:t>
            </a:r>
            <a:r>
              <a:rPr lang="en-US" altLang="en-US" b="1" i="1" dirty="0">
                <a:solidFill>
                  <a:srgbClr val="000000"/>
                </a:solidFill>
                <a:ea typeface="MS PGothic" charset="-128"/>
              </a:rPr>
              <a:t>Module </a:t>
            </a:r>
            <a:r>
              <a:rPr lang="en-US" altLang="en-US" b="1" i="1" dirty="0" smtClean="0">
                <a:solidFill>
                  <a:srgbClr val="000000"/>
                </a:solidFill>
                <a:ea typeface="MS PGothic" charset="-128"/>
              </a:rPr>
              <a:t>8, Tool 3: Money services and banking basics</a:t>
            </a:r>
            <a:r>
              <a:rPr lang="en-US" altLang="en-US" b="1" dirty="0" smtClean="0">
                <a:solidFill>
                  <a:srgbClr val="000000"/>
                </a:solidFill>
                <a:ea typeface="MS PGothic" charset="-128"/>
              </a:rPr>
              <a:t>) (Page 291)</a:t>
            </a:r>
            <a:endParaRPr lang="en-US" altLang="en-US" b="1" dirty="0">
              <a:solidFill>
                <a:srgbClr val="000000"/>
              </a:solidFill>
              <a:ea typeface="MS PGothic" charset="-128"/>
            </a:endParaRPr>
          </a:p>
          <a:p>
            <a:pPr marL="171450" indent="-171450" eaLnBrk="1" hangingPunct="1">
              <a:spcBef>
                <a:spcPct val="0"/>
              </a:spcBef>
              <a:buFont typeface="Arial" charset="0"/>
              <a:buChar char="•"/>
              <a:defRPr/>
            </a:pPr>
            <a:endParaRPr lang="en-US" altLang="en-US" b="1" u="sng"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Get participants into groups of 2.</a:t>
            </a:r>
          </a:p>
          <a:p>
            <a:pPr marL="171450" indent="-171450" eaLnBrk="1" hangingPunct="1">
              <a:spcBef>
                <a:spcPct val="0"/>
              </a:spcBef>
              <a:buFont typeface="Arial" charset="0"/>
              <a:buChar char="•"/>
              <a:defRPr/>
            </a:pPr>
            <a:r>
              <a:rPr lang="en-US" altLang="en-US" dirty="0">
                <a:solidFill>
                  <a:srgbClr val="000000"/>
                </a:solidFill>
                <a:ea typeface="MS PGothic" charset="-128"/>
              </a:rPr>
              <a:t>Distribute financial product/service cards to each pair.</a:t>
            </a:r>
          </a:p>
          <a:p>
            <a:pPr marL="171450" indent="-171450" eaLnBrk="1" hangingPunct="1">
              <a:spcBef>
                <a:spcPct val="0"/>
              </a:spcBef>
              <a:buFont typeface="Arial" charset="0"/>
              <a:buChar char="•"/>
              <a:defRPr/>
            </a:pPr>
            <a:endParaRPr lang="en-US" altLang="en-US" dirty="0">
              <a:solidFill>
                <a:srgbClr val="000000"/>
              </a:solidFill>
              <a:ea typeface="MS PGothic" charset="-128"/>
            </a:endParaRPr>
          </a:p>
          <a:p>
            <a:pPr eaLnBrk="1" hangingPunct="1">
              <a:spcBef>
                <a:spcPct val="0"/>
              </a:spcBef>
              <a:defRPr/>
            </a:pPr>
            <a:r>
              <a:rPr lang="en-US" altLang="en-US" b="1" i="1" dirty="0">
                <a:solidFill>
                  <a:srgbClr val="000000"/>
                </a:solidFill>
                <a:ea typeface="MS PGothic" charset="-128"/>
              </a:rPr>
              <a:t>NOTE: The next 10 slides are the cards. Print these prior to the training.</a:t>
            </a:r>
          </a:p>
          <a:p>
            <a:pPr eaLnBrk="1" hangingPunct="1">
              <a:spcBef>
                <a:spcPct val="0"/>
              </a:spcBef>
              <a:buFontTx/>
              <a:buChar char="•"/>
              <a:defRPr/>
            </a:pPr>
            <a:endParaRPr lang="en-US" altLang="en-US" dirty="0">
              <a:solidFill>
                <a:srgbClr val="000000"/>
              </a:solidFill>
              <a:ea typeface="MS PGothic" charset="-128"/>
            </a:endParaRPr>
          </a:p>
          <a:p>
            <a:pPr eaLnBrk="1" hangingPunct="1">
              <a:spcBef>
                <a:spcPct val="0"/>
              </a:spcBef>
              <a:defRPr/>
            </a:pPr>
            <a:r>
              <a:rPr lang="en-US" altLang="en-US" b="1" i="1" dirty="0">
                <a:solidFill>
                  <a:srgbClr val="000000"/>
                </a:solidFill>
                <a:ea typeface="MS PGothic" charset="-128"/>
              </a:rPr>
              <a:t>NOTE: If you have a small group, you may want to give two cards to each pair.</a:t>
            </a:r>
          </a:p>
          <a:p>
            <a:pPr marL="171450" indent="-171450" eaLnBrk="1" hangingPunct="1">
              <a:spcBef>
                <a:spcPct val="0"/>
              </a:spcBef>
              <a:buFont typeface="Arial" charset="0"/>
              <a:buChar char="•"/>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Instruct participants in groups of 2 to:</a:t>
            </a:r>
          </a:p>
          <a:p>
            <a:pPr marL="646113" lvl="1" indent="-171450" eaLnBrk="1" hangingPunct="1">
              <a:spcBef>
                <a:spcPct val="0"/>
              </a:spcBef>
              <a:buFont typeface="Arial" charset="0"/>
              <a:buChar char="•"/>
              <a:defRPr/>
            </a:pPr>
            <a:r>
              <a:rPr lang="en-US" altLang="en-US" dirty="0">
                <a:solidFill>
                  <a:srgbClr val="000000"/>
                </a:solidFill>
                <a:ea typeface="MS PGothic" charset="-128"/>
              </a:rPr>
              <a:t>Define the product or service.</a:t>
            </a:r>
          </a:p>
          <a:p>
            <a:pPr marL="646113" lvl="1" indent="-171450" eaLnBrk="1" hangingPunct="1">
              <a:spcBef>
                <a:spcPct val="0"/>
              </a:spcBef>
              <a:buFont typeface="Arial" charset="0"/>
              <a:buChar char="•"/>
              <a:defRPr/>
            </a:pPr>
            <a:r>
              <a:rPr lang="en-US" altLang="en-US" dirty="0">
                <a:solidFill>
                  <a:srgbClr val="000000"/>
                </a:solidFill>
                <a:ea typeface="MS PGothic" charset="-128"/>
              </a:rPr>
              <a:t>Brainstorm all of the places you can get this product or service.</a:t>
            </a:r>
          </a:p>
          <a:p>
            <a:pPr marL="646113" lvl="1" indent="-171450" eaLnBrk="1" hangingPunct="1">
              <a:spcBef>
                <a:spcPct val="0"/>
              </a:spcBef>
              <a:buFont typeface="Arial" charset="0"/>
              <a:buChar char="•"/>
              <a:defRPr/>
            </a:pPr>
            <a:r>
              <a:rPr lang="en-US" altLang="en-US" dirty="0">
                <a:solidFill>
                  <a:srgbClr val="000000"/>
                </a:solidFill>
                <a:ea typeface="MS PGothic" charset="-128"/>
              </a:rPr>
              <a:t>Brainstorm when you would use this product or service to manage your finances.</a:t>
            </a:r>
          </a:p>
          <a:p>
            <a:pPr marL="646113" lvl="1" indent="-171450" eaLnBrk="1" hangingPunct="1">
              <a:spcBef>
                <a:spcPct val="0"/>
              </a:spcBef>
              <a:buFont typeface="Arial" charset="0"/>
              <a:buChar char="•"/>
              <a:defRPr/>
            </a:pPr>
            <a:r>
              <a:rPr lang="en-US" altLang="en-US" dirty="0">
                <a:solidFill>
                  <a:srgbClr val="000000"/>
                </a:solidFill>
                <a:ea typeface="MS PGothic" charset="-128"/>
              </a:rPr>
              <a:t>List the benefits of this product or service.</a:t>
            </a:r>
          </a:p>
          <a:p>
            <a:pPr marL="646113" lvl="1" indent="-171450" eaLnBrk="1" hangingPunct="1">
              <a:spcBef>
                <a:spcPct val="0"/>
              </a:spcBef>
              <a:buFont typeface="Arial" charset="0"/>
              <a:buChar char="•"/>
              <a:defRPr/>
            </a:pPr>
            <a:r>
              <a:rPr lang="en-US" altLang="en-US" dirty="0">
                <a:solidFill>
                  <a:srgbClr val="000000"/>
                </a:solidFill>
                <a:ea typeface="MS PGothic" charset="-128"/>
              </a:rPr>
              <a:t>List the risks of this product or service.</a:t>
            </a:r>
          </a:p>
          <a:p>
            <a:pPr marL="171450" indent="-171450" eaLnBrk="1" hangingPunct="1">
              <a:spcBef>
                <a:spcPct val="0"/>
              </a:spcBef>
              <a:buFont typeface="Arial" charset="0"/>
              <a:buChar char="•"/>
              <a:defRPr/>
            </a:pPr>
            <a:r>
              <a:rPr lang="en-US" altLang="en-US" dirty="0">
                <a:solidFill>
                  <a:srgbClr val="000000"/>
                </a:solidFill>
                <a:ea typeface="MS PGothic" charset="-128"/>
              </a:rPr>
              <a:t>Instruct participants to use the material from </a:t>
            </a:r>
            <a:r>
              <a:rPr lang="en-US" altLang="en-US" i="1" dirty="0">
                <a:solidFill>
                  <a:srgbClr val="000000"/>
                </a:solidFill>
                <a:ea typeface="MS PGothic" charset="-128"/>
              </a:rPr>
              <a:t>Tool 3</a:t>
            </a:r>
            <a:r>
              <a:rPr lang="en-US" altLang="en-US" dirty="0">
                <a:solidFill>
                  <a:srgbClr val="000000"/>
                </a:solidFill>
                <a:ea typeface="MS PGothic" charset="-128"/>
              </a:rPr>
              <a:t> </a:t>
            </a:r>
            <a:r>
              <a:rPr lang="en-US" altLang="en-US" dirty="0" smtClean="0">
                <a:solidFill>
                  <a:srgbClr val="000000"/>
                </a:solidFill>
                <a:ea typeface="MS PGothic" charset="-128"/>
              </a:rPr>
              <a:t>and </a:t>
            </a:r>
            <a:r>
              <a:rPr lang="en-US" altLang="en-US" dirty="0">
                <a:solidFill>
                  <a:srgbClr val="000000"/>
                </a:solidFill>
                <a:ea typeface="MS PGothic" charset="-128"/>
              </a:rPr>
              <a:t>their own experiences to complete description.</a:t>
            </a:r>
          </a:p>
          <a:p>
            <a:pPr marL="171450" indent="-171450" eaLnBrk="1" hangingPunct="1">
              <a:spcBef>
                <a:spcPct val="0"/>
              </a:spcBef>
              <a:buFont typeface="Arial" charset="0"/>
              <a:buChar char="•"/>
              <a:defRPr/>
            </a:pPr>
            <a:r>
              <a:rPr lang="en-US" altLang="en-US" dirty="0" smtClean="0">
                <a:solidFill>
                  <a:srgbClr val="000000"/>
                </a:solidFill>
                <a:ea typeface="MS PGothic" charset="-128"/>
              </a:rPr>
              <a:t>After </a:t>
            </a:r>
            <a:r>
              <a:rPr lang="en-US" altLang="en-US" dirty="0">
                <a:solidFill>
                  <a:srgbClr val="000000"/>
                </a:solidFill>
                <a:ea typeface="MS PGothic" charset="-128"/>
              </a:rPr>
              <a:t>6 – 8 minutes, ask participants to report to large group.</a:t>
            </a:r>
          </a:p>
          <a:p>
            <a:pPr marL="171450" indent="-171450" eaLnBrk="1" hangingPunct="1">
              <a:spcBef>
                <a:spcPct val="0"/>
              </a:spcBef>
              <a:buFont typeface="Arial" charset="0"/>
              <a:buChar char="•"/>
              <a:defRPr/>
            </a:pPr>
            <a:r>
              <a:rPr lang="en-US" altLang="en-US" dirty="0">
                <a:solidFill>
                  <a:srgbClr val="000000"/>
                </a:solidFill>
                <a:ea typeface="MS PGothic" charset="-128"/>
              </a:rPr>
              <a:t>Ask each group to present their product/service to the rest of the group.</a:t>
            </a:r>
          </a:p>
          <a:p>
            <a:pPr marL="171450" indent="-171450" eaLnBrk="1" hangingPunct="1">
              <a:spcBef>
                <a:spcPct val="0"/>
              </a:spcBef>
              <a:buFont typeface="Arial" charset="0"/>
              <a:buChar char="•"/>
              <a:defRPr/>
            </a:pPr>
            <a:r>
              <a:rPr lang="en-US" altLang="en-US" dirty="0">
                <a:solidFill>
                  <a:srgbClr val="000000"/>
                </a:solidFill>
                <a:ea typeface="MS PGothic" charset="-128"/>
              </a:rPr>
              <a:t>Using </a:t>
            </a:r>
            <a:r>
              <a:rPr lang="en-US" altLang="en-US" i="1" dirty="0">
                <a:solidFill>
                  <a:srgbClr val="000000"/>
                </a:solidFill>
                <a:ea typeface="MS PGothic" charset="-128"/>
              </a:rPr>
              <a:t>Tool </a:t>
            </a:r>
            <a:r>
              <a:rPr lang="en-US" altLang="en-US" i="1" dirty="0" smtClean="0">
                <a:solidFill>
                  <a:srgbClr val="000000"/>
                </a:solidFill>
                <a:ea typeface="MS PGothic" charset="-128"/>
              </a:rPr>
              <a:t>3</a:t>
            </a:r>
            <a:r>
              <a:rPr lang="en-US" altLang="en-US" dirty="0" smtClean="0">
                <a:solidFill>
                  <a:srgbClr val="000000"/>
                </a:solidFill>
                <a:ea typeface="MS PGothic" charset="-128"/>
              </a:rPr>
              <a:t>, </a:t>
            </a:r>
            <a:r>
              <a:rPr lang="en-US" altLang="en-US" dirty="0">
                <a:solidFill>
                  <a:srgbClr val="000000"/>
                </a:solidFill>
                <a:ea typeface="MS PGothic" charset="-128"/>
              </a:rPr>
              <a:t>organize them by the type of product or service they are as groups present.</a:t>
            </a:r>
          </a:p>
          <a:p>
            <a:pPr marL="646113" lvl="1" indent="-171450" eaLnBrk="1" hangingPunct="1">
              <a:spcBef>
                <a:spcPct val="0"/>
              </a:spcBef>
              <a:buFont typeface="Arial" charset="0"/>
              <a:buChar char="•"/>
              <a:defRPr/>
            </a:pPr>
            <a:r>
              <a:rPr lang="en-US" altLang="en-US" dirty="0">
                <a:solidFill>
                  <a:srgbClr val="000000"/>
                </a:solidFill>
                <a:ea typeface="MS PGothic" charset="-128"/>
              </a:rPr>
              <a:t>Transaction</a:t>
            </a:r>
          </a:p>
          <a:p>
            <a:pPr marL="646113" lvl="1" indent="-171450" eaLnBrk="1" hangingPunct="1">
              <a:spcBef>
                <a:spcPct val="0"/>
              </a:spcBef>
              <a:buFont typeface="Arial" charset="0"/>
              <a:buChar char="•"/>
              <a:defRPr/>
            </a:pPr>
            <a:r>
              <a:rPr lang="en-US" altLang="en-US" dirty="0">
                <a:solidFill>
                  <a:srgbClr val="000000"/>
                </a:solidFill>
                <a:ea typeface="MS PGothic" charset="-128"/>
              </a:rPr>
              <a:t>Depository</a:t>
            </a:r>
          </a:p>
          <a:p>
            <a:pPr marL="646113" lvl="1" indent="-171450" eaLnBrk="1" hangingPunct="1">
              <a:spcBef>
                <a:spcPct val="0"/>
              </a:spcBef>
              <a:buFont typeface="Arial" charset="0"/>
              <a:buChar char="•"/>
              <a:defRPr/>
            </a:pPr>
            <a:r>
              <a:rPr lang="en-US" altLang="en-US" dirty="0">
                <a:solidFill>
                  <a:srgbClr val="000000"/>
                </a:solidFill>
                <a:ea typeface="MS PGothic" charset="-128"/>
              </a:rPr>
              <a:t>Credit</a:t>
            </a:r>
          </a:p>
          <a:p>
            <a:pPr marL="646113" lvl="1" indent="-171450" eaLnBrk="1" hangingPunct="1">
              <a:spcBef>
                <a:spcPct val="0"/>
              </a:spcBef>
              <a:buFont typeface="Arial" charset="0"/>
              <a:buChar char="•"/>
              <a:defRPr/>
            </a:pPr>
            <a:r>
              <a:rPr lang="en-US" altLang="en-US" dirty="0">
                <a:solidFill>
                  <a:srgbClr val="000000"/>
                </a:solidFill>
                <a:ea typeface="MS PGothic" charset="-128"/>
              </a:rPr>
              <a:t>Credit building</a:t>
            </a:r>
          </a:p>
          <a:p>
            <a:pPr marL="646113" lvl="1" indent="-171450" eaLnBrk="1" hangingPunct="1">
              <a:spcBef>
                <a:spcPct val="0"/>
              </a:spcBef>
              <a:buFont typeface="Arial" charset="0"/>
              <a:buChar char="•"/>
              <a:defRPr/>
            </a:pPr>
            <a:r>
              <a:rPr lang="en-US" altLang="en-US" dirty="0">
                <a:solidFill>
                  <a:srgbClr val="000000"/>
                </a:solidFill>
                <a:ea typeface="MS PGothic" charset="-128"/>
              </a:rPr>
              <a:t>Other</a:t>
            </a:r>
          </a:p>
          <a:p>
            <a:pPr marL="171450" indent="-171450" eaLnBrk="1" hangingPunct="1">
              <a:spcBef>
                <a:spcPct val="0"/>
              </a:spcBef>
              <a:buFont typeface="Arial" charset="0"/>
              <a:buChar char="•"/>
              <a:defRPr/>
            </a:pPr>
            <a:r>
              <a:rPr lang="en-US" altLang="en-US" dirty="0" smtClean="0">
                <a:solidFill>
                  <a:srgbClr val="000000"/>
                </a:solidFill>
                <a:ea typeface="MS PGothic" charset="-128"/>
              </a:rPr>
              <a:t>Add </a:t>
            </a:r>
            <a:r>
              <a:rPr lang="en-US" altLang="en-US" dirty="0">
                <a:solidFill>
                  <a:srgbClr val="000000"/>
                </a:solidFill>
                <a:ea typeface="MS PGothic" charset="-128"/>
              </a:rPr>
              <a:t>to group presentations as appropriate.</a:t>
            </a:r>
          </a:p>
          <a:p>
            <a:pPr marL="171450" indent="-171450" eaLnBrk="1" hangingPunct="1">
              <a:spcBef>
                <a:spcPct val="0"/>
              </a:spcBef>
              <a:buFont typeface="Arial" charset="0"/>
              <a:buChar char="•"/>
              <a:defRPr/>
            </a:pPr>
            <a:r>
              <a:rPr lang="en-US" altLang="en-US" dirty="0">
                <a:solidFill>
                  <a:srgbClr val="000000"/>
                </a:solidFill>
                <a:ea typeface="MS PGothic" charset="-128"/>
              </a:rPr>
              <a:t>Relate this information to </a:t>
            </a:r>
            <a:r>
              <a:rPr lang="en-US" altLang="en-US" i="1" dirty="0">
                <a:solidFill>
                  <a:srgbClr val="000000"/>
                </a:solidFill>
                <a:ea typeface="MS PGothic" charset="-128"/>
              </a:rPr>
              <a:t>Tool 2: Ask questions: Choosing where to get what you need</a:t>
            </a:r>
            <a:r>
              <a:rPr lang="en-US" altLang="en-US" dirty="0">
                <a:solidFill>
                  <a:srgbClr val="000000"/>
                </a:solidFill>
                <a:ea typeface="MS PGothic" charset="-128"/>
              </a:rPr>
              <a:t>. </a:t>
            </a:r>
          </a:p>
          <a:p>
            <a:pPr marL="171450" indent="-171450" eaLnBrk="1" hangingPunct="1">
              <a:spcBef>
                <a:spcPct val="0"/>
              </a:spcBef>
              <a:buFont typeface="Arial" charset="0"/>
              <a:buChar char="•"/>
              <a:defRPr/>
            </a:pPr>
            <a:r>
              <a:rPr lang="en-US" altLang="en-US" dirty="0">
                <a:solidFill>
                  <a:srgbClr val="000000"/>
                </a:solidFill>
                <a:ea typeface="MS PGothic" charset="-128"/>
              </a:rPr>
              <a:t>Ask participants to share any questions or experiences they may have about these products or services or others from </a:t>
            </a:r>
            <a:r>
              <a:rPr lang="en-US" altLang="en-US" i="1" dirty="0">
                <a:solidFill>
                  <a:srgbClr val="000000"/>
                </a:solidFill>
                <a:ea typeface="MS PGothic" charset="-128"/>
              </a:rPr>
              <a:t>Tool 3</a:t>
            </a:r>
            <a:r>
              <a:rPr lang="en-US" altLang="en-US" dirty="0">
                <a:solidFill>
                  <a:srgbClr val="000000"/>
                </a:solidFill>
                <a:ea typeface="MS PGothic" charset="-128"/>
              </a:rPr>
              <a:t> not covered.</a:t>
            </a:r>
          </a:p>
        </p:txBody>
      </p:sp>
      <p:sp>
        <p:nvSpPr>
          <p:cNvPr id="3778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9056D27-E840-4B69-8EA0-CC6612C1E6FA}" type="slidenum">
              <a:rPr lang="en-US" altLang="en-US" smtClean="0">
                <a:latin typeface="Calibri" panose="020F0502020204030204" pitchFamily="34" charset="0"/>
              </a:rPr>
              <a:pPr/>
              <a:t>167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46229640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99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dirty="0" smtClean="0">
                <a:solidFill>
                  <a:srgbClr val="000000"/>
                </a:solidFill>
              </a:rPr>
              <a:t>PRINT PRIOR TO TRAINING</a:t>
            </a:r>
            <a:r>
              <a:rPr lang="en-US" altLang="en-US" b="1" dirty="0" smtClean="0">
                <a:solidFill>
                  <a:srgbClr val="000000"/>
                </a:solidFill>
              </a:rPr>
              <a:t>.</a:t>
            </a:r>
          </a:p>
          <a:p>
            <a:pPr eaLnBrk="1" hangingPunct="1">
              <a:spcBef>
                <a:spcPct val="0"/>
              </a:spcBef>
            </a:pPr>
            <a:r>
              <a:rPr lang="en-US" altLang="en-US" b="1" dirty="0" smtClean="0">
                <a:solidFill>
                  <a:srgbClr val="000000"/>
                </a:solidFill>
              </a:rPr>
              <a:t/>
            </a:r>
            <a:br>
              <a:rPr lang="en-US" altLang="en-US" b="1" dirty="0" smtClean="0">
                <a:solidFill>
                  <a:srgbClr val="000000"/>
                </a:solidFill>
              </a:rPr>
            </a:br>
            <a:r>
              <a:rPr lang="en-US" altLang="en-US" b="1" dirty="0" smtClean="0">
                <a:solidFill>
                  <a:srgbClr val="000000"/>
                </a:solidFill>
              </a:rPr>
              <a:t>PRINT ONE COPY FOR EVERY TWO PARTICIPANTS. </a:t>
            </a:r>
          </a:p>
          <a:p>
            <a:pPr eaLnBrk="1" hangingPunct="1">
              <a:spcBef>
                <a:spcPct val="0"/>
              </a:spcBef>
            </a:pPr>
            <a:r>
              <a:rPr lang="en-US" altLang="en-US" b="1" dirty="0" smtClean="0">
                <a:solidFill>
                  <a:srgbClr val="000000"/>
                </a:solidFill>
              </a:rPr>
              <a:t>IF YOU HAVE 20 PARTICIPANTS, YOU WILL NEED ONLY ONE COPY EACH OF THE NEXT 10 SLIDES.</a:t>
            </a:r>
          </a:p>
          <a:p>
            <a:pPr eaLnBrk="1" hangingPunct="1">
              <a:spcBef>
                <a:spcPct val="0"/>
              </a:spcBef>
            </a:pPr>
            <a:endParaRPr lang="en-US" altLang="en-US" b="1" dirty="0" smtClean="0">
              <a:solidFill>
                <a:srgbClr val="000000"/>
              </a:solidFill>
            </a:endParaRPr>
          </a:p>
          <a:p>
            <a:pPr eaLnBrk="1" hangingPunct="1">
              <a:spcBef>
                <a:spcPct val="0"/>
              </a:spcBef>
            </a:pPr>
            <a:r>
              <a:rPr lang="en-US" altLang="en-US" b="1" dirty="0" smtClean="0">
                <a:solidFill>
                  <a:srgbClr val="000000"/>
                </a:solidFill>
              </a:rPr>
              <a:t>DO NOT DISPLAY THESE SLIDES IN YOUR PRESENTATION.</a:t>
            </a:r>
          </a:p>
        </p:txBody>
      </p:sp>
      <p:sp>
        <p:nvSpPr>
          <p:cNvPr id="3799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A326824-2A0C-4FE5-8B3D-E25A9D8A712F}" type="slidenum">
              <a:rPr lang="en-US" altLang="en-US" smtClean="0">
                <a:latin typeface="Calibri" panose="020F0502020204030204" pitchFamily="34" charset="0"/>
              </a:rPr>
              <a:pPr/>
              <a:t>168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715083254"/>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19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solidFill>
                  <a:srgbClr val="000000"/>
                </a:solidFill>
              </a:rPr>
              <a:t>PRINT PRIOR TO TRAINING.</a:t>
            </a:r>
          </a:p>
          <a:p>
            <a:pPr eaLnBrk="1" hangingPunct="1">
              <a:spcBef>
                <a:spcPct val="0"/>
              </a:spcBef>
            </a:pPr>
            <a:endParaRPr lang="en-US" altLang="en-US" b="1" dirty="0" smtClean="0">
              <a:solidFill>
                <a:srgbClr val="000000"/>
              </a:solidFill>
            </a:endParaRPr>
          </a:p>
          <a:p>
            <a:pPr eaLnBrk="1" hangingPunct="1">
              <a:spcBef>
                <a:spcPct val="0"/>
              </a:spcBef>
            </a:pPr>
            <a:r>
              <a:rPr lang="en-US" altLang="en-US" b="1" dirty="0" smtClean="0">
                <a:solidFill>
                  <a:srgbClr val="000000"/>
                </a:solidFill>
              </a:rPr>
              <a:t>DO NOT DISPLAY IN PRESENTATION.</a:t>
            </a:r>
          </a:p>
        </p:txBody>
      </p:sp>
      <p:sp>
        <p:nvSpPr>
          <p:cNvPr id="3819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CC65318-4FF3-469A-9D8F-AFD6732E192A}" type="slidenum">
              <a:rPr lang="en-US" altLang="en-US" smtClean="0">
                <a:latin typeface="Calibri" panose="020F0502020204030204" pitchFamily="34" charset="0"/>
              </a:rPr>
              <a:pPr/>
              <a:t>169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54738404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solidFill>
                  <a:srgbClr val="000000"/>
                </a:solidFill>
              </a:rPr>
              <a:t>PRINT PRIOR TO TRAINING.</a:t>
            </a:r>
          </a:p>
          <a:p>
            <a:pPr eaLnBrk="1" hangingPunct="1">
              <a:spcBef>
                <a:spcPct val="0"/>
              </a:spcBef>
            </a:pPr>
            <a:endParaRPr lang="en-US" altLang="en-US" b="1" dirty="0" smtClean="0">
              <a:solidFill>
                <a:srgbClr val="000000"/>
              </a:solidFill>
            </a:endParaRPr>
          </a:p>
          <a:p>
            <a:pPr eaLnBrk="1" hangingPunct="1">
              <a:spcBef>
                <a:spcPct val="0"/>
              </a:spcBef>
            </a:pPr>
            <a:r>
              <a:rPr lang="en-US" altLang="en-US" b="1" dirty="0" smtClean="0">
                <a:solidFill>
                  <a:srgbClr val="000000"/>
                </a:solidFill>
              </a:rPr>
              <a:t>DO NOT DISPLAY IN PRESENTATION.</a:t>
            </a:r>
          </a:p>
        </p:txBody>
      </p:sp>
      <p:sp>
        <p:nvSpPr>
          <p:cNvPr id="3840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CF8F830-EA39-4842-BE94-EE282F5BEF4E}" type="slidenum">
              <a:rPr lang="en-US" altLang="en-US" smtClean="0">
                <a:latin typeface="Calibri" panose="020F0502020204030204" pitchFamily="34" charset="0"/>
              </a:rPr>
              <a:pPr/>
              <a:t>170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72630525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60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solidFill>
                  <a:srgbClr val="000000"/>
                </a:solidFill>
              </a:rPr>
              <a:t>PRINT PRIOR TO TRAINING.</a:t>
            </a:r>
          </a:p>
          <a:p>
            <a:pPr eaLnBrk="1" hangingPunct="1">
              <a:spcBef>
                <a:spcPct val="0"/>
              </a:spcBef>
            </a:pPr>
            <a:endParaRPr lang="en-US" altLang="en-US" b="1" dirty="0" smtClean="0">
              <a:solidFill>
                <a:srgbClr val="000000"/>
              </a:solidFill>
            </a:endParaRPr>
          </a:p>
          <a:p>
            <a:pPr eaLnBrk="1" hangingPunct="1">
              <a:spcBef>
                <a:spcPct val="0"/>
              </a:spcBef>
            </a:pPr>
            <a:r>
              <a:rPr lang="en-US" altLang="en-US" b="1" dirty="0" smtClean="0">
                <a:solidFill>
                  <a:srgbClr val="000000"/>
                </a:solidFill>
              </a:rPr>
              <a:t>DO NOT DISPLAY IN PRESENTATION.</a:t>
            </a:r>
          </a:p>
        </p:txBody>
      </p:sp>
      <p:sp>
        <p:nvSpPr>
          <p:cNvPr id="3860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696C04B-EE0E-4DEC-B7E8-C0A9EB97F26F}" type="slidenum">
              <a:rPr lang="en-US" altLang="en-US" smtClean="0">
                <a:latin typeface="Calibri" panose="020F0502020204030204" pitchFamily="34" charset="0"/>
              </a:rPr>
              <a:pPr/>
              <a:t>171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145196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extLst/>
        </p:spPr>
        <p:txBody>
          <a:bodyPr wrap="square" numCol="1" anchor="t" anchorCtr="0" compatLnSpc="1">
            <a:prstTxWarp prst="textNoShape">
              <a:avLst/>
            </a:prstTxWarp>
          </a:bodyPr>
          <a:lstStyle/>
          <a:p>
            <a:pPr>
              <a:defRPr/>
            </a:pPr>
            <a:r>
              <a:rPr lang="en-US" altLang="en-US" b="1" u="sng" dirty="0" smtClean="0">
                <a:solidFill>
                  <a:srgbClr val="000000"/>
                </a:solidFill>
                <a:ea typeface="MS PGothic" charset="-128"/>
              </a:rPr>
              <a:t>Training Section 3: </a:t>
            </a:r>
            <a:r>
              <a:rPr lang="en-US" b="1" i="1" u="sng" dirty="0" smtClean="0">
                <a:solidFill>
                  <a:srgbClr val="000000"/>
                </a:solidFill>
                <a:ea typeface="MS PGothic" charset="0"/>
              </a:rPr>
              <a:t>Introduction to the CFPB and Financial Empowerment</a:t>
            </a:r>
            <a:endParaRPr lang="en-US" b="1" u="sng" dirty="0" smtClean="0">
              <a:solidFill>
                <a:srgbClr val="000000"/>
              </a:solidFill>
              <a:ea typeface="MS PGothic" charset="0"/>
            </a:endParaRPr>
          </a:p>
          <a:p>
            <a:pPr>
              <a:defRPr/>
            </a:pPr>
            <a:endParaRPr lang="en-US" b="1" u="sng" dirty="0" smtClean="0">
              <a:solidFill>
                <a:srgbClr val="000000"/>
              </a:solidFill>
              <a:ea typeface="MS PGothic" charset="0"/>
            </a:endParaRPr>
          </a:p>
          <a:p>
            <a:pPr>
              <a:defRPr/>
            </a:pPr>
            <a:r>
              <a:rPr lang="en-US" b="1" dirty="0" smtClean="0">
                <a:solidFill>
                  <a:srgbClr val="000000"/>
                </a:solidFill>
                <a:ea typeface="MS PGothic" charset="0"/>
              </a:rPr>
              <a:t>Facilitated Discussion and Presentation (About the Consumer Financial Protection Bureau) </a:t>
            </a:r>
            <a:endParaRPr lang="en-US" b="1" u="sng" dirty="0" smtClean="0">
              <a:solidFill>
                <a:srgbClr val="000000"/>
              </a:solidFill>
              <a:ea typeface="MS PGothic" charset="0"/>
            </a:endParaRPr>
          </a:p>
          <a:p>
            <a:pPr>
              <a:defRPr/>
            </a:pPr>
            <a:endParaRPr lang="en-US" b="1" dirty="0" smtClean="0">
              <a:ea typeface="MS PGothic" charset="0"/>
            </a:endParaRPr>
          </a:p>
          <a:p>
            <a:pPr marL="171425" indent="-171425">
              <a:buFont typeface="Arial"/>
              <a:buChar char="•"/>
              <a:defRPr/>
            </a:pPr>
            <a:r>
              <a:rPr lang="en-US" dirty="0" smtClean="0">
                <a:ea typeface="MS PGothic" charset="0"/>
              </a:rPr>
              <a:t>Review where to find </a:t>
            </a:r>
            <a:r>
              <a:rPr lang="en-US" i="1" dirty="0" smtClean="0">
                <a:ea typeface="MS PGothic" charset="0"/>
              </a:rPr>
              <a:t>Your Money, Your Goals</a:t>
            </a:r>
            <a:endParaRPr lang="en-US" i="0" dirty="0" smtClean="0">
              <a:ea typeface="MS PGothic" charset="0"/>
            </a:endParaRPr>
          </a:p>
          <a:p>
            <a:pPr marL="628625" lvl="1" indent="-171425">
              <a:buFont typeface="Arial"/>
              <a:buChar char="•"/>
              <a:defRPr/>
            </a:pPr>
            <a:r>
              <a:rPr lang="en-US" i="0" dirty="0" smtClean="0">
                <a:ea typeface="MS PGothic" charset="0"/>
              </a:rPr>
              <a:t>http://www.consumerfinance.gov/your-money-your-goals/</a:t>
            </a:r>
          </a:p>
          <a:p>
            <a:pPr>
              <a:buFont typeface="Arial"/>
              <a:buNone/>
              <a:defRPr/>
            </a:pPr>
            <a:endParaRPr lang="en-US" i="1" dirty="0" smtClean="0">
              <a:ea typeface="MS PGothic" charset="0"/>
            </a:endParaRPr>
          </a:p>
          <a:p>
            <a:pPr marL="171425" indent="-171425">
              <a:buFont typeface="Arial"/>
              <a:buChar char="•"/>
              <a:defRPr/>
            </a:pPr>
            <a:r>
              <a:rPr lang="en-US" dirty="0" smtClean="0">
                <a:ea typeface="MS PGothic" charset="0"/>
              </a:rPr>
              <a:t>Review signing up for the mailing</a:t>
            </a:r>
            <a:r>
              <a:rPr lang="en-US" baseline="0" dirty="0" smtClean="0">
                <a:ea typeface="MS PGothic" charset="0"/>
              </a:rPr>
              <a:t> list</a:t>
            </a:r>
            <a:r>
              <a:rPr lang="en-US" dirty="0" smtClean="0">
                <a:ea typeface="MS PGothic" charset="0"/>
              </a:rPr>
              <a:t>, which will include updates to </a:t>
            </a:r>
            <a:r>
              <a:rPr lang="en-US" i="1" dirty="0" smtClean="0">
                <a:ea typeface="MS PGothic" charset="0"/>
              </a:rPr>
              <a:t>Your Money, Your Goals</a:t>
            </a:r>
            <a:r>
              <a:rPr lang="en-US" dirty="0" smtClean="0">
                <a:ea typeface="MS PGothic" charset="0"/>
              </a:rPr>
              <a:t>, additional training opportunities, and other important and helpful information from the CFPB.</a:t>
            </a:r>
            <a:endParaRPr lang="en-US" dirty="0">
              <a:ea typeface="MS PGothic" charset="0"/>
            </a:endParaRPr>
          </a:p>
        </p:txBody>
      </p:sp>
      <p:sp>
        <p:nvSpPr>
          <p:cNvPr id="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44F4DCC-8E6B-4A43-86B8-6607AA274689}" type="slidenum">
              <a:rPr lang="en-US" altLang="en-US" smtClean="0">
                <a:latin typeface="Calibri" panose="020F0502020204030204" pitchFamily="34" charset="0"/>
              </a:rPr>
              <a:pPr/>
              <a:t>17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28767028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0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solidFill>
                  <a:srgbClr val="000000"/>
                </a:solidFill>
              </a:rPr>
              <a:t>PRINT PRIOR TO TRAINING.</a:t>
            </a:r>
          </a:p>
          <a:p>
            <a:pPr eaLnBrk="1" hangingPunct="1">
              <a:spcBef>
                <a:spcPct val="0"/>
              </a:spcBef>
            </a:pPr>
            <a:endParaRPr lang="en-US" altLang="en-US" b="1" dirty="0" smtClean="0">
              <a:solidFill>
                <a:srgbClr val="000000"/>
              </a:solidFill>
            </a:endParaRPr>
          </a:p>
          <a:p>
            <a:pPr eaLnBrk="1" hangingPunct="1">
              <a:spcBef>
                <a:spcPct val="0"/>
              </a:spcBef>
            </a:pPr>
            <a:r>
              <a:rPr lang="en-US" altLang="en-US" b="1" dirty="0" smtClean="0">
                <a:solidFill>
                  <a:srgbClr val="000000"/>
                </a:solidFill>
              </a:rPr>
              <a:t>DO NOT DISPLAY IN PRESENTATION.</a:t>
            </a:r>
          </a:p>
        </p:txBody>
      </p:sp>
      <p:sp>
        <p:nvSpPr>
          <p:cNvPr id="3880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B7AA410-3095-4A94-8A97-2B13EF2C6574}" type="slidenum">
              <a:rPr lang="en-US" altLang="en-US" smtClean="0">
                <a:latin typeface="Calibri" panose="020F0502020204030204" pitchFamily="34" charset="0"/>
              </a:rPr>
              <a:pPr/>
              <a:t>172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50580686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solidFill>
                  <a:srgbClr val="000000"/>
                </a:solidFill>
              </a:rPr>
              <a:t>PRINT PRIOR TO TRAINING.</a:t>
            </a:r>
          </a:p>
          <a:p>
            <a:pPr eaLnBrk="1" hangingPunct="1">
              <a:spcBef>
                <a:spcPct val="0"/>
              </a:spcBef>
            </a:pPr>
            <a:endParaRPr lang="en-US" altLang="en-US" b="1" dirty="0" smtClean="0">
              <a:solidFill>
                <a:srgbClr val="000000"/>
              </a:solidFill>
            </a:endParaRPr>
          </a:p>
          <a:p>
            <a:pPr eaLnBrk="1" hangingPunct="1">
              <a:spcBef>
                <a:spcPct val="0"/>
              </a:spcBef>
            </a:pPr>
            <a:r>
              <a:rPr lang="en-US" altLang="en-US" b="1" dirty="0" smtClean="0">
                <a:solidFill>
                  <a:srgbClr val="000000"/>
                </a:solidFill>
              </a:rPr>
              <a:t>DO NOT DISPLAY IN PRESENTATION.</a:t>
            </a:r>
          </a:p>
        </p:txBody>
      </p:sp>
      <p:sp>
        <p:nvSpPr>
          <p:cNvPr id="3901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FDA5DF2-5C83-4E26-9197-0202D5DF17DD}" type="slidenum">
              <a:rPr lang="en-US" altLang="en-US" smtClean="0">
                <a:latin typeface="Calibri" panose="020F0502020204030204" pitchFamily="34" charset="0"/>
              </a:rPr>
              <a:pPr/>
              <a:t>173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77024624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21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solidFill>
                  <a:srgbClr val="000000"/>
                </a:solidFill>
              </a:rPr>
              <a:t>PRINT PRIOR TO TRAINING.</a:t>
            </a:r>
          </a:p>
          <a:p>
            <a:pPr eaLnBrk="1" hangingPunct="1">
              <a:spcBef>
                <a:spcPct val="0"/>
              </a:spcBef>
            </a:pPr>
            <a:endParaRPr lang="en-US" altLang="en-US" b="1" dirty="0" smtClean="0">
              <a:solidFill>
                <a:srgbClr val="000000"/>
              </a:solidFill>
            </a:endParaRPr>
          </a:p>
          <a:p>
            <a:pPr eaLnBrk="1" hangingPunct="1">
              <a:spcBef>
                <a:spcPct val="0"/>
              </a:spcBef>
            </a:pPr>
            <a:r>
              <a:rPr lang="en-US" altLang="en-US" b="1" dirty="0" smtClean="0">
                <a:solidFill>
                  <a:srgbClr val="000000"/>
                </a:solidFill>
              </a:rPr>
              <a:t>DO NOT DISPLAY IN PRESENTATION.</a:t>
            </a:r>
          </a:p>
        </p:txBody>
      </p:sp>
      <p:sp>
        <p:nvSpPr>
          <p:cNvPr id="3921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E86BC5B-2DCB-4A3D-B0AF-5A9D3E7324F5}" type="slidenum">
              <a:rPr lang="en-US" altLang="en-US" smtClean="0">
                <a:latin typeface="Calibri" panose="020F0502020204030204" pitchFamily="34" charset="0"/>
              </a:rPr>
              <a:pPr/>
              <a:t>174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60678161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4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solidFill>
                  <a:srgbClr val="000000"/>
                </a:solidFill>
              </a:rPr>
              <a:t>PRINT PRIOR TO TRAINING.</a:t>
            </a:r>
          </a:p>
          <a:p>
            <a:pPr eaLnBrk="1" hangingPunct="1">
              <a:spcBef>
                <a:spcPct val="0"/>
              </a:spcBef>
            </a:pPr>
            <a:endParaRPr lang="en-US" altLang="en-US" b="1" dirty="0" smtClean="0">
              <a:solidFill>
                <a:srgbClr val="000000"/>
              </a:solidFill>
            </a:endParaRPr>
          </a:p>
          <a:p>
            <a:pPr eaLnBrk="1" hangingPunct="1">
              <a:spcBef>
                <a:spcPct val="0"/>
              </a:spcBef>
            </a:pPr>
            <a:r>
              <a:rPr lang="en-US" altLang="en-US" b="1" dirty="0" smtClean="0">
                <a:solidFill>
                  <a:srgbClr val="000000"/>
                </a:solidFill>
              </a:rPr>
              <a:t>DO NOT DISPLAY IN PRESENTATION.</a:t>
            </a:r>
          </a:p>
        </p:txBody>
      </p:sp>
      <p:sp>
        <p:nvSpPr>
          <p:cNvPr id="394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4B7C11D-F459-4893-8175-CBEA247EF061}" type="slidenum">
              <a:rPr lang="en-US" altLang="en-US" smtClean="0">
                <a:latin typeface="Calibri" panose="020F0502020204030204" pitchFamily="34" charset="0"/>
              </a:rPr>
              <a:pPr/>
              <a:t>175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31210557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6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solidFill>
                  <a:srgbClr val="000000"/>
                </a:solidFill>
              </a:rPr>
              <a:t>PRINT PRIOR TO TRAINING.</a:t>
            </a:r>
          </a:p>
          <a:p>
            <a:pPr eaLnBrk="1" hangingPunct="1">
              <a:spcBef>
                <a:spcPct val="0"/>
              </a:spcBef>
            </a:pPr>
            <a:endParaRPr lang="en-US" altLang="en-US" b="1" dirty="0" smtClean="0">
              <a:solidFill>
                <a:srgbClr val="000000"/>
              </a:solidFill>
            </a:endParaRPr>
          </a:p>
          <a:p>
            <a:pPr eaLnBrk="1" hangingPunct="1">
              <a:spcBef>
                <a:spcPct val="0"/>
              </a:spcBef>
            </a:pPr>
            <a:r>
              <a:rPr lang="en-US" altLang="en-US" b="1" dirty="0" smtClean="0">
                <a:solidFill>
                  <a:srgbClr val="000000"/>
                </a:solidFill>
              </a:rPr>
              <a:t>DO NOT DISPLAY IN PRESENTATION.</a:t>
            </a:r>
          </a:p>
        </p:txBody>
      </p:sp>
      <p:sp>
        <p:nvSpPr>
          <p:cNvPr id="396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5C009D7-6433-4C15-8D3D-D7EE52F12E1D}" type="slidenum">
              <a:rPr lang="en-US" altLang="en-US" smtClean="0">
                <a:latin typeface="Calibri" panose="020F0502020204030204" pitchFamily="34" charset="0"/>
              </a:rPr>
              <a:pPr/>
              <a:t>176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34375818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83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solidFill>
                  <a:srgbClr val="000000"/>
                </a:solidFill>
              </a:rPr>
              <a:t>PRINT PRIOR TO TRAINING.</a:t>
            </a:r>
          </a:p>
          <a:p>
            <a:pPr eaLnBrk="1" hangingPunct="1">
              <a:spcBef>
                <a:spcPct val="0"/>
              </a:spcBef>
            </a:pPr>
            <a:endParaRPr lang="en-US" altLang="en-US" b="1" dirty="0" smtClean="0">
              <a:solidFill>
                <a:srgbClr val="000000"/>
              </a:solidFill>
            </a:endParaRPr>
          </a:p>
          <a:p>
            <a:pPr eaLnBrk="1" hangingPunct="1">
              <a:spcBef>
                <a:spcPct val="0"/>
              </a:spcBef>
            </a:pPr>
            <a:r>
              <a:rPr lang="en-US" altLang="en-US" b="1" dirty="0" smtClean="0">
                <a:solidFill>
                  <a:srgbClr val="000000"/>
                </a:solidFill>
              </a:rPr>
              <a:t>DO NOT DISPLAY IN PRESENTATION.</a:t>
            </a:r>
          </a:p>
        </p:txBody>
      </p:sp>
      <p:sp>
        <p:nvSpPr>
          <p:cNvPr id="398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F33BA85-D00B-45CE-86BE-C36221F7755F}" type="slidenum">
              <a:rPr lang="en-US" altLang="en-US" smtClean="0">
                <a:latin typeface="Calibri" panose="020F0502020204030204" pitchFamily="34" charset="0"/>
              </a:rPr>
              <a:pPr/>
              <a:t>177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25508260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62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Module 8: </a:t>
            </a:r>
            <a:r>
              <a:rPr lang="en-US" altLang="en-US" b="1" i="1" u="sng" dirty="0" smtClean="0">
                <a:solidFill>
                  <a:srgbClr val="000000"/>
                </a:solidFill>
                <a:ea typeface="MS PGothic" charset="-128"/>
              </a:rPr>
              <a:t>Money </a:t>
            </a:r>
            <a:r>
              <a:rPr lang="en-US" altLang="en-US" b="1" i="1" u="sng" dirty="0">
                <a:solidFill>
                  <a:srgbClr val="000000"/>
                </a:solidFill>
                <a:ea typeface="MS PGothic" charset="-128"/>
              </a:rPr>
              <a:t>services, cards, accounts, and loans: Finding what works for </a:t>
            </a:r>
            <a:r>
              <a:rPr lang="en-US" altLang="en-US" b="1" i="1" u="sng" dirty="0" smtClean="0">
                <a:solidFill>
                  <a:srgbClr val="000000"/>
                </a:solidFill>
                <a:ea typeface="MS PGothic" charset="-128"/>
              </a:rPr>
              <a:t>you</a:t>
            </a:r>
            <a:endParaRPr lang="en-US" altLang="en-US" b="1" i="1" u="sng" dirty="0">
              <a:solidFill>
                <a:srgbClr val="000000"/>
              </a:solidFill>
              <a:ea typeface="MS PGothic" charset="-128"/>
            </a:endParaRPr>
          </a:p>
          <a:p>
            <a:pPr eaLnBrk="1" hangingPunct="1">
              <a:spcBef>
                <a:spcPct val="0"/>
              </a:spcBef>
              <a:defRPr/>
            </a:pPr>
            <a:endParaRPr lang="en-US" altLang="en-US" b="1" u="sng" dirty="0">
              <a:solidFill>
                <a:srgbClr val="000000"/>
              </a:solidFill>
              <a:ea typeface="MS PGothic" charset="-128"/>
            </a:endParaRPr>
          </a:p>
          <a:p>
            <a:pPr eaLnBrk="1" hangingPunct="1">
              <a:spcBef>
                <a:spcPct val="0"/>
              </a:spcBef>
              <a:defRPr/>
            </a:pPr>
            <a:r>
              <a:rPr lang="en-US" altLang="en-US" b="1" dirty="0">
                <a:solidFill>
                  <a:srgbClr val="000000"/>
                </a:solidFill>
                <a:ea typeface="MS PGothic" charset="-128"/>
              </a:rPr>
              <a:t>Facilitated Discussion and Presentation (Module </a:t>
            </a:r>
            <a:r>
              <a:rPr lang="en-US" altLang="en-US" b="1" dirty="0" smtClean="0">
                <a:solidFill>
                  <a:srgbClr val="000000"/>
                </a:solidFill>
                <a:ea typeface="MS PGothic" charset="-128"/>
              </a:rPr>
              <a:t>8, Tool 4: Opening an account checklist) (Page 299)</a:t>
            </a:r>
            <a:endParaRPr lang="en-US" altLang="en-US" b="1" dirty="0">
              <a:solidFill>
                <a:srgbClr val="000000"/>
              </a:solidFill>
              <a:ea typeface="MS PGothic" charset="-128"/>
            </a:endParaRPr>
          </a:p>
          <a:p>
            <a:pPr marL="171450" indent="-171450" eaLnBrk="1" hangingPunct="1">
              <a:spcBef>
                <a:spcPct val="0"/>
              </a:spcBef>
              <a:buFont typeface="Arial" charset="0"/>
              <a:buChar char="•"/>
              <a:defRPr/>
            </a:pPr>
            <a:endParaRPr lang="en-US" altLang="en-US" b="1" i="1" u="sng" dirty="0">
              <a:solidFill>
                <a:srgbClr val="000000"/>
              </a:solidFill>
              <a:ea typeface="MS PGothic" charset="-128"/>
            </a:endParaRPr>
          </a:p>
          <a:p>
            <a:pPr marL="171450" indent="-171450" eaLnBrk="1" hangingPunct="1">
              <a:spcBef>
                <a:spcPct val="0"/>
              </a:spcBef>
              <a:buFont typeface="Arial" charset="0"/>
              <a:buChar char="•"/>
              <a:defRPr/>
            </a:pPr>
            <a:r>
              <a:rPr lang="en-US" altLang="en-US" b="1" i="1" dirty="0">
                <a:solidFill>
                  <a:srgbClr val="000000"/>
                </a:solidFill>
                <a:ea typeface="MS PGothic" charset="-128"/>
              </a:rPr>
              <a:t>ASK: Can anyone open an account at a bank or credit union?</a:t>
            </a:r>
          </a:p>
          <a:p>
            <a:pPr marL="171450" indent="-171450" eaLnBrk="1" hangingPunct="1">
              <a:spcBef>
                <a:spcPct val="0"/>
              </a:spcBef>
              <a:buFont typeface="Arial" charset="0"/>
              <a:buChar char="•"/>
              <a:defRPr/>
            </a:pPr>
            <a:endParaRPr lang="en-US" altLang="en-US" b="1" i="1"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After getting some responses from participants, explain that the answer is </a:t>
            </a:r>
            <a:r>
              <a:rPr lang="ja-JP" altLang="en-US" dirty="0">
                <a:solidFill>
                  <a:srgbClr val="000000"/>
                </a:solidFill>
                <a:ea typeface="MS PGothic" charset="-128"/>
              </a:rPr>
              <a:t>“</a:t>
            </a:r>
            <a:r>
              <a:rPr lang="en-US" altLang="ja-JP" dirty="0">
                <a:solidFill>
                  <a:srgbClr val="000000"/>
                </a:solidFill>
                <a:ea typeface="MS PGothic" charset="-128"/>
              </a:rPr>
              <a:t>not necessarily.</a:t>
            </a:r>
            <a:r>
              <a:rPr lang="ja-JP" altLang="en-US" dirty="0">
                <a:solidFill>
                  <a:srgbClr val="000000"/>
                </a:solidFill>
                <a:ea typeface="MS PGothic" charset="-128"/>
              </a:rPr>
              <a:t>”</a:t>
            </a:r>
            <a:r>
              <a:rPr lang="en-US" altLang="ja-JP" dirty="0">
                <a:solidFill>
                  <a:srgbClr val="000000"/>
                </a:solidFill>
                <a:ea typeface="MS PGothic" charset="-128"/>
              </a:rPr>
              <a:t> They may not have the money, have negative information in consumer reports, and lack proper identification.</a:t>
            </a:r>
          </a:p>
          <a:p>
            <a:pPr marL="171450" indent="-171450" eaLnBrk="1" hangingPunct="1">
              <a:spcBef>
                <a:spcPct val="0"/>
              </a:spcBef>
              <a:buFont typeface="Arial" charset="0"/>
              <a:buChar char="•"/>
              <a:defRPr/>
            </a:pPr>
            <a:endParaRPr lang="en-US" altLang="en-US" b="1" i="1" u="sng" dirty="0">
              <a:solidFill>
                <a:srgbClr val="000000"/>
              </a:solidFill>
              <a:ea typeface="MS PGothic" charset="-128"/>
            </a:endParaRPr>
          </a:p>
          <a:p>
            <a:pPr marL="171450" indent="-171450" eaLnBrk="1" hangingPunct="1">
              <a:spcBef>
                <a:spcPct val="0"/>
              </a:spcBef>
              <a:buFont typeface="Arial" charset="0"/>
              <a:buChar char="•"/>
              <a:defRPr/>
            </a:pPr>
            <a:r>
              <a:rPr lang="en-US" altLang="en-US" b="1" i="1" dirty="0">
                <a:solidFill>
                  <a:srgbClr val="000000"/>
                </a:solidFill>
                <a:ea typeface="MS PGothic" charset="-128"/>
              </a:rPr>
              <a:t>ASK: Should everyone open an account at a bank or credit union?</a:t>
            </a:r>
          </a:p>
          <a:p>
            <a:pPr marL="171450" indent="-171450" eaLnBrk="1" hangingPunct="1">
              <a:spcBef>
                <a:spcPct val="0"/>
              </a:spcBef>
              <a:buFont typeface="Arial" charset="0"/>
              <a:buChar char="•"/>
              <a:defRPr/>
            </a:pPr>
            <a:endParaRPr lang="en-US" altLang="en-US" b="1" i="1"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After getting some responses from participants, explain that this is an opinion question. While money in a bank or credit union may offer people protection of their money, if they do not understand how their accounts work, they could end up with more financial challenges.</a:t>
            </a:r>
          </a:p>
          <a:p>
            <a:pPr marL="171450" indent="-171450" eaLnBrk="1" hangingPunct="1">
              <a:spcBef>
                <a:spcPct val="0"/>
              </a:spcBef>
              <a:buFont typeface="Arial" charset="0"/>
              <a:buChar char="•"/>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Explain what is needed to open an account:</a:t>
            </a:r>
          </a:p>
          <a:p>
            <a:pPr marL="652462" lvl="1" indent="-171450" eaLnBrk="1" hangingPunct="1">
              <a:spcBef>
                <a:spcPct val="0"/>
              </a:spcBef>
              <a:buFont typeface="Arial" charset="0"/>
              <a:buChar char="•"/>
              <a:defRPr/>
            </a:pPr>
            <a:r>
              <a:rPr lang="en-US" altLang="en-US" dirty="0">
                <a:solidFill>
                  <a:srgbClr val="000000"/>
                </a:solidFill>
                <a:ea typeface="MS PGothic" charset="-128"/>
              </a:rPr>
              <a:t>Money to open account (and maintain minimum balance to avoid fees)</a:t>
            </a:r>
          </a:p>
          <a:p>
            <a:pPr marL="652462" lvl="1" indent="-171450" eaLnBrk="1" hangingPunct="1">
              <a:spcBef>
                <a:spcPct val="0"/>
              </a:spcBef>
              <a:buFont typeface="Arial" charset="0"/>
              <a:buChar char="•"/>
              <a:defRPr/>
            </a:pPr>
            <a:r>
              <a:rPr lang="en-US" altLang="en-US" dirty="0">
                <a:solidFill>
                  <a:srgbClr val="000000"/>
                </a:solidFill>
                <a:ea typeface="MS PGothic" charset="-128"/>
              </a:rPr>
              <a:t>Identification</a:t>
            </a:r>
          </a:p>
          <a:p>
            <a:pPr marL="1120775" lvl="2" indent="-171450" eaLnBrk="1" hangingPunct="1">
              <a:spcBef>
                <a:spcPct val="0"/>
              </a:spcBef>
              <a:buFont typeface="Arial" charset="0"/>
              <a:buChar char="•"/>
              <a:defRPr/>
            </a:pPr>
            <a:r>
              <a:rPr lang="en-US" altLang="en-US" dirty="0">
                <a:solidFill>
                  <a:srgbClr val="000000"/>
                </a:solidFill>
                <a:ea typeface="MS PGothic" charset="-128"/>
              </a:rPr>
              <a:t>A U.S. government- or state-issued form of identification with your photo on it, such as a driver</a:t>
            </a:r>
            <a:r>
              <a:rPr lang="ja-JP" altLang="en-US" dirty="0">
                <a:solidFill>
                  <a:srgbClr val="000000"/>
                </a:solidFill>
                <a:ea typeface="MS PGothic" charset="-128"/>
              </a:rPr>
              <a:t>’</a:t>
            </a:r>
            <a:r>
              <a:rPr lang="en-US" altLang="ja-JP" dirty="0">
                <a:solidFill>
                  <a:srgbClr val="000000"/>
                </a:solidFill>
                <a:ea typeface="MS PGothic" charset="-128"/>
              </a:rPr>
              <a:t>s license, U.S. Passport, or military identification. </a:t>
            </a:r>
          </a:p>
          <a:p>
            <a:pPr marL="1120775" lvl="2" indent="-171450" eaLnBrk="1" hangingPunct="1">
              <a:spcBef>
                <a:spcPct val="0"/>
              </a:spcBef>
              <a:buFont typeface="Arial" charset="0"/>
              <a:buChar char="•"/>
              <a:defRPr/>
            </a:pPr>
            <a:r>
              <a:rPr lang="en-US" altLang="en-US" u="sng" dirty="0">
                <a:solidFill>
                  <a:srgbClr val="000000"/>
                </a:solidFill>
                <a:ea typeface="MS PGothic" charset="-128"/>
              </a:rPr>
              <a:t>And one of the following</a:t>
            </a:r>
            <a:r>
              <a:rPr lang="en-US" altLang="en-US" dirty="0">
                <a:solidFill>
                  <a:srgbClr val="000000"/>
                </a:solidFill>
                <a:ea typeface="MS PGothic" charset="-128"/>
              </a:rPr>
              <a:t>:</a:t>
            </a:r>
          </a:p>
          <a:p>
            <a:pPr marL="1595437" lvl="3" indent="-171450" eaLnBrk="1" hangingPunct="1">
              <a:spcBef>
                <a:spcPct val="0"/>
              </a:spcBef>
              <a:buFont typeface="Arial" charset="0"/>
              <a:buChar char="•"/>
              <a:defRPr/>
            </a:pPr>
            <a:r>
              <a:rPr lang="en-US" altLang="en-US" dirty="0">
                <a:solidFill>
                  <a:srgbClr val="000000"/>
                </a:solidFill>
                <a:ea typeface="MS PGothic" charset="-128"/>
              </a:rPr>
              <a:t>Social security card</a:t>
            </a:r>
          </a:p>
          <a:p>
            <a:pPr marL="1595437" lvl="3" indent="-171450" eaLnBrk="1" hangingPunct="1">
              <a:spcBef>
                <a:spcPct val="0"/>
              </a:spcBef>
              <a:buFont typeface="Arial" charset="0"/>
              <a:buChar char="•"/>
              <a:defRPr/>
            </a:pPr>
            <a:r>
              <a:rPr lang="en-US" altLang="en-US" dirty="0">
                <a:solidFill>
                  <a:srgbClr val="000000"/>
                </a:solidFill>
                <a:ea typeface="MS PGothic" charset="-128"/>
              </a:rPr>
              <a:t>A bill with name and address on it</a:t>
            </a:r>
          </a:p>
          <a:p>
            <a:pPr marL="1595437" lvl="3" indent="-171450" eaLnBrk="1" hangingPunct="1">
              <a:spcBef>
                <a:spcPct val="0"/>
              </a:spcBef>
              <a:buFont typeface="Arial" charset="0"/>
              <a:buChar char="•"/>
              <a:defRPr/>
            </a:pPr>
            <a:r>
              <a:rPr lang="en-US" altLang="en-US" dirty="0">
                <a:solidFill>
                  <a:srgbClr val="000000"/>
                </a:solidFill>
                <a:ea typeface="MS PGothic" charset="-128"/>
              </a:rPr>
              <a:t>Birth certificate</a:t>
            </a:r>
          </a:p>
          <a:p>
            <a:pPr marL="1595437" lvl="3" indent="-171450" eaLnBrk="1" hangingPunct="1">
              <a:spcBef>
                <a:spcPct val="0"/>
              </a:spcBef>
              <a:buFont typeface="Arial" charset="0"/>
              <a:buChar char="•"/>
              <a:defRPr/>
            </a:pPr>
            <a:endParaRPr lang="en-US" altLang="en-US" dirty="0">
              <a:solidFill>
                <a:srgbClr val="000000"/>
              </a:solidFill>
              <a:ea typeface="MS PGothic" charset="-128"/>
            </a:endParaRPr>
          </a:p>
          <a:p>
            <a:pPr marL="1120775" lvl="2" indent="-171450" eaLnBrk="1" hangingPunct="1">
              <a:spcBef>
                <a:spcPct val="0"/>
              </a:spcBef>
              <a:buFont typeface="Arial" charset="0"/>
              <a:buChar char="•"/>
              <a:defRPr/>
            </a:pPr>
            <a:r>
              <a:rPr lang="en-US" altLang="en-US" dirty="0">
                <a:solidFill>
                  <a:srgbClr val="000000"/>
                </a:solidFill>
                <a:ea typeface="MS PGothic" charset="-128"/>
              </a:rPr>
              <a:t>If someone does not have a U.S. government-issued form of identification, some banks and credit unions accept foreign passports and Consular IDs, such as the Matricula Consular card, which is an official Mexican identification document. </a:t>
            </a:r>
          </a:p>
          <a:p>
            <a:pPr marL="1595437" lvl="3" indent="-171450" eaLnBrk="1" hangingPunct="1">
              <a:spcBef>
                <a:spcPct val="0"/>
              </a:spcBef>
              <a:buFont typeface="Arial" charset="0"/>
              <a:buChar char="•"/>
              <a:defRPr/>
            </a:pPr>
            <a:r>
              <a:rPr lang="en-US" altLang="en-US" dirty="0">
                <a:solidFill>
                  <a:srgbClr val="000000"/>
                </a:solidFill>
                <a:ea typeface="MS PGothic" charset="-128"/>
              </a:rPr>
              <a:t>Other countries, such as Guatemala and Argentina have similar IDs.</a:t>
            </a:r>
          </a:p>
          <a:p>
            <a:pPr marL="1595437" lvl="3" indent="-171450" eaLnBrk="1" hangingPunct="1">
              <a:spcBef>
                <a:spcPct val="0"/>
              </a:spcBef>
              <a:buFont typeface="Arial" charset="0"/>
              <a:buChar char="•"/>
              <a:defRPr/>
            </a:pPr>
            <a:r>
              <a:rPr lang="en-US" altLang="en-US" dirty="0">
                <a:solidFill>
                  <a:srgbClr val="000000"/>
                </a:solidFill>
                <a:ea typeface="MS PGothic" charset="-128"/>
              </a:rPr>
              <a:t>Consulates in the United States offer them. </a:t>
            </a:r>
          </a:p>
          <a:p>
            <a:pPr marL="1595437" lvl="3" indent="-171450" eaLnBrk="1" hangingPunct="1">
              <a:spcBef>
                <a:spcPct val="0"/>
              </a:spcBef>
              <a:buFont typeface="Arial" charset="0"/>
              <a:buChar char="•"/>
              <a:defRPr/>
            </a:pPr>
            <a:r>
              <a:rPr lang="en-US" altLang="en-US" dirty="0">
                <a:solidFill>
                  <a:srgbClr val="000000"/>
                </a:solidFill>
                <a:ea typeface="MS PGothic" charset="-128"/>
              </a:rPr>
              <a:t>People can visit their country</a:t>
            </a:r>
            <a:r>
              <a:rPr lang="ja-JP" altLang="en-US" dirty="0">
                <a:solidFill>
                  <a:srgbClr val="000000"/>
                </a:solidFill>
                <a:ea typeface="MS PGothic" charset="-128"/>
              </a:rPr>
              <a:t>’</a:t>
            </a:r>
            <a:r>
              <a:rPr lang="en-US" altLang="ja-JP" dirty="0">
                <a:solidFill>
                  <a:srgbClr val="000000"/>
                </a:solidFill>
                <a:ea typeface="MS PGothic" charset="-128"/>
              </a:rPr>
              <a:t>s consulate for more information about how to get an ID card, and talk with the banks and credit unions about whether they accept it. </a:t>
            </a:r>
          </a:p>
          <a:p>
            <a:pPr marL="1595437" lvl="3" indent="-171450" eaLnBrk="1" hangingPunct="1">
              <a:spcBef>
                <a:spcPct val="0"/>
              </a:spcBef>
              <a:buFont typeface="Arial" charset="0"/>
              <a:buChar char="•"/>
              <a:defRPr/>
            </a:pPr>
            <a:endParaRPr lang="en-US" altLang="en-US" dirty="0">
              <a:solidFill>
                <a:srgbClr val="000000"/>
              </a:solidFill>
              <a:ea typeface="MS PGothic" charset="-128"/>
            </a:endParaRPr>
          </a:p>
          <a:p>
            <a:pPr marL="652462" lvl="1" indent="-171450" eaLnBrk="1" hangingPunct="1">
              <a:spcBef>
                <a:spcPct val="0"/>
              </a:spcBef>
              <a:buFont typeface="Arial" charset="0"/>
              <a:buChar char="•"/>
              <a:defRPr/>
            </a:pPr>
            <a:r>
              <a:rPr lang="en-US" altLang="en-US" dirty="0">
                <a:solidFill>
                  <a:srgbClr val="000000"/>
                </a:solidFill>
                <a:ea typeface="MS PGothic" charset="-128"/>
              </a:rPr>
              <a:t>A Social Security Number or ITIN for interest-bearing account</a:t>
            </a:r>
          </a:p>
          <a:p>
            <a:pPr marL="1120775" lvl="2" indent="-171450" eaLnBrk="1" hangingPunct="1">
              <a:spcBef>
                <a:spcPct val="0"/>
              </a:spcBef>
              <a:buFont typeface="Arial" charset="0"/>
              <a:buChar char="•"/>
              <a:defRPr/>
            </a:pPr>
            <a:r>
              <a:rPr lang="en-US" altLang="en-US" dirty="0">
                <a:solidFill>
                  <a:srgbClr val="000000"/>
                </a:solidFill>
                <a:ea typeface="MS PGothic" charset="-128"/>
              </a:rPr>
              <a:t>Interest is considered income. If you earn interest, you must pay taxes on it. </a:t>
            </a:r>
          </a:p>
          <a:p>
            <a:pPr marL="1120775" lvl="2" indent="-171450" eaLnBrk="1" hangingPunct="1">
              <a:spcBef>
                <a:spcPct val="0"/>
              </a:spcBef>
              <a:buFont typeface="Arial" charset="0"/>
              <a:buChar char="•"/>
              <a:defRPr/>
            </a:pPr>
            <a:r>
              <a:rPr lang="en-US" altLang="en-US" dirty="0">
                <a:solidFill>
                  <a:srgbClr val="000000"/>
                </a:solidFill>
                <a:ea typeface="MS PGothic" charset="-128"/>
              </a:rPr>
              <a:t>To open an interest-bearing account, such as a savings account, you must have a Social Security number or an Individual Taxpayer Identification Number (ITIN). </a:t>
            </a:r>
          </a:p>
          <a:p>
            <a:pPr marL="1595437" lvl="3" indent="-171450" eaLnBrk="1" hangingPunct="1">
              <a:spcBef>
                <a:spcPct val="0"/>
              </a:spcBef>
              <a:buFont typeface="Arial" charset="0"/>
              <a:buChar char="•"/>
              <a:defRPr/>
            </a:pPr>
            <a:r>
              <a:rPr lang="en-US" altLang="en-US" dirty="0">
                <a:solidFill>
                  <a:srgbClr val="000000"/>
                </a:solidFill>
                <a:ea typeface="MS PGothic" charset="-128"/>
              </a:rPr>
              <a:t>Or, you must be able to show evidence that you have applied for an ITIN. </a:t>
            </a:r>
          </a:p>
          <a:p>
            <a:pPr marL="1120775" lvl="2" indent="-171450" eaLnBrk="1" hangingPunct="1">
              <a:spcBef>
                <a:spcPct val="0"/>
              </a:spcBef>
              <a:buFont typeface="Arial" charset="0"/>
              <a:buChar char="•"/>
              <a:defRPr/>
            </a:pPr>
            <a:r>
              <a:rPr lang="en-US" altLang="en-US" dirty="0">
                <a:solidFill>
                  <a:srgbClr val="000000"/>
                </a:solidFill>
                <a:ea typeface="MS PGothic" charset="-128"/>
              </a:rPr>
              <a:t>If you do not have a Social Security number, you do not have an ITIN, or you have not applied for an ITIN, you may be able to open a non-interest bearing </a:t>
            </a:r>
            <a:r>
              <a:rPr lang="en-US" altLang="en-US" dirty="0" smtClean="0">
                <a:solidFill>
                  <a:srgbClr val="000000"/>
                </a:solidFill>
                <a:ea typeface="MS PGothic" charset="-128"/>
              </a:rPr>
              <a:t>account.</a:t>
            </a:r>
          </a:p>
          <a:p>
            <a:pPr marL="1120775" lvl="2" indent="-171450" eaLnBrk="1" hangingPunct="1">
              <a:spcBef>
                <a:spcPct val="0"/>
              </a:spcBef>
              <a:buFont typeface="Arial" charset="0"/>
              <a:buChar char="•"/>
              <a:defRPr/>
            </a:pPr>
            <a:endParaRPr lang="en-US" altLang="en-US" dirty="0" smtClean="0">
              <a:solidFill>
                <a:srgbClr val="000000"/>
              </a:solidFill>
              <a:ea typeface="MS PGothic" charset="-128"/>
            </a:endParaRPr>
          </a:p>
          <a:p>
            <a:pPr marL="34925" lvl="0" indent="0" eaLnBrk="1" hangingPunct="1">
              <a:spcBef>
                <a:spcPct val="0"/>
              </a:spcBef>
              <a:buFont typeface="Arial" charset="0"/>
              <a:buNone/>
              <a:defRPr/>
            </a:pPr>
            <a:r>
              <a:rPr lang="en-US" altLang="en-US" dirty="0" smtClean="0">
                <a:solidFill>
                  <a:srgbClr val="000000"/>
                </a:solidFill>
                <a:ea typeface="MS PGothic" charset="-128"/>
              </a:rPr>
              <a:t>Also, address when</a:t>
            </a:r>
            <a:r>
              <a:rPr lang="en-US" altLang="en-US" baseline="0" dirty="0" smtClean="0">
                <a:solidFill>
                  <a:srgbClr val="000000"/>
                </a:solidFill>
                <a:ea typeface="MS PGothic" charset="-128"/>
              </a:rPr>
              <a:t> someone has a</a:t>
            </a:r>
            <a:r>
              <a:rPr lang="en-US" altLang="en-US" dirty="0" smtClean="0">
                <a:solidFill>
                  <a:srgbClr val="000000"/>
                </a:solidFill>
                <a:ea typeface="MS PGothic" charset="-128"/>
              </a:rPr>
              <a:t> </a:t>
            </a:r>
            <a:r>
              <a:rPr lang="en-US" altLang="en-US" dirty="0">
                <a:solidFill>
                  <a:srgbClr val="000000"/>
                </a:solidFill>
                <a:ea typeface="MS PGothic" charset="-128"/>
              </a:rPr>
              <a:t>negative bank system report</a:t>
            </a:r>
          </a:p>
          <a:p>
            <a:pPr marL="1120775" lvl="2" indent="-171450" eaLnBrk="1" hangingPunct="1">
              <a:spcBef>
                <a:spcPct val="0"/>
              </a:spcBef>
              <a:buFont typeface="Arial" charset="0"/>
              <a:buChar char="•"/>
              <a:defRPr/>
            </a:pPr>
            <a:r>
              <a:rPr lang="en-US" altLang="en-US" dirty="0">
                <a:solidFill>
                  <a:srgbClr val="000000"/>
                </a:solidFill>
                <a:ea typeface="MS PGothic" charset="-128"/>
              </a:rPr>
              <a:t>When you complete the application to open an account at a bank or credit union, the bank or credit union often contacts specialty consumer reporting agencies that have information on checking account history. </a:t>
            </a:r>
          </a:p>
          <a:p>
            <a:pPr marL="1120775" lvl="2" indent="-171450" eaLnBrk="1" hangingPunct="1">
              <a:spcBef>
                <a:spcPct val="0"/>
              </a:spcBef>
              <a:buFont typeface="Arial" charset="0"/>
              <a:buChar char="•"/>
              <a:defRPr/>
            </a:pPr>
            <a:r>
              <a:rPr lang="en-US" altLang="en-US" dirty="0">
                <a:solidFill>
                  <a:srgbClr val="000000"/>
                </a:solidFill>
                <a:ea typeface="MS PGothic" charset="-128"/>
              </a:rPr>
              <a:t>Banks and credit unions contact companies like ChexSystems, TeleCheck, Early Warning, and others like them to find out if you have had prior difficulties using a checking account, such as writing bad checks or you have been suspected fraud.</a:t>
            </a:r>
          </a:p>
          <a:p>
            <a:pPr marL="1120775" lvl="2" indent="-171450" eaLnBrk="1" hangingPunct="1">
              <a:spcBef>
                <a:spcPct val="0"/>
              </a:spcBef>
              <a:buFont typeface="Arial" charset="0"/>
              <a:buChar char="•"/>
              <a:defRPr/>
            </a:pPr>
            <a:r>
              <a:rPr lang="en-US" altLang="en-US" dirty="0">
                <a:solidFill>
                  <a:srgbClr val="000000"/>
                </a:solidFill>
                <a:ea typeface="MS PGothic" charset="-128"/>
              </a:rPr>
              <a:t>These agencies collect information about how consumers manage savings and checking accounts. </a:t>
            </a:r>
          </a:p>
          <a:p>
            <a:pPr marL="1120775" lvl="2" indent="-171450" eaLnBrk="1" hangingPunct="1">
              <a:spcBef>
                <a:spcPct val="0"/>
              </a:spcBef>
              <a:buFont typeface="Arial" charset="0"/>
              <a:buChar char="•"/>
              <a:defRPr/>
            </a:pPr>
            <a:r>
              <a:rPr lang="en-US" altLang="en-US" dirty="0">
                <a:solidFill>
                  <a:srgbClr val="000000"/>
                </a:solidFill>
                <a:ea typeface="MS PGothic" charset="-128"/>
              </a:rPr>
              <a:t>Financial institutions use the information to assess the risk of opening an account for a specific person based on his or her past history of managing similar accounts. </a:t>
            </a:r>
          </a:p>
          <a:p>
            <a:pPr marL="1120775" lvl="2" indent="-171450" eaLnBrk="1" hangingPunct="1">
              <a:spcBef>
                <a:spcPct val="0"/>
              </a:spcBef>
              <a:buFont typeface="Arial" charset="0"/>
              <a:buChar char="•"/>
              <a:defRPr/>
            </a:pPr>
            <a:r>
              <a:rPr lang="en-US" altLang="en-US" dirty="0">
                <a:solidFill>
                  <a:srgbClr val="000000"/>
                </a:solidFill>
                <a:ea typeface="MS PGothic" charset="-128"/>
              </a:rPr>
              <a:t>The report includes information about: </a:t>
            </a:r>
          </a:p>
          <a:p>
            <a:pPr marL="1595437" lvl="3" indent="-171450" eaLnBrk="1" hangingPunct="1">
              <a:spcBef>
                <a:spcPct val="0"/>
              </a:spcBef>
              <a:buFont typeface="Arial" charset="0"/>
              <a:buChar char="•"/>
              <a:defRPr/>
            </a:pPr>
            <a:r>
              <a:rPr lang="en-US" altLang="en-US" dirty="0">
                <a:solidFill>
                  <a:srgbClr val="000000"/>
                </a:solidFill>
                <a:ea typeface="MS PGothic" charset="-128"/>
              </a:rPr>
              <a:t>The accounts that have been reported (routing transit number and/or account number)</a:t>
            </a:r>
          </a:p>
          <a:p>
            <a:pPr marL="1595437" lvl="3" indent="-171450" eaLnBrk="1" hangingPunct="1">
              <a:spcBef>
                <a:spcPct val="0"/>
              </a:spcBef>
              <a:buFont typeface="Arial" charset="0"/>
              <a:buChar char="•"/>
              <a:defRPr/>
            </a:pPr>
            <a:r>
              <a:rPr lang="en-US" altLang="en-US" dirty="0">
                <a:solidFill>
                  <a:srgbClr val="000000"/>
                </a:solidFill>
                <a:ea typeface="MS PGothic" charset="-128"/>
              </a:rPr>
              <a:t>Date information was reported about an account </a:t>
            </a:r>
          </a:p>
          <a:p>
            <a:pPr marL="1595437" lvl="3" indent="-171450" eaLnBrk="1" hangingPunct="1">
              <a:spcBef>
                <a:spcPct val="0"/>
              </a:spcBef>
              <a:buFont typeface="Arial" charset="0"/>
              <a:buChar char="•"/>
              <a:defRPr/>
            </a:pPr>
            <a:r>
              <a:rPr lang="en-US" altLang="en-US" dirty="0">
                <a:solidFill>
                  <a:srgbClr val="000000"/>
                </a:solidFill>
                <a:ea typeface="MS PGothic" charset="-128"/>
              </a:rPr>
              <a:t>The reason for the report</a:t>
            </a:r>
          </a:p>
          <a:p>
            <a:pPr marL="1120775" lvl="2" indent="-171450" eaLnBrk="1" hangingPunct="1">
              <a:spcBef>
                <a:spcPct val="0"/>
              </a:spcBef>
              <a:buFont typeface="Arial" charset="0"/>
              <a:buChar char="•"/>
              <a:defRPr/>
            </a:pPr>
            <a:r>
              <a:rPr lang="en-US" altLang="en-US" dirty="0">
                <a:solidFill>
                  <a:srgbClr val="000000"/>
                </a:solidFill>
                <a:ea typeface="MS PGothic" charset="-128"/>
              </a:rPr>
              <a:t>The report also includes retail information, which refers to returned checks. Retailers and other businesses report this type of information to SCAN (Shared Check Authorization Network).</a:t>
            </a:r>
          </a:p>
          <a:p>
            <a:pPr marL="1120775" lvl="2" indent="-171450" eaLnBrk="1" hangingPunct="1">
              <a:spcBef>
                <a:spcPct val="0"/>
              </a:spcBef>
              <a:buFont typeface="Arial" charset="0"/>
              <a:buChar char="•"/>
              <a:defRPr/>
            </a:pPr>
            <a:r>
              <a:rPr lang="en-US" altLang="en-US" dirty="0">
                <a:solidFill>
                  <a:srgbClr val="000000"/>
                </a:solidFill>
                <a:ea typeface="MS PGothic" charset="-128"/>
              </a:rPr>
              <a:t>If you are denied a checking account based on a report from any of these specialty consumer reporting agencies, you have the right to a free disclosure of certain information in your file from the agency. </a:t>
            </a:r>
          </a:p>
          <a:p>
            <a:pPr marL="1120775" lvl="2" indent="-171450" eaLnBrk="1" hangingPunct="1">
              <a:spcBef>
                <a:spcPct val="0"/>
              </a:spcBef>
              <a:buFont typeface="Arial" charset="0"/>
              <a:buChar char="•"/>
              <a:defRPr/>
            </a:pPr>
            <a:r>
              <a:rPr lang="en-US" altLang="en-US" dirty="0">
                <a:solidFill>
                  <a:srgbClr val="000000"/>
                </a:solidFill>
                <a:ea typeface="MS PGothic" charset="-128"/>
              </a:rPr>
              <a:t>The notice you receive from the bank or credit union will give you the name, address, and phone number of the consumer reporting company and how you can contact it to obtain your free disclosure. </a:t>
            </a:r>
          </a:p>
          <a:p>
            <a:pPr marL="1120775" lvl="2" indent="-171450" eaLnBrk="1" hangingPunct="1">
              <a:spcBef>
                <a:spcPct val="0"/>
              </a:spcBef>
              <a:buFont typeface="Arial" charset="0"/>
              <a:buChar char="•"/>
              <a:defRPr/>
            </a:pPr>
            <a:r>
              <a:rPr lang="en-US" altLang="en-US" dirty="0">
                <a:solidFill>
                  <a:srgbClr val="000000"/>
                </a:solidFill>
                <a:ea typeface="MS PGothic" charset="-128"/>
              </a:rPr>
              <a:t>If you find mistakes, you can dispute these by sending a letter (you may choose to use certified mail) describing the mistake and including copies of any evidence. </a:t>
            </a:r>
          </a:p>
          <a:p>
            <a:pPr marL="1120775" lvl="2" indent="-171450" eaLnBrk="1" hangingPunct="1">
              <a:spcBef>
                <a:spcPct val="0"/>
              </a:spcBef>
              <a:buFont typeface="Arial" charset="0"/>
              <a:buChar char="•"/>
              <a:defRPr/>
            </a:pPr>
            <a:endParaRPr lang="en-US" altLang="en-US" dirty="0">
              <a:solidFill>
                <a:srgbClr val="000000"/>
              </a:solidFill>
              <a:ea typeface="MS PGothic" charset="-128"/>
            </a:endParaRPr>
          </a:p>
          <a:p>
            <a:pPr marL="652462" lvl="1" indent="-171450" eaLnBrk="1" hangingPunct="1">
              <a:spcBef>
                <a:spcPct val="0"/>
              </a:spcBef>
              <a:buFont typeface="Arial" charset="0"/>
              <a:buChar char="•"/>
              <a:defRPr/>
            </a:pPr>
            <a:r>
              <a:rPr lang="en-US" altLang="en-US" dirty="0">
                <a:solidFill>
                  <a:srgbClr val="000000"/>
                </a:solidFill>
                <a:ea typeface="MS PGothic" charset="-128"/>
              </a:rPr>
              <a:t>Explain that some banks and credit unions review credit reports, too.</a:t>
            </a:r>
          </a:p>
          <a:p>
            <a:pPr marL="1120775" lvl="2" indent="-171450" eaLnBrk="1" hangingPunct="1">
              <a:spcBef>
                <a:spcPct val="0"/>
              </a:spcBef>
              <a:buFont typeface="Arial" charset="0"/>
              <a:buChar char="•"/>
              <a:defRPr/>
            </a:pPr>
            <a:endParaRPr lang="en-US" altLang="en-US" b="1" i="1"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Review </a:t>
            </a:r>
            <a:r>
              <a:rPr lang="en-US" altLang="en-US" i="1" dirty="0">
                <a:solidFill>
                  <a:srgbClr val="000000"/>
                </a:solidFill>
                <a:ea typeface="MS PGothic" charset="-128"/>
              </a:rPr>
              <a:t>Tool </a:t>
            </a:r>
            <a:r>
              <a:rPr lang="en-US" altLang="en-US" i="1" dirty="0" smtClean="0">
                <a:solidFill>
                  <a:srgbClr val="000000"/>
                </a:solidFill>
                <a:ea typeface="MS PGothic" charset="-128"/>
              </a:rPr>
              <a:t>4</a:t>
            </a:r>
            <a:r>
              <a:rPr lang="en-US" altLang="en-US" dirty="0" smtClean="0">
                <a:solidFill>
                  <a:srgbClr val="000000"/>
                </a:solidFill>
                <a:ea typeface="MS PGothic" charset="-128"/>
              </a:rPr>
              <a:t> </a:t>
            </a:r>
            <a:r>
              <a:rPr lang="en-US" altLang="en-US" dirty="0">
                <a:solidFill>
                  <a:srgbClr val="000000"/>
                </a:solidFill>
                <a:ea typeface="MS PGothic" charset="-128"/>
              </a:rPr>
              <a:t>with participants.</a:t>
            </a:r>
          </a:p>
          <a:p>
            <a:pPr marL="171450" indent="-171450" eaLnBrk="1" hangingPunct="1">
              <a:spcBef>
                <a:spcPct val="0"/>
              </a:spcBef>
              <a:buFont typeface="Arial" charset="0"/>
              <a:buChar char="•"/>
              <a:defRPr/>
            </a:pPr>
            <a:r>
              <a:rPr lang="en-US" altLang="en-US" dirty="0">
                <a:solidFill>
                  <a:srgbClr val="000000"/>
                </a:solidFill>
                <a:ea typeface="MS PGothic" charset="-128"/>
              </a:rPr>
              <a:t>Go over steps for opening an account at a bank or credit union.</a:t>
            </a:r>
          </a:p>
        </p:txBody>
      </p:sp>
      <p:sp>
        <p:nvSpPr>
          <p:cNvPr id="400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FF1AF45-1A30-426F-9566-5767A0BA8BAB}" type="slidenum">
              <a:rPr lang="en-US" altLang="en-US" smtClean="0">
                <a:latin typeface="Calibri" panose="020F0502020204030204" pitchFamily="34" charset="0"/>
              </a:rPr>
              <a:pPr/>
              <a:t>178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6254662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3" name="Notes Placeholder 2"/>
          <p:cNvSpPr>
            <a:spLocks noGrp="1"/>
          </p:cNvSpPr>
          <p:nvPr>
            <p:ph type="body" idx="1"/>
          </p:nvPr>
        </p:nvSpPr>
        <p:spPr bwMode="auto">
          <a:extLst/>
        </p:spPr>
        <p:txBody>
          <a:bodyPr wrap="square" numCol="1" anchor="t" anchorCtr="0" compatLnSpc="1">
            <a:prstTxWarp prst="textNoShape">
              <a:avLst/>
            </a:prstTxWarp>
          </a:bodyPr>
          <a:lstStyle/>
          <a:p>
            <a:pPr defTabSz="998392">
              <a:defRPr/>
            </a:pPr>
            <a:r>
              <a:rPr lang="en-US" altLang="en-US" b="1" i="1" u="sng" dirty="0" smtClean="0">
                <a:solidFill>
                  <a:srgbClr val="000000"/>
                </a:solidFill>
                <a:ea typeface="MS PGothic" charset="-128"/>
              </a:rPr>
              <a:t>Module 8: </a:t>
            </a:r>
            <a:r>
              <a:rPr lang="en-US" altLang="en-US" b="1" i="1" u="sng" dirty="0" smtClean="0">
                <a:solidFill>
                  <a:srgbClr val="000000"/>
                </a:solidFill>
                <a:cs typeface="+mn-cs"/>
              </a:rPr>
              <a:t>Money services, cards, accounts, and loans: Finding what works for you</a:t>
            </a:r>
          </a:p>
          <a:p>
            <a:pPr defTabSz="998392">
              <a:defRPr/>
            </a:pPr>
            <a:endParaRPr lang="en-US" altLang="en-US" b="1" u="sng" dirty="0" smtClean="0">
              <a:solidFill>
                <a:srgbClr val="000000"/>
              </a:solidFill>
              <a:cs typeface="+mn-cs"/>
            </a:endParaRPr>
          </a:p>
          <a:p>
            <a:pPr defTabSz="998392">
              <a:defRPr/>
            </a:pPr>
            <a:r>
              <a:rPr lang="en-US" altLang="en-US" b="1" dirty="0" smtClean="0">
                <a:solidFill>
                  <a:srgbClr val="000000"/>
                </a:solidFill>
                <a:cs typeface="+mn-cs"/>
              </a:rPr>
              <a:t>Facilitated Discussion and Presentation (</a:t>
            </a:r>
            <a:r>
              <a:rPr lang="en-US" altLang="en-US" b="1" i="1" dirty="0" smtClean="0">
                <a:solidFill>
                  <a:srgbClr val="000000"/>
                </a:solidFill>
                <a:cs typeface="+mn-cs"/>
              </a:rPr>
              <a:t>Module 8, Tool 4: Opening an account checklist</a:t>
            </a:r>
            <a:r>
              <a:rPr lang="en-US" altLang="en-US" b="1" dirty="0" smtClean="0">
                <a:solidFill>
                  <a:srgbClr val="000000"/>
                </a:solidFill>
                <a:cs typeface="+mn-cs"/>
              </a:rPr>
              <a:t>) (Page 299)</a:t>
            </a:r>
          </a:p>
          <a:p>
            <a:pPr defTabSz="998392">
              <a:defRPr/>
            </a:pPr>
            <a:endParaRPr lang="en-US" altLang="en-US" dirty="0" smtClean="0">
              <a:solidFill>
                <a:srgbClr val="000000"/>
              </a:solidFill>
              <a:cs typeface="+mn-cs"/>
            </a:endParaRPr>
          </a:p>
          <a:p>
            <a:pPr marL="171425" indent="-171425" defTabSz="998392">
              <a:buFont typeface="Arial" panose="020B0604020202020204" pitchFamily="34" charset="0"/>
              <a:buChar char="•"/>
              <a:defRPr/>
            </a:pPr>
            <a:r>
              <a:rPr lang="en-US" altLang="en-US" dirty="0" smtClean="0">
                <a:solidFill>
                  <a:srgbClr val="000000"/>
                </a:solidFill>
                <a:cs typeface="+mn-cs"/>
              </a:rPr>
              <a:t>Share excerpt of the checklist that is a part of the </a:t>
            </a:r>
            <a:r>
              <a:rPr lang="en-US" altLang="en-US" i="1" dirty="0" smtClean="0">
                <a:solidFill>
                  <a:srgbClr val="000000"/>
                </a:solidFill>
                <a:cs typeface="+mn-cs"/>
              </a:rPr>
              <a:t>Tool 4</a:t>
            </a:r>
            <a:r>
              <a:rPr lang="en-US" altLang="en-US" dirty="0" smtClean="0">
                <a:solidFill>
                  <a:srgbClr val="000000"/>
                </a:solidFill>
                <a:cs typeface="+mn-cs"/>
              </a:rPr>
              <a:t>.</a:t>
            </a:r>
          </a:p>
        </p:txBody>
      </p:sp>
      <p:sp>
        <p:nvSpPr>
          <p:cNvPr id="402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3CC0039-BDB9-4449-9804-B3DD6D2D4348}" type="slidenum">
              <a:rPr lang="en-US" altLang="en-US" smtClean="0">
                <a:latin typeface="Calibri" panose="020F0502020204030204" pitchFamily="34" charset="0"/>
              </a:rPr>
              <a:pPr/>
              <a:t>179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42072503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5" name="Notes Placeholder 2"/>
          <p:cNvSpPr>
            <a:spLocks noGrp="1"/>
          </p:cNvSpPr>
          <p:nvPr>
            <p:ph type="body" idx="1"/>
          </p:nvPr>
        </p:nvSpPr>
        <p:spPr bwMode="auto">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8: </a:t>
            </a:r>
            <a:r>
              <a:rPr lang="en-US" b="1" i="1" u="sng" dirty="0" smtClean="0">
                <a:solidFill>
                  <a:srgbClr val="000000"/>
                </a:solidFill>
                <a:ea typeface="MS PGothic" charset="0"/>
              </a:rPr>
              <a:t>Money </a:t>
            </a:r>
            <a:r>
              <a:rPr lang="en-US" b="1" i="1" u="sng" dirty="0">
                <a:solidFill>
                  <a:srgbClr val="000000"/>
                </a:solidFill>
                <a:ea typeface="MS PGothic" charset="0"/>
              </a:rPr>
              <a:t>services, cards, accounts, and loans: Finding what works for </a:t>
            </a:r>
            <a:r>
              <a:rPr lang="en-US" b="1" i="1" u="sng" dirty="0" smtClean="0">
                <a:solidFill>
                  <a:srgbClr val="000000"/>
                </a:solidFill>
                <a:ea typeface="MS PGothic" charset="0"/>
              </a:rPr>
              <a:t>you</a:t>
            </a:r>
            <a:endParaRPr lang="en-US" b="1" i="1" u="sng" dirty="0">
              <a:solidFill>
                <a:srgbClr val="000000"/>
              </a:solidFill>
              <a:ea typeface="MS PGothic" charset="0"/>
            </a:endParaRPr>
          </a:p>
          <a:p>
            <a:pPr eaLnBrk="1" hangingPunct="1">
              <a:spcBef>
                <a:spcPct val="0"/>
              </a:spcBef>
              <a:defRPr/>
            </a:pPr>
            <a:endParaRPr lang="en-US" b="1" i="1" u="sng" dirty="0">
              <a:solidFill>
                <a:srgbClr val="000000"/>
              </a:solidFill>
              <a:ea typeface="MS PGothic" charset="0"/>
            </a:endParaRPr>
          </a:p>
          <a:p>
            <a:pPr eaLnBrk="1" hangingPunct="1">
              <a:spcBef>
                <a:spcPct val="0"/>
              </a:spcBef>
              <a:defRPr/>
            </a:pPr>
            <a:r>
              <a:rPr lang="en-US" b="1" dirty="0">
                <a:solidFill>
                  <a:srgbClr val="000000"/>
                </a:solidFill>
                <a:ea typeface="MS PGothic" charset="0"/>
              </a:rPr>
              <a:t>Facilitated Discussion and Presentation (Module 8)</a:t>
            </a:r>
          </a:p>
          <a:p>
            <a:pPr marL="171425" indent="-171425" eaLnBrk="1" hangingPunct="1">
              <a:spcBef>
                <a:spcPct val="0"/>
              </a:spcBef>
              <a:buFont typeface="Arial"/>
              <a:buChar char="•"/>
              <a:defRPr/>
            </a:pPr>
            <a:endParaRPr lang="en-US" b="1" u="sng" dirty="0">
              <a:solidFill>
                <a:srgbClr val="000000"/>
              </a:solidFill>
              <a:ea typeface="MS PGothic" charset="0"/>
            </a:endParaRPr>
          </a:p>
          <a:p>
            <a:pPr marL="171450" indent="-171450" eaLnBrk="1" hangingPunct="1">
              <a:spcBef>
                <a:spcPct val="0"/>
              </a:spcBef>
              <a:buFont typeface="Arial" charset="0"/>
              <a:buChar char="•"/>
              <a:defRPr/>
            </a:pPr>
            <a:r>
              <a:rPr lang="en-US" dirty="0">
                <a:solidFill>
                  <a:srgbClr val="000000"/>
                </a:solidFill>
                <a:ea typeface="MS PGothic" charset="0"/>
              </a:rPr>
              <a:t>Review overdraft coverage from the </a:t>
            </a:r>
            <a:r>
              <a:rPr lang="en-US" dirty="0" smtClean="0">
                <a:solidFill>
                  <a:srgbClr val="000000"/>
                </a:solidFill>
                <a:ea typeface="MS PGothic" charset="0"/>
              </a:rPr>
              <a:t>toolkit </a:t>
            </a:r>
            <a:r>
              <a:rPr lang="en-US" b="1" dirty="0" smtClean="0">
                <a:solidFill>
                  <a:srgbClr val="000000"/>
                </a:solidFill>
                <a:ea typeface="MS PGothic" charset="0"/>
              </a:rPr>
              <a:t>(Page 271).</a:t>
            </a:r>
            <a:endParaRPr lang="en-US" b="1" dirty="0">
              <a:solidFill>
                <a:srgbClr val="000000"/>
              </a:solidFill>
              <a:ea typeface="MS PGothic" charset="0"/>
            </a:endParaRPr>
          </a:p>
          <a:p>
            <a:pPr marL="171450" indent="-171450" eaLnBrk="1" hangingPunct="1">
              <a:spcBef>
                <a:spcPct val="0"/>
              </a:spcBef>
              <a:buFont typeface="Arial" charset="0"/>
              <a:buChar char="•"/>
              <a:defRPr/>
            </a:pPr>
            <a:endParaRPr lang="en-US" dirty="0" smtClean="0">
              <a:solidFill>
                <a:srgbClr val="000000"/>
              </a:solidFill>
              <a:ea typeface="MS PGothic" charset="0"/>
            </a:endParaRPr>
          </a:p>
          <a:p>
            <a:pPr marL="171450" indent="-171450" eaLnBrk="1" hangingPunct="1">
              <a:spcBef>
                <a:spcPct val="0"/>
              </a:spcBef>
              <a:buFont typeface="Arial" charset="0"/>
              <a:buChar char="•"/>
              <a:defRPr/>
            </a:pPr>
            <a:r>
              <a:rPr lang="en-US" dirty="0" smtClean="0">
                <a:solidFill>
                  <a:srgbClr val="000000"/>
                </a:solidFill>
                <a:ea typeface="MS PGothic" charset="0"/>
              </a:rPr>
              <a:t>Review </a:t>
            </a:r>
            <a:r>
              <a:rPr lang="en-US" dirty="0">
                <a:solidFill>
                  <a:srgbClr val="000000"/>
                </a:solidFill>
                <a:ea typeface="MS PGothic" charset="0"/>
              </a:rPr>
              <a:t>alternatives to overdraft </a:t>
            </a:r>
            <a:r>
              <a:rPr lang="en-US" dirty="0" smtClean="0">
                <a:solidFill>
                  <a:srgbClr val="000000"/>
                </a:solidFill>
                <a:ea typeface="MS PGothic" charset="0"/>
              </a:rPr>
              <a:t>coverage:</a:t>
            </a:r>
            <a:endParaRPr lang="en-US" dirty="0">
              <a:solidFill>
                <a:srgbClr val="000000"/>
              </a:solidFill>
              <a:ea typeface="MS PGothic" charset="0"/>
            </a:endParaRPr>
          </a:p>
          <a:p>
            <a:pPr marL="628583" lvl="1" indent="-171450" eaLnBrk="1" hangingPunct="1">
              <a:spcBef>
                <a:spcPct val="0"/>
              </a:spcBef>
              <a:buFont typeface="Arial" charset="0"/>
              <a:buChar char="•"/>
              <a:defRPr/>
            </a:pPr>
            <a:r>
              <a:rPr lang="en-US" dirty="0">
                <a:solidFill>
                  <a:srgbClr val="000000"/>
                </a:solidFill>
                <a:ea typeface="MS PGothic" charset="0"/>
              </a:rPr>
              <a:t>Keep track of your balances. </a:t>
            </a:r>
            <a:endParaRPr lang="en-US" dirty="0" smtClean="0">
              <a:solidFill>
                <a:srgbClr val="000000"/>
              </a:solidFill>
              <a:ea typeface="MS PGothic" charset="0"/>
            </a:endParaRPr>
          </a:p>
          <a:p>
            <a:pPr marL="628583" lvl="1" indent="-171450" eaLnBrk="1" hangingPunct="1">
              <a:spcBef>
                <a:spcPct val="0"/>
              </a:spcBef>
              <a:buFont typeface="Arial" charset="0"/>
              <a:buChar char="•"/>
              <a:defRPr/>
            </a:pPr>
            <a:r>
              <a:rPr lang="en-US" dirty="0" smtClean="0">
                <a:solidFill>
                  <a:srgbClr val="000000"/>
                </a:solidFill>
                <a:ea typeface="MS PGothic" charset="0"/>
              </a:rPr>
              <a:t>Sign </a:t>
            </a:r>
            <a:r>
              <a:rPr lang="en-US" dirty="0">
                <a:solidFill>
                  <a:srgbClr val="000000"/>
                </a:solidFill>
                <a:ea typeface="MS PGothic" charset="0"/>
              </a:rPr>
              <a:t>up for low balance alerts at your bank or credit </a:t>
            </a:r>
            <a:r>
              <a:rPr lang="en-US" dirty="0" smtClean="0">
                <a:solidFill>
                  <a:srgbClr val="000000"/>
                </a:solidFill>
                <a:ea typeface="MS PGothic" charset="0"/>
              </a:rPr>
              <a:t>union.</a:t>
            </a:r>
          </a:p>
          <a:p>
            <a:pPr marL="628583" lvl="1" indent="-171450" eaLnBrk="1" hangingPunct="1">
              <a:spcBef>
                <a:spcPct val="0"/>
              </a:spcBef>
              <a:buFont typeface="Arial" charset="0"/>
              <a:buChar char="•"/>
              <a:defRPr/>
            </a:pPr>
            <a:r>
              <a:rPr lang="en-US" dirty="0" smtClean="0">
                <a:solidFill>
                  <a:srgbClr val="000000"/>
                </a:solidFill>
                <a:ea typeface="MS PGothic" charset="0"/>
              </a:rPr>
              <a:t>Know </a:t>
            </a:r>
            <a:r>
              <a:rPr lang="en-US" dirty="0">
                <a:solidFill>
                  <a:srgbClr val="000000"/>
                </a:solidFill>
                <a:ea typeface="MS PGothic" charset="0"/>
              </a:rPr>
              <a:t>when regular electronic transfers, such as rent payments or utility bills, will be </a:t>
            </a:r>
            <a:r>
              <a:rPr lang="en-US" dirty="0" smtClean="0">
                <a:solidFill>
                  <a:srgbClr val="000000"/>
                </a:solidFill>
                <a:ea typeface="MS PGothic" charset="0"/>
              </a:rPr>
              <a:t>paid.</a:t>
            </a:r>
          </a:p>
          <a:p>
            <a:pPr marL="628583" lvl="1" indent="-171450" eaLnBrk="1" hangingPunct="1">
              <a:spcBef>
                <a:spcPct val="0"/>
              </a:spcBef>
              <a:buFont typeface="Arial" charset="0"/>
              <a:buChar char="•"/>
              <a:defRPr/>
            </a:pPr>
            <a:r>
              <a:rPr lang="en-US" dirty="0" smtClean="0">
                <a:solidFill>
                  <a:srgbClr val="000000"/>
                </a:solidFill>
                <a:ea typeface="MS PGothic" charset="0"/>
              </a:rPr>
              <a:t>Link </a:t>
            </a:r>
            <a:r>
              <a:rPr lang="en-US" dirty="0">
                <a:solidFill>
                  <a:srgbClr val="000000"/>
                </a:solidFill>
                <a:ea typeface="MS PGothic" charset="0"/>
              </a:rPr>
              <a:t>your checking account to your savings </a:t>
            </a:r>
            <a:r>
              <a:rPr lang="en-US" dirty="0" smtClean="0">
                <a:solidFill>
                  <a:srgbClr val="000000"/>
                </a:solidFill>
                <a:ea typeface="MS PGothic" charset="0"/>
              </a:rPr>
              <a:t>account.</a:t>
            </a:r>
          </a:p>
          <a:p>
            <a:pPr marL="628583" lvl="1" indent="-171450" eaLnBrk="1" hangingPunct="1">
              <a:spcBef>
                <a:spcPct val="0"/>
              </a:spcBef>
              <a:buFont typeface="Arial" charset="0"/>
              <a:buChar char="•"/>
              <a:defRPr/>
            </a:pPr>
            <a:r>
              <a:rPr lang="en-US" dirty="0" smtClean="0">
                <a:solidFill>
                  <a:srgbClr val="000000"/>
                </a:solidFill>
                <a:ea typeface="MS PGothic" charset="0"/>
              </a:rPr>
              <a:t>Link </a:t>
            </a:r>
            <a:r>
              <a:rPr lang="en-US" dirty="0">
                <a:solidFill>
                  <a:srgbClr val="000000"/>
                </a:solidFill>
                <a:ea typeface="MS PGothic" charset="0"/>
              </a:rPr>
              <a:t>your checking account to a line of credit</a:t>
            </a:r>
            <a:r>
              <a:rPr lang="en-US" dirty="0" smtClean="0">
                <a:solidFill>
                  <a:srgbClr val="000000"/>
                </a:solidFill>
                <a:ea typeface="MS PGothic" charset="0"/>
              </a:rPr>
              <a:t>.</a:t>
            </a:r>
            <a:endParaRPr lang="en-US" dirty="0">
              <a:solidFill>
                <a:srgbClr val="000000"/>
              </a:solidFill>
              <a:ea typeface="MS PGothic" charset="0"/>
            </a:endParaRPr>
          </a:p>
        </p:txBody>
      </p:sp>
      <p:sp>
        <p:nvSpPr>
          <p:cNvPr id="404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2BE58D5-DB1C-41D7-B226-81A45B6D8D78}" type="slidenum">
              <a:rPr lang="en-US" altLang="en-US" smtClean="0">
                <a:latin typeface="Calibri" panose="020F0502020204030204" pitchFamily="34" charset="0"/>
              </a:rPr>
              <a:pPr/>
              <a:t>180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59807641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424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a:defRPr/>
            </a:pPr>
            <a:r>
              <a:rPr lang="en-US" altLang="en-US" b="1" i="1" u="sng" dirty="0" smtClean="0">
                <a:solidFill>
                  <a:srgbClr val="000000"/>
                </a:solidFill>
                <a:ea typeface="MS PGothic" charset="-128"/>
              </a:rPr>
              <a:t>Module 8: Money </a:t>
            </a:r>
            <a:r>
              <a:rPr lang="en-US" altLang="en-US" b="1" i="1" u="sng" dirty="0">
                <a:solidFill>
                  <a:srgbClr val="000000"/>
                </a:solidFill>
                <a:ea typeface="MS PGothic" charset="-128"/>
              </a:rPr>
              <a:t>services, cards, accounts, and loan: Finding what works for </a:t>
            </a:r>
            <a:r>
              <a:rPr lang="en-US" altLang="en-US" b="1" i="1" u="sng" dirty="0" smtClean="0">
                <a:solidFill>
                  <a:srgbClr val="000000"/>
                </a:solidFill>
                <a:ea typeface="MS PGothic" charset="-128"/>
              </a:rPr>
              <a:t>you</a:t>
            </a:r>
            <a:endParaRPr lang="en-US" altLang="en-US" b="1" i="1" u="sng" dirty="0">
              <a:solidFill>
                <a:srgbClr val="000000"/>
              </a:solidFill>
              <a:ea typeface="MS PGothic" charset="-128"/>
            </a:endParaRPr>
          </a:p>
          <a:p>
            <a:pPr defTabSz="996950">
              <a:defRPr/>
            </a:pPr>
            <a:endParaRPr lang="en-US" altLang="en-US" b="1" u="sng" dirty="0">
              <a:solidFill>
                <a:srgbClr val="000000"/>
              </a:solidFill>
              <a:ea typeface="MS PGothic" charset="-128"/>
            </a:endParaRPr>
          </a:p>
          <a:p>
            <a:pPr defTabSz="996950">
              <a:defRPr/>
            </a:pPr>
            <a:r>
              <a:rPr lang="en-US" altLang="en-US" b="1" dirty="0">
                <a:solidFill>
                  <a:srgbClr val="000000"/>
                </a:solidFill>
                <a:ea typeface="MS PGothic" charset="-128"/>
              </a:rPr>
              <a:t>Presentation (</a:t>
            </a:r>
            <a:r>
              <a:rPr lang="en-US" altLang="en-US" b="1" i="1" dirty="0">
                <a:solidFill>
                  <a:srgbClr val="000000"/>
                </a:solidFill>
                <a:ea typeface="MS PGothic" charset="-128"/>
              </a:rPr>
              <a:t>Module </a:t>
            </a:r>
            <a:r>
              <a:rPr lang="en-US" altLang="en-US" b="1" i="1" dirty="0" smtClean="0">
                <a:solidFill>
                  <a:srgbClr val="000000"/>
                </a:solidFill>
                <a:ea typeface="MS PGothic" charset="-128"/>
              </a:rPr>
              <a:t>8, Tool 5: Money transfers and remittances</a:t>
            </a:r>
            <a:r>
              <a:rPr lang="en-US" altLang="en-US" b="1" dirty="0" smtClean="0">
                <a:solidFill>
                  <a:srgbClr val="000000"/>
                </a:solidFill>
                <a:ea typeface="MS PGothic" charset="-128"/>
              </a:rPr>
              <a:t>) (Page 305)</a:t>
            </a:r>
            <a:endParaRPr lang="en-US" altLang="en-US" b="1" dirty="0">
              <a:solidFill>
                <a:srgbClr val="000000"/>
              </a:solidFill>
              <a:ea typeface="MS PGothic" charset="-128"/>
            </a:endParaRPr>
          </a:p>
          <a:p>
            <a:pPr defTabSz="996950">
              <a:defRPr/>
            </a:pPr>
            <a:endParaRPr lang="en-US" altLang="en-US" b="1" dirty="0">
              <a:solidFill>
                <a:srgbClr val="000000"/>
              </a:solidFill>
              <a:ea typeface="MS PGothic" charset="-128"/>
            </a:endParaRPr>
          </a:p>
          <a:p>
            <a:pPr marL="171450" indent="-171450" defTabSz="996950">
              <a:buFont typeface="Arial" charset="0"/>
              <a:buChar char="•"/>
              <a:defRPr/>
            </a:pPr>
            <a:r>
              <a:rPr lang="en-US" altLang="en-US" dirty="0">
                <a:solidFill>
                  <a:srgbClr val="000000"/>
                </a:solidFill>
                <a:ea typeface="MS PGothic" charset="-128"/>
              </a:rPr>
              <a:t>Review remittance rules using </a:t>
            </a:r>
            <a:r>
              <a:rPr lang="en-US" altLang="en-US" i="1" dirty="0">
                <a:solidFill>
                  <a:srgbClr val="000000"/>
                </a:solidFill>
                <a:ea typeface="MS PGothic" charset="-128"/>
              </a:rPr>
              <a:t>Tool </a:t>
            </a:r>
            <a:r>
              <a:rPr lang="en-US" altLang="en-US" i="1" dirty="0" smtClean="0">
                <a:solidFill>
                  <a:srgbClr val="000000"/>
                </a:solidFill>
                <a:ea typeface="MS PGothic" charset="-128"/>
              </a:rPr>
              <a:t>5</a:t>
            </a:r>
            <a:r>
              <a:rPr lang="en-US" altLang="en-US" dirty="0" smtClean="0">
                <a:solidFill>
                  <a:srgbClr val="000000"/>
                </a:solidFill>
                <a:ea typeface="MS PGothic" charset="-128"/>
              </a:rPr>
              <a:t>.</a:t>
            </a:r>
          </a:p>
          <a:p>
            <a:pPr marL="628650" marR="0" lvl="1" indent="-171450" algn="l" defTabSz="996950" rtl="0" eaLnBrk="0" fontAlgn="base" latinLnBrk="0" hangingPunct="0">
              <a:lnSpc>
                <a:spcPct val="100000"/>
              </a:lnSpc>
              <a:spcBef>
                <a:spcPct val="30000"/>
              </a:spcBef>
              <a:spcAft>
                <a:spcPct val="0"/>
              </a:spcAft>
              <a:buClrTx/>
              <a:buSzTx/>
              <a:buFont typeface="Arial" charset="0"/>
              <a:buChar char="•"/>
              <a:tabLst/>
              <a:defRPr/>
            </a:pPr>
            <a:r>
              <a:rPr lang="en-US" altLang="en-US" dirty="0" smtClean="0">
                <a:solidFill>
                  <a:srgbClr val="000000"/>
                </a:solidFill>
                <a:ea typeface="MS PGothic" charset="-128"/>
              </a:rPr>
              <a:t>Companies must also provide a receipt that repeats the information in the first disclosure or a proof of payment. The receipt must also tell a consumer the date when the money will arrive and how the consumer can report a problem with a transfer.</a:t>
            </a:r>
          </a:p>
          <a:p>
            <a:pPr marL="171450" indent="-171450" defTabSz="996950">
              <a:buFont typeface="Arial" charset="0"/>
              <a:buChar char="•"/>
              <a:defRPr/>
            </a:pPr>
            <a:endParaRPr lang="en-US" altLang="en-US" dirty="0" smtClean="0">
              <a:solidFill>
                <a:srgbClr val="000000"/>
              </a:solidFill>
              <a:ea typeface="MS PGothic" charset="-128"/>
            </a:endParaRPr>
          </a:p>
          <a:p>
            <a:pPr marL="171450" indent="-171450" defTabSz="996950">
              <a:buFont typeface="Arial" charset="0"/>
              <a:buChar char="•"/>
              <a:defRPr/>
            </a:pPr>
            <a:r>
              <a:rPr lang="en-US" altLang="en-US" dirty="0" smtClean="0">
                <a:solidFill>
                  <a:srgbClr val="000000"/>
                </a:solidFill>
                <a:ea typeface="MS PGothic" charset="-128"/>
              </a:rPr>
              <a:t>Review disclosures rules and consider adding:</a:t>
            </a:r>
          </a:p>
          <a:p>
            <a:pPr marL="628650" lvl="1" indent="-171450" defTabSz="996950">
              <a:buFont typeface="Arial" charset="0"/>
              <a:buChar char="•"/>
              <a:defRPr/>
            </a:pPr>
            <a:r>
              <a:rPr lang="en-US" altLang="en-US" dirty="0" smtClean="0">
                <a:solidFill>
                  <a:srgbClr val="000000"/>
                </a:solidFill>
                <a:ea typeface="MS PGothic" charset="-128"/>
              </a:rPr>
              <a:t>Consumers must also receive information about when the money will arrive and how the consumer can report a problem with a transfer. </a:t>
            </a:r>
          </a:p>
          <a:p>
            <a:pPr marL="628650" lvl="1" indent="-171450" defTabSz="996950">
              <a:buFont typeface="Arial" charset="0"/>
              <a:buChar char="•"/>
              <a:defRPr/>
            </a:pPr>
            <a:r>
              <a:rPr lang="en-US" altLang="en-US" dirty="0" smtClean="0">
                <a:solidFill>
                  <a:srgbClr val="000000"/>
                </a:solidFill>
                <a:ea typeface="MS PGothic" charset="-128"/>
              </a:rPr>
              <a:t>Companies must provide the disclosures in English. Sometimes companies must also provide the disclosures in other languages.</a:t>
            </a:r>
          </a:p>
          <a:p>
            <a:pPr marL="628650" lvl="1" indent="-171450" defTabSz="996950">
              <a:buFont typeface="Arial" charset="0"/>
              <a:buChar char="•"/>
              <a:defRPr/>
            </a:pPr>
            <a:r>
              <a:rPr lang="en-US" altLang="en-US" b="1" dirty="0" smtClean="0">
                <a:solidFill>
                  <a:srgbClr val="000000"/>
                </a:solidFill>
                <a:ea typeface="MS PGothic" charset="-128"/>
              </a:rPr>
              <a:t>The right to cancel</a:t>
            </a:r>
            <a:r>
              <a:rPr lang="en-US" altLang="en-US" dirty="0" smtClean="0">
                <a:solidFill>
                  <a:srgbClr val="000000"/>
                </a:solidFill>
                <a:ea typeface="MS PGothic" charset="-128"/>
              </a:rPr>
              <a:t>: After paying, you will typically have 30 minutes (and sometimes more) to cancel the transaction at no charge, unless the transfer has already been picked up or deposited into the recipient’s account.</a:t>
            </a:r>
          </a:p>
          <a:p>
            <a:pPr marL="628650" lvl="1" indent="-171450" defTabSz="996950">
              <a:buFont typeface="Arial" charset="0"/>
              <a:buChar char="•"/>
              <a:defRPr/>
            </a:pPr>
            <a:r>
              <a:rPr lang="en-US" altLang="en-US" b="1" dirty="0" smtClean="0">
                <a:solidFill>
                  <a:srgbClr val="000000"/>
                </a:solidFill>
                <a:ea typeface="MS PGothic" charset="-128"/>
              </a:rPr>
              <a:t>The right to have errors resolved</a:t>
            </a:r>
            <a:r>
              <a:rPr lang="en-US" altLang="en-US" dirty="0" smtClean="0">
                <a:solidFill>
                  <a:srgbClr val="000000"/>
                </a:solidFill>
                <a:ea typeface="MS PGothic" charset="-128"/>
              </a:rPr>
              <a:t>: Companies must investigate if a consumer reports a problem with a transfer. For certain errors, such as if the money never arrives, you may be able to get a refund or have the transfer sent again. You can learn more here: http://www.consumerfinance.gov/askcfpb/1765/. </a:t>
            </a:r>
          </a:p>
          <a:p>
            <a:pPr marL="628650" lvl="1" indent="-171450" defTabSz="996950">
              <a:buFont typeface="Arial" charset="0"/>
              <a:buChar char="•"/>
              <a:defRPr/>
            </a:pPr>
            <a:r>
              <a:rPr lang="en-US" altLang="en-US" dirty="0" smtClean="0">
                <a:solidFill>
                  <a:srgbClr val="000000"/>
                </a:solidFill>
                <a:ea typeface="MS PGothic" charset="-128"/>
              </a:rPr>
              <a:t>The company may not be required to refund or resend the money if an error occurred because you provided incorrect information to the provider, such as the wrong account number.</a:t>
            </a:r>
          </a:p>
          <a:p>
            <a:pPr marL="628650" lvl="1" indent="-171450" defTabSz="996950">
              <a:buFont typeface="Arial" charset="0"/>
              <a:buChar char="•"/>
              <a:defRPr/>
            </a:pPr>
            <a:r>
              <a:rPr lang="en-US" altLang="en-US" dirty="0" smtClean="0">
                <a:solidFill>
                  <a:srgbClr val="000000"/>
                </a:solidFill>
                <a:ea typeface="MS PGothic" charset="-128"/>
              </a:rPr>
              <a:t>The rules also contain specific provisions applicable to transfers that consumers schedule in advance and for transfers that are scheduled to recur on a </a:t>
            </a:r>
            <a:r>
              <a:rPr lang="en-US" altLang="en-US" dirty="0" smtClean="0">
                <a:solidFill>
                  <a:srgbClr val="000000"/>
                </a:solidFill>
                <a:ea typeface="MS PGothic" charset="-128"/>
              </a:rPr>
              <a:t>regular basis. </a:t>
            </a:r>
            <a:endParaRPr lang="en-US" altLang="en-US" dirty="0">
              <a:solidFill>
                <a:srgbClr val="000000"/>
              </a:solidFill>
              <a:ea typeface="MS PGothic" charset="-128"/>
            </a:endParaRPr>
          </a:p>
          <a:p>
            <a:pPr marL="171450" indent="-171450" defTabSz="996950">
              <a:buFont typeface="Arial" charset="0"/>
              <a:buChar char="•"/>
              <a:defRPr/>
            </a:pPr>
            <a:endParaRPr lang="en-US" altLang="en-US" dirty="0" smtClean="0">
              <a:solidFill>
                <a:srgbClr val="000000"/>
              </a:solidFill>
              <a:ea typeface="MS PGothic" charset="-128"/>
            </a:endParaRPr>
          </a:p>
          <a:p>
            <a:pPr marL="171450" indent="-171450" defTabSz="996950">
              <a:buFont typeface="Arial" charset="0"/>
              <a:buChar char="•"/>
              <a:defRPr/>
            </a:pPr>
            <a:r>
              <a:rPr lang="en-US" altLang="en-US" dirty="0" smtClean="0">
                <a:solidFill>
                  <a:srgbClr val="000000"/>
                </a:solidFill>
                <a:ea typeface="MS PGothic" charset="-128"/>
              </a:rPr>
              <a:t>The rules apply to most remittance transfers that are:</a:t>
            </a:r>
          </a:p>
          <a:p>
            <a:pPr marL="628650" lvl="1" indent="-171450" defTabSz="996950">
              <a:buFont typeface="Arial" charset="0"/>
              <a:buChar char="•"/>
              <a:defRPr/>
            </a:pPr>
            <a:r>
              <a:rPr lang="en-US" altLang="en-US" dirty="0" smtClean="0">
                <a:solidFill>
                  <a:srgbClr val="000000"/>
                </a:solidFill>
                <a:ea typeface="MS PGothic" charset="-128"/>
              </a:rPr>
              <a:t>More than $15,</a:t>
            </a:r>
          </a:p>
          <a:p>
            <a:pPr marL="628650" lvl="1" indent="-171450" defTabSz="996950">
              <a:buFont typeface="Arial" charset="0"/>
              <a:buChar char="•"/>
              <a:defRPr/>
            </a:pPr>
            <a:r>
              <a:rPr lang="en-US" altLang="en-US" dirty="0" smtClean="0">
                <a:solidFill>
                  <a:srgbClr val="000000"/>
                </a:solidFill>
                <a:ea typeface="MS PGothic" charset="-128"/>
              </a:rPr>
              <a:t>Made by a consumer in the United States, and</a:t>
            </a:r>
          </a:p>
          <a:p>
            <a:pPr marL="628650" lvl="1" indent="-171450" defTabSz="996950">
              <a:buFont typeface="Arial" charset="0"/>
              <a:buChar char="•"/>
              <a:defRPr/>
            </a:pPr>
            <a:r>
              <a:rPr lang="en-US" altLang="en-US" dirty="0" smtClean="0">
                <a:solidFill>
                  <a:srgbClr val="000000"/>
                </a:solidFill>
                <a:ea typeface="MS PGothic" charset="-128"/>
              </a:rPr>
              <a:t>Sent to a person or company in a foreign country.</a:t>
            </a:r>
          </a:p>
        </p:txBody>
      </p:sp>
      <p:sp>
        <p:nvSpPr>
          <p:cNvPr id="406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6F75A3C-F491-47C5-BC80-7F6A619C8F6B}" type="slidenum">
              <a:rPr lang="en-US" altLang="en-US" smtClean="0">
                <a:latin typeface="Calibri" panose="020F0502020204030204" pitchFamily="34" charset="0"/>
              </a:rPr>
              <a:pPr/>
              <a:t>181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665309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b="1" u="sng" dirty="0" smtClean="0">
                <a:solidFill>
                  <a:srgbClr val="000000"/>
                </a:solidFill>
                <a:ea typeface="MS PGothic" charset="-128"/>
              </a:rPr>
              <a:t>Training Section 3: </a:t>
            </a:r>
            <a:r>
              <a:rPr lang="en-US" altLang="en-US" b="1" i="1" u="sng" dirty="0" smtClean="0">
                <a:solidFill>
                  <a:srgbClr val="000000"/>
                </a:solidFill>
              </a:rPr>
              <a:t>Introduction to the CFPB and Financial Empowerment</a:t>
            </a:r>
            <a:endParaRPr lang="en-US" altLang="en-US" b="1" u="sng" dirty="0" smtClean="0">
              <a:solidFill>
                <a:srgbClr val="000000"/>
              </a:solidFill>
            </a:endParaRPr>
          </a:p>
          <a:p>
            <a:pPr>
              <a:defRPr/>
            </a:pPr>
            <a:endParaRPr lang="en-US" altLang="en-US" b="1" u="sng" dirty="0" smtClean="0">
              <a:solidFill>
                <a:srgbClr val="000000"/>
              </a:solidFill>
            </a:endParaRPr>
          </a:p>
          <a:p>
            <a:pPr>
              <a:defRPr/>
            </a:pPr>
            <a:r>
              <a:rPr lang="en-US" altLang="en-US" b="1" dirty="0" smtClean="0">
                <a:solidFill>
                  <a:srgbClr val="000000"/>
                </a:solidFill>
              </a:rPr>
              <a:t>Facilitated Discussion and Presentation (</a:t>
            </a:r>
            <a:r>
              <a:rPr lang="en-US" b="1" dirty="0" smtClean="0">
                <a:solidFill>
                  <a:srgbClr val="000000"/>
                </a:solidFill>
                <a:ea typeface="MS PGothic" charset="0"/>
              </a:rPr>
              <a:t>About the Consumer Financial Protection Bureau</a:t>
            </a:r>
            <a:r>
              <a:rPr lang="en-US" altLang="en-US" b="1" dirty="0" smtClean="0">
                <a:solidFill>
                  <a:srgbClr val="000000"/>
                </a:solidFill>
              </a:rPr>
              <a:t>) </a:t>
            </a:r>
            <a:endParaRPr lang="en-US" altLang="en-US" b="1" u="sng" dirty="0" smtClean="0">
              <a:solidFill>
                <a:srgbClr val="000000"/>
              </a:solidFill>
            </a:endParaRPr>
          </a:p>
          <a:p>
            <a:pPr eaLnBrk="1" hangingPunct="1">
              <a:spcBef>
                <a:spcPct val="0"/>
              </a:spcBef>
              <a:defRPr/>
            </a:pPr>
            <a:endParaRPr lang="en-US" altLang="en-US" b="1" dirty="0" smtClean="0"/>
          </a:p>
          <a:p>
            <a:pPr marL="171450" indent="-171450" eaLnBrk="1" hangingPunct="1">
              <a:spcBef>
                <a:spcPct val="0"/>
              </a:spcBef>
              <a:buFont typeface="Arial" panose="020B0604020202020204" pitchFamily="34" charset="0"/>
              <a:buChar char="•"/>
              <a:defRPr/>
            </a:pPr>
            <a:r>
              <a:rPr lang="en-US" altLang="en-US" dirty="0" smtClean="0"/>
              <a:t>Review each resource or tool on the </a:t>
            </a:r>
            <a:r>
              <a:rPr lang="en-US" altLang="en-US" i="1" dirty="0" smtClean="0"/>
              <a:t>Your Money, Your Goals </a:t>
            </a:r>
            <a:r>
              <a:rPr lang="en-US" altLang="en-US" dirty="0" smtClean="0"/>
              <a:t>landing page using the following:</a:t>
            </a:r>
          </a:p>
          <a:p>
            <a:pPr marL="627398" lvl="1" indent="-171258" eaLnBrk="1" hangingPunct="1">
              <a:spcBef>
                <a:spcPct val="0"/>
              </a:spcBef>
              <a:buFontTx/>
              <a:buChar char="•"/>
              <a:defRPr/>
            </a:pPr>
            <a:r>
              <a:rPr lang="en-US" altLang="en-US" b="0" i="1" dirty="0" smtClean="0"/>
              <a:t>First you have the toolkit. This document contains all of the narrative information and tools for service providers to use with the people they serve. This is a PDF file that you can download. You can print the whole toolkit or just the sections or individuals tools you need by referring to the table of contents. The toolkit is also available in Spanish.</a:t>
            </a:r>
          </a:p>
          <a:p>
            <a:pPr marL="627398" lvl="1" indent="-171258" eaLnBrk="1" hangingPunct="1">
              <a:spcBef>
                <a:spcPct val="0"/>
              </a:spcBef>
              <a:buFontTx/>
              <a:buChar char="•"/>
              <a:defRPr/>
            </a:pPr>
            <a:r>
              <a:rPr lang="en-US" altLang="en-US" b="0" i="1" dirty="0" smtClean="0"/>
              <a:t>Under the Training section, you will find all of the material you need to plan and deliver the training. The training guide is a PPT presentation with all of the facilitation instructions in the notes section of the PPT.</a:t>
            </a:r>
          </a:p>
          <a:p>
            <a:pPr marL="627398" lvl="1" indent="-171258" eaLnBrk="1" hangingPunct="1">
              <a:spcBef>
                <a:spcPct val="0"/>
              </a:spcBef>
              <a:buFontTx/>
              <a:buChar char="•"/>
              <a:defRPr/>
            </a:pPr>
            <a:r>
              <a:rPr lang="en-US" altLang="en-US" b="0" i="1" dirty="0" smtClean="0"/>
              <a:t>Contextualization and customized information and tools for specific populations is provided in shorter companion guides.</a:t>
            </a:r>
            <a:r>
              <a:rPr lang="en-US" altLang="en-US" b="0" i="1" baseline="0" dirty="0" smtClean="0"/>
              <a:t> </a:t>
            </a:r>
            <a:r>
              <a:rPr lang="en-US" altLang="en-US" b="0" i="1" dirty="0" smtClean="0"/>
              <a:t>The one of these guides, Your Money, Your Goals: Focus on Native Communities is shown in this screenshot. </a:t>
            </a:r>
            <a:endParaRPr lang="en-US" altLang="en-US" i="1" dirty="0" smtClean="0"/>
          </a:p>
          <a:p>
            <a:pPr marL="171450" indent="-171450" eaLnBrk="1" hangingPunct="1">
              <a:spcBef>
                <a:spcPct val="0"/>
              </a:spcBef>
              <a:buFont typeface="Arial" panose="020B0604020202020204" pitchFamily="34" charset="0"/>
              <a:buChar char="•"/>
              <a:defRPr/>
            </a:pPr>
            <a:endParaRPr lang="en-US" altLang="en-US" dirty="0" smtClean="0"/>
          </a:p>
          <a:p>
            <a:pPr marL="171450" indent="-171450" eaLnBrk="1" hangingPunct="1">
              <a:spcBef>
                <a:spcPct val="0"/>
              </a:spcBef>
              <a:buFont typeface="Arial" panose="020B0604020202020204" pitchFamily="34" charset="0"/>
              <a:buChar char="•"/>
              <a:defRPr/>
            </a:pPr>
            <a:r>
              <a:rPr lang="en-US" altLang="en-US" dirty="0" smtClean="0"/>
              <a:t>Review the </a:t>
            </a:r>
            <a:r>
              <a:rPr lang="en-US" altLang="en-US" i="1" dirty="0" smtClean="0"/>
              <a:t>Implementation</a:t>
            </a:r>
            <a:r>
              <a:rPr lang="en-US" altLang="en-US" dirty="0" smtClean="0"/>
              <a:t> and the </a:t>
            </a:r>
            <a:r>
              <a:rPr lang="en-US" altLang="en-US" i="1" dirty="0" smtClean="0"/>
              <a:t>Creating a Referral Guide</a:t>
            </a:r>
            <a:r>
              <a:rPr lang="en-US" altLang="en-US" dirty="0" smtClean="0"/>
              <a:t>.</a:t>
            </a:r>
          </a:p>
          <a:p>
            <a:pPr marL="171450" indent="-171450" eaLnBrk="1" hangingPunct="1">
              <a:spcBef>
                <a:spcPct val="0"/>
              </a:spcBef>
              <a:buFont typeface="Arial" panose="020B0604020202020204" pitchFamily="34" charset="0"/>
              <a:buChar char="•"/>
              <a:defRPr/>
            </a:pPr>
            <a:r>
              <a:rPr lang="en-US" altLang="en-US" dirty="0" smtClean="0"/>
              <a:t>Review the Follow-up Resources</a:t>
            </a:r>
          </a:p>
          <a:p>
            <a:pPr>
              <a:defRPr/>
            </a:pPr>
            <a:endParaRPr lang="en-US" altLang="en-US" b="1" i="1" dirty="0" smtClean="0">
              <a:solidFill>
                <a:srgbClr val="000000"/>
              </a:solidFill>
            </a:endParaRPr>
          </a:p>
          <a:p>
            <a:pPr>
              <a:defRPr/>
            </a:pPr>
            <a:r>
              <a:rPr lang="en-US" altLang="en-US" b="1" i="1" dirty="0" smtClean="0">
                <a:solidFill>
                  <a:srgbClr val="000000"/>
                </a:solidFill>
              </a:rPr>
              <a:t>NOTE: If you have access to an Internet connection during the training, it can be useful for participants to see you move through the website to the complaint and show some of the features of this section of the CFPB’s website live</a:t>
            </a:r>
            <a:r>
              <a:rPr lang="en-US" altLang="en-US" b="1" i="1" dirty="0" smtClean="0">
                <a:solidFill>
                  <a:schemeClr val="tx1"/>
                </a:solidFill>
              </a:rPr>
              <a:t>.</a:t>
            </a:r>
            <a:endParaRPr lang="en-US" altLang="en-US" b="1" i="1" dirty="0" smtClean="0">
              <a:solidFill>
                <a:srgbClr val="000000"/>
              </a:solidFill>
            </a:endParaRPr>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0FACF69-F199-4FC0-8509-E1F53F2499D4}" type="slidenum">
              <a:rPr lang="en-US" altLang="en-US" smtClean="0">
                <a:latin typeface="Calibri" panose="020F0502020204030204" pitchFamily="34" charset="0"/>
              </a:rPr>
              <a:pPr/>
              <a:t>18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50901684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extLst/>
        </p:spPr>
        <p:txBody>
          <a:bodyPr wrap="square" numCol="1" anchor="t" anchorCtr="0" compatLnSpc="1">
            <a:prstTxWarp prst="textNoShape">
              <a:avLst/>
            </a:prstTxWarp>
          </a:bodyPr>
          <a:lstStyle/>
          <a:p>
            <a:pPr defTabSz="971550"/>
            <a:r>
              <a:rPr lang="en-US" altLang="en-US" b="1" i="1" u="sng" dirty="0" smtClean="0">
                <a:solidFill>
                  <a:srgbClr val="000000"/>
                </a:solidFill>
              </a:rPr>
              <a:t>Module 8: Money services, cards, accounts, and loans: Finding what works for you</a:t>
            </a:r>
          </a:p>
          <a:p>
            <a:pPr defTabSz="971550"/>
            <a:endParaRPr lang="en-US" altLang="en-US" b="1" dirty="0" smtClean="0">
              <a:solidFill>
                <a:srgbClr val="000000"/>
              </a:solidFill>
            </a:endParaRPr>
          </a:p>
          <a:p>
            <a:pPr defTabSz="971550"/>
            <a:r>
              <a:rPr lang="en-US" altLang="en-US" b="1" dirty="0" smtClean="0">
                <a:solidFill>
                  <a:srgbClr val="000000"/>
                </a:solidFill>
              </a:rPr>
              <a:t>Presentation and Discussion (Module 8)</a:t>
            </a:r>
          </a:p>
          <a:p>
            <a:pPr defTabSz="971550"/>
            <a:endParaRPr lang="en-US" altLang="en-US" b="1" dirty="0" smtClean="0">
              <a:solidFill>
                <a:srgbClr val="000000"/>
              </a:solidFill>
            </a:endParaRPr>
          </a:p>
          <a:p>
            <a:pPr marL="171450" indent="-171450" defTabSz="971550">
              <a:buFont typeface="Arial" panose="020B0604020202020204" pitchFamily="34" charset="0"/>
              <a:buChar char="•"/>
            </a:pPr>
            <a:r>
              <a:rPr lang="en-US" altLang="en-US" dirty="0" smtClean="0">
                <a:solidFill>
                  <a:srgbClr val="000000"/>
                </a:solidFill>
              </a:rPr>
              <a:t>Highlight opportunities for introducing financial empowerment depending on the amount of time available:</a:t>
            </a:r>
          </a:p>
          <a:p>
            <a:pPr marL="627063" lvl="1" indent="-169863" defTabSz="971550">
              <a:buFontTx/>
              <a:buChar char="•"/>
            </a:pPr>
            <a:r>
              <a:rPr lang="en-US" altLang="en-US" dirty="0" smtClean="0">
                <a:solidFill>
                  <a:srgbClr val="000000"/>
                </a:solidFill>
              </a:rPr>
              <a:t>If you have a 10-minute session</a:t>
            </a:r>
            <a:r>
              <a:rPr lang="mr-IN" altLang="en-US" dirty="0" smtClean="0">
                <a:solidFill>
                  <a:srgbClr val="000000"/>
                </a:solidFill>
                <a:cs typeface="Mangal" panose="02040503050203030202" pitchFamily="18" charset="0"/>
              </a:rPr>
              <a:t>…</a:t>
            </a:r>
            <a:endParaRPr lang="en-US" altLang="en-US" dirty="0" smtClean="0">
              <a:solidFill>
                <a:srgbClr val="000000"/>
              </a:solidFill>
            </a:endParaRPr>
          </a:p>
          <a:p>
            <a:pPr marL="1084263" lvl="2" indent="-169863" defTabSz="971550">
              <a:buFontTx/>
              <a:buChar char="•"/>
            </a:pPr>
            <a:r>
              <a:rPr lang="en-US" altLang="en-US" dirty="0" smtClean="0">
                <a:solidFill>
                  <a:srgbClr val="000000"/>
                </a:solidFill>
              </a:rPr>
              <a:t>Tool 1: Know your options: Money services, card, accounts, and loans</a:t>
            </a:r>
          </a:p>
          <a:p>
            <a:pPr marL="627063" lvl="1" indent="-169863" defTabSz="971550">
              <a:buFontTx/>
              <a:buChar char="•"/>
            </a:pPr>
            <a:r>
              <a:rPr lang="en-US" altLang="en-US" dirty="0" smtClean="0">
                <a:solidFill>
                  <a:srgbClr val="000000"/>
                </a:solidFill>
              </a:rPr>
              <a:t>If you have a 30-minute session</a:t>
            </a:r>
            <a:r>
              <a:rPr lang="mr-IN" altLang="en-US" dirty="0" smtClean="0">
                <a:solidFill>
                  <a:srgbClr val="000000"/>
                </a:solidFill>
                <a:cs typeface="Mangal" panose="02040503050203030202" pitchFamily="18" charset="0"/>
              </a:rPr>
              <a:t>…</a:t>
            </a:r>
            <a:endParaRPr lang="en-US" altLang="en-US" dirty="0" smtClean="0">
              <a:solidFill>
                <a:srgbClr val="000000"/>
              </a:solidFill>
            </a:endParaRPr>
          </a:p>
          <a:p>
            <a:pPr marL="1084263" lvl="2" indent="-169863" defTabSz="971550">
              <a:buFontTx/>
              <a:buChar char="•"/>
            </a:pPr>
            <a:r>
              <a:rPr lang="en-US" altLang="en-US" dirty="0" smtClean="0">
                <a:solidFill>
                  <a:srgbClr val="000000"/>
                </a:solidFill>
              </a:rPr>
              <a:t>Tool 2: Ask questions: Choosing where to get what you need</a:t>
            </a:r>
          </a:p>
          <a:p>
            <a:pPr marL="1084263" lvl="2" indent="-169863" defTabSz="971550">
              <a:buFontTx/>
              <a:buChar char="•"/>
            </a:pPr>
            <a:r>
              <a:rPr lang="en-US" altLang="en-US" dirty="0" smtClean="0">
                <a:solidFill>
                  <a:srgbClr val="000000"/>
                </a:solidFill>
              </a:rPr>
              <a:t>Tool 3: Money services and banking basics</a:t>
            </a:r>
          </a:p>
          <a:p>
            <a:pPr marL="627063" lvl="1" indent="-169863" defTabSz="971550">
              <a:buFontTx/>
              <a:buChar char="•"/>
            </a:pPr>
            <a:r>
              <a:rPr lang="en-US" altLang="en-US" dirty="0" smtClean="0">
                <a:solidFill>
                  <a:srgbClr val="000000"/>
                </a:solidFill>
              </a:rPr>
              <a:t>If you have multiple sessions</a:t>
            </a:r>
            <a:r>
              <a:rPr lang="mr-IN" altLang="en-US" dirty="0" smtClean="0">
                <a:solidFill>
                  <a:srgbClr val="000000"/>
                </a:solidFill>
                <a:cs typeface="Mangal" panose="02040503050203030202" pitchFamily="18" charset="0"/>
              </a:rPr>
              <a:t>…</a:t>
            </a:r>
            <a:endParaRPr lang="en-US" altLang="en-US" dirty="0" smtClean="0">
              <a:solidFill>
                <a:srgbClr val="000000"/>
              </a:solidFill>
            </a:endParaRPr>
          </a:p>
          <a:p>
            <a:pPr marL="1084263" lvl="2" indent="-169863" defTabSz="971550">
              <a:buFontTx/>
              <a:buChar char="•"/>
            </a:pPr>
            <a:r>
              <a:rPr lang="en-US" altLang="en-US" dirty="0" smtClean="0">
                <a:solidFill>
                  <a:srgbClr val="000000"/>
                </a:solidFill>
              </a:rPr>
              <a:t>Tool 4: Opening an account checklist</a:t>
            </a:r>
          </a:p>
          <a:p>
            <a:pPr marL="1084263" lvl="2" indent="-169863" defTabSz="971550">
              <a:buFontTx/>
              <a:buChar char="•"/>
            </a:pPr>
            <a:r>
              <a:rPr lang="en-US" altLang="en-US" dirty="0" smtClean="0">
                <a:solidFill>
                  <a:srgbClr val="000000"/>
                </a:solidFill>
              </a:rPr>
              <a:t>Tool 5: Money transfers and remittances: What you need to know</a:t>
            </a:r>
          </a:p>
          <a:p>
            <a:pPr marL="627063" lvl="1" indent="-169863" defTabSz="971550">
              <a:buFontTx/>
              <a:buChar char="•"/>
            </a:pPr>
            <a:endParaRPr lang="en-US" altLang="en-US" dirty="0" smtClean="0">
              <a:solidFill>
                <a:srgbClr val="000000"/>
              </a:solidFill>
            </a:endParaRPr>
          </a:p>
          <a:p>
            <a:pPr marL="171450" indent="-171450" defTabSz="971550">
              <a:buFont typeface="Arial" panose="020B0604020202020204" pitchFamily="34" charset="0"/>
              <a:buChar char="•"/>
            </a:pPr>
            <a:r>
              <a:rPr lang="en-US" altLang="en-US" b="1" i="1" dirty="0" smtClean="0">
                <a:solidFill>
                  <a:srgbClr val="000000"/>
                </a:solidFill>
              </a:rPr>
              <a:t>If you have time during the training:</a:t>
            </a:r>
          </a:p>
          <a:p>
            <a:pPr marL="627063" lvl="1" indent="-169863" defTabSz="971550">
              <a:buFontTx/>
              <a:buChar char="•"/>
            </a:pPr>
            <a:r>
              <a:rPr lang="en-US" altLang="en-US" b="1" dirty="0" smtClean="0">
                <a:solidFill>
                  <a:srgbClr val="000000"/>
                </a:solidFill>
              </a:rPr>
              <a:t>ASK:</a:t>
            </a:r>
            <a:r>
              <a:rPr lang="en-US" altLang="en-US" dirty="0" smtClean="0">
                <a:solidFill>
                  <a:srgbClr val="000000"/>
                </a:solidFill>
              </a:rPr>
              <a:t> What other ways could you introduce the financial empowerment tools from this module in your work?</a:t>
            </a:r>
          </a:p>
          <a:p>
            <a:pPr defTabSz="971550">
              <a:buFontTx/>
              <a:buChar char="•"/>
            </a:pPr>
            <a:endParaRPr lang="en-US" altLang="en-US" dirty="0" smtClean="0">
              <a:solidFill>
                <a:srgbClr val="000000"/>
              </a:solidFill>
            </a:endParaRPr>
          </a:p>
          <a:p>
            <a:pPr defTabSz="971550" eaLnBrk="1" hangingPunct="1">
              <a:spcBef>
                <a:spcPct val="0"/>
              </a:spcBef>
            </a:pPr>
            <a:r>
              <a:rPr lang="en-US" altLang="en-US" b="1" dirty="0" smtClean="0">
                <a:solidFill>
                  <a:srgbClr val="000000"/>
                </a:solidFill>
              </a:rPr>
              <a:t>Summarize by sharing:</a:t>
            </a:r>
          </a:p>
          <a:p>
            <a:pPr marL="171450" indent="-171450" defTabSz="971550" eaLnBrk="1" hangingPunct="1">
              <a:spcBef>
                <a:spcPct val="0"/>
              </a:spcBef>
              <a:buFont typeface="Arial" panose="020B0604020202020204" pitchFamily="34" charset="0"/>
              <a:buChar char="•"/>
            </a:pPr>
            <a:r>
              <a:rPr lang="en-US" altLang="en-US" dirty="0" smtClean="0">
                <a:solidFill>
                  <a:srgbClr val="000000"/>
                </a:solidFill>
              </a:rPr>
              <a:t>Financial products and services can help you more efficiently and effectively get, manage, and use your money. </a:t>
            </a:r>
          </a:p>
          <a:p>
            <a:pPr marL="171450" indent="-171450" defTabSz="971550" eaLnBrk="1" hangingPunct="1">
              <a:spcBef>
                <a:spcPct val="0"/>
              </a:spcBef>
              <a:buFont typeface="Arial" panose="020B0604020202020204" pitchFamily="34" charset="0"/>
              <a:buChar char="•"/>
            </a:pPr>
            <a:r>
              <a:rPr lang="en-US" altLang="en-US" dirty="0" smtClean="0">
                <a:solidFill>
                  <a:srgbClr val="000000"/>
                </a:solidFill>
              </a:rPr>
              <a:t>Knowing the reasons you may need financial services and matching your needs with the right products and services can ensure you are getting what you need from this complex marketplace.</a:t>
            </a:r>
          </a:p>
          <a:p>
            <a:pPr marL="171450" indent="-171450" defTabSz="971550" eaLnBrk="1" hangingPunct="1">
              <a:spcBef>
                <a:spcPct val="0"/>
              </a:spcBef>
              <a:buFont typeface="Arial" panose="020B0604020202020204" pitchFamily="34" charset="0"/>
              <a:buChar char="•"/>
            </a:pPr>
            <a:r>
              <a:rPr lang="en-US" altLang="en-US" dirty="0" smtClean="0">
                <a:solidFill>
                  <a:srgbClr val="000000"/>
                </a:solidFill>
              </a:rPr>
              <a:t>Learn the basic terms for financial products and services. </a:t>
            </a:r>
          </a:p>
          <a:p>
            <a:pPr marL="171450" indent="-171450" defTabSz="971550" eaLnBrk="1" hangingPunct="1">
              <a:spcBef>
                <a:spcPct val="0"/>
              </a:spcBef>
              <a:buFont typeface="Arial" panose="020B0604020202020204" pitchFamily="34" charset="0"/>
              <a:buChar char="•"/>
            </a:pPr>
            <a:r>
              <a:rPr lang="en-US" altLang="en-US" dirty="0" smtClean="0">
                <a:solidFill>
                  <a:srgbClr val="000000"/>
                </a:solidFill>
              </a:rPr>
              <a:t>If information</a:t>
            </a:r>
            <a:r>
              <a:rPr lang="ja-JP" altLang="en-US" dirty="0" smtClean="0">
                <a:solidFill>
                  <a:srgbClr val="000000"/>
                </a:solidFill>
              </a:rPr>
              <a:t>’</a:t>
            </a:r>
            <a:r>
              <a:rPr lang="en-US" altLang="ja-JP" dirty="0" smtClean="0">
                <a:solidFill>
                  <a:srgbClr val="000000"/>
                </a:solidFill>
              </a:rPr>
              <a:t>s not clear, don</a:t>
            </a:r>
            <a:r>
              <a:rPr lang="ja-JP" altLang="en-US" dirty="0" smtClean="0">
                <a:solidFill>
                  <a:srgbClr val="000000"/>
                </a:solidFill>
              </a:rPr>
              <a:t>’</a:t>
            </a:r>
            <a:r>
              <a:rPr lang="en-US" altLang="ja-JP" dirty="0" smtClean="0">
                <a:solidFill>
                  <a:srgbClr val="000000"/>
                </a:solidFill>
              </a:rPr>
              <a:t>t be afraid to ask questions. </a:t>
            </a:r>
          </a:p>
          <a:p>
            <a:pPr marL="171450" indent="-171450" defTabSz="971550" eaLnBrk="1" hangingPunct="1">
              <a:spcBef>
                <a:spcPct val="0"/>
              </a:spcBef>
              <a:buFont typeface="Arial" panose="020B0604020202020204" pitchFamily="34" charset="0"/>
              <a:buChar char="•"/>
            </a:pPr>
            <a:r>
              <a:rPr lang="en-US" altLang="en-US" dirty="0" smtClean="0">
                <a:solidFill>
                  <a:srgbClr val="000000"/>
                </a:solidFill>
              </a:rPr>
              <a:t>Finally, shop around for financial services. </a:t>
            </a:r>
          </a:p>
          <a:p>
            <a:pPr marL="627063" lvl="1" indent="-169863" defTabSz="971550" eaLnBrk="1" hangingPunct="1">
              <a:spcBef>
                <a:spcPct val="0"/>
              </a:spcBef>
              <a:buFontTx/>
              <a:buChar char="•"/>
            </a:pPr>
            <a:r>
              <a:rPr lang="en-US" altLang="en-US" dirty="0" smtClean="0">
                <a:solidFill>
                  <a:srgbClr val="000000"/>
                </a:solidFill>
              </a:rPr>
              <a:t>Look at convenience, cost, and service provided before selecting a product, service or provider.</a:t>
            </a:r>
          </a:p>
          <a:p>
            <a:pPr marL="171450" indent="-171450" defTabSz="971550" eaLnBrk="1" hangingPunct="1">
              <a:spcBef>
                <a:spcPct val="0"/>
              </a:spcBef>
              <a:buFont typeface="Arial" panose="020B0604020202020204" pitchFamily="34" charset="0"/>
              <a:buChar char="•"/>
            </a:pPr>
            <a:r>
              <a:rPr lang="en-US" altLang="en-US" dirty="0" smtClean="0">
                <a:solidFill>
                  <a:srgbClr val="000000"/>
                </a:solidFill>
              </a:rPr>
              <a:t>Be aware of debt traps—products that may not only get you into debt, but keep you there. </a:t>
            </a:r>
          </a:p>
          <a:p>
            <a:pPr marL="171450" indent="-171450" defTabSz="971550" eaLnBrk="1" hangingPunct="1">
              <a:spcBef>
                <a:spcPct val="0"/>
              </a:spcBef>
              <a:buFont typeface="Arial" panose="020B0604020202020204" pitchFamily="34" charset="0"/>
              <a:buChar char="•"/>
            </a:pPr>
            <a:r>
              <a:rPr lang="en-US" altLang="en-US" dirty="0" smtClean="0">
                <a:solidFill>
                  <a:srgbClr val="000000"/>
                </a:solidFill>
              </a:rPr>
              <a:t>With all financial products there are lots of rules. </a:t>
            </a:r>
          </a:p>
          <a:p>
            <a:pPr marL="627063" lvl="1" indent="-169863" defTabSz="971550" eaLnBrk="1" hangingPunct="1">
              <a:spcBef>
                <a:spcPct val="0"/>
              </a:spcBef>
              <a:buFontTx/>
              <a:buChar char="•"/>
            </a:pPr>
            <a:r>
              <a:rPr lang="en-US" altLang="en-US" dirty="0" smtClean="0">
                <a:solidFill>
                  <a:srgbClr val="000000"/>
                </a:solidFill>
              </a:rPr>
              <a:t>Do you best to understand the rules so you avoid fees and fines.</a:t>
            </a:r>
          </a:p>
          <a:p>
            <a:pPr marL="171450" indent="-171450" defTabSz="971550" eaLnBrk="1" hangingPunct="1">
              <a:spcBef>
                <a:spcPct val="0"/>
              </a:spcBef>
              <a:buFont typeface="Arial" panose="020B0604020202020204" pitchFamily="34" charset="0"/>
              <a:buChar char="•"/>
            </a:pPr>
            <a:r>
              <a:rPr lang="en-US" altLang="en-US" dirty="0" smtClean="0">
                <a:solidFill>
                  <a:srgbClr val="000000"/>
                </a:solidFill>
              </a:rPr>
              <a:t>Finally, use the CFPB website</a:t>
            </a:r>
            <a:r>
              <a:rPr lang="ja-JP" altLang="en-US" dirty="0" smtClean="0">
                <a:solidFill>
                  <a:srgbClr val="000000"/>
                </a:solidFill>
              </a:rPr>
              <a:t>’</a:t>
            </a:r>
            <a:r>
              <a:rPr lang="en-US" altLang="ja-JP" dirty="0" smtClean="0">
                <a:solidFill>
                  <a:srgbClr val="000000"/>
                </a:solidFill>
              </a:rPr>
              <a:t>s </a:t>
            </a:r>
            <a:r>
              <a:rPr lang="en-US" altLang="ja-JP" u="sng" dirty="0" smtClean="0">
                <a:solidFill>
                  <a:srgbClr val="000000"/>
                </a:solidFill>
              </a:rPr>
              <a:t>Ask CFPB </a:t>
            </a:r>
            <a:r>
              <a:rPr lang="en-US" altLang="ja-JP" dirty="0" smtClean="0">
                <a:solidFill>
                  <a:srgbClr val="000000"/>
                </a:solidFill>
              </a:rPr>
              <a:t>as a resource to learn more about the financial services industry and the product and services they sell.</a:t>
            </a:r>
          </a:p>
          <a:p>
            <a:pPr defTabSz="971550">
              <a:buFontTx/>
              <a:buChar char="•"/>
            </a:pPr>
            <a:endParaRPr lang="en-US" altLang="en-US" dirty="0" smtClean="0">
              <a:solidFill>
                <a:srgbClr val="000000"/>
              </a:solidFill>
            </a:endParaRPr>
          </a:p>
          <a:p>
            <a:pPr marL="0" indent="0" defTabSz="971550">
              <a:buFont typeface="Arial" panose="020B0604020202020204" pitchFamily="34" charset="0"/>
              <a:buNone/>
            </a:pPr>
            <a:r>
              <a:rPr lang="en-US" altLang="en-US" b="1" dirty="0" smtClean="0">
                <a:solidFill>
                  <a:srgbClr val="000000"/>
                </a:solidFill>
              </a:rPr>
              <a:t>WRAP UP</a:t>
            </a:r>
          </a:p>
          <a:p>
            <a:pPr marL="627063" lvl="1" indent="-169863" defTabSz="971550">
              <a:lnSpc>
                <a:spcPts val="2200"/>
              </a:lnSpc>
              <a:buFontTx/>
              <a:buChar char="•"/>
            </a:pPr>
            <a:r>
              <a:rPr lang="en-US" altLang="en-US" sz="900" dirty="0" smtClean="0"/>
              <a:t>Financial products and services are provided by a broad range of providers from banks and credit unions to retail stores to the federal government.</a:t>
            </a:r>
          </a:p>
          <a:p>
            <a:pPr marL="627063" lvl="1" indent="-169863" defTabSz="971550">
              <a:lnSpc>
                <a:spcPts val="2200"/>
              </a:lnSpc>
              <a:buFontTx/>
              <a:buChar char="•"/>
            </a:pPr>
            <a:r>
              <a:rPr lang="en-US" altLang="en-US" sz="900" dirty="0" smtClean="0"/>
              <a:t>Use </a:t>
            </a:r>
            <a:r>
              <a:rPr lang="en-US" altLang="en-US" sz="900" b="1" i="1" dirty="0" smtClean="0"/>
              <a:t>Tool 1: Know your options: Money services, cards, accounts, and loans (Which financial product or services do you need?) </a:t>
            </a:r>
            <a:r>
              <a:rPr lang="en-US" altLang="en-US" sz="900" dirty="0" smtClean="0"/>
              <a:t>to help you figure out which financial products or services will meet your needs</a:t>
            </a:r>
          </a:p>
          <a:p>
            <a:pPr marL="627063" lvl="1" indent="-169863" defTabSz="971550">
              <a:lnSpc>
                <a:spcPts val="2200"/>
              </a:lnSpc>
              <a:buFontTx/>
              <a:buChar char="•"/>
            </a:pPr>
            <a:r>
              <a:rPr lang="en-US" altLang="en-US" sz="900" dirty="0" smtClean="0"/>
              <a:t>Use </a:t>
            </a:r>
            <a:r>
              <a:rPr lang="en-US" altLang="en-US" sz="900" b="1" i="1" dirty="0" smtClean="0"/>
              <a:t>Tool 2: Ask questions: Choosing where to get what you need (Comparing financial service providers) </a:t>
            </a:r>
            <a:r>
              <a:rPr lang="en-US" altLang="en-US" sz="900" dirty="0" smtClean="0"/>
              <a:t>to help you compare financial service providers based on their characteristics as well as the features and benefits of the products and service they offer.</a:t>
            </a:r>
          </a:p>
          <a:p>
            <a:pPr marL="627063" lvl="1" indent="-169863" defTabSz="971550">
              <a:lnSpc>
                <a:spcPts val="2200"/>
              </a:lnSpc>
              <a:buFontTx/>
              <a:buChar char="•"/>
            </a:pPr>
            <a:r>
              <a:rPr lang="en-US" altLang="en-US" sz="900" dirty="0" smtClean="0"/>
              <a:t>Use </a:t>
            </a:r>
            <a:r>
              <a:rPr lang="en-US" altLang="en-US" sz="900" b="1" i="1" dirty="0" smtClean="0"/>
              <a:t>Tool 3: Money services and banking basics (The basics of financial products and service)</a:t>
            </a:r>
            <a:r>
              <a:rPr lang="en-US" altLang="en-US" sz="900" dirty="0" smtClean="0"/>
              <a:t> to help you learn about the different financial products and services offered at banks, credit unions, and other financial service providers.</a:t>
            </a:r>
          </a:p>
          <a:p>
            <a:pPr marL="627063" lvl="1" indent="-169863" defTabSz="971550">
              <a:lnSpc>
                <a:spcPts val="2200"/>
              </a:lnSpc>
              <a:buFontTx/>
              <a:buChar char="•"/>
            </a:pPr>
            <a:r>
              <a:rPr lang="en-US" altLang="en-US" sz="900" dirty="0" smtClean="0"/>
              <a:t>Use </a:t>
            </a:r>
            <a:r>
              <a:rPr lang="en-US" altLang="en-US" sz="900" b="1" i="1" dirty="0" smtClean="0"/>
              <a:t>Tool 4: Opening an account checklist </a:t>
            </a:r>
            <a:r>
              <a:rPr lang="en-US" altLang="en-US" sz="900" dirty="0" smtClean="0"/>
              <a:t>to understand the specific steps for opening an account including information you may want to have before opening an account.</a:t>
            </a:r>
          </a:p>
          <a:p>
            <a:pPr marL="627063" lvl="1" indent="-169863" defTabSz="971550">
              <a:lnSpc>
                <a:spcPts val="2200"/>
              </a:lnSpc>
              <a:buFontTx/>
              <a:buChar char="•"/>
            </a:pPr>
            <a:r>
              <a:rPr lang="en-US" altLang="en-US" sz="900" dirty="0" smtClean="0"/>
              <a:t>Use </a:t>
            </a:r>
            <a:r>
              <a:rPr lang="en-US" altLang="en-US" sz="900" b="1" i="1" dirty="0" smtClean="0"/>
              <a:t>Tool 5: Money transfers and remittances: What you need to know </a:t>
            </a:r>
            <a:r>
              <a:rPr lang="en-US" altLang="en-US" sz="900" dirty="0" smtClean="0"/>
              <a:t>to learn more about using these products and services.</a:t>
            </a:r>
          </a:p>
        </p:txBody>
      </p:sp>
      <p:sp>
        <p:nvSpPr>
          <p:cNvPr id="408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AB43EE5-936B-4D89-8F49-0633AEC1DD95}" type="slidenum">
              <a:rPr lang="en-US" altLang="en-US" smtClean="0">
                <a:latin typeface="Calibri" panose="020F0502020204030204" pitchFamily="34" charset="0"/>
              </a:rPr>
              <a:pPr/>
              <a:t>182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55908709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025" eaLnBrk="1" hangingPunct="1">
              <a:spcBef>
                <a:spcPct val="0"/>
              </a:spcBef>
            </a:pPr>
            <a:r>
              <a:rPr lang="en-US" altLang="en-US" dirty="0" smtClean="0"/>
              <a:t>Note: Training sections for content modules are labeled by their module number (ex: Module 1), rather than by training section number.</a:t>
            </a:r>
          </a:p>
        </p:txBody>
      </p:sp>
      <p:sp>
        <p:nvSpPr>
          <p:cNvPr id="1300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64AEB72-D073-4A19-8470-D478117594DD}" type="slidenum">
              <a:rPr lang="en-US" altLang="en-US" smtClean="0">
                <a:latin typeface="Calibri" panose="020F0502020204030204" pitchFamily="34" charset="0"/>
              </a:rPr>
              <a:pPr/>
              <a:t>183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57787376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defRPr/>
            </a:pPr>
            <a:r>
              <a:rPr lang="en-US" altLang="en-US" b="1" i="1" u="sng" dirty="0" smtClean="0">
                <a:solidFill>
                  <a:srgbClr val="000000"/>
                </a:solidFill>
                <a:ea typeface="MS PGothic" charset="-128"/>
              </a:rPr>
              <a:t>Module 9: Protecting </a:t>
            </a:r>
            <a:r>
              <a:rPr lang="en-US" altLang="en-US" b="1" i="1" u="sng" dirty="0">
                <a:solidFill>
                  <a:srgbClr val="000000"/>
                </a:solidFill>
                <a:ea typeface="MS PGothic" charset="-128"/>
              </a:rPr>
              <a:t>Your Money</a:t>
            </a:r>
          </a:p>
          <a:p>
            <a:pPr>
              <a:spcBef>
                <a:spcPct val="0"/>
              </a:spcBef>
              <a:defRPr/>
            </a:pPr>
            <a:r>
              <a:rPr lang="en-US" altLang="en-US" b="1" dirty="0">
                <a:solidFill>
                  <a:srgbClr val="000000"/>
                </a:solidFill>
                <a:ea typeface="MS PGothic" charset="-128"/>
              </a:rPr>
              <a:t>Methodology: Presentation and Facilitated Discussion / Skits / Teach back</a:t>
            </a:r>
          </a:p>
          <a:p>
            <a:pPr>
              <a:spcBef>
                <a:spcPct val="0"/>
              </a:spcBef>
              <a:defRPr/>
            </a:pPr>
            <a:r>
              <a:rPr lang="en-US" altLang="en-US" b="1" dirty="0">
                <a:solidFill>
                  <a:srgbClr val="000000"/>
                </a:solidFill>
                <a:ea typeface="MS PGothic" charset="-128"/>
              </a:rPr>
              <a:t>Corresponding Section in </a:t>
            </a:r>
            <a:r>
              <a:rPr lang="en-US" altLang="en-US" b="1" dirty="0" smtClean="0">
                <a:solidFill>
                  <a:srgbClr val="000000"/>
                </a:solidFill>
                <a:ea typeface="MS PGothic" charset="-128"/>
              </a:rPr>
              <a:t>toolkit</a:t>
            </a:r>
            <a:r>
              <a:rPr lang="en-US" altLang="en-US" b="1" dirty="0">
                <a:solidFill>
                  <a:srgbClr val="000000"/>
                </a:solidFill>
                <a:ea typeface="MS PGothic" charset="-128"/>
              </a:rPr>
              <a:t>: Module 9 (</a:t>
            </a:r>
            <a:r>
              <a:rPr lang="en-US" altLang="en-US" b="1" dirty="0" smtClean="0">
                <a:solidFill>
                  <a:srgbClr val="000000"/>
                </a:solidFill>
                <a:ea typeface="MS PGothic" charset="-128"/>
              </a:rPr>
              <a:t>Page 307)</a:t>
            </a:r>
            <a:endParaRPr lang="en-US" altLang="en-US" b="1" dirty="0">
              <a:solidFill>
                <a:srgbClr val="000000"/>
              </a:solidFill>
              <a:ea typeface="MS PGothic" charset="-128"/>
            </a:endParaRPr>
          </a:p>
          <a:p>
            <a:pPr>
              <a:spcBef>
                <a:spcPct val="0"/>
              </a:spcBef>
              <a:defRPr/>
            </a:pPr>
            <a:r>
              <a:rPr lang="en-US" altLang="en-US" b="1" dirty="0">
                <a:solidFill>
                  <a:srgbClr val="000000"/>
                </a:solidFill>
                <a:ea typeface="MS PGothic" charset="-128"/>
              </a:rPr>
              <a:t>Estimated Time: 45 Minutes</a:t>
            </a:r>
          </a:p>
          <a:p>
            <a:pPr>
              <a:spcBef>
                <a:spcPct val="0"/>
              </a:spcBef>
              <a:defRPr/>
            </a:pPr>
            <a:endParaRPr lang="en-US" altLang="en-US" b="1" dirty="0">
              <a:solidFill>
                <a:srgbClr val="000000"/>
              </a:solidFill>
              <a:ea typeface="MS PGothic" charset="-128"/>
            </a:endParaRPr>
          </a:p>
          <a:p>
            <a:pPr>
              <a:spcBef>
                <a:spcPct val="0"/>
              </a:spcBef>
              <a:defRPr/>
            </a:pPr>
            <a:r>
              <a:rPr lang="en-US" altLang="en-US" b="1" u="sng" dirty="0">
                <a:solidFill>
                  <a:srgbClr val="000000"/>
                </a:solidFill>
                <a:ea typeface="MS PGothic" charset="-128"/>
              </a:rPr>
              <a:t>Instructions for Facilitator:</a:t>
            </a:r>
          </a:p>
          <a:p>
            <a:pPr>
              <a:defRPr/>
            </a:pPr>
            <a:endParaRPr lang="en-US" altLang="en-US" b="1" u="sng" dirty="0">
              <a:solidFill>
                <a:srgbClr val="000000"/>
              </a:solidFill>
              <a:ea typeface="MS PGothic" charset="-128"/>
            </a:endParaRPr>
          </a:p>
          <a:p>
            <a:pPr>
              <a:defRPr/>
            </a:pPr>
            <a:r>
              <a:rPr lang="en-US" altLang="en-US" b="1" dirty="0">
                <a:solidFill>
                  <a:srgbClr val="000000"/>
                </a:solidFill>
                <a:ea typeface="MS PGothic" charset="-128"/>
              </a:rPr>
              <a:t>Presentation and Facilitated Discussion (Module </a:t>
            </a:r>
            <a:r>
              <a:rPr lang="en-US" altLang="en-US" b="1" dirty="0" smtClean="0">
                <a:solidFill>
                  <a:srgbClr val="000000"/>
                </a:solidFill>
                <a:ea typeface="MS PGothic" charset="-128"/>
              </a:rPr>
              <a:t>9, Tool 1: Submitting a complaint) (Page 313)</a:t>
            </a:r>
            <a:endParaRPr lang="en-US" altLang="en-US" b="1" dirty="0">
              <a:solidFill>
                <a:srgbClr val="000000"/>
              </a:solidFill>
              <a:ea typeface="MS PGothic" charset="-128"/>
            </a:endParaRPr>
          </a:p>
          <a:p>
            <a:pPr>
              <a:defRPr/>
            </a:pPr>
            <a:endParaRPr lang="en-US" altLang="en-US" b="1" i="1" dirty="0">
              <a:solidFill>
                <a:srgbClr val="000000"/>
              </a:solidFill>
              <a:ea typeface="MS PGothic" charset="-128"/>
            </a:endParaRPr>
          </a:p>
          <a:p>
            <a:pPr>
              <a:defRPr/>
            </a:pPr>
            <a:r>
              <a:rPr lang="en-US" altLang="en-US" b="1" i="1" dirty="0">
                <a:solidFill>
                  <a:srgbClr val="000000"/>
                </a:solidFill>
                <a:ea typeface="MS PGothic" charset="-128"/>
              </a:rPr>
              <a:t>NOTE: If you covered this earlier in the training, consider doing a quick review or asking participants questions about submitting a complaint to help them recall what you covered earlier in the training. Example questions include:</a:t>
            </a:r>
          </a:p>
          <a:p>
            <a:pPr marL="228600" indent="-228600">
              <a:buFont typeface="+mj-lt"/>
              <a:buAutoNum type="arabicPeriod"/>
              <a:defRPr/>
            </a:pPr>
            <a:r>
              <a:rPr lang="en-US" altLang="en-US" b="1" i="1" dirty="0" smtClean="0">
                <a:solidFill>
                  <a:srgbClr val="000000"/>
                </a:solidFill>
                <a:ea typeface="MS PGothic" charset="-128"/>
              </a:rPr>
              <a:t>What kinds of complaints does the CFPB take?</a:t>
            </a:r>
          </a:p>
          <a:p>
            <a:pPr marL="228600" indent="-228600">
              <a:buFont typeface="+mj-lt"/>
              <a:buAutoNum type="arabicPeriod"/>
              <a:defRPr/>
            </a:pPr>
            <a:r>
              <a:rPr lang="en-US" altLang="en-US" b="1" i="1" dirty="0" smtClean="0">
                <a:solidFill>
                  <a:srgbClr val="000000"/>
                </a:solidFill>
                <a:ea typeface="MS PGothic" charset="-128"/>
              </a:rPr>
              <a:t>What are the different ways someone can submit a complaint?</a:t>
            </a:r>
          </a:p>
          <a:p>
            <a:pPr marL="228600" indent="-228600">
              <a:buFont typeface="+mj-lt"/>
              <a:buAutoNum type="arabicPeriod"/>
              <a:defRPr/>
            </a:pPr>
            <a:r>
              <a:rPr lang="en-US" altLang="en-US" b="1" i="1" dirty="0" smtClean="0">
                <a:solidFill>
                  <a:srgbClr val="000000"/>
                </a:solidFill>
                <a:ea typeface="MS PGothic" charset="-128"/>
              </a:rPr>
              <a:t>How many languages can the CFPB accept complaints in?</a:t>
            </a:r>
          </a:p>
          <a:p>
            <a:pPr marL="228600" indent="-228600">
              <a:buFont typeface="+mj-lt"/>
              <a:buAutoNum type="arabicPeriod"/>
              <a:defRPr/>
            </a:pPr>
            <a:r>
              <a:rPr lang="en-US" altLang="en-US" b="1" i="1" dirty="0" smtClean="0">
                <a:solidFill>
                  <a:srgbClr val="000000"/>
                </a:solidFill>
                <a:ea typeface="MS PGothic" charset="-128"/>
              </a:rPr>
              <a:t>What happens to a complaint once it’s submitted?</a:t>
            </a:r>
          </a:p>
          <a:p>
            <a:pPr marL="228600" indent="-228600">
              <a:buFont typeface="+mj-lt"/>
              <a:buAutoNum type="arabicPeriod"/>
              <a:defRPr/>
            </a:pPr>
            <a:r>
              <a:rPr lang="en-US" altLang="en-US" b="1" i="1" dirty="0" smtClean="0">
                <a:solidFill>
                  <a:srgbClr val="000000"/>
                </a:solidFill>
                <a:ea typeface="MS PGothic" charset="-128"/>
              </a:rPr>
              <a:t>How long do company’s have to respond to complaints?</a:t>
            </a:r>
          </a:p>
          <a:p>
            <a:pPr marL="228600" indent="-228600">
              <a:buFont typeface="+mj-lt"/>
              <a:buAutoNum type="arabicPeriod"/>
              <a:defRPr/>
            </a:pPr>
            <a:r>
              <a:rPr lang="en-US" altLang="en-US" b="1" i="1" dirty="0" smtClean="0">
                <a:solidFill>
                  <a:srgbClr val="000000"/>
                </a:solidFill>
                <a:ea typeface="MS PGothic" charset="-128"/>
              </a:rPr>
              <a:t>How can consumers find out more about complaints in their communities?</a:t>
            </a:r>
          </a:p>
          <a:p>
            <a:pPr marL="228600" indent="-228600">
              <a:buFont typeface="+mj-lt"/>
              <a:buAutoNum type="arabicPeriod"/>
              <a:defRPr/>
            </a:pPr>
            <a:r>
              <a:rPr lang="en-US" altLang="en-US" b="1" i="1" dirty="0" smtClean="0">
                <a:solidFill>
                  <a:srgbClr val="000000"/>
                </a:solidFill>
                <a:ea typeface="MS PGothic" charset="-128"/>
              </a:rPr>
              <a:t>Why is it t </a:t>
            </a:r>
            <a:r>
              <a:rPr lang="en-US" altLang="en-US" b="1" i="1" dirty="0">
                <a:solidFill>
                  <a:srgbClr val="000000"/>
                </a:solidFill>
                <a:ea typeface="MS PGothic" charset="-128"/>
              </a:rPr>
              <a:t>for service providers to know about the CPFB complaint portal and process?</a:t>
            </a:r>
          </a:p>
          <a:p>
            <a:pPr>
              <a:defRPr/>
            </a:pPr>
            <a:endParaRPr lang="en-US" altLang="en-US" b="1" i="1" dirty="0">
              <a:solidFill>
                <a:srgbClr val="000000"/>
              </a:solidFill>
              <a:ea typeface="MS PGothic" charset="-128"/>
            </a:endParaRPr>
          </a:p>
          <a:p>
            <a:pPr>
              <a:defRPr/>
            </a:pPr>
            <a:r>
              <a:rPr lang="en-US" altLang="en-US" b="1" i="1" dirty="0">
                <a:solidFill>
                  <a:srgbClr val="000000"/>
                </a:solidFill>
                <a:ea typeface="MS PGothic" charset="-128"/>
              </a:rPr>
              <a:t>NOTE: Do not cover the following if you covered it earlier in the training.</a:t>
            </a:r>
          </a:p>
          <a:p>
            <a:pPr>
              <a:defRPr/>
            </a:pPr>
            <a:endParaRPr lang="en-US" altLang="en-US" b="1" i="1" dirty="0">
              <a:solidFill>
                <a:srgbClr val="000000"/>
              </a:solidFill>
              <a:ea typeface="MS PGothic" charset="-128"/>
            </a:endParaRPr>
          </a:p>
          <a:p>
            <a:pPr marL="171450" indent="-171450">
              <a:buFont typeface="Arial" charset="0"/>
              <a:buChar char="•"/>
              <a:defRPr/>
            </a:pPr>
            <a:r>
              <a:rPr lang="en-US" altLang="en-US" dirty="0">
                <a:solidFill>
                  <a:srgbClr val="000000"/>
                </a:solidFill>
                <a:ea typeface="MS PGothic" charset="-128"/>
              </a:rPr>
              <a:t>Refer participants to the CFPB complaint contact information on slide and in their toolkit</a:t>
            </a:r>
            <a:r>
              <a:rPr lang="en-US" altLang="en-US" dirty="0" smtClean="0">
                <a:solidFill>
                  <a:srgbClr val="000000"/>
                </a:solidFill>
                <a:ea typeface="MS PGothic" charset="-128"/>
              </a:rPr>
              <a:t>, Module 9, Tool 1.</a:t>
            </a:r>
            <a:endParaRPr lang="en-US" altLang="en-US" dirty="0">
              <a:solidFill>
                <a:srgbClr val="000000"/>
              </a:solidFill>
              <a:ea typeface="MS PGothic" charset="-128"/>
            </a:endParaRPr>
          </a:p>
          <a:p>
            <a:pPr marL="171450" indent="-171450">
              <a:buFont typeface="Arial" charset="0"/>
              <a:buChar char="•"/>
              <a:defRPr/>
            </a:pPr>
            <a:r>
              <a:rPr lang="en-US" altLang="en-US" dirty="0">
                <a:solidFill>
                  <a:srgbClr val="000000"/>
                </a:solidFill>
                <a:ea typeface="MS PGothic" charset="-128"/>
              </a:rPr>
              <a:t>Explain the following:</a:t>
            </a:r>
          </a:p>
          <a:p>
            <a:pPr marL="628650" lvl="1" indent="-171450">
              <a:buFont typeface="Arial" charset="0"/>
              <a:buChar char="•"/>
              <a:defRPr/>
            </a:pPr>
            <a:r>
              <a:rPr lang="en-US" altLang="en-US" dirty="0">
                <a:solidFill>
                  <a:srgbClr val="000000"/>
                </a:solidFill>
                <a:ea typeface="MS PGothic" charset="-128"/>
              </a:rPr>
              <a:t>An empowered consumer understands their rights. When you know you have rights, you can take steps to protect yourself. There are many laws that protect your rights when it comes to financial products and services. It is the CFPB’s job to enforce these laws and handle consumers’ complaints about financial products and services.</a:t>
            </a:r>
          </a:p>
          <a:p>
            <a:pPr marL="628650" lvl="1" indent="-171450">
              <a:buFont typeface="Arial" charset="0"/>
              <a:buChar char="•"/>
              <a:defRPr/>
            </a:pPr>
            <a:r>
              <a:rPr lang="en-US" altLang="en-US" dirty="0">
                <a:solidFill>
                  <a:srgbClr val="000000"/>
                </a:solidFill>
                <a:ea typeface="MS PGothic" charset="-128"/>
              </a:rPr>
              <a:t>The CFPB has already handled over 1,000,000 of consumer complaints about:</a:t>
            </a:r>
          </a:p>
          <a:p>
            <a:pPr marL="1541462" lvl="3" indent="-171450">
              <a:buFont typeface="Arial" charset="0"/>
              <a:buChar char="•"/>
              <a:defRPr/>
            </a:pPr>
            <a:r>
              <a:rPr lang="en-US" altLang="en-US" dirty="0">
                <a:solidFill>
                  <a:srgbClr val="000000"/>
                </a:solidFill>
                <a:ea typeface="MS PGothic" charset="-128"/>
              </a:rPr>
              <a:t>Credit cards</a:t>
            </a:r>
          </a:p>
          <a:p>
            <a:pPr marL="1541462" lvl="3" indent="-171450">
              <a:buFont typeface="Arial" charset="0"/>
              <a:buChar char="•"/>
              <a:defRPr/>
            </a:pPr>
            <a:r>
              <a:rPr lang="en-US" altLang="en-US" dirty="0">
                <a:solidFill>
                  <a:srgbClr val="000000"/>
                </a:solidFill>
                <a:ea typeface="MS PGothic" charset="-128"/>
              </a:rPr>
              <a:t>Mortgages</a:t>
            </a:r>
          </a:p>
          <a:p>
            <a:pPr marL="1541462" lvl="3" indent="-171450">
              <a:buFont typeface="Arial" charset="0"/>
              <a:buChar char="•"/>
              <a:defRPr/>
            </a:pPr>
            <a:r>
              <a:rPr lang="en-US" altLang="en-US" dirty="0">
                <a:solidFill>
                  <a:srgbClr val="000000"/>
                </a:solidFill>
                <a:ea typeface="MS PGothic" charset="-128"/>
              </a:rPr>
              <a:t>Bank accounts and services</a:t>
            </a:r>
          </a:p>
          <a:p>
            <a:pPr marL="1541462" lvl="3" indent="-171450">
              <a:buFont typeface="Arial" charset="0"/>
              <a:buChar char="•"/>
              <a:defRPr/>
            </a:pPr>
            <a:r>
              <a:rPr lang="en-US" altLang="en-US" dirty="0">
                <a:solidFill>
                  <a:srgbClr val="000000"/>
                </a:solidFill>
                <a:ea typeface="MS PGothic" charset="-128"/>
              </a:rPr>
              <a:t>Student loans</a:t>
            </a:r>
          </a:p>
          <a:p>
            <a:pPr marL="1541462" lvl="3" indent="-171450">
              <a:buFont typeface="Arial" charset="0"/>
              <a:buChar char="•"/>
              <a:defRPr/>
            </a:pPr>
            <a:r>
              <a:rPr lang="en-US" altLang="en-US" dirty="0">
                <a:solidFill>
                  <a:srgbClr val="000000"/>
                </a:solidFill>
                <a:ea typeface="MS PGothic" charset="-128"/>
              </a:rPr>
              <a:t>Vehicle loans or leases</a:t>
            </a:r>
          </a:p>
          <a:p>
            <a:pPr marL="1541462" lvl="3" indent="-171450">
              <a:buFont typeface="Arial" charset="0"/>
              <a:buChar char="•"/>
              <a:defRPr/>
            </a:pPr>
            <a:r>
              <a:rPr lang="en-US" altLang="en-US" dirty="0">
                <a:solidFill>
                  <a:srgbClr val="000000"/>
                </a:solidFill>
                <a:ea typeface="MS PGothic" charset="-128"/>
              </a:rPr>
              <a:t>Payday loans</a:t>
            </a:r>
          </a:p>
          <a:p>
            <a:pPr marL="1541462" lvl="3" indent="-171450">
              <a:buFont typeface="Arial" charset="0"/>
              <a:buChar char="•"/>
              <a:defRPr/>
            </a:pPr>
            <a:r>
              <a:rPr lang="en-US" altLang="en-US" dirty="0">
                <a:solidFill>
                  <a:srgbClr val="000000"/>
                </a:solidFill>
                <a:ea typeface="MS PGothic" charset="-128"/>
              </a:rPr>
              <a:t>Other consumer loans (including installment loans, pawn loans, and title loans)</a:t>
            </a:r>
          </a:p>
          <a:p>
            <a:pPr marL="1541462" lvl="3" indent="-171450">
              <a:buFont typeface="Arial" charset="0"/>
              <a:buChar char="•"/>
              <a:defRPr/>
            </a:pPr>
            <a:r>
              <a:rPr lang="en-US" altLang="en-US" dirty="0">
                <a:solidFill>
                  <a:srgbClr val="000000"/>
                </a:solidFill>
                <a:ea typeface="MS PGothic" charset="-128"/>
              </a:rPr>
              <a:t>Debt collection</a:t>
            </a:r>
          </a:p>
          <a:p>
            <a:pPr marL="1541462" lvl="3" indent="-171450">
              <a:buFont typeface="Arial" charset="0"/>
              <a:buChar char="•"/>
              <a:defRPr/>
            </a:pPr>
            <a:r>
              <a:rPr lang="en-US" altLang="en-US" dirty="0">
                <a:solidFill>
                  <a:srgbClr val="000000"/>
                </a:solidFill>
                <a:ea typeface="MS PGothic" charset="-128"/>
              </a:rPr>
              <a:t>Money transfers or virtual currency</a:t>
            </a:r>
          </a:p>
          <a:p>
            <a:pPr marL="1541462" lvl="3" indent="-171450">
              <a:buFont typeface="Arial" charset="0"/>
              <a:buChar char="•"/>
              <a:defRPr/>
            </a:pPr>
            <a:r>
              <a:rPr lang="en-US" altLang="en-US" dirty="0">
                <a:solidFill>
                  <a:srgbClr val="000000"/>
                </a:solidFill>
                <a:ea typeface="MS PGothic" charset="-128"/>
              </a:rPr>
              <a:t>Credit reporting</a:t>
            </a:r>
          </a:p>
          <a:p>
            <a:pPr marL="1541462" lvl="3" indent="-171450">
              <a:buFont typeface="Arial" charset="0"/>
              <a:buChar char="•"/>
              <a:defRPr/>
            </a:pPr>
            <a:r>
              <a:rPr lang="en-US" altLang="en-US" dirty="0">
                <a:solidFill>
                  <a:srgbClr val="000000"/>
                </a:solidFill>
                <a:ea typeface="MS PGothic" charset="-128"/>
              </a:rPr>
              <a:t>Prepaid cards</a:t>
            </a:r>
          </a:p>
          <a:p>
            <a:pPr marL="1541462" lvl="3" indent="-171450">
              <a:buFont typeface="Arial" charset="0"/>
              <a:buChar char="•"/>
              <a:defRPr/>
            </a:pPr>
            <a:r>
              <a:rPr lang="en-US" altLang="en-US" dirty="0">
                <a:solidFill>
                  <a:srgbClr val="000000"/>
                </a:solidFill>
                <a:ea typeface="MS PGothic" charset="-128"/>
              </a:rPr>
              <a:t>Other financial services (including check cashing, money orders, cashier’s checks, credit repair, debt settlement, refund anticipation loans, foreign currency exchange, and traveler’s checks)</a:t>
            </a:r>
          </a:p>
          <a:p>
            <a:pPr marL="628650" lvl="1" indent="-171450">
              <a:buFont typeface="Arial" charset="0"/>
              <a:buChar char="•"/>
              <a:defRPr/>
            </a:pPr>
            <a:endParaRPr lang="en-US" altLang="en-US" dirty="0">
              <a:solidFill>
                <a:srgbClr val="000000"/>
              </a:solidFill>
              <a:ea typeface="MS PGothic" charset="-128"/>
            </a:endParaRPr>
          </a:p>
          <a:p>
            <a:pPr marL="628650" lvl="1" indent="-171450">
              <a:buFont typeface="Arial" charset="0"/>
              <a:buChar char="•"/>
              <a:defRPr/>
            </a:pPr>
            <a:r>
              <a:rPr lang="en-US" altLang="en-US" dirty="0">
                <a:solidFill>
                  <a:srgbClr val="000000"/>
                </a:solidFill>
                <a:ea typeface="MS PGothic" charset="-128"/>
              </a:rPr>
              <a:t>Every complaint the CFPB receives gives them insights into problems that people are experiencing in the marketplace and helps them to identify and prioritize problems for potential action.</a:t>
            </a:r>
            <a:endParaRPr lang="en-US" altLang="en-US" sz="1100" dirty="0">
              <a:solidFill>
                <a:srgbClr val="000000"/>
              </a:solidFill>
              <a:ea typeface="MS PGothic" charset="-128"/>
            </a:endParaRPr>
          </a:p>
          <a:p>
            <a:pPr marL="1085850" lvl="2" indent="-171450">
              <a:buFont typeface="Arial" charset="0"/>
              <a:buChar char="•"/>
              <a:defRPr/>
            </a:pPr>
            <a:endParaRPr lang="en-US" altLang="en-US" dirty="0">
              <a:solidFill>
                <a:srgbClr val="000000"/>
              </a:solidFill>
              <a:ea typeface="MS PGothic" charset="-128"/>
            </a:endParaRPr>
          </a:p>
          <a:p>
            <a:pPr marL="171450" indent="-171450">
              <a:buFont typeface="Arial" charset="0"/>
              <a:buChar char="•"/>
              <a:defRPr/>
            </a:pPr>
            <a:r>
              <a:rPr lang="en-US" altLang="en-US" dirty="0">
                <a:solidFill>
                  <a:srgbClr val="000000"/>
                </a:solidFill>
                <a:ea typeface="MS PGothic" charset="-128"/>
              </a:rPr>
              <a:t>Explain that you can submit a complaint on behalf of someone else following the directions on the site.</a:t>
            </a:r>
          </a:p>
          <a:p>
            <a:pPr marL="171450" indent="-171450">
              <a:buFont typeface="Arial" charset="0"/>
              <a:buChar char="•"/>
              <a:defRPr/>
            </a:pPr>
            <a:endParaRPr lang="en-US" altLang="en-US" dirty="0">
              <a:solidFill>
                <a:srgbClr val="000000"/>
              </a:solidFill>
              <a:ea typeface="MS PGothic" charset="-128"/>
            </a:endParaRPr>
          </a:p>
          <a:p>
            <a:pPr marL="171450" indent="-171450">
              <a:buFont typeface="Arial" charset="0"/>
              <a:buChar char="•"/>
              <a:defRPr/>
            </a:pPr>
            <a:r>
              <a:rPr lang="en-US" altLang="en-US" dirty="0">
                <a:solidFill>
                  <a:srgbClr val="000000"/>
                </a:solidFill>
                <a:ea typeface="MS PGothic" charset="-128"/>
              </a:rPr>
              <a:t>Explain that, you can also submit a complaint over the phone by calling the CFPB at 855-411-CFPB (2372), toll free. U.S.-based call centers can help you in over 180 languages and can also take calls from consumers who are deaf, have hearing loss, or have speech disabilities. Live operators in Spanish are available.</a:t>
            </a:r>
          </a:p>
          <a:p>
            <a:pPr marL="171450" indent="-171450">
              <a:buFont typeface="Arial" charset="0"/>
              <a:buChar char="•"/>
              <a:defRPr/>
            </a:pPr>
            <a:endParaRPr lang="en-US" altLang="en-US" dirty="0">
              <a:solidFill>
                <a:srgbClr val="000000"/>
              </a:solidFill>
              <a:ea typeface="MS PGothic" charset="-128"/>
            </a:endParaRPr>
          </a:p>
          <a:p>
            <a:pPr marL="171450" indent="-171450">
              <a:buFont typeface="Arial" charset="0"/>
              <a:buChar char="•"/>
              <a:defRPr/>
            </a:pPr>
            <a:r>
              <a:rPr lang="en-US" altLang="en-US" dirty="0">
                <a:solidFill>
                  <a:srgbClr val="000000"/>
                </a:solidFill>
                <a:ea typeface="MS PGothic" charset="-128"/>
              </a:rPr>
              <a:t>Explain what happens to a complaint submitted to the CFPB using the following </a:t>
            </a:r>
            <a:r>
              <a:rPr lang="en-US" altLang="en-US" dirty="0" smtClean="0">
                <a:solidFill>
                  <a:srgbClr val="000000"/>
                </a:solidFill>
                <a:ea typeface="MS PGothic" charset="-128"/>
              </a:rPr>
              <a:t>slide.</a:t>
            </a:r>
            <a:endParaRPr lang="en-US" altLang="en-US" dirty="0">
              <a:solidFill>
                <a:srgbClr val="000000"/>
              </a:solidFill>
              <a:ea typeface="MS PGothic" charset="-128"/>
            </a:endParaRPr>
          </a:p>
        </p:txBody>
      </p:sp>
      <p:sp>
        <p:nvSpPr>
          <p:cNvPr id="1320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40169F2-2768-488A-8BCB-EE6315C93959}" type="slidenum">
              <a:rPr lang="en-US" altLang="en-US" smtClean="0">
                <a:latin typeface="Calibri" panose="020F0502020204030204" pitchFamily="34" charset="0"/>
              </a:rPr>
              <a:pPr/>
              <a:t>184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091578516"/>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b="1" i="1" u="sng" dirty="0" smtClean="0">
                <a:solidFill>
                  <a:srgbClr val="000000"/>
                </a:solidFill>
                <a:ea typeface="MS PGothic" charset="0"/>
              </a:rPr>
              <a:t>Module 9: Protecting Your Money </a:t>
            </a:r>
          </a:p>
          <a:p>
            <a:pPr>
              <a:defRPr/>
            </a:pPr>
            <a:endParaRPr lang="en-US" dirty="0" smtClean="0"/>
          </a:p>
          <a:p>
            <a:pPr>
              <a:buFont typeface="Arial"/>
              <a:buNone/>
              <a:defRPr/>
            </a:pPr>
            <a:r>
              <a:rPr lang="en-US" b="1" dirty="0" smtClean="0"/>
              <a:t>Presentation</a:t>
            </a:r>
          </a:p>
          <a:p>
            <a:pPr marL="171425" indent="-171425">
              <a:buFont typeface="Arial"/>
              <a:buChar char="•"/>
              <a:defRPr/>
            </a:pPr>
            <a:endParaRPr lang="en-US" b="1" u="sng" dirty="0" smtClean="0"/>
          </a:p>
          <a:p>
            <a:pPr marL="171425" indent="-171425">
              <a:buFont typeface="Arial"/>
              <a:buChar char="•"/>
              <a:defRPr/>
            </a:pPr>
            <a:r>
              <a:rPr lang="en-US" dirty="0" smtClean="0"/>
              <a:t>Briefly review the initial information asked for when people want to submit a complaint.</a:t>
            </a:r>
          </a:p>
          <a:p>
            <a:pPr marL="171425" indent="-171425">
              <a:buFont typeface="Arial"/>
              <a:buChar char="•"/>
              <a:defRPr/>
            </a:pPr>
            <a:r>
              <a:rPr lang="en-US" dirty="0" smtClean="0"/>
              <a:t>Be sure to highlight that someone can submit a complaint on behalf of another.</a:t>
            </a:r>
            <a:endParaRPr lang="en-US" dirty="0"/>
          </a:p>
        </p:txBody>
      </p:sp>
      <p:sp>
        <p:nvSpPr>
          <p:cNvPr id="1341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B27CA47-F92F-442E-9107-071DC644B073}" type="slidenum">
              <a:rPr lang="en-US" altLang="en-US" smtClean="0">
                <a:latin typeface="Calibri" panose="020F0502020204030204" pitchFamily="34" charset="0"/>
              </a:rPr>
              <a:pPr/>
              <a:t>185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5248241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9: Protecting Your Money</a:t>
            </a:r>
          </a:p>
          <a:p>
            <a:pPr eaLnBrk="1" hangingPunct="1">
              <a:spcBef>
                <a:spcPct val="0"/>
              </a:spcBef>
              <a:defRPr/>
            </a:pPr>
            <a:endParaRPr lang="en-US" altLang="en-US" b="1" u="sng" dirty="0">
              <a:solidFill>
                <a:srgbClr val="000000"/>
              </a:solidFill>
              <a:ea typeface="MS PGothic" charset="-128"/>
            </a:endParaRPr>
          </a:p>
          <a:p>
            <a:pPr eaLnBrk="1" hangingPunct="1">
              <a:spcBef>
                <a:spcPct val="0"/>
              </a:spcBef>
              <a:defRPr/>
            </a:pPr>
            <a:r>
              <a:rPr lang="en-US" altLang="en-US" b="1" dirty="0">
                <a:solidFill>
                  <a:srgbClr val="000000"/>
                </a:solidFill>
                <a:ea typeface="MS PGothic" charset="-128"/>
              </a:rPr>
              <a:t>Facilitated Discussion and Presentation (Introduction Part 1) </a:t>
            </a:r>
          </a:p>
          <a:p>
            <a:pPr>
              <a:buFontTx/>
              <a:buChar char="•"/>
              <a:defRPr/>
            </a:pPr>
            <a:endParaRPr lang="en-US" altLang="en-US" b="1" dirty="0">
              <a:solidFill>
                <a:srgbClr val="000000"/>
              </a:solidFill>
              <a:ea typeface="MS PGothic" charset="-128"/>
            </a:endParaRPr>
          </a:p>
          <a:p>
            <a:pPr marL="171450" indent="-171450">
              <a:buFont typeface="Arial" charset="0"/>
              <a:buChar char="•"/>
              <a:defRPr/>
            </a:pPr>
            <a:r>
              <a:rPr lang="en-US" altLang="en-US" dirty="0">
                <a:solidFill>
                  <a:srgbClr val="000000"/>
                </a:solidFill>
                <a:ea typeface="MS PGothic" charset="-128"/>
              </a:rPr>
              <a:t>Explain the process for submitting a complaint:</a:t>
            </a:r>
          </a:p>
          <a:p>
            <a:pPr marL="654050" lvl="1" indent="-171450">
              <a:buFont typeface="Arial" charset="0"/>
              <a:buChar char="•"/>
              <a:defRPr/>
            </a:pPr>
            <a:endParaRPr lang="en-US" altLang="en-US" b="1" i="1" dirty="0">
              <a:solidFill>
                <a:srgbClr val="000000"/>
              </a:solidFill>
              <a:ea typeface="MS PGothic" charset="-128"/>
            </a:endParaRPr>
          </a:p>
          <a:p>
            <a:pPr marL="654050" lvl="1" indent="-171450">
              <a:buFont typeface="Arial" charset="0"/>
              <a:buChar char="•"/>
              <a:defRPr/>
            </a:pPr>
            <a:r>
              <a:rPr lang="en-US" altLang="en-US" b="1" i="1" dirty="0">
                <a:solidFill>
                  <a:srgbClr val="000000"/>
                </a:solidFill>
                <a:ea typeface="MS PGothic" charset="-128"/>
              </a:rPr>
              <a:t>Complaint submitted:</a:t>
            </a:r>
            <a:r>
              <a:rPr lang="en-US" altLang="en-US" i="1" dirty="0">
                <a:solidFill>
                  <a:srgbClr val="000000"/>
                </a:solidFill>
                <a:ea typeface="MS PGothic" charset="-128"/>
              </a:rPr>
              <a:t> You will receive email updates and can log in to track the status of your complaint.</a:t>
            </a:r>
          </a:p>
          <a:p>
            <a:pPr marL="654050" lvl="1" indent="-171450">
              <a:buFont typeface="Arial" charset="0"/>
              <a:buChar char="•"/>
              <a:defRPr/>
            </a:pPr>
            <a:endParaRPr lang="en-US" altLang="en-US" i="1" dirty="0">
              <a:solidFill>
                <a:srgbClr val="000000"/>
              </a:solidFill>
              <a:ea typeface="MS PGothic" charset="-128"/>
            </a:endParaRPr>
          </a:p>
          <a:p>
            <a:pPr marL="654050" lvl="1" indent="-171450">
              <a:buFont typeface="Arial" charset="0"/>
              <a:buChar char="•"/>
              <a:defRPr/>
            </a:pPr>
            <a:r>
              <a:rPr lang="en-US" altLang="x-none" b="1" i="1" dirty="0">
                <a:ea typeface="MS PGothic" charset="-128"/>
              </a:rPr>
              <a:t>Review and route</a:t>
            </a:r>
            <a:r>
              <a:rPr lang="en-US" altLang="x-none" i="1" dirty="0">
                <a:ea typeface="MS PGothic" charset="-128"/>
              </a:rPr>
              <a:t>: The CFPB will forward your complaint and any documents you provide to the company and work to get a response from them. If they find that another government agency would be better able to assist, the CFPB will forward your complaint to them and let you know. </a:t>
            </a:r>
          </a:p>
          <a:p>
            <a:pPr marL="654050" lvl="1" indent="-171450">
              <a:buFont typeface="Arial" charset="0"/>
              <a:buChar char="•"/>
              <a:defRPr/>
            </a:pPr>
            <a:endParaRPr lang="en-US" altLang="en-US" i="1" dirty="0">
              <a:solidFill>
                <a:srgbClr val="000000"/>
              </a:solidFill>
              <a:ea typeface="MS PGothic" charset="-128"/>
            </a:endParaRPr>
          </a:p>
          <a:p>
            <a:pPr marL="654050" lvl="1" indent="-171450">
              <a:buFont typeface="Arial" charset="0"/>
              <a:buChar char="•"/>
              <a:defRPr/>
            </a:pPr>
            <a:r>
              <a:rPr lang="en-US" altLang="en-US" b="1" i="1" dirty="0">
                <a:solidFill>
                  <a:srgbClr val="000000"/>
                </a:solidFill>
                <a:ea typeface="MS PGothic" charset="-128"/>
              </a:rPr>
              <a:t>Company response:</a:t>
            </a:r>
            <a:r>
              <a:rPr lang="en-US" altLang="en-US" i="1" dirty="0">
                <a:solidFill>
                  <a:srgbClr val="000000"/>
                </a:solidFill>
                <a:ea typeface="MS PGothic" charset="-128"/>
              </a:rPr>
              <a:t> </a:t>
            </a:r>
            <a:r>
              <a:rPr lang="en-US" altLang="x-none" i="1" dirty="0">
                <a:ea typeface="MS PGothic" charset="-128"/>
              </a:rPr>
              <a:t>After your complaint is sent to the company, </a:t>
            </a:r>
            <a:r>
              <a:rPr lang="en-US" altLang="x-none" b="1" i="1" dirty="0">
                <a:ea typeface="MS PGothic" charset="-128"/>
              </a:rPr>
              <a:t>the company has 15 days to provide a substantive response to you and the CFPB.</a:t>
            </a:r>
            <a:r>
              <a:rPr lang="en-US" altLang="x-none" i="1" dirty="0">
                <a:ea typeface="MS PGothic" charset="-128"/>
              </a:rPr>
              <a:t> In some cases, companies have up to 60 days to provide a final response. </a:t>
            </a:r>
          </a:p>
          <a:p>
            <a:pPr marL="654050" lvl="1" indent="-171450">
              <a:buFont typeface="Arial" charset="0"/>
              <a:buChar char="•"/>
              <a:defRPr/>
            </a:pPr>
            <a:endParaRPr lang="en-US" altLang="en-US" i="1" dirty="0">
              <a:solidFill>
                <a:srgbClr val="000000"/>
              </a:solidFill>
              <a:ea typeface="MS PGothic" charset="-128"/>
            </a:endParaRPr>
          </a:p>
          <a:p>
            <a:pPr marL="654050" lvl="1" indent="-171450">
              <a:buFont typeface="Arial" charset="0"/>
              <a:buChar char="•"/>
              <a:defRPr/>
            </a:pPr>
            <a:r>
              <a:rPr lang="en-US" altLang="en-US" b="1" i="1" dirty="0">
                <a:solidFill>
                  <a:srgbClr val="000000"/>
                </a:solidFill>
                <a:ea typeface="MS PGothic" charset="-128"/>
              </a:rPr>
              <a:t>Complaint published: </a:t>
            </a:r>
            <a:r>
              <a:rPr lang="en-US" altLang="en-US" i="1" dirty="0">
                <a:solidFill>
                  <a:srgbClr val="000000"/>
                </a:solidFill>
                <a:ea typeface="MS PGothic" charset="-128"/>
              </a:rPr>
              <a:t>The CFPB publishes information about your complaint </a:t>
            </a:r>
            <a:r>
              <a:rPr lang="mr-IN" altLang="en-US" i="1" dirty="0">
                <a:solidFill>
                  <a:srgbClr val="000000"/>
                </a:solidFill>
                <a:ea typeface="MS PGothic" charset="-128"/>
              </a:rPr>
              <a:t>–</a:t>
            </a:r>
            <a:r>
              <a:rPr lang="en-US" altLang="en-US" i="1" dirty="0">
                <a:solidFill>
                  <a:srgbClr val="000000"/>
                </a:solidFill>
                <a:ea typeface="MS PGothic" charset="-128"/>
              </a:rPr>
              <a:t> such as the subject and date of the complaint </a:t>
            </a:r>
            <a:r>
              <a:rPr lang="mr-IN" altLang="en-US" i="1" dirty="0">
                <a:solidFill>
                  <a:srgbClr val="000000"/>
                </a:solidFill>
                <a:ea typeface="MS PGothic" charset="-128"/>
              </a:rPr>
              <a:t>–</a:t>
            </a:r>
            <a:r>
              <a:rPr lang="en-US" altLang="en-US" i="1" dirty="0">
                <a:solidFill>
                  <a:srgbClr val="000000"/>
                </a:solidFill>
                <a:ea typeface="MS PGothic" charset="-128"/>
              </a:rPr>
              <a:t> on their public Consumer Complaint Database at http://www.consumerfinance.gov/data-research/consumer-complaints/. With your consent they also publish your description of what happened, after taking steps to remove personal information.</a:t>
            </a:r>
          </a:p>
          <a:p>
            <a:pPr marL="654050" lvl="1" indent="-171450">
              <a:buFont typeface="Arial" charset="0"/>
              <a:buChar char="•"/>
              <a:defRPr/>
            </a:pPr>
            <a:endParaRPr lang="en-US" altLang="en-US" i="1" dirty="0">
              <a:solidFill>
                <a:srgbClr val="000000"/>
              </a:solidFill>
              <a:ea typeface="MS PGothic" charset="-128"/>
            </a:endParaRPr>
          </a:p>
          <a:p>
            <a:pPr marL="654050" lvl="1" indent="-171450">
              <a:buFont typeface="Arial" charset="0"/>
              <a:buChar char="•"/>
              <a:defRPr/>
            </a:pPr>
            <a:r>
              <a:rPr lang="en-US" altLang="en-US" b="1" i="1" dirty="0">
                <a:solidFill>
                  <a:srgbClr val="000000"/>
                </a:solidFill>
                <a:ea typeface="MS PGothic" charset="-128"/>
              </a:rPr>
              <a:t>Consumer review:</a:t>
            </a:r>
            <a:r>
              <a:rPr lang="en-US" altLang="en-US" i="1" dirty="0">
                <a:solidFill>
                  <a:srgbClr val="000000"/>
                </a:solidFill>
                <a:ea typeface="MS PGothic" charset="-128"/>
              </a:rPr>
              <a:t> </a:t>
            </a:r>
            <a:r>
              <a:rPr lang="en-US" altLang="x-none" i="1" dirty="0">
                <a:ea typeface="MS PGothic" charset="-128"/>
              </a:rPr>
              <a:t>The CFPB will let you know when the company responds. You can review that response and give feedback. </a:t>
            </a:r>
          </a:p>
          <a:p>
            <a:pPr marL="654050" lvl="1" indent="-171450">
              <a:buFont typeface="Arial" charset="0"/>
              <a:buChar char="•"/>
              <a:defRPr/>
            </a:pPr>
            <a:endParaRPr lang="en-US" altLang="en-US" i="1" dirty="0">
              <a:solidFill>
                <a:srgbClr val="000000"/>
              </a:solidFill>
              <a:ea typeface="MS PGothic" charset="-128"/>
            </a:endParaRPr>
          </a:p>
        </p:txBody>
      </p:sp>
      <p:sp>
        <p:nvSpPr>
          <p:cNvPr id="1361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FDA909B-87FE-44B8-8CB9-61E2DDCD9EDB}" type="slidenum">
              <a:rPr lang="en-US" altLang="en-US" smtClean="0">
                <a:latin typeface="Calibri" panose="020F0502020204030204" pitchFamily="34" charset="0"/>
              </a:rPr>
              <a:pPr/>
              <a:t>186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23621841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a:defRPr/>
            </a:pPr>
            <a:r>
              <a:rPr lang="en-US" altLang="en-US" b="1" i="1" u="sng" dirty="0" smtClean="0">
                <a:solidFill>
                  <a:srgbClr val="000000"/>
                </a:solidFill>
                <a:ea typeface="MS PGothic" charset="-128"/>
              </a:rPr>
              <a:t>Module 9: </a:t>
            </a:r>
            <a:r>
              <a:rPr lang="en-US" altLang="en-US" b="1" i="1" u="sng" dirty="0">
                <a:solidFill>
                  <a:srgbClr val="000000"/>
                </a:solidFill>
                <a:ea typeface="MS PGothic" charset="-128"/>
              </a:rPr>
              <a:t>Protecting Your </a:t>
            </a:r>
            <a:r>
              <a:rPr lang="en-US" altLang="en-US" b="1" i="1" u="sng" dirty="0" smtClean="0">
                <a:solidFill>
                  <a:srgbClr val="000000"/>
                </a:solidFill>
                <a:ea typeface="MS PGothic" charset="-128"/>
              </a:rPr>
              <a:t>Money</a:t>
            </a:r>
            <a:endParaRPr lang="en-US" altLang="en-US" b="1" i="1" u="sng" dirty="0">
              <a:solidFill>
                <a:srgbClr val="000000"/>
              </a:solidFill>
              <a:ea typeface="MS PGothic" charset="-128"/>
            </a:endParaRPr>
          </a:p>
          <a:p>
            <a:pPr defTabSz="971550">
              <a:defRPr/>
            </a:pPr>
            <a:endParaRPr lang="en-US" altLang="en-US" b="1" u="sng" dirty="0">
              <a:solidFill>
                <a:srgbClr val="000000"/>
              </a:solidFill>
              <a:ea typeface="MS PGothic" charset="-128"/>
            </a:endParaRPr>
          </a:p>
          <a:p>
            <a:pPr defTabSz="971550">
              <a:defRPr/>
            </a:pPr>
            <a:r>
              <a:rPr lang="en-US" altLang="en-US" b="1" dirty="0">
                <a:solidFill>
                  <a:srgbClr val="000000"/>
                </a:solidFill>
                <a:ea typeface="MS PGothic" charset="-128"/>
              </a:rPr>
              <a:t>Presentation and Facilitated Discussion (</a:t>
            </a:r>
            <a:r>
              <a:rPr lang="en-US" altLang="en-US" b="1" i="1" dirty="0">
                <a:solidFill>
                  <a:srgbClr val="000000"/>
                </a:solidFill>
                <a:ea typeface="MS PGothic" charset="-128"/>
              </a:rPr>
              <a:t>Module </a:t>
            </a:r>
            <a:r>
              <a:rPr lang="en-US" altLang="en-US" b="1" i="1" dirty="0" smtClean="0">
                <a:solidFill>
                  <a:srgbClr val="000000"/>
                </a:solidFill>
                <a:ea typeface="MS PGothic" charset="-128"/>
              </a:rPr>
              <a:t>9, Tool 2: Protecting your identity</a:t>
            </a:r>
            <a:r>
              <a:rPr lang="en-US" altLang="en-US" b="1" dirty="0" smtClean="0">
                <a:solidFill>
                  <a:srgbClr val="000000"/>
                </a:solidFill>
                <a:ea typeface="MS PGothic" charset="-128"/>
              </a:rPr>
              <a:t>) (Page 315)</a:t>
            </a:r>
            <a:endParaRPr lang="en-US" altLang="en-US" b="1" dirty="0">
              <a:solidFill>
                <a:srgbClr val="000000"/>
              </a:solidFill>
              <a:ea typeface="MS PGothic" charset="-128"/>
            </a:endParaRPr>
          </a:p>
          <a:p>
            <a:pPr defTabSz="971550">
              <a:defRPr/>
            </a:pPr>
            <a:endParaRPr lang="en-US" altLang="en-US" b="1" i="1" dirty="0" smtClean="0">
              <a:solidFill>
                <a:srgbClr val="000000"/>
              </a:solidFill>
              <a:ea typeface="MS PGothic" charset="-128"/>
            </a:endParaRPr>
          </a:p>
          <a:p>
            <a:pPr defTabSz="971550">
              <a:defRPr/>
            </a:pPr>
            <a:r>
              <a:rPr lang="en-US" altLang="en-US" b="1" i="1" dirty="0" smtClean="0">
                <a:solidFill>
                  <a:srgbClr val="000000"/>
                </a:solidFill>
                <a:ea typeface="MS PGothic" charset="-128"/>
              </a:rPr>
              <a:t>NOTE:</a:t>
            </a:r>
            <a:r>
              <a:rPr lang="en-US" altLang="en-US" b="1" i="1" baseline="0" dirty="0" smtClean="0">
                <a:solidFill>
                  <a:srgbClr val="000000"/>
                </a:solidFill>
                <a:ea typeface="MS PGothic" charset="-128"/>
              </a:rPr>
              <a:t> Prior to the training, choose option A or B.</a:t>
            </a:r>
          </a:p>
          <a:p>
            <a:pPr defTabSz="971550">
              <a:defRPr/>
            </a:pPr>
            <a:endParaRPr lang="en-US" altLang="en-US" b="1" i="1" dirty="0">
              <a:solidFill>
                <a:srgbClr val="000000"/>
              </a:solidFill>
              <a:ea typeface="MS PGothic" charset="-128"/>
            </a:endParaRPr>
          </a:p>
          <a:p>
            <a:pPr defTabSz="971550">
              <a:defRPr/>
            </a:pPr>
            <a:r>
              <a:rPr lang="en-US" altLang="en-US" b="1" i="1" dirty="0">
                <a:solidFill>
                  <a:srgbClr val="000000"/>
                </a:solidFill>
                <a:ea typeface="MS PGothic" charset="-128"/>
              </a:rPr>
              <a:t>Option A:</a:t>
            </a:r>
          </a:p>
          <a:p>
            <a:pPr defTabSz="971550">
              <a:defRPr/>
            </a:pPr>
            <a:endParaRPr lang="en-US" altLang="en-US" b="1" i="1" dirty="0">
              <a:solidFill>
                <a:srgbClr val="000000"/>
              </a:solidFill>
              <a:ea typeface="MS PGothic" charset="-128"/>
            </a:endParaRPr>
          </a:p>
          <a:p>
            <a:pPr defTabSz="971550">
              <a:defRPr/>
            </a:pPr>
            <a:r>
              <a:rPr lang="en-US" altLang="en-US" dirty="0">
                <a:solidFill>
                  <a:srgbClr val="000000"/>
                </a:solidFill>
                <a:ea typeface="MS PGothic" charset="-128"/>
              </a:rPr>
              <a:t>Before this activity, hang up flip charts around the room. Each flip chart should have one of the following questions on </a:t>
            </a:r>
            <a:r>
              <a:rPr lang="en-US" altLang="en-US" dirty="0" smtClean="0">
                <a:solidFill>
                  <a:srgbClr val="000000"/>
                </a:solidFill>
                <a:ea typeface="MS PGothic" charset="-128"/>
              </a:rPr>
              <a:t>it:</a:t>
            </a:r>
          </a:p>
          <a:p>
            <a:pPr marL="228600" indent="-228600" defTabSz="971550">
              <a:buFont typeface="+mj-lt"/>
              <a:buAutoNum type="arabicPeriod"/>
              <a:defRPr/>
            </a:pPr>
            <a:r>
              <a:rPr lang="en-US" altLang="en-US" dirty="0" smtClean="0">
                <a:solidFill>
                  <a:srgbClr val="000000"/>
                </a:solidFill>
                <a:ea typeface="MS PGothic" charset="-128"/>
              </a:rPr>
              <a:t>How </a:t>
            </a:r>
            <a:r>
              <a:rPr lang="en-US" altLang="en-US" dirty="0">
                <a:solidFill>
                  <a:srgbClr val="000000"/>
                </a:solidFill>
                <a:ea typeface="MS PGothic" charset="-128"/>
              </a:rPr>
              <a:t>can you tell if your identity has been </a:t>
            </a:r>
            <a:r>
              <a:rPr lang="en-US" altLang="en-US" dirty="0" smtClean="0">
                <a:solidFill>
                  <a:srgbClr val="000000"/>
                </a:solidFill>
                <a:ea typeface="MS PGothic" charset="-128"/>
              </a:rPr>
              <a:t>stolen?</a:t>
            </a:r>
          </a:p>
          <a:p>
            <a:pPr marL="228600" indent="-228600" defTabSz="971550">
              <a:buFont typeface="+mj-lt"/>
              <a:buAutoNum type="arabicPeriod"/>
              <a:defRPr/>
            </a:pPr>
            <a:r>
              <a:rPr lang="en-US" altLang="en-US" dirty="0" smtClean="0">
                <a:solidFill>
                  <a:srgbClr val="000000"/>
                </a:solidFill>
                <a:ea typeface="MS PGothic" charset="-128"/>
              </a:rPr>
              <a:t>What </a:t>
            </a:r>
            <a:r>
              <a:rPr lang="en-US" altLang="en-US" dirty="0">
                <a:solidFill>
                  <a:srgbClr val="000000"/>
                </a:solidFill>
                <a:ea typeface="MS PGothic" charset="-128"/>
              </a:rPr>
              <a:t>steps can you take if your identity has been </a:t>
            </a:r>
            <a:r>
              <a:rPr lang="en-US" altLang="en-US" dirty="0" smtClean="0">
                <a:solidFill>
                  <a:srgbClr val="000000"/>
                </a:solidFill>
                <a:ea typeface="MS PGothic" charset="-128"/>
              </a:rPr>
              <a:t>stolen?</a:t>
            </a:r>
          </a:p>
          <a:p>
            <a:pPr marL="228600" indent="-228600" defTabSz="971550">
              <a:buFont typeface="+mj-lt"/>
              <a:buAutoNum type="arabicPeriod"/>
              <a:defRPr/>
            </a:pPr>
            <a:r>
              <a:rPr lang="en-US" altLang="en-US" dirty="0" smtClean="0">
                <a:solidFill>
                  <a:srgbClr val="000000"/>
                </a:solidFill>
                <a:ea typeface="MS PGothic" charset="-128"/>
              </a:rPr>
              <a:t>What </a:t>
            </a:r>
            <a:r>
              <a:rPr lang="en-US" altLang="en-US" dirty="0">
                <a:solidFill>
                  <a:srgbClr val="000000"/>
                </a:solidFill>
                <a:ea typeface="MS PGothic" charset="-128"/>
              </a:rPr>
              <a:t>can you do to prevent your identity from being </a:t>
            </a:r>
            <a:r>
              <a:rPr lang="en-US" altLang="en-US" dirty="0" smtClean="0">
                <a:solidFill>
                  <a:srgbClr val="000000"/>
                </a:solidFill>
                <a:ea typeface="MS PGothic" charset="-128"/>
              </a:rPr>
              <a:t>stolen?</a:t>
            </a:r>
          </a:p>
          <a:p>
            <a:pPr marL="228600" indent="-228600" defTabSz="971550">
              <a:buFont typeface="+mj-lt"/>
              <a:buAutoNum type="arabicPeriod"/>
              <a:defRPr/>
            </a:pPr>
            <a:r>
              <a:rPr lang="en-US" altLang="en-US" smtClean="0">
                <a:solidFill>
                  <a:srgbClr val="000000"/>
                </a:solidFill>
                <a:ea typeface="MS PGothic" charset="-128"/>
              </a:rPr>
              <a:t>What </a:t>
            </a:r>
            <a:r>
              <a:rPr lang="en-US" altLang="en-US" smtClean="0">
                <a:solidFill>
                  <a:srgbClr val="000000"/>
                </a:solidFill>
                <a:ea typeface="MS PGothic" charset="-128"/>
              </a:rPr>
              <a:t>question </a:t>
            </a:r>
            <a:r>
              <a:rPr lang="en-US" altLang="en-US" dirty="0">
                <a:solidFill>
                  <a:srgbClr val="000000"/>
                </a:solidFill>
                <a:ea typeface="MS PGothic" charset="-128"/>
              </a:rPr>
              <a:t>or questions do you have about identity theft?</a:t>
            </a:r>
          </a:p>
          <a:p>
            <a:pPr defTabSz="971550">
              <a:buFontTx/>
              <a:buChar char="•"/>
              <a:defRPr/>
            </a:pPr>
            <a:endParaRPr lang="en-US" altLang="en-US" b="1" dirty="0">
              <a:solidFill>
                <a:srgbClr val="000000"/>
              </a:solidFill>
              <a:ea typeface="MS PGothic" charset="-128"/>
            </a:endParaRPr>
          </a:p>
          <a:p>
            <a:pPr marL="628650" lvl="1" indent="-171450" defTabSz="971550">
              <a:buFont typeface="Arial" charset="0"/>
              <a:buChar char="•"/>
              <a:defRPr/>
            </a:pPr>
            <a:r>
              <a:rPr lang="en-US" altLang="en-US" dirty="0">
                <a:solidFill>
                  <a:srgbClr val="000000"/>
                </a:solidFill>
                <a:ea typeface="MS PGothic" charset="-128"/>
              </a:rPr>
              <a:t>Get the participants into groups of 4.</a:t>
            </a:r>
          </a:p>
          <a:p>
            <a:pPr marL="628650" lvl="1" indent="-171450" defTabSz="971550">
              <a:buFont typeface="Arial" charset="0"/>
              <a:buChar char="•"/>
              <a:defRPr/>
            </a:pPr>
            <a:r>
              <a:rPr lang="en-US" altLang="en-US" dirty="0">
                <a:solidFill>
                  <a:srgbClr val="000000"/>
                </a:solidFill>
                <a:ea typeface="MS PGothic" charset="-128"/>
              </a:rPr>
              <a:t>Have each group stand by one of the flip charts.</a:t>
            </a:r>
          </a:p>
          <a:p>
            <a:pPr marL="628650" lvl="1" indent="-171450" defTabSz="971550">
              <a:buFont typeface="Arial" charset="0"/>
              <a:buChar char="•"/>
              <a:defRPr/>
            </a:pPr>
            <a:r>
              <a:rPr lang="en-US" altLang="en-US" dirty="0">
                <a:solidFill>
                  <a:srgbClr val="000000"/>
                </a:solidFill>
                <a:ea typeface="MS PGothic" charset="-128"/>
              </a:rPr>
              <a:t>Make sure they take at least one marker with them.</a:t>
            </a:r>
          </a:p>
          <a:p>
            <a:pPr marL="628650" lvl="1" indent="-171450" defTabSz="971550">
              <a:buFont typeface="Arial" charset="0"/>
              <a:buChar char="•"/>
              <a:defRPr/>
            </a:pPr>
            <a:r>
              <a:rPr lang="en-US" altLang="en-US" dirty="0">
                <a:solidFill>
                  <a:srgbClr val="000000"/>
                </a:solidFill>
                <a:ea typeface="MS PGothic" charset="-128"/>
              </a:rPr>
              <a:t>Give them 1 minute to brainstorm responses and write them on the flip chart.</a:t>
            </a:r>
          </a:p>
          <a:p>
            <a:pPr marL="628650" lvl="1" indent="-171450" defTabSz="971550">
              <a:buFont typeface="Arial" charset="0"/>
              <a:buChar char="•"/>
              <a:defRPr/>
            </a:pPr>
            <a:r>
              <a:rPr lang="en-US" altLang="en-US" dirty="0">
                <a:solidFill>
                  <a:srgbClr val="000000"/>
                </a:solidFill>
                <a:ea typeface="MS PGothic" charset="-128"/>
              </a:rPr>
              <a:t>Then instruct them to rotate to the next flip chart going clockwise and ADD to the list.</a:t>
            </a:r>
          </a:p>
          <a:p>
            <a:pPr marL="628650" lvl="1" indent="-171450" defTabSz="971550">
              <a:buFont typeface="Arial" charset="0"/>
              <a:buChar char="•"/>
              <a:defRPr/>
            </a:pPr>
            <a:r>
              <a:rPr lang="en-US" altLang="en-US" dirty="0">
                <a:solidFill>
                  <a:srgbClr val="000000"/>
                </a:solidFill>
                <a:ea typeface="MS PGothic" charset="-128"/>
              </a:rPr>
              <a:t>Have them rotate until they end up at the flip chart at which they started.</a:t>
            </a:r>
          </a:p>
          <a:p>
            <a:pPr marL="628650" lvl="1" indent="-171450" defTabSz="971550">
              <a:buFont typeface="Arial" charset="0"/>
              <a:buChar char="•"/>
              <a:defRPr/>
            </a:pPr>
            <a:r>
              <a:rPr lang="en-US" altLang="en-US" dirty="0">
                <a:solidFill>
                  <a:srgbClr val="000000"/>
                </a:solidFill>
                <a:ea typeface="MS PGothic" charset="-128"/>
              </a:rPr>
              <a:t>Have the group chose someone to present that flip chart to the rest of the group.</a:t>
            </a:r>
          </a:p>
          <a:p>
            <a:pPr marL="628650" lvl="1" indent="-171450" defTabSz="971550">
              <a:buFont typeface="Arial" charset="0"/>
              <a:buChar char="•"/>
              <a:defRPr/>
            </a:pPr>
            <a:r>
              <a:rPr lang="en-US" altLang="en-US" dirty="0">
                <a:solidFill>
                  <a:srgbClr val="000000"/>
                </a:solidFill>
                <a:ea typeface="MS PGothic" charset="-128"/>
              </a:rPr>
              <a:t>As each team presents the flip chart—their ideas and those of other groups—add to them.</a:t>
            </a:r>
          </a:p>
          <a:p>
            <a:pPr defTabSz="971550">
              <a:defRPr/>
            </a:pPr>
            <a:endParaRPr lang="en-US" altLang="en-US" dirty="0">
              <a:solidFill>
                <a:srgbClr val="000000"/>
              </a:solidFill>
              <a:ea typeface="MS PGothic" charset="-128"/>
            </a:endParaRPr>
          </a:p>
          <a:p>
            <a:pPr defTabSz="971550">
              <a:defRPr/>
            </a:pPr>
            <a:r>
              <a:rPr lang="en-US" altLang="en-US" b="1" i="1" dirty="0">
                <a:solidFill>
                  <a:srgbClr val="000000"/>
                </a:solidFill>
                <a:ea typeface="MS PGothic" charset="-128"/>
              </a:rPr>
              <a:t>Option B:</a:t>
            </a:r>
          </a:p>
          <a:p>
            <a:pPr defTabSz="971550">
              <a:defRPr/>
            </a:pPr>
            <a:endParaRPr lang="en-US" altLang="en-US" dirty="0">
              <a:solidFill>
                <a:srgbClr val="000000"/>
              </a:solidFill>
              <a:ea typeface="MS PGothic" charset="-128"/>
            </a:endParaRPr>
          </a:p>
          <a:p>
            <a:pPr marL="171450" indent="-171450" defTabSz="971550">
              <a:buFont typeface="Arial" charset="0"/>
              <a:buChar char="•"/>
              <a:defRPr/>
            </a:pPr>
            <a:r>
              <a:rPr lang="en-US" altLang="en-US" dirty="0">
                <a:solidFill>
                  <a:srgbClr val="000000"/>
                </a:solidFill>
                <a:ea typeface="MS PGothic" charset="-128"/>
              </a:rPr>
              <a:t>Review key information about protecting identity using </a:t>
            </a:r>
            <a:r>
              <a:rPr lang="en-US" altLang="en-US" i="1" dirty="0">
                <a:solidFill>
                  <a:srgbClr val="000000"/>
                </a:solidFill>
                <a:ea typeface="MS PGothic" charset="-128"/>
              </a:rPr>
              <a:t>Tool </a:t>
            </a:r>
            <a:r>
              <a:rPr lang="en-US" altLang="en-US" i="1" dirty="0" smtClean="0">
                <a:solidFill>
                  <a:srgbClr val="000000"/>
                </a:solidFill>
                <a:ea typeface="MS PGothic" charset="-128"/>
              </a:rPr>
              <a:t>2</a:t>
            </a:r>
            <a:r>
              <a:rPr lang="en-US" altLang="en-US" dirty="0" smtClean="0">
                <a:solidFill>
                  <a:srgbClr val="000000"/>
                </a:solidFill>
                <a:ea typeface="MS PGothic" charset="-128"/>
              </a:rPr>
              <a:t>.</a:t>
            </a:r>
            <a:endParaRPr lang="en-US" altLang="en-US" dirty="0">
              <a:solidFill>
                <a:srgbClr val="000000"/>
              </a:solidFill>
              <a:ea typeface="MS PGothic" charset="-128"/>
            </a:endParaRPr>
          </a:p>
          <a:p>
            <a:pPr marL="171450" indent="-171450" defTabSz="971550">
              <a:buFont typeface="Arial" charset="0"/>
              <a:buChar char="•"/>
              <a:defRPr/>
            </a:pPr>
            <a:r>
              <a:rPr lang="en-US" altLang="en-US" dirty="0">
                <a:solidFill>
                  <a:srgbClr val="000000"/>
                </a:solidFill>
                <a:ea typeface="MS PGothic" charset="-128"/>
              </a:rPr>
              <a:t>Review the list of signs of identity theft (from the FTC):</a:t>
            </a:r>
          </a:p>
          <a:p>
            <a:pPr marL="652462" lvl="1" indent="-171450" defTabSz="971550">
              <a:buFont typeface="Arial" charset="0"/>
              <a:buChar char="•"/>
              <a:defRPr/>
            </a:pPr>
            <a:r>
              <a:rPr lang="en-US" altLang="en-US" i="1" dirty="0">
                <a:solidFill>
                  <a:srgbClr val="000000"/>
                </a:solidFill>
                <a:ea typeface="MS PGothic" charset="-128"/>
              </a:rPr>
              <a:t>There are mistakes on your bank, credit card, or other account statements</a:t>
            </a:r>
          </a:p>
          <a:p>
            <a:pPr marL="652462" lvl="1" indent="-171450" defTabSz="971550">
              <a:buFont typeface="Arial" charset="0"/>
              <a:buChar char="•"/>
              <a:defRPr/>
            </a:pPr>
            <a:r>
              <a:rPr lang="en-US" altLang="en-US" i="1" dirty="0">
                <a:solidFill>
                  <a:srgbClr val="000000"/>
                </a:solidFill>
                <a:ea typeface="MS PGothic" charset="-128"/>
              </a:rPr>
              <a:t>There are mistakes on the explanation of medical benefits from your health plan</a:t>
            </a:r>
          </a:p>
          <a:p>
            <a:pPr marL="652462" lvl="1" indent="-171450" defTabSz="971550">
              <a:buFont typeface="Arial" charset="0"/>
              <a:buChar char="•"/>
              <a:defRPr/>
            </a:pPr>
            <a:r>
              <a:rPr lang="en-US" altLang="en-US" i="1" dirty="0">
                <a:solidFill>
                  <a:srgbClr val="000000"/>
                </a:solidFill>
                <a:ea typeface="MS PGothic" charset="-128"/>
              </a:rPr>
              <a:t>Your regular bills and account statements don’t arrive on time</a:t>
            </a:r>
          </a:p>
          <a:p>
            <a:pPr marL="652462" lvl="1" indent="-171450" defTabSz="971550">
              <a:buFont typeface="Arial" charset="0"/>
              <a:buChar char="•"/>
              <a:defRPr/>
            </a:pPr>
            <a:r>
              <a:rPr lang="en-US" altLang="en-US" i="1" dirty="0">
                <a:solidFill>
                  <a:srgbClr val="000000"/>
                </a:solidFill>
                <a:ea typeface="MS PGothic" charset="-128"/>
              </a:rPr>
              <a:t>You get bills or collection notices for products or services you never received</a:t>
            </a:r>
          </a:p>
          <a:p>
            <a:pPr marL="652462" lvl="1" indent="-171450" defTabSz="971550">
              <a:buFont typeface="Arial" charset="0"/>
              <a:buChar char="•"/>
              <a:defRPr/>
            </a:pPr>
            <a:r>
              <a:rPr lang="en-US" altLang="en-US" i="1" dirty="0">
                <a:solidFill>
                  <a:srgbClr val="000000"/>
                </a:solidFill>
                <a:ea typeface="MS PGothic" charset="-128"/>
              </a:rPr>
              <a:t>You receive calls from debt collectors about debts that don’t belong to you</a:t>
            </a:r>
          </a:p>
          <a:p>
            <a:pPr marL="652462" lvl="1" indent="-171450" defTabSz="971550">
              <a:buFont typeface="Arial" charset="0"/>
              <a:buChar char="•"/>
              <a:defRPr/>
            </a:pPr>
            <a:r>
              <a:rPr lang="en-US" altLang="en-US" i="1" dirty="0">
                <a:solidFill>
                  <a:srgbClr val="000000"/>
                </a:solidFill>
                <a:ea typeface="MS PGothic" charset="-128"/>
              </a:rPr>
              <a:t>You get a notice from the IRS that someone used your Social Security number</a:t>
            </a:r>
          </a:p>
          <a:p>
            <a:pPr marL="652462" lvl="1" indent="-171450" defTabSz="971550">
              <a:buFont typeface="Arial" charset="0"/>
              <a:buChar char="•"/>
              <a:defRPr/>
            </a:pPr>
            <a:r>
              <a:rPr lang="en-US" altLang="en-US" i="1" dirty="0">
                <a:solidFill>
                  <a:srgbClr val="000000"/>
                </a:solidFill>
                <a:ea typeface="MS PGothic" charset="-128"/>
              </a:rPr>
              <a:t>You receive mail, email, or calls about accounts or jobs in your minor child’s name</a:t>
            </a:r>
          </a:p>
          <a:p>
            <a:pPr marL="652462" lvl="1" indent="-171450" defTabSz="971550">
              <a:buFont typeface="Arial" charset="0"/>
              <a:buChar char="•"/>
              <a:defRPr/>
            </a:pPr>
            <a:r>
              <a:rPr lang="en-US" altLang="en-US" i="1" dirty="0">
                <a:solidFill>
                  <a:srgbClr val="000000"/>
                </a:solidFill>
                <a:ea typeface="MS PGothic" charset="-128"/>
              </a:rPr>
              <a:t>You receive unwarranted collection notices on your credit report</a:t>
            </a:r>
          </a:p>
          <a:p>
            <a:pPr marL="652462" lvl="1" indent="-171450" defTabSz="971550">
              <a:buFont typeface="Arial" charset="0"/>
              <a:buChar char="•"/>
              <a:defRPr/>
            </a:pPr>
            <a:r>
              <a:rPr lang="en-US" altLang="en-US" i="1" dirty="0">
                <a:solidFill>
                  <a:srgbClr val="000000"/>
                </a:solidFill>
                <a:ea typeface="MS PGothic" charset="-128"/>
              </a:rPr>
              <a:t>Businesses turn down your checks and</a:t>
            </a:r>
          </a:p>
          <a:p>
            <a:pPr marL="652462" lvl="1" indent="-171450" defTabSz="971550">
              <a:buFont typeface="Arial" charset="0"/>
              <a:buChar char="•"/>
              <a:defRPr/>
            </a:pPr>
            <a:r>
              <a:rPr lang="en-US" altLang="en-US" i="1" dirty="0">
                <a:solidFill>
                  <a:srgbClr val="000000"/>
                </a:solidFill>
                <a:ea typeface="MS PGothic" charset="-128"/>
              </a:rPr>
              <a:t>You are turned down unexpectedly for a loan or job</a:t>
            </a:r>
          </a:p>
        </p:txBody>
      </p:sp>
      <p:sp>
        <p:nvSpPr>
          <p:cNvPr id="138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BC09783-2597-440D-B7F5-2B8CED932EA8}" type="slidenum">
              <a:rPr lang="en-US" altLang="en-US" smtClean="0">
                <a:latin typeface="Calibri" panose="020F0502020204030204" pitchFamily="34" charset="0"/>
              </a:rPr>
              <a:pPr/>
              <a:t>187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39072477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5" name="Notes Placeholder 2"/>
          <p:cNvSpPr>
            <a:spLocks noGrp="1"/>
          </p:cNvSpPr>
          <p:nvPr>
            <p:ph type="body" idx="1"/>
          </p:nvPr>
        </p:nvSpPr>
        <p:spPr bwMode="auto">
          <a:extLst/>
        </p:spPr>
        <p:txBody>
          <a:bodyPr wrap="square" numCol="1" anchor="t" anchorCtr="0" compatLnSpc="1">
            <a:prstTxWarp prst="textNoShape">
              <a:avLst/>
            </a:prstTxWarp>
          </a:bodyPr>
          <a:lstStyle/>
          <a:p>
            <a:pPr defTabSz="972996">
              <a:defRPr/>
            </a:pPr>
            <a:r>
              <a:rPr lang="en-US" altLang="en-US" b="1" i="1" u="sng" dirty="0" smtClean="0">
                <a:solidFill>
                  <a:srgbClr val="000000"/>
                </a:solidFill>
                <a:cs typeface="+mn-cs"/>
              </a:rPr>
              <a:t>Module 9: Protecting Your Money</a:t>
            </a:r>
          </a:p>
          <a:p>
            <a:pPr defTabSz="972996">
              <a:defRPr/>
            </a:pPr>
            <a:endParaRPr lang="en-US" altLang="en-US" b="1" u="sng" dirty="0" smtClean="0">
              <a:solidFill>
                <a:srgbClr val="000000"/>
              </a:solidFill>
              <a:cs typeface="+mn-cs"/>
            </a:endParaRPr>
          </a:p>
          <a:p>
            <a:pPr defTabSz="972996">
              <a:defRPr/>
            </a:pPr>
            <a:r>
              <a:rPr lang="en-US" altLang="en-US" b="1" dirty="0" smtClean="0">
                <a:solidFill>
                  <a:srgbClr val="000000"/>
                </a:solidFill>
                <a:cs typeface="+mn-cs"/>
              </a:rPr>
              <a:t>Presentation (</a:t>
            </a:r>
            <a:r>
              <a:rPr lang="en-US" altLang="en-US" b="1" i="1" dirty="0" smtClean="0">
                <a:solidFill>
                  <a:srgbClr val="000000"/>
                </a:solidFill>
                <a:cs typeface="+mn-cs"/>
              </a:rPr>
              <a:t>Module 9, Tool 2: Protecting your identity</a:t>
            </a:r>
            <a:r>
              <a:rPr lang="en-US" altLang="en-US" b="1" dirty="0" smtClean="0">
                <a:solidFill>
                  <a:srgbClr val="000000"/>
                </a:solidFill>
                <a:cs typeface="+mn-cs"/>
              </a:rPr>
              <a:t>) (Page 315)</a:t>
            </a:r>
          </a:p>
          <a:p>
            <a:pPr defTabSz="972996">
              <a:defRPr/>
            </a:pPr>
            <a:endParaRPr lang="en-US" altLang="en-US" b="1" dirty="0" smtClean="0">
              <a:solidFill>
                <a:srgbClr val="000000"/>
              </a:solidFill>
              <a:cs typeface="+mn-cs"/>
            </a:endParaRPr>
          </a:p>
          <a:p>
            <a:pPr marL="171425" indent="-171425" defTabSz="972996">
              <a:buFont typeface="Arial" panose="020B0604020202020204" pitchFamily="34" charset="0"/>
              <a:buChar char="•"/>
              <a:defRPr/>
            </a:pPr>
            <a:r>
              <a:rPr lang="en-US" altLang="en-US" dirty="0" smtClean="0">
                <a:solidFill>
                  <a:srgbClr val="000000"/>
                </a:solidFill>
                <a:cs typeface="+mn-cs"/>
              </a:rPr>
              <a:t>Review identity theft checklist in Tool 2 in the toolkit.</a:t>
            </a:r>
          </a:p>
          <a:p>
            <a:pPr marL="171425" indent="-171425" defTabSz="972996">
              <a:buFont typeface="Arial" panose="020B0604020202020204" pitchFamily="34" charset="0"/>
              <a:buChar char="•"/>
              <a:defRPr/>
            </a:pPr>
            <a:r>
              <a:rPr lang="en-US" altLang="en-US" dirty="0" smtClean="0">
                <a:solidFill>
                  <a:srgbClr val="000000"/>
                </a:solidFill>
                <a:cs typeface="+mn-cs"/>
              </a:rPr>
              <a:t>Review primary strategies for dealing with identity theft using the list below and information from the module.</a:t>
            </a:r>
          </a:p>
          <a:p>
            <a:pPr marL="653954" lvl="1" indent="-177774" defTabSz="972996">
              <a:buFontTx/>
              <a:buChar char="•"/>
              <a:defRPr/>
            </a:pPr>
            <a:r>
              <a:rPr lang="en-US" altLang="en-US" i="1" dirty="0" smtClean="0">
                <a:solidFill>
                  <a:srgbClr val="000000"/>
                </a:solidFill>
                <a:cs typeface="+mn-cs"/>
              </a:rPr>
              <a:t>Place a fraud alert on your credit file</a:t>
            </a:r>
          </a:p>
          <a:p>
            <a:pPr marL="653954" lvl="1" indent="-177774" defTabSz="972996">
              <a:buFontTx/>
              <a:buChar char="•"/>
              <a:defRPr/>
            </a:pPr>
            <a:r>
              <a:rPr lang="en-US" altLang="en-US" i="1" dirty="0" smtClean="0">
                <a:solidFill>
                  <a:srgbClr val="000000"/>
                </a:solidFill>
                <a:cs typeface="+mn-cs"/>
              </a:rPr>
              <a:t>Place a credit freeze</a:t>
            </a:r>
          </a:p>
          <a:p>
            <a:pPr marL="653954" lvl="1" indent="-177774" defTabSz="972996">
              <a:buFontTx/>
              <a:buChar char="•"/>
              <a:defRPr/>
            </a:pPr>
            <a:r>
              <a:rPr lang="en-US" altLang="en-US" i="1" dirty="0" smtClean="0">
                <a:solidFill>
                  <a:srgbClr val="000000"/>
                </a:solidFill>
                <a:cs typeface="+mn-cs"/>
              </a:rPr>
              <a:t>Order your credit reports </a:t>
            </a:r>
          </a:p>
          <a:p>
            <a:pPr marL="653954" lvl="1" indent="-177774" defTabSz="972996">
              <a:buFontTx/>
              <a:buChar char="•"/>
              <a:defRPr/>
            </a:pPr>
            <a:r>
              <a:rPr lang="en-US" altLang="en-US" i="1" dirty="0" smtClean="0">
                <a:solidFill>
                  <a:srgbClr val="000000"/>
                </a:solidFill>
                <a:cs typeface="+mn-cs"/>
              </a:rPr>
              <a:t>Create an identity theft report</a:t>
            </a:r>
          </a:p>
        </p:txBody>
      </p:sp>
      <p:sp>
        <p:nvSpPr>
          <p:cNvPr id="140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89E51ED-9D5E-4D35-96CF-75577F6C3B7D}" type="slidenum">
              <a:rPr lang="en-US" altLang="en-US" smtClean="0">
                <a:latin typeface="Calibri" panose="020F0502020204030204" pitchFamily="34" charset="0"/>
              </a:rPr>
              <a:pPr/>
              <a:t>188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02881773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1235" name="Notes Placeholder 2"/>
          <p:cNvSpPr>
            <a:spLocks noGrp="1"/>
          </p:cNvSpPr>
          <p:nvPr>
            <p:ph type="body" idx="1"/>
          </p:nvPr>
        </p:nvSpPr>
        <p:spPr bwMode="auto">
          <a:extLst/>
        </p:spPr>
        <p:txBody>
          <a:bodyPr wrap="square" numCol="1" anchor="t" anchorCtr="0" compatLnSpc="1">
            <a:prstTxWarp prst="textNoShape">
              <a:avLst/>
            </a:prstTxWarp>
          </a:bodyPr>
          <a:lstStyle/>
          <a:p>
            <a:pPr defTabSz="972996">
              <a:defRPr/>
            </a:pPr>
            <a:r>
              <a:rPr lang="en-US" altLang="en-US" b="1" i="1" u="sng" dirty="0" smtClean="0">
                <a:solidFill>
                  <a:srgbClr val="000000"/>
                </a:solidFill>
              </a:rPr>
              <a:t>Module 9: Protecting Your Money</a:t>
            </a:r>
          </a:p>
          <a:p>
            <a:pPr defTabSz="972996">
              <a:defRPr/>
            </a:pPr>
            <a:endParaRPr lang="en-US" altLang="en-US" b="1" u="sng" dirty="0" smtClean="0">
              <a:solidFill>
                <a:srgbClr val="000000"/>
              </a:solidFill>
            </a:endParaRPr>
          </a:p>
          <a:p>
            <a:pPr marL="0" marR="0" lvl="0" indent="0" algn="l" defTabSz="972996" rtl="0" eaLnBrk="0" fontAlgn="base" latinLnBrk="0" hangingPunct="0">
              <a:lnSpc>
                <a:spcPct val="100000"/>
              </a:lnSpc>
              <a:spcBef>
                <a:spcPct val="30000"/>
              </a:spcBef>
              <a:spcAft>
                <a:spcPct val="0"/>
              </a:spcAft>
              <a:buClrTx/>
              <a:buSzTx/>
              <a:buFontTx/>
              <a:buNone/>
              <a:tabLst/>
              <a:defRPr/>
            </a:pPr>
            <a:r>
              <a:rPr lang="en-US" altLang="en-US" b="1" dirty="0" smtClean="0">
                <a:solidFill>
                  <a:srgbClr val="000000"/>
                </a:solidFill>
              </a:rPr>
              <a:t>Skits (</a:t>
            </a:r>
            <a:r>
              <a:rPr lang="en-US" altLang="en-US" b="1" i="1" dirty="0" smtClean="0">
                <a:solidFill>
                  <a:srgbClr val="000000"/>
                </a:solidFill>
                <a:ea typeface="MS PGothic" charset="-128"/>
              </a:rPr>
              <a:t>Module 9, Tool 3: Red flags</a:t>
            </a:r>
            <a:r>
              <a:rPr lang="en-US" altLang="en-US" b="1" dirty="0" smtClean="0">
                <a:solidFill>
                  <a:srgbClr val="000000"/>
                </a:solidFill>
                <a:ea typeface="MS PGothic" charset="-128"/>
              </a:rPr>
              <a:t>) (Page 321)</a:t>
            </a:r>
          </a:p>
          <a:p>
            <a:pPr defTabSz="972996">
              <a:defRPr/>
            </a:pPr>
            <a:endParaRPr lang="en-US" altLang="en-US" b="1" dirty="0" smtClean="0">
              <a:solidFill>
                <a:srgbClr val="000000"/>
              </a:solidFill>
            </a:endParaRPr>
          </a:p>
          <a:p>
            <a:pPr>
              <a:spcBef>
                <a:spcPts val="0"/>
              </a:spcBef>
              <a:defRPr/>
            </a:pPr>
            <a:r>
              <a:rPr lang="en-US" altLang="en-US" b="1" i="1" dirty="0" smtClean="0">
                <a:solidFill>
                  <a:srgbClr val="000000"/>
                </a:solidFill>
                <a:cs typeface="+mn-cs"/>
              </a:rPr>
              <a:t>ASK: What is a red flag?</a:t>
            </a:r>
          </a:p>
          <a:p>
            <a:pPr marL="171425" indent="-171425">
              <a:spcBef>
                <a:spcPts val="0"/>
              </a:spcBef>
              <a:buFont typeface="Arial" panose="020B0604020202020204" pitchFamily="34" charset="0"/>
              <a:buChar char="•"/>
              <a:defRPr/>
            </a:pPr>
            <a:r>
              <a:rPr lang="en-US" altLang="en-US" dirty="0" smtClean="0">
                <a:solidFill>
                  <a:srgbClr val="000000"/>
                </a:solidFill>
                <a:cs typeface="+mn-cs"/>
              </a:rPr>
              <a:t>Explain that a red flag is something to watch out for. </a:t>
            </a:r>
          </a:p>
          <a:p>
            <a:pPr marL="171425" indent="-171425">
              <a:spcBef>
                <a:spcPts val="0"/>
              </a:spcBef>
              <a:buFont typeface="Arial" panose="020B0604020202020204" pitchFamily="34" charset="0"/>
              <a:buChar char="•"/>
              <a:defRPr/>
            </a:pPr>
            <a:r>
              <a:rPr lang="en-US" altLang="en-US" dirty="0" smtClean="0">
                <a:solidFill>
                  <a:srgbClr val="000000"/>
                </a:solidFill>
                <a:cs typeface="+mn-cs"/>
              </a:rPr>
              <a:t>Explain that sometimes when shopping for or using consumer financial products, you may encounter a red flag.</a:t>
            </a:r>
          </a:p>
          <a:p>
            <a:pPr marL="171425" indent="-171425">
              <a:spcBef>
                <a:spcPts val="0"/>
              </a:spcBef>
              <a:buFont typeface="Arial" panose="020B0604020202020204" pitchFamily="34" charset="0"/>
              <a:buChar char="•"/>
              <a:defRPr/>
            </a:pPr>
            <a:r>
              <a:rPr lang="en-US" altLang="en-US" dirty="0" smtClean="0">
                <a:solidFill>
                  <a:srgbClr val="000000"/>
                </a:solidFill>
                <a:cs typeface="+mn-cs"/>
              </a:rPr>
              <a:t>Explain that this does not mean something illegal is going on, but that you should ask more questions and get help to ensure you are not being subjected to something that is not fair or right.</a:t>
            </a:r>
          </a:p>
          <a:p>
            <a:pPr marL="171425" indent="-171425">
              <a:spcBef>
                <a:spcPts val="0"/>
              </a:spcBef>
              <a:buFont typeface="Arial" panose="020B0604020202020204" pitchFamily="34" charset="0"/>
              <a:buChar char="•"/>
              <a:defRPr/>
            </a:pPr>
            <a:r>
              <a:rPr lang="en-US" altLang="en-US" dirty="0" smtClean="0">
                <a:solidFill>
                  <a:srgbClr val="000000"/>
                </a:solidFill>
                <a:cs typeface="+mn-cs"/>
              </a:rPr>
              <a:t>Give teams of 3 or 4 participants, red flags to turn into a skit (there are 3 skits on the following three slides, so not everyone will be able to act in a skit).</a:t>
            </a:r>
          </a:p>
          <a:p>
            <a:pPr marL="171425" indent="-171425">
              <a:spcBef>
                <a:spcPts val="0"/>
              </a:spcBef>
              <a:buFont typeface="Arial" panose="020B0604020202020204" pitchFamily="34" charset="0"/>
              <a:buChar char="•"/>
              <a:defRPr/>
            </a:pPr>
            <a:r>
              <a:rPr lang="en-US" altLang="en-US" dirty="0" smtClean="0">
                <a:solidFill>
                  <a:srgbClr val="000000"/>
                </a:solidFill>
                <a:cs typeface="+mn-cs"/>
              </a:rPr>
              <a:t>Explain that they should develop the products/services and use any props they feel may be necessary. Explain that they are to improvise the skit.</a:t>
            </a:r>
          </a:p>
          <a:p>
            <a:pPr marL="171425" indent="-171425">
              <a:spcBef>
                <a:spcPts val="0"/>
              </a:spcBef>
              <a:buFont typeface="Arial" panose="020B0604020202020204" pitchFamily="34" charset="0"/>
              <a:buChar char="•"/>
              <a:defRPr/>
            </a:pPr>
            <a:r>
              <a:rPr lang="en-US" altLang="en-US" dirty="0" smtClean="0">
                <a:solidFill>
                  <a:srgbClr val="000000"/>
                </a:solidFill>
                <a:cs typeface="+mn-cs"/>
              </a:rPr>
              <a:t>Instruct them to try to be specific to their red flag.</a:t>
            </a:r>
          </a:p>
          <a:p>
            <a:pPr marL="171425" indent="-171425">
              <a:spcBef>
                <a:spcPts val="0"/>
              </a:spcBef>
              <a:buFont typeface="Arial" panose="020B0604020202020204" pitchFamily="34" charset="0"/>
              <a:buChar char="•"/>
              <a:defRPr/>
            </a:pPr>
            <a:r>
              <a:rPr lang="en-US" altLang="en-US" dirty="0" smtClean="0">
                <a:solidFill>
                  <a:srgbClr val="000000"/>
                </a:solidFill>
                <a:cs typeface="+mn-cs"/>
              </a:rPr>
              <a:t>Instruct them to develop a short 1 to 3 minute skit that showcases the red flag(s).</a:t>
            </a:r>
          </a:p>
          <a:p>
            <a:pPr marL="171425" indent="-171425">
              <a:spcBef>
                <a:spcPts val="0"/>
              </a:spcBef>
              <a:buFont typeface="Arial" panose="020B0604020202020204" pitchFamily="34" charset="0"/>
              <a:buChar char="•"/>
              <a:defRPr/>
            </a:pPr>
            <a:r>
              <a:rPr lang="en-US" altLang="en-US" dirty="0" smtClean="0">
                <a:solidFill>
                  <a:srgbClr val="000000"/>
                </a:solidFill>
                <a:cs typeface="+mn-cs"/>
              </a:rPr>
              <a:t>Participants will have to guess the red flags using </a:t>
            </a:r>
            <a:r>
              <a:rPr lang="en-US" altLang="en-US" i="1" dirty="0" smtClean="0">
                <a:solidFill>
                  <a:srgbClr val="000000"/>
                </a:solidFill>
                <a:cs typeface="+mn-cs"/>
              </a:rPr>
              <a:t>Tool 1: Red flags</a:t>
            </a:r>
            <a:r>
              <a:rPr lang="en-US" altLang="en-US" dirty="0" smtClean="0">
                <a:solidFill>
                  <a:srgbClr val="000000"/>
                </a:solidFill>
                <a:cs typeface="+mn-cs"/>
              </a:rPr>
              <a:t>.</a:t>
            </a:r>
          </a:p>
          <a:p>
            <a:pPr marL="171425" indent="-171425">
              <a:spcBef>
                <a:spcPts val="0"/>
              </a:spcBef>
              <a:buFont typeface="Arial" panose="020B0604020202020204" pitchFamily="34" charset="0"/>
              <a:buChar char="•"/>
              <a:defRPr/>
            </a:pPr>
            <a:r>
              <a:rPr lang="en-US" altLang="en-US" dirty="0" smtClean="0">
                <a:solidFill>
                  <a:srgbClr val="000000"/>
                </a:solidFill>
                <a:cs typeface="+mn-cs"/>
              </a:rPr>
              <a:t>Thank skit performers and congratulate those who guess the red flags following each skit.</a:t>
            </a:r>
          </a:p>
          <a:p>
            <a:pPr>
              <a:spcBef>
                <a:spcPts val="0"/>
              </a:spcBef>
              <a:buFontTx/>
              <a:buChar char="•"/>
              <a:defRPr/>
            </a:pPr>
            <a:endParaRPr lang="en-US" altLang="en-US" dirty="0" smtClean="0">
              <a:solidFill>
                <a:srgbClr val="000000"/>
              </a:solidFill>
              <a:cs typeface="+mn-cs"/>
            </a:endParaRPr>
          </a:p>
          <a:p>
            <a:pPr>
              <a:spcBef>
                <a:spcPts val="0"/>
              </a:spcBef>
              <a:defRPr/>
            </a:pPr>
            <a:r>
              <a:rPr lang="en-US" altLang="en-US" b="1" i="1" dirty="0" smtClean="0">
                <a:solidFill>
                  <a:srgbClr val="000000"/>
                </a:solidFill>
                <a:cs typeface="+mn-cs"/>
              </a:rPr>
              <a:t>NOTE: Consider organizing skits during breaks to give teams time to think about scenarios for acting out red flags.</a:t>
            </a:r>
          </a:p>
        </p:txBody>
      </p:sp>
      <p:sp>
        <p:nvSpPr>
          <p:cNvPr id="142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9A47298-39BF-48D8-8908-9BF839B21060}" type="slidenum">
              <a:rPr lang="en-US" altLang="en-US" smtClean="0">
                <a:latin typeface="Calibri" panose="020F0502020204030204" pitchFamily="34" charset="0"/>
              </a:rPr>
              <a:pPr/>
              <a:t>189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882571860"/>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a:r>
              <a:rPr lang="en-US" altLang="en-US" b="1" dirty="0" smtClean="0">
                <a:solidFill>
                  <a:srgbClr val="000000"/>
                </a:solidFill>
              </a:rPr>
              <a:t>PRINT 1 COPY FOR 1 TEAM.</a:t>
            </a:r>
          </a:p>
          <a:p>
            <a:pPr defTabSz="971550"/>
            <a:endParaRPr lang="en-US" altLang="en-US" b="1" dirty="0" smtClean="0">
              <a:solidFill>
                <a:srgbClr val="000000"/>
              </a:solidFill>
            </a:endParaRPr>
          </a:p>
          <a:p>
            <a:pPr defTabSz="971550"/>
            <a:r>
              <a:rPr lang="en-US" altLang="en-US" b="1" dirty="0" smtClean="0">
                <a:solidFill>
                  <a:srgbClr val="000000"/>
                </a:solidFill>
              </a:rPr>
              <a:t>HIDE FOR PRESENTATION.</a:t>
            </a:r>
            <a:endParaRPr lang="en-US" altLang="en-US" dirty="0" smtClean="0">
              <a:solidFill>
                <a:srgbClr val="000000"/>
              </a:solidFill>
            </a:endParaRPr>
          </a:p>
        </p:txBody>
      </p:sp>
      <p:sp>
        <p:nvSpPr>
          <p:cNvPr id="144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548F0E2-F0BE-4BB4-AB29-905973085912}" type="slidenum">
              <a:rPr lang="en-US" altLang="en-US" smtClean="0">
                <a:latin typeface="Calibri" panose="020F0502020204030204" pitchFamily="34" charset="0"/>
              </a:rPr>
              <a:pPr/>
              <a:t>190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18995477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a:r>
              <a:rPr lang="en-US" altLang="en-US" b="1" dirty="0" smtClean="0">
                <a:solidFill>
                  <a:srgbClr val="000000"/>
                </a:solidFill>
              </a:rPr>
              <a:t>PRINT 1 COPY FOR 1 TEAM.</a:t>
            </a:r>
          </a:p>
          <a:p>
            <a:pPr defTabSz="971550"/>
            <a:endParaRPr lang="en-US" altLang="en-US" b="1" dirty="0" smtClean="0">
              <a:solidFill>
                <a:srgbClr val="000000"/>
              </a:solidFill>
            </a:endParaRPr>
          </a:p>
          <a:p>
            <a:pPr defTabSz="971550"/>
            <a:r>
              <a:rPr lang="en-US" altLang="en-US" b="1" dirty="0" smtClean="0">
                <a:solidFill>
                  <a:srgbClr val="000000"/>
                </a:solidFill>
              </a:rPr>
              <a:t>HIDE FOR PRESENTATION.</a:t>
            </a:r>
            <a:endParaRPr lang="en-US" altLang="en-US" dirty="0" smtClean="0">
              <a:solidFill>
                <a:srgbClr val="000000"/>
              </a:solidFill>
            </a:endParaRPr>
          </a:p>
        </p:txBody>
      </p:sp>
      <p:sp>
        <p:nvSpPr>
          <p:cNvPr id="146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A603573-2EFF-4C6B-B2CF-DA82940693B2}" type="slidenum">
              <a:rPr lang="en-US" altLang="en-US" smtClean="0">
                <a:latin typeface="Calibri" panose="020F0502020204030204" pitchFamily="34" charset="0"/>
              </a:rPr>
              <a:pPr/>
              <a:t>191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057644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3: </a:t>
            </a:r>
            <a:r>
              <a:rPr lang="en-US" b="1" u="sng" dirty="0" smtClean="0">
                <a:solidFill>
                  <a:srgbClr val="000000"/>
                </a:solidFill>
                <a:ea typeface="ＭＳ Ｐゴシック" charset="0"/>
              </a:rPr>
              <a:t>Intro Part 1: </a:t>
            </a:r>
            <a:r>
              <a:rPr lang="en-US" altLang="en-US" b="1" i="1" u="sng" dirty="0" smtClean="0">
                <a:solidFill>
                  <a:srgbClr val="000000"/>
                </a:solidFill>
              </a:rPr>
              <a:t>Introduction to the CFPB and Financial Empowerment</a:t>
            </a:r>
            <a:endParaRPr lang="en-US" altLang="en-US" b="1" u="sng" dirty="0" smtClean="0">
              <a:solidFill>
                <a:srgbClr val="000000"/>
              </a:solidFill>
            </a:endParaRPr>
          </a:p>
          <a:p>
            <a:pPr eaLnBrk="1" hangingPunct="1">
              <a:spcBef>
                <a:spcPct val="0"/>
              </a:spcBef>
              <a:defRPr/>
            </a:pPr>
            <a:endParaRPr lang="en-US" altLang="en-US" b="1" u="sng" dirty="0" smtClean="0">
              <a:solidFill>
                <a:srgbClr val="000000"/>
              </a:solidFill>
            </a:endParaRPr>
          </a:p>
          <a:p>
            <a:pPr eaLnBrk="1" hangingPunct="1">
              <a:spcBef>
                <a:spcPct val="0"/>
              </a:spcBef>
              <a:defRPr/>
            </a:pPr>
            <a:r>
              <a:rPr lang="en-US" altLang="en-US" b="1" dirty="0" smtClean="0">
                <a:solidFill>
                  <a:srgbClr val="000000"/>
                </a:solidFill>
              </a:rPr>
              <a:t>Facilitated Discussion and Presentation (Introduction Part 1, Page 9) </a:t>
            </a:r>
          </a:p>
          <a:p>
            <a:pPr eaLnBrk="1" hangingPunct="1">
              <a:spcBef>
                <a:spcPct val="0"/>
              </a:spcBef>
              <a:defRPr/>
            </a:pPr>
            <a:endParaRPr lang="en-US" altLang="en-US" b="1" dirty="0" smtClean="0">
              <a:solidFill>
                <a:srgbClr val="000000"/>
              </a:solidFill>
            </a:endParaRPr>
          </a:p>
          <a:p>
            <a:pPr eaLnBrk="1" hangingPunct="1">
              <a:spcBef>
                <a:spcPct val="0"/>
              </a:spcBef>
              <a:defRPr/>
            </a:pPr>
            <a:r>
              <a:rPr lang="en-US" altLang="en-US" b="1" i="1" dirty="0" smtClean="0">
                <a:solidFill>
                  <a:srgbClr val="000000"/>
                </a:solidFill>
              </a:rPr>
              <a:t>NOTE: </a:t>
            </a:r>
            <a:r>
              <a:rPr lang="en-US" altLang="en-US" b="1" i="1" u="sng" dirty="0" smtClean="0">
                <a:solidFill>
                  <a:srgbClr val="000000"/>
                </a:solidFill>
              </a:rPr>
              <a:t>Use the animations in this slide to guide the questions and discussion</a:t>
            </a:r>
          </a:p>
          <a:p>
            <a:pPr eaLnBrk="1" hangingPunct="1">
              <a:spcBef>
                <a:spcPct val="0"/>
              </a:spcBef>
              <a:defRPr/>
            </a:pPr>
            <a:endParaRPr lang="en-US" altLang="en-US" b="1" i="1" u="sng" dirty="0" smtClean="0">
              <a:solidFill>
                <a:srgbClr val="000000"/>
              </a:solidFill>
            </a:endParaRPr>
          </a:p>
          <a:p>
            <a:pPr eaLnBrk="1" hangingPunct="1">
              <a:spcBef>
                <a:spcPct val="0"/>
              </a:spcBef>
              <a:defRPr/>
            </a:pPr>
            <a:r>
              <a:rPr lang="en-US" altLang="en-US" b="1" i="1" dirty="0" smtClean="0">
                <a:solidFill>
                  <a:srgbClr val="000000"/>
                </a:solidFill>
              </a:rPr>
              <a:t>Transition by reminding participants that an informed consumer is the best defense and that Your Money, Your Goals was developed by CFPB’s Office of Financial Empowerment.</a:t>
            </a:r>
          </a:p>
          <a:p>
            <a:pPr eaLnBrk="1" hangingPunct="1">
              <a:spcBef>
                <a:spcPct val="0"/>
              </a:spcBef>
              <a:defRPr/>
            </a:pPr>
            <a:endParaRPr lang="en-US" altLang="en-US" b="1" i="1" dirty="0" smtClean="0">
              <a:solidFill>
                <a:srgbClr val="000000"/>
              </a:solidFill>
            </a:endParaRPr>
          </a:p>
          <a:p>
            <a:pPr eaLnBrk="1" hangingPunct="1">
              <a:spcBef>
                <a:spcPct val="0"/>
              </a:spcBef>
              <a:defRPr/>
            </a:pPr>
            <a:r>
              <a:rPr lang="en-US" altLang="en-US" b="1" i="1" dirty="0" smtClean="0">
                <a:solidFill>
                  <a:srgbClr val="000000"/>
                </a:solidFill>
              </a:rPr>
              <a:t>ASK: What is financial empowerment?</a:t>
            </a:r>
          </a:p>
          <a:p>
            <a:pPr eaLnBrk="1" hangingPunct="1">
              <a:spcBef>
                <a:spcPct val="0"/>
              </a:spcBef>
              <a:defRPr/>
            </a:pPr>
            <a:endParaRPr lang="en-US" altLang="en-US" b="1" i="1" dirty="0" smtClean="0">
              <a:solidFill>
                <a:srgbClr val="000000"/>
              </a:solidFill>
            </a:endParaRPr>
          </a:p>
          <a:p>
            <a:pPr eaLnBrk="1" hangingPunct="1">
              <a:spcBef>
                <a:spcPct val="0"/>
              </a:spcBef>
              <a:defRPr/>
            </a:pPr>
            <a:r>
              <a:rPr lang="en-US" altLang="en-US" dirty="0" smtClean="0">
                <a:solidFill>
                  <a:srgbClr val="000000"/>
                </a:solidFill>
              </a:rPr>
              <a:t>Write their ideas on flip chart paper.</a:t>
            </a:r>
          </a:p>
          <a:p>
            <a:pPr eaLnBrk="1" hangingPunct="1">
              <a:spcBef>
                <a:spcPct val="0"/>
              </a:spcBef>
              <a:defRPr/>
            </a:pPr>
            <a:endParaRPr lang="en-US" altLang="en-US" b="1" i="1" dirty="0" smtClean="0">
              <a:solidFill>
                <a:srgbClr val="000000"/>
              </a:solidFill>
            </a:endParaRPr>
          </a:p>
          <a:p>
            <a:pPr eaLnBrk="1" hangingPunct="1">
              <a:spcBef>
                <a:spcPct val="0"/>
              </a:spcBef>
              <a:defRPr/>
            </a:pPr>
            <a:r>
              <a:rPr lang="en-US" altLang="en-US" b="1" i="1" dirty="0" smtClean="0">
                <a:solidFill>
                  <a:srgbClr val="000000"/>
                </a:solidFill>
              </a:rPr>
              <a:t>ASK: How is it different from financial education, financial literacy, financial capability, or other commonly used terms?</a:t>
            </a:r>
          </a:p>
          <a:p>
            <a:pPr eaLnBrk="1" hangingPunct="1">
              <a:spcBef>
                <a:spcPct val="0"/>
              </a:spcBef>
              <a:defRPr/>
            </a:pPr>
            <a:endParaRPr lang="en-US" altLang="en-US" b="1" i="1" dirty="0" smtClean="0">
              <a:solidFill>
                <a:srgbClr val="000000"/>
              </a:solidFill>
            </a:endParaRPr>
          </a:p>
          <a:p>
            <a:pPr eaLnBrk="1" hangingPunct="1">
              <a:spcBef>
                <a:spcPct val="0"/>
              </a:spcBef>
              <a:defRPr/>
            </a:pPr>
            <a:r>
              <a:rPr lang="en-US" altLang="en-US" dirty="0" smtClean="0">
                <a:solidFill>
                  <a:srgbClr val="000000"/>
                </a:solidFill>
              </a:rPr>
              <a:t>Ask them how financial empowerment is different from other commonly used terms: financial education, financial literacy, financial capability, financial fitness, financial coaching, and so on.</a:t>
            </a:r>
          </a:p>
          <a:p>
            <a:pPr eaLnBrk="1" hangingPunct="1">
              <a:spcBef>
                <a:spcPct val="0"/>
              </a:spcBef>
              <a:defRPr/>
            </a:pPr>
            <a:endParaRPr lang="en-US" altLang="en-US" dirty="0" smtClean="0">
              <a:solidFill>
                <a:srgbClr val="000000"/>
              </a:solidFill>
            </a:endParaRPr>
          </a:p>
          <a:p>
            <a:pPr eaLnBrk="1" hangingPunct="1">
              <a:spcBef>
                <a:spcPct val="0"/>
              </a:spcBef>
              <a:defRPr/>
            </a:pPr>
            <a:r>
              <a:rPr lang="en-US" altLang="en-US" b="1" i="1" dirty="0" smtClean="0">
                <a:solidFill>
                  <a:srgbClr val="000000"/>
                </a:solidFill>
              </a:rPr>
              <a:t>NOTE: It may be helpful to differentiate strategy terms (financial education, financial coaching, financial counseling) from outcome-based terms (financial literacy, financial capability, financial fitness).</a:t>
            </a:r>
          </a:p>
          <a:p>
            <a:pPr eaLnBrk="1" hangingPunct="1">
              <a:spcBef>
                <a:spcPct val="0"/>
              </a:spcBef>
              <a:defRPr/>
            </a:pPr>
            <a:endParaRPr lang="en-US" altLang="en-US" dirty="0" smtClean="0">
              <a:solidFill>
                <a:srgbClr val="000000"/>
              </a:solidFill>
            </a:endParaRPr>
          </a:p>
          <a:p>
            <a:pPr eaLnBrk="1" hangingPunct="1">
              <a:spcBef>
                <a:spcPct val="0"/>
              </a:spcBef>
              <a:defRPr/>
            </a:pPr>
            <a:r>
              <a:rPr lang="en-US" altLang="en-US" dirty="0" smtClean="0">
                <a:solidFill>
                  <a:srgbClr val="000000"/>
                </a:solidFill>
              </a:rPr>
              <a:t>Share definition of financial empowerment using the slide and information from the </a:t>
            </a:r>
            <a:r>
              <a:rPr lang="en-US" altLang="en-US" b="1" dirty="0" smtClean="0">
                <a:solidFill>
                  <a:srgbClr val="000000"/>
                </a:solidFill>
              </a:rPr>
              <a:t>Introduction Part 1</a:t>
            </a:r>
            <a:endParaRPr lang="en-US" altLang="en-US" dirty="0" smtClean="0">
              <a:solidFill>
                <a:srgbClr val="000000"/>
              </a:solidFill>
            </a:endParaRPr>
          </a:p>
          <a:p>
            <a:pPr marL="171450" indent="-171450">
              <a:buFont typeface="Arial"/>
              <a:buChar char="•"/>
            </a:pPr>
            <a:r>
              <a:rPr lang="en-US" sz="1200" b="1" kern="1200" dirty="0" smtClean="0">
                <a:solidFill>
                  <a:schemeClr val="tx1"/>
                </a:solidFill>
                <a:effectLst/>
                <a:latin typeface="+mn-lt"/>
                <a:ea typeface="MS PGothic" panose="020B0600070205080204" pitchFamily="34" charset="-128"/>
                <a:cs typeface="MS PGothic" charset="0"/>
              </a:rPr>
              <a:t>Financial empowerment includes financial education and financial literacy, but it focuses both on building your skills at managing money and using financial services and on helping to access products that work for you. </a:t>
            </a:r>
          </a:p>
          <a:p>
            <a:pPr marL="171450" indent="-171450">
              <a:buFont typeface="Arial"/>
              <a:buChar char="•"/>
            </a:pPr>
            <a:r>
              <a:rPr lang="en-US" sz="1200" b="1" kern="1200" dirty="0" smtClean="0">
                <a:solidFill>
                  <a:schemeClr val="tx1"/>
                </a:solidFill>
                <a:effectLst/>
                <a:latin typeface="+mn-lt"/>
                <a:ea typeface="MS PGothic" panose="020B0600070205080204" pitchFamily="34" charset="-128"/>
                <a:cs typeface="MS PGothic" charset="0"/>
              </a:rPr>
              <a:t>When you are financially empowered, you are both informed and skilled. You know where to get help with your financial challenges and can access and choose financial products and services that meet your needs. This sense of empowerment can build confidence that you can effectively use your financial knowledge, skills, and resources to reach your goals.</a:t>
            </a:r>
          </a:p>
          <a:p>
            <a:pPr eaLnBrk="1" hangingPunct="1">
              <a:spcBef>
                <a:spcPct val="0"/>
              </a:spcBef>
              <a:defRPr/>
            </a:pPr>
            <a:endParaRPr lang="en-US" altLang="en-US" dirty="0" smtClean="0">
              <a:solidFill>
                <a:srgbClr val="000000"/>
              </a:solidFill>
            </a:endParaRPr>
          </a:p>
          <a:p>
            <a:pPr eaLnBrk="1" hangingPunct="1">
              <a:spcBef>
                <a:spcPct val="0"/>
              </a:spcBef>
              <a:defRPr/>
            </a:pPr>
            <a:r>
              <a:rPr lang="en-US" altLang="en-US" b="1" i="1" dirty="0" smtClean="0">
                <a:solidFill>
                  <a:srgbClr val="000000"/>
                </a:solidFill>
              </a:rPr>
              <a:t>NOTE: Consider writing this definition on a flip chart and leaving it posted throughout the training.</a:t>
            </a:r>
          </a:p>
          <a:p>
            <a:pPr eaLnBrk="1" hangingPunct="1">
              <a:spcBef>
                <a:spcPct val="0"/>
              </a:spcBef>
              <a:defRPr/>
            </a:pPr>
            <a:endParaRPr lang="en-US" altLang="en-US" b="1" i="1" dirty="0" smtClean="0">
              <a:solidFill>
                <a:srgbClr val="000000"/>
              </a:solidFill>
            </a:endParaRPr>
          </a:p>
          <a:p>
            <a:pPr marL="171450" indent="-171450" eaLnBrk="1" hangingPunct="1">
              <a:spcBef>
                <a:spcPct val="0"/>
              </a:spcBef>
              <a:buFont typeface="Arial" panose="020B0604020202020204" pitchFamily="34" charset="0"/>
              <a:buChar char="•"/>
              <a:defRPr/>
            </a:pPr>
            <a:r>
              <a:rPr lang="en-US" altLang="en-US" dirty="0" smtClean="0">
                <a:solidFill>
                  <a:srgbClr val="000000"/>
                </a:solidFill>
              </a:rPr>
              <a:t>Share the relationship of financial empowerment to financial education and financial literacy using the slide and information.</a:t>
            </a:r>
            <a:endParaRPr lang="en-US" altLang="en-US" i="1" dirty="0" smtClean="0">
              <a:solidFill>
                <a:srgbClr val="000000"/>
              </a:solidFill>
            </a:endParaRPr>
          </a:p>
          <a:p>
            <a:pPr marL="171450" indent="-171450" eaLnBrk="1" hangingPunct="1">
              <a:spcBef>
                <a:spcPct val="0"/>
              </a:spcBef>
              <a:buFont typeface="Arial" panose="020B0604020202020204" pitchFamily="34" charset="0"/>
              <a:buChar char="•"/>
              <a:defRPr/>
            </a:pPr>
            <a:r>
              <a:rPr lang="en-US" altLang="en-US" dirty="0" smtClean="0">
                <a:solidFill>
                  <a:srgbClr val="000000"/>
                </a:solidFill>
              </a:rPr>
              <a:t>Explain that financial education, which is inclusive of other strategies, such as coaching, counseling, technology-based approaches, and so on, leads to financial literacy and that financial literacy plus confidence—the confidence to make decisions and use knowledge, skills, and tools including financial products and services—is financial empowerment.</a:t>
            </a: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194B1D6-DF02-44D7-96A1-5BE180BAAB59}" type="slidenum">
              <a:rPr lang="en-US" altLang="en-US" smtClean="0">
                <a:latin typeface="Calibri" panose="020F0502020204030204" pitchFamily="34" charset="0"/>
              </a:rPr>
              <a:pPr/>
              <a:t>21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19540808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a:r>
              <a:rPr lang="en-US" altLang="en-US" b="1" dirty="0" smtClean="0">
                <a:solidFill>
                  <a:srgbClr val="000000"/>
                </a:solidFill>
              </a:rPr>
              <a:t>PRINT 1 COPY FOR 1 TEAM.</a:t>
            </a:r>
          </a:p>
          <a:p>
            <a:pPr defTabSz="971550"/>
            <a:endParaRPr lang="en-US" altLang="en-US" b="1" dirty="0" smtClean="0">
              <a:solidFill>
                <a:srgbClr val="000000"/>
              </a:solidFill>
            </a:endParaRPr>
          </a:p>
          <a:p>
            <a:pPr defTabSz="971550"/>
            <a:r>
              <a:rPr lang="en-US" altLang="en-US" b="1" dirty="0" smtClean="0">
                <a:solidFill>
                  <a:srgbClr val="000000"/>
                </a:solidFill>
              </a:rPr>
              <a:t>HIDE FOR PRESENTATION.</a:t>
            </a:r>
            <a:endParaRPr lang="en-US" altLang="en-US" dirty="0" smtClean="0">
              <a:solidFill>
                <a:srgbClr val="000000"/>
              </a:solidFill>
            </a:endParaRPr>
          </a:p>
        </p:txBody>
      </p:sp>
      <p:sp>
        <p:nvSpPr>
          <p:cNvPr id="148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03C3AD5-193D-42E7-A40D-E9DD9AD4ABBA}" type="slidenum">
              <a:rPr lang="en-US" altLang="en-US" smtClean="0">
                <a:latin typeface="Calibri" panose="020F0502020204030204" pitchFamily="34" charset="0"/>
              </a:rPr>
              <a:pPr/>
              <a:t>192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10513697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noTextEdit="1"/>
          </p:cNvSpPr>
          <p:nvPr>
            <p:ph type="sldImg"/>
          </p:nvPr>
        </p:nvSpPr>
        <p:spPr bwMode="auto">
          <a:xfrm>
            <a:off x="1270000" y="723900"/>
            <a:ext cx="4149725" cy="3111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a:defRPr/>
            </a:pPr>
            <a:r>
              <a:rPr lang="en-US" altLang="en-US" b="1" i="1" u="sng" dirty="0" smtClean="0">
                <a:solidFill>
                  <a:srgbClr val="000000"/>
                </a:solidFill>
                <a:ea typeface="MS PGothic" charset="-128"/>
              </a:rPr>
              <a:t>Module 9: </a:t>
            </a:r>
            <a:r>
              <a:rPr lang="en-US" altLang="en-US" b="1" i="1" u="sng" dirty="0">
                <a:solidFill>
                  <a:srgbClr val="000000"/>
                </a:solidFill>
                <a:ea typeface="MS PGothic" charset="-128"/>
              </a:rPr>
              <a:t>Protecting Your </a:t>
            </a:r>
            <a:r>
              <a:rPr lang="en-US" altLang="en-US" b="1" i="1" u="sng" dirty="0" smtClean="0">
                <a:solidFill>
                  <a:srgbClr val="000000"/>
                </a:solidFill>
                <a:ea typeface="MS PGothic" charset="-128"/>
              </a:rPr>
              <a:t>Money</a:t>
            </a:r>
            <a:endParaRPr lang="en-US" altLang="en-US" b="1" i="1" u="sng" dirty="0">
              <a:solidFill>
                <a:srgbClr val="000000"/>
              </a:solidFill>
              <a:ea typeface="MS PGothic" charset="-128"/>
            </a:endParaRPr>
          </a:p>
          <a:p>
            <a:pPr defTabSz="971550">
              <a:defRPr/>
            </a:pPr>
            <a:endParaRPr lang="en-US" altLang="en-US" b="1" u="sng" dirty="0">
              <a:solidFill>
                <a:srgbClr val="000000"/>
              </a:solidFill>
              <a:ea typeface="MS PGothic" charset="-128"/>
            </a:endParaRPr>
          </a:p>
          <a:p>
            <a:pPr defTabSz="971550">
              <a:defRPr/>
            </a:pPr>
            <a:r>
              <a:rPr lang="en-US" altLang="en-US" b="1" dirty="0">
                <a:solidFill>
                  <a:srgbClr val="000000"/>
                </a:solidFill>
                <a:ea typeface="MS PGothic" charset="-128"/>
              </a:rPr>
              <a:t>Teach back Activity (</a:t>
            </a:r>
            <a:r>
              <a:rPr lang="en-US" altLang="en-US" b="1" i="1" dirty="0">
                <a:solidFill>
                  <a:srgbClr val="000000"/>
                </a:solidFill>
                <a:ea typeface="MS PGothic" charset="-128"/>
              </a:rPr>
              <a:t>Module </a:t>
            </a:r>
            <a:r>
              <a:rPr lang="en-US" altLang="en-US" b="1" i="1" dirty="0" smtClean="0">
                <a:solidFill>
                  <a:srgbClr val="000000"/>
                </a:solidFill>
                <a:ea typeface="MS PGothic" charset="-128"/>
              </a:rPr>
              <a:t>9, Tool 4: Learning more about consumer protection</a:t>
            </a:r>
            <a:r>
              <a:rPr lang="en-US" altLang="en-US" b="1" dirty="0" smtClean="0">
                <a:solidFill>
                  <a:srgbClr val="000000"/>
                </a:solidFill>
                <a:ea typeface="MS PGothic" charset="-128"/>
              </a:rPr>
              <a:t>) (Page 323)</a:t>
            </a:r>
            <a:endParaRPr lang="en-US" altLang="en-US" b="1" dirty="0">
              <a:solidFill>
                <a:srgbClr val="000000"/>
              </a:solidFill>
              <a:ea typeface="MS PGothic" charset="-128"/>
            </a:endParaRPr>
          </a:p>
          <a:p>
            <a:pPr defTabSz="971550">
              <a:defRPr/>
            </a:pPr>
            <a:endParaRPr lang="en-US" altLang="en-US" b="1" u="sng" dirty="0">
              <a:solidFill>
                <a:srgbClr val="000000"/>
              </a:solidFill>
              <a:ea typeface="MS PGothic" charset="-128"/>
            </a:endParaRPr>
          </a:p>
          <a:p>
            <a:pPr marL="171450" indent="-171450" defTabSz="971550">
              <a:buFont typeface="Arial" charset="0"/>
              <a:buChar char="•"/>
              <a:defRPr/>
            </a:pPr>
            <a:r>
              <a:rPr lang="en-US" altLang="en-US" dirty="0">
                <a:solidFill>
                  <a:srgbClr val="000000"/>
                </a:solidFill>
                <a:ea typeface="MS PGothic" charset="-128"/>
              </a:rPr>
              <a:t>Give teams of two participants one or two of the laws outlined in </a:t>
            </a:r>
            <a:r>
              <a:rPr lang="en-US" altLang="en-US" i="1" dirty="0">
                <a:solidFill>
                  <a:srgbClr val="000000"/>
                </a:solidFill>
                <a:ea typeface="MS PGothic" charset="-128"/>
              </a:rPr>
              <a:t>Tool </a:t>
            </a:r>
            <a:r>
              <a:rPr lang="en-US" altLang="en-US" i="1" dirty="0" smtClean="0">
                <a:solidFill>
                  <a:srgbClr val="000000"/>
                </a:solidFill>
                <a:ea typeface="MS PGothic" charset="-128"/>
              </a:rPr>
              <a:t>4</a:t>
            </a:r>
            <a:r>
              <a:rPr lang="en-US" altLang="en-US" dirty="0" smtClean="0">
                <a:solidFill>
                  <a:srgbClr val="000000"/>
                </a:solidFill>
                <a:ea typeface="MS PGothic" charset="-128"/>
              </a:rPr>
              <a:t> </a:t>
            </a:r>
            <a:r>
              <a:rPr lang="en-US" altLang="en-US" dirty="0">
                <a:solidFill>
                  <a:srgbClr val="000000"/>
                </a:solidFill>
                <a:ea typeface="MS PGothic" charset="-128"/>
              </a:rPr>
              <a:t>to read, discuss, and teach back to the group in their own words.</a:t>
            </a:r>
          </a:p>
          <a:p>
            <a:pPr marL="171450" indent="-171450" defTabSz="971550">
              <a:buFont typeface="Arial" charset="0"/>
              <a:buChar char="•"/>
              <a:defRPr/>
            </a:pPr>
            <a:r>
              <a:rPr lang="en-US" altLang="en-US" dirty="0">
                <a:solidFill>
                  <a:srgbClr val="000000"/>
                </a:solidFill>
                <a:ea typeface="MS PGothic" charset="-128"/>
              </a:rPr>
              <a:t>Instruct them to use examples where possible.</a:t>
            </a:r>
          </a:p>
          <a:p>
            <a:pPr marL="171450" indent="-171450" defTabSz="971550">
              <a:buFont typeface="Arial" charset="0"/>
              <a:buChar char="•"/>
              <a:defRPr/>
            </a:pPr>
            <a:r>
              <a:rPr lang="en-US" altLang="en-US" dirty="0">
                <a:solidFill>
                  <a:srgbClr val="000000"/>
                </a:solidFill>
                <a:ea typeface="MS PGothic" charset="-128"/>
              </a:rPr>
              <a:t>Instruct them to develop their presentation to last two to three minutes.</a:t>
            </a:r>
          </a:p>
          <a:p>
            <a:pPr marL="171450" indent="-171450" defTabSz="971550">
              <a:buFont typeface="Arial" charset="0"/>
              <a:buChar char="•"/>
              <a:defRPr/>
            </a:pPr>
            <a:r>
              <a:rPr lang="en-US" altLang="en-US" dirty="0">
                <a:solidFill>
                  <a:srgbClr val="000000"/>
                </a:solidFill>
                <a:ea typeface="MS PGothic" charset="-128"/>
              </a:rPr>
              <a:t>Have each group present; add important elements of the law not covered.</a:t>
            </a:r>
          </a:p>
          <a:p>
            <a:pPr defTabSz="971550">
              <a:defRPr/>
            </a:pPr>
            <a:endParaRPr lang="en-US" altLang="en-US" dirty="0">
              <a:solidFill>
                <a:srgbClr val="000000"/>
              </a:solidFill>
              <a:ea typeface="MS PGothic" charset="-128"/>
            </a:endParaRPr>
          </a:p>
          <a:p>
            <a:pPr defTabSz="971550">
              <a:defRPr/>
            </a:pPr>
            <a:r>
              <a:rPr lang="en-US" altLang="en-US" b="1" i="1" dirty="0">
                <a:solidFill>
                  <a:srgbClr val="000000"/>
                </a:solidFill>
                <a:ea typeface="MS PGothic" charset="-128"/>
              </a:rPr>
              <a:t>NOTE: You may need to cut this out if you are out of time.</a:t>
            </a:r>
          </a:p>
          <a:p>
            <a:pPr marL="474663" lvl="1" defTabSz="971550">
              <a:defRPr/>
            </a:pPr>
            <a:endParaRPr lang="en-US" altLang="en-US" i="1" dirty="0">
              <a:solidFill>
                <a:srgbClr val="000000"/>
              </a:solidFill>
              <a:ea typeface="MS PGothic" charset="-128"/>
            </a:endParaRPr>
          </a:p>
          <a:p>
            <a:pPr defTabSz="971550">
              <a:defRPr/>
            </a:pPr>
            <a:r>
              <a:rPr lang="en-US" altLang="en-US" b="1" dirty="0">
                <a:solidFill>
                  <a:srgbClr val="000000"/>
                </a:solidFill>
                <a:ea typeface="MS PGothic" charset="-128"/>
              </a:rPr>
              <a:t>Summarize by sharing:</a:t>
            </a:r>
          </a:p>
          <a:p>
            <a:pPr marL="171450" indent="-171450" defTabSz="971550">
              <a:buFont typeface="Arial" charset="0"/>
              <a:buChar char="•"/>
              <a:defRPr/>
            </a:pPr>
            <a:r>
              <a:rPr lang="en-US" altLang="en-US" dirty="0">
                <a:solidFill>
                  <a:srgbClr val="000000"/>
                </a:solidFill>
                <a:ea typeface="MS PGothic" charset="-128"/>
              </a:rPr>
              <a:t>We hope this gave you an idea of how many laws and rules are in place to protect you.</a:t>
            </a:r>
          </a:p>
          <a:p>
            <a:pPr marL="171450" indent="-171450" defTabSz="971550">
              <a:buFont typeface="Arial" charset="0"/>
              <a:buChar char="•"/>
              <a:defRPr/>
            </a:pPr>
            <a:r>
              <a:rPr lang="en-US" altLang="en-US" dirty="0">
                <a:solidFill>
                  <a:srgbClr val="000000"/>
                </a:solidFill>
                <a:ea typeface="MS PGothic" charset="-128"/>
              </a:rPr>
              <a:t>While the laws summarize your rights, it is still your responsibility to learn about these laws and take steps to ensure your rights are not violated. For example, you have the right to a free credit report every year from the major consumer reporting agencies; however, it is your responsibility to order the reports, review them for accuracy, and get errors fixed. </a:t>
            </a:r>
          </a:p>
          <a:p>
            <a:pPr marL="171450" indent="-171450" defTabSz="971550">
              <a:buFont typeface="Arial" charset="0"/>
              <a:buChar char="•"/>
              <a:defRPr/>
            </a:pPr>
            <a:r>
              <a:rPr lang="en-US" altLang="en-US" dirty="0">
                <a:solidFill>
                  <a:srgbClr val="000000"/>
                </a:solidFill>
                <a:ea typeface="MS PGothic" charset="-128"/>
              </a:rPr>
              <a:t>Fortunately, there are many resources to help you understand your rights and take action should your rights be violated. </a:t>
            </a:r>
          </a:p>
          <a:p>
            <a:pPr marL="171450" indent="-171450" defTabSz="971550">
              <a:buFont typeface="Arial" charset="0"/>
              <a:buChar char="•"/>
              <a:defRPr/>
            </a:pPr>
            <a:r>
              <a:rPr lang="en-US" altLang="en-US" dirty="0">
                <a:solidFill>
                  <a:srgbClr val="000000"/>
                </a:solidFill>
                <a:ea typeface="MS PGothic" charset="-128"/>
              </a:rPr>
              <a:t>Visit the CFPB website often for information and updates regarding laws designed to protect you and your family in accessing and using financial products and services.</a:t>
            </a:r>
            <a:endParaRPr lang="en-US" altLang="en-US" b="1" u="sng" dirty="0">
              <a:solidFill>
                <a:srgbClr val="000000"/>
              </a:solidFill>
              <a:ea typeface="MS PGothic" charset="-128"/>
            </a:endParaRPr>
          </a:p>
        </p:txBody>
      </p:sp>
      <p:sp>
        <p:nvSpPr>
          <p:cNvPr id="150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4FB1593-B079-488E-9382-FD552721559B}" type="slidenum">
              <a:rPr lang="en-US" altLang="en-US" smtClean="0">
                <a:latin typeface="Calibri" panose="020F0502020204030204" pitchFamily="34" charset="0"/>
              </a:rPr>
              <a:pPr/>
              <a:t>193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35823648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extLst/>
        </p:spPr>
        <p:txBody>
          <a:bodyPr wrap="square" numCol="1" anchor="t" anchorCtr="0" compatLnSpc="1">
            <a:prstTxWarp prst="textNoShape">
              <a:avLst/>
            </a:prstTxWarp>
          </a:bodyPr>
          <a:lstStyle/>
          <a:p>
            <a:pPr defTabSz="972996">
              <a:defRPr/>
            </a:pPr>
            <a:r>
              <a:rPr lang="en-US" altLang="en-US" b="1" i="1" u="sng" dirty="0" smtClean="0">
                <a:solidFill>
                  <a:srgbClr val="000000"/>
                </a:solidFill>
                <a:cs typeface="+mn-cs"/>
              </a:rPr>
              <a:t>Module 9: Protecting Your Money</a:t>
            </a:r>
          </a:p>
          <a:p>
            <a:pPr defTabSz="972996">
              <a:defRPr/>
            </a:pPr>
            <a:endParaRPr lang="en-US" altLang="en-US" b="1" dirty="0" smtClean="0">
              <a:solidFill>
                <a:srgbClr val="000000"/>
              </a:solidFill>
              <a:cs typeface="+mn-cs"/>
            </a:endParaRPr>
          </a:p>
          <a:p>
            <a:pPr defTabSz="972996">
              <a:defRPr/>
            </a:pPr>
            <a:r>
              <a:rPr lang="en-US" altLang="en-US" b="1" dirty="0" smtClean="0">
                <a:solidFill>
                  <a:srgbClr val="000000"/>
                </a:solidFill>
                <a:cs typeface="+mn-cs"/>
              </a:rPr>
              <a:t>Presentation and Discussion (Module 9)</a:t>
            </a:r>
          </a:p>
          <a:p>
            <a:pPr defTabSz="972996">
              <a:defRPr/>
            </a:pPr>
            <a:endParaRPr lang="en-US" altLang="en-US" b="1" dirty="0" smtClean="0">
              <a:solidFill>
                <a:srgbClr val="000000"/>
              </a:solidFill>
              <a:cs typeface="+mn-cs"/>
            </a:endParaRPr>
          </a:p>
          <a:p>
            <a:pPr marL="171425" indent="-171425" defTabSz="972996">
              <a:buFont typeface="Arial" panose="020B0604020202020204" pitchFamily="34" charset="0"/>
              <a:buChar char="•"/>
              <a:defRPr/>
            </a:pPr>
            <a:r>
              <a:rPr lang="en-US" altLang="en-US" dirty="0" smtClean="0">
                <a:solidFill>
                  <a:srgbClr val="000000"/>
                </a:solidFill>
                <a:cs typeface="+mn-cs"/>
              </a:rPr>
              <a:t>Highlight opportunities for introducing financial empowerment depending on the amount of time available:</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a 10-minute session</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Tool 1: Submitting a complain to the CFPB</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a 30-minute session</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Tool 2: Protecting your identity</a:t>
            </a:r>
          </a:p>
          <a:p>
            <a:pPr marL="1085825" lvl="2" indent="-171425" defTabSz="972996">
              <a:buFont typeface="Arial" panose="020B0604020202020204" pitchFamily="34" charset="0"/>
              <a:buChar char="•"/>
              <a:defRPr/>
            </a:pPr>
            <a:r>
              <a:rPr lang="en-US" altLang="en-US" dirty="0" smtClean="0">
                <a:solidFill>
                  <a:srgbClr val="000000"/>
                </a:solidFill>
                <a:cs typeface="+mn-cs"/>
              </a:rPr>
              <a:t>Tool 3: Red flags</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multiple sessions</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Reference Tool 4: Learning more about consumer protection on specific consumer protection issues</a:t>
            </a:r>
          </a:p>
          <a:p>
            <a:pPr marL="1085825" lvl="2" indent="-171425" defTabSz="972996">
              <a:buFont typeface="Arial" panose="020B0604020202020204" pitchFamily="34" charset="0"/>
              <a:buChar char="•"/>
              <a:defRPr/>
            </a:pPr>
            <a:r>
              <a:rPr lang="en-US" altLang="en-US" dirty="0" smtClean="0">
                <a:solidFill>
                  <a:srgbClr val="000000"/>
                </a:solidFill>
                <a:cs typeface="+mn-cs"/>
              </a:rPr>
              <a:t>Follow up to make sure any identity theft issues or complaints are being addressed.</a:t>
            </a:r>
          </a:p>
          <a:p>
            <a:pPr marL="628625" lvl="1" indent="-171425" defTabSz="972996">
              <a:buFont typeface="Arial" panose="020B0604020202020204" pitchFamily="34" charset="0"/>
              <a:buChar char="•"/>
              <a:defRPr/>
            </a:pPr>
            <a:endParaRPr lang="en-US" altLang="en-US" dirty="0" smtClean="0">
              <a:solidFill>
                <a:srgbClr val="000000"/>
              </a:solidFill>
              <a:cs typeface="+mn-cs"/>
            </a:endParaRPr>
          </a:p>
          <a:p>
            <a:pPr marL="171425" indent="-171425" defTabSz="972996">
              <a:buFont typeface="Arial" panose="020B0604020202020204" pitchFamily="34" charset="0"/>
              <a:buChar char="•"/>
              <a:defRPr/>
            </a:pPr>
            <a:r>
              <a:rPr lang="en-US" altLang="en-US" b="1" i="1" dirty="0" smtClean="0">
                <a:solidFill>
                  <a:srgbClr val="000000"/>
                </a:solidFill>
                <a:cs typeface="+mn-cs"/>
              </a:rPr>
              <a:t>If you have time during the training:</a:t>
            </a:r>
          </a:p>
          <a:p>
            <a:pPr marL="628625" lvl="1" indent="-171425" defTabSz="972996">
              <a:buFont typeface="Arial" panose="020B0604020202020204" pitchFamily="34" charset="0"/>
              <a:buChar char="•"/>
              <a:defRPr/>
            </a:pPr>
            <a:r>
              <a:rPr lang="en-US" altLang="en-US" b="1" dirty="0" smtClean="0">
                <a:solidFill>
                  <a:srgbClr val="000000"/>
                </a:solidFill>
                <a:cs typeface="+mn-cs"/>
              </a:rPr>
              <a:t>ASK:</a:t>
            </a:r>
            <a:r>
              <a:rPr lang="en-US" altLang="en-US" dirty="0" smtClean="0">
                <a:solidFill>
                  <a:srgbClr val="000000"/>
                </a:solidFill>
                <a:cs typeface="+mn-cs"/>
              </a:rPr>
              <a:t> What other ways could you introduce the financial empowerment tools from this module in your work?</a:t>
            </a:r>
          </a:p>
          <a:p>
            <a:pPr marL="628625" lvl="1" indent="-171425" defTabSz="972996">
              <a:buFont typeface="Arial" panose="020B0604020202020204" pitchFamily="34" charset="0"/>
              <a:buChar char="•"/>
              <a:defRPr/>
            </a:pPr>
            <a:endParaRPr lang="en-US" altLang="en-US" dirty="0" smtClean="0">
              <a:solidFill>
                <a:srgbClr val="000000"/>
              </a:solidFill>
              <a:cs typeface="+mn-cs"/>
            </a:endParaRPr>
          </a:p>
          <a:p>
            <a:pPr marL="0" indent="0" defTabSz="972996">
              <a:buFont typeface="Arial" panose="020B0604020202020204" pitchFamily="34" charset="0"/>
              <a:buNone/>
              <a:defRPr/>
            </a:pPr>
            <a:r>
              <a:rPr lang="en-US" altLang="en-US" b="1" dirty="0" smtClean="0">
                <a:solidFill>
                  <a:srgbClr val="000000"/>
                </a:solidFill>
                <a:cs typeface="+mn-cs"/>
              </a:rPr>
              <a:t>WRAP UP: </a:t>
            </a:r>
          </a:p>
          <a:p>
            <a:pPr marL="628650" lvl="1" indent="-171450">
              <a:lnSpc>
                <a:spcPts val="2200"/>
              </a:lnSpc>
              <a:buFont typeface="Arial" charset="0"/>
              <a:buChar char="•"/>
              <a:defRPr/>
            </a:pPr>
            <a:r>
              <a:rPr lang="en-US" altLang="en-US" dirty="0" smtClean="0">
                <a:solidFill>
                  <a:srgbClr val="3B3C3E"/>
                </a:solidFill>
                <a:ea typeface="MS PGothic" charset="-128"/>
              </a:rPr>
              <a:t>Remember, you have many rights when it comes to consumer financial products and services.</a:t>
            </a:r>
          </a:p>
          <a:p>
            <a:pPr marL="628650" lvl="1" indent="-171450">
              <a:lnSpc>
                <a:spcPts val="2200"/>
              </a:lnSpc>
              <a:buFont typeface="Arial" charset="0"/>
              <a:buChar char="•"/>
              <a:defRPr/>
            </a:pPr>
            <a:r>
              <a:rPr lang="en-US" altLang="en-US" dirty="0" smtClean="0">
                <a:solidFill>
                  <a:srgbClr val="3B3C3E"/>
                </a:solidFill>
                <a:ea typeface="MS PGothic" charset="-128"/>
              </a:rPr>
              <a:t>If you do feel like you have a complaint with a financial product, service or provider submit a complaint with the CFPB using </a:t>
            </a:r>
            <a:r>
              <a:rPr lang="en-US" altLang="en-US" b="1" i="1" dirty="0" smtClean="0">
                <a:solidFill>
                  <a:srgbClr val="3B3C3E"/>
                </a:solidFill>
                <a:ea typeface="MS PGothic" charset="-128"/>
              </a:rPr>
              <a:t>Tool 1</a:t>
            </a:r>
            <a:r>
              <a:rPr lang="en-US" altLang="en-US" i="1" dirty="0" smtClean="0">
                <a:solidFill>
                  <a:srgbClr val="3B3C3E"/>
                </a:solidFill>
                <a:ea typeface="MS PGothic" charset="-128"/>
              </a:rPr>
              <a:t>. </a:t>
            </a:r>
            <a:r>
              <a:rPr lang="en-US" altLang="en-US" b="1" i="1" dirty="0" smtClean="0">
                <a:solidFill>
                  <a:srgbClr val="3B3C3E"/>
                </a:solidFill>
                <a:ea typeface="MS PGothic" charset="-128"/>
              </a:rPr>
              <a:t>Submitting a complaint </a:t>
            </a:r>
            <a:r>
              <a:rPr lang="en-US" altLang="en-US" b="1" dirty="0" smtClean="0">
                <a:solidFill>
                  <a:srgbClr val="3B3C3E"/>
                </a:solidFill>
                <a:ea typeface="MS PGothic" charset="-128"/>
              </a:rPr>
              <a:t>to the CFPB and visit: </a:t>
            </a:r>
            <a:r>
              <a:rPr lang="en-US" altLang="en-US" b="1" dirty="0" smtClean="0">
                <a:solidFill>
                  <a:srgbClr val="3B3C3E"/>
                </a:solidFill>
                <a:ea typeface="MS PGothic" charset="-128"/>
                <a:hlinkClick r:id="rId3"/>
              </a:rPr>
              <a:t>http://www.consumerfinance.gov/complaint/</a:t>
            </a:r>
            <a:endParaRPr lang="en-US" altLang="en-US" dirty="0" smtClean="0">
              <a:solidFill>
                <a:srgbClr val="3B3C3E"/>
              </a:solidFill>
              <a:ea typeface="MS PGothic" charset="-128"/>
            </a:endParaRPr>
          </a:p>
          <a:p>
            <a:pPr marL="628650" lvl="1" indent="-171450">
              <a:lnSpc>
                <a:spcPts val="2200"/>
              </a:lnSpc>
              <a:buFont typeface="Arial" charset="0"/>
              <a:buChar char="•"/>
              <a:defRPr/>
            </a:pPr>
            <a:r>
              <a:rPr lang="en-US" altLang="en-US" dirty="0" smtClean="0">
                <a:solidFill>
                  <a:srgbClr val="3B3C3E"/>
                </a:solidFill>
                <a:ea typeface="MS PGothic" charset="-128"/>
              </a:rPr>
              <a:t>Your identity is one of the most important assets you must protect. Use </a:t>
            </a:r>
            <a:r>
              <a:rPr lang="en-US" altLang="en-US" b="1" i="1" dirty="0" smtClean="0">
                <a:solidFill>
                  <a:srgbClr val="3B3C3E"/>
                </a:solidFill>
                <a:ea typeface="MS PGothic" charset="-128"/>
              </a:rPr>
              <a:t>Tool 2: Protecting your identity</a:t>
            </a:r>
            <a:r>
              <a:rPr lang="en-US" altLang="en-US" dirty="0" smtClean="0">
                <a:solidFill>
                  <a:srgbClr val="3B3C3E"/>
                </a:solidFill>
                <a:ea typeface="MS PGothic" charset="-128"/>
              </a:rPr>
              <a:t> to ensure you are taking all steps possible to keep your identity safe.</a:t>
            </a:r>
          </a:p>
          <a:p>
            <a:pPr marL="628650" lvl="1" indent="-171450">
              <a:lnSpc>
                <a:spcPts val="2200"/>
              </a:lnSpc>
              <a:buFont typeface="Arial" charset="0"/>
              <a:buChar char="•"/>
              <a:defRPr/>
            </a:pPr>
            <a:r>
              <a:rPr lang="en-US" altLang="en-US" dirty="0" smtClean="0">
                <a:solidFill>
                  <a:srgbClr val="3B3C3E"/>
                </a:solidFill>
                <a:ea typeface="MS PGothic" charset="-128"/>
              </a:rPr>
              <a:t>When applying for financial products or services, be aware of red flags. Use </a:t>
            </a:r>
            <a:r>
              <a:rPr lang="en-US" altLang="en-US" b="1" i="1" dirty="0" smtClean="0">
                <a:solidFill>
                  <a:srgbClr val="3B3C3E"/>
                </a:solidFill>
                <a:ea typeface="MS PGothic" charset="-128"/>
              </a:rPr>
              <a:t>Tool 3: Red flags</a:t>
            </a:r>
            <a:r>
              <a:rPr lang="en-US" altLang="en-US" dirty="0" smtClean="0">
                <a:solidFill>
                  <a:srgbClr val="3B3C3E"/>
                </a:solidFill>
                <a:ea typeface="MS PGothic" charset="-128"/>
              </a:rPr>
              <a:t> to become familiar with common red flags.</a:t>
            </a:r>
          </a:p>
          <a:p>
            <a:pPr marL="628650" lvl="1" indent="-171450">
              <a:lnSpc>
                <a:spcPts val="2200"/>
              </a:lnSpc>
              <a:buFont typeface="Arial" charset="0"/>
              <a:buChar char="•"/>
              <a:defRPr/>
            </a:pPr>
            <a:r>
              <a:rPr lang="en-US" altLang="en-US" dirty="0" smtClean="0">
                <a:solidFill>
                  <a:srgbClr val="3B3C3E"/>
                </a:solidFill>
                <a:ea typeface="MS PGothic" charset="-128"/>
              </a:rPr>
              <a:t>If you are interested in learning more about consumer protection laws, use </a:t>
            </a:r>
            <a:r>
              <a:rPr lang="en-US" altLang="en-US" b="1" i="1" dirty="0" smtClean="0">
                <a:solidFill>
                  <a:srgbClr val="3B3C3E"/>
                </a:solidFill>
                <a:ea typeface="MS PGothic" charset="-128"/>
              </a:rPr>
              <a:t>Tool 4: Learning more about consumer protection.</a:t>
            </a:r>
          </a:p>
        </p:txBody>
      </p:sp>
      <p:sp>
        <p:nvSpPr>
          <p:cNvPr id="152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66425C5-E6A9-4BED-B035-B27808C95BCE}" type="slidenum">
              <a:rPr lang="en-US" altLang="en-US" smtClean="0">
                <a:latin typeface="Calibri" panose="020F0502020204030204" pitchFamily="34" charset="0"/>
              </a:rPr>
              <a:pPr/>
              <a:t>194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67674241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025" eaLnBrk="1" hangingPunct="1">
              <a:spcBef>
                <a:spcPct val="0"/>
              </a:spcBef>
            </a:pPr>
            <a:endParaRPr lang="en-US" altLang="en-US" dirty="0" smtClean="0"/>
          </a:p>
        </p:txBody>
      </p:sp>
      <p:sp>
        <p:nvSpPr>
          <p:cNvPr id="410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F0186A5-4FD1-48E0-95DD-5B378EB54EAA}" type="slidenum">
              <a:rPr lang="en-US" altLang="en-US" smtClean="0">
                <a:latin typeface="Calibri" panose="020F0502020204030204" pitchFamily="34" charset="0"/>
              </a:rPr>
              <a:pPr/>
              <a:t>195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6828317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3" name="Notes Placeholder 2"/>
          <p:cNvSpPr>
            <a:spLocks noGrp="1"/>
          </p:cNvSpPr>
          <p:nvPr>
            <p:ph type="body" idx="1"/>
          </p:nvPr>
        </p:nvSpPr>
        <p:spPr bwMode="auto">
          <a:extLst/>
        </p:spPr>
        <p:txBody>
          <a:bodyPr wrap="square" numCol="1" anchor="t" anchorCtr="0" compatLnSpc="1">
            <a:prstTxWarp prst="textNoShape">
              <a:avLst/>
            </a:prstTxWarp>
          </a:bodyPr>
          <a:lstStyle/>
          <a:p>
            <a:pPr eaLnBrk="1" hangingPunct="1">
              <a:spcBef>
                <a:spcPct val="0"/>
              </a:spcBef>
              <a:defRPr/>
            </a:pPr>
            <a:r>
              <a:rPr lang="en-US" altLang="en-US" b="1" i="0" u="sng" dirty="0" smtClean="0">
                <a:solidFill>
                  <a:srgbClr val="000000"/>
                </a:solidFill>
                <a:ea typeface="MS PGothic" charset="-128"/>
              </a:rPr>
              <a:t>Resources</a:t>
            </a:r>
            <a:endParaRPr lang="en-US" altLang="en-US" b="1" i="1" u="sng" dirty="0" smtClean="0">
              <a:solidFill>
                <a:srgbClr val="000000"/>
              </a:solidFill>
              <a:ea typeface="MS PGothic" charset="-128"/>
            </a:endParaRPr>
          </a:p>
          <a:p>
            <a:pPr eaLnBrk="1" hangingPunct="1">
              <a:spcBef>
                <a:spcPct val="0"/>
              </a:spcBef>
              <a:defRPr/>
            </a:pPr>
            <a:r>
              <a:rPr lang="en-US" altLang="en-US" b="1" dirty="0" smtClean="0">
                <a:solidFill>
                  <a:srgbClr val="000000"/>
                </a:solidFill>
                <a:ea typeface="MS PGothic" charset="-128"/>
              </a:rPr>
              <a:t>Estimated Time: 5 Minutes</a:t>
            </a:r>
          </a:p>
          <a:p>
            <a:pPr eaLnBrk="1" hangingPunct="1">
              <a:spcBef>
                <a:spcPct val="0"/>
              </a:spcBef>
              <a:defRPr/>
            </a:pPr>
            <a:r>
              <a:rPr lang="en-US" altLang="en-US" b="1" dirty="0" smtClean="0">
                <a:solidFill>
                  <a:srgbClr val="000000"/>
                </a:solidFill>
                <a:ea typeface="MS PGothic" charset="-128"/>
              </a:rPr>
              <a:t>Methodology: Presentation</a:t>
            </a:r>
          </a:p>
          <a:p>
            <a:pPr eaLnBrk="1" hangingPunct="1">
              <a:spcBef>
                <a:spcPct val="0"/>
              </a:spcBef>
              <a:defRPr/>
            </a:pPr>
            <a:r>
              <a:rPr lang="en-US" altLang="en-US" b="1" dirty="0" smtClean="0">
                <a:solidFill>
                  <a:srgbClr val="000000"/>
                </a:solidFill>
                <a:ea typeface="MS PGothic" charset="-128"/>
              </a:rPr>
              <a:t>Corresponding Section in toolkit: Resources</a:t>
            </a:r>
          </a:p>
          <a:p>
            <a:pPr eaLnBrk="1" hangingPunct="1">
              <a:spcBef>
                <a:spcPct val="0"/>
              </a:spcBef>
              <a:defRPr/>
            </a:pPr>
            <a:endParaRPr lang="en-US" altLang="en-US" b="1" dirty="0" smtClean="0">
              <a:solidFill>
                <a:srgbClr val="000000"/>
              </a:solidFill>
              <a:ea typeface="MS PGothic" charset="-128"/>
            </a:endParaRPr>
          </a:p>
          <a:p>
            <a:pPr eaLnBrk="1" hangingPunct="1">
              <a:spcBef>
                <a:spcPct val="0"/>
              </a:spcBef>
              <a:defRPr/>
            </a:pPr>
            <a:r>
              <a:rPr lang="en-US" altLang="en-US" b="1" u="sng" dirty="0" smtClean="0">
                <a:solidFill>
                  <a:srgbClr val="000000"/>
                </a:solidFill>
                <a:ea typeface="MS PGothic" charset="-128"/>
              </a:rPr>
              <a:t>Instructions for Facilitator:</a:t>
            </a:r>
          </a:p>
          <a:p>
            <a:pPr defTabSz="972996">
              <a:defRPr/>
            </a:pPr>
            <a:endParaRPr lang="en-US" b="1" dirty="0">
              <a:solidFill>
                <a:srgbClr val="000000"/>
              </a:solidFill>
              <a:ea typeface="MS PGothic" charset="0"/>
            </a:endParaRPr>
          </a:p>
          <a:p>
            <a:pPr marL="171450" indent="-171450" defTabSz="972996">
              <a:buFont typeface="Arial"/>
              <a:buChar char="•"/>
              <a:defRPr/>
            </a:pPr>
            <a:r>
              <a:rPr lang="en-US" b="0" dirty="0" smtClean="0">
                <a:solidFill>
                  <a:srgbClr val="000000"/>
                </a:solidFill>
                <a:ea typeface="MS PGothic" charset="0"/>
              </a:rPr>
              <a:t>Provide a brief orientation to the additional resources</a:t>
            </a:r>
            <a:r>
              <a:rPr lang="en-US" b="0" baseline="0" dirty="0" smtClean="0">
                <a:solidFill>
                  <a:srgbClr val="000000"/>
                </a:solidFill>
                <a:ea typeface="MS PGothic" charset="0"/>
              </a:rPr>
              <a:t> listed in this section.</a:t>
            </a:r>
            <a:endParaRPr lang="en-US" b="0" dirty="0" smtClean="0"/>
          </a:p>
        </p:txBody>
      </p:sp>
      <p:sp>
        <p:nvSpPr>
          <p:cNvPr id="412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29F76A0-D12F-4E04-9736-A20F4C86543A}" type="slidenum">
              <a:rPr lang="en-US" altLang="en-US" smtClean="0">
                <a:latin typeface="Calibri" panose="020F0502020204030204" pitchFamily="34" charset="0"/>
              </a:rPr>
              <a:pPr/>
              <a:t>196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81896450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7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4577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C1CE1D4-B205-4F83-BC01-582DBE757713}" type="slidenum">
              <a:rPr lang="en-US" altLang="en-US" smtClean="0">
                <a:latin typeface="Calibri" panose="020F0502020204030204" pitchFamily="34" charset="0"/>
              </a:rPr>
              <a:pPr/>
              <a:t>197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726220743"/>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953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Closing</a:t>
            </a:r>
            <a:endParaRPr lang="en-US" altLang="en-US" b="1" i="1" u="sng" dirty="0">
              <a:solidFill>
                <a:srgbClr val="000000"/>
              </a:solidFill>
              <a:ea typeface="MS PGothic" charset="-128"/>
            </a:endParaRPr>
          </a:p>
          <a:p>
            <a:pPr eaLnBrk="1" hangingPunct="1">
              <a:spcBef>
                <a:spcPct val="0"/>
              </a:spcBef>
              <a:defRPr/>
            </a:pPr>
            <a:r>
              <a:rPr lang="en-US" altLang="en-US" b="1" dirty="0">
                <a:solidFill>
                  <a:srgbClr val="000000"/>
                </a:solidFill>
                <a:ea typeface="MS PGothic" charset="-128"/>
              </a:rPr>
              <a:t>Estimated Time: 20 Minutes</a:t>
            </a:r>
          </a:p>
          <a:p>
            <a:pPr eaLnBrk="1" hangingPunct="1">
              <a:spcBef>
                <a:spcPct val="0"/>
              </a:spcBef>
              <a:defRPr/>
            </a:pPr>
            <a:r>
              <a:rPr lang="en-US" altLang="en-US" b="1" dirty="0">
                <a:solidFill>
                  <a:srgbClr val="000000"/>
                </a:solidFill>
                <a:ea typeface="MS PGothic" charset="-128"/>
              </a:rPr>
              <a:t>Methodology: Closing / Individual Activity</a:t>
            </a:r>
          </a:p>
          <a:p>
            <a:pPr eaLnBrk="1" hangingPunct="1">
              <a:spcBef>
                <a:spcPct val="0"/>
              </a:spcBef>
              <a:defRPr/>
            </a:pPr>
            <a:r>
              <a:rPr lang="en-US" altLang="en-US" b="1" dirty="0">
                <a:solidFill>
                  <a:srgbClr val="000000"/>
                </a:solidFill>
                <a:ea typeface="MS PGothic" charset="-128"/>
              </a:rPr>
              <a:t>Corresponding Section in </a:t>
            </a:r>
            <a:r>
              <a:rPr lang="en-US" altLang="en-US" b="1" dirty="0" smtClean="0">
                <a:solidFill>
                  <a:srgbClr val="000000"/>
                </a:solidFill>
                <a:ea typeface="MS PGothic" charset="-128"/>
              </a:rPr>
              <a:t>toolkit</a:t>
            </a:r>
            <a:r>
              <a:rPr lang="en-US" altLang="en-US" b="1" dirty="0">
                <a:solidFill>
                  <a:srgbClr val="000000"/>
                </a:solidFill>
                <a:ea typeface="MS PGothic" charset="-128"/>
              </a:rPr>
              <a:t>: None</a:t>
            </a:r>
          </a:p>
          <a:p>
            <a:pPr eaLnBrk="1" hangingPunct="1">
              <a:spcBef>
                <a:spcPct val="0"/>
              </a:spcBef>
              <a:defRPr/>
            </a:pPr>
            <a:endParaRPr lang="en-US" altLang="en-US" b="1" dirty="0">
              <a:solidFill>
                <a:srgbClr val="000000"/>
              </a:solidFill>
              <a:ea typeface="MS PGothic" charset="-128"/>
            </a:endParaRPr>
          </a:p>
          <a:p>
            <a:pPr eaLnBrk="1" hangingPunct="1">
              <a:spcBef>
                <a:spcPct val="0"/>
              </a:spcBef>
              <a:defRPr/>
            </a:pPr>
            <a:r>
              <a:rPr lang="en-US" altLang="en-US" b="1" u="sng" dirty="0">
                <a:solidFill>
                  <a:srgbClr val="000000"/>
                </a:solidFill>
                <a:ea typeface="MS PGothic" charset="-128"/>
              </a:rPr>
              <a:t>Instructions for Facilitator:</a:t>
            </a:r>
          </a:p>
          <a:p>
            <a:pPr eaLnBrk="1" hangingPunct="1">
              <a:spcBef>
                <a:spcPct val="0"/>
              </a:spcBef>
              <a:buFontTx/>
              <a:buChar char="•"/>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Ask each participant to share “the most important take away” from the training or “something they would like to learn more about.”</a:t>
            </a:r>
            <a:endParaRPr lang="en-US" altLang="ja-JP" dirty="0">
              <a:solidFill>
                <a:srgbClr val="000000"/>
              </a:solidFill>
              <a:ea typeface="MS PGothic" charset="-128"/>
            </a:endParaRPr>
          </a:p>
          <a:p>
            <a:pPr marL="171450" indent="-171450" eaLnBrk="1" hangingPunct="1">
              <a:spcBef>
                <a:spcPct val="0"/>
              </a:spcBef>
              <a:buFont typeface="Arial" charset="0"/>
              <a:buChar char="•"/>
              <a:defRPr/>
            </a:pPr>
            <a:r>
              <a:rPr lang="en-US" altLang="en-US" dirty="0" smtClean="0">
                <a:solidFill>
                  <a:srgbClr val="000000"/>
                </a:solidFill>
                <a:ea typeface="MS PGothic" charset="-128"/>
              </a:rPr>
              <a:t>Write </a:t>
            </a:r>
            <a:r>
              <a:rPr lang="en-US" altLang="en-US" dirty="0">
                <a:solidFill>
                  <a:srgbClr val="000000"/>
                </a:solidFill>
                <a:ea typeface="MS PGothic" charset="-128"/>
              </a:rPr>
              <a:t>responses on flip chart.</a:t>
            </a:r>
          </a:p>
          <a:p>
            <a:pPr marL="171450" indent="-171450" eaLnBrk="1" hangingPunct="1">
              <a:spcBef>
                <a:spcPct val="0"/>
              </a:spcBef>
              <a:buFont typeface="Arial" charset="0"/>
              <a:buChar char="•"/>
              <a:defRPr/>
            </a:pPr>
            <a:r>
              <a:rPr lang="en-US" altLang="en-US" dirty="0" smtClean="0">
                <a:solidFill>
                  <a:srgbClr val="000000"/>
                </a:solidFill>
                <a:ea typeface="MS PGothic" charset="-128"/>
              </a:rPr>
              <a:t>Administer </a:t>
            </a:r>
            <a:r>
              <a:rPr lang="en-US" altLang="en-US" dirty="0">
                <a:solidFill>
                  <a:srgbClr val="000000"/>
                </a:solidFill>
                <a:ea typeface="MS PGothic" charset="-128"/>
              </a:rPr>
              <a:t>post-training assessment and evaluation.</a:t>
            </a:r>
          </a:p>
          <a:p>
            <a:pPr marL="171450" indent="-171450" eaLnBrk="1" hangingPunct="1">
              <a:spcBef>
                <a:spcPct val="0"/>
              </a:spcBef>
              <a:buFont typeface="Arial" charset="0"/>
              <a:buChar char="•"/>
              <a:defRPr/>
            </a:pPr>
            <a:r>
              <a:rPr lang="en-US" altLang="en-US" dirty="0" smtClean="0">
                <a:solidFill>
                  <a:srgbClr val="000000"/>
                </a:solidFill>
                <a:ea typeface="MS PGothic" charset="-128"/>
              </a:rPr>
              <a:t>Conclude </a:t>
            </a:r>
            <a:r>
              <a:rPr lang="en-US" altLang="en-US" dirty="0">
                <a:solidFill>
                  <a:srgbClr val="000000"/>
                </a:solidFill>
                <a:ea typeface="MS PGothic" charset="-128"/>
              </a:rPr>
              <a:t>with thanks to host and participants.</a:t>
            </a:r>
          </a:p>
        </p:txBody>
      </p:sp>
      <p:sp>
        <p:nvSpPr>
          <p:cNvPr id="4597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9E05A27-729B-46BE-9454-6FD3AA6CD6B1}" type="slidenum">
              <a:rPr lang="en-US" altLang="en-US" smtClean="0">
                <a:latin typeface="Calibri" panose="020F0502020204030204" pitchFamily="34" charset="0"/>
              </a:rPr>
              <a:pPr/>
              <a:t>198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86496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5C1E816-09E7-47FA-A6FB-DF0A42BF6DDF}" type="slidenum">
              <a:rPr lang="en-US" altLang="en-US" smtClean="0"/>
              <a:pPr>
                <a:defRPr/>
              </a:pPr>
              <a:t>2</a:t>
            </a:fld>
            <a:endParaRPr lang="en-US" altLang="en-US" dirty="0"/>
          </a:p>
        </p:txBody>
      </p:sp>
    </p:spTree>
    <p:extLst>
      <p:ext uri="{BB962C8B-B14F-4D97-AF65-F5344CB8AC3E}">
        <p14:creationId xmlns:p14="http://schemas.microsoft.com/office/powerpoint/2010/main" val="2426090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3: </a:t>
            </a:r>
            <a:r>
              <a:rPr lang="en-US" b="1" u="sng" dirty="0" smtClean="0">
                <a:solidFill>
                  <a:srgbClr val="000000"/>
                </a:solidFill>
                <a:ea typeface="ＭＳ Ｐゴシック" charset="0"/>
              </a:rPr>
              <a:t>Intro Part 1: </a:t>
            </a:r>
            <a:r>
              <a:rPr lang="en-US" altLang="en-US" b="1" i="1" u="sng" dirty="0" smtClean="0">
                <a:solidFill>
                  <a:srgbClr val="000000"/>
                </a:solidFill>
              </a:rPr>
              <a:t>Introduction to the CFPB and Financial Empowerment</a:t>
            </a:r>
          </a:p>
          <a:p>
            <a:pPr eaLnBrk="1" hangingPunct="1">
              <a:spcBef>
                <a:spcPct val="0"/>
              </a:spcBef>
              <a:defRPr/>
            </a:pPr>
            <a:endParaRPr lang="en-US" altLang="en-US" b="1" u="sng" dirty="0" smtClean="0">
              <a:solidFill>
                <a:srgbClr val="000000"/>
              </a:solidFill>
            </a:endParaRPr>
          </a:p>
          <a:p>
            <a:pPr eaLnBrk="1" hangingPunct="1">
              <a:spcBef>
                <a:spcPct val="0"/>
              </a:spcBef>
              <a:defRPr/>
            </a:pPr>
            <a:r>
              <a:rPr lang="en-US" altLang="en-US" b="1" dirty="0" smtClean="0">
                <a:solidFill>
                  <a:srgbClr val="000000"/>
                </a:solidFill>
              </a:rPr>
              <a:t>Presentation (Introduction Part 1) (Page 9)</a:t>
            </a:r>
          </a:p>
          <a:p>
            <a:pPr eaLnBrk="1" hangingPunct="1">
              <a:spcBef>
                <a:spcPct val="0"/>
              </a:spcBef>
              <a:defRPr/>
            </a:pPr>
            <a:endParaRPr lang="en-US" altLang="en-US" dirty="0" smtClean="0">
              <a:solidFill>
                <a:srgbClr val="000000"/>
              </a:solidFill>
            </a:endParaRPr>
          </a:p>
          <a:p>
            <a:pPr marL="171450" indent="-171450" eaLnBrk="1" hangingPunct="1">
              <a:spcBef>
                <a:spcPct val="0"/>
              </a:spcBef>
              <a:buFont typeface="Arial" panose="020B0604020202020204" pitchFamily="34" charset="0"/>
              <a:buChar char="•"/>
              <a:defRPr/>
            </a:pPr>
            <a:r>
              <a:rPr lang="en-US" altLang="en-US" dirty="0" smtClean="0">
                <a:solidFill>
                  <a:srgbClr val="000000"/>
                </a:solidFill>
              </a:rPr>
              <a:t>Explain rationale for </a:t>
            </a:r>
            <a:r>
              <a:rPr lang="en-US" altLang="en-US" i="1" dirty="0" smtClean="0">
                <a:solidFill>
                  <a:srgbClr val="000000"/>
                </a:solidFill>
              </a:rPr>
              <a:t>Your Money, Your Goals </a:t>
            </a:r>
            <a:r>
              <a:rPr lang="en-US" altLang="en-US" dirty="0" smtClean="0">
                <a:solidFill>
                  <a:srgbClr val="000000"/>
                </a:solidFill>
              </a:rPr>
              <a:t>using slide and information from Introduction Part 1: Introduction to the toolkit.</a:t>
            </a:r>
          </a:p>
          <a:p>
            <a:pPr marL="171450" indent="-171450" eaLnBrk="1" hangingPunct="1">
              <a:spcBef>
                <a:spcPct val="0"/>
              </a:spcBef>
              <a:buFont typeface="Arial" panose="020B0604020202020204" pitchFamily="34" charset="0"/>
              <a:buChar char="•"/>
              <a:defRPr/>
            </a:pPr>
            <a:r>
              <a:rPr lang="en-US" altLang="en-US" dirty="0" smtClean="0">
                <a:solidFill>
                  <a:srgbClr val="000000"/>
                </a:solidFill>
              </a:rPr>
              <a:t>Be sure to highlight that:</a:t>
            </a:r>
          </a:p>
          <a:p>
            <a:pPr marL="661979" lvl="1" indent="-179492" eaLnBrk="1" hangingPunct="1">
              <a:spcBef>
                <a:spcPct val="0"/>
              </a:spcBef>
              <a:buFontTx/>
              <a:buChar char="•"/>
              <a:defRPr/>
            </a:pPr>
            <a:r>
              <a:rPr lang="en-US" altLang="en-US" dirty="0" smtClean="0">
                <a:solidFill>
                  <a:srgbClr val="000000"/>
                </a:solidFill>
              </a:rPr>
              <a:t>As a trusted source of information and resources, you are in a good position to provide financial empowerment services to the people you serve. You have access to and the trust of many people</a:t>
            </a:r>
            <a:r>
              <a:rPr lang="en-US" altLang="en-US" baseline="0" dirty="0" smtClean="0">
                <a:solidFill>
                  <a:srgbClr val="000000"/>
                </a:solidFill>
              </a:rPr>
              <a:t> that</a:t>
            </a:r>
            <a:r>
              <a:rPr lang="en-US" altLang="en-US" dirty="0" smtClean="0">
                <a:solidFill>
                  <a:srgbClr val="000000"/>
                </a:solidFill>
              </a:rPr>
              <a:t> would benefit from financial empowerment services. </a:t>
            </a:r>
          </a:p>
          <a:p>
            <a:pPr eaLnBrk="1" hangingPunct="1">
              <a:spcBef>
                <a:spcPct val="0"/>
              </a:spcBef>
              <a:buFontTx/>
              <a:buChar char="•"/>
              <a:defRPr/>
            </a:pPr>
            <a:endParaRPr lang="en-US" altLang="en-US" dirty="0" smtClean="0">
              <a:solidFill>
                <a:srgbClr val="000000"/>
              </a:solidFill>
            </a:endParaRPr>
          </a:p>
          <a:p>
            <a:pPr marL="171450" indent="-171450" eaLnBrk="1" hangingPunct="1">
              <a:spcBef>
                <a:spcPct val="0"/>
              </a:spcBef>
              <a:buFont typeface="Arial" panose="020B0604020202020204" pitchFamily="34" charset="0"/>
              <a:buChar char="•"/>
              <a:defRPr/>
            </a:pPr>
            <a:r>
              <a:rPr lang="en-US" altLang="en-US" dirty="0" smtClean="0">
                <a:solidFill>
                  <a:srgbClr val="000000"/>
                </a:solidFill>
              </a:rPr>
              <a:t>Review the intended audience of </a:t>
            </a:r>
            <a:r>
              <a:rPr lang="en-US" altLang="en-US" i="1" dirty="0" smtClean="0">
                <a:solidFill>
                  <a:srgbClr val="000000"/>
                </a:solidFill>
              </a:rPr>
              <a:t>Your Money, Your Goals </a:t>
            </a:r>
            <a:r>
              <a:rPr lang="en-US" altLang="en-US" dirty="0" smtClean="0">
                <a:solidFill>
                  <a:srgbClr val="000000"/>
                </a:solidFill>
              </a:rPr>
              <a:t>using slide and definition in text box in Introduction Part 1.</a:t>
            </a:r>
          </a:p>
          <a:p>
            <a:pPr marL="661979" lvl="1" indent="-179492" eaLnBrk="1" hangingPunct="1">
              <a:spcBef>
                <a:spcPct val="0"/>
              </a:spcBef>
              <a:buFontTx/>
              <a:buChar char="•"/>
              <a:defRPr/>
            </a:pPr>
            <a:r>
              <a:rPr lang="en-US" altLang="en-US" dirty="0" smtClean="0">
                <a:solidFill>
                  <a:srgbClr val="000000"/>
                </a:solidFill>
              </a:rPr>
              <a:t>This toolkit is designed for a</a:t>
            </a:r>
            <a:r>
              <a:rPr lang="en-US" altLang="en-US" i="1" dirty="0" smtClean="0">
                <a:solidFill>
                  <a:srgbClr val="000000"/>
                </a:solidFill>
              </a:rPr>
              <a:t>nyone who works directly wit</a:t>
            </a:r>
            <a:r>
              <a:rPr lang="en-US" altLang="en-US" i="1" baseline="0" dirty="0" smtClean="0">
                <a:solidFill>
                  <a:srgbClr val="000000"/>
                </a:solidFill>
              </a:rPr>
              <a:t>h people that have </a:t>
            </a:r>
            <a:r>
              <a:rPr lang="en-US" altLang="en-US" i="1" dirty="0" smtClean="0">
                <a:solidFill>
                  <a:srgbClr val="000000"/>
                </a:solidFill>
              </a:rPr>
              <a:t>low-income or</a:t>
            </a:r>
            <a:r>
              <a:rPr lang="en-US" altLang="en-US" i="1" baseline="0" dirty="0" smtClean="0">
                <a:solidFill>
                  <a:srgbClr val="000000"/>
                </a:solidFill>
              </a:rPr>
              <a:t> are</a:t>
            </a:r>
            <a:r>
              <a:rPr lang="en-US" altLang="en-US" i="1" dirty="0" smtClean="0">
                <a:solidFill>
                  <a:srgbClr val="000000"/>
                </a:solidFill>
              </a:rPr>
              <a:t> economically vulnerable that</a:t>
            </a:r>
            <a:r>
              <a:rPr lang="en-US" altLang="en-US" i="1" baseline="0" dirty="0" smtClean="0">
                <a:solidFill>
                  <a:srgbClr val="000000"/>
                </a:solidFill>
              </a:rPr>
              <a:t> are served by a </a:t>
            </a:r>
            <a:r>
              <a:rPr lang="en-US" altLang="en-US" i="1" dirty="0" smtClean="0">
                <a:solidFill>
                  <a:srgbClr val="000000"/>
                </a:solidFill>
              </a:rPr>
              <a:t>wide range of organizations and on a broad range of issues. </a:t>
            </a:r>
          </a:p>
          <a:p>
            <a:pPr marL="661979" lvl="1" indent="-179492" eaLnBrk="1" hangingPunct="1">
              <a:spcBef>
                <a:spcPct val="0"/>
              </a:spcBef>
              <a:buFontTx/>
              <a:buChar char="•"/>
              <a:defRPr/>
            </a:pPr>
            <a:r>
              <a:rPr lang="en-US" altLang="en-US" dirty="0" smtClean="0">
                <a:solidFill>
                  <a:srgbClr val="000000"/>
                </a:solidFill>
              </a:rPr>
              <a:t>Users of this toolkit may have different titles, but you generally come from non-profit, community-based, or private sector organizations or city, county, or tribal government agencies, and are generally responsible for working with people to:</a:t>
            </a:r>
          </a:p>
          <a:p>
            <a:pPr marL="1809739" lvl="3" indent="-360631" eaLnBrk="1" hangingPunct="1">
              <a:spcBef>
                <a:spcPct val="0"/>
              </a:spcBef>
              <a:buFontTx/>
              <a:buChar char="•"/>
              <a:defRPr/>
            </a:pPr>
            <a:r>
              <a:rPr lang="en-US" altLang="en-US" dirty="0" smtClean="0">
                <a:solidFill>
                  <a:srgbClr val="000000"/>
                </a:solidFill>
              </a:rPr>
              <a:t>Conduct needs assessments </a:t>
            </a:r>
          </a:p>
          <a:p>
            <a:pPr marL="1809739" lvl="3" indent="-360631" eaLnBrk="1" hangingPunct="1">
              <a:spcBef>
                <a:spcPct val="0"/>
              </a:spcBef>
              <a:buFontTx/>
              <a:buChar char="•"/>
              <a:defRPr/>
            </a:pPr>
            <a:r>
              <a:rPr lang="en-US" altLang="en-US" dirty="0" smtClean="0">
                <a:solidFill>
                  <a:srgbClr val="000000"/>
                </a:solidFill>
              </a:rPr>
              <a:t>Develop action plans </a:t>
            </a:r>
          </a:p>
          <a:p>
            <a:pPr marL="1809739" lvl="3" indent="-360631" eaLnBrk="1" hangingPunct="1">
              <a:spcBef>
                <a:spcPct val="0"/>
              </a:spcBef>
              <a:buFontTx/>
              <a:buChar char="•"/>
              <a:defRPr/>
            </a:pPr>
            <a:r>
              <a:rPr lang="en-US" altLang="en-US" dirty="0" smtClean="0">
                <a:solidFill>
                  <a:srgbClr val="000000"/>
                </a:solidFill>
              </a:rPr>
              <a:t>Provide resources and referrals needed to implement action plans</a:t>
            </a:r>
          </a:p>
          <a:p>
            <a:pPr marL="1809739" lvl="3" indent="-360631" eaLnBrk="1" hangingPunct="1">
              <a:spcBef>
                <a:spcPct val="0"/>
              </a:spcBef>
              <a:buFontTx/>
              <a:buChar char="•"/>
              <a:defRPr/>
            </a:pPr>
            <a:r>
              <a:rPr lang="en-US" altLang="en-US" dirty="0" smtClean="0">
                <a:solidFill>
                  <a:srgbClr val="000000"/>
                </a:solidFill>
              </a:rPr>
              <a:t>Monitor progress and evaluate results</a:t>
            </a:r>
          </a:p>
          <a:p>
            <a:pPr eaLnBrk="1" hangingPunct="1">
              <a:spcBef>
                <a:spcPct val="0"/>
              </a:spcBef>
              <a:buFontTx/>
              <a:buChar char="•"/>
              <a:defRPr/>
            </a:pPr>
            <a:endParaRPr lang="en-US" altLang="en-US" dirty="0" smtClean="0">
              <a:solidFill>
                <a:srgbClr val="000000"/>
              </a:solidFill>
            </a:endParaRPr>
          </a:p>
          <a:p>
            <a:pPr marL="171450" indent="-171450" eaLnBrk="1" hangingPunct="1">
              <a:spcBef>
                <a:spcPct val="0"/>
              </a:spcBef>
              <a:buFont typeface="Arial" panose="020B0604020202020204" pitchFamily="34" charset="0"/>
              <a:buChar char="•"/>
              <a:defRPr/>
            </a:pPr>
            <a:r>
              <a:rPr lang="en-US" altLang="en-US" dirty="0" smtClean="0">
                <a:solidFill>
                  <a:srgbClr val="000000"/>
                </a:solidFill>
              </a:rPr>
              <a:t>After reviewing intended audience for the toolkit, ask participants: “Given this explanation, are you within the target audience for this toolkit?” Instruct participants to raise their hands if the answer to this question is “yes.” </a:t>
            </a:r>
          </a:p>
          <a:p>
            <a:pPr marL="171450" indent="-171450" eaLnBrk="1" hangingPunct="1">
              <a:spcBef>
                <a:spcPct val="0"/>
              </a:spcBef>
              <a:buFont typeface="Arial" panose="020B0604020202020204" pitchFamily="34" charset="0"/>
              <a:buChar char="•"/>
              <a:defRPr/>
            </a:pPr>
            <a:r>
              <a:rPr lang="en-US" altLang="en-US" dirty="0" smtClean="0">
                <a:solidFill>
                  <a:srgbClr val="000000"/>
                </a:solidFill>
              </a:rPr>
              <a:t>Facilitate a dialogue with those participants who do not see themselves reflected in this definition using questions such as:</a:t>
            </a:r>
          </a:p>
          <a:p>
            <a:pPr marL="661979" lvl="1" indent="-179492" eaLnBrk="1" hangingPunct="1">
              <a:spcBef>
                <a:spcPct val="0"/>
              </a:spcBef>
              <a:buFontTx/>
              <a:buChar char="•"/>
              <a:defRPr/>
            </a:pPr>
            <a:r>
              <a:rPr lang="en-US" altLang="en-US" dirty="0" smtClean="0">
                <a:solidFill>
                  <a:srgbClr val="000000"/>
                </a:solidFill>
              </a:rPr>
              <a:t>“How is your job fundamentally different from the functions described?”</a:t>
            </a:r>
          </a:p>
          <a:p>
            <a:pPr marL="661979" lvl="1" indent="-179492" eaLnBrk="1" hangingPunct="1">
              <a:spcBef>
                <a:spcPct val="0"/>
              </a:spcBef>
              <a:buFontTx/>
              <a:buChar char="•"/>
              <a:defRPr/>
            </a:pPr>
            <a:r>
              <a:rPr lang="en-US" altLang="en-US" dirty="0" smtClean="0">
                <a:solidFill>
                  <a:srgbClr val="000000"/>
                </a:solidFill>
              </a:rPr>
              <a:t>“How do you feel this kind of toolkit may benefit your work even though you see yourself as outside the target audience for the toolkit?”</a:t>
            </a:r>
          </a:p>
          <a:p>
            <a:pPr eaLnBrk="1" hangingPunct="1">
              <a:spcBef>
                <a:spcPct val="0"/>
              </a:spcBef>
              <a:buFontTx/>
              <a:buChar char="•"/>
              <a:defRPr/>
            </a:pPr>
            <a:endParaRPr lang="en-US" altLang="en-US" dirty="0" smtClean="0">
              <a:solidFill>
                <a:srgbClr val="000000"/>
              </a:solidFill>
            </a:endParaRPr>
          </a:p>
          <a:p>
            <a:pPr eaLnBrk="1" hangingPunct="1">
              <a:spcBef>
                <a:spcPct val="0"/>
              </a:spcBef>
              <a:defRPr/>
            </a:pPr>
            <a:r>
              <a:rPr lang="en-US" altLang="en-US" b="1" i="1" dirty="0" smtClean="0">
                <a:solidFill>
                  <a:srgbClr val="000000"/>
                </a:solidFill>
              </a:rPr>
              <a:t>NOTE: In all likelihood, participants may not identify as being within the target audience if they have a supervisory role to staff that provide direct service, or they see their job as encompassing more than the broad functions listed here. It is important to help them identify how they are within the target audience for the toolkit.</a:t>
            </a: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BD56EEA-038B-4CB8-AC03-25BCB1BF78B0}" type="slidenum">
              <a:rPr lang="en-US" altLang="en-US" smtClean="0">
                <a:latin typeface="Calibri" panose="020F0502020204030204" pitchFamily="34" charset="0"/>
              </a:rPr>
              <a:pPr/>
              <a:t>22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572936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3: </a:t>
            </a:r>
            <a:r>
              <a:rPr lang="en-US" altLang="en-US" b="1" u="sng" dirty="0" smtClean="0">
                <a:solidFill>
                  <a:srgbClr val="000000"/>
                </a:solidFill>
              </a:rPr>
              <a:t>Intro Part 1: </a:t>
            </a:r>
            <a:r>
              <a:rPr lang="en-US" altLang="en-US" b="1" i="1" u="sng" dirty="0" smtClean="0">
                <a:solidFill>
                  <a:srgbClr val="000000"/>
                </a:solidFill>
              </a:rPr>
              <a:t>Introduction to the CFPB and Financial Empowerment</a:t>
            </a:r>
          </a:p>
          <a:p>
            <a:pPr eaLnBrk="1" hangingPunct="1">
              <a:spcBef>
                <a:spcPct val="0"/>
              </a:spcBef>
              <a:defRPr/>
            </a:pPr>
            <a:endParaRPr lang="en-US" altLang="en-US" b="1" i="1" u="sng" dirty="0" smtClean="0">
              <a:solidFill>
                <a:srgbClr val="000000"/>
              </a:solidFill>
            </a:endParaRPr>
          </a:p>
          <a:p>
            <a:pPr eaLnBrk="1" hangingPunct="1">
              <a:spcBef>
                <a:spcPct val="0"/>
              </a:spcBef>
              <a:defRPr/>
            </a:pPr>
            <a:r>
              <a:rPr lang="en-US" altLang="en-US" b="1" i="1" dirty="0" smtClean="0">
                <a:solidFill>
                  <a:srgbClr val="000000"/>
                </a:solidFill>
              </a:rPr>
              <a:t>NOTE: Prior to the training, select </a:t>
            </a:r>
            <a:r>
              <a:rPr lang="en-US" altLang="en-US" b="1" i="1" u="sng" dirty="0" smtClean="0">
                <a:solidFill>
                  <a:srgbClr val="000000"/>
                </a:solidFill>
              </a:rPr>
              <a:t>either</a:t>
            </a:r>
            <a:r>
              <a:rPr lang="en-US" altLang="en-US" b="1" i="1" dirty="0" smtClean="0">
                <a:solidFill>
                  <a:srgbClr val="000000"/>
                </a:solidFill>
              </a:rPr>
              <a:t> Option A (Debate ) or Option B (Benefit/Cost Analysis )—</a:t>
            </a:r>
            <a:r>
              <a:rPr lang="en-US" altLang="en-US" b="1" i="1" u="sng" dirty="0" smtClean="0">
                <a:solidFill>
                  <a:srgbClr val="000000"/>
                </a:solidFill>
              </a:rPr>
              <a:t>not both</a:t>
            </a:r>
            <a:r>
              <a:rPr lang="en-US" altLang="en-US" b="1" i="1" dirty="0" smtClean="0">
                <a:solidFill>
                  <a:srgbClr val="000000"/>
                </a:solidFill>
              </a:rPr>
              <a:t>—for use in your workshop.</a:t>
            </a:r>
          </a:p>
          <a:p>
            <a:pPr eaLnBrk="1" hangingPunct="1">
              <a:spcBef>
                <a:spcPct val="0"/>
              </a:spcBef>
              <a:defRPr/>
            </a:pPr>
            <a:endParaRPr lang="en-US" altLang="en-US" b="1" u="sng" dirty="0" smtClean="0">
              <a:solidFill>
                <a:srgbClr val="000000"/>
              </a:solidFill>
            </a:endParaRPr>
          </a:p>
          <a:p>
            <a:pPr eaLnBrk="1" hangingPunct="1">
              <a:spcBef>
                <a:spcPct val="0"/>
              </a:spcBef>
              <a:defRPr/>
            </a:pPr>
            <a:r>
              <a:rPr lang="en-US" altLang="en-US" b="1" dirty="0" smtClean="0">
                <a:solidFill>
                  <a:srgbClr val="000000"/>
                </a:solidFill>
              </a:rPr>
              <a:t>OPTION A: Debate (Introduction Part 1) </a:t>
            </a:r>
          </a:p>
          <a:p>
            <a:pPr eaLnBrk="1" hangingPunct="1">
              <a:spcBef>
                <a:spcPct val="0"/>
              </a:spcBef>
              <a:buFontTx/>
              <a:buChar char="•"/>
              <a:defRPr/>
            </a:pPr>
            <a:endParaRPr lang="en-US" altLang="en-US" b="1" u="sng" dirty="0" smtClean="0">
              <a:solidFill>
                <a:srgbClr val="000000"/>
              </a:solidFill>
            </a:endParaRPr>
          </a:p>
          <a:p>
            <a:pPr marL="171450" indent="-171450" eaLnBrk="1" hangingPunct="1">
              <a:spcBef>
                <a:spcPct val="0"/>
              </a:spcBef>
              <a:buFont typeface="Arial" panose="020B0604020202020204" pitchFamily="34" charset="0"/>
              <a:buChar char="•"/>
              <a:defRPr/>
            </a:pPr>
            <a:r>
              <a:rPr lang="en-US" altLang="en-US" dirty="0" smtClean="0">
                <a:solidFill>
                  <a:srgbClr val="000000"/>
                </a:solidFill>
              </a:rPr>
              <a:t>Give half of the room time to discuss the reasons they think they </a:t>
            </a:r>
            <a:r>
              <a:rPr lang="en-US" altLang="en-US" i="1" dirty="0" smtClean="0">
                <a:solidFill>
                  <a:srgbClr val="000000"/>
                </a:solidFill>
              </a:rPr>
              <a:t>SHOULD</a:t>
            </a:r>
            <a:r>
              <a:rPr lang="en-US" altLang="en-US" dirty="0" smtClean="0">
                <a:solidFill>
                  <a:srgbClr val="000000"/>
                </a:solidFill>
              </a:rPr>
              <a:t> provide financial empowerment services to the</a:t>
            </a:r>
            <a:r>
              <a:rPr lang="en-US" altLang="en-US" baseline="0" dirty="0" smtClean="0">
                <a:solidFill>
                  <a:srgbClr val="000000"/>
                </a:solidFill>
              </a:rPr>
              <a:t> people they serve</a:t>
            </a:r>
            <a:endParaRPr lang="en-US" altLang="en-US" dirty="0" smtClean="0">
              <a:solidFill>
                <a:srgbClr val="000000"/>
              </a:solidFill>
            </a:endParaRPr>
          </a:p>
          <a:p>
            <a:pPr marL="171450" indent="-171450" eaLnBrk="1" hangingPunct="1">
              <a:spcBef>
                <a:spcPct val="0"/>
              </a:spcBef>
              <a:buFont typeface="Arial" panose="020B0604020202020204" pitchFamily="34" charset="0"/>
              <a:buChar char="•"/>
              <a:defRPr/>
            </a:pPr>
            <a:r>
              <a:rPr lang="en-US" altLang="en-US" dirty="0" smtClean="0">
                <a:solidFill>
                  <a:srgbClr val="000000"/>
                </a:solidFill>
              </a:rPr>
              <a:t>Give the other half of the room time to discuss the reasons they think they </a:t>
            </a:r>
            <a:r>
              <a:rPr lang="en-US" altLang="en-US" i="1" dirty="0" smtClean="0">
                <a:solidFill>
                  <a:srgbClr val="000000"/>
                </a:solidFill>
              </a:rPr>
              <a:t>SHOULD NOT </a:t>
            </a:r>
            <a:r>
              <a:rPr lang="en-US" altLang="en-US" dirty="0" smtClean="0">
                <a:solidFill>
                  <a:srgbClr val="000000"/>
                </a:solidFill>
              </a:rPr>
              <a:t>provide financial empowerment services to the</a:t>
            </a:r>
            <a:r>
              <a:rPr lang="en-US" altLang="en-US" baseline="0" dirty="0" smtClean="0">
                <a:solidFill>
                  <a:srgbClr val="000000"/>
                </a:solidFill>
              </a:rPr>
              <a:t> people they serve</a:t>
            </a:r>
            <a:r>
              <a:rPr lang="en-US" altLang="en-US" dirty="0" smtClean="0">
                <a:solidFill>
                  <a:srgbClr val="000000"/>
                </a:solidFill>
              </a:rPr>
              <a:t>.</a:t>
            </a:r>
          </a:p>
          <a:p>
            <a:pPr marL="171450" indent="-171450" eaLnBrk="1" hangingPunct="1">
              <a:spcBef>
                <a:spcPct val="0"/>
              </a:spcBef>
              <a:buFont typeface="Arial" panose="020B0604020202020204" pitchFamily="34" charset="0"/>
              <a:buChar char="•"/>
              <a:defRPr/>
            </a:pPr>
            <a:r>
              <a:rPr lang="en-US" altLang="en-US" dirty="0" smtClean="0">
                <a:solidFill>
                  <a:srgbClr val="000000"/>
                </a:solidFill>
              </a:rPr>
              <a:t>They should each elect one person to provide a 2 minute presentation of key points defending their positions. Instruct them to use visual aids (flip chart) to highlight key points. </a:t>
            </a:r>
          </a:p>
          <a:p>
            <a:pPr marL="171450" indent="-171450" eaLnBrk="1" hangingPunct="1">
              <a:spcBef>
                <a:spcPct val="0"/>
              </a:spcBef>
              <a:buFont typeface="Arial" panose="020B0604020202020204" pitchFamily="34" charset="0"/>
              <a:buChar char="•"/>
              <a:defRPr/>
            </a:pPr>
            <a:r>
              <a:rPr lang="en-US" altLang="en-US" dirty="0" smtClean="0">
                <a:solidFill>
                  <a:srgbClr val="000000"/>
                </a:solidFill>
              </a:rPr>
              <a:t>Have each group present.</a:t>
            </a:r>
          </a:p>
          <a:p>
            <a:pPr marL="171450" indent="-171450" eaLnBrk="1" hangingPunct="1">
              <a:spcBef>
                <a:spcPct val="0"/>
              </a:spcBef>
              <a:buFont typeface="Arial" panose="020B0604020202020204" pitchFamily="34" charset="0"/>
              <a:buChar char="•"/>
              <a:defRPr/>
            </a:pPr>
            <a:r>
              <a:rPr lang="en-US" altLang="en-US" dirty="0" smtClean="0">
                <a:solidFill>
                  <a:srgbClr val="000000"/>
                </a:solidFill>
              </a:rPr>
              <a:t>Summarize pros and cons to service providers</a:t>
            </a:r>
            <a:r>
              <a:rPr lang="en-US" altLang="en-US" baseline="0" dirty="0" smtClean="0">
                <a:solidFill>
                  <a:srgbClr val="000000"/>
                </a:solidFill>
              </a:rPr>
              <a:t> </a:t>
            </a:r>
            <a:r>
              <a:rPr lang="en-US" altLang="en-US" dirty="0" smtClean="0">
                <a:solidFill>
                  <a:srgbClr val="000000"/>
                </a:solidFill>
              </a:rPr>
              <a:t>taking on the role of providing financial empowerment to the people</a:t>
            </a:r>
            <a:r>
              <a:rPr lang="en-US" altLang="en-US" baseline="0" dirty="0" smtClean="0">
                <a:solidFill>
                  <a:srgbClr val="000000"/>
                </a:solidFill>
              </a:rPr>
              <a:t> they serve</a:t>
            </a:r>
            <a:r>
              <a:rPr lang="en-US" altLang="en-US" dirty="0" smtClean="0">
                <a:solidFill>
                  <a:srgbClr val="000000"/>
                </a:solidFill>
              </a:rPr>
              <a:t>.</a:t>
            </a:r>
          </a:p>
          <a:p>
            <a:pPr eaLnBrk="1" hangingPunct="1">
              <a:spcBef>
                <a:spcPct val="0"/>
              </a:spcBef>
              <a:defRPr/>
            </a:pPr>
            <a:endParaRPr lang="en-US" altLang="en-US" dirty="0" smtClean="0">
              <a:solidFill>
                <a:srgbClr val="000000"/>
              </a:solidFill>
            </a:endParaRPr>
          </a:p>
          <a:p>
            <a:pPr eaLnBrk="1" hangingPunct="1">
              <a:spcBef>
                <a:spcPct val="0"/>
              </a:spcBef>
              <a:defRPr/>
            </a:pPr>
            <a:r>
              <a:rPr lang="en-US" altLang="en-US" b="1" i="1" dirty="0" smtClean="0">
                <a:solidFill>
                  <a:srgbClr val="000000"/>
                </a:solidFill>
              </a:rPr>
              <a:t>NOTE: If you have more than 20 people in your training, consider two teams for each “side” of the debate.</a:t>
            </a:r>
          </a:p>
        </p:txBody>
      </p:sp>
      <p:sp>
        <p:nvSpPr>
          <p:cNvPr id="604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69938" indent="-295275">
              <a:spcBef>
                <a:spcPct val="30000"/>
              </a:spcBef>
              <a:defRPr sz="1200">
                <a:solidFill>
                  <a:schemeClr val="tx1"/>
                </a:solidFill>
                <a:latin typeface="Calibri" panose="020F0502020204030204" pitchFamily="34" charset="0"/>
                <a:ea typeface="MS PGothic" panose="020B0600070205080204" pitchFamily="34" charset="-128"/>
              </a:defRPr>
            </a:lvl2pPr>
            <a:lvl3pPr marL="1184275" indent="-236538">
              <a:spcBef>
                <a:spcPct val="30000"/>
              </a:spcBef>
              <a:defRPr sz="1200">
                <a:solidFill>
                  <a:schemeClr val="tx1"/>
                </a:solidFill>
                <a:latin typeface="Calibri" panose="020F0502020204030204" pitchFamily="34" charset="0"/>
                <a:ea typeface="MS PGothic" panose="020B0600070205080204" pitchFamily="34" charset="-128"/>
              </a:defRPr>
            </a:lvl3pPr>
            <a:lvl4pPr marL="1658938" indent="-236538">
              <a:spcBef>
                <a:spcPct val="30000"/>
              </a:spcBef>
              <a:defRPr sz="1200">
                <a:solidFill>
                  <a:schemeClr val="tx1"/>
                </a:solidFill>
                <a:latin typeface="Calibri" panose="020F0502020204030204" pitchFamily="34" charset="0"/>
                <a:ea typeface="MS PGothic" panose="020B0600070205080204" pitchFamily="34" charset="-128"/>
              </a:defRPr>
            </a:lvl4pPr>
            <a:lvl5pPr marL="2133600" indent="-236538">
              <a:spcBef>
                <a:spcPct val="30000"/>
              </a:spcBef>
              <a:defRPr sz="1200">
                <a:solidFill>
                  <a:schemeClr val="tx1"/>
                </a:solidFill>
                <a:latin typeface="Calibri" panose="020F0502020204030204" pitchFamily="34" charset="0"/>
                <a:ea typeface="MS PGothic" panose="020B0600070205080204" pitchFamily="34" charset="-128"/>
              </a:defRPr>
            </a:lvl5pPr>
            <a:lvl6pPr marL="2590800" indent="-236538"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48000" indent="-236538"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505200" indent="-236538"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62400" indent="-236538"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28D66918-82C7-406C-83A9-5D53B4D45651}" type="slidenum">
              <a:rPr lang="en-US" altLang="en-US" smtClean="0"/>
              <a:pPr>
                <a:spcBef>
                  <a:spcPct val="0"/>
                </a:spcBef>
              </a:pPr>
              <a:t>23</a:t>
            </a:fld>
            <a:endParaRPr lang="en-US" altLang="en-US" dirty="0" smtClean="0"/>
          </a:p>
        </p:txBody>
      </p:sp>
    </p:spTree>
    <p:extLst>
      <p:ext uri="{BB962C8B-B14F-4D97-AF65-F5344CB8AC3E}">
        <p14:creationId xmlns:p14="http://schemas.microsoft.com/office/powerpoint/2010/main" val="237653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rPr>
              <a:t>ACTIVITY: </a:t>
            </a:r>
            <a:r>
              <a:rPr lang="en-US" altLang="en-US" b="1" u="sng" dirty="0" smtClean="0">
                <a:solidFill>
                  <a:srgbClr val="000000"/>
                </a:solidFill>
                <a:ea typeface="MS PGothic" charset="-128"/>
              </a:rPr>
              <a:t>Training Section 3: </a:t>
            </a:r>
            <a:r>
              <a:rPr lang="en-US" altLang="en-US" b="1" u="sng" dirty="0" smtClean="0">
                <a:solidFill>
                  <a:srgbClr val="000000"/>
                </a:solidFill>
              </a:rPr>
              <a:t>Intro Part 1: </a:t>
            </a:r>
            <a:r>
              <a:rPr lang="en-US" altLang="en-US" b="1" i="1" u="sng" dirty="0" smtClean="0">
                <a:solidFill>
                  <a:srgbClr val="000000"/>
                </a:solidFill>
              </a:rPr>
              <a:t>Introduction to the CFPB and Financial Empowerment </a:t>
            </a:r>
            <a:r>
              <a:rPr lang="en-US" altLang="en-US" b="1" u="sng" dirty="0" smtClean="0">
                <a:solidFill>
                  <a:srgbClr val="000000"/>
                </a:solidFill>
              </a:rPr>
              <a:t>CONTINUED</a:t>
            </a:r>
            <a:r>
              <a:rPr lang="en-US" altLang="en-US" b="1" i="1" u="sng" dirty="0" smtClean="0">
                <a:solidFill>
                  <a:srgbClr val="000000"/>
                </a:solidFill>
              </a:rPr>
              <a:t> </a:t>
            </a:r>
          </a:p>
          <a:p>
            <a:pPr eaLnBrk="1" hangingPunct="1">
              <a:spcBef>
                <a:spcPct val="0"/>
              </a:spcBef>
              <a:defRPr/>
            </a:pPr>
            <a:endParaRPr lang="en-US" altLang="en-US" b="1" dirty="0" smtClean="0">
              <a:solidFill>
                <a:srgbClr val="000000"/>
              </a:solidFill>
            </a:endParaRPr>
          </a:p>
          <a:p>
            <a:pPr eaLnBrk="1" hangingPunct="1">
              <a:spcBef>
                <a:spcPct val="0"/>
              </a:spcBef>
              <a:defRPr/>
            </a:pPr>
            <a:r>
              <a:rPr lang="en-US" altLang="en-US" b="1" dirty="0" smtClean="0">
                <a:solidFill>
                  <a:srgbClr val="000000"/>
                </a:solidFill>
              </a:rPr>
              <a:t>OPTION B: Benefit/Cost Analysis in Large Group or Small Groups (Introduction Part 1) </a:t>
            </a:r>
          </a:p>
          <a:p>
            <a:pPr eaLnBrk="1" hangingPunct="1">
              <a:spcBef>
                <a:spcPct val="0"/>
              </a:spcBef>
              <a:defRPr/>
            </a:pPr>
            <a:r>
              <a:rPr lang="en-US" altLang="en-US" b="1" u="sng" dirty="0" smtClean="0">
                <a:solidFill>
                  <a:srgbClr val="000000"/>
                </a:solidFill>
              </a:rPr>
              <a:t> </a:t>
            </a:r>
          </a:p>
          <a:p>
            <a:pPr marL="171450" indent="-171450" eaLnBrk="1" hangingPunct="1">
              <a:spcBef>
                <a:spcPct val="0"/>
              </a:spcBef>
              <a:buFont typeface="Arial" panose="020B0604020202020204" pitchFamily="34" charset="0"/>
              <a:buChar char="•"/>
              <a:defRPr/>
            </a:pPr>
            <a:r>
              <a:rPr lang="en-US" altLang="en-US" dirty="0" smtClean="0">
                <a:solidFill>
                  <a:srgbClr val="000000"/>
                </a:solidFill>
              </a:rPr>
              <a:t>Using flip charts (one for benefits, one for costs), have participants brainstorm the benefits and costs of providing financial empowerment.</a:t>
            </a:r>
          </a:p>
          <a:p>
            <a:pPr marL="171450" indent="-171450" eaLnBrk="1" hangingPunct="1">
              <a:spcBef>
                <a:spcPct val="0"/>
              </a:spcBef>
              <a:buFont typeface="Arial" panose="020B0604020202020204" pitchFamily="34" charset="0"/>
              <a:buChar char="•"/>
              <a:defRPr/>
            </a:pPr>
            <a:r>
              <a:rPr lang="en-US" altLang="en-US" dirty="0" smtClean="0">
                <a:solidFill>
                  <a:srgbClr val="000000"/>
                </a:solidFill>
              </a:rPr>
              <a:t>Summarize benefits and costs to this role.</a:t>
            </a:r>
          </a:p>
          <a:p>
            <a:pPr eaLnBrk="1" hangingPunct="1">
              <a:spcBef>
                <a:spcPct val="0"/>
              </a:spcBef>
              <a:defRPr/>
            </a:pPr>
            <a:endParaRPr lang="en-US" altLang="en-US" dirty="0" smtClean="0">
              <a:solidFill>
                <a:srgbClr val="000000"/>
              </a:solidFill>
            </a:endParaRPr>
          </a:p>
          <a:p>
            <a:pPr eaLnBrk="1" hangingPunct="1">
              <a:spcBef>
                <a:spcPct val="0"/>
              </a:spcBef>
              <a:defRPr/>
            </a:pPr>
            <a:r>
              <a:rPr lang="en-US" altLang="en-US" b="1" i="1" dirty="0" smtClean="0">
                <a:solidFill>
                  <a:srgbClr val="000000"/>
                </a:solidFill>
              </a:rPr>
              <a:t>NOTE: This can be done as a large group with facilitator writing or in small groups with each group completing its own benefit/cost analysis.</a:t>
            </a:r>
          </a:p>
          <a:p>
            <a:pPr eaLnBrk="1" hangingPunct="1">
              <a:spcBef>
                <a:spcPct val="0"/>
              </a:spcBef>
              <a:defRPr/>
            </a:pPr>
            <a:endParaRPr lang="en-US" altLang="en-US" b="1" i="1" dirty="0" smtClean="0">
              <a:solidFill>
                <a:srgbClr val="000000"/>
              </a:solidFill>
            </a:endParaRPr>
          </a:p>
          <a:p>
            <a:pPr eaLnBrk="1" hangingPunct="1">
              <a:spcBef>
                <a:spcPct val="0"/>
              </a:spcBef>
              <a:defRPr/>
            </a:pPr>
            <a:r>
              <a:rPr lang="en-US" altLang="en-US" b="1" i="1" dirty="0" smtClean="0">
                <a:solidFill>
                  <a:srgbClr val="000000"/>
                </a:solidFill>
              </a:rPr>
              <a:t>NOTE: This can also be set up as a carousel. </a:t>
            </a:r>
            <a:r>
              <a:rPr lang="en-US" altLang="en-US" i="1" dirty="0" smtClean="0">
                <a:solidFill>
                  <a:srgbClr val="000000"/>
                </a:solidFill>
              </a:rPr>
              <a:t>Set up 6 flip charts throughout the room. Have one question written on each flip chart as follows:</a:t>
            </a:r>
          </a:p>
          <a:p>
            <a:pPr lvl="2" eaLnBrk="1" hangingPunct="1">
              <a:spcBef>
                <a:spcPct val="0"/>
              </a:spcBef>
              <a:defRPr/>
            </a:pPr>
            <a:r>
              <a:rPr lang="en-US" altLang="en-US" i="1" dirty="0" smtClean="0">
                <a:solidFill>
                  <a:srgbClr val="000000"/>
                </a:solidFill>
              </a:rPr>
              <a:t>Flip Chart 1: What are the </a:t>
            </a:r>
            <a:r>
              <a:rPr lang="en-US" altLang="en-US" sz="1500" i="1" dirty="0" smtClean="0">
                <a:solidFill>
                  <a:srgbClr val="000000"/>
                </a:solidFill>
              </a:rPr>
              <a:t>benefits</a:t>
            </a:r>
            <a:r>
              <a:rPr lang="en-US" altLang="en-US" i="1" dirty="0" smtClean="0">
                <a:solidFill>
                  <a:srgbClr val="000000"/>
                </a:solidFill>
              </a:rPr>
              <a:t> of financial empowerment </a:t>
            </a:r>
            <a:r>
              <a:rPr lang="en-US" altLang="en-US" i="1" u="sng" dirty="0" smtClean="0">
                <a:solidFill>
                  <a:srgbClr val="000000"/>
                </a:solidFill>
              </a:rPr>
              <a:t>for you</a:t>
            </a:r>
            <a:r>
              <a:rPr lang="en-US" altLang="en-US" i="1" dirty="0" smtClean="0">
                <a:solidFill>
                  <a:srgbClr val="000000"/>
                </a:solidFill>
              </a:rPr>
              <a:t>?</a:t>
            </a:r>
          </a:p>
          <a:p>
            <a:pPr lvl="2" eaLnBrk="1" hangingPunct="1">
              <a:spcBef>
                <a:spcPct val="0"/>
              </a:spcBef>
              <a:defRPr/>
            </a:pPr>
            <a:r>
              <a:rPr lang="en-US" altLang="en-US" i="1" dirty="0" smtClean="0">
                <a:solidFill>
                  <a:srgbClr val="000000"/>
                </a:solidFill>
              </a:rPr>
              <a:t>Flip Chart 2: What are the </a:t>
            </a:r>
            <a:r>
              <a:rPr lang="en-US" altLang="en-US" sz="1500" i="1" dirty="0" smtClean="0">
                <a:solidFill>
                  <a:srgbClr val="000000"/>
                </a:solidFill>
              </a:rPr>
              <a:t>costs</a:t>
            </a:r>
            <a:r>
              <a:rPr lang="en-US" altLang="en-US" i="1" dirty="0" smtClean="0">
                <a:solidFill>
                  <a:srgbClr val="000000"/>
                </a:solidFill>
              </a:rPr>
              <a:t> of financial empowerment </a:t>
            </a:r>
            <a:r>
              <a:rPr lang="en-US" altLang="en-US" i="1" u="sng" dirty="0" smtClean="0">
                <a:solidFill>
                  <a:srgbClr val="000000"/>
                </a:solidFill>
              </a:rPr>
              <a:t>for you</a:t>
            </a:r>
            <a:r>
              <a:rPr lang="en-US" altLang="en-US" i="1" dirty="0" smtClean="0">
                <a:solidFill>
                  <a:srgbClr val="000000"/>
                </a:solidFill>
              </a:rPr>
              <a:t>?</a:t>
            </a:r>
          </a:p>
          <a:p>
            <a:pPr lvl="2" eaLnBrk="1" hangingPunct="1">
              <a:spcBef>
                <a:spcPct val="0"/>
              </a:spcBef>
              <a:defRPr/>
            </a:pPr>
            <a:r>
              <a:rPr lang="en-US" altLang="en-US" i="1" dirty="0" smtClean="0">
                <a:solidFill>
                  <a:srgbClr val="000000"/>
                </a:solidFill>
              </a:rPr>
              <a:t>Flip Chart 3: What are the </a:t>
            </a:r>
            <a:r>
              <a:rPr lang="en-US" altLang="en-US" sz="1500" i="1" dirty="0" smtClean="0">
                <a:solidFill>
                  <a:srgbClr val="000000"/>
                </a:solidFill>
              </a:rPr>
              <a:t>benefits</a:t>
            </a:r>
            <a:r>
              <a:rPr lang="en-US" altLang="en-US" i="1" dirty="0" smtClean="0">
                <a:solidFill>
                  <a:srgbClr val="000000"/>
                </a:solidFill>
              </a:rPr>
              <a:t> of financial empowerment </a:t>
            </a:r>
            <a:r>
              <a:rPr lang="en-US" altLang="en-US" i="1" u="sng" dirty="0" smtClean="0">
                <a:solidFill>
                  <a:srgbClr val="000000"/>
                </a:solidFill>
              </a:rPr>
              <a:t>for the people you serve</a:t>
            </a:r>
            <a:r>
              <a:rPr lang="en-US" altLang="en-US" i="1" dirty="0" smtClean="0">
                <a:solidFill>
                  <a:srgbClr val="000000"/>
                </a:solidFill>
              </a:rPr>
              <a:t>?</a:t>
            </a:r>
          </a:p>
          <a:p>
            <a:pPr lvl="2" eaLnBrk="1" hangingPunct="1">
              <a:spcBef>
                <a:spcPct val="0"/>
              </a:spcBef>
              <a:defRPr/>
            </a:pPr>
            <a:r>
              <a:rPr lang="en-US" altLang="en-US" i="1" dirty="0" smtClean="0">
                <a:solidFill>
                  <a:srgbClr val="000000"/>
                </a:solidFill>
              </a:rPr>
              <a:t>Flip Chart 4: What are the </a:t>
            </a:r>
            <a:r>
              <a:rPr lang="en-US" altLang="en-US" sz="1500" i="1" dirty="0" smtClean="0">
                <a:solidFill>
                  <a:srgbClr val="000000"/>
                </a:solidFill>
              </a:rPr>
              <a:t>costs</a:t>
            </a:r>
            <a:r>
              <a:rPr lang="en-US" altLang="en-US" i="1" dirty="0" smtClean="0">
                <a:solidFill>
                  <a:srgbClr val="000000"/>
                </a:solidFill>
              </a:rPr>
              <a:t> of financial empowerment </a:t>
            </a:r>
            <a:r>
              <a:rPr lang="en-US" altLang="en-US" i="1" u="sng" dirty="0" smtClean="0">
                <a:solidFill>
                  <a:srgbClr val="000000"/>
                </a:solidFill>
              </a:rPr>
              <a:t>for the people you serve</a:t>
            </a:r>
            <a:r>
              <a:rPr lang="en-US" altLang="en-US" i="1" dirty="0" smtClean="0">
                <a:solidFill>
                  <a:srgbClr val="000000"/>
                </a:solidFill>
              </a:rPr>
              <a:t>?</a:t>
            </a:r>
          </a:p>
          <a:p>
            <a:pPr lvl="2" eaLnBrk="1" hangingPunct="1">
              <a:spcBef>
                <a:spcPct val="0"/>
              </a:spcBef>
              <a:defRPr/>
            </a:pPr>
            <a:r>
              <a:rPr lang="en-US" altLang="en-US" i="1" dirty="0" smtClean="0">
                <a:solidFill>
                  <a:srgbClr val="000000"/>
                </a:solidFill>
              </a:rPr>
              <a:t>Flip Chart 5: What are the </a:t>
            </a:r>
            <a:r>
              <a:rPr lang="en-US" altLang="en-US" sz="1500" i="1" dirty="0" smtClean="0">
                <a:solidFill>
                  <a:srgbClr val="000000"/>
                </a:solidFill>
              </a:rPr>
              <a:t>benefits</a:t>
            </a:r>
            <a:r>
              <a:rPr lang="en-US" altLang="en-US" i="1" dirty="0" smtClean="0">
                <a:solidFill>
                  <a:srgbClr val="000000"/>
                </a:solidFill>
              </a:rPr>
              <a:t> of financial empowerment </a:t>
            </a:r>
            <a:r>
              <a:rPr lang="en-US" altLang="en-US" i="1" u="sng" dirty="0" smtClean="0">
                <a:solidFill>
                  <a:srgbClr val="000000"/>
                </a:solidFill>
              </a:rPr>
              <a:t>for your program/organization</a:t>
            </a:r>
            <a:r>
              <a:rPr lang="en-US" altLang="en-US" i="1" dirty="0" smtClean="0">
                <a:solidFill>
                  <a:srgbClr val="000000"/>
                </a:solidFill>
              </a:rPr>
              <a:t>?</a:t>
            </a:r>
          </a:p>
          <a:p>
            <a:pPr lvl="2" eaLnBrk="1" hangingPunct="1">
              <a:spcBef>
                <a:spcPct val="0"/>
              </a:spcBef>
              <a:defRPr/>
            </a:pPr>
            <a:r>
              <a:rPr lang="en-US" altLang="en-US" i="1" dirty="0" smtClean="0">
                <a:solidFill>
                  <a:srgbClr val="000000"/>
                </a:solidFill>
              </a:rPr>
              <a:t>Flip Chart 6: What are the </a:t>
            </a:r>
            <a:r>
              <a:rPr lang="en-US" altLang="en-US" sz="1500" i="1" dirty="0" smtClean="0">
                <a:solidFill>
                  <a:srgbClr val="000000"/>
                </a:solidFill>
              </a:rPr>
              <a:t>costs</a:t>
            </a:r>
            <a:r>
              <a:rPr lang="en-US" altLang="en-US" i="1" dirty="0" smtClean="0">
                <a:solidFill>
                  <a:srgbClr val="000000"/>
                </a:solidFill>
              </a:rPr>
              <a:t> of financial empowerment </a:t>
            </a:r>
            <a:r>
              <a:rPr lang="en-US" altLang="en-US" i="1" u="sng" dirty="0" smtClean="0">
                <a:solidFill>
                  <a:srgbClr val="000000"/>
                </a:solidFill>
              </a:rPr>
              <a:t>for your program/organization</a:t>
            </a:r>
            <a:r>
              <a:rPr lang="en-US" altLang="en-US" i="1" dirty="0" smtClean="0">
                <a:solidFill>
                  <a:srgbClr val="000000"/>
                </a:solidFill>
              </a:rPr>
              <a:t>?</a:t>
            </a:r>
          </a:p>
          <a:p>
            <a:pPr lvl="2" eaLnBrk="1" hangingPunct="1">
              <a:spcBef>
                <a:spcPct val="0"/>
              </a:spcBef>
              <a:defRPr/>
            </a:pPr>
            <a:endParaRPr lang="en-US" altLang="en-US" i="1" dirty="0" smtClean="0">
              <a:solidFill>
                <a:srgbClr val="000000"/>
              </a:solidFill>
            </a:endParaRPr>
          </a:p>
          <a:p>
            <a:pPr eaLnBrk="1" hangingPunct="1">
              <a:spcBef>
                <a:spcPct val="0"/>
              </a:spcBef>
              <a:defRPr/>
            </a:pPr>
            <a:r>
              <a:rPr lang="en-US" altLang="en-US" i="1" dirty="0" smtClean="0">
                <a:solidFill>
                  <a:srgbClr val="000000"/>
                </a:solidFill>
              </a:rPr>
              <a:t>Instruct participants to count off to six and assemble based on their numbers. Have group 1 start at flip chart 1, group 2 at flip chart 2, and so on with one marker per group. Give them 1 minute to brainstorm all the responses they can think of to the question on the flip chart. After 1 minute (adjust this as necessary), call time and instruct groups to rotate to the next flip chart (group 1 goes to flip chart 2, group 2 goes to flip chart 3, and so on). Instruct teams to ADD TO the ideas contributed before them. Continue until each group has visited each flip chart. Review contributions</a:t>
            </a:r>
            <a:r>
              <a:rPr lang="en-US" altLang="en-US" dirty="0" smtClean="0">
                <a:solidFill>
                  <a:srgbClr val="000000"/>
                </a:solidFill>
              </a:rPr>
              <a:t>.</a:t>
            </a:r>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69938" indent="-295275">
              <a:spcBef>
                <a:spcPct val="30000"/>
              </a:spcBef>
              <a:defRPr sz="1200">
                <a:solidFill>
                  <a:schemeClr val="tx1"/>
                </a:solidFill>
                <a:latin typeface="Calibri" panose="020F0502020204030204" pitchFamily="34" charset="0"/>
                <a:ea typeface="MS PGothic" panose="020B0600070205080204" pitchFamily="34" charset="-128"/>
              </a:defRPr>
            </a:lvl2pPr>
            <a:lvl3pPr marL="1184275" indent="-236538">
              <a:spcBef>
                <a:spcPct val="30000"/>
              </a:spcBef>
              <a:defRPr sz="1200">
                <a:solidFill>
                  <a:schemeClr val="tx1"/>
                </a:solidFill>
                <a:latin typeface="Calibri" panose="020F0502020204030204" pitchFamily="34" charset="0"/>
                <a:ea typeface="MS PGothic" panose="020B0600070205080204" pitchFamily="34" charset="-128"/>
              </a:defRPr>
            </a:lvl3pPr>
            <a:lvl4pPr marL="1658938" indent="-236538">
              <a:spcBef>
                <a:spcPct val="30000"/>
              </a:spcBef>
              <a:defRPr sz="1200">
                <a:solidFill>
                  <a:schemeClr val="tx1"/>
                </a:solidFill>
                <a:latin typeface="Calibri" panose="020F0502020204030204" pitchFamily="34" charset="0"/>
                <a:ea typeface="MS PGothic" panose="020B0600070205080204" pitchFamily="34" charset="-128"/>
              </a:defRPr>
            </a:lvl4pPr>
            <a:lvl5pPr marL="2133600" indent="-236538">
              <a:spcBef>
                <a:spcPct val="30000"/>
              </a:spcBef>
              <a:defRPr sz="1200">
                <a:solidFill>
                  <a:schemeClr val="tx1"/>
                </a:solidFill>
                <a:latin typeface="Calibri" panose="020F0502020204030204" pitchFamily="34" charset="0"/>
                <a:ea typeface="MS PGothic" panose="020B0600070205080204" pitchFamily="34" charset="-128"/>
              </a:defRPr>
            </a:lvl5pPr>
            <a:lvl6pPr marL="2590800" indent="-236538"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48000" indent="-236538"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505200" indent="-236538"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62400" indent="-236538"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46E492D-2E8D-485E-AF7B-7B6B64686D80}" type="slidenum">
              <a:rPr lang="en-US" altLang="en-US" smtClean="0"/>
              <a:pPr>
                <a:spcBef>
                  <a:spcPct val="0"/>
                </a:spcBef>
              </a:pPr>
              <a:t>24</a:t>
            </a:fld>
            <a:endParaRPr lang="en-US" altLang="en-US" dirty="0" smtClean="0"/>
          </a:p>
        </p:txBody>
      </p:sp>
    </p:spTree>
    <p:extLst>
      <p:ext uri="{BB962C8B-B14F-4D97-AF65-F5344CB8AC3E}">
        <p14:creationId xmlns:p14="http://schemas.microsoft.com/office/powerpoint/2010/main" val="2296195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025" eaLnBrk="1" hangingPunct="1">
              <a:spcBef>
                <a:spcPct val="0"/>
              </a:spcBef>
            </a:pPr>
            <a:endParaRPr lang="en-US" altLang="en-US" dirty="0" smtClean="0"/>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C09F221-3EEE-4D48-A78A-CAD0A941F474}" type="slidenum">
              <a:rPr lang="en-US" altLang="en-US" smtClean="0">
                <a:latin typeface="Calibri" panose="020F0502020204030204" pitchFamily="34" charset="0"/>
              </a:rPr>
              <a:pPr/>
              <a:t>25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712495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4: </a:t>
            </a:r>
            <a:r>
              <a:rPr lang="en-US" b="1" u="sng" dirty="0" smtClean="0">
                <a:solidFill>
                  <a:srgbClr val="000000"/>
                </a:solidFill>
                <a:ea typeface="ＭＳ Ｐゴシック" charset="0"/>
              </a:rPr>
              <a:t>Intro Part 1: </a:t>
            </a:r>
            <a:r>
              <a:rPr lang="en-US" b="1" i="1" u="sng" dirty="0" smtClean="0">
                <a:solidFill>
                  <a:srgbClr val="000000"/>
                </a:solidFill>
                <a:ea typeface="MS PGothic" charset="0"/>
              </a:rPr>
              <a:t>An </a:t>
            </a:r>
            <a:r>
              <a:rPr lang="en-US" b="1" i="1" u="sng" dirty="0">
                <a:solidFill>
                  <a:srgbClr val="000000"/>
                </a:solidFill>
                <a:ea typeface="MS PGothic" charset="0"/>
              </a:rPr>
              <a:t>Orientation to the </a:t>
            </a:r>
            <a:r>
              <a:rPr lang="en-US" b="1" i="1" u="sng" dirty="0" smtClean="0">
                <a:solidFill>
                  <a:srgbClr val="000000"/>
                </a:solidFill>
                <a:ea typeface="MS PGothic" charset="0"/>
              </a:rPr>
              <a:t>toolkit and the Training</a:t>
            </a:r>
            <a:endParaRPr lang="en-US" b="1" i="1" u="sng" dirty="0">
              <a:solidFill>
                <a:srgbClr val="000000"/>
              </a:solidFill>
              <a:ea typeface="MS PGothic" charset="0"/>
            </a:endParaRPr>
          </a:p>
          <a:p>
            <a:pPr eaLnBrk="1" hangingPunct="1">
              <a:spcBef>
                <a:spcPct val="0"/>
              </a:spcBef>
              <a:defRPr/>
            </a:pPr>
            <a:r>
              <a:rPr lang="en-US" b="1" dirty="0">
                <a:solidFill>
                  <a:srgbClr val="000000"/>
                </a:solidFill>
                <a:ea typeface="MS PGothic" charset="0"/>
              </a:rPr>
              <a:t>Estimated Time: 60 Minutes</a:t>
            </a:r>
          </a:p>
          <a:p>
            <a:pPr eaLnBrk="1" hangingPunct="1">
              <a:spcBef>
                <a:spcPct val="0"/>
              </a:spcBef>
              <a:defRPr/>
            </a:pPr>
            <a:r>
              <a:rPr lang="en-US" b="1" dirty="0">
                <a:solidFill>
                  <a:srgbClr val="000000"/>
                </a:solidFill>
                <a:ea typeface="MS PGothic" charset="0"/>
              </a:rPr>
              <a:t>Methodology: Presentation / Scavenger Hunt / Large Group or Small Group Discussion</a:t>
            </a:r>
          </a:p>
          <a:p>
            <a:pPr eaLnBrk="1" hangingPunct="1">
              <a:spcBef>
                <a:spcPct val="0"/>
              </a:spcBef>
              <a:defRPr/>
            </a:pPr>
            <a:r>
              <a:rPr lang="en-US" b="1" dirty="0">
                <a:solidFill>
                  <a:srgbClr val="000000"/>
                </a:solidFill>
                <a:ea typeface="MS PGothic" charset="0"/>
              </a:rPr>
              <a:t>Corresponding Sections in </a:t>
            </a:r>
            <a:r>
              <a:rPr lang="en-US" b="1" dirty="0" smtClean="0">
                <a:solidFill>
                  <a:srgbClr val="000000"/>
                </a:solidFill>
                <a:ea typeface="MS PGothic" charset="0"/>
              </a:rPr>
              <a:t>toolkit</a:t>
            </a:r>
            <a:r>
              <a:rPr lang="en-US" b="1" dirty="0">
                <a:solidFill>
                  <a:srgbClr val="000000"/>
                </a:solidFill>
                <a:ea typeface="MS PGothic" charset="0"/>
              </a:rPr>
              <a:t>: </a:t>
            </a:r>
            <a:r>
              <a:rPr lang="en-US" b="1" dirty="0" smtClean="0">
                <a:solidFill>
                  <a:srgbClr val="000000"/>
                </a:solidFill>
                <a:ea typeface="MS PGothic" charset="0"/>
              </a:rPr>
              <a:t>The</a:t>
            </a:r>
            <a:r>
              <a:rPr lang="en-US" b="1" baseline="0" dirty="0" smtClean="0">
                <a:solidFill>
                  <a:srgbClr val="000000"/>
                </a:solidFill>
                <a:ea typeface="MS PGothic" charset="0"/>
              </a:rPr>
              <a:t> entire toolkit will be used in this section of the training.</a:t>
            </a:r>
            <a:endParaRPr lang="en-US" b="1" dirty="0">
              <a:solidFill>
                <a:srgbClr val="000000"/>
              </a:solidFill>
              <a:ea typeface="MS PGothic" charset="0"/>
            </a:endParaRPr>
          </a:p>
          <a:p>
            <a:pPr eaLnBrk="1" hangingPunct="1">
              <a:spcBef>
                <a:spcPct val="0"/>
              </a:spcBef>
              <a:defRPr/>
            </a:pPr>
            <a:endParaRPr lang="en-US" b="1" dirty="0">
              <a:solidFill>
                <a:srgbClr val="000000"/>
              </a:solidFill>
              <a:ea typeface="MS PGothic" charset="0"/>
            </a:endParaRPr>
          </a:p>
          <a:p>
            <a:pPr eaLnBrk="1" hangingPunct="1">
              <a:spcBef>
                <a:spcPct val="0"/>
              </a:spcBef>
              <a:defRPr/>
            </a:pPr>
            <a:r>
              <a:rPr lang="en-US" b="1" u="sng" dirty="0">
                <a:solidFill>
                  <a:srgbClr val="000000"/>
                </a:solidFill>
                <a:ea typeface="MS PGothic" charset="0"/>
              </a:rPr>
              <a:t>Instructions for Facilitator:</a:t>
            </a:r>
          </a:p>
          <a:p>
            <a:pPr eaLnBrk="1" hangingPunct="1">
              <a:spcBef>
                <a:spcPct val="0"/>
              </a:spcBef>
              <a:defRPr/>
            </a:pPr>
            <a:endParaRPr lang="en-US" b="1" u="sng" dirty="0">
              <a:solidFill>
                <a:srgbClr val="000000"/>
              </a:solidFill>
              <a:ea typeface="MS PGothic" charset="0"/>
            </a:endParaRPr>
          </a:p>
          <a:p>
            <a:pPr marL="171425" indent="-171425" eaLnBrk="1" hangingPunct="1">
              <a:spcBef>
                <a:spcPct val="0"/>
              </a:spcBef>
              <a:buFont typeface="Arial"/>
              <a:buChar char="•"/>
              <a:defRPr/>
            </a:pPr>
            <a:r>
              <a:rPr lang="en-US" dirty="0">
                <a:solidFill>
                  <a:srgbClr val="000000"/>
                </a:solidFill>
                <a:ea typeface="MS PGothic" charset="0"/>
              </a:rPr>
              <a:t>Review organization of the toolkit using slide and information in </a:t>
            </a:r>
            <a:r>
              <a:rPr lang="en-US" dirty="0" smtClean="0">
                <a:solidFill>
                  <a:srgbClr val="000000"/>
                </a:solidFill>
                <a:ea typeface="MS PGothic" charset="0"/>
              </a:rPr>
              <a:t>the Table of contents.</a:t>
            </a:r>
            <a:endParaRPr lang="en-US" dirty="0">
              <a:solidFill>
                <a:srgbClr val="000000"/>
              </a:solidFill>
              <a:ea typeface="MS PGothic" charset="0"/>
            </a:endParaRPr>
          </a:p>
          <a:p>
            <a:pPr marL="181187" indent="-181187" eaLnBrk="1" fontAlgn="auto" hangingPunct="1">
              <a:spcBef>
                <a:spcPts val="0"/>
              </a:spcBef>
              <a:spcAft>
                <a:spcPts val="0"/>
              </a:spcAft>
              <a:buFont typeface="Arial"/>
              <a:buChar char="•"/>
              <a:defRPr/>
            </a:pPr>
            <a:r>
              <a:rPr lang="en-US" dirty="0" smtClean="0">
                <a:solidFill>
                  <a:srgbClr val="000000"/>
                </a:solidFill>
              </a:rPr>
              <a:t>Explain that </a:t>
            </a:r>
            <a:r>
              <a:rPr lang="en-US" i="1" dirty="0" smtClean="0">
                <a:solidFill>
                  <a:srgbClr val="000000"/>
                </a:solidFill>
              </a:rPr>
              <a:t>About the Consumer Financial Protection Bureau</a:t>
            </a:r>
            <a:r>
              <a:rPr lang="en-US" dirty="0" smtClean="0">
                <a:solidFill>
                  <a:srgbClr val="000000"/>
                </a:solidFill>
              </a:rPr>
              <a:t> starts on page 1 of the toolkit and precedes the </a:t>
            </a:r>
            <a:r>
              <a:rPr lang="en-US" i="1" dirty="0" smtClean="0">
                <a:solidFill>
                  <a:srgbClr val="000000"/>
                </a:solidFill>
              </a:rPr>
              <a:t>Table of contents </a:t>
            </a:r>
            <a:r>
              <a:rPr lang="en-US" dirty="0" smtClean="0">
                <a:solidFill>
                  <a:srgbClr val="000000"/>
                </a:solidFill>
              </a:rPr>
              <a:t>and </a:t>
            </a:r>
            <a:r>
              <a:rPr lang="en-US" i="1" dirty="0" smtClean="0">
                <a:solidFill>
                  <a:srgbClr val="000000"/>
                </a:solidFill>
              </a:rPr>
              <a:t>Introduction Modules</a:t>
            </a:r>
            <a:r>
              <a:rPr lang="en-US" dirty="0" smtClean="0">
                <a:solidFill>
                  <a:srgbClr val="000000"/>
                </a:solidFill>
              </a:rPr>
              <a:t>. </a:t>
            </a:r>
          </a:p>
          <a:p>
            <a:pPr marL="181187" indent="-181187" eaLnBrk="1" fontAlgn="auto" hangingPunct="1">
              <a:spcBef>
                <a:spcPts val="0"/>
              </a:spcBef>
              <a:spcAft>
                <a:spcPts val="0"/>
              </a:spcAft>
              <a:buFont typeface="Arial"/>
              <a:buChar char="•"/>
              <a:defRPr/>
            </a:pPr>
            <a:r>
              <a:rPr lang="en-US" dirty="0" smtClean="0">
                <a:solidFill>
                  <a:srgbClr val="000000"/>
                </a:solidFill>
              </a:rPr>
              <a:t>Review the purpose of the toolkit</a:t>
            </a:r>
            <a:r>
              <a:rPr lang="en-US" b="1" dirty="0" smtClean="0">
                <a:solidFill>
                  <a:srgbClr val="000000"/>
                </a:solidFill>
              </a:rPr>
              <a:t>: </a:t>
            </a:r>
            <a:r>
              <a:rPr lang="en-US" b="1" i="1" u="sng" dirty="0" smtClean="0">
                <a:solidFill>
                  <a:srgbClr val="000000"/>
                </a:solidFill>
              </a:rPr>
              <a:t>The goal of Your Money, Your Goals is to improve outcomes by making it easier for you to help the people you serve become more financially empowered.</a:t>
            </a:r>
          </a:p>
        </p:txBody>
      </p:sp>
      <p:sp>
        <p:nvSpPr>
          <p:cNvPr id="665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3F713CF-D1A4-4F8D-A5C4-10187CE93801}" type="slidenum">
              <a:rPr lang="en-US" altLang="en-US" smtClean="0">
                <a:latin typeface="Calibri" panose="020F0502020204030204" pitchFamily="34" charset="0"/>
              </a:rPr>
              <a:pPr/>
              <a:t>26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75039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4: </a:t>
            </a:r>
            <a:r>
              <a:rPr lang="en-US" b="1" u="sng" dirty="0" smtClean="0">
                <a:solidFill>
                  <a:srgbClr val="000000"/>
                </a:solidFill>
                <a:ea typeface="ＭＳ Ｐゴシック" charset="0"/>
              </a:rPr>
              <a:t>Intro Part 1: </a:t>
            </a:r>
            <a:r>
              <a:rPr lang="en-US" b="1" i="1" u="sng" dirty="0" smtClean="0">
                <a:solidFill>
                  <a:srgbClr val="000000"/>
                </a:solidFill>
                <a:ea typeface="MS PGothic" charset="0"/>
              </a:rPr>
              <a:t>An </a:t>
            </a:r>
            <a:r>
              <a:rPr lang="en-US" b="1" i="1" u="sng" dirty="0">
                <a:solidFill>
                  <a:srgbClr val="000000"/>
                </a:solidFill>
                <a:ea typeface="MS PGothic" charset="0"/>
              </a:rPr>
              <a:t>Orientation to the </a:t>
            </a:r>
            <a:r>
              <a:rPr lang="en-US" b="1" i="1" u="sng" dirty="0" smtClean="0">
                <a:solidFill>
                  <a:srgbClr val="000000"/>
                </a:solidFill>
                <a:ea typeface="MS PGothic" charset="0"/>
              </a:rPr>
              <a:t>toolkit and the Training</a:t>
            </a:r>
            <a:endParaRPr lang="en-US" b="1" i="1" u="sng" dirty="0">
              <a:solidFill>
                <a:srgbClr val="000000"/>
              </a:solidFill>
              <a:ea typeface="MS PGothic" charset="0"/>
            </a:endParaRPr>
          </a:p>
          <a:p>
            <a:pPr eaLnBrk="1" hangingPunct="1">
              <a:spcBef>
                <a:spcPct val="0"/>
              </a:spcBef>
              <a:defRPr/>
            </a:pPr>
            <a:r>
              <a:rPr lang="en-US" b="1" dirty="0">
                <a:solidFill>
                  <a:srgbClr val="000000"/>
                </a:solidFill>
                <a:ea typeface="MS PGothic" charset="0"/>
              </a:rPr>
              <a:t>Estimated Time: 60 Minutes</a:t>
            </a:r>
          </a:p>
          <a:p>
            <a:pPr eaLnBrk="1" hangingPunct="1">
              <a:spcBef>
                <a:spcPct val="0"/>
              </a:spcBef>
              <a:defRPr/>
            </a:pPr>
            <a:r>
              <a:rPr lang="en-US" b="1" dirty="0">
                <a:solidFill>
                  <a:srgbClr val="000000"/>
                </a:solidFill>
                <a:ea typeface="MS PGothic" charset="0"/>
              </a:rPr>
              <a:t>Methodology: Presentation / Scavenger Hunt / Large Group or Small Group Discussion</a:t>
            </a:r>
          </a:p>
          <a:p>
            <a:pPr eaLnBrk="1" hangingPunct="1">
              <a:spcBef>
                <a:spcPct val="0"/>
              </a:spcBef>
              <a:defRPr/>
            </a:pPr>
            <a:r>
              <a:rPr lang="en-US" b="1" dirty="0">
                <a:solidFill>
                  <a:srgbClr val="000000"/>
                </a:solidFill>
                <a:ea typeface="MS PGothic" charset="0"/>
              </a:rPr>
              <a:t>Corresponding Sections in </a:t>
            </a:r>
            <a:r>
              <a:rPr lang="en-US" b="1" dirty="0" smtClean="0">
                <a:solidFill>
                  <a:srgbClr val="000000"/>
                </a:solidFill>
                <a:ea typeface="MS PGothic" charset="0"/>
              </a:rPr>
              <a:t>toolkit</a:t>
            </a:r>
            <a:r>
              <a:rPr lang="en-US" b="1" dirty="0">
                <a:solidFill>
                  <a:srgbClr val="000000"/>
                </a:solidFill>
                <a:ea typeface="MS PGothic" charset="0"/>
              </a:rPr>
              <a:t>: </a:t>
            </a:r>
            <a:r>
              <a:rPr lang="en-US" b="1" dirty="0" smtClean="0">
                <a:solidFill>
                  <a:srgbClr val="000000"/>
                </a:solidFill>
                <a:ea typeface="MS PGothic" charset="0"/>
              </a:rPr>
              <a:t>Table of contents</a:t>
            </a:r>
          </a:p>
          <a:p>
            <a:pPr eaLnBrk="1" hangingPunct="1">
              <a:spcBef>
                <a:spcPct val="0"/>
              </a:spcBef>
              <a:defRPr/>
            </a:pPr>
            <a:endParaRPr lang="en-US" b="1" dirty="0">
              <a:solidFill>
                <a:srgbClr val="000000"/>
              </a:solidFill>
              <a:ea typeface="MS PGothic" charset="0"/>
            </a:endParaRPr>
          </a:p>
          <a:p>
            <a:pPr eaLnBrk="1" hangingPunct="1">
              <a:spcBef>
                <a:spcPct val="0"/>
              </a:spcBef>
              <a:defRPr/>
            </a:pPr>
            <a:r>
              <a:rPr lang="en-US" b="1" u="sng" dirty="0">
                <a:solidFill>
                  <a:srgbClr val="000000"/>
                </a:solidFill>
                <a:ea typeface="MS PGothic" charset="0"/>
              </a:rPr>
              <a:t>Instructions for Facilitator:</a:t>
            </a:r>
          </a:p>
          <a:p>
            <a:pPr eaLnBrk="1" hangingPunct="1">
              <a:spcBef>
                <a:spcPct val="0"/>
              </a:spcBef>
              <a:defRPr/>
            </a:pPr>
            <a:endParaRPr lang="en-US" b="1" u="sng" dirty="0">
              <a:solidFill>
                <a:srgbClr val="000000"/>
              </a:solidFill>
              <a:ea typeface="MS PGothic" charset="0"/>
            </a:endParaRPr>
          </a:p>
          <a:p>
            <a:pPr marL="171425" indent="-171425" eaLnBrk="1" hangingPunct="1">
              <a:spcBef>
                <a:spcPct val="0"/>
              </a:spcBef>
              <a:buFont typeface="Arial"/>
              <a:buChar char="•"/>
              <a:defRPr/>
            </a:pPr>
            <a:r>
              <a:rPr lang="en-US" dirty="0" smtClean="0">
                <a:solidFill>
                  <a:srgbClr val="000000"/>
                </a:solidFill>
                <a:ea typeface="MS PGothic" charset="0"/>
              </a:rPr>
              <a:t>Review organization of the toolkit using slide and information in the Table of contents.</a:t>
            </a:r>
          </a:p>
          <a:p>
            <a:pPr marL="181187" indent="-181187" eaLnBrk="1" fontAlgn="auto" hangingPunct="1">
              <a:spcBef>
                <a:spcPts val="0"/>
              </a:spcBef>
              <a:spcAft>
                <a:spcPts val="0"/>
              </a:spcAft>
              <a:buFont typeface="Arial"/>
              <a:buChar char="•"/>
              <a:defRPr/>
            </a:pPr>
            <a:r>
              <a:rPr lang="en-US" dirty="0" smtClean="0">
                <a:solidFill>
                  <a:srgbClr val="000000"/>
                </a:solidFill>
              </a:rPr>
              <a:t>Review the purpose of the toolkit</a:t>
            </a:r>
            <a:r>
              <a:rPr lang="en-US" b="1" dirty="0" smtClean="0">
                <a:solidFill>
                  <a:srgbClr val="000000"/>
                </a:solidFill>
              </a:rPr>
              <a:t>: </a:t>
            </a:r>
            <a:r>
              <a:rPr lang="en-US" b="1" i="1" u="sng" dirty="0" smtClean="0">
                <a:solidFill>
                  <a:srgbClr val="000000"/>
                </a:solidFill>
              </a:rPr>
              <a:t>The goal of Your Money, Your Goals is to improve outcomes by making it easier for you to help the people you serve become more financially empowered.</a:t>
            </a: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F2E621E-7091-44E2-A9A3-C70FCA9EB809}" type="slidenum">
              <a:rPr lang="en-US" altLang="en-US" smtClean="0">
                <a:latin typeface="Calibri" panose="020F0502020204030204" pitchFamily="34" charset="0"/>
              </a:rPr>
              <a:pPr/>
              <a:t>27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921072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spcBef>
                <a:spcPct val="0"/>
              </a:spcBef>
            </a:pPr>
            <a:r>
              <a:rPr lang="en-US" altLang="en-US" b="1" u="sng" dirty="0" smtClean="0">
                <a:solidFill>
                  <a:srgbClr val="000000"/>
                </a:solidFill>
              </a:rPr>
              <a:t>Training Section 4: Intro Part 1: </a:t>
            </a:r>
            <a:r>
              <a:rPr lang="en-US" altLang="en-US" b="1" i="1" u="sng" dirty="0" smtClean="0">
                <a:solidFill>
                  <a:srgbClr val="000000"/>
                </a:solidFill>
              </a:rPr>
              <a:t>An Orientation to the toolkit and the Training</a:t>
            </a:r>
            <a:endParaRPr lang="en-US" altLang="en-US" b="1" u="sng" dirty="0" smtClean="0">
              <a:solidFill>
                <a:srgbClr val="000000"/>
              </a:solidFill>
            </a:endParaRPr>
          </a:p>
          <a:p>
            <a:pPr eaLnBrk="1" hangingPunct="1">
              <a:spcBef>
                <a:spcPct val="0"/>
              </a:spcBef>
            </a:pPr>
            <a:endParaRPr lang="en-US" altLang="en-US" b="1" u="sng" dirty="0" smtClean="0">
              <a:solidFill>
                <a:srgbClr val="000000"/>
              </a:solidFill>
            </a:endParaRPr>
          </a:p>
          <a:p>
            <a:pPr eaLnBrk="1" hangingPunct="1">
              <a:spcBef>
                <a:spcPct val="0"/>
              </a:spcBef>
            </a:pPr>
            <a:r>
              <a:rPr lang="en-US" altLang="en-US" b="1" dirty="0" smtClean="0">
                <a:solidFill>
                  <a:srgbClr val="000000"/>
                </a:solidFill>
              </a:rPr>
              <a:t>Presentation (Table of contents)</a:t>
            </a:r>
            <a:endParaRPr lang="en-US" altLang="en-US" b="1" i="1" dirty="0" smtClean="0">
              <a:solidFill>
                <a:srgbClr val="000000"/>
              </a:solidFill>
            </a:endParaRPr>
          </a:p>
          <a:p>
            <a:pPr eaLnBrk="1" hangingPunct="1">
              <a:spcBef>
                <a:spcPct val="0"/>
              </a:spcBef>
            </a:pPr>
            <a:endParaRPr lang="en-US" altLang="en-US" b="1" u="sng" dirty="0" smtClean="0">
              <a:solidFill>
                <a:srgbClr val="000000"/>
              </a:solidFill>
            </a:endParaRPr>
          </a:p>
          <a:p>
            <a:pPr marL="171450" indent="-171450" eaLnBrk="1" hangingPunct="1">
              <a:spcBef>
                <a:spcPct val="0"/>
              </a:spcBef>
              <a:buFont typeface="Arial" panose="020B0604020202020204" pitchFamily="34" charset="0"/>
              <a:buChar char="•"/>
            </a:pPr>
            <a:r>
              <a:rPr lang="en-US" altLang="en-US" dirty="0" smtClean="0">
                <a:solidFill>
                  <a:srgbClr val="000000"/>
                </a:solidFill>
              </a:rPr>
              <a:t>Review organization of the toolkit using slide and information in the Table of contents.</a:t>
            </a:r>
          </a:p>
          <a:p>
            <a:pPr marL="171450" indent="-171450" eaLnBrk="1" hangingPunct="1">
              <a:spcBef>
                <a:spcPct val="0"/>
              </a:spcBef>
              <a:buFont typeface="Arial" panose="020B0604020202020204" pitchFamily="34" charset="0"/>
              <a:buChar char="•"/>
            </a:pPr>
            <a:r>
              <a:rPr lang="en-US" altLang="en-US" dirty="0" smtClean="0">
                <a:solidFill>
                  <a:srgbClr val="000000"/>
                </a:solidFill>
              </a:rPr>
              <a:t>Review the purpose of the toolkit</a:t>
            </a:r>
            <a:r>
              <a:rPr lang="en-US" altLang="en-US" b="1" dirty="0" smtClean="0">
                <a:solidFill>
                  <a:srgbClr val="000000"/>
                </a:solidFill>
              </a:rPr>
              <a:t>: </a:t>
            </a:r>
            <a:r>
              <a:rPr lang="en-US" altLang="en-US" b="1" i="1" u="sng" dirty="0" smtClean="0">
                <a:solidFill>
                  <a:srgbClr val="000000"/>
                </a:solidFill>
              </a:rPr>
              <a:t>The goal of Your Money, Your Goals is to improve outcomes by making it easier for you to help the people you serve become more financially empowered.</a:t>
            </a:r>
          </a:p>
          <a:p>
            <a:pPr eaLnBrk="1" hangingPunct="1">
              <a:spcBef>
                <a:spcPct val="0"/>
              </a:spcBef>
              <a:buFontTx/>
              <a:buChar char="•"/>
            </a:pPr>
            <a:endParaRPr lang="en-US" altLang="en-US" b="1" i="1" u="sng" dirty="0" smtClean="0">
              <a:solidFill>
                <a:srgbClr val="000000"/>
              </a:solidFill>
            </a:endParaRPr>
          </a:p>
          <a:p>
            <a:pPr eaLnBrk="1" hangingPunct="1"/>
            <a:r>
              <a:rPr lang="en-US" altLang="en-US" dirty="0" smtClean="0">
                <a:latin typeface="Georgia" panose="02040502050405020303" pitchFamily="18" charset="0"/>
              </a:rPr>
              <a:t>Explain</a:t>
            </a:r>
            <a:r>
              <a:rPr lang="en-US" altLang="en-US" baseline="0" dirty="0" smtClean="0">
                <a:latin typeface="Georgia" panose="02040502050405020303" pitchFamily="18" charset="0"/>
              </a:rPr>
              <a:t> the following key points:</a:t>
            </a:r>
            <a:endParaRPr lang="en-US" altLang="en-US" dirty="0" smtClean="0">
              <a:latin typeface="Georgia" panose="02040502050405020303" pitchFamily="18" charset="0"/>
            </a:endParaRPr>
          </a:p>
          <a:p>
            <a:pPr marL="171450" indent="-171450" eaLnBrk="1" hangingPunct="1">
              <a:buFont typeface="Arial"/>
              <a:buChar char="•"/>
            </a:pPr>
            <a:r>
              <a:rPr lang="en-US" altLang="en-US" dirty="0" smtClean="0">
                <a:latin typeface="Georgia" panose="02040502050405020303" pitchFamily="18" charset="0"/>
              </a:rPr>
              <a:t>Do not treat the toolkit like a curriculum.</a:t>
            </a:r>
          </a:p>
          <a:p>
            <a:pPr marL="171450" indent="-171450" eaLnBrk="1" hangingPunct="1">
              <a:buFont typeface="Arial"/>
              <a:buChar char="•"/>
            </a:pPr>
            <a:r>
              <a:rPr lang="en-US" altLang="en-US" dirty="0" smtClean="0">
                <a:latin typeface="Georgia" panose="02040502050405020303" pitchFamily="18" charset="0"/>
              </a:rPr>
              <a:t>Provide the right content and tools at the right time.</a:t>
            </a:r>
          </a:p>
          <a:p>
            <a:pPr marL="171450" indent="-171450" eaLnBrk="1" hangingPunct="1">
              <a:buFont typeface="Arial"/>
              <a:buChar char="•"/>
            </a:pPr>
            <a:r>
              <a:rPr lang="en-US" altLang="en-US" dirty="0" smtClean="0">
                <a:latin typeface="Georgia" panose="02040502050405020303" pitchFamily="18" charset="0"/>
              </a:rPr>
              <a:t>Use individual discussions or assessments to figure out where to start.</a:t>
            </a: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10ABA2A-97DA-4E4A-82D9-CF8BE3D133CA}" type="slidenum">
              <a:rPr lang="en-US" altLang="en-US" smtClean="0">
                <a:latin typeface="Calibri" panose="020F0502020204030204" pitchFamily="34" charset="0"/>
              </a:rPr>
              <a:pPr/>
              <a:t>28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357528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spcBef>
                <a:spcPct val="0"/>
              </a:spcBef>
            </a:pPr>
            <a:r>
              <a:rPr lang="en-US" altLang="en-US" b="1" u="sng" dirty="0" smtClean="0">
                <a:solidFill>
                  <a:srgbClr val="000000"/>
                </a:solidFill>
              </a:rPr>
              <a:t>Training Section 4: Intro Part 1: </a:t>
            </a:r>
            <a:r>
              <a:rPr lang="en-US" altLang="en-US" b="1" i="1" u="sng" dirty="0" smtClean="0">
                <a:solidFill>
                  <a:srgbClr val="000000"/>
                </a:solidFill>
              </a:rPr>
              <a:t>An Orientation to the toolkit and the Training</a:t>
            </a:r>
            <a:endParaRPr lang="en-US" altLang="en-US" b="1" u="sng" dirty="0" smtClean="0">
              <a:solidFill>
                <a:srgbClr val="000000"/>
              </a:solidFill>
            </a:endParaRPr>
          </a:p>
          <a:p>
            <a:pPr eaLnBrk="1" hangingPunct="1">
              <a:spcBef>
                <a:spcPct val="0"/>
              </a:spcBef>
            </a:pPr>
            <a:endParaRPr lang="en-US" altLang="en-US" b="1" u="sng" dirty="0" smtClean="0">
              <a:solidFill>
                <a:srgbClr val="000000"/>
              </a:solidFill>
            </a:endParaRPr>
          </a:p>
          <a:p>
            <a:pPr eaLnBrk="1" hangingPunct="1">
              <a:spcBef>
                <a:spcPct val="0"/>
              </a:spcBef>
            </a:pPr>
            <a:r>
              <a:rPr lang="en-US" altLang="en-US" b="1" dirty="0" smtClean="0">
                <a:solidFill>
                  <a:srgbClr val="000000"/>
                </a:solidFill>
              </a:rPr>
              <a:t>Presentation (Table of contents)</a:t>
            </a:r>
            <a:endParaRPr lang="en-US" altLang="en-US" b="1" i="1" dirty="0" smtClean="0">
              <a:solidFill>
                <a:srgbClr val="000000"/>
              </a:solidFill>
            </a:endParaRPr>
          </a:p>
          <a:p>
            <a:pPr eaLnBrk="1" hangingPunct="1">
              <a:spcBef>
                <a:spcPct val="0"/>
              </a:spcBef>
            </a:pPr>
            <a:endParaRPr lang="en-US" altLang="en-US" b="1" u="sng" dirty="0" smtClean="0">
              <a:solidFill>
                <a:srgbClr val="000000"/>
              </a:solidFill>
            </a:endParaRPr>
          </a:p>
          <a:p>
            <a:pPr marL="171450" indent="-171450" eaLnBrk="1" hangingPunct="1">
              <a:spcBef>
                <a:spcPct val="0"/>
              </a:spcBef>
              <a:buFont typeface="Arial" panose="020B0604020202020204" pitchFamily="34" charset="0"/>
              <a:buChar char="•"/>
            </a:pPr>
            <a:r>
              <a:rPr lang="en-US" altLang="en-US" dirty="0" smtClean="0">
                <a:solidFill>
                  <a:srgbClr val="000000"/>
                </a:solidFill>
              </a:rPr>
              <a:t>Review organization of the toolkit using slide and information in the Table of contents.</a:t>
            </a:r>
          </a:p>
          <a:p>
            <a:pPr marL="171450" indent="-171450" eaLnBrk="1" hangingPunct="1">
              <a:spcBef>
                <a:spcPct val="0"/>
              </a:spcBef>
              <a:buFont typeface="Arial" panose="020B0604020202020204" pitchFamily="34" charset="0"/>
              <a:buChar char="•"/>
            </a:pPr>
            <a:r>
              <a:rPr lang="en-US" altLang="en-US" dirty="0" smtClean="0">
                <a:solidFill>
                  <a:srgbClr val="000000"/>
                </a:solidFill>
              </a:rPr>
              <a:t>Review the purpose of the toolkit</a:t>
            </a:r>
            <a:r>
              <a:rPr lang="en-US" altLang="en-US" b="1" dirty="0" smtClean="0">
                <a:solidFill>
                  <a:srgbClr val="000000"/>
                </a:solidFill>
              </a:rPr>
              <a:t>: </a:t>
            </a:r>
            <a:r>
              <a:rPr lang="en-US" altLang="en-US" b="1" i="1" u="sng" dirty="0" smtClean="0">
                <a:solidFill>
                  <a:srgbClr val="000000"/>
                </a:solidFill>
              </a:rPr>
              <a:t>The goal of Your Money, Your Goals is to improve outcomes by making it easier for you to help the people you serve become more financially empowered.</a:t>
            </a:r>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62A1937-79EC-4F17-A632-CBFAAE6404A1}" type="slidenum">
              <a:rPr lang="en-US" altLang="en-US" smtClean="0">
                <a:latin typeface="Calibri" panose="020F0502020204030204" pitchFamily="34" charset="0"/>
              </a:rPr>
              <a:pPr/>
              <a:t>29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5701520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spcBef>
                <a:spcPct val="0"/>
              </a:spcBef>
            </a:pPr>
            <a:r>
              <a:rPr lang="en-US" altLang="en-US" b="1" u="sng" dirty="0" smtClean="0">
                <a:solidFill>
                  <a:srgbClr val="000000"/>
                </a:solidFill>
              </a:rPr>
              <a:t>Training Section 4: Intro Part 1: </a:t>
            </a:r>
            <a:r>
              <a:rPr lang="en-US" altLang="en-US" b="1" i="1" u="sng" dirty="0" smtClean="0">
                <a:solidFill>
                  <a:srgbClr val="000000"/>
                </a:solidFill>
              </a:rPr>
              <a:t>An Orientation to the toolkit and the Training</a:t>
            </a:r>
            <a:endParaRPr lang="en-US" altLang="en-US" b="1" u="sng" dirty="0" smtClean="0">
              <a:solidFill>
                <a:srgbClr val="000000"/>
              </a:solidFill>
            </a:endParaRPr>
          </a:p>
          <a:p>
            <a:pPr eaLnBrk="1" hangingPunct="1">
              <a:spcBef>
                <a:spcPct val="0"/>
              </a:spcBef>
            </a:pPr>
            <a:endParaRPr lang="en-US" altLang="en-US" b="1" u="sng" dirty="0" smtClean="0">
              <a:solidFill>
                <a:srgbClr val="000000"/>
              </a:solidFill>
            </a:endParaRPr>
          </a:p>
          <a:p>
            <a:pPr eaLnBrk="1" hangingPunct="1">
              <a:spcBef>
                <a:spcPct val="0"/>
              </a:spcBef>
            </a:pPr>
            <a:r>
              <a:rPr lang="en-US" altLang="en-US" b="1" dirty="0" smtClean="0">
                <a:solidFill>
                  <a:srgbClr val="000000"/>
                </a:solidFill>
              </a:rPr>
              <a:t>Presentation (Table of contents)</a:t>
            </a:r>
            <a:endParaRPr lang="en-US" altLang="en-US" b="1" i="1" dirty="0" smtClean="0">
              <a:solidFill>
                <a:srgbClr val="000000"/>
              </a:solidFill>
            </a:endParaRPr>
          </a:p>
          <a:p>
            <a:pPr eaLnBrk="1" hangingPunct="1">
              <a:spcBef>
                <a:spcPct val="0"/>
              </a:spcBef>
            </a:pPr>
            <a:endParaRPr lang="en-US" altLang="en-US" b="1" u="sng" dirty="0" smtClean="0">
              <a:solidFill>
                <a:srgbClr val="000000"/>
              </a:solidFill>
            </a:endParaRPr>
          </a:p>
          <a:p>
            <a:pPr marL="171450" indent="-171450" eaLnBrk="1" hangingPunct="1">
              <a:spcBef>
                <a:spcPct val="0"/>
              </a:spcBef>
              <a:buFont typeface="Arial" panose="020B0604020202020204" pitchFamily="34" charset="0"/>
              <a:buChar char="•"/>
            </a:pPr>
            <a:r>
              <a:rPr lang="en-US" altLang="en-US" dirty="0" smtClean="0">
                <a:solidFill>
                  <a:srgbClr val="000000"/>
                </a:solidFill>
              </a:rPr>
              <a:t>Review organization of the toolkit using slide and information in the Table of contents.</a:t>
            </a:r>
          </a:p>
          <a:p>
            <a:pPr marL="171450" indent="-171450" eaLnBrk="1" hangingPunct="1">
              <a:spcBef>
                <a:spcPct val="0"/>
              </a:spcBef>
              <a:buFont typeface="Arial" panose="020B0604020202020204" pitchFamily="34" charset="0"/>
              <a:buChar char="•"/>
            </a:pPr>
            <a:r>
              <a:rPr lang="en-US" altLang="en-US" dirty="0" smtClean="0">
                <a:solidFill>
                  <a:srgbClr val="000000"/>
                </a:solidFill>
              </a:rPr>
              <a:t>Review the purpose of the toolkit</a:t>
            </a:r>
            <a:r>
              <a:rPr lang="en-US" altLang="en-US" b="1" dirty="0" smtClean="0">
                <a:solidFill>
                  <a:srgbClr val="000000"/>
                </a:solidFill>
              </a:rPr>
              <a:t>: </a:t>
            </a:r>
            <a:r>
              <a:rPr lang="en-US" altLang="en-US" b="1" i="1" u="sng" dirty="0" smtClean="0">
                <a:solidFill>
                  <a:srgbClr val="000000"/>
                </a:solidFill>
              </a:rPr>
              <a:t>The goal of Your Money, Your Goals is to improve outcomes by making it easier for you to help the people you serve become more financially empowered.</a:t>
            </a:r>
          </a:p>
        </p:txBody>
      </p:sp>
      <p:sp>
        <p:nvSpPr>
          <p:cNvPr id="747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3A8E51D-0882-4CC2-A5E1-73B3555FB606}" type="slidenum">
              <a:rPr lang="en-US" altLang="en-US" smtClean="0">
                <a:latin typeface="Calibri" panose="020F0502020204030204" pitchFamily="34" charset="0"/>
              </a:rPr>
              <a:pPr/>
              <a:t>30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6532306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4: </a:t>
            </a:r>
            <a:r>
              <a:rPr lang="en-US" b="1" u="sng" dirty="0" smtClean="0">
                <a:solidFill>
                  <a:srgbClr val="000000"/>
                </a:solidFill>
                <a:ea typeface="ＭＳ Ｐゴシック" charset="0"/>
              </a:rPr>
              <a:t>Intro Part 1: </a:t>
            </a:r>
            <a:r>
              <a:rPr lang="en-US" altLang="en-US" b="1" i="1" u="sng" dirty="0" smtClean="0">
                <a:solidFill>
                  <a:srgbClr val="000000"/>
                </a:solidFill>
                <a:ea typeface="MS PGothic" charset="-128"/>
              </a:rPr>
              <a:t>An </a:t>
            </a:r>
            <a:r>
              <a:rPr lang="en-US" altLang="en-US" b="1" i="1" u="sng" dirty="0">
                <a:solidFill>
                  <a:srgbClr val="000000"/>
                </a:solidFill>
                <a:ea typeface="MS PGothic" charset="-128"/>
              </a:rPr>
              <a:t>Orientation to the </a:t>
            </a:r>
            <a:r>
              <a:rPr lang="en-US" altLang="en-US" b="1" i="1" u="sng" dirty="0" smtClean="0">
                <a:solidFill>
                  <a:srgbClr val="000000"/>
                </a:solidFill>
                <a:ea typeface="MS PGothic" charset="-128"/>
              </a:rPr>
              <a:t>toolkit </a:t>
            </a:r>
            <a:r>
              <a:rPr lang="en-US" altLang="en-US" b="1" i="1" u="sng" dirty="0">
                <a:solidFill>
                  <a:srgbClr val="000000"/>
                </a:solidFill>
                <a:ea typeface="MS PGothic" charset="-128"/>
              </a:rPr>
              <a:t>and the </a:t>
            </a:r>
            <a:r>
              <a:rPr lang="en-US" altLang="en-US" b="1" i="1" u="sng" dirty="0" smtClean="0">
                <a:solidFill>
                  <a:srgbClr val="000000"/>
                </a:solidFill>
                <a:ea typeface="MS PGothic" charset="-128"/>
              </a:rPr>
              <a:t>Training</a:t>
            </a:r>
            <a:endParaRPr lang="en-US" altLang="en-US" b="1" u="sng" dirty="0">
              <a:solidFill>
                <a:srgbClr val="000000"/>
              </a:solidFill>
              <a:ea typeface="MS PGothic" charset="-128"/>
            </a:endParaRPr>
          </a:p>
          <a:p>
            <a:pPr eaLnBrk="1" hangingPunct="1">
              <a:spcBef>
                <a:spcPct val="0"/>
              </a:spcBef>
              <a:defRPr/>
            </a:pPr>
            <a:endParaRPr lang="en-US" altLang="en-US" b="1" u="sng" dirty="0">
              <a:solidFill>
                <a:srgbClr val="000000"/>
              </a:solidFill>
              <a:ea typeface="MS PGothic" charset="-128"/>
            </a:endParaRPr>
          </a:p>
          <a:p>
            <a:pPr eaLnBrk="1" hangingPunct="1">
              <a:spcBef>
                <a:spcPct val="0"/>
              </a:spcBef>
              <a:defRPr/>
            </a:pPr>
            <a:r>
              <a:rPr lang="en-US" altLang="en-US" b="1" dirty="0">
                <a:solidFill>
                  <a:srgbClr val="000000"/>
                </a:solidFill>
                <a:ea typeface="MS PGothic" charset="-128"/>
              </a:rPr>
              <a:t>Scavenger Hunt </a:t>
            </a:r>
            <a:r>
              <a:rPr lang="en-US" altLang="en-US" b="1" dirty="0" smtClean="0">
                <a:solidFill>
                  <a:srgbClr val="000000"/>
                </a:solidFill>
                <a:ea typeface="MS PGothic" charset="-128"/>
              </a:rPr>
              <a:t>(</a:t>
            </a:r>
            <a:r>
              <a:rPr lang="en-US" altLang="en-US" b="1" dirty="0" smtClean="0">
                <a:solidFill>
                  <a:srgbClr val="000000"/>
                </a:solidFill>
                <a:ea typeface="MS PGothic" charset="0"/>
              </a:rPr>
              <a:t>Entire </a:t>
            </a:r>
            <a:r>
              <a:rPr lang="en-US" b="1" dirty="0" smtClean="0">
                <a:solidFill>
                  <a:srgbClr val="000000"/>
                </a:solidFill>
                <a:ea typeface="MS PGothic" charset="0"/>
              </a:rPr>
              <a:t>toolkit</a:t>
            </a:r>
            <a:r>
              <a:rPr lang="en-US" altLang="en-US" b="1" dirty="0" smtClean="0">
                <a:solidFill>
                  <a:srgbClr val="000000"/>
                </a:solidFill>
                <a:ea typeface="MS PGothic" charset="-128"/>
              </a:rPr>
              <a:t>)</a:t>
            </a:r>
            <a:endParaRPr lang="en-US" altLang="en-US" b="1" i="1" dirty="0">
              <a:solidFill>
                <a:srgbClr val="000000"/>
              </a:solidFill>
              <a:ea typeface="MS PGothic" charset="-128"/>
            </a:endParaRPr>
          </a:p>
          <a:p>
            <a:pPr marL="171450" indent="-171450" eaLnBrk="1" hangingPunct="1">
              <a:spcBef>
                <a:spcPct val="0"/>
              </a:spcBef>
              <a:buFont typeface="Arial" charset="0"/>
              <a:buChar char="•"/>
              <a:defRPr/>
            </a:pPr>
            <a:endParaRPr lang="en-US" altLang="en-US" b="1" u="sng"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Explain that they will be going on a scavenger hunt through the toolkit.</a:t>
            </a:r>
          </a:p>
          <a:p>
            <a:pPr marL="171450" indent="-171450" eaLnBrk="1" hangingPunct="1">
              <a:spcBef>
                <a:spcPct val="0"/>
              </a:spcBef>
              <a:buFont typeface="Arial" charset="0"/>
              <a:buChar char="•"/>
              <a:defRPr/>
            </a:pPr>
            <a:r>
              <a:rPr lang="en-US" altLang="en-US" dirty="0">
                <a:solidFill>
                  <a:srgbClr val="000000"/>
                </a:solidFill>
                <a:ea typeface="MS PGothic" charset="-128"/>
              </a:rPr>
              <a:t>Instruct small groups to review each question and to locate the module and specific tools within the module that address each question.</a:t>
            </a:r>
          </a:p>
          <a:p>
            <a:pPr marL="171450" indent="-171450" eaLnBrk="1" hangingPunct="1">
              <a:spcBef>
                <a:spcPct val="0"/>
              </a:spcBef>
              <a:buFont typeface="Arial" charset="0"/>
              <a:buChar char="•"/>
              <a:defRPr/>
            </a:pPr>
            <a:r>
              <a:rPr lang="en-US" altLang="en-US" dirty="0">
                <a:solidFill>
                  <a:srgbClr val="000000"/>
                </a:solidFill>
                <a:ea typeface="MS PGothic" charset="-128"/>
              </a:rPr>
              <a:t>Instruct participants to write their answers to each question on a flip chart using markers.</a:t>
            </a:r>
          </a:p>
          <a:p>
            <a:pPr marL="171450" indent="-171450" eaLnBrk="1" hangingPunct="1">
              <a:spcBef>
                <a:spcPct val="0"/>
              </a:spcBef>
              <a:buFont typeface="Arial" charset="0"/>
              <a:buChar char="•"/>
              <a:defRPr/>
            </a:pPr>
            <a:r>
              <a:rPr lang="en-US" altLang="en-US" dirty="0">
                <a:solidFill>
                  <a:srgbClr val="000000"/>
                </a:solidFill>
                <a:ea typeface="MS PGothic" charset="-128"/>
              </a:rPr>
              <a:t>Provide teams 15 - 20 minutes to complete.</a:t>
            </a:r>
          </a:p>
          <a:p>
            <a:pPr marL="171450" indent="-171450" eaLnBrk="1" hangingPunct="1">
              <a:spcBef>
                <a:spcPct val="0"/>
              </a:spcBef>
              <a:buFont typeface="Arial" charset="0"/>
              <a:buChar char="•"/>
              <a:defRPr/>
            </a:pPr>
            <a:r>
              <a:rPr lang="en-US" altLang="en-US" dirty="0">
                <a:solidFill>
                  <a:srgbClr val="000000"/>
                </a:solidFill>
                <a:ea typeface="MS PGothic" charset="-128"/>
              </a:rPr>
              <a:t>Ask participants to share answers; use answer key (below) to augment their solutions. </a:t>
            </a:r>
          </a:p>
          <a:p>
            <a:pPr marL="171450" indent="-171450" eaLnBrk="1" hangingPunct="1">
              <a:spcBef>
                <a:spcPct val="0"/>
              </a:spcBef>
              <a:buFont typeface="Arial" charset="0"/>
              <a:buChar char="•"/>
              <a:defRPr/>
            </a:pPr>
            <a:r>
              <a:rPr lang="en-US" altLang="en-US" dirty="0">
                <a:solidFill>
                  <a:srgbClr val="000000"/>
                </a:solidFill>
                <a:ea typeface="MS PGothic" charset="-128"/>
              </a:rPr>
              <a:t>Following answers, ask participants to share reactions or questions they may have regarding the toolkit, given the scavenger hunt through it.</a:t>
            </a:r>
          </a:p>
          <a:p>
            <a:pPr marL="171450" indent="-171450" eaLnBrk="1" hangingPunct="1">
              <a:spcBef>
                <a:spcPct val="0"/>
              </a:spcBef>
              <a:buFont typeface="Arial" charset="0"/>
              <a:buChar char="•"/>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endParaRPr lang="en-US" altLang="en-US" b="1" i="1" dirty="0">
              <a:solidFill>
                <a:srgbClr val="000000"/>
              </a:solidFill>
              <a:ea typeface="MS PGothic" charset="-128"/>
            </a:endParaRPr>
          </a:p>
          <a:p>
            <a:pPr eaLnBrk="1" hangingPunct="1">
              <a:spcBef>
                <a:spcPct val="0"/>
              </a:spcBef>
              <a:defRPr/>
            </a:pPr>
            <a:r>
              <a:rPr lang="en-US" altLang="en-US" b="1" i="1" dirty="0">
                <a:solidFill>
                  <a:srgbClr val="000000"/>
                </a:solidFill>
                <a:ea typeface="MS PGothic" charset="-128"/>
              </a:rPr>
              <a:t>NOTE: </a:t>
            </a:r>
            <a:r>
              <a:rPr lang="en-US" altLang="en-US" b="1" i="1" u="sng" dirty="0">
                <a:solidFill>
                  <a:srgbClr val="000000"/>
                </a:solidFill>
                <a:ea typeface="MS PGothic" charset="-128"/>
              </a:rPr>
              <a:t>Answer key follows</a:t>
            </a:r>
            <a:r>
              <a:rPr lang="en-US" altLang="en-US" b="1" i="1" dirty="0">
                <a:solidFill>
                  <a:srgbClr val="000000"/>
                </a:solidFill>
                <a:ea typeface="MS PGothic" charset="-128"/>
              </a:rPr>
              <a:t>. Participants may have answers that vary. If they do, ask them to explain the reason they chose the module and tool. </a:t>
            </a:r>
          </a:p>
          <a:p>
            <a:pPr eaLnBrk="1" hangingPunct="1">
              <a:spcBef>
                <a:spcPct val="0"/>
              </a:spcBef>
              <a:defRPr/>
            </a:pPr>
            <a:endParaRPr lang="en-US" altLang="en-US" dirty="0">
              <a:solidFill>
                <a:srgbClr val="000000"/>
              </a:solidFill>
              <a:ea typeface="MS PGothic" charset="-128"/>
            </a:endParaRPr>
          </a:p>
          <a:p>
            <a:pPr eaLnBrk="1" hangingPunct="1">
              <a:spcBef>
                <a:spcPct val="0"/>
              </a:spcBef>
              <a:buFont typeface="+mj-lt" charset="0"/>
              <a:buNone/>
              <a:defRPr/>
            </a:pPr>
            <a:r>
              <a:rPr lang="en-US" altLang="en-US" dirty="0">
                <a:solidFill>
                  <a:srgbClr val="000000"/>
                </a:solidFill>
                <a:ea typeface="MS PGothic" charset="-128"/>
              </a:rPr>
              <a:t>1. Felt overwhelmed by debt? </a:t>
            </a:r>
          </a:p>
          <a:p>
            <a:pPr marL="1063625" lvl="1" indent="-469900" eaLnBrk="1" hangingPunct="1">
              <a:spcBef>
                <a:spcPct val="0"/>
              </a:spcBef>
              <a:buFontTx/>
              <a:buChar char="•"/>
              <a:defRPr/>
            </a:pPr>
            <a:r>
              <a:rPr lang="en-US" altLang="en-US" i="1" dirty="0">
                <a:solidFill>
                  <a:srgbClr val="000000"/>
                </a:solidFill>
                <a:ea typeface="MS PGothic" charset="-128"/>
              </a:rPr>
              <a:t>Module 6: Dealing with debt</a:t>
            </a:r>
            <a:r>
              <a:rPr lang="en-US" altLang="en-US" dirty="0">
                <a:solidFill>
                  <a:srgbClr val="000000"/>
                </a:solidFill>
                <a:ea typeface="MS PGothic" charset="-128"/>
              </a:rPr>
              <a:t> and </a:t>
            </a:r>
            <a:r>
              <a:rPr lang="en-US" altLang="en-US" i="1" dirty="0">
                <a:solidFill>
                  <a:srgbClr val="000000"/>
                </a:solidFill>
                <a:ea typeface="MS PGothic" charset="-128"/>
              </a:rPr>
              <a:t>Tool 3: Reducing debt worksheet </a:t>
            </a:r>
            <a:r>
              <a:rPr lang="en-US" altLang="en-US" dirty="0">
                <a:solidFill>
                  <a:srgbClr val="000000"/>
                </a:solidFill>
                <a:ea typeface="MS PGothic" charset="-128"/>
              </a:rPr>
              <a:t>(Page </a:t>
            </a:r>
            <a:r>
              <a:rPr lang="en-US" altLang="en-US" dirty="0" smtClean="0">
                <a:solidFill>
                  <a:srgbClr val="000000"/>
                </a:solidFill>
                <a:ea typeface="MS PGothic" charset="-128"/>
              </a:rPr>
              <a:t>211)</a:t>
            </a:r>
            <a:endParaRPr lang="en-US" altLang="en-US" dirty="0">
              <a:solidFill>
                <a:srgbClr val="000000"/>
              </a:solidFill>
              <a:ea typeface="MS PGothic" charset="-128"/>
            </a:endParaRPr>
          </a:p>
          <a:p>
            <a:pPr eaLnBrk="1" hangingPunct="1">
              <a:spcBef>
                <a:spcPct val="0"/>
              </a:spcBef>
              <a:buFont typeface="+mj-lt" charset="0"/>
              <a:buNone/>
              <a:defRPr/>
            </a:pPr>
            <a:r>
              <a:rPr lang="en-US" altLang="en-US" dirty="0">
                <a:solidFill>
                  <a:srgbClr val="000000"/>
                </a:solidFill>
                <a:ea typeface="MS PGothic" charset="-128"/>
              </a:rPr>
              <a:t>2. Felt like she couldn’t make ends meet? (ANY OF THESE ANSWERS IS ACCEPTABLE) </a:t>
            </a:r>
          </a:p>
          <a:p>
            <a:pPr marL="1063625" lvl="1" indent="-469900" eaLnBrk="1" hangingPunct="1">
              <a:spcBef>
                <a:spcPct val="0"/>
              </a:spcBef>
              <a:buFontTx/>
              <a:buChar char="•"/>
              <a:defRPr/>
            </a:pPr>
            <a:r>
              <a:rPr lang="en-US" altLang="en-US" i="1" dirty="0">
                <a:solidFill>
                  <a:srgbClr val="000000"/>
                </a:solidFill>
                <a:ea typeface="MS PGothic" charset="-128"/>
              </a:rPr>
              <a:t>Module 3: Tracking and managing income and benefits</a:t>
            </a:r>
            <a:r>
              <a:rPr lang="en-US" altLang="en-US" dirty="0">
                <a:solidFill>
                  <a:srgbClr val="000000"/>
                </a:solidFill>
                <a:ea typeface="MS PGothic" charset="-128"/>
              </a:rPr>
              <a:t> and </a:t>
            </a:r>
            <a:r>
              <a:rPr lang="en-US" altLang="en-US" i="1" dirty="0">
                <a:solidFill>
                  <a:srgbClr val="000000"/>
                </a:solidFill>
                <a:ea typeface="MS PGothic" charset="-128"/>
              </a:rPr>
              <a:t>Tool 3: Ways to increase income and resources </a:t>
            </a:r>
            <a:r>
              <a:rPr lang="en-US" altLang="en-US" dirty="0">
                <a:solidFill>
                  <a:srgbClr val="000000"/>
                </a:solidFill>
                <a:ea typeface="MS PGothic" charset="-128"/>
              </a:rPr>
              <a:t>(Page </a:t>
            </a:r>
            <a:r>
              <a:rPr lang="en-US" altLang="en-US" dirty="0" smtClean="0">
                <a:solidFill>
                  <a:srgbClr val="000000"/>
                </a:solidFill>
                <a:ea typeface="MS PGothic" charset="-128"/>
              </a:rPr>
              <a:t>133)</a:t>
            </a:r>
            <a:endParaRPr lang="en-US" altLang="en-US" dirty="0">
              <a:solidFill>
                <a:srgbClr val="000000"/>
              </a:solidFill>
              <a:ea typeface="MS PGothic" charset="-128"/>
            </a:endParaRPr>
          </a:p>
          <a:p>
            <a:pPr marL="1063625" lvl="1" indent="-469900" eaLnBrk="1" hangingPunct="1">
              <a:spcBef>
                <a:spcPct val="0"/>
              </a:spcBef>
              <a:buFontTx/>
              <a:buChar char="•"/>
              <a:defRPr/>
            </a:pPr>
            <a:r>
              <a:rPr lang="en-US" altLang="en-US" i="1" dirty="0">
                <a:solidFill>
                  <a:srgbClr val="000000"/>
                </a:solidFill>
                <a:ea typeface="MS PGothic" charset="-128"/>
              </a:rPr>
              <a:t>Module 4: Paying bills and other expenses</a:t>
            </a:r>
            <a:r>
              <a:rPr lang="en-US" altLang="en-US" dirty="0">
                <a:solidFill>
                  <a:srgbClr val="000000"/>
                </a:solidFill>
                <a:ea typeface="MS PGothic" charset="-128"/>
              </a:rPr>
              <a:t> and </a:t>
            </a:r>
            <a:r>
              <a:rPr lang="en-US" altLang="en-US" i="1" dirty="0">
                <a:solidFill>
                  <a:srgbClr val="000000"/>
                </a:solidFill>
                <a:ea typeface="MS PGothic" charset="-128"/>
              </a:rPr>
              <a:t>Tool 1: Spending tracker</a:t>
            </a:r>
            <a:r>
              <a:rPr lang="en-US" altLang="en-US" dirty="0">
                <a:solidFill>
                  <a:srgbClr val="000000"/>
                </a:solidFill>
                <a:ea typeface="MS PGothic" charset="-128"/>
              </a:rPr>
              <a:t>, </a:t>
            </a:r>
            <a:r>
              <a:rPr lang="en-US" altLang="en-US" i="1" dirty="0">
                <a:solidFill>
                  <a:srgbClr val="000000"/>
                </a:solidFill>
                <a:ea typeface="MS PGothic" charset="-128"/>
              </a:rPr>
              <a:t>4: Strategies for cutting expenses</a:t>
            </a:r>
            <a:r>
              <a:rPr lang="en-US" altLang="en-US" dirty="0">
                <a:solidFill>
                  <a:srgbClr val="000000"/>
                </a:solidFill>
                <a:ea typeface="MS PGothic" charset="-128"/>
              </a:rPr>
              <a:t>, and </a:t>
            </a:r>
            <a:r>
              <a:rPr lang="en-US" altLang="en-US" i="1" dirty="0">
                <a:solidFill>
                  <a:srgbClr val="000000"/>
                </a:solidFill>
                <a:ea typeface="MS PGothic" charset="-128"/>
              </a:rPr>
              <a:t>5: When cash is short </a:t>
            </a:r>
            <a:r>
              <a:rPr lang="en-US" altLang="en-US" dirty="0">
                <a:solidFill>
                  <a:srgbClr val="000000"/>
                </a:solidFill>
                <a:ea typeface="MS PGothic" charset="-128"/>
              </a:rPr>
              <a:t>(Pages 143, </a:t>
            </a:r>
            <a:r>
              <a:rPr lang="en-US" altLang="en-US" dirty="0" smtClean="0">
                <a:solidFill>
                  <a:srgbClr val="000000"/>
                </a:solidFill>
                <a:ea typeface="MS PGothic" charset="-128"/>
              </a:rPr>
              <a:t>155, 161)</a:t>
            </a:r>
            <a:endParaRPr lang="en-US" altLang="en-US" dirty="0">
              <a:solidFill>
                <a:srgbClr val="000000"/>
              </a:solidFill>
              <a:ea typeface="MS PGothic" charset="-128"/>
            </a:endParaRPr>
          </a:p>
          <a:p>
            <a:pPr marL="1063625" lvl="1" indent="-469900" eaLnBrk="1" hangingPunct="1">
              <a:spcBef>
                <a:spcPct val="0"/>
              </a:spcBef>
              <a:buFontTx/>
              <a:buChar char="•"/>
              <a:defRPr/>
            </a:pPr>
            <a:r>
              <a:rPr lang="en-US" altLang="en-US" i="1" dirty="0">
                <a:solidFill>
                  <a:srgbClr val="000000"/>
                </a:solidFill>
                <a:ea typeface="MS PGothic" charset="-128"/>
              </a:rPr>
              <a:t>Module 5: Getting through the month</a:t>
            </a:r>
            <a:r>
              <a:rPr lang="en-US" altLang="en-US" dirty="0">
                <a:solidFill>
                  <a:srgbClr val="000000"/>
                </a:solidFill>
                <a:ea typeface="MS PGothic" charset="-128"/>
              </a:rPr>
              <a:t> and </a:t>
            </a:r>
            <a:r>
              <a:rPr lang="en-US" altLang="en-US" i="1" dirty="0">
                <a:solidFill>
                  <a:srgbClr val="000000"/>
                </a:solidFill>
                <a:ea typeface="MS PGothic" charset="-128"/>
              </a:rPr>
              <a:t>Tool 1: Cash flow budget</a:t>
            </a:r>
            <a:r>
              <a:rPr lang="en-US" altLang="en-US" dirty="0">
                <a:solidFill>
                  <a:srgbClr val="000000"/>
                </a:solidFill>
                <a:ea typeface="MS PGothic" charset="-128"/>
              </a:rPr>
              <a:t>, </a:t>
            </a:r>
            <a:r>
              <a:rPr lang="en-US" altLang="en-US" i="1" dirty="0">
                <a:solidFill>
                  <a:srgbClr val="000000"/>
                </a:solidFill>
                <a:ea typeface="MS PGothic" charset="-128"/>
              </a:rPr>
              <a:t>2: Cash flow calendar</a:t>
            </a:r>
            <a:r>
              <a:rPr lang="en-US" altLang="en-US" dirty="0">
                <a:solidFill>
                  <a:srgbClr val="000000"/>
                </a:solidFill>
                <a:ea typeface="MS PGothic" charset="-128"/>
              </a:rPr>
              <a:t>, and </a:t>
            </a:r>
            <a:r>
              <a:rPr lang="en-US" altLang="en-US" i="1" dirty="0">
                <a:solidFill>
                  <a:srgbClr val="000000"/>
                </a:solidFill>
                <a:ea typeface="MS PGothic" charset="-128"/>
              </a:rPr>
              <a:t>3: Improving cash flow checklist </a:t>
            </a:r>
            <a:r>
              <a:rPr lang="en-US" altLang="en-US" dirty="0">
                <a:solidFill>
                  <a:srgbClr val="000000"/>
                </a:solidFill>
                <a:ea typeface="MS PGothic" charset="-128"/>
              </a:rPr>
              <a:t>(Pages </a:t>
            </a:r>
            <a:r>
              <a:rPr lang="en-US" altLang="en-US" dirty="0" smtClean="0">
                <a:solidFill>
                  <a:srgbClr val="000000"/>
                </a:solidFill>
                <a:ea typeface="MS PGothic" charset="-128"/>
              </a:rPr>
              <a:t>165, 175, 179)</a:t>
            </a:r>
            <a:endParaRPr lang="en-US" altLang="en-US" dirty="0">
              <a:solidFill>
                <a:srgbClr val="000000"/>
              </a:solidFill>
              <a:ea typeface="MS PGothic" charset="-128"/>
            </a:endParaRPr>
          </a:p>
          <a:p>
            <a:pPr eaLnBrk="1" hangingPunct="1">
              <a:spcBef>
                <a:spcPct val="0"/>
              </a:spcBef>
              <a:buFont typeface="+mj-lt" charset="0"/>
              <a:buNone/>
              <a:defRPr/>
            </a:pPr>
            <a:r>
              <a:rPr lang="en-US" altLang="en-US" dirty="0">
                <a:solidFill>
                  <a:srgbClr val="000000"/>
                </a:solidFill>
                <a:ea typeface="MS PGothic" charset="-128"/>
              </a:rPr>
              <a:t>3. Wants to buy a car and get the best rate she can for the money she must borrow? </a:t>
            </a:r>
          </a:p>
          <a:p>
            <a:pPr marL="1063625" lvl="1" indent="-469900" eaLnBrk="1" hangingPunct="1">
              <a:spcBef>
                <a:spcPct val="0"/>
              </a:spcBef>
              <a:buFontTx/>
              <a:buChar char="•"/>
              <a:defRPr/>
            </a:pPr>
            <a:r>
              <a:rPr lang="en-US" altLang="en-US" i="1" dirty="0">
                <a:solidFill>
                  <a:srgbClr val="000000"/>
                </a:solidFill>
                <a:ea typeface="MS PGothic" charset="-128"/>
              </a:rPr>
              <a:t>Module 1: Setting goals and planning for large purchases</a:t>
            </a:r>
            <a:r>
              <a:rPr lang="en-US" altLang="en-US" dirty="0">
                <a:solidFill>
                  <a:srgbClr val="000000"/>
                </a:solidFill>
                <a:ea typeface="MS PGothic" charset="-128"/>
              </a:rPr>
              <a:t> and </a:t>
            </a:r>
            <a:r>
              <a:rPr lang="en-US" altLang="en-US" i="1" dirty="0">
                <a:solidFill>
                  <a:srgbClr val="000000"/>
                </a:solidFill>
                <a:ea typeface="MS PGothic" charset="-128"/>
              </a:rPr>
              <a:t>Tool 3: Buying a car </a:t>
            </a:r>
            <a:r>
              <a:rPr lang="en-US" altLang="en-US" dirty="0">
                <a:solidFill>
                  <a:srgbClr val="000000"/>
                </a:solidFill>
                <a:ea typeface="MS PGothic" charset="-128"/>
              </a:rPr>
              <a:t>(Page </a:t>
            </a:r>
            <a:r>
              <a:rPr lang="en-US" altLang="en-US" dirty="0" smtClean="0">
                <a:solidFill>
                  <a:srgbClr val="000000"/>
                </a:solidFill>
                <a:ea typeface="MS PGothic" charset="-128"/>
              </a:rPr>
              <a:t>79)</a:t>
            </a:r>
            <a:endParaRPr lang="en-US" altLang="en-US" dirty="0">
              <a:solidFill>
                <a:srgbClr val="000000"/>
              </a:solidFill>
              <a:ea typeface="MS PGothic" charset="-128"/>
            </a:endParaRPr>
          </a:p>
          <a:p>
            <a:pPr marL="1063625" lvl="1" indent="-469900" eaLnBrk="1" hangingPunct="1">
              <a:spcBef>
                <a:spcPct val="0"/>
              </a:spcBef>
              <a:buFontTx/>
              <a:buChar char="•"/>
              <a:defRPr/>
            </a:pPr>
            <a:r>
              <a:rPr lang="en-US" altLang="en-US" i="1" dirty="0">
                <a:solidFill>
                  <a:srgbClr val="000000"/>
                </a:solidFill>
                <a:ea typeface="MS PGothic" charset="-128"/>
              </a:rPr>
              <a:t>Module 7: Understanding credit reports and scores</a:t>
            </a:r>
            <a:r>
              <a:rPr lang="en-US" altLang="en-US" dirty="0">
                <a:solidFill>
                  <a:srgbClr val="000000"/>
                </a:solidFill>
                <a:ea typeface="MS PGothic" charset="-128"/>
              </a:rPr>
              <a:t>, and </a:t>
            </a:r>
            <a:r>
              <a:rPr lang="en-US" altLang="en-US" i="1" dirty="0">
                <a:solidFill>
                  <a:srgbClr val="000000"/>
                </a:solidFill>
                <a:ea typeface="MS PGothic" charset="-128"/>
              </a:rPr>
              <a:t>Tool 3: Improving your credit reports and scores </a:t>
            </a:r>
            <a:r>
              <a:rPr lang="en-US" altLang="en-US" dirty="0">
                <a:solidFill>
                  <a:srgbClr val="000000"/>
                </a:solidFill>
                <a:ea typeface="MS PGothic" charset="-128"/>
              </a:rPr>
              <a:t>(Page </a:t>
            </a:r>
            <a:r>
              <a:rPr lang="en-US" altLang="en-US" dirty="0" smtClean="0">
                <a:solidFill>
                  <a:srgbClr val="000000"/>
                </a:solidFill>
                <a:ea typeface="MS PGothic" charset="-128"/>
              </a:rPr>
              <a:t>259)</a:t>
            </a:r>
            <a:endParaRPr lang="en-US" altLang="en-US" dirty="0">
              <a:solidFill>
                <a:srgbClr val="000000"/>
              </a:solidFill>
              <a:ea typeface="MS PGothic" charset="-128"/>
            </a:endParaRPr>
          </a:p>
          <a:p>
            <a:pPr eaLnBrk="1" hangingPunct="1">
              <a:spcBef>
                <a:spcPct val="0"/>
              </a:spcBef>
              <a:buFont typeface="+mj-lt" charset="0"/>
              <a:buNone/>
              <a:defRPr/>
            </a:pPr>
            <a:r>
              <a:rPr lang="en-US" altLang="en-US" dirty="0">
                <a:solidFill>
                  <a:srgbClr val="000000"/>
                </a:solidFill>
                <a:ea typeface="MS PGothic" charset="-128"/>
              </a:rPr>
              <a:t>4. Wants to understand direct deposit and payroll cards? </a:t>
            </a:r>
          </a:p>
          <a:p>
            <a:pPr marL="1063625" lvl="1" indent="-469900" eaLnBrk="1" hangingPunct="1">
              <a:spcBef>
                <a:spcPct val="0"/>
              </a:spcBef>
              <a:buFontTx/>
              <a:buChar char="•"/>
              <a:defRPr/>
            </a:pPr>
            <a:r>
              <a:rPr lang="en-US" altLang="en-US" i="1" dirty="0">
                <a:solidFill>
                  <a:srgbClr val="000000"/>
                </a:solidFill>
                <a:ea typeface="MS PGothic" charset="-128"/>
              </a:rPr>
              <a:t>Module 3: Tracking and managing income and benefits</a:t>
            </a:r>
            <a:r>
              <a:rPr lang="en-US" altLang="en-US" dirty="0">
                <a:solidFill>
                  <a:srgbClr val="000000"/>
                </a:solidFill>
                <a:ea typeface="MS PGothic" charset="-128"/>
              </a:rPr>
              <a:t> and </a:t>
            </a:r>
            <a:r>
              <a:rPr lang="en-US" altLang="en-US" i="1" dirty="0">
                <a:solidFill>
                  <a:srgbClr val="000000"/>
                </a:solidFill>
                <a:ea typeface="MS PGothic" charset="-128"/>
              </a:rPr>
              <a:t>Tool 2: Ways to receive income and resources </a:t>
            </a:r>
            <a:r>
              <a:rPr lang="en-US" altLang="en-US" dirty="0">
                <a:solidFill>
                  <a:srgbClr val="000000"/>
                </a:solidFill>
                <a:ea typeface="MS PGothic" charset="-128"/>
              </a:rPr>
              <a:t>(Page </a:t>
            </a:r>
            <a:r>
              <a:rPr lang="en-US" altLang="en-US" dirty="0" smtClean="0">
                <a:solidFill>
                  <a:srgbClr val="000000"/>
                </a:solidFill>
                <a:ea typeface="MS PGothic" charset="-128"/>
              </a:rPr>
              <a:t>127)</a:t>
            </a:r>
            <a:endParaRPr lang="en-US" altLang="en-US" dirty="0">
              <a:solidFill>
                <a:srgbClr val="000000"/>
              </a:solidFill>
              <a:ea typeface="MS PGothic" charset="-128"/>
            </a:endParaRPr>
          </a:p>
          <a:p>
            <a:pPr eaLnBrk="1" hangingPunct="1">
              <a:spcBef>
                <a:spcPct val="0"/>
              </a:spcBef>
              <a:buFont typeface="+mj-lt" charset="0"/>
              <a:buNone/>
              <a:defRPr/>
            </a:pPr>
            <a:r>
              <a:rPr lang="en-US" altLang="en-US" dirty="0">
                <a:solidFill>
                  <a:srgbClr val="000000"/>
                </a:solidFill>
                <a:ea typeface="MS PGothic" charset="-128"/>
              </a:rPr>
              <a:t>5. Has used high-cost credit products in the past and wants to avoid these in the future? (ANY OF THESE ANSWERS IS ACCEPTABLE) </a:t>
            </a:r>
          </a:p>
          <a:p>
            <a:pPr marL="1063625" lvl="1" indent="-469900" eaLnBrk="1" hangingPunct="1">
              <a:spcBef>
                <a:spcPct val="0"/>
              </a:spcBef>
              <a:buFontTx/>
              <a:buChar char="•"/>
              <a:defRPr/>
            </a:pPr>
            <a:r>
              <a:rPr lang="en-US" altLang="en-US" i="1" dirty="0">
                <a:solidFill>
                  <a:srgbClr val="000000"/>
                </a:solidFill>
                <a:ea typeface="MS PGothic" charset="-128"/>
              </a:rPr>
              <a:t>Module 2: Saving for emergencies, bills, and goals </a:t>
            </a:r>
            <a:r>
              <a:rPr lang="en-US" altLang="en-US" dirty="0">
                <a:solidFill>
                  <a:srgbClr val="000000"/>
                </a:solidFill>
                <a:ea typeface="MS PGothic" charset="-128"/>
              </a:rPr>
              <a:t>and </a:t>
            </a:r>
            <a:r>
              <a:rPr lang="en-US" altLang="en-US" i="1" dirty="0">
                <a:solidFill>
                  <a:srgbClr val="000000"/>
                </a:solidFill>
                <a:ea typeface="MS PGothic" charset="-128"/>
              </a:rPr>
              <a:t>Tool 1: Savings plan </a:t>
            </a:r>
            <a:r>
              <a:rPr lang="en-US" altLang="en-US" dirty="0">
                <a:solidFill>
                  <a:srgbClr val="000000"/>
                </a:solidFill>
                <a:ea typeface="MS PGothic" charset="-128"/>
              </a:rPr>
              <a:t>(Page </a:t>
            </a:r>
            <a:r>
              <a:rPr lang="en-US" altLang="en-US" dirty="0" smtClean="0">
                <a:solidFill>
                  <a:srgbClr val="000000"/>
                </a:solidFill>
                <a:ea typeface="MS PGothic" charset="-128"/>
              </a:rPr>
              <a:t>99)</a:t>
            </a:r>
            <a:endParaRPr lang="en-US" altLang="en-US" dirty="0">
              <a:solidFill>
                <a:srgbClr val="000000"/>
              </a:solidFill>
              <a:ea typeface="MS PGothic" charset="-128"/>
            </a:endParaRPr>
          </a:p>
          <a:p>
            <a:pPr marL="1063625" lvl="1" indent="-469900" eaLnBrk="1" hangingPunct="1">
              <a:spcBef>
                <a:spcPct val="0"/>
              </a:spcBef>
              <a:buFontTx/>
              <a:buChar char="•"/>
              <a:defRPr/>
            </a:pPr>
            <a:r>
              <a:rPr lang="en-US" altLang="en-US" i="1" dirty="0">
                <a:solidFill>
                  <a:srgbClr val="000000"/>
                </a:solidFill>
                <a:ea typeface="MS PGothic" charset="-128"/>
              </a:rPr>
              <a:t>Module 5: Getting through the month</a:t>
            </a:r>
            <a:r>
              <a:rPr lang="en-US" altLang="en-US" dirty="0">
                <a:solidFill>
                  <a:srgbClr val="000000"/>
                </a:solidFill>
                <a:ea typeface="MS PGothic" charset="-128"/>
              </a:rPr>
              <a:t> and </a:t>
            </a:r>
            <a:r>
              <a:rPr lang="en-US" altLang="en-US" i="1" dirty="0">
                <a:solidFill>
                  <a:srgbClr val="000000"/>
                </a:solidFill>
                <a:ea typeface="MS PGothic" charset="-128"/>
              </a:rPr>
              <a:t>Tool 1: Cash flow budget </a:t>
            </a:r>
            <a:r>
              <a:rPr lang="en-US" altLang="en-US" dirty="0">
                <a:solidFill>
                  <a:srgbClr val="000000"/>
                </a:solidFill>
                <a:ea typeface="MS PGothic" charset="-128"/>
              </a:rPr>
              <a:t>or </a:t>
            </a:r>
            <a:r>
              <a:rPr lang="en-US" altLang="en-US" i="1" dirty="0">
                <a:solidFill>
                  <a:srgbClr val="000000"/>
                </a:solidFill>
                <a:ea typeface="MS PGothic" charset="-128"/>
              </a:rPr>
              <a:t>2: Cash flow calendar </a:t>
            </a:r>
            <a:r>
              <a:rPr lang="en-US" altLang="en-US" dirty="0">
                <a:solidFill>
                  <a:srgbClr val="000000"/>
                </a:solidFill>
                <a:ea typeface="MS PGothic" charset="-128"/>
              </a:rPr>
              <a:t>(Page </a:t>
            </a:r>
            <a:r>
              <a:rPr lang="en-US" altLang="en-US" dirty="0" smtClean="0">
                <a:solidFill>
                  <a:srgbClr val="000000"/>
                </a:solidFill>
                <a:ea typeface="MS PGothic" charset="-128"/>
              </a:rPr>
              <a:t>165 </a:t>
            </a:r>
            <a:r>
              <a:rPr lang="en-US" altLang="en-US" dirty="0">
                <a:solidFill>
                  <a:srgbClr val="000000"/>
                </a:solidFill>
                <a:ea typeface="MS PGothic" charset="-128"/>
              </a:rPr>
              <a:t>and </a:t>
            </a:r>
            <a:r>
              <a:rPr lang="en-US" altLang="en-US" dirty="0" smtClean="0">
                <a:solidFill>
                  <a:srgbClr val="000000"/>
                </a:solidFill>
                <a:ea typeface="MS PGothic" charset="-128"/>
              </a:rPr>
              <a:t>175)</a:t>
            </a:r>
            <a:endParaRPr lang="en-US" altLang="en-US" dirty="0">
              <a:solidFill>
                <a:srgbClr val="000000"/>
              </a:solidFill>
              <a:ea typeface="MS PGothic" charset="-128"/>
            </a:endParaRPr>
          </a:p>
          <a:p>
            <a:pPr marL="1063625" lvl="1" indent="-469900" eaLnBrk="1" hangingPunct="1">
              <a:spcBef>
                <a:spcPct val="0"/>
              </a:spcBef>
              <a:buFontTx/>
              <a:buChar char="•"/>
              <a:defRPr/>
            </a:pPr>
            <a:r>
              <a:rPr lang="en-US" altLang="en-US" dirty="0">
                <a:solidFill>
                  <a:srgbClr val="000000"/>
                </a:solidFill>
                <a:ea typeface="MS PGothic" charset="-128"/>
              </a:rPr>
              <a:t>Information on avoiding debt traps and alternatives to high-cost credit in </a:t>
            </a:r>
            <a:r>
              <a:rPr lang="en-US" altLang="en-US" i="1" dirty="0">
                <a:solidFill>
                  <a:srgbClr val="000000"/>
                </a:solidFill>
                <a:ea typeface="MS PGothic" charset="-128"/>
              </a:rPr>
              <a:t>Module 6: Dealing with debt</a:t>
            </a:r>
            <a:r>
              <a:rPr lang="en-US" altLang="en-US" dirty="0">
                <a:solidFill>
                  <a:srgbClr val="000000"/>
                </a:solidFill>
                <a:ea typeface="MS PGothic" charset="-128"/>
              </a:rPr>
              <a:t> (Pages </a:t>
            </a:r>
            <a:r>
              <a:rPr lang="en-US" altLang="en-US" dirty="0" smtClean="0">
                <a:solidFill>
                  <a:srgbClr val="000000"/>
                </a:solidFill>
                <a:ea typeface="MS PGothic" charset="-128"/>
              </a:rPr>
              <a:t>191 </a:t>
            </a:r>
            <a:r>
              <a:rPr lang="en-US" altLang="en-US" dirty="0">
                <a:solidFill>
                  <a:srgbClr val="000000"/>
                </a:solidFill>
                <a:ea typeface="MS PGothic" charset="-128"/>
              </a:rPr>
              <a:t>and </a:t>
            </a:r>
            <a:r>
              <a:rPr lang="en-US" altLang="en-US" dirty="0" smtClean="0">
                <a:solidFill>
                  <a:srgbClr val="000000"/>
                </a:solidFill>
                <a:ea typeface="MS PGothic" charset="-128"/>
              </a:rPr>
              <a:t>192)</a:t>
            </a:r>
            <a:endParaRPr lang="en-US" altLang="en-US" dirty="0">
              <a:solidFill>
                <a:srgbClr val="000000"/>
              </a:solidFill>
              <a:ea typeface="MS PGothic" charset="-128"/>
            </a:endParaRPr>
          </a:p>
          <a:p>
            <a:pPr eaLnBrk="1" hangingPunct="1">
              <a:spcBef>
                <a:spcPct val="0"/>
              </a:spcBef>
              <a:buFont typeface="Calibri" charset="0"/>
              <a:buNone/>
              <a:defRPr/>
            </a:pPr>
            <a:r>
              <a:rPr lang="en-US" altLang="en-US" dirty="0">
                <a:solidFill>
                  <a:srgbClr val="000000"/>
                </a:solidFill>
                <a:ea typeface="MS PGothic" charset="-128"/>
              </a:rPr>
              <a:t>6. Wants to make changes, but does not have clear goals? </a:t>
            </a:r>
          </a:p>
          <a:p>
            <a:pPr marL="1063625" lvl="1" indent="-469900" eaLnBrk="1" hangingPunct="1">
              <a:spcBef>
                <a:spcPct val="0"/>
              </a:spcBef>
              <a:buFontTx/>
              <a:buChar char="•"/>
              <a:defRPr/>
            </a:pPr>
            <a:r>
              <a:rPr lang="en-US" altLang="en-US" i="1" dirty="0">
                <a:solidFill>
                  <a:srgbClr val="000000"/>
                </a:solidFill>
                <a:ea typeface="MS PGothic" charset="-128"/>
              </a:rPr>
              <a:t>Module 1: Setting goals and planning for large purchases</a:t>
            </a:r>
            <a:r>
              <a:rPr lang="en-US" altLang="en-US" dirty="0">
                <a:solidFill>
                  <a:srgbClr val="000000"/>
                </a:solidFill>
                <a:ea typeface="MS PGothic" charset="-128"/>
              </a:rPr>
              <a:t>, </a:t>
            </a:r>
            <a:r>
              <a:rPr lang="en-US" altLang="en-US" i="1" dirty="0">
                <a:solidFill>
                  <a:srgbClr val="000000"/>
                </a:solidFill>
                <a:ea typeface="MS PGothic" charset="-128"/>
              </a:rPr>
              <a:t>Tool 1: Goal-setting tool </a:t>
            </a:r>
            <a:r>
              <a:rPr lang="en-US" altLang="en-US" dirty="0">
                <a:solidFill>
                  <a:srgbClr val="000000"/>
                </a:solidFill>
                <a:ea typeface="MS PGothic" charset="-128"/>
              </a:rPr>
              <a:t>(Page </a:t>
            </a:r>
            <a:r>
              <a:rPr lang="en-US" altLang="en-US" dirty="0" smtClean="0">
                <a:solidFill>
                  <a:srgbClr val="000000"/>
                </a:solidFill>
                <a:ea typeface="MS PGothic" charset="-128"/>
              </a:rPr>
              <a:t>69)</a:t>
            </a:r>
            <a:endParaRPr lang="en-US" altLang="en-US" dirty="0">
              <a:solidFill>
                <a:srgbClr val="000000"/>
              </a:solidFill>
              <a:ea typeface="MS PGothic" charset="-128"/>
            </a:endParaRPr>
          </a:p>
          <a:p>
            <a:pPr eaLnBrk="1" hangingPunct="1">
              <a:spcBef>
                <a:spcPct val="0"/>
              </a:spcBef>
              <a:buFont typeface="Calibri" charset="0"/>
              <a:buNone/>
              <a:defRPr/>
            </a:pPr>
            <a:r>
              <a:rPr lang="en-US" altLang="en-US" dirty="0">
                <a:solidFill>
                  <a:srgbClr val="000000"/>
                </a:solidFill>
                <a:ea typeface="MS PGothic" charset="-128"/>
              </a:rPr>
              <a:t>7. Has no savings but wants to start? </a:t>
            </a:r>
          </a:p>
          <a:p>
            <a:pPr marL="1063625" lvl="1" indent="-469900" eaLnBrk="1" hangingPunct="1">
              <a:spcBef>
                <a:spcPct val="0"/>
              </a:spcBef>
              <a:buFontTx/>
              <a:buChar char="•"/>
              <a:defRPr/>
            </a:pPr>
            <a:r>
              <a:rPr lang="en-US" altLang="en-US" i="1" dirty="0">
                <a:solidFill>
                  <a:srgbClr val="000000"/>
                </a:solidFill>
                <a:ea typeface="MS PGothic" charset="-128"/>
              </a:rPr>
              <a:t>Module 2: Saving for emergencies, bills, and goals </a:t>
            </a:r>
            <a:r>
              <a:rPr lang="en-US" altLang="en-US" dirty="0">
                <a:solidFill>
                  <a:srgbClr val="000000"/>
                </a:solidFill>
                <a:ea typeface="MS PGothic" charset="-128"/>
              </a:rPr>
              <a:t>and </a:t>
            </a:r>
            <a:r>
              <a:rPr lang="en-US" altLang="en-US" i="1" dirty="0">
                <a:solidFill>
                  <a:srgbClr val="000000"/>
                </a:solidFill>
                <a:ea typeface="MS PGothic" charset="-128"/>
              </a:rPr>
              <a:t>Tool 1: Savings plan </a:t>
            </a:r>
            <a:r>
              <a:rPr lang="en-US" altLang="en-US" dirty="0">
                <a:solidFill>
                  <a:srgbClr val="000000"/>
                </a:solidFill>
                <a:ea typeface="MS PGothic" charset="-128"/>
              </a:rPr>
              <a:t>(Page </a:t>
            </a:r>
            <a:r>
              <a:rPr lang="en-US" altLang="en-US" dirty="0" smtClean="0">
                <a:solidFill>
                  <a:srgbClr val="000000"/>
                </a:solidFill>
                <a:ea typeface="MS PGothic" charset="-128"/>
              </a:rPr>
              <a:t>99)</a:t>
            </a:r>
            <a:endParaRPr lang="en-US" altLang="en-US" dirty="0">
              <a:solidFill>
                <a:srgbClr val="000000"/>
              </a:solidFill>
              <a:ea typeface="MS PGothic" charset="-128"/>
            </a:endParaRPr>
          </a:p>
          <a:p>
            <a:pPr eaLnBrk="1" hangingPunct="1">
              <a:spcBef>
                <a:spcPct val="0"/>
              </a:spcBef>
              <a:buFont typeface="Calibri" charset="0"/>
              <a:buNone/>
              <a:defRPr/>
            </a:pPr>
            <a:r>
              <a:rPr lang="en-US" altLang="en-US" dirty="0">
                <a:solidFill>
                  <a:srgbClr val="000000"/>
                </a:solidFill>
                <a:ea typeface="MS PGothic" charset="-128"/>
              </a:rPr>
              <a:t>8. Wants to open an account but doesn’t know what kind of account or where? </a:t>
            </a:r>
          </a:p>
          <a:p>
            <a:pPr marL="1063625" lvl="1" indent="-469900" eaLnBrk="1" hangingPunct="1">
              <a:spcBef>
                <a:spcPct val="0"/>
              </a:spcBef>
              <a:buFontTx/>
              <a:buChar char="•"/>
              <a:defRPr/>
            </a:pPr>
            <a:r>
              <a:rPr lang="en-US" altLang="en-US" i="1" dirty="0">
                <a:solidFill>
                  <a:srgbClr val="000000"/>
                </a:solidFill>
                <a:ea typeface="MS PGothic" charset="-128"/>
              </a:rPr>
              <a:t>Module 8: Money services, cards, accounts, and loans</a:t>
            </a:r>
            <a:r>
              <a:rPr lang="en-US" altLang="en-US" dirty="0">
                <a:solidFill>
                  <a:srgbClr val="000000"/>
                </a:solidFill>
                <a:ea typeface="MS PGothic" charset="-128"/>
              </a:rPr>
              <a:t> and </a:t>
            </a:r>
            <a:r>
              <a:rPr lang="en-US" altLang="en-US" i="1" dirty="0">
                <a:solidFill>
                  <a:srgbClr val="000000"/>
                </a:solidFill>
                <a:ea typeface="MS PGothic" charset="-128"/>
              </a:rPr>
              <a:t>Tools 1: Know your options</a:t>
            </a:r>
            <a:r>
              <a:rPr lang="en-US" altLang="en-US" dirty="0">
                <a:solidFill>
                  <a:srgbClr val="000000"/>
                </a:solidFill>
                <a:ea typeface="MS PGothic" charset="-128"/>
              </a:rPr>
              <a:t>, </a:t>
            </a:r>
            <a:r>
              <a:rPr lang="en-US" altLang="en-US" i="1" dirty="0">
                <a:solidFill>
                  <a:srgbClr val="000000"/>
                </a:solidFill>
                <a:ea typeface="MS PGothic" charset="-128"/>
              </a:rPr>
              <a:t>2: Ask questions</a:t>
            </a:r>
            <a:r>
              <a:rPr lang="en-US" altLang="en-US" dirty="0">
                <a:solidFill>
                  <a:srgbClr val="000000"/>
                </a:solidFill>
                <a:ea typeface="MS PGothic" charset="-128"/>
              </a:rPr>
              <a:t>, </a:t>
            </a:r>
            <a:r>
              <a:rPr lang="en-US" altLang="en-US" i="1" dirty="0">
                <a:solidFill>
                  <a:srgbClr val="000000"/>
                </a:solidFill>
                <a:ea typeface="MS PGothic" charset="-128"/>
              </a:rPr>
              <a:t>3: Money services and banking basics</a:t>
            </a:r>
            <a:r>
              <a:rPr lang="en-US" altLang="en-US" dirty="0">
                <a:solidFill>
                  <a:srgbClr val="000000"/>
                </a:solidFill>
                <a:ea typeface="MS PGothic" charset="-128"/>
              </a:rPr>
              <a:t>, or </a:t>
            </a:r>
            <a:r>
              <a:rPr lang="en-US" altLang="en-US" i="1" dirty="0">
                <a:solidFill>
                  <a:srgbClr val="000000"/>
                </a:solidFill>
                <a:ea typeface="MS PGothic" charset="-128"/>
              </a:rPr>
              <a:t>4: Opening an account checklist</a:t>
            </a:r>
            <a:r>
              <a:rPr lang="en-US" altLang="en-US" dirty="0">
                <a:solidFill>
                  <a:srgbClr val="000000"/>
                </a:solidFill>
                <a:ea typeface="MS PGothic" charset="-128"/>
              </a:rPr>
              <a:t> (Pages </a:t>
            </a:r>
            <a:r>
              <a:rPr lang="en-US" altLang="en-US" dirty="0" smtClean="0">
                <a:solidFill>
                  <a:srgbClr val="000000"/>
                </a:solidFill>
                <a:ea typeface="MS PGothic" charset="-128"/>
              </a:rPr>
              <a:t>281</a:t>
            </a:r>
            <a:r>
              <a:rPr lang="en-US" altLang="en-US" dirty="0">
                <a:solidFill>
                  <a:srgbClr val="000000"/>
                </a:solidFill>
                <a:ea typeface="MS PGothic" charset="-128"/>
              </a:rPr>
              <a:t>, </a:t>
            </a:r>
            <a:r>
              <a:rPr lang="en-US" altLang="en-US" dirty="0" smtClean="0">
                <a:solidFill>
                  <a:srgbClr val="000000"/>
                </a:solidFill>
                <a:ea typeface="MS PGothic" charset="-128"/>
              </a:rPr>
              <a:t>287</a:t>
            </a:r>
            <a:r>
              <a:rPr lang="en-US" altLang="en-US" dirty="0">
                <a:solidFill>
                  <a:srgbClr val="000000"/>
                </a:solidFill>
                <a:ea typeface="MS PGothic" charset="-128"/>
              </a:rPr>
              <a:t>, </a:t>
            </a:r>
            <a:r>
              <a:rPr lang="en-US" altLang="en-US" dirty="0" smtClean="0">
                <a:solidFill>
                  <a:srgbClr val="000000"/>
                </a:solidFill>
                <a:ea typeface="MS PGothic" charset="-128"/>
              </a:rPr>
              <a:t>291, 299)</a:t>
            </a:r>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05414CD-8552-497E-8499-11EE0E04028E}" type="slidenum">
              <a:rPr lang="en-US" altLang="en-US" smtClean="0">
                <a:latin typeface="Calibri" panose="020F0502020204030204" pitchFamily="34" charset="0"/>
              </a:rPr>
              <a:pPr/>
              <a:t>31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967743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dirty="0" smtClean="0">
                <a:solidFill>
                  <a:srgbClr val="000000"/>
                </a:solidFill>
              </a:rPr>
              <a:t>Training Section 1: Intro Part 4: </a:t>
            </a:r>
            <a:r>
              <a:rPr lang="en-US" altLang="en-US" b="1" i="1" u="sng" dirty="0" smtClean="0">
                <a:solidFill>
                  <a:srgbClr val="000000"/>
                </a:solidFill>
              </a:rPr>
              <a:t>Money and Me</a:t>
            </a:r>
          </a:p>
          <a:p>
            <a:pPr eaLnBrk="1" hangingPunct="1">
              <a:spcBef>
                <a:spcPct val="0"/>
              </a:spcBef>
            </a:pPr>
            <a:endParaRPr lang="en-US" altLang="en-US" b="1" i="1" dirty="0" smtClean="0">
              <a:solidFill>
                <a:srgbClr val="000000"/>
              </a:solidFill>
            </a:endParaRPr>
          </a:p>
          <a:p>
            <a:pPr eaLnBrk="1" hangingPunct="1">
              <a:spcBef>
                <a:spcPct val="0"/>
              </a:spcBef>
            </a:pPr>
            <a:r>
              <a:rPr lang="en-US" altLang="en-US" b="1" i="0" dirty="0" smtClean="0">
                <a:solidFill>
                  <a:srgbClr val="000000"/>
                </a:solidFill>
              </a:rPr>
              <a:t>NOTE: BEFORE STARTING THIS ACTIVITY, DISTRIBUTE THE PRE-TRAINING ASSESSMENT. </a:t>
            </a:r>
          </a:p>
          <a:p>
            <a:pPr eaLnBrk="1" hangingPunct="1">
              <a:spcBef>
                <a:spcPct val="0"/>
              </a:spcBef>
            </a:pPr>
            <a:endParaRPr lang="en-US" altLang="en-US" b="1" i="0" dirty="0" smtClean="0">
              <a:solidFill>
                <a:srgbClr val="000000"/>
              </a:solidFill>
            </a:endParaRPr>
          </a:p>
          <a:p>
            <a:pPr eaLnBrk="1" hangingPunct="1">
              <a:spcBef>
                <a:spcPct val="0"/>
              </a:spcBef>
            </a:pPr>
            <a:r>
              <a:rPr lang="en-US" altLang="en-US" b="1" i="0" dirty="0" smtClean="0">
                <a:solidFill>
                  <a:srgbClr val="000000"/>
                </a:solidFill>
              </a:rPr>
              <a:t>EXPLAIN THE FOLLOWING:</a:t>
            </a:r>
          </a:p>
          <a:p>
            <a:pPr marL="228600" indent="-228600" eaLnBrk="1" hangingPunct="1">
              <a:spcBef>
                <a:spcPct val="0"/>
              </a:spcBef>
              <a:buFont typeface="+mj-lt"/>
              <a:buAutoNum type="arabicPeriod"/>
            </a:pPr>
            <a:r>
              <a:rPr lang="en-US" altLang="en-US" b="1" i="0" dirty="0" smtClean="0">
                <a:solidFill>
                  <a:srgbClr val="000000"/>
                </a:solidFill>
              </a:rPr>
              <a:t>After today, you will be prepared to conduct training to staff in your organization, network, or community.</a:t>
            </a:r>
          </a:p>
          <a:p>
            <a:pPr marL="228600" indent="-228600" eaLnBrk="1" hangingPunct="1">
              <a:spcBef>
                <a:spcPct val="0"/>
              </a:spcBef>
              <a:buFont typeface="+mj-lt"/>
              <a:buAutoNum type="arabicPeriod"/>
            </a:pPr>
            <a:r>
              <a:rPr lang="en-US" altLang="en-US" b="1" i="0" dirty="0" smtClean="0">
                <a:solidFill>
                  <a:srgbClr val="000000"/>
                </a:solidFill>
              </a:rPr>
              <a:t>To help the CFPB demonstrate changes in confidence and other results of your training, you will administer a pre-training and post-training assessment; you will also complete a trainer survey.</a:t>
            </a:r>
          </a:p>
          <a:p>
            <a:pPr marL="228600" indent="-228600" eaLnBrk="1" hangingPunct="1">
              <a:spcBef>
                <a:spcPct val="0"/>
              </a:spcBef>
              <a:buFont typeface="+mj-lt"/>
              <a:buAutoNum type="arabicPeriod"/>
            </a:pPr>
            <a:r>
              <a:rPr lang="en-US" altLang="en-US" b="1" i="0" dirty="0" smtClean="0">
                <a:solidFill>
                  <a:srgbClr val="000000"/>
                </a:solidFill>
              </a:rPr>
              <a:t>To ensure you are familiar with the surveys, we’re going to have you complete them today, too.</a:t>
            </a:r>
          </a:p>
          <a:p>
            <a:pPr eaLnBrk="1" hangingPunct="1">
              <a:spcBef>
                <a:spcPct val="0"/>
              </a:spcBef>
              <a:buFontTx/>
              <a:buAutoNum type="arabicParenR"/>
            </a:pPr>
            <a:endParaRPr lang="en-US" altLang="en-US" b="1" i="0" dirty="0" smtClean="0">
              <a:solidFill>
                <a:srgbClr val="000000"/>
              </a:solidFill>
            </a:endParaRPr>
          </a:p>
          <a:p>
            <a:pPr eaLnBrk="1" hangingPunct="1">
              <a:spcBef>
                <a:spcPct val="0"/>
              </a:spcBef>
            </a:pPr>
            <a:r>
              <a:rPr lang="en-US" altLang="en-US" b="1" i="0" dirty="0" smtClean="0">
                <a:solidFill>
                  <a:srgbClr val="000000"/>
                </a:solidFill>
              </a:rPr>
              <a:t>Give participants 2 – 4 minutes to complete the surveys.</a:t>
            </a:r>
          </a:p>
          <a:p>
            <a:pPr eaLnBrk="1" hangingPunct="1">
              <a:spcBef>
                <a:spcPct val="0"/>
              </a:spcBef>
            </a:pPr>
            <a:endParaRPr lang="en-US" altLang="en-US" b="1" i="0" dirty="0" smtClean="0">
              <a:solidFill>
                <a:srgbClr val="000000"/>
              </a:solidFill>
            </a:endParaRPr>
          </a:p>
          <a:p>
            <a:pPr eaLnBrk="1" hangingPunct="1">
              <a:spcBef>
                <a:spcPct val="0"/>
              </a:spcBef>
            </a:pPr>
            <a:r>
              <a:rPr lang="en-US" altLang="en-US" b="1" i="0" dirty="0" smtClean="0">
                <a:solidFill>
                  <a:srgbClr val="000000"/>
                </a:solidFill>
              </a:rPr>
              <a:t>ASK: Do you have any questions about the Pre-Training Survey?</a:t>
            </a:r>
          </a:p>
          <a:p>
            <a:pPr eaLnBrk="1" hangingPunct="1">
              <a:spcBef>
                <a:spcPct val="0"/>
              </a:spcBef>
            </a:pPr>
            <a:endParaRPr lang="en-US" altLang="en-US" b="1" i="0" dirty="0" smtClean="0">
              <a:solidFill>
                <a:srgbClr val="000000"/>
              </a:solidFill>
            </a:endParaRPr>
          </a:p>
          <a:p>
            <a:pPr eaLnBrk="1" hangingPunct="1">
              <a:spcBef>
                <a:spcPct val="0"/>
              </a:spcBef>
            </a:pPr>
            <a:r>
              <a:rPr lang="en-US" altLang="en-US" b="1" i="0" dirty="0" smtClean="0">
                <a:solidFill>
                  <a:srgbClr val="000000"/>
                </a:solidFill>
              </a:rPr>
              <a:t>NOTE: If you have another activity that is participatory and helps uncover emotional and cultural influences on financial decisions, you can feel welcome to substitute that activity for the one described in this training.</a:t>
            </a:r>
          </a:p>
          <a:p>
            <a:pPr eaLnBrk="1" hangingPunct="1">
              <a:spcBef>
                <a:spcPct val="0"/>
              </a:spcBef>
            </a:pPr>
            <a:endParaRPr lang="en-US" altLang="en-US" i="0" dirty="0" smtClean="0">
              <a:solidFill>
                <a:srgbClr val="000000"/>
              </a:solidFill>
            </a:endParaRPr>
          </a:p>
          <a:p>
            <a:pPr eaLnBrk="1" hangingPunct="1">
              <a:spcBef>
                <a:spcPct val="0"/>
              </a:spcBef>
            </a:pPr>
            <a:r>
              <a:rPr lang="en-US" altLang="en-US" i="0" dirty="0" smtClean="0">
                <a:solidFill>
                  <a:srgbClr val="000000"/>
                </a:solidFill>
              </a:rPr>
              <a:t>Having an activity prior to introductions is intentional in the design of the training. Having participants reflect on attitudes and feeling about money and emotional and cultural influences on financial decisions makes them more open to understanding those decision-making influences on the people they serve. In addition, they may become more open to applying </a:t>
            </a:r>
            <a:r>
              <a:rPr lang="en-US" altLang="en-US" i="1" dirty="0" smtClean="0">
                <a:solidFill>
                  <a:srgbClr val="000000"/>
                </a:solidFill>
              </a:rPr>
              <a:t>Your Money, Your Goals </a:t>
            </a:r>
            <a:r>
              <a:rPr lang="en-US" altLang="en-US" i="0" dirty="0" smtClean="0">
                <a:solidFill>
                  <a:srgbClr val="000000"/>
                </a:solidFill>
              </a:rPr>
              <a:t>to their own lives.</a:t>
            </a: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8031873-84C2-488B-A47F-59459E4B62E2}" type="slidenum">
              <a:rPr lang="en-US" altLang="en-US" smtClean="0">
                <a:latin typeface="Calibri" panose="020F0502020204030204" pitchFamily="34" charset="0"/>
              </a:rPr>
              <a:pPr/>
              <a:t>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6461327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7263">
              <a:defRPr/>
            </a:pPr>
            <a:r>
              <a:rPr lang="en-US" altLang="en-US" b="1" u="sng" dirty="0" smtClean="0">
                <a:solidFill>
                  <a:srgbClr val="000000"/>
                </a:solidFill>
                <a:ea typeface="MS PGothic" charset="-128"/>
              </a:rPr>
              <a:t>Training Section 4: </a:t>
            </a:r>
            <a:r>
              <a:rPr lang="en-US" b="1" u="sng" dirty="0" smtClean="0">
                <a:solidFill>
                  <a:srgbClr val="000000"/>
                </a:solidFill>
                <a:ea typeface="ＭＳ Ｐゴシック" charset="0"/>
              </a:rPr>
              <a:t>Intro Part 1: </a:t>
            </a:r>
            <a:r>
              <a:rPr lang="en-US" altLang="en-US" b="1" i="1" u="sng" dirty="0" smtClean="0">
                <a:solidFill>
                  <a:srgbClr val="000000"/>
                </a:solidFill>
                <a:ea typeface="MS PGothic" charset="-128"/>
              </a:rPr>
              <a:t>An </a:t>
            </a:r>
            <a:r>
              <a:rPr lang="en-US" altLang="en-US" b="1" i="1" u="sng" dirty="0">
                <a:solidFill>
                  <a:srgbClr val="000000"/>
                </a:solidFill>
                <a:ea typeface="MS PGothic" charset="-128"/>
              </a:rPr>
              <a:t>Orientation to the </a:t>
            </a:r>
            <a:r>
              <a:rPr lang="en-US" altLang="en-US" b="1" i="1" u="sng" dirty="0" smtClean="0">
                <a:solidFill>
                  <a:srgbClr val="000000"/>
                </a:solidFill>
                <a:ea typeface="MS PGothic" charset="-128"/>
              </a:rPr>
              <a:t>toolkit </a:t>
            </a:r>
            <a:r>
              <a:rPr lang="en-US" altLang="en-US" b="1" i="1" u="sng" dirty="0">
                <a:solidFill>
                  <a:srgbClr val="000000"/>
                </a:solidFill>
                <a:ea typeface="MS PGothic" charset="-128"/>
              </a:rPr>
              <a:t>and the </a:t>
            </a:r>
            <a:r>
              <a:rPr lang="en-US" altLang="en-US" b="1" i="1" u="sng" dirty="0" smtClean="0">
                <a:solidFill>
                  <a:srgbClr val="000000"/>
                </a:solidFill>
                <a:ea typeface="MS PGothic" charset="-128"/>
              </a:rPr>
              <a:t>Training</a:t>
            </a:r>
            <a:endParaRPr lang="en-US" altLang="en-US" b="1" u="sng" dirty="0">
              <a:solidFill>
                <a:srgbClr val="000000"/>
              </a:solidFill>
              <a:ea typeface="MS PGothic" charset="-128"/>
            </a:endParaRPr>
          </a:p>
          <a:p>
            <a:pPr defTabSz="957263" eaLnBrk="1" hangingPunct="1">
              <a:spcBef>
                <a:spcPct val="0"/>
              </a:spcBef>
              <a:defRPr/>
            </a:pPr>
            <a:endParaRPr lang="en-US" altLang="en-US" b="1" u="sng" dirty="0">
              <a:solidFill>
                <a:srgbClr val="000000"/>
              </a:solidFill>
              <a:ea typeface="MS PGothic" charset="-128"/>
            </a:endParaRPr>
          </a:p>
          <a:p>
            <a:pPr defTabSz="957263" eaLnBrk="1" hangingPunct="1">
              <a:spcBef>
                <a:spcPct val="0"/>
              </a:spcBef>
              <a:defRPr/>
            </a:pPr>
            <a:r>
              <a:rPr lang="en-US" altLang="en-US" b="1" dirty="0">
                <a:solidFill>
                  <a:srgbClr val="000000"/>
                </a:solidFill>
                <a:ea typeface="MS PGothic" charset="-128"/>
              </a:rPr>
              <a:t>Large Group or Small Group Discussion (Introduction Part 1)</a:t>
            </a:r>
            <a:endParaRPr lang="en-US" altLang="en-US" b="1" i="1" dirty="0">
              <a:solidFill>
                <a:srgbClr val="000000"/>
              </a:solidFill>
              <a:ea typeface="MS PGothic" charset="-128"/>
            </a:endParaRPr>
          </a:p>
          <a:p>
            <a:pPr defTabSz="957263" eaLnBrk="1" hangingPunct="1">
              <a:spcBef>
                <a:spcPct val="0"/>
              </a:spcBef>
              <a:defRPr/>
            </a:pPr>
            <a:endParaRPr lang="en-US" altLang="en-US" b="1" i="1" u="sng" dirty="0">
              <a:solidFill>
                <a:srgbClr val="000000"/>
              </a:solidFill>
              <a:ea typeface="MS PGothic" charset="-128"/>
            </a:endParaRPr>
          </a:p>
          <a:p>
            <a:pPr marL="171450" indent="-171450" defTabSz="957263" eaLnBrk="1" hangingPunct="1">
              <a:spcBef>
                <a:spcPct val="0"/>
              </a:spcBef>
              <a:buFont typeface="Arial" charset="0"/>
              <a:buChar char="•"/>
              <a:defRPr/>
            </a:pPr>
            <a:r>
              <a:rPr lang="en-US" altLang="en-US" dirty="0">
                <a:solidFill>
                  <a:srgbClr val="000000"/>
                </a:solidFill>
                <a:ea typeface="MS PGothic" charset="-128"/>
              </a:rPr>
              <a:t>Have participants determine what they would do in each situation using one of two approaches:</a:t>
            </a:r>
          </a:p>
          <a:p>
            <a:pPr marL="712788" lvl="1" indent="-233363" defTabSz="957263" eaLnBrk="1" hangingPunct="1">
              <a:spcBef>
                <a:spcPct val="0"/>
              </a:spcBef>
              <a:buFont typeface="Calibri" charset="0"/>
              <a:buAutoNum type="arabicPeriod"/>
              <a:defRPr/>
            </a:pPr>
            <a:r>
              <a:rPr lang="en-US" altLang="en-US" b="1" dirty="0">
                <a:solidFill>
                  <a:srgbClr val="000000"/>
                </a:solidFill>
                <a:ea typeface="MS PGothic" charset="-128"/>
              </a:rPr>
              <a:t>Discuss as a large group. </a:t>
            </a:r>
            <a:r>
              <a:rPr lang="en-US" altLang="en-US" dirty="0">
                <a:solidFill>
                  <a:srgbClr val="000000"/>
                </a:solidFill>
                <a:ea typeface="MS PGothic" charset="-128"/>
              </a:rPr>
              <a:t>Write their ideas for each question on a flip chart (this will begin the process of them seeing their resource and referral network as well as when they should refer on).</a:t>
            </a:r>
          </a:p>
          <a:p>
            <a:pPr marL="712788" lvl="1" indent="-233363" defTabSz="957263" eaLnBrk="1" hangingPunct="1">
              <a:spcBef>
                <a:spcPct val="0"/>
              </a:spcBef>
              <a:buFont typeface="Calibri" charset="0"/>
              <a:buAutoNum type="arabicPeriod"/>
              <a:defRPr/>
            </a:pPr>
            <a:r>
              <a:rPr lang="en-US" altLang="en-US" b="1" dirty="0">
                <a:solidFill>
                  <a:srgbClr val="000000"/>
                </a:solidFill>
                <a:ea typeface="MS PGothic" charset="-128"/>
              </a:rPr>
              <a:t>Discuss as a small group and report out to the large group. </a:t>
            </a:r>
            <a:r>
              <a:rPr lang="en-US" altLang="en-US" dirty="0">
                <a:solidFill>
                  <a:srgbClr val="000000"/>
                </a:solidFill>
                <a:ea typeface="MS PGothic" charset="-128"/>
              </a:rPr>
              <a:t>Instruct groups to write their ideas on a flip chart using markers. Have each team report out on one of the questions. Have other groups add to their reports based on their own small group discussions.</a:t>
            </a:r>
          </a:p>
          <a:p>
            <a:pPr defTabSz="957263" eaLnBrk="1" hangingPunct="1">
              <a:spcBef>
                <a:spcPct val="0"/>
              </a:spcBef>
              <a:defRPr/>
            </a:pPr>
            <a:endParaRPr lang="en-US" altLang="en-US" dirty="0">
              <a:solidFill>
                <a:srgbClr val="000000"/>
              </a:solidFill>
              <a:ea typeface="MS PGothic" charset="-128"/>
            </a:endParaRPr>
          </a:p>
          <a:p>
            <a:pPr defTabSz="957263" eaLnBrk="1" hangingPunct="1">
              <a:spcBef>
                <a:spcPct val="0"/>
              </a:spcBef>
              <a:defRPr/>
            </a:pPr>
            <a:r>
              <a:rPr lang="en-US" altLang="en-US" b="1" i="1" dirty="0">
                <a:solidFill>
                  <a:srgbClr val="000000"/>
                </a:solidFill>
                <a:ea typeface="MS PGothic" charset="-128"/>
              </a:rPr>
              <a:t>NOTE: If you are pressed for time, consider covering this quickly by asking for discussion about one, two or three of the questions on the slide. This would probably be enough for most people to understand that many financial empowerment topics require specialized knowledge and expertise to properly address and still provide a great segue into a discussion about a resource and referral guide</a:t>
            </a:r>
            <a:r>
              <a:rPr lang="en-US" altLang="en-US" b="1" i="1" dirty="0" smtClean="0">
                <a:solidFill>
                  <a:srgbClr val="000000"/>
                </a:solidFill>
                <a:ea typeface="MS PGothic" charset="-128"/>
              </a:rPr>
              <a:t>.</a:t>
            </a:r>
            <a:endParaRPr lang="en-US" altLang="en-US" b="1" i="1" dirty="0">
              <a:solidFill>
                <a:srgbClr val="000000"/>
              </a:solidFill>
              <a:ea typeface="MS PGothic" charset="-128"/>
            </a:endParaRPr>
          </a:p>
        </p:txBody>
      </p:sp>
      <p:sp>
        <p:nvSpPr>
          <p:cNvPr id="78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FBFF637-32F9-4845-B0EF-3C1D6C390E3B}" type="slidenum">
              <a:rPr lang="en-US" altLang="en-US" smtClean="0">
                <a:latin typeface="Calibri" panose="020F0502020204030204" pitchFamily="34" charset="0"/>
              </a:rPr>
              <a:pPr/>
              <a:t>32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0163251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7263">
              <a:defRPr/>
            </a:pPr>
            <a:r>
              <a:rPr lang="en-US" altLang="en-US" b="1" u="sng" dirty="0" smtClean="0">
                <a:solidFill>
                  <a:srgbClr val="000000"/>
                </a:solidFill>
                <a:ea typeface="MS PGothic" charset="-128"/>
              </a:rPr>
              <a:t>Training Section 4: </a:t>
            </a:r>
            <a:r>
              <a:rPr lang="en-US" b="1" u="sng" dirty="0" smtClean="0">
                <a:solidFill>
                  <a:srgbClr val="000000"/>
                </a:solidFill>
                <a:ea typeface="ＭＳ Ｐゴシック" charset="0"/>
              </a:rPr>
              <a:t>Intro Part 1: </a:t>
            </a:r>
            <a:r>
              <a:rPr lang="en-US" altLang="en-US" b="1" i="1" u="sng" dirty="0" smtClean="0">
                <a:solidFill>
                  <a:srgbClr val="000000"/>
                </a:solidFill>
                <a:ea typeface="MS PGothic" charset="-128"/>
              </a:rPr>
              <a:t>An </a:t>
            </a:r>
            <a:r>
              <a:rPr lang="en-US" altLang="en-US" b="1" i="1" u="sng" dirty="0">
                <a:solidFill>
                  <a:srgbClr val="000000"/>
                </a:solidFill>
                <a:ea typeface="MS PGothic" charset="-128"/>
              </a:rPr>
              <a:t>Orientation to the </a:t>
            </a:r>
            <a:r>
              <a:rPr lang="en-US" altLang="en-US" b="1" i="1" u="sng" dirty="0" smtClean="0">
                <a:solidFill>
                  <a:srgbClr val="000000"/>
                </a:solidFill>
                <a:ea typeface="MS PGothic" charset="-128"/>
              </a:rPr>
              <a:t>toolkit </a:t>
            </a:r>
            <a:r>
              <a:rPr lang="en-US" altLang="en-US" b="1" i="1" u="sng" dirty="0">
                <a:solidFill>
                  <a:srgbClr val="000000"/>
                </a:solidFill>
                <a:ea typeface="MS PGothic" charset="-128"/>
              </a:rPr>
              <a:t>and the </a:t>
            </a:r>
            <a:r>
              <a:rPr lang="en-US" altLang="en-US" b="1" i="1" u="sng" dirty="0" smtClean="0">
                <a:solidFill>
                  <a:srgbClr val="000000"/>
                </a:solidFill>
                <a:ea typeface="MS PGothic" charset="-128"/>
              </a:rPr>
              <a:t>Training</a:t>
            </a:r>
            <a:endParaRPr lang="en-US" altLang="en-US" b="1" u="sng" dirty="0">
              <a:solidFill>
                <a:srgbClr val="000000"/>
              </a:solidFill>
              <a:ea typeface="MS PGothic" charset="-128"/>
            </a:endParaRPr>
          </a:p>
          <a:p>
            <a:pPr defTabSz="957263" eaLnBrk="1" hangingPunct="1">
              <a:spcBef>
                <a:spcPct val="0"/>
              </a:spcBef>
              <a:defRPr/>
            </a:pPr>
            <a:endParaRPr lang="en-US" altLang="en-US" b="1" u="sng" dirty="0">
              <a:solidFill>
                <a:srgbClr val="000000"/>
              </a:solidFill>
              <a:ea typeface="MS PGothic" charset="-128"/>
            </a:endParaRPr>
          </a:p>
          <a:p>
            <a:pPr defTabSz="957263" eaLnBrk="1" hangingPunct="1">
              <a:spcBef>
                <a:spcPct val="0"/>
              </a:spcBef>
              <a:defRPr/>
            </a:pPr>
            <a:r>
              <a:rPr lang="en-US" altLang="en-US" b="1" dirty="0">
                <a:solidFill>
                  <a:srgbClr val="000000"/>
                </a:solidFill>
                <a:ea typeface="MS PGothic" charset="-128"/>
              </a:rPr>
              <a:t>Large Group or Small Group Discussion (Introduction Part 1)</a:t>
            </a:r>
            <a:endParaRPr lang="en-US" altLang="en-US" b="1" i="1" dirty="0">
              <a:solidFill>
                <a:srgbClr val="000000"/>
              </a:solidFill>
              <a:ea typeface="MS PGothic" charset="-128"/>
            </a:endParaRPr>
          </a:p>
          <a:p>
            <a:pPr defTabSz="957263">
              <a:defRPr/>
            </a:pPr>
            <a:endParaRPr lang="en-US" altLang="en-US" dirty="0">
              <a:ea typeface="MS PGothic" charset="-128"/>
            </a:endParaRPr>
          </a:p>
          <a:p>
            <a:pPr marL="171450" indent="-171450" defTabSz="957263" eaLnBrk="1" hangingPunct="1">
              <a:spcBef>
                <a:spcPct val="0"/>
              </a:spcBef>
              <a:buFont typeface="Arial" charset="0"/>
              <a:buChar char="•"/>
              <a:defRPr/>
            </a:pPr>
            <a:r>
              <a:rPr lang="en-US" altLang="en-US" dirty="0">
                <a:solidFill>
                  <a:srgbClr val="000000"/>
                </a:solidFill>
                <a:ea typeface="MS PGothic" charset="-128"/>
              </a:rPr>
              <a:t>Review the template included in the supplemental “Creating a Referral Guide.”</a:t>
            </a:r>
          </a:p>
          <a:p>
            <a:pPr defTabSz="957263" eaLnBrk="1" hangingPunct="1">
              <a:spcBef>
                <a:spcPct val="0"/>
              </a:spcBef>
              <a:defRPr/>
            </a:pPr>
            <a:endParaRPr lang="en-US" altLang="en-US" dirty="0">
              <a:solidFill>
                <a:srgbClr val="000000"/>
              </a:solidFill>
              <a:ea typeface="MS PGothic" charset="-128"/>
            </a:endParaRPr>
          </a:p>
          <a:p>
            <a:pPr defTabSz="957263" eaLnBrk="1" hangingPunct="1">
              <a:spcBef>
                <a:spcPct val="0"/>
              </a:spcBef>
              <a:defRPr/>
            </a:pPr>
            <a:r>
              <a:rPr lang="en-US" altLang="en-US" b="1" dirty="0">
                <a:solidFill>
                  <a:srgbClr val="000000"/>
                </a:solidFill>
                <a:ea typeface="MS PGothic" charset="-128"/>
              </a:rPr>
              <a:t>Summarize by sharing</a:t>
            </a:r>
            <a:r>
              <a:rPr lang="en-US" altLang="en-US" b="1" dirty="0" smtClean="0">
                <a:solidFill>
                  <a:srgbClr val="000000"/>
                </a:solidFill>
                <a:ea typeface="MS PGothic" charset="-128"/>
              </a:rPr>
              <a:t>:</a:t>
            </a:r>
          </a:p>
          <a:p>
            <a:pPr defTabSz="957263" eaLnBrk="1" hangingPunct="1">
              <a:spcBef>
                <a:spcPct val="0"/>
              </a:spcBef>
              <a:defRPr/>
            </a:pPr>
            <a:endParaRPr lang="en-US" altLang="en-US" b="1" dirty="0">
              <a:solidFill>
                <a:srgbClr val="000000"/>
              </a:solidFill>
              <a:ea typeface="MS PGothic" charset="-128"/>
            </a:endParaRPr>
          </a:p>
          <a:p>
            <a:pPr marL="171450" indent="-171450" defTabSz="957263" eaLnBrk="1" hangingPunct="1">
              <a:spcBef>
                <a:spcPct val="0"/>
              </a:spcBef>
              <a:buFont typeface="Arial" charset="0"/>
              <a:buChar char="•"/>
              <a:defRPr/>
            </a:pPr>
            <a:r>
              <a:rPr lang="en-US" altLang="en-US" dirty="0">
                <a:solidFill>
                  <a:srgbClr val="000000"/>
                </a:solidFill>
                <a:ea typeface="MS PGothic" charset="-128"/>
              </a:rPr>
              <a:t>People may look to you or others in your organization for quality information on a variety of topics</a:t>
            </a:r>
            <a:r>
              <a:rPr lang="en-US" altLang="en-US" dirty="0" smtClean="0">
                <a:solidFill>
                  <a:srgbClr val="000000"/>
                </a:solidFill>
                <a:ea typeface="MS PGothic" charset="-128"/>
              </a:rPr>
              <a:t>. </a:t>
            </a:r>
            <a:endParaRPr lang="en-US" altLang="en-US" dirty="0">
              <a:solidFill>
                <a:srgbClr val="000000"/>
              </a:solidFill>
              <a:ea typeface="MS PGothic" charset="-128"/>
            </a:endParaRPr>
          </a:p>
          <a:p>
            <a:pPr marL="171450" indent="-171450" defTabSz="957263"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57263" eaLnBrk="1" hangingPunct="1">
              <a:spcBef>
                <a:spcPct val="0"/>
              </a:spcBef>
              <a:buFont typeface="Arial" charset="0"/>
              <a:buChar char="•"/>
              <a:defRPr/>
            </a:pPr>
            <a:r>
              <a:rPr lang="en-US" altLang="en-US" dirty="0">
                <a:solidFill>
                  <a:srgbClr val="000000"/>
                </a:solidFill>
                <a:ea typeface="MS PGothic" charset="-128"/>
              </a:rPr>
              <a:t>But some people may need more help—help you may not feel comfortable providing—because it is technical, beyond what you feel comfortable addressing, or not available within your organization. </a:t>
            </a:r>
          </a:p>
          <a:p>
            <a:pPr marL="171450" indent="-171450" defTabSz="957263" eaLnBrk="1" hangingPunct="1">
              <a:spcBef>
                <a:spcPct val="0"/>
              </a:spcBef>
              <a:buFont typeface="Arial" charset="0"/>
              <a:buChar char="•"/>
              <a:defRPr/>
            </a:pPr>
            <a:r>
              <a:rPr lang="en-US" altLang="en-US" dirty="0">
                <a:solidFill>
                  <a:srgbClr val="000000"/>
                </a:solidFill>
                <a:ea typeface="MS PGothic" charset="-128"/>
              </a:rPr>
              <a:t>Because the people you serve trust you, they look to you for quality information and referrals on topics. This is where a high quality resource and referral network will be essential to your work in the community.</a:t>
            </a:r>
          </a:p>
          <a:p>
            <a:pPr marL="171450" indent="-171450" defTabSz="957263"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57263" eaLnBrk="1" hangingPunct="1">
              <a:spcBef>
                <a:spcPct val="0"/>
              </a:spcBef>
              <a:buFont typeface="Arial" charset="0"/>
              <a:buChar char="•"/>
              <a:defRPr/>
            </a:pPr>
            <a:r>
              <a:rPr lang="en-US" altLang="en-US" b="1" i="1" dirty="0">
                <a:solidFill>
                  <a:srgbClr val="000000"/>
                </a:solidFill>
                <a:ea typeface="MS PGothic" charset="-128"/>
              </a:rPr>
              <a:t>NOTE: </a:t>
            </a:r>
            <a:r>
              <a:rPr lang="en-US" altLang="en-US" b="1" i="1" u="sng" dirty="0">
                <a:solidFill>
                  <a:srgbClr val="000000"/>
                </a:solidFill>
                <a:ea typeface="MS PGothic" charset="-128"/>
              </a:rPr>
              <a:t>The financial educator providing this </a:t>
            </a:r>
            <a:r>
              <a:rPr lang="en-US" altLang="en-US" b="1" i="1" u="sng" dirty="0" smtClean="0">
                <a:solidFill>
                  <a:srgbClr val="000000"/>
                </a:solidFill>
                <a:ea typeface="MS PGothic" charset="-128"/>
              </a:rPr>
              <a:t>training should work with the organization being trained ahead of time to create the Referral Guide. They are either </a:t>
            </a:r>
            <a:r>
              <a:rPr lang="en-US" altLang="en-US" b="1" i="1" u="sng" dirty="0">
                <a:solidFill>
                  <a:srgbClr val="000000"/>
                </a:solidFill>
                <a:ea typeface="MS PGothic" charset="-128"/>
              </a:rPr>
              <a:t>the primary person responsible for creating a relevant resource and referral </a:t>
            </a:r>
            <a:r>
              <a:rPr lang="en-US" altLang="en-US" b="1" i="1" u="sng" dirty="0" smtClean="0">
                <a:solidFill>
                  <a:srgbClr val="000000"/>
                </a:solidFill>
                <a:ea typeface="MS PGothic" charset="-128"/>
              </a:rPr>
              <a:t>list or should assist the organization in creating an effective guide</a:t>
            </a:r>
            <a:r>
              <a:rPr lang="en-US" altLang="en-US" b="1" i="1" dirty="0" smtClean="0">
                <a:solidFill>
                  <a:srgbClr val="000000"/>
                </a:solidFill>
                <a:ea typeface="MS PGothic" charset="-128"/>
              </a:rPr>
              <a:t>. </a:t>
            </a:r>
            <a:r>
              <a:rPr lang="en-US" altLang="en-US" b="1" i="1" dirty="0">
                <a:solidFill>
                  <a:srgbClr val="000000"/>
                </a:solidFill>
                <a:ea typeface="MS PGothic" charset="-128"/>
              </a:rPr>
              <a:t>For more help on this, </a:t>
            </a:r>
            <a:r>
              <a:rPr lang="en-US" altLang="en-US" b="1" i="1" u="sng" dirty="0">
                <a:solidFill>
                  <a:srgbClr val="000000"/>
                </a:solidFill>
                <a:ea typeface="MS PGothic" charset="-128"/>
              </a:rPr>
              <a:t>see the special module on Creating a Referral Guide</a:t>
            </a:r>
            <a:r>
              <a:rPr lang="en-US" altLang="en-US" b="1" i="1" dirty="0">
                <a:solidFill>
                  <a:srgbClr val="000000"/>
                </a:solidFill>
                <a:ea typeface="MS PGothic" charset="-128"/>
              </a:rPr>
              <a:t>. A financial empowerment-specific resource and referral list is important because general resource lists may result in frustration for people—some organizations that say they provide financial education, counseling, and coaching may not have adequate experience or staffing to handle referrals. </a:t>
            </a:r>
          </a:p>
        </p:txBody>
      </p:sp>
      <p:sp>
        <p:nvSpPr>
          <p:cNvPr id="808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2C5BED3-CFE9-4400-9555-65473801C23B}" type="slidenum">
              <a:rPr lang="en-US" altLang="en-US" smtClean="0">
                <a:latin typeface="Calibri" panose="020F0502020204030204" pitchFamily="34" charset="0"/>
              </a:rPr>
              <a:pPr/>
              <a:t>33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7401920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4: </a:t>
            </a:r>
            <a:r>
              <a:rPr lang="en-US" b="1" u="sng" dirty="0" smtClean="0">
                <a:solidFill>
                  <a:srgbClr val="000000"/>
                </a:solidFill>
                <a:ea typeface="ＭＳ Ｐゴシック" charset="0"/>
              </a:rPr>
              <a:t>Intro Part 1: </a:t>
            </a:r>
            <a:r>
              <a:rPr lang="en-US" altLang="en-US" b="1" i="1" u="sng" dirty="0" smtClean="0">
                <a:solidFill>
                  <a:srgbClr val="000000"/>
                </a:solidFill>
                <a:ea typeface="MS PGothic" charset="-128"/>
              </a:rPr>
              <a:t>An </a:t>
            </a:r>
            <a:r>
              <a:rPr lang="en-US" altLang="en-US" b="1" i="1" u="sng" dirty="0">
                <a:solidFill>
                  <a:srgbClr val="000000"/>
                </a:solidFill>
                <a:ea typeface="MS PGothic" charset="-128"/>
              </a:rPr>
              <a:t>Orientation to the </a:t>
            </a:r>
            <a:r>
              <a:rPr lang="en-US" altLang="en-US" b="1" i="1" u="sng" dirty="0" smtClean="0">
                <a:solidFill>
                  <a:srgbClr val="000000"/>
                </a:solidFill>
                <a:ea typeface="MS PGothic" charset="-128"/>
              </a:rPr>
              <a:t>toolkit </a:t>
            </a:r>
            <a:r>
              <a:rPr lang="en-US" altLang="en-US" b="1" i="1" u="sng" dirty="0">
                <a:solidFill>
                  <a:srgbClr val="000000"/>
                </a:solidFill>
                <a:ea typeface="MS PGothic" charset="-128"/>
              </a:rPr>
              <a:t>and the </a:t>
            </a:r>
            <a:r>
              <a:rPr lang="en-US" altLang="en-US" b="1" i="1" u="sng" dirty="0" smtClean="0">
                <a:solidFill>
                  <a:srgbClr val="000000"/>
                </a:solidFill>
                <a:ea typeface="MS PGothic" charset="-128"/>
              </a:rPr>
              <a:t>Training</a:t>
            </a:r>
            <a:endParaRPr lang="en-US" altLang="en-US" b="1" u="sng" dirty="0">
              <a:solidFill>
                <a:srgbClr val="000000"/>
              </a:solidFill>
              <a:ea typeface="MS PGothic" charset="-128"/>
            </a:endParaRPr>
          </a:p>
          <a:p>
            <a:pPr>
              <a:defRPr/>
            </a:pPr>
            <a:endParaRPr lang="en-US" altLang="en-US" dirty="0">
              <a:solidFill>
                <a:srgbClr val="000000"/>
              </a:solidFill>
              <a:ea typeface="MS PGothic" charset="-128"/>
            </a:endParaRPr>
          </a:p>
          <a:p>
            <a:pPr>
              <a:defRPr/>
            </a:pPr>
            <a:r>
              <a:rPr lang="en-US" altLang="en-US" b="1" dirty="0">
                <a:solidFill>
                  <a:srgbClr val="000000"/>
                </a:solidFill>
                <a:ea typeface="MS PGothic" charset="-128"/>
              </a:rPr>
              <a:t>Presentation (Introduction Part </a:t>
            </a:r>
            <a:r>
              <a:rPr lang="en-US" altLang="en-US" b="1" dirty="0" smtClean="0">
                <a:solidFill>
                  <a:srgbClr val="000000"/>
                </a:solidFill>
                <a:ea typeface="MS PGothic" charset="-128"/>
              </a:rPr>
              <a:t>1, Tool 1)</a:t>
            </a:r>
            <a:endParaRPr lang="en-US" altLang="en-US" b="1" dirty="0">
              <a:solidFill>
                <a:srgbClr val="000000"/>
              </a:solidFill>
              <a:ea typeface="MS PGothic" charset="-128"/>
            </a:endParaRPr>
          </a:p>
          <a:p>
            <a:pPr>
              <a:buFontTx/>
              <a:buChar char="•"/>
              <a:defRPr/>
            </a:pPr>
            <a:endParaRPr lang="en-US" altLang="en-US" b="1"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Explain that the purpose of this tool is to provide you with a tracking template to use with people—it</a:t>
            </a:r>
            <a:r>
              <a:rPr lang="ja-JP" altLang="en-US" dirty="0">
                <a:solidFill>
                  <a:srgbClr val="000000"/>
                </a:solidFill>
                <a:ea typeface="MS PGothic" charset="-128"/>
              </a:rPr>
              <a:t>’</a:t>
            </a:r>
            <a:r>
              <a:rPr lang="en-US" altLang="ja-JP" dirty="0">
                <a:solidFill>
                  <a:srgbClr val="000000"/>
                </a:solidFill>
                <a:ea typeface="MS PGothic" charset="-128"/>
              </a:rPr>
              <a:t>s a simple way to keep track of the tools or information shared with a particular person, collect output level data, and connect one meeting to the next.</a:t>
            </a:r>
          </a:p>
          <a:p>
            <a:pPr marL="171450" indent="-171450" eaLnBrk="1" hangingPunct="1">
              <a:spcBef>
                <a:spcPct val="0"/>
              </a:spcBef>
              <a:buFont typeface="Arial" charset="0"/>
              <a:buChar char="•"/>
              <a:defRPr/>
            </a:pPr>
            <a:r>
              <a:rPr lang="en-US" altLang="en-US" dirty="0">
                <a:solidFill>
                  <a:srgbClr val="000000"/>
                </a:solidFill>
                <a:ea typeface="MS PGothic" charset="-128"/>
              </a:rPr>
              <a:t>Ask participants to open their toolkits to the tool and review it with the participants</a:t>
            </a:r>
            <a:r>
              <a:rPr lang="en-US" altLang="en-US" dirty="0" smtClean="0">
                <a:solidFill>
                  <a:srgbClr val="000000"/>
                </a:solidFill>
                <a:ea typeface="MS PGothic" charset="-128"/>
              </a:rPr>
              <a:t>.</a:t>
            </a:r>
            <a:endParaRPr lang="en-US" altLang="en-US" dirty="0">
              <a:solidFill>
                <a:srgbClr val="000000"/>
              </a:solidFill>
              <a:ea typeface="MS PGothic" charset="-128"/>
            </a:endParaRPr>
          </a:p>
        </p:txBody>
      </p:sp>
      <p:sp>
        <p:nvSpPr>
          <p:cNvPr id="829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F5F05E1-CE4A-4817-9479-518ADA20D0A3}" type="slidenum">
              <a:rPr lang="en-US" altLang="en-US" smtClean="0">
                <a:latin typeface="Calibri" panose="020F0502020204030204" pitchFamily="34" charset="0"/>
              </a:rPr>
              <a:pPr/>
              <a:t>34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4519220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4: </a:t>
            </a:r>
            <a:r>
              <a:rPr lang="en-US" b="1" u="sng" dirty="0" smtClean="0">
                <a:solidFill>
                  <a:srgbClr val="000000"/>
                </a:solidFill>
                <a:ea typeface="ＭＳ Ｐゴシック" charset="0"/>
              </a:rPr>
              <a:t>Intro Part 1: </a:t>
            </a:r>
            <a:r>
              <a:rPr lang="en-US" altLang="en-US" b="1" i="1" u="sng" dirty="0" smtClean="0">
                <a:solidFill>
                  <a:srgbClr val="000000"/>
                </a:solidFill>
                <a:ea typeface="MS PGothic" charset="-128"/>
              </a:rPr>
              <a:t>An </a:t>
            </a:r>
            <a:r>
              <a:rPr lang="en-US" altLang="en-US" b="1" i="1" u="sng" dirty="0">
                <a:solidFill>
                  <a:srgbClr val="000000"/>
                </a:solidFill>
                <a:ea typeface="MS PGothic" charset="-128"/>
              </a:rPr>
              <a:t>Orientation to the </a:t>
            </a:r>
            <a:r>
              <a:rPr lang="en-US" altLang="en-US" b="1" i="1" u="sng" dirty="0" smtClean="0">
                <a:solidFill>
                  <a:srgbClr val="000000"/>
                </a:solidFill>
                <a:ea typeface="MS PGothic" charset="-128"/>
              </a:rPr>
              <a:t>toolkit </a:t>
            </a:r>
            <a:r>
              <a:rPr lang="en-US" altLang="en-US" b="1" i="1" u="sng" dirty="0">
                <a:solidFill>
                  <a:srgbClr val="000000"/>
                </a:solidFill>
                <a:ea typeface="MS PGothic" charset="-128"/>
              </a:rPr>
              <a:t>and the </a:t>
            </a:r>
            <a:r>
              <a:rPr lang="en-US" altLang="en-US" b="1" i="1" u="sng" dirty="0" smtClean="0">
                <a:solidFill>
                  <a:srgbClr val="000000"/>
                </a:solidFill>
                <a:ea typeface="MS PGothic" charset="-128"/>
              </a:rPr>
              <a:t>Training</a:t>
            </a:r>
            <a:endParaRPr lang="en-US" altLang="en-US" b="1" u="sng" dirty="0">
              <a:solidFill>
                <a:srgbClr val="000000"/>
              </a:solidFill>
              <a:ea typeface="MS PGothic" charset="-128"/>
            </a:endParaRPr>
          </a:p>
          <a:p>
            <a:pPr>
              <a:buFontTx/>
              <a:buChar char="•"/>
              <a:defRPr/>
            </a:pPr>
            <a:endParaRPr lang="en-US" altLang="en-US" dirty="0">
              <a:solidFill>
                <a:srgbClr val="000000"/>
              </a:solidFill>
              <a:ea typeface="MS PGothic" charset="-128"/>
            </a:endParaRPr>
          </a:p>
          <a:p>
            <a:pPr>
              <a:defRPr/>
            </a:pPr>
            <a:r>
              <a:rPr lang="en-US" altLang="en-US" b="1" dirty="0">
                <a:solidFill>
                  <a:srgbClr val="000000"/>
                </a:solidFill>
                <a:ea typeface="MS PGothic" charset="-128"/>
              </a:rPr>
              <a:t>Presentation (Introduction Part </a:t>
            </a:r>
            <a:r>
              <a:rPr lang="en-US" altLang="en-US" b="1" dirty="0" smtClean="0">
                <a:solidFill>
                  <a:srgbClr val="000000"/>
                </a:solidFill>
                <a:ea typeface="MS PGothic" charset="-128"/>
              </a:rPr>
              <a:t>1, Tool 1)</a:t>
            </a:r>
            <a:endParaRPr lang="en-US" altLang="en-US" b="1" dirty="0">
              <a:solidFill>
                <a:srgbClr val="000000"/>
              </a:solidFill>
              <a:ea typeface="MS PGothic" charset="-128"/>
            </a:endParaRPr>
          </a:p>
          <a:p>
            <a:pPr>
              <a:buFontTx/>
              <a:buChar char="•"/>
              <a:defRPr/>
            </a:pPr>
            <a:endParaRPr lang="en-US" altLang="en-US" b="1" u="sng" dirty="0">
              <a:solidFill>
                <a:srgbClr val="000000"/>
              </a:solidFill>
              <a:ea typeface="MS PGothic" charset="-128"/>
            </a:endParaRPr>
          </a:p>
          <a:p>
            <a:pPr marL="171450" indent="-171450">
              <a:buFont typeface="Arial" charset="0"/>
              <a:buChar char="•"/>
              <a:defRPr/>
            </a:pPr>
            <a:r>
              <a:rPr lang="en-US" altLang="en-US" dirty="0">
                <a:solidFill>
                  <a:srgbClr val="000000"/>
                </a:solidFill>
                <a:ea typeface="MS PGothic" charset="-128"/>
              </a:rPr>
              <a:t>Explain the </a:t>
            </a:r>
            <a:r>
              <a:rPr lang="en-US" altLang="en-US" i="1" dirty="0">
                <a:solidFill>
                  <a:srgbClr val="000000"/>
                </a:solidFill>
                <a:ea typeface="MS PGothic" charset="-128"/>
              </a:rPr>
              <a:t>Financial Empowerment Checklist</a:t>
            </a:r>
            <a:r>
              <a:rPr lang="en-US" altLang="en-US" dirty="0">
                <a:solidFill>
                  <a:srgbClr val="000000"/>
                </a:solidFill>
                <a:ea typeface="MS PGothic" charset="-128"/>
              </a:rPr>
              <a:t>. Point out:</a:t>
            </a:r>
          </a:p>
          <a:p>
            <a:pPr marL="642937" lvl="1" indent="-171450">
              <a:buFont typeface="Arial" charset="0"/>
              <a:buChar char="•"/>
              <a:defRPr/>
            </a:pPr>
            <a:r>
              <a:rPr lang="en-US" altLang="en-US" dirty="0">
                <a:solidFill>
                  <a:srgbClr val="000000"/>
                </a:solidFill>
                <a:ea typeface="MS PGothic" charset="-128"/>
              </a:rPr>
              <a:t>Question related to financial empowerment issue addressed in module</a:t>
            </a:r>
          </a:p>
          <a:p>
            <a:pPr marL="642937" lvl="1" indent="-171450">
              <a:buFont typeface="Arial" charset="0"/>
              <a:buChar char="•"/>
              <a:defRPr/>
            </a:pPr>
            <a:r>
              <a:rPr lang="en-US" altLang="en-US" dirty="0">
                <a:solidFill>
                  <a:srgbClr val="000000"/>
                </a:solidFill>
                <a:ea typeface="MS PGothic" charset="-128"/>
              </a:rPr>
              <a:t>Space to write notes regarding information or tools provided</a:t>
            </a:r>
          </a:p>
          <a:p>
            <a:pPr marL="642937" lvl="1" indent="-171450">
              <a:buFont typeface="Arial" charset="0"/>
              <a:buChar char="•"/>
              <a:defRPr/>
            </a:pPr>
            <a:r>
              <a:rPr lang="en-US" altLang="en-US" dirty="0">
                <a:solidFill>
                  <a:srgbClr val="000000"/>
                </a:solidFill>
                <a:ea typeface="MS PGothic" charset="-128"/>
              </a:rPr>
              <a:t>Space to check or write date tool used</a:t>
            </a:r>
          </a:p>
          <a:p>
            <a:pPr marL="171450" indent="-171450">
              <a:buFont typeface="Arial" charset="0"/>
              <a:buChar char="•"/>
              <a:defRPr/>
            </a:pPr>
            <a:endParaRPr lang="en-US" altLang="en-US" i="1" dirty="0">
              <a:solidFill>
                <a:srgbClr val="000000"/>
              </a:solidFill>
              <a:ea typeface="MS PGothic" charset="-128"/>
            </a:endParaRPr>
          </a:p>
          <a:p>
            <a:pPr marL="171450" indent="-171450">
              <a:buFont typeface="Arial" charset="0"/>
              <a:buChar char="•"/>
              <a:defRPr/>
            </a:pPr>
            <a:r>
              <a:rPr lang="en-US" altLang="en-US" dirty="0">
                <a:solidFill>
                  <a:srgbClr val="000000"/>
                </a:solidFill>
                <a:ea typeface="MS PGothic" charset="-128"/>
              </a:rPr>
              <a:t>Explain the rationale for this tool :</a:t>
            </a:r>
          </a:p>
          <a:p>
            <a:pPr marL="642937" lvl="1" indent="-171450">
              <a:buFont typeface="Arial" charset="0"/>
              <a:buChar char="•"/>
              <a:defRPr/>
            </a:pPr>
            <a:r>
              <a:rPr lang="en-US" altLang="en-US" dirty="0">
                <a:ea typeface="MS PGothic" charset="-128"/>
              </a:rPr>
              <a:t>It is designed to help identify the financial empowerment information and tools to share</a:t>
            </a:r>
          </a:p>
          <a:p>
            <a:pPr marL="642937" lvl="1" indent="-171450">
              <a:buFont typeface="Arial" charset="0"/>
              <a:buChar char="•"/>
              <a:defRPr/>
            </a:pPr>
            <a:r>
              <a:rPr lang="en-US" altLang="en-US" dirty="0">
                <a:ea typeface="MS PGothic" charset="-128"/>
              </a:rPr>
              <a:t>Keep track of the information you have shared including any referrals</a:t>
            </a:r>
          </a:p>
          <a:p>
            <a:pPr marL="642937" lvl="1" indent="-171450">
              <a:buFont typeface="Arial" charset="0"/>
              <a:buChar char="•"/>
              <a:defRPr/>
            </a:pPr>
            <a:endParaRPr lang="en-US" altLang="en-US" dirty="0">
              <a:ea typeface="MS PGothic" charset="-128"/>
            </a:endParaRPr>
          </a:p>
          <a:p>
            <a:pPr marL="171450" indent="-171450">
              <a:buFont typeface="Arial" charset="0"/>
              <a:buChar char="•"/>
              <a:defRPr/>
            </a:pPr>
            <a:r>
              <a:rPr lang="en-US" altLang="en-US" dirty="0">
                <a:ea typeface="MS PGothic" charset="-128"/>
              </a:rPr>
              <a:t>Be sure to follow your organization’s policy on storing and safeguarding people’s personal information</a:t>
            </a:r>
            <a:r>
              <a:rPr lang="en-US" altLang="en-US" dirty="0" smtClean="0">
                <a:ea typeface="MS PGothic" charset="-128"/>
              </a:rPr>
              <a:t>.</a:t>
            </a:r>
            <a:endParaRPr lang="en-US" altLang="en-US" dirty="0">
              <a:solidFill>
                <a:srgbClr val="000000"/>
              </a:solidFill>
              <a:ea typeface="MS PGothic" charset="-128"/>
            </a:endParaRPr>
          </a:p>
          <a:p>
            <a:pPr>
              <a:defRPr/>
            </a:pPr>
            <a:endParaRPr lang="en-US" altLang="en-US" dirty="0">
              <a:ea typeface="MS PGothic" charset="-128"/>
            </a:endParaRPr>
          </a:p>
        </p:txBody>
      </p:sp>
      <p:sp>
        <p:nvSpPr>
          <p:cNvPr id="84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C760C5A-399C-4066-AB0B-2847145C608B}" type="slidenum">
              <a:rPr lang="en-US" altLang="en-US" smtClean="0">
                <a:latin typeface="Calibri" panose="020F0502020204030204" pitchFamily="34" charset="0"/>
              </a:rPr>
              <a:pPr/>
              <a:t>35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708467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n-US" altLang="en-US" b="1" u="sng" dirty="0" smtClean="0">
                <a:solidFill>
                  <a:srgbClr val="000000"/>
                </a:solidFill>
              </a:rPr>
              <a:t>Training Section 4: </a:t>
            </a:r>
            <a:r>
              <a:rPr lang="en-US" altLang="en-US" b="1" i="1" u="sng" dirty="0" smtClean="0">
                <a:solidFill>
                  <a:srgbClr val="000000"/>
                </a:solidFill>
              </a:rPr>
              <a:t>An Orientation to the toolkit and the Training</a:t>
            </a:r>
            <a:endParaRPr lang="en-US" altLang="en-US" b="1" u="sng" dirty="0" smtClean="0">
              <a:solidFill>
                <a:srgbClr val="000000"/>
              </a:solidFill>
            </a:endParaRPr>
          </a:p>
          <a:p>
            <a:endParaRPr lang="en-US" altLang="en-US" dirty="0" smtClean="0"/>
          </a:p>
          <a:p>
            <a:r>
              <a:rPr lang="en-US" altLang="en-US" b="1" dirty="0" smtClean="0"/>
              <a:t>Presentation</a:t>
            </a:r>
          </a:p>
          <a:p>
            <a:endParaRPr lang="en-US" altLang="en-US" dirty="0" smtClean="0"/>
          </a:p>
          <a:p>
            <a:pPr marL="171450" indent="-171450">
              <a:buFont typeface="Arial" panose="020B0604020202020204" pitchFamily="34" charset="0"/>
              <a:buChar char="•"/>
            </a:pPr>
            <a:r>
              <a:rPr lang="en-US" altLang="en-US" dirty="0" smtClean="0"/>
              <a:t>Explain the train-the-trainer</a:t>
            </a:r>
            <a:r>
              <a:rPr lang="en-US" altLang="en-US" baseline="0" dirty="0" smtClean="0"/>
              <a:t> </a:t>
            </a:r>
            <a:r>
              <a:rPr lang="en-US" altLang="en-US" dirty="0" smtClean="0"/>
              <a:t>model as further introduction to the orientation to the materials to plan and deliver training.</a:t>
            </a:r>
          </a:p>
        </p:txBody>
      </p:sp>
      <p:sp>
        <p:nvSpPr>
          <p:cNvPr id="87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72145A4-F73D-4348-8C3D-271AC87C8FF1}" type="slidenum">
              <a:rPr lang="en-US" altLang="en-US" smtClean="0">
                <a:latin typeface="Calibri" panose="020F0502020204030204" pitchFamily="34" charset="0"/>
              </a:rPr>
              <a:pPr/>
              <a:t>36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6043628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7263">
              <a:defRPr/>
            </a:pPr>
            <a:r>
              <a:rPr lang="en-US" altLang="en-US" b="1" u="sng" dirty="0" smtClean="0">
                <a:solidFill>
                  <a:srgbClr val="000000"/>
                </a:solidFill>
                <a:ea typeface="MS PGothic" charset="-128"/>
              </a:rPr>
              <a:t>Training Section 4: </a:t>
            </a:r>
            <a:r>
              <a:rPr lang="en-US" altLang="en-US" b="1" i="1" u="sng" dirty="0" smtClean="0">
                <a:solidFill>
                  <a:srgbClr val="000000"/>
                </a:solidFill>
                <a:ea typeface="MS PGothic" charset="-128"/>
              </a:rPr>
              <a:t>An </a:t>
            </a:r>
            <a:r>
              <a:rPr lang="en-US" altLang="en-US" b="1" i="1" u="sng" dirty="0">
                <a:solidFill>
                  <a:srgbClr val="000000"/>
                </a:solidFill>
                <a:ea typeface="MS PGothic" charset="-128"/>
              </a:rPr>
              <a:t>Orientation to the </a:t>
            </a:r>
            <a:r>
              <a:rPr lang="en-US" altLang="en-US" b="1" i="1" u="sng" dirty="0" smtClean="0">
                <a:solidFill>
                  <a:srgbClr val="000000"/>
                </a:solidFill>
                <a:ea typeface="MS PGothic" charset="-128"/>
              </a:rPr>
              <a:t>toolkit </a:t>
            </a:r>
            <a:r>
              <a:rPr lang="en-US" altLang="en-US" b="1" i="1" u="sng" dirty="0">
                <a:solidFill>
                  <a:srgbClr val="000000"/>
                </a:solidFill>
                <a:ea typeface="MS PGothic" charset="-128"/>
              </a:rPr>
              <a:t>and the </a:t>
            </a:r>
            <a:r>
              <a:rPr lang="en-US" altLang="en-US" b="1" i="1" u="sng" dirty="0" smtClean="0">
                <a:solidFill>
                  <a:srgbClr val="000000"/>
                </a:solidFill>
                <a:ea typeface="MS PGothic" charset="-128"/>
              </a:rPr>
              <a:t>Training</a:t>
            </a:r>
            <a:endParaRPr lang="en-US" altLang="en-US" b="1" u="sng" dirty="0">
              <a:solidFill>
                <a:srgbClr val="000000"/>
              </a:solidFill>
              <a:ea typeface="MS PGothic" charset="-128"/>
            </a:endParaRPr>
          </a:p>
          <a:p>
            <a:pPr defTabSz="957263">
              <a:defRPr/>
            </a:pPr>
            <a:endParaRPr lang="en-US" altLang="en-US" b="1" u="sng" dirty="0">
              <a:solidFill>
                <a:srgbClr val="000000"/>
              </a:solidFill>
              <a:ea typeface="MS PGothic" charset="-128"/>
            </a:endParaRPr>
          </a:p>
          <a:p>
            <a:pPr defTabSz="957263">
              <a:defRPr/>
            </a:pPr>
            <a:r>
              <a:rPr lang="en-US" altLang="en-US" b="1" dirty="0">
                <a:solidFill>
                  <a:srgbClr val="000000"/>
                </a:solidFill>
                <a:ea typeface="MS PGothic" charset="-128"/>
              </a:rPr>
              <a:t>Facilitated Discussion and </a:t>
            </a:r>
            <a:r>
              <a:rPr lang="en-US" altLang="en-US" b="1" dirty="0" smtClean="0">
                <a:solidFill>
                  <a:srgbClr val="000000"/>
                </a:solidFill>
                <a:ea typeface="MS PGothic" charset="-128"/>
              </a:rPr>
              <a:t>Presentation</a:t>
            </a:r>
          </a:p>
          <a:p>
            <a:pPr defTabSz="957263">
              <a:defRPr/>
            </a:pPr>
            <a:endParaRPr lang="en-US" altLang="en-US" b="1" dirty="0">
              <a:ea typeface="MS PGothic" charset="-128"/>
            </a:endParaRPr>
          </a:p>
          <a:p>
            <a:pPr marL="171450" indent="-171450" defTabSz="957263" eaLnBrk="1" hangingPunct="1">
              <a:spcBef>
                <a:spcPct val="0"/>
              </a:spcBef>
              <a:buFont typeface="Arial" charset="0"/>
              <a:buChar char="•"/>
              <a:defRPr/>
            </a:pPr>
            <a:r>
              <a:rPr lang="en-US" altLang="en-US" dirty="0">
                <a:ea typeface="MS PGothic" charset="-128"/>
              </a:rPr>
              <a:t>Review each resource or tool available to help with planning and implementing the training.</a:t>
            </a:r>
          </a:p>
          <a:p>
            <a:pPr marL="171450" indent="-171450" defTabSz="957263" eaLnBrk="1" hangingPunct="1">
              <a:spcBef>
                <a:spcPct val="0"/>
              </a:spcBef>
              <a:buFont typeface="Arial" charset="0"/>
              <a:buChar char="•"/>
              <a:defRPr/>
            </a:pPr>
            <a:r>
              <a:rPr lang="en-US" altLang="en-US" dirty="0">
                <a:ea typeface="MS PGothic" charset="-128"/>
              </a:rPr>
              <a:t>End with the training slides and transition into organization of the training using the following slides.</a:t>
            </a:r>
          </a:p>
          <a:p>
            <a:pPr defTabSz="957263">
              <a:defRPr/>
            </a:pPr>
            <a:endParaRPr lang="en-US" altLang="en-US" b="1" i="1" dirty="0">
              <a:solidFill>
                <a:srgbClr val="000000"/>
              </a:solidFill>
              <a:ea typeface="MS PGothic" charset="-128"/>
            </a:endParaRPr>
          </a:p>
          <a:p>
            <a:pPr defTabSz="957263">
              <a:defRPr/>
            </a:pPr>
            <a:r>
              <a:rPr lang="en-US" altLang="en-US" b="1" i="1" dirty="0">
                <a:solidFill>
                  <a:srgbClr val="000000"/>
                </a:solidFill>
                <a:ea typeface="MS PGothic" charset="-128"/>
              </a:rPr>
              <a:t>NOTE: If you have access to an Internet connection during the training, it can be useful for participants to see you move through the website to the complaint and show some of the features of this section of the CFPB’s website </a:t>
            </a:r>
            <a:r>
              <a:rPr lang="en-US" altLang="en-US" b="1" i="1" dirty="0" smtClean="0">
                <a:solidFill>
                  <a:srgbClr val="000000"/>
                </a:solidFill>
                <a:ea typeface="MS PGothic" charset="-128"/>
              </a:rPr>
              <a:t>live</a:t>
            </a:r>
            <a:r>
              <a:rPr lang="en-US" altLang="en-US" b="1" i="1" dirty="0">
                <a:solidFill>
                  <a:schemeClr val="tx1"/>
                </a:solidFill>
                <a:ea typeface="MS PGothic" charset="-128"/>
              </a:rPr>
              <a:t>,</a:t>
            </a:r>
            <a:endParaRPr lang="en-US" altLang="en-US" b="1" i="1" dirty="0">
              <a:solidFill>
                <a:srgbClr val="000000"/>
              </a:solidFill>
              <a:ea typeface="MS PGothic" charset="-128"/>
            </a:endParaRPr>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B5C91A1-10B5-42E7-ADA8-C5F6004C14E8}" type="slidenum">
              <a:rPr lang="en-US" altLang="en-US" smtClean="0">
                <a:latin typeface="Calibri" panose="020F0502020204030204" pitchFamily="34" charset="0"/>
              </a:rPr>
              <a:pPr/>
              <a:t>37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1851726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46150">
              <a:defRPr/>
            </a:pPr>
            <a:r>
              <a:rPr lang="en-US" altLang="en-US" b="1" u="sng" dirty="0" smtClean="0">
                <a:solidFill>
                  <a:srgbClr val="000000"/>
                </a:solidFill>
                <a:ea typeface="MS PGothic" charset="-128"/>
              </a:rPr>
              <a:t>Training Section 4: </a:t>
            </a:r>
            <a:r>
              <a:rPr lang="en-US" altLang="en-US" b="1" i="1" u="sng" dirty="0" smtClean="0">
                <a:solidFill>
                  <a:srgbClr val="000000"/>
                </a:solidFill>
                <a:ea typeface="MS PGothic" charset="-128"/>
              </a:rPr>
              <a:t>An </a:t>
            </a:r>
            <a:r>
              <a:rPr lang="en-US" altLang="en-US" b="1" i="1" u="sng" dirty="0">
                <a:solidFill>
                  <a:srgbClr val="000000"/>
                </a:solidFill>
                <a:ea typeface="MS PGothic" charset="-128"/>
              </a:rPr>
              <a:t>Orientation to the </a:t>
            </a:r>
            <a:r>
              <a:rPr lang="en-US" altLang="en-US" b="1" i="1" u="sng" dirty="0" smtClean="0">
                <a:solidFill>
                  <a:srgbClr val="000000"/>
                </a:solidFill>
                <a:ea typeface="MS PGothic" charset="-128"/>
              </a:rPr>
              <a:t>toolkit </a:t>
            </a:r>
            <a:r>
              <a:rPr lang="en-US" altLang="en-US" b="1" i="1" u="sng" dirty="0">
                <a:solidFill>
                  <a:srgbClr val="000000"/>
                </a:solidFill>
                <a:ea typeface="MS PGothic" charset="-128"/>
              </a:rPr>
              <a:t>and the </a:t>
            </a:r>
            <a:r>
              <a:rPr lang="en-US" altLang="en-US" b="1" i="1" u="sng" dirty="0" smtClean="0">
                <a:solidFill>
                  <a:srgbClr val="000000"/>
                </a:solidFill>
                <a:ea typeface="MS PGothic" charset="-128"/>
              </a:rPr>
              <a:t>Training</a:t>
            </a:r>
            <a:endParaRPr lang="en-US" altLang="en-US" b="1" u="sng" dirty="0">
              <a:solidFill>
                <a:srgbClr val="000000"/>
              </a:solidFill>
              <a:ea typeface="MS PGothic" charset="-128"/>
            </a:endParaRPr>
          </a:p>
          <a:p>
            <a:pPr defTabSz="946150">
              <a:defRPr/>
            </a:pPr>
            <a:endParaRPr lang="en-US" altLang="en-US" b="1" u="sng" dirty="0">
              <a:solidFill>
                <a:srgbClr val="000000"/>
              </a:solidFill>
              <a:ea typeface="MS PGothic" charset="-128"/>
            </a:endParaRPr>
          </a:p>
          <a:p>
            <a:pPr defTabSz="946150">
              <a:defRPr/>
            </a:pPr>
            <a:r>
              <a:rPr lang="en-US" altLang="en-US" b="1" dirty="0">
                <a:solidFill>
                  <a:srgbClr val="000000"/>
                </a:solidFill>
                <a:ea typeface="MS PGothic" charset="-128"/>
              </a:rPr>
              <a:t>Presentation</a:t>
            </a:r>
          </a:p>
          <a:p>
            <a:pPr defTabSz="946150">
              <a:defRPr/>
            </a:pPr>
            <a:endParaRPr lang="en-US" altLang="en-US" b="1" i="1" u="sng" dirty="0">
              <a:solidFill>
                <a:srgbClr val="000000"/>
              </a:solidFill>
              <a:ea typeface="MS PGothic" charset="-128"/>
            </a:endParaRPr>
          </a:p>
          <a:p>
            <a:pPr defTabSz="946150">
              <a:defRPr/>
            </a:pPr>
            <a:r>
              <a:rPr lang="en-US" altLang="en-US" b="1" i="1" dirty="0">
                <a:solidFill>
                  <a:srgbClr val="000000"/>
                </a:solidFill>
                <a:ea typeface="MS PGothic" charset="-128"/>
              </a:rPr>
              <a:t>NOTE: Before covering the next section, you may want to explain that this is geared to those individuals in the training that will be providing training to others on the use of the </a:t>
            </a:r>
            <a:r>
              <a:rPr lang="en-US" altLang="en-US" b="1" i="1" dirty="0" smtClean="0">
                <a:solidFill>
                  <a:srgbClr val="000000"/>
                </a:solidFill>
                <a:ea typeface="MS PGothic" charset="-128"/>
              </a:rPr>
              <a:t>toolkit</a:t>
            </a:r>
            <a:r>
              <a:rPr lang="en-US" altLang="en-US" b="1" i="1" dirty="0">
                <a:solidFill>
                  <a:srgbClr val="000000"/>
                </a:solidFill>
                <a:ea typeface="MS PGothic" charset="-128"/>
              </a:rPr>
              <a:t>. Recognize that not everyone in the room will be fulfilling this role, but that since this is a training for trainers, covering this information during the training today is essential.</a:t>
            </a:r>
          </a:p>
          <a:p>
            <a:pPr defTabSz="946150">
              <a:defRPr/>
            </a:pPr>
            <a:endParaRPr lang="en-US" altLang="en-US" b="1" dirty="0">
              <a:solidFill>
                <a:srgbClr val="000000"/>
              </a:solidFill>
              <a:ea typeface="MS PGothic" charset="-128"/>
            </a:endParaRPr>
          </a:p>
          <a:p>
            <a:pPr defTabSz="946150">
              <a:defRPr/>
            </a:pPr>
            <a:r>
              <a:rPr lang="en-US" altLang="en-US" b="1" dirty="0">
                <a:solidFill>
                  <a:srgbClr val="000000"/>
                </a:solidFill>
                <a:ea typeface="MS PGothic" charset="-128"/>
              </a:rPr>
              <a:t>Review the organization of the instructions for facilitation in the training guide.</a:t>
            </a:r>
            <a:endParaRPr lang="en-US" altLang="en-US" b="1" dirty="0">
              <a:ea typeface="MS PGothic" charset="-128"/>
            </a:endParaRPr>
          </a:p>
          <a:p>
            <a:pPr defTabSz="946150">
              <a:buFontTx/>
              <a:buChar char="•"/>
              <a:defRPr/>
            </a:pPr>
            <a:endParaRPr lang="en-US" altLang="en-US" dirty="0">
              <a:ea typeface="MS PGothic" charset="-128"/>
            </a:endParaRPr>
          </a:p>
          <a:p>
            <a:pPr marL="171450" indent="-171450" defTabSz="946150">
              <a:buFont typeface="Arial" charset="0"/>
              <a:buChar char="•"/>
              <a:defRPr/>
            </a:pPr>
            <a:r>
              <a:rPr lang="en-US" altLang="en-US" dirty="0">
                <a:ea typeface="MS PGothic" charset="-128"/>
              </a:rPr>
              <a:t>The PPT slides will contain the visual aids for the training.</a:t>
            </a:r>
          </a:p>
          <a:p>
            <a:pPr marL="171450" indent="-171450" defTabSz="946150">
              <a:buFont typeface="Arial" charset="0"/>
              <a:buChar char="•"/>
              <a:defRPr/>
            </a:pPr>
            <a:r>
              <a:rPr lang="en-US" altLang="en-US" dirty="0">
                <a:ea typeface="MS PGothic" charset="-128"/>
              </a:rPr>
              <a:t>The instructions for leading the training—the facilitator instructions—can be found in the notes section of the PPT presentation. To find this, go to the view function, select notes page few</a:t>
            </a:r>
          </a:p>
          <a:p>
            <a:pPr marL="171450" indent="-171450" defTabSz="946150">
              <a:buFont typeface="Arial" charset="0"/>
              <a:buChar char="•"/>
              <a:defRPr/>
            </a:pPr>
            <a:r>
              <a:rPr lang="en-US" altLang="en-US" dirty="0">
                <a:ea typeface="MS PGothic" charset="-128"/>
              </a:rPr>
              <a:t>This training may be used without modification, but trainers may feel welcome to add activities that they feel are more relevant for the people they are training.</a:t>
            </a:r>
          </a:p>
          <a:p>
            <a:pPr marL="171450" indent="-171450" defTabSz="946150">
              <a:buFont typeface="Arial" charset="0"/>
              <a:buChar char="•"/>
              <a:defRPr/>
            </a:pPr>
            <a:r>
              <a:rPr lang="en-US" altLang="en-US" dirty="0">
                <a:ea typeface="MS PGothic" charset="-128"/>
              </a:rPr>
              <a:t>The goal is to try to cover as many of the tools as possible in a way that is engaging and increases their ability to use the tools with the people they serve</a:t>
            </a:r>
            <a:r>
              <a:rPr lang="en-US" altLang="en-US" dirty="0" smtClean="0">
                <a:ea typeface="MS PGothic" charset="-128"/>
              </a:rPr>
              <a:t>.</a:t>
            </a:r>
            <a:endParaRPr lang="en-US" altLang="en-US" dirty="0">
              <a:ea typeface="MS PGothic" charset="-128"/>
            </a:endParaRP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C04EBFF-FD45-481D-BCA5-F55C57DBBEC0}" type="slidenum">
              <a:rPr lang="en-US" altLang="en-US" smtClean="0">
                <a:latin typeface="Calibri" panose="020F0502020204030204" pitchFamily="34" charset="0"/>
              </a:rPr>
              <a:pPr/>
              <a:t>38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736659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defTabSz="946150"/>
            <a:r>
              <a:rPr lang="en-US" altLang="en-US" b="1" u="sng" dirty="0" smtClean="0">
                <a:solidFill>
                  <a:srgbClr val="000000"/>
                </a:solidFill>
              </a:rPr>
              <a:t>Training Section 4: </a:t>
            </a:r>
            <a:r>
              <a:rPr lang="en-US" altLang="en-US" b="1" i="1" u="sng" dirty="0" smtClean="0">
                <a:solidFill>
                  <a:srgbClr val="000000"/>
                </a:solidFill>
              </a:rPr>
              <a:t>An Orientation to the toolkit and the Training</a:t>
            </a:r>
            <a:endParaRPr lang="en-US" altLang="en-US" b="1" u="sng" dirty="0" smtClean="0">
              <a:solidFill>
                <a:srgbClr val="000000"/>
              </a:solidFill>
            </a:endParaRPr>
          </a:p>
          <a:p>
            <a:pPr defTabSz="946150"/>
            <a:endParaRPr lang="en-US" altLang="en-US" b="1" u="sng" dirty="0" smtClean="0">
              <a:solidFill>
                <a:srgbClr val="000000"/>
              </a:solidFill>
            </a:endParaRPr>
          </a:p>
          <a:p>
            <a:pPr marL="171450" indent="-171450" defTabSz="946150">
              <a:buFont typeface="Arial" panose="020B0604020202020204" pitchFamily="34" charset="0"/>
              <a:buChar char="•"/>
            </a:pPr>
            <a:r>
              <a:rPr lang="en-US" altLang="en-US" dirty="0" smtClean="0"/>
              <a:t>Explain that in order to see the notes, you must be in Notes Page View under the View Function Tab in PowerPoint.</a:t>
            </a:r>
          </a:p>
          <a:p>
            <a:pPr marL="171450" indent="-171450" defTabSz="946150">
              <a:buFont typeface="Arial" panose="020B0604020202020204" pitchFamily="34" charset="0"/>
              <a:buChar char="•"/>
            </a:pPr>
            <a:r>
              <a:rPr lang="en-US" altLang="en-US" dirty="0" smtClean="0"/>
              <a:t>Explain that if printing off of the website, to use the PPT version not the PDF version. The PDF version will cut off notes that exceed one page.</a:t>
            </a:r>
          </a:p>
          <a:p>
            <a:pPr marL="171450" indent="-171450" defTabSz="946150">
              <a:buFont typeface="Arial" panose="020B0604020202020204" pitchFamily="34" charset="0"/>
              <a:buChar char="•"/>
            </a:pPr>
            <a:r>
              <a:rPr lang="en-US" altLang="en-US" dirty="0" smtClean="0"/>
              <a:t>Share this excerpt of what a PPT slide in notes pages view looks like.</a:t>
            </a:r>
          </a:p>
        </p:txBody>
      </p:sp>
      <p:sp>
        <p:nvSpPr>
          <p:cNvPr id="931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4DE6676-6DD5-421C-AC39-2160FF1A7706}" type="slidenum">
              <a:rPr lang="en-US" altLang="en-US" smtClean="0">
                <a:latin typeface="Calibri" panose="020F0502020204030204" pitchFamily="34" charset="0"/>
              </a:rPr>
              <a:pPr/>
              <a:t>39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994572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46150">
              <a:defRPr/>
            </a:pPr>
            <a:r>
              <a:rPr lang="en-US" altLang="en-US" b="1" u="sng" dirty="0" smtClean="0">
                <a:solidFill>
                  <a:srgbClr val="000000"/>
                </a:solidFill>
                <a:ea typeface="MS PGothic" charset="-128"/>
              </a:rPr>
              <a:t>Training Section 4: </a:t>
            </a:r>
            <a:r>
              <a:rPr lang="en-US" altLang="en-US" b="1" i="1" u="sng" dirty="0" smtClean="0">
                <a:solidFill>
                  <a:srgbClr val="000000"/>
                </a:solidFill>
                <a:ea typeface="MS PGothic" charset="-128"/>
              </a:rPr>
              <a:t>An </a:t>
            </a:r>
            <a:r>
              <a:rPr lang="en-US" altLang="en-US" b="1" i="1" u="sng" dirty="0">
                <a:solidFill>
                  <a:srgbClr val="000000"/>
                </a:solidFill>
                <a:ea typeface="MS PGothic" charset="-128"/>
              </a:rPr>
              <a:t>Orientation to the </a:t>
            </a:r>
            <a:r>
              <a:rPr lang="en-US" altLang="en-US" b="1" i="1" u="sng" dirty="0" smtClean="0">
                <a:solidFill>
                  <a:srgbClr val="000000"/>
                </a:solidFill>
                <a:ea typeface="MS PGothic" charset="-128"/>
              </a:rPr>
              <a:t>toolkit </a:t>
            </a:r>
            <a:r>
              <a:rPr lang="en-US" altLang="en-US" b="1" i="1" u="sng" dirty="0">
                <a:solidFill>
                  <a:srgbClr val="000000"/>
                </a:solidFill>
                <a:ea typeface="MS PGothic" charset="-128"/>
              </a:rPr>
              <a:t>and the </a:t>
            </a:r>
            <a:r>
              <a:rPr lang="en-US" altLang="en-US" b="1" i="1" u="sng" dirty="0" smtClean="0">
                <a:solidFill>
                  <a:srgbClr val="000000"/>
                </a:solidFill>
                <a:ea typeface="MS PGothic" charset="-128"/>
              </a:rPr>
              <a:t>Training</a:t>
            </a:r>
            <a:endParaRPr lang="en-US" altLang="en-US" b="1" u="sng" dirty="0">
              <a:solidFill>
                <a:srgbClr val="000000"/>
              </a:solidFill>
              <a:ea typeface="MS PGothic" charset="-128"/>
            </a:endParaRPr>
          </a:p>
          <a:p>
            <a:pPr defTabSz="946150">
              <a:defRPr/>
            </a:pPr>
            <a:endParaRPr lang="en-US" altLang="en-US" b="1" dirty="0">
              <a:solidFill>
                <a:srgbClr val="000000"/>
              </a:solidFill>
              <a:ea typeface="MS PGothic" charset="-128"/>
            </a:endParaRPr>
          </a:p>
          <a:p>
            <a:pPr marL="171450" indent="-171450" defTabSz="946150">
              <a:buFont typeface="Arial" charset="0"/>
              <a:buChar char="•"/>
              <a:defRPr/>
            </a:pPr>
            <a:r>
              <a:rPr lang="en-US" altLang="en-US" dirty="0">
                <a:solidFill>
                  <a:srgbClr val="000000"/>
                </a:solidFill>
                <a:ea typeface="MS PGothic" charset="-128"/>
              </a:rPr>
              <a:t>Review the organization of the instructions for facilitation in the training guide.</a:t>
            </a:r>
          </a:p>
          <a:p>
            <a:pPr marL="171450" indent="-171450" defTabSz="946150">
              <a:buFont typeface="Arial" charset="0"/>
              <a:buChar char="•"/>
              <a:defRPr/>
            </a:pPr>
            <a:r>
              <a:rPr lang="en-US" altLang="en-US" dirty="0">
                <a:solidFill>
                  <a:srgbClr val="000000"/>
                </a:solidFill>
                <a:ea typeface="MS PGothic" charset="-128"/>
              </a:rPr>
              <a:t>Explain that time estimates assume that you will do all of the exercises for each activity area. If you cut some of exercises out of the training, the activity will take less time.</a:t>
            </a:r>
            <a:endParaRPr lang="en-US" altLang="en-US" dirty="0">
              <a:ea typeface="MS PGothic" charset="-128"/>
            </a:endParaRPr>
          </a:p>
        </p:txBody>
      </p:sp>
      <p:sp>
        <p:nvSpPr>
          <p:cNvPr id="95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2495C48-2234-42E3-B975-7888BDD22B4E}" type="slidenum">
              <a:rPr lang="en-US" altLang="en-US" smtClean="0">
                <a:latin typeface="Calibri" panose="020F0502020204030204" pitchFamily="34" charset="0"/>
              </a:rPr>
              <a:pPr/>
              <a:t>40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5161724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4178" name="Notes Placeholder 2"/>
          <p:cNvSpPr>
            <a:spLocks noGrp="1"/>
          </p:cNvSpPr>
          <p:nvPr>
            <p:ph type="body" idx="1"/>
          </p:nvPr>
        </p:nvSpPr>
        <p:spPr bwMode="auto">
          <a:extLst/>
        </p:spPr>
        <p:txBody>
          <a:bodyPr wrap="square" numCol="1" anchor="t" anchorCtr="0" compatLnSpc="1">
            <a:prstTxWarp prst="textNoShape">
              <a:avLst/>
            </a:prstTxWarp>
          </a:bodyPr>
          <a:lstStyle/>
          <a:p>
            <a:pPr defTabSz="946150"/>
            <a:r>
              <a:rPr lang="en-US" altLang="en-US" b="1" u="sng" dirty="0" smtClean="0">
                <a:solidFill>
                  <a:srgbClr val="000000"/>
                </a:solidFill>
              </a:rPr>
              <a:t>Training Section 4: </a:t>
            </a:r>
            <a:r>
              <a:rPr lang="en-US" altLang="en-US" b="1" i="1" u="sng" dirty="0" smtClean="0">
                <a:solidFill>
                  <a:srgbClr val="000000"/>
                </a:solidFill>
              </a:rPr>
              <a:t>An Orientation to the toolkit and the Training</a:t>
            </a:r>
            <a:endParaRPr lang="en-US" altLang="en-US" b="1" u="sng" dirty="0" smtClean="0">
              <a:solidFill>
                <a:srgbClr val="000000"/>
              </a:solidFill>
            </a:endParaRPr>
          </a:p>
          <a:p>
            <a:pPr defTabSz="946150"/>
            <a:endParaRPr lang="en-US" altLang="en-US" b="1" u="sng" dirty="0" smtClean="0">
              <a:solidFill>
                <a:srgbClr val="000000"/>
              </a:solidFill>
            </a:endParaRPr>
          </a:p>
          <a:p>
            <a:pPr defTabSz="946150"/>
            <a:r>
              <a:rPr lang="en-US" altLang="en-US" dirty="0" smtClean="0">
                <a:solidFill>
                  <a:srgbClr val="000000"/>
                </a:solidFill>
              </a:rPr>
              <a:t>Explain that the instructions for the facilitator include everything they will need to plan for and facilitate the training including:</a:t>
            </a:r>
          </a:p>
          <a:p>
            <a:pPr defTabSz="946150"/>
            <a:endParaRPr lang="en-US" altLang="en-US" dirty="0" smtClean="0">
              <a:solidFill>
                <a:srgbClr val="000000"/>
              </a:solidFill>
            </a:endParaRPr>
          </a:p>
          <a:p>
            <a:pPr marL="171450" indent="-171450" defTabSz="946150">
              <a:buFont typeface="Arial" panose="020B0604020202020204" pitchFamily="34" charset="0"/>
              <a:buChar char="•"/>
            </a:pPr>
            <a:r>
              <a:rPr lang="en-US" altLang="en-US" dirty="0" smtClean="0">
                <a:solidFill>
                  <a:srgbClr val="000000"/>
                </a:solidFill>
              </a:rPr>
              <a:t>Set up instructions including visual aids, training props, or other important notes</a:t>
            </a:r>
          </a:p>
          <a:p>
            <a:pPr marL="171450" indent="-171450" defTabSz="946150">
              <a:buFont typeface="Arial" panose="020B0604020202020204" pitchFamily="34" charset="0"/>
              <a:buChar char="•"/>
            </a:pPr>
            <a:r>
              <a:rPr lang="en-US" altLang="en-US" dirty="0" smtClean="0">
                <a:solidFill>
                  <a:srgbClr val="000000"/>
                </a:solidFill>
              </a:rPr>
              <a:t>Instructions to give participants for group activities</a:t>
            </a:r>
          </a:p>
          <a:p>
            <a:pPr marL="171450" indent="-171450" defTabSz="946150">
              <a:buFont typeface="Arial" panose="020B0604020202020204" pitchFamily="34" charset="0"/>
              <a:buChar char="•"/>
            </a:pPr>
            <a:r>
              <a:rPr lang="en-US" altLang="en-US" dirty="0" smtClean="0">
                <a:solidFill>
                  <a:srgbClr val="000000"/>
                </a:solidFill>
              </a:rPr>
              <a:t>Question prompts for facilitated discussions</a:t>
            </a:r>
          </a:p>
          <a:p>
            <a:pPr marL="171450" indent="-171450" defTabSz="946150">
              <a:buFont typeface="Arial" panose="020B0604020202020204" pitchFamily="34" charset="0"/>
              <a:buChar char="•"/>
            </a:pPr>
            <a:r>
              <a:rPr lang="en-US" altLang="en-US" dirty="0" smtClean="0">
                <a:solidFill>
                  <a:srgbClr val="000000"/>
                </a:solidFill>
              </a:rPr>
              <a:t>Answers to exercises that are a part of the training</a:t>
            </a:r>
          </a:p>
          <a:p>
            <a:pPr marL="171450" indent="-171450" defTabSz="946150">
              <a:buFont typeface="Arial" panose="020B0604020202020204" pitchFamily="34" charset="0"/>
              <a:buChar char="•"/>
            </a:pPr>
            <a:r>
              <a:rPr lang="en-US" altLang="en-US" dirty="0" smtClean="0">
                <a:solidFill>
                  <a:srgbClr val="000000"/>
                </a:solidFill>
              </a:rPr>
              <a:t>Scripted narrative to provide clear and concise definitions and summaries</a:t>
            </a: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3658AE5-78AB-4BB4-B76B-1DE6D8287F78}" type="slidenum">
              <a:rPr lang="en-US" altLang="en-US" smtClean="0">
                <a:latin typeface="Calibri" panose="020F0502020204030204" pitchFamily="34" charset="0"/>
              </a:rPr>
              <a:pPr/>
              <a:t>41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972535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1: </a:t>
            </a:r>
            <a:r>
              <a:rPr lang="en-US" b="1" u="sng" dirty="0" smtClean="0">
                <a:solidFill>
                  <a:srgbClr val="000000"/>
                </a:solidFill>
                <a:ea typeface="ＭＳ Ｐゴシック" charset="0"/>
              </a:rPr>
              <a:t>Intro Part 4: </a:t>
            </a:r>
            <a:r>
              <a:rPr lang="en-US" altLang="en-US" b="1" i="1" u="sng" dirty="0" smtClean="0">
                <a:solidFill>
                  <a:srgbClr val="000000"/>
                </a:solidFill>
                <a:ea typeface="MS PGothic" charset="-128"/>
              </a:rPr>
              <a:t>Money </a:t>
            </a:r>
            <a:r>
              <a:rPr lang="en-US" altLang="en-US" b="1" i="1" u="sng" dirty="0">
                <a:solidFill>
                  <a:srgbClr val="000000"/>
                </a:solidFill>
                <a:ea typeface="MS PGothic" charset="-128"/>
              </a:rPr>
              <a:t>and </a:t>
            </a:r>
            <a:r>
              <a:rPr lang="en-US" altLang="en-US" b="1" i="1" u="sng" dirty="0" smtClean="0">
                <a:solidFill>
                  <a:srgbClr val="000000"/>
                </a:solidFill>
                <a:ea typeface="MS PGothic" charset="-128"/>
              </a:rPr>
              <a:t>Me </a:t>
            </a:r>
            <a:r>
              <a:rPr lang="en-US" altLang="en-US" b="1" u="sng" dirty="0" smtClean="0">
                <a:solidFill>
                  <a:srgbClr val="000000"/>
                </a:solidFill>
                <a:ea typeface="MS PGothic" charset="-128"/>
              </a:rPr>
              <a:t>CONTINUED</a:t>
            </a:r>
            <a:endParaRPr lang="en-US" altLang="en-US" b="1" i="1" u="sng" dirty="0">
              <a:solidFill>
                <a:srgbClr val="000000"/>
              </a:solidFill>
              <a:ea typeface="MS PGothic" charset="-128"/>
            </a:endParaRPr>
          </a:p>
          <a:p>
            <a:pPr eaLnBrk="1" hangingPunct="1">
              <a:spcBef>
                <a:spcPct val="0"/>
              </a:spcBef>
              <a:defRPr/>
            </a:pPr>
            <a:r>
              <a:rPr lang="en-US" altLang="en-US" b="1" dirty="0">
                <a:solidFill>
                  <a:srgbClr val="000000"/>
                </a:solidFill>
                <a:ea typeface="MS PGothic" charset="-128"/>
              </a:rPr>
              <a:t>Estimated Time: 20 Minutes</a:t>
            </a:r>
          </a:p>
          <a:p>
            <a:pPr eaLnBrk="1" hangingPunct="1">
              <a:spcBef>
                <a:spcPct val="0"/>
              </a:spcBef>
              <a:defRPr/>
            </a:pPr>
            <a:r>
              <a:rPr lang="en-US" altLang="en-US" b="1" dirty="0">
                <a:solidFill>
                  <a:srgbClr val="000000"/>
                </a:solidFill>
                <a:ea typeface="MS PGothic" charset="-128"/>
              </a:rPr>
              <a:t>Methodology: Opener—Contest </a:t>
            </a:r>
          </a:p>
          <a:p>
            <a:pPr eaLnBrk="1" hangingPunct="1">
              <a:spcBef>
                <a:spcPct val="0"/>
              </a:spcBef>
              <a:defRPr/>
            </a:pPr>
            <a:r>
              <a:rPr lang="en-US" altLang="en-US" b="1" dirty="0">
                <a:solidFill>
                  <a:srgbClr val="000000"/>
                </a:solidFill>
                <a:ea typeface="MS PGothic" charset="-128"/>
              </a:rPr>
              <a:t>Corresponding Section in </a:t>
            </a:r>
            <a:r>
              <a:rPr lang="en-US" altLang="en-US" b="1" dirty="0" smtClean="0">
                <a:solidFill>
                  <a:srgbClr val="000000"/>
                </a:solidFill>
                <a:ea typeface="MS PGothic" charset="-128"/>
              </a:rPr>
              <a:t>toolkit</a:t>
            </a:r>
            <a:r>
              <a:rPr lang="en-US" altLang="en-US" b="1" dirty="0">
                <a:solidFill>
                  <a:srgbClr val="000000"/>
                </a:solidFill>
                <a:ea typeface="MS PGothic" charset="-128"/>
              </a:rPr>
              <a:t>: Introduction Part 4: Emotions, values, and culture: What’s behind our money choices? (Page </a:t>
            </a:r>
            <a:r>
              <a:rPr lang="en-US" altLang="en-US" b="1" dirty="0" smtClean="0">
                <a:solidFill>
                  <a:srgbClr val="000000"/>
                </a:solidFill>
                <a:ea typeface="MS PGothic" charset="-128"/>
              </a:rPr>
              <a:t>53)</a:t>
            </a:r>
            <a:endParaRPr lang="en-US" altLang="en-US" b="1" dirty="0">
              <a:solidFill>
                <a:srgbClr val="000000"/>
              </a:solidFill>
              <a:ea typeface="MS PGothic" charset="-128"/>
            </a:endParaRPr>
          </a:p>
          <a:p>
            <a:pPr eaLnBrk="1" hangingPunct="1">
              <a:spcBef>
                <a:spcPct val="0"/>
              </a:spcBef>
              <a:defRPr/>
            </a:pPr>
            <a:endParaRPr lang="en-US" altLang="en-US" b="1" u="sng" dirty="0">
              <a:solidFill>
                <a:srgbClr val="000000"/>
              </a:solidFill>
              <a:ea typeface="MS PGothic" charset="-128"/>
            </a:endParaRPr>
          </a:p>
          <a:p>
            <a:pPr eaLnBrk="1" hangingPunct="1">
              <a:spcBef>
                <a:spcPct val="0"/>
              </a:spcBef>
              <a:defRPr/>
            </a:pPr>
            <a:r>
              <a:rPr lang="en-US" altLang="en-US" b="1" u="sng" dirty="0">
                <a:solidFill>
                  <a:srgbClr val="000000"/>
                </a:solidFill>
                <a:ea typeface="MS PGothic" charset="-128"/>
              </a:rPr>
              <a:t>Instructions for Facilitator:</a:t>
            </a:r>
          </a:p>
          <a:p>
            <a:pPr eaLnBrk="1" hangingPunct="1">
              <a:spcBef>
                <a:spcPct val="0"/>
              </a:spcBef>
              <a:buFontTx/>
              <a:buChar char="•"/>
              <a:defRPr/>
            </a:pPr>
            <a:endParaRPr lang="en-US" altLang="en-US" b="1" u="sng"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Instruct participants to work in small groups.</a:t>
            </a:r>
          </a:p>
          <a:p>
            <a:pPr marL="171450" indent="-171450" eaLnBrk="1" hangingPunct="1">
              <a:spcBef>
                <a:spcPct val="0"/>
              </a:spcBef>
              <a:buFont typeface="Arial" charset="0"/>
              <a:buChar char="•"/>
              <a:defRPr/>
            </a:pPr>
            <a:r>
              <a:rPr lang="en-US" altLang="en-US" dirty="0">
                <a:solidFill>
                  <a:srgbClr val="000000"/>
                </a:solidFill>
                <a:ea typeface="MS PGothic" charset="-128"/>
              </a:rPr>
              <a:t>Give each group a flip chart and marker.</a:t>
            </a:r>
          </a:p>
          <a:p>
            <a:pPr marL="171450" indent="-171450" eaLnBrk="1" hangingPunct="1">
              <a:spcBef>
                <a:spcPct val="0"/>
              </a:spcBef>
              <a:buFont typeface="Arial" charset="0"/>
              <a:buChar char="•"/>
              <a:defRPr/>
            </a:pPr>
            <a:r>
              <a:rPr lang="en-US" altLang="en-US" dirty="0">
                <a:solidFill>
                  <a:srgbClr val="000000"/>
                </a:solidFill>
                <a:ea typeface="MS PGothic" charset="-128"/>
              </a:rPr>
              <a:t>Instruct them to brainstorm all of the associations they have with money per the PowerPoint slide on their flip chart paper.</a:t>
            </a:r>
          </a:p>
          <a:p>
            <a:pPr marL="171450" indent="-171450" eaLnBrk="1" hangingPunct="1">
              <a:spcBef>
                <a:spcPct val="0"/>
              </a:spcBef>
              <a:buFont typeface="Arial" charset="0"/>
              <a:buChar char="•"/>
              <a:defRPr/>
            </a:pPr>
            <a:r>
              <a:rPr lang="en-US" altLang="en-US" dirty="0">
                <a:solidFill>
                  <a:srgbClr val="000000"/>
                </a:solidFill>
                <a:ea typeface="MS PGothic" charset="-128"/>
              </a:rPr>
              <a:t>Tell them the winning group is the one with the most associations.</a:t>
            </a:r>
          </a:p>
          <a:p>
            <a:pPr marL="171450" indent="-171450" eaLnBrk="1" hangingPunct="1">
              <a:spcBef>
                <a:spcPct val="0"/>
              </a:spcBef>
              <a:buFont typeface="Arial" charset="0"/>
              <a:buChar char="•"/>
              <a:defRPr/>
            </a:pPr>
            <a:r>
              <a:rPr lang="en-US" altLang="en-US" dirty="0">
                <a:solidFill>
                  <a:srgbClr val="000000"/>
                </a:solidFill>
                <a:ea typeface="MS PGothic" charset="-128"/>
              </a:rPr>
              <a:t>Give them 2.5 to 3 minutes.</a:t>
            </a:r>
          </a:p>
          <a:p>
            <a:pPr marL="171450" indent="-171450" eaLnBrk="1" hangingPunct="1">
              <a:spcBef>
                <a:spcPct val="0"/>
              </a:spcBef>
              <a:buFont typeface="Arial" charset="0"/>
              <a:buChar char="•"/>
              <a:defRPr/>
            </a:pPr>
            <a:r>
              <a:rPr lang="en-US" altLang="en-US" dirty="0">
                <a:solidFill>
                  <a:srgbClr val="000000"/>
                </a:solidFill>
                <a:ea typeface="MS PGothic" charset="-128"/>
              </a:rPr>
              <a:t>Call time and ask groups to count up the total items listed and write the number on their flip charts.</a:t>
            </a:r>
          </a:p>
          <a:p>
            <a:pPr marL="171450" indent="-171450" eaLnBrk="1" hangingPunct="1">
              <a:spcBef>
                <a:spcPct val="0"/>
              </a:spcBef>
              <a:buFont typeface="Arial" charset="0"/>
              <a:buChar char="•"/>
              <a:defRPr/>
            </a:pPr>
            <a:r>
              <a:rPr lang="en-US" altLang="en-US" dirty="0">
                <a:solidFill>
                  <a:srgbClr val="000000"/>
                </a:solidFill>
                <a:ea typeface="MS PGothic" charset="-128"/>
              </a:rPr>
              <a:t>Congratulate winning team.</a:t>
            </a:r>
          </a:p>
          <a:p>
            <a:pPr marL="171450" indent="-171450" eaLnBrk="1" hangingPunct="1">
              <a:spcBef>
                <a:spcPct val="0"/>
              </a:spcBef>
              <a:buFont typeface="Arial" charset="0"/>
              <a:buChar char="•"/>
              <a:defRPr/>
            </a:pPr>
            <a:r>
              <a:rPr lang="en-US" altLang="en-US" dirty="0">
                <a:solidFill>
                  <a:srgbClr val="000000"/>
                </a:solidFill>
                <a:ea typeface="MS PGothic" charset="-128"/>
              </a:rPr>
              <a:t>Hang up their flip chart.</a:t>
            </a:r>
          </a:p>
          <a:p>
            <a:pPr marL="171450" indent="-171450" eaLnBrk="1" hangingPunct="1">
              <a:spcBef>
                <a:spcPct val="0"/>
              </a:spcBef>
              <a:buFont typeface="Arial" charset="0"/>
              <a:buChar char="•"/>
              <a:defRPr/>
            </a:pPr>
            <a:r>
              <a:rPr lang="en-US" altLang="en-US" dirty="0">
                <a:solidFill>
                  <a:srgbClr val="000000"/>
                </a:solidFill>
                <a:ea typeface="MS PGothic" charset="-128"/>
              </a:rPr>
              <a:t>Ask other teams to add items they feel are missing from the list.</a:t>
            </a:r>
          </a:p>
          <a:p>
            <a:pPr marL="171450" indent="-171450" eaLnBrk="1" hangingPunct="1">
              <a:spcBef>
                <a:spcPct val="0"/>
              </a:spcBef>
              <a:buFont typeface="Arial" charset="0"/>
              <a:buChar char="•"/>
              <a:defRPr/>
            </a:pPr>
            <a:r>
              <a:rPr lang="en-US" altLang="en-US" dirty="0">
                <a:solidFill>
                  <a:srgbClr val="000000"/>
                </a:solidFill>
                <a:ea typeface="MS PGothic" charset="-128"/>
              </a:rPr>
              <a:t>Go through many of the ideas (not all) and ask the large group to indicate whether the association is positive or negative with a thumbs up or thumbs down, respectively.</a:t>
            </a:r>
          </a:p>
          <a:p>
            <a:pPr marL="171450" indent="-171450" eaLnBrk="1" hangingPunct="1">
              <a:spcBef>
                <a:spcPct val="0"/>
              </a:spcBef>
              <a:buFont typeface="Arial" charset="0"/>
              <a:buChar char="•"/>
              <a:defRPr/>
            </a:pPr>
            <a:r>
              <a:rPr lang="en-US" altLang="en-US" dirty="0">
                <a:solidFill>
                  <a:srgbClr val="000000"/>
                </a:solidFill>
                <a:ea typeface="MS PGothic" charset="-128"/>
              </a:rPr>
              <a:t>Based on majority vote, write </a:t>
            </a:r>
            <a:r>
              <a:rPr lang="ja-JP" altLang="en-US" dirty="0">
                <a:solidFill>
                  <a:srgbClr val="000000"/>
                </a:solidFill>
                <a:ea typeface="MS PGothic" charset="-128"/>
              </a:rPr>
              <a:t>“</a:t>
            </a:r>
            <a:r>
              <a:rPr lang="en-US" altLang="ja-JP" dirty="0">
                <a:solidFill>
                  <a:srgbClr val="000000"/>
                </a:solidFill>
                <a:ea typeface="MS PGothic" charset="-128"/>
              </a:rPr>
              <a:t>+</a:t>
            </a:r>
            <a:r>
              <a:rPr lang="ja-JP" altLang="en-US" dirty="0">
                <a:solidFill>
                  <a:srgbClr val="000000"/>
                </a:solidFill>
                <a:ea typeface="MS PGothic" charset="-128"/>
              </a:rPr>
              <a:t>”</a:t>
            </a:r>
            <a:r>
              <a:rPr lang="en-US" altLang="ja-JP" dirty="0">
                <a:solidFill>
                  <a:srgbClr val="000000"/>
                </a:solidFill>
                <a:ea typeface="MS PGothic" charset="-128"/>
              </a:rPr>
              <a:t> or </a:t>
            </a:r>
            <a:r>
              <a:rPr lang="ja-JP" altLang="en-US" dirty="0">
                <a:solidFill>
                  <a:srgbClr val="000000"/>
                </a:solidFill>
                <a:ea typeface="MS PGothic" charset="-128"/>
              </a:rPr>
              <a:t>“</a:t>
            </a:r>
            <a:r>
              <a:rPr lang="en-US" altLang="ja-JP" dirty="0">
                <a:solidFill>
                  <a:srgbClr val="000000"/>
                </a:solidFill>
                <a:ea typeface="MS PGothic" charset="-128"/>
              </a:rPr>
              <a:t>-</a:t>
            </a:r>
            <a:r>
              <a:rPr lang="ja-JP" altLang="en-US" dirty="0">
                <a:solidFill>
                  <a:srgbClr val="000000"/>
                </a:solidFill>
                <a:ea typeface="MS PGothic" charset="-128"/>
              </a:rPr>
              <a:t>”</a:t>
            </a:r>
            <a:r>
              <a:rPr lang="en-US" altLang="ja-JP" dirty="0">
                <a:solidFill>
                  <a:srgbClr val="000000"/>
                </a:solidFill>
                <a:ea typeface="MS PGothic" charset="-128"/>
              </a:rPr>
              <a:t> next to each entry on the flip chart.</a:t>
            </a:r>
          </a:p>
          <a:p>
            <a:pPr marL="171450" indent="-171450" eaLnBrk="1" hangingPunct="1">
              <a:spcBef>
                <a:spcPct val="0"/>
              </a:spcBef>
              <a:buFont typeface="Arial" charset="0"/>
              <a:buChar char="•"/>
              <a:defRPr/>
            </a:pPr>
            <a:r>
              <a:rPr lang="en-US" altLang="en-US" dirty="0">
                <a:solidFill>
                  <a:srgbClr val="000000"/>
                </a:solidFill>
                <a:ea typeface="MS PGothic" charset="-128"/>
              </a:rPr>
              <a:t>If there is a lot of disagreement about an entry, facilitate a short discussion about the disagreement and write </a:t>
            </a:r>
            <a:r>
              <a:rPr lang="ja-JP" altLang="en-US" dirty="0">
                <a:solidFill>
                  <a:srgbClr val="000000"/>
                </a:solidFill>
                <a:ea typeface="MS PGothic" charset="-128"/>
              </a:rPr>
              <a:t>“</a:t>
            </a:r>
            <a:r>
              <a:rPr lang="en-US" altLang="ja-JP" dirty="0">
                <a:solidFill>
                  <a:srgbClr val="000000"/>
                </a:solidFill>
                <a:ea typeface="MS PGothic" charset="-128"/>
              </a:rPr>
              <a:t>?</a:t>
            </a:r>
            <a:r>
              <a:rPr lang="ja-JP" altLang="en-US" dirty="0">
                <a:solidFill>
                  <a:srgbClr val="000000"/>
                </a:solidFill>
                <a:ea typeface="MS PGothic" charset="-128"/>
              </a:rPr>
              <a:t>”</a:t>
            </a:r>
            <a:r>
              <a:rPr lang="en-US" altLang="ja-JP" dirty="0">
                <a:solidFill>
                  <a:srgbClr val="000000"/>
                </a:solidFill>
                <a:ea typeface="MS PGothic" charset="-128"/>
              </a:rPr>
              <a:t> next to those about which there does not seem to be agreement.</a:t>
            </a:r>
            <a:endParaRPr lang="en-US" altLang="en-US" b="1" u="sng" dirty="0">
              <a:solidFill>
                <a:srgbClr val="000000"/>
              </a:solidFill>
              <a:ea typeface="MS PGothic" charset="-128"/>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5EAFC2B-F673-4593-B8DF-AD29F852041E}" type="slidenum">
              <a:rPr lang="en-US" altLang="en-US" smtClean="0">
                <a:latin typeface="Calibri" panose="020F0502020204030204" pitchFamily="34" charset="0"/>
              </a:rPr>
              <a:pPr/>
              <a:t>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545294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n-US" altLang="en-US" b="1" u="sng" dirty="0" smtClean="0">
                <a:solidFill>
                  <a:srgbClr val="000000"/>
                </a:solidFill>
              </a:rPr>
              <a:t>Training Section 4: </a:t>
            </a:r>
            <a:r>
              <a:rPr lang="en-US" altLang="en-US" b="1" i="1" u="sng" dirty="0" smtClean="0">
                <a:solidFill>
                  <a:srgbClr val="000000"/>
                </a:solidFill>
              </a:rPr>
              <a:t>An Orientation to the toolkit and the Training</a:t>
            </a:r>
            <a:endParaRPr lang="en-US" altLang="en-US" b="1" u="sng" dirty="0" smtClean="0">
              <a:solidFill>
                <a:srgbClr val="000000"/>
              </a:solidFill>
            </a:endParaRPr>
          </a:p>
          <a:p>
            <a:endParaRPr lang="en-US" altLang="en-US" dirty="0" smtClean="0"/>
          </a:p>
          <a:p>
            <a:pPr marL="171450" indent="-171450">
              <a:buFont typeface="Arial" panose="020B0604020202020204" pitchFamily="34" charset="0"/>
              <a:buChar char="•"/>
            </a:pPr>
            <a:r>
              <a:rPr lang="en-US" altLang="en-US" dirty="0" smtClean="0"/>
              <a:t>Review the principles of effective training as per the slide above.</a:t>
            </a:r>
          </a:p>
        </p:txBody>
      </p:sp>
      <p:sp>
        <p:nvSpPr>
          <p:cNvPr id="993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AAC7878-80F3-43F5-A033-2BC7E29BAD7B}" type="slidenum">
              <a:rPr lang="en-US" altLang="en-US" smtClean="0">
                <a:latin typeface="Calibri" panose="020F0502020204030204" pitchFamily="34" charset="0"/>
              </a:rPr>
              <a:pPr/>
              <a:t>42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8227349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5202" name="Notes Placeholder 2"/>
          <p:cNvSpPr>
            <a:spLocks noGrp="1"/>
          </p:cNvSpPr>
          <p:nvPr>
            <p:ph type="body" idx="1"/>
          </p:nvPr>
        </p:nvSpPr>
        <p:spPr bwMode="auto">
          <a:extLst/>
        </p:spPr>
        <p:txBody>
          <a:bodyPr wrap="square" numCol="1" anchor="t" anchorCtr="0" compatLnSpc="1">
            <a:prstTxWarp prst="textNoShape">
              <a:avLst/>
            </a:prstTxWarp>
          </a:bodyPr>
          <a:lstStyle/>
          <a:p>
            <a:pPr defTabSz="957263"/>
            <a:r>
              <a:rPr lang="en-US" altLang="en-US" b="1" u="sng" dirty="0" smtClean="0">
                <a:solidFill>
                  <a:srgbClr val="000000"/>
                </a:solidFill>
              </a:rPr>
              <a:t>Training Section 4: </a:t>
            </a:r>
            <a:r>
              <a:rPr lang="en-US" altLang="en-US" b="1" i="1" u="sng" dirty="0" smtClean="0">
                <a:solidFill>
                  <a:srgbClr val="000000"/>
                </a:solidFill>
              </a:rPr>
              <a:t>An Orientation to the toolkit and the Training</a:t>
            </a:r>
            <a:endParaRPr lang="en-US" altLang="en-US" b="1" u="sng" dirty="0" smtClean="0">
              <a:solidFill>
                <a:srgbClr val="000000"/>
              </a:solidFill>
            </a:endParaRPr>
          </a:p>
          <a:p>
            <a:pPr defTabSz="957263"/>
            <a:endParaRPr lang="en-US" altLang="en-US" dirty="0" smtClean="0"/>
          </a:p>
          <a:p>
            <a:pPr marL="171450" indent="-171450" defTabSz="957263">
              <a:buFont typeface="Arial" panose="020B0604020202020204" pitchFamily="34" charset="0"/>
              <a:buChar char="•"/>
            </a:pPr>
            <a:r>
              <a:rPr lang="en-US" altLang="en-US" dirty="0" smtClean="0"/>
              <a:t>Review the training methodology used and how some of the methodologies work using examples from the training in the order listed on the slide above.</a:t>
            </a:r>
            <a:endParaRPr lang="en-US" altLang="en-US" b="1" dirty="0" smtClean="0">
              <a:solidFill>
                <a:srgbClr val="000000"/>
              </a:solidFill>
            </a:endParaRP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C3C4CF8-8537-44C6-8585-5A29923FE46F}" type="slidenum">
              <a:rPr lang="en-US" altLang="en-US" smtClean="0">
                <a:latin typeface="Calibri" panose="020F0502020204030204" pitchFamily="34" charset="0"/>
              </a:rPr>
              <a:pPr/>
              <a:t>43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6841644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7263">
              <a:defRPr/>
            </a:pPr>
            <a:r>
              <a:rPr lang="en-US" altLang="en-US" b="1" u="sng" dirty="0" smtClean="0">
                <a:solidFill>
                  <a:srgbClr val="000000"/>
                </a:solidFill>
                <a:ea typeface="MS PGothic" charset="-128"/>
              </a:rPr>
              <a:t>Training Section 4: </a:t>
            </a:r>
            <a:r>
              <a:rPr lang="en-US" altLang="en-US" b="1" i="1" u="sng" dirty="0" smtClean="0">
                <a:solidFill>
                  <a:srgbClr val="000000"/>
                </a:solidFill>
                <a:ea typeface="MS PGothic" charset="-128"/>
              </a:rPr>
              <a:t>An </a:t>
            </a:r>
            <a:r>
              <a:rPr lang="en-US" altLang="en-US" b="1" i="1" u="sng" dirty="0">
                <a:solidFill>
                  <a:srgbClr val="000000"/>
                </a:solidFill>
                <a:ea typeface="MS PGothic" charset="-128"/>
              </a:rPr>
              <a:t>Orientation to the </a:t>
            </a:r>
            <a:r>
              <a:rPr lang="en-US" altLang="en-US" b="1" i="1" u="sng" dirty="0" smtClean="0">
                <a:solidFill>
                  <a:srgbClr val="000000"/>
                </a:solidFill>
                <a:ea typeface="MS PGothic" charset="-128"/>
              </a:rPr>
              <a:t>toolkit </a:t>
            </a:r>
            <a:r>
              <a:rPr lang="en-US" altLang="en-US" b="1" i="1" u="sng" dirty="0">
                <a:solidFill>
                  <a:srgbClr val="000000"/>
                </a:solidFill>
                <a:ea typeface="MS PGothic" charset="-128"/>
              </a:rPr>
              <a:t>and the </a:t>
            </a:r>
            <a:r>
              <a:rPr lang="en-US" altLang="en-US" b="1" i="1" u="sng" dirty="0" smtClean="0">
                <a:solidFill>
                  <a:srgbClr val="000000"/>
                </a:solidFill>
                <a:ea typeface="MS PGothic" charset="-128"/>
              </a:rPr>
              <a:t>Training</a:t>
            </a:r>
            <a:endParaRPr lang="en-US" altLang="en-US" b="1" u="sng" dirty="0">
              <a:solidFill>
                <a:srgbClr val="000000"/>
              </a:solidFill>
              <a:ea typeface="MS PGothic" charset="-128"/>
            </a:endParaRPr>
          </a:p>
          <a:p>
            <a:pPr defTabSz="957263">
              <a:defRPr/>
            </a:pPr>
            <a:endParaRPr lang="en-US" altLang="en-US" b="1" u="sng" dirty="0">
              <a:solidFill>
                <a:srgbClr val="000000"/>
              </a:solidFill>
              <a:ea typeface="MS PGothic" charset="-128"/>
            </a:endParaRPr>
          </a:p>
          <a:p>
            <a:pPr marL="171450" indent="-171450" defTabSz="957263">
              <a:buFont typeface="Arial" charset="0"/>
              <a:buChar char="•"/>
              <a:defRPr/>
            </a:pPr>
            <a:r>
              <a:rPr lang="en-US" altLang="en-US" b="1" u="sng" dirty="0">
                <a:solidFill>
                  <a:srgbClr val="000000"/>
                </a:solidFill>
                <a:ea typeface="MS PGothic" charset="-128"/>
              </a:rPr>
              <a:t>Briefly</a:t>
            </a:r>
            <a:r>
              <a:rPr lang="en-US" altLang="en-US" dirty="0">
                <a:solidFill>
                  <a:srgbClr val="000000"/>
                </a:solidFill>
                <a:ea typeface="MS PGothic" charset="-128"/>
              </a:rPr>
              <a:t> review the interactive exercises for each section of the training/for each module.</a:t>
            </a:r>
          </a:p>
          <a:p>
            <a:pPr defTabSz="957263">
              <a:buFontTx/>
              <a:buChar char="•"/>
              <a:defRPr/>
            </a:pPr>
            <a:endParaRPr lang="en-US" altLang="en-US" b="1" i="1" dirty="0">
              <a:solidFill>
                <a:srgbClr val="000000"/>
              </a:solidFill>
              <a:ea typeface="MS PGothic" charset="-128"/>
            </a:endParaRPr>
          </a:p>
          <a:p>
            <a:pPr defTabSz="957263">
              <a:defRPr/>
            </a:pPr>
            <a:r>
              <a:rPr lang="en-US" altLang="en-US" b="1" i="1" dirty="0">
                <a:solidFill>
                  <a:srgbClr val="000000"/>
                </a:solidFill>
                <a:ea typeface="MS PGothic" charset="-128"/>
              </a:rPr>
              <a:t>NOTE: You can skip “Interactive exercises” list slides in training. They are here primarily for reference purposes and for </a:t>
            </a:r>
            <a:r>
              <a:rPr lang="en-US" altLang="en-US" b="1" i="1" dirty="0" smtClean="0">
                <a:solidFill>
                  <a:srgbClr val="000000"/>
                </a:solidFill>
                <a:ea typeface="MS PGothic" charset="-128"/>
              </a:rPr>
              <a:t>train-the-trainer webinar presentations.</a:t>
            </a:r>
            <a:endParaRPr lang="en-US" altLang="en-US" b="1" i="1" dirty="0">
              <a:solidFill>
                <a:srgbClr val="000000"/>
              </a:solidFill>
              <a:ea typeface="MS PGothic" charset="-128"/>
            </a:endParaRPr>
          </a:p>
        </p:txBody>
      </p:sp>
      <p:sp>
        <p:nvSpPr>
          <p:cNvPr id="1034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11649F9-6A33-4F97-A586-464D9DD705D3}" type="slidenum">
              <a:rPr lang="en-US" altLang="en-US" smtClean="0">
                <a:latin typeface="Calibri" panose="020F0502020204030204" pitchFamily="34" charset="0"/>
              </a:rPr>
              <a:pPr/>
              <a:t>44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2888499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extLst/>
        </p:spPr>
        <p:txBody>
          <a:bodyPr wrap="square" numCol="1" anchor="t" anchorCtr="0" compatLnSpc="1">
            <a:prstTxWarp prst="textNoShape">
              <a:avLst/>
            </a:prstTxWarp>
          </a:bodyPr>
          <a:lstStyle/>
          <a:p>
            <a:pPr defTabSz="957263"/>
            <a:r>
              <a:rPr lang="en-US" altLang="en-US" sz="900" b="1" u="sng" dirty="0" smtClean="0">
                <a:solidFill>
                  <a:srgbClr val="000000"/>
                </a:solidFill>
              </a:rPr>
              <a:t>Training Section 4: </a:t>
            </a:r>
            <a:r>
              <a:rPr lang="en-US" altLang="en-US" sz="900" b="1" i="1" u="sng" dirty="0" smtClean="0">
                <a:solidFill>
                  <a:srgbClr val="000000"/>
                </a:solidFill>
              </a:rPr>
              <a:t>An Orientation to the toolkit and the Training</a:t>
            </a:r>
            <a:endParaRPr lang="en-US" altLang="en-US" sz="900" b="1" u="sng" dirty="0" smtClean="0">
              <a:solidFill>
                <a:srgbClr val="000000"/>
              </a:solidFill>
            </a:endParaRPr>
          </a:p>
          <a:p>
            <a:pPr defTabSz="957263"/>
            <a:endParaRPr lang="en-US" altLang="en-US" sz="900" b="1" u="sng" dirty="0" smtClean="0">
              <a:solidFill>
                <a:srgbClr val="000000"/>
              </a:solidFill>
            </a:endParaRPr>
          </a:p>
          <a:p>
            <a:pPr marL="171450" indent="-171450" defTabSz="957263">
              <a:buFont typeface="Arial" panose="020B0604020202020204" pitchFamily="34" charset="0"/>
              <a:buChar char="•"/>
            </a:pPr>
            <a:r>
              <a:rPr lang="en-US" altLang="en-US" sz="900" b="1" u="sng" dirty="0" smtClean="0">
                <a:solidFill>
                  <a:srgbClr val="000000"/>
                </a:solidFill>
              </a:rPr>
              <a:t>Briefly</a:t>
            </a:r>
            <a:r>
              <a:rPr lang="en-US" altLang="en-US" sz="900" dirty="0" smtClean="0">
                <a:solidFill>
                  <a:srgbClr val="000000"/>
                </a:solidFill>
              </a:rPr>
              <a:t> review the interactive exercises for each section of the training/for each module.</a:t>
            </a:r>
          </a:p>
        </p:txBody>
      </p:sp>
      <p:sp>
        <p:nvSpPr>
          <p:cNvPr id="1054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F838238-322C-4EF3-9D14-925E2C1AC16A}" type="slidenum">
              <a:rPr lang="en-US" altLang="en-US" smtClean="0">
                <a:latin typeface="Calibri" panose="020F0502020204030204" pitchFamily="34" charset="0"/>
              </a:rPr>
              <a:pPr/>
              <a:t>45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3280871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extLst/>
        </p:spPr>
        <p:txBody>
          <a:bodyPr wrap="square" numCol="1" anchor="t" anchorCtr="0" compatLnSpc="1">
            <a:prstTxWarp prst="textNoShape">
              <a:avLst/>
            </a:prstTxWarp>
          </a:bodyPr>
          <a:lstStyle/>
          <a:p>
            <a:pPr defTabSz="957263"/>
            <a:r>
              <a:rPr lang="en-US" altLang="en-US" sz="900" b="1" u="sng" dirty="0" smtClean="0">
                <a:solidFill>
                  <a:srgbClr val="000000"/>
                </a:solidFill>
              </a:rPr>
              <a:t>Training Section 4: </a:t>
            </a:r>
            <a:r>
              <a:rPr lang="en-US" altLang="en-US" sz="900" b="1" i="1" u="sng" dirty="0" smtClean="0">
                <a:solidFill>
                  <a:srgbClr val="000000"/>
                </a:solidFill>
              </a:rPr>
              <a:t>An Orientation to the toolkit and the Training</a:t>
            </a:r>
            <a:endParaRPr lang="en-US" altLang="en-US" sz="900" b="1" u="sng" dirty="0" smtClean="0">
              <a:solidFill>
                <a:srgbClr val="000000"/>
              </a:solidFill>
            </a:endParaRPr>
          </a:p>
          <a:p>
            <a:pPr defTabSz="957263"/>
            <a:endParaRPr lang="en-US" altLang="en-US" sz="900" b="1" u="sng" dirty="0" smtClean="0">
              <a:solidFill>
                <a:srgbClr val="000000"/>
              </a:solidFill>
            </a:endParaRPr>
          </a:p>
          <a:p>
            <a:pPr marL="171450" indent="-171450" defTabSz="957263">
              <a:buFont typeface="Arial" panose="020B0604020202020204" pitchFamily="34" charset="0"/>
              <a:buChar char="•"/>
            </a:pPr>
            <a:r>
              <a:rPr lang="en-US" altLang="en-US" sz="900" b="1" u="sng" dirty="0" smtClean="0">
                <a:solidFill>
                  <a:srgbClr val="000000"/>
                </a:solidFill>
              </a:rPr>
              <a:t>Briefly</a:t>
            </a:r>
            <a:r>
              <a:rPr lang="en-US" altLang="en-US" sz="900" dirty="0" smtClean="0">
                <a:solidFill>
                  <a:srgbClr val="000000"/>
                </a:solidFill>
              </a:rPr>
              <a:t> review the interactive exercises for each section of the training/for each module.</a:t>
            </a:r>
          </a:p>
        </p:txBody>
      </p:sp>
      <p:sp>
        <p:nvSpPr>
          <p:cNvPr id="1075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B317F3B-3772-485E-A49A-1403ADD5CDA3}" type="slidenum">
              <a:rPr lang="en-US" altLang="en-US" smtClean="0">
                <a:latin typeface="Calibri" panose="020F0502020204030204" pitchFamily="34" charset="0"/>
              </a:rPr>
              <a:pPr/>
              <a:t>46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2823966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extLst/>
        </p:spPr>
        <p:txBody>
          <a:bodyPr wrap="square" numCol="1" anchor="t" anchorCtr="0" compatLnSpc="1">
            <a:prstTxWarp prst="textNoShape">
              <a:avLst/>
            </a:prstTxWarp>
          </a:bodyPr>
          <a:lstStyle/>
          <a:p>
            <a:pPr defTabSz="957263"/>
            <a:r>
              <a:rPr lang="en-US" altLang="en-US" sz="900" b="1" u="sng" dirty="0" smtClean="0">
                <a:solidFill>
                  <a:srgbClr val="000000"/>
                </a:solidFill>
              </a:rPr>
              <a:t>Training Section 4: </a:t>
            </a:r>
            <a:r>
              <a:rPr lang="en-US" altLang="en-US" sz="900" b="1" i="1" u="sng" dirty="0" smtClean="0">
                <a:solidFill>
                  <a:srgbClr val="000000"/>
                </a:solidFill>
              </a:rPr>
              <a:t>An Orientation to the toolkit and the Training</a:t>
            </a:r>
            <a:endParaRPr lang="en-US" altLang="en-US" sz="900" b="1" u="sng" dirty="0" smtClean="0">
              <a:solidFill>
                <a:srgbClr val="000000"/>
              </a:solidFill>
            </a:endParaRPr>
          </a:p>
          <a:p>
            <a:pPr defTabSz="957263"/>
            <a:endParaRPr lang="en-US" altLang="en-US" sz="900" b="1" u="sng" dirty="0" smtClean="0">
              <a:solidFill>
                <a:srgbClr val="000000"/>
              </a:solidFill>
            </a:endParaRPr>
          </a:p>
          <a:p>
            <a:pPr marL="171450" indent="-171450" defTabSz="957263">
              <a:buFont typeface="Arial" panose="020B0604020202020204" pitchFamily="34" charset="0"/>
              <a:buChar char="•"/>
            </a:pPr>
            <a:r>
              <a:rPr lang="en-US" altLang="en-US" sz="900" b="1" u="sng" dirty="0" smtClean="0">
                <a:solidFill>
                  <a:srgbClr val="000000"/>
                </a:solidFill>
              </a:rPr>
              <a:t>Briefly</a:t>
            </a:r>
            <a:r>
              <a:rPr lang="en-US" altLang="en-US" sz="900" dirty="0" smtClean="0">
                <a:solidFill>
                  <a:srgbClr val="000000"/>
                </a:solidFill>
              </a:rPr>
              <a:t> review the interactive exercises for each section of the training/for each module.</a:t>
            </a:r>
          </a:p>
        </p:txBody>
      </p:sp>
      <p:sp>
        <p:nvSpPr>
          <p:cNvPr id="1095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89B8076-E4DE-44D5-AC17-8CE80327B9CD}" type="slidenum">
              <a:rPr lang="en-US" altLang="en-US" smtClean="0">
                <a:latin typeface="Calibri" panose="020F0502020204030204" pitchFamily="34" charset="0"/>
              </a:rPr>
              <a:pPr/>
              <a:t>47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0297738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extLst/>
        </p:spPr>
        <p:txBody>
          <a:bodyPr wrap="square" numCol="1" anchor="t" anchorCtr="0" compatLnSpc="1">
            <a:prstTxWarp prst="textNoShape">
              <a:avLst/>
            </a:prstTxWarp>
          </a:bodyPr>
          <a:lstStyle/>
          <a:p>
            <a:pPr defTabSz="957263"/>
            <a:r>
              <a:rPr lang="en-US" altLang="en-US" sz="900" b="1" u="sng" dirty="0" smtClean="0">
                <a:solidFill>
                  <a:srgbClr val="000000"/>
                </a:solidFill>
              </a:rPr>
              <a:t>Training Section 4: </a:t>
            </a:r>
            <a:r>
              <a:rPr lang="en-US" altLang="en-US" sz="900" b="1" i="1" u="sng" dirty="0" smtClean="0">
                <a:solidFill>
                  <a:srgbClr val="000000"/>
                </a:solidFill>
              </a:rPr>
              <a:t>An Orientation to the toolkit and the Training</a:t>
            </a:r>
            <a:endParaRPr lang="en-US" altLang="en-US" sz="900" b="1" u="sng" dirty="0" smtClean="0">
              <a:solidFill>
                <a:srgbClr val="000000"/>
              </a:solidFill>
            </a:endParaRPr>
          </a:p>
          <a:p>
            <a:pPr defTabSz="957263"/>
            <a:endParaRPr lang="en-US" altLang="en-US" sz="900" b="1" u="sng" dirty="0" smtClean="0">
              <a:solidFill>
                <a:srgbClr val="000000"/>
              </a:solidFill>
            </a:endParaRPr>
          </a:p>
          <a:p>
            <a:pPr marL="171450" indent="-171450" defTabSz="957263">
              <a:buFont typeface="Arial" panose="020B0604020202020204" pitchFamily="34" charset="0"/>
              <a:buChar char="•"/>
            </a:pPr>
            <a:r>
              <a:rPr lang="en-US" altLang="en-US" sz="900" b="1" u="sng" dirty="0" smtClean="0">
                <a:solidFill>
                  <a:srgbClr val="000000"/>
                </a:solidFill>
              </a:rPr>
              <a:t>Briefly</a:t>
            </a:r>
            <a:r>
              <a:rPr lang="en-US" altLang="en-US" sz="900" dirty="0" smtClean="0">
                <a:solidFill>
                  <a:srgbClr val="000000"/>
                </a:solidFill>
              </a:rPr>
              <a:t> review the interactive exercises for each section of the training/for each module.</a:t>
            </a:r>
          </a:p>
          <a:p>
            <a:pPr defTabSz="957263">
              <a:lnSpc>
                <a:spcPts val="2800"/>
              </a:lnSpc>
              <a:spcBef>
                <a:spcPts val="1200"/>
              </a:spcBef>
            </a:pPr>
            <a:endParaRPr lang="en-US" altLang="en-US" sz="900" b="1" dirty="0" smtClean="0">
              <a:solidFill>
                <a:srgbClr val="3B3C3E"/>
              </a:solidFill>
            </a:endParaRPr>
          </a:p>
        </p:txBody>
      </p:sp>
      <p:sp>
        <p:nvSpPr>
          <p:cNvPr id="1116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BE56CD5-0945-4DBE-AFBE-0578E944BD4A}" type="slidenum">
              <a:rPr lang="en-US" altLang="en-US" smtClean="0">
                <a:latin typeface="Calibri" panose="020F0502020204030204" pitchFamily="34" charset="0"/>
              </a:rPr>
              <a:pPr/>
              <a:t>48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4131745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7250" name="Notes Placeholder 2"/>
          <p:cNvSpPr>
            <a:spLocks noGrp="1"/>
          </p:cNvSpPr>
          <p:nvPr>
            <p:ph type="body" idx="1"/>
          </p:nvPr>
        </p:nvSpPr>
        <p:spPr bwMode="auto">
          <a:extLst/>
        </p:spPr>
        <p:txBody>
          <a:bodyPr wrap="square" numCol="1" anchor="t" anchorCtr="0" compatLnSpc="1">
            <a:prstTxWarp prst="textNoShape">
              <a:avLst/>
            </a:prstTxWarp>
          </a:bodyPr>
          <a:lstStyle/>
          <a:p>
            <a:pPr defTabSz="957263"/>
            <a:r>
              <a:rPr lang="en-US" altLang="en-US" b="1" u="sng" dirty="0" smtClean="0">
                <a:solidFill>
                  <a:srgbClr val="000000"/>
                </a:solidFill>
              </a:rPr>
              <a:t>Training Section 4: </a:t>
            </a:r>
            <a:r>
              <a:rPr lang="en-US" altLang="en-US" b="1" i="1" u="sng" dirty="0" smtClean="0">
                <a:solidFill>
                  <a:srgbClr val="000000"/>
                </a:solidFill>
              </a:rPr>
              <a:t>An Orientation to the toolkit and the Training</a:t>
            </a:r>
            <a:endParaRPr lang="en-US" altLang="en-US" b="1" u="sng" dirty="0" smtClean="0">
              <a:solidFill>
                <a:srgbClr val="000000"/>
              </a:solidFill>
            </a:endParaRPr>
          </a:p>
          <a:p>
            <a:pPr defTabSz="957263"/>
            <a:endParaRPr lang="en-US" altLang="en-US" b="1" u="sng" dirty="0" smtClean="0">
              <a:solidFill>
                <a:srgbClr val="000000"/>
              </a:solidFill>
            </a:endParaRPr>
          </a:p>
          <a:p>
            <a:pPr marL="171450" indent="-171450" defTabSz="957263">
              <a:buFont typeface="Arial" panose="020B0604020202020204" pitchFamily="34" charset="0"/>
              <a:buChar char="•"/>
            </a:pPr>
            <a:r>
              <a:rPr lang="en-US" altLang="en-US" b="1" u="sng" dirty="0" smtClean="0">
                <a:solidFill>
                  <a:srgbClr val="000000"/>
                </a:solidFill>
              </a:rPr>
              <a:t>Briefly</a:t>
            </a:r>
            <a:r>
              <a:rPr lang="en-US" altLang="en-US" dirty="0" smtClean="0">
                <a:solidFill>
                  <a:srgbClr val="000000"/>
                </a:solidFill>
              </a:rPr>
              <a:t> review the interactive exercises for each section of the training/for each module.</a:t>
            </a:r>
          </a:p>
          <a:p>
            <a:pPr marL="171450" indent="-171450" defTabSz="957263">
              <a:buFont typeface="Arial" panose="020B0604020202020204" pitchFamily="34" charset="0"/>
              <a:buChar char="•"/>
            </a:pPr>
            <a:endParaRPr lang="en-US" altLang="en-US" dirty="0" smtClean="0">
              <a:solidFill>
                <a:srgbClr val="000000"/>
              </a:solidFill>
            </a:endParaRPr>
          </a:p>
          <a:p>
            <a:pPr marL="171450" indent="-171450" defTabSz="957263">
              <a:buFont typeface="Arial" panose="020B0604020202020204" pitchFamily="34" charset="0"/>
              <a:buChar char="•"/>
            </a:pPr>
            <a:r>
              <a:rPr lang="en-US" altLang="en-US" dirty="0" smtClean="0">
                <a:solidFill>
                  <a:srgbClr val="000000"/>
                </a:solidFill>
              </a:rPr>
              <a:t>Transition using the following: </a:t>
            </a:r>
            <a:r>
              <a:rPr lang="en-US" altLang="en-US" b="1" i="1" dirty="0" smtClean="0">
                <a:solidFill>
                  <a:srgbClr val="000000"/>
                </a:solidFill>
              </a:rPr>
              <a:t>Now that you are familiar with both the toolkit and the training, you are going to look at another kind of question that service providers can face when they offer financial empowerment services.</a:t>
            </a:r>
          </a:p>
        </p:txBody>
      </p:sp>
      <p:sp>
        <p:nvSpPr>
          <p:cNvPr id="1136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DAEDA65-1D06-45C8-9BB7-F2CDC5B0F9D1}" type="slidenum">
              <a:rPr lang="en-US" altLang="en-US" smtClean="0">
                <a:latin typeface="Calibri" panose="020F0502020204030204" pitchFamily="34" charset="0"/>
              </a:rPr>
              <a:pPr/>
              <a:t>49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0995678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025" eaLnBrk="1" hangingPunct="1">
              <a:spcBef>
                <a:spcPct val="0"/>
              </a:spcBef>
            </a:pPr>
            <a:endParaRPr lang="en-US" altLang="en-US" dirty="0" smtClean="0"/>
          </a:p>
        </p:txBody>
      </p:sp>
      <p:sp>
        <p:nvSpPr>
          <p:cNvPr id="1157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506672B-1A3B-4FF8-B9E5-C6128D75ED76}" type="slidenum">
              <a:rPr lang="en-US" altLang="en-US" smtClean="0">
                <a:latin typeface="Calibri" panose="020F0502020204030204" pitchFamily="34" charset="0"/>
              </a:rPr>
              <a:pPr/>
              <a:t>50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8830453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defRPr/>
            </a:pPr>
            <a:r>
              <a:rPr lang="en-US" altLang="en-US" b="1" u="sng" dirty="0" smtClean="0">
                <a:solidFill>
                  <a:srgbClr val="000000"/>
                </a:solidFill>
                <a:ea typeface="MS PGothic" charset="-128"/>
              </a:rPr>
              <a:t>Training Section 5: </a:t>
            </a:r>
            <a:r>
              <a:rPr lang="en-US" altLang="x-none" b="1" u="sng" dirty="0" smtClean="0">
                <a:solidFill>
                  <a:srgbClr val="000000"/>
                </a:solidFill>
                <a:ea typeface="MS PGothic" charset="-128"/>
              </a:rPr>
              <a:t>Intro Part 2 and 3: </a:t>
            </a:r>
            <a:r>
              <a:rPr lang="en-US" altLang="x-none" b="1" i="1" u="sng" dirty="0" smtClean="0">
                <a:solidFill>
                  <a:srgbClr val="000000"/>
                </a:solidFill>
                <a:ea typeface="MS PGothic" charset="-128"/>
              </a:rPr>
              <a:t>Understanding </a:t>
            </a:r>
            <a:r>
              <a:rPr lang="en-US" altLang="x-none" b="1" i="1" u="sng" dirty="0">
                <a:solidFill>
                  <a:srgbClr val="000000"/>
                </a:solidFill>
                <a:ea typeface="MS PGothic" charset="-128"/>
              </a:rPr>
              <a:t>the Situation and Starting the Money Conversation</a:t>
            </a:r>
          </a:p>
          <a:p>
            <a:pPr>
              <a:defRPr/>
            </a:pPr>
            <a:r>
              <a:rPr lang="en-US" altLang="x-none" b="1" dirty="0">
                <a:solidFill>
                  <a:srgbClr val="000000"/>
                </a:solidFill>
                <a:ea typeface="MS PGothic" charset="-128"/>
              </a:rPr>
              <a:t>Methodology: Presentation / Individual Activity and Discussion in Pairs / Role Play / Skit or Large Group Brainstorm</a:t>
            </a:r>
          </a:p>
          <a:p>
            <a:pPr>
              <a:defRPr/>
            </a:pPr>
            <a:r>
              <a:rPr lang="en-US" altLang="x-none" b="1" dirty="0">
                <a:solidFill>
                  <a:srgbClr val="000000"/>
                </a:solidFill>
                <a:ea typeface="MS PGothic" charset="-128"/>
              </a:rPr>
              <a:t>Corresponding Section in </a:t>
            </a:r>
            <a:r>
              <a:rPr lang="en-US" altLang="x-none" b="1" dirty="0" smtClean="0">
                <a:solidFill>
                  <a:srgbClr val="000000"/>
                </a:solidFill>
                <a:ea typeface="MS PGothic" charset="-128"/>
              </a:rPr>
              <a:t>toolkit</a:t>
            </a:r>
            <a:r>
              <a:rPr lang="en-US" altLang="x-none" b="1" dirty="0">
                <a:solidFill>
                  <a:srgbClr val="000000"/>
                </a:solidFill>
                <a:ea typeface="MS PGothic" charset="-128"/>
              </a:rPr>
              <a:t>: Introduction Part </a:t>
            </a:r>
            <a:r>
              <a:rPr lang="en-US" altLang="x-none" b="1" dirty="0" smtClean="0">
                <a:solidFill>
                  <a:srgbClr val="000000"/>
                </a:solidFill>
                <a:ea typeface="MS PGothic" charset="-128"/>
              </a:rPr>
              <a:t>1 (Tool 2: Financial Emp. Self-Assessment only), </a:t>
            </a:r>
            <a:r>
              <a:rPr lang="en-US" altLang="x-none" b="1" dirty="0">
                <a:solidFill>
                  <a:srgbClr val="000000"/>
                </a:solidFill>
                <a:ea typeface="MS PGothic" charset="-128"/>
              </a:rPr>
              <a:t>Introduction Part 2: Understanding the Situation and Introduction Part 3: Starting the Money Conversation</a:t>
            </a:r>
          </a:p>
          <a:p>
            <a:pPr>
              <a:defRPr/>
            </a:pPr>
            <a:r>
              <a:rPr lang="en-US" altLang="x-none" b="1" dirty="0">
                <a:solidFill>
                  <a:srgbClr val="000000"/>
                </a:solidFill>
                <a:ea typeface="MS PGothic" charset="-128"/>
              </a:rPr>
              <a:t>Estimated Time: 45 Minutes (Note: If role play is skipped, then this section will take less time</a:t>
            </a:r>
            <a:r>
              <a:rPr lang="en-US" altLang="x-none" b="1" dirty="0" smtClean="0">
                <a:solidFill>
                  <a:srgbClr val="000000"/>
                </a:solidFill>
                <a:ea typeface="MS PGothic" charset="-128"/>
              </a:rPr>
              <a:t>.)</a:t>
            </a:r>
            <a:endParaRPr lang="en-US" altLang="x-none" b="1" dirty="0">
              <a:solidFill>
                <a:srgbClr val="000000"/>
              </a:solidFill>
              <a:ea typeface="MS PGothic" charset="-128"/>
            </a:endParaRPr>
          </a:p>
          <a:p>
            <a:pPr>
              <a:defRPr/>
            </a:pPr>
            <a:endParaRPr lang="en-US" altLang="x-none" b="1" u="sng" dirty="0">
              <a:solidFill>
                <a:srgbClr val="000000"/>
              </a:solidFill>
              <a:ea typeface="MS PGothic" charset="-128"/>
            </a:endParaRPr>
          </a:p>
          <a:p>
            <a:pPr>
              <a:defRPr/>
            </a:pPr>
            <a:r>
              <a:rPr lang="en-US" altLang="x-none" b="1" u="sng" dirty="0">
                <a:solidFill>
                  <a:srgbClr val="000000"/>
                </a:solidFill>
                <a:ea typeface="MS PGothic" charset="-128"/>
              </a:rPr>
              <a:t>Instructions for Facilitator:</a:t>
            </a:r>
          </a:p>
          <a:p>
            <a:pPr>
              <a:defRPr/>
            </a:pPr>
            <a:endParaRPr lang="en-US" altLang="x-none" b="1" u="sng" dirty="0">
              <a:solidFill>
                <a:srgbClr val="000000"/>
              </a:solidFill>
              <a:ea typeface="MS PGothic" charset="-128"/>
            </a:endParaRPr>
          </a:p>
          <a:p>
            <a:pPr>
              <a:defRPr/>
            </a:pPr>
            <a:r>
              <a:rPr lang="en-US" altLang="x-none" b="1" dirty="0">
                <a:solidFill>
                  <a:srgbClr val="000000"/>
                </a:solidFill>
                <a:ea typeface="MS PGothic" charset="-128"/>
              </a:rPr>
              <a:t>Individual Activity and Discussion in Pairs </a:t>
            </a:r>
            <a:r>
              <a:rPr lang="en-US" altLang="x-none" b="1" dirty="0" smtClean="0">
                <a:solidFill>
                  <a:srgbClr val="000000"/>
                </a:solidFill>
                <a:ea typeface="MS PGothic" charset="-128"/>
              </a:rPr>
              <a:t>(Introduction Part 1, Tool 2: Financial Emp. Self-Assessment) (Page 23)</a:t>
            </a:r>
            <a:endParaRPr lang="en-US" altLang="x-none" b="1" i="1" dirty="0">
              <a:solidFill>
                <a:srgbClr val="000000"/>
              </a:solidFill>
              <a:ea typeface="MS PGothic" charset="-128"/>
            </a:endParaRPr>
          </a:p>
          <a:p>
            <a:pPr>
              <a:defRPr/>
            </a:pPr>
            <a:endParaRPr lang="en-US" altLang="x-none" b="1" i="1" u="sng" dirty="0">
              <a:solidFill>
                <a:srgbClr val="000000"/>
              </a:solidFill>
              <a:ea typeface="MS PGothic" charset="-128"/>
            </a:endParaRPr>
          </a:p>
          <a:p>
            <a:pPr marL="171450" indent="-171450">
              <a:buFont typeface="Arial" charset="0"/>
              <a:buChar char="•"/>
              <a:defRPr/>
            </a:pPr>
            <a:r>
              <a:rPr lang="en-US" altLang="x-none" dirty="0">
                <a:solidFill>
                  <a:srgbClr val="000000"/>
                </a:solidFill>
                <a:ea typeface="MS PGothic" charset="-128"/>
              </a:rPr>
              <a:t>Provide rationale for </a:t>
            </a:r>
            <a:r>
              <a:rPr lang="en-US" altLang="x-none" dirty="0" smtClean="0">
                <a:solidFill>
                  <a:srgbClr val="000000"/>
                </a:solidFill>
                <a:ea typeface="MS PGothic" charset="-128"/>
              </a:rPr>
              <a:t>Tool 2: Financial empowerment Self-Assessment.</a:t>
            </a:r>
          </a:p>
          <a:p>
            <a:pPr marL="171450" indent="-171450">
              <a:buFont typeface="Arial" charset="0"/>
              <a:buChar char="•"/>
              <a:defRPr/>
            </a:pPr>
            <a:endParaRPr lang="en-US" altLang="x-none" b="1" i="1" dirty="0">
              <a:solidFill>
                <a:srgbClr val="000000"/>
              </a:solidFill>
              <a:ea typeface="MS PGothic" charset="-128"/>
            </a:endParaRPr>
          </a:p>
          <a:p>
            <a:pPr marL="628650" lvl="1" indent="-171450">
              <a:buFont typeface="Arial" charset="0"/>
              <a:buChar char="•"/>
              <a:defRPr/>
            </a:pPr>
            <a:r>
              <a:rPr lang="en-US" altLang="x-none" b="1" i="1" dirty="0">
                <a:solidFill>
                  <a:srgbClr val="000000"/>
                </a:solidFill>
                <a:ea typeface="MS PGothic" charset="-128"/>
              </a:rPr>
              <a:t>Tool 2: Financial empowerment self-assessment</a:t>
            </a:r>
            <a:r>
              <a:rPr lang="en-US" altLang="x-none" dirty="0">
                <a:solidFill>
                  <a:srgbClr val="000000"/>
                </a:solidFill>
                <a:ea typeface="MS PGothic" charset="-128"/>
              </a:rPr>
              <a:t> in the Introduction Part 1 is a three-part tool designed to help you understand how much financial knowledge you already have. Learning more will not only benefit the </a:t>
            </a:r>
            <a:r>
              <a:rPr lang="en-US" altLang="x-none" dirty="0" smtClean="0">
                <a:solidFill>
                  <a:srgbClr val="000000"/>
                </a:solidFill>
                <a:ea typeface="MS PGothic" charset="-128"/>
              </a:rPr>
              <a:t>people you </a:t>
            </a:r>
            <a:r>
              <a:rPr lang="en-US" altLang="x-none" dirty="0">
                <a:solidFill>
                  <a:srgbClr val="000000"/>
                </a:solidFill>
                <a:ea typeface="MS PGothic" charset="-128"/>
              </a:rPr>
              <a:t>serve, but it may also benefit you as you apply what you learn to your own life.</a:t>
            </a:r>
          </a:p>
          <a:p>
            <a:pPr marL="628650" lvl="1" indent="-171450">
              <a:buFont typeface="Arial" charset="0"/>
              <a:buChar char="•"/>
              <a:defRPr/>
            </a:pPr>
            <a:endParaRPr lang="en-US" altLang="x-none" b="1" i="1" dirty="0">
              <a:solidFill>
                <a:srgbClr val="000000"/>
              </a:solidFill>
              <a:ea typeface="MS PGothic" charset="-128"/>
            </a:endParaRPr>
          </a:p>
          <a:p>
            <a:pPr marL="628650" lvl="1" indent="-171450">
              <a:buFont typeface="Arial" charset="0"/>
              <a:buChar char="•"/>
              <a:defRPr/>
            </a:pPr>
            <a:r>
              <a:rPr lang="en-US" altLang="x-none" b="1" i="1" dirty="0">
                <a:solidFill>
                  <a:srgbClr val="000000"/>
                </a:solidFill>
                <a:ea typeface="MS PGothic" charset="-128"/>
              </a:rPr>
              <a:t>This tool will help you see how much you know and where you may need to learn more.</a:t>
            </a:r>
            <a:endParaRPr lang="en-US" altLang="x-none" dirty="0">
              <a:solidFill>
                <a:srgbClr val="000000"/>
              </a:solidFill>
              <a:ea typeface="MS PGothic" charset="-128"/>
            </a:endParaRPr>
          </a:p>
          <a:p>
            <a:pPr marL="171450" indent="-171450">
              <a:buFont typeface="Arial" charset="0"/>
              <a:buChar char="•"/>
              <a:defRPr/>
            </a:pPr>
            <a:endParaRPr lang="en-US" altLang="x-none" dirty="0">
              <a:solidFill>
                <a:srgbClr val="000000"/>
              </a:solidFill>
              <a:ea typeface="MS PGothic" charset="-128"/>
            </a:endParaRPr>
          </a:p>
          <a:p>
            <a:pPr marL="171450" indent="-171450">
              <a:buFont typeface="Arial" charset="0"/>
              <a:buChar char="•"/>
              <a:defRPr/>
            </a:pPr>
            <a:r>
              <a:rPr lang="en-US" altLang="x-none" dirty="0">
                <a:solidFill>
                  <a:srgbClr val="000000"/>
                </a:solidFill>
                <a:ea typeface="MS PGothic" charset="-128"/>
              </a:rPr>
              <a:t>Invite participants to complete this assessment tool. Provide 7 minutes.</a:t>
            </a:r>
          </a:p>
          <a:p>
            <a:pPr marL="171450" indent="-171450">
              <a:buFont typeface="Arial" charset="0"/>
              <a:buChar char="•"/>
              <a:defRPr/>
            </a:pPr>
            <a:r>
              <a:rPr lang="en-US" altLang="x-none" dirty="0">
                <a:solidFill>
                  <a:srgbClr val="000000"/>
                </a:solidFill>
                <a:ea typeface="MS PGothic" charset="-128"/>
              </a:rPr>
              <a:t>Review the answers in a participatory way.</a:t>
            </a:r>
          </a:p>
          <a:p>
            <a:pPr marL="171450" indent="-171450">
              <a:buFont typeface="Arial" charset="0"/>
              <a:buChar char="•"/>
              <a:defRPr/>
            </a:pPr>
            <a:endParaRPr lang="en-US" altLang="x-none" dirty="0">
              <a:solidFill>
                <a:srgbClr val="000000"/>
              </a:solidFill>
              <a:ea typeface="MS PGothic" charset="-128"/>
            </a:endParaRPr>
          </a:p>
          <a:p>
            <a:pPr marL="171450" indent="-171450">
              <a:buFont typeface="Arial" charset="0"/>
              <a:buChar char="•"/>
              <a:defRPr/>
            </a:pPr>
            <a:r>
              <a:rPr lang="en-US" altLang="x-none" b="1" i="1" dirty="0">
                <a:solidFill>
                  <a:srgbClr val="000000"/>
                </a:solidFill>
                <a:ea typeface="MS PGothic" charset="-128"/>
              </a:rPr>
              <a:t>NOTE: Answer key is in the toolkit immediately following the tool. Be sure to ask participants to not look ahead when completing this assessment.</a:t>
            </a:r>
          </a:p>
          <a:p>
            <a:pPr marL="171450" indent="-171450">
              <a:buFont typeface="Arial" charset="0"/>
              <a:buChar char="•"/>
              <a:defRPr/>
            </a:pPr>
            <a:endParaRPr lang="en-US" altLang="x-none" dirty="0">
              <a:solidFill>
                <a:srgbClr val="000000"/>
              </a:solidFill>
              <a:ea typeface="MS PGothic" charset="-128"/>
            </a:endParaRPr>
          </a:p>
          <a:p>
            <a:pPr marL="171450" indent="-171450">
              <a:buFont typeface="Arial" charset="0"/>
              <a:buChar char="•"/>
              <a:defRPr/>
            </a:pPr>
            <a:r>
              <a:rPr lang="en-US" altLang="x-none" dirty="0">
                <a:solidFill>
                  <a:srgbClr val="000000"/>
                </a:solidFill>
                <a:ea typeface="MS PGothic" charset="-128"/>
              </a:rPr>
              <a:t>Ask participants to get into pairs and discuss the reflection questions—be sure to review one question at a time</a:t>
            </a:r>
            <a:r>
              <a:rPr lang="en-US" altLang="x-none" dirty="0" smtClean="0">
                <a:solidFill>
                  <a:srgbClr val="000000"/>
                </a:solidFill>
                <a:ea typeface="MS PGothic" charset="-128"/>
              </a:rPr>
              <a:t>.</a:t>
            </a:r>
            <a:endParaRPr lang="en-US" altLang="x-none" dirty="0">
              <a:solidFill>
                <a:srgbClr val="000000"/>
              </a:solidFill>
              <a:ea typeface="MS PGothic" charset="-128"/>
            </a:endParaRPr>
          </a:p>
        </p:txBody>
      </p:sp>
      <p:sp>
        <p:nvSpPr>
          <p:cNvPr id="1177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BA75C29-9AE7-4C8F-BB66-4DE424FF9A81}" type="slidenum">
              <a:rPr lang="en-US" altLang="en-US" smtClean="0">
                <a:latin typeface="Calibri" panose="020F0502020204030204" pitchFamily="34" charset="0"/>
              </a:rPr>
              <a:pPr/>
              <a:t>51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982328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1: </a:t>
            </a:r>
            <a:r>
              <a:rPr lang="en-US" b="1" u="sng" dirty="0" smtClean="0">
                <a:solidFill>
                  <a:srgbClr val="000000"/>
                </a:solidFill>
                <a:ea typeface="ＭＳ Ｐゴシック" charset="0"/>
              </a:rPr>
              <a:t>Intro Part 4: </a:t>
            </a:r>
            <a:r>
              <a:rPr lang="en-US" altLang="en-US" b="1" i="1" u="sng" dirty="0" smtClean="0">
                <a:solidFill>
                  <a:srgbClr val="000000"/>
                </a:solidFill>
                <a:ea typeface="MS PGothic" charset="-128"/>
              </a:rPr>
              <a:t>Money </a:t>
            </a:r>
            <a:r>
              <a:rPr lang="en-US" altLang="en-US" b="1" i="1" u="sng" dirty="0">
                <a:solidFill>
                  <a:srgbClr val="000000"/>
                </a:solidFill>
                <a:ea typeface="MS PGothic" charset="-128"/>
              </a:rPr>
              <a:t>and Me </a:t>
            </a:r>
            <a:r>
              <a:rPr lang="en-US" altLang="en-US" b="1" u="sng" dirty="0">
                <a:solidFill>
                  <a:srgbClr val="000000"/>
                </a:solidFill>
                <a:ea typeface="MS PGothic" charset="-128"/>
              </a:rPr>
              <a:t>CONTINUED</a:t>
            </a:r>
          </a:p>
          <a:p>
            <a:pPr eaLnBrk="1" hangingPunct="1">
              <a:spcBef>
                <a:spcPct val="0"/>
              </a:spcBef>
              <a:defRPr/>
            </a:pPr>
            <a:endParaRPr lang="en-US" altLang="en-US" b="1" u="sng" dirty="0">
              <a:solidFill>
                <a:srgbClr val="000000"/>
              </a:solidFill>
              <a:ea typeface="MS PGothic" charset="-128"/>
            </a:endParaRPr>
          </a:p>
          <a:p>
            <a:pPr eaLnBrk="1" hangingPunct="1">
              <a:spcBef>
                <a:spcPct val="0"/>
              </a:spcBef>
              <a:defRPr/>
            </a:pPr>
            <a:r>
              <a:rPr lang="en-US" altLang="en-US" b="1" dirty="0" smtClean="0">
                <a:solidFill>
                  <a:srgbClr val="000000"/>
                </a:solidFill>
                <a:ea typeface="MS PGothic" charset="-128"/>
              </a:rPr>
              <a:t>Opener (Introduction Part 4)</a:t>
            </a:r>
            <a:endParaRPr lang="en-US" altLang="en-US" b="1" dirty="0">
              <a:solidFill>
                <a:srgbClr val="000000"/>
              </a:solidFill>
              <a:ea typeface="MS PGothic" charset="-128"/>
            </a:endParaRPr>
          </a:p>
          <a:p>
            <a:pPr eaLnBrk="1" hangingPunct="1">
              <a:spcBef>
                <a:spcPct val="0"/>
              </a:spcBef>
              <a:buFont typeface="Calibri" charset="0"/>
              <a:buAutoNum type="arabicPeriod"/>
              <a:defRPr/>
            </a:pPr>
            <a:endParaRPr lang="en-US" altLang="en-US" b="1" u="sng"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Show and read the definition of </a:t>
            </a:r>
            <a:r>
              <a:rPr lang="ja-JP" altLang="en-US" dirty="0">
                <a:solidFill>
                  <a:srgbClr val="000000"/>
                </a:solidFill>
                <a:ea typeface="MS PGothic" charset="-128"/>
              </a:rPr>
              <a:t>“</a:t>
            </a:r>
            <a:r>
              <a:rPr lang="en-US" altLang="ja-JP" dirty="0">
                <a:solidFill>
                  <a:srgbClr val="000000"/>
                </a:solidFill>
                <a:ea typeface="MS PGothic" charset="-128"/>
              </a:rPr>
              <a:t>Money.</a:t>
            </a:r>
            <a:r>
              <a:rPr lang="ja-JP" altLang="en-US" dirty="0">
                <a:solidFill>
                  <a:srgbClr val="000000"/>
                </a:solidFill>
                <a:ea typeface="MS PGothic" charset="-128"/>
              </a:rPr>
              <a:t>”</a:t>
            </a:r>
            <a:endParaRPr lang="en-US" altLang="ja-JP"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Contrast the definition of money to the list of associations generated by the team by asking: </a:t>
            </a:r>
            <a:r>
              <a:rPr lang="ja-JP" altLang="en-US" b="1" dirty="0">
                <a:solidFill>
                  <a:srgbClr val="000000"/>
                </a:solidFill>
                <a:ea typeface="MS PGothic" charset="-128"/>
              </a:rPr>
              <a:t>“</a:t>
            </a:r>
            <a:r>
              <a:rPr lang="en-US" altLang="ja-JP" b="1" dirty="0">
                <a:solidFill>
                  <a:srgbClr val="000000"/>
                </a:solidFill>
                <a:ea typeface="MS PGothic" charset="-128"/>
              </a:rPr>
              <a:t>How did we get from this simple definition of money to all of these positive and negative associations?</a:t>
            </a:r>
            <a:r>
              <a:rPr lang="ja-JP" altLang="en-US" b="1" dirty="0">
                <a:solidFill>
                  <a:srgbClr val="000000"/>
                </a:solidFill>
                <a:ea typeface="MS PGothic" charset="-128"/>
              </a:rPr>
              <a:t>”</a:t>
            </a:r>
            <a:endParaRPr lang="en-US" altLang="en-US" b="1" dirty="0">
              <a:solidFill>
                <a:srgbClr val="000000"/>
              </a:solidFill>
              <a:ea typeface="MS PGothic" charset="-128"/>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C52CE39-C24F-46C7-9F89-F2D90819EF1F}" type="slidenum">
              <a:rPr lang="en-US" altLang="en-US" smtClean="0">
                <a:latin typeface="Calibri" panose="020F0502020204030204" pitchFamily="34" charset="0"/>
              </a:rPr>
              <a:pPr/>
              <a:t>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0511452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5: Intro Part 2 and 3: </a:t>
            </a:r>
            <a:r>
              <a:rPr lang="en-US" altLang="en-US" b="1" i="1" u="sng" dirty="0" smtClean="0">
                <a:solidFill>
                  <a:srgbClr val="000000"/>
                </a:solidFill>
                <a:ea typeface="MS PGothic" charset="-128"/>
              </a:rPr>
              <a:t>Understanding </a:t>
            </a:r>
            <a:r>
              <a:rPr lang="en-US" altLang="en-US" b="1" i="1" u="sng" dirty="0">
                <a:solidFill>
                  <a:srgbClr val="000000"/>
                </a:solidFill>
                <a:ea typeface="MS PGothic" charset="-128"/>
              </a:rPr>
              <a:t>the Situation and Starting the Money </a:t>
            </a:r>
            <a:r>
              <a:rPr lang="en-US" altLang="en-US" b="1" i="1" u="sng" dirty="0" smtClean="0">
                <a:solidFill>
                  <a:srgbClr val="000000"/>
                </a:solidFill>
                <a:ea typeface="MS PGothic" charset="-128"/>
              </a:rPr>
              <a:t>Conversation</a:t>
            </a:r>
            <a:endParaRPr lang="en-US" altLang="en-US" b="1" i="1" u="sng" dirty="0">
              <a:solidFill>
                <a:srgbClr val="000000"/>
              </a:solidFill>
              <a:ea typeface="MS PGothic" charset="-128"/>
            </a:endParaRPr>
          </a:p>
          <a:p>
            <a:pPr eaLnBrk="1" hangingPunct="1">
              <a:spcBef>
                <a:spcPct val="0"/>
              </a:spcBef>
              <a:defRPr/>
            </a:pPr>
            <a:endParaRPr lang="en-US" altLang="en-US" b="1" u="sng" dirty="0" smtClean="0">
              <a:solidFill>
                <a:srgbClr val="000000"/>
              </a:solidFill>
              <a:ea typeface="MS PGothic" charset="-128"/>
            </a:endParaRPr>
          </a:p>
          <a:p>
            <a:pPr eaLnBrk="1" hangingPunct="1">
              <a:spcBef>
                <a:spcPct val="0"/>
              </a:spcBef>
              <a:defRPr/>
            </a:pPr>
            <a:r>
              <a:rPr lang="en-US" altLang="en-US" b="1" dirty="0" smtClean="0">
                <a:solidFill>
                  <a:srgbClr val="000000"/>
                </a:solidFill>
                <a:ea typeface="MS PGothic" charset="-128"/>
              </a:rPr>
              <a:t>Presentation </a:t>
            </a:r>
            <a:r>
              <a:rPr lang="en-US" altLang="en-US" b="1" dirty="0">
                <a:solidFill>
                  <a:srgbClr val="000000"/>
                </a:solidFill>
                <a:ea typeface="MS PGothic" charset="-128"/>
              </a:rPr>
              <a:t>(Introduction Part </a:t>
            </a:r>
            <a:r>
              <a:rPr lang="en-US" altLang="en-US" b="1" dirty="0" smtClean="0">
                <a:solidFill>
                  <a:srgbClr val="000000"/>
                </a:solidFill>
                <a:ea typeface="MS PGothic" charset="-128"/>
              </a:rPr>
              <a:t>2)</a:t>
            </a:r>
            <a:endParaRPr lang="en-US" altLang="en-US" b="1" dirty="0">
              <a:solidFill>
                <a:srgbClr val="000000"/>
              </a:solidFill>
              <a:ea typeface="MS PGothic" charset="-128"/>
            </a:endParaRPr>
          </a:p>
          <a:p>
            <a:pPr eaLnBrk="1" hangingPunct="1">
              <a:spcBef>
                <a:spcPct val="0"/>
              </a:spcBef>
              <a:buFontTx/>
              <a:buChar char="•"/>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Define situation assessment using </a:t>
            </a:r>
            <a:r>
              <a:rPr lang="en-US" altLang="en-US" dirty="0" smtClean="0">
                <a:solidFill>
                  <a:srgbClr val="000000"/>
                </a:solidFill>
                <a:ea typeface="MS PGothic" charset="-128"/>
              </a:rPr>
              <a:t>slide and explanation from the toolkit:</a:t>
            </a:r>
          </a:p>
          <a:p>
            <a:pPr marL="628650" lvl="1" indent="-171450" eaLnBrk="1" hangingPunct="1">
              <a:spcBef>
                <a:spcPct val="0"/>
              </a:spcBef>
              <a:buFont typeface="Arial" charset="0"/>
              <a:buChar char="•"/>
              <a:defRPr/>
            </a:pPr>
            <a:r>
              <a:rPr lang="en-US" altLang="en-US" dirty="0" smtClean="0">
                <a:solidFill>
                  <a:srgbClr val="000000"/>
                </a:solidFill>
                <a:ea typeface="MS PGothic" charset="-128"/>
              </a:rPr>
              <a:t>Assessment gives you a picture of what is going on now so you can better target information and skill building opportunities for yourself or the people you serve. </a:t>
            </a:r>
          </a:p>
          <a:p>
            <a:pPr marL="628650" lvl="1" indent="-171450" eaLnBrk="1" hangingPunct="1">
              <a:spcBef>
                <a:spcPct val="0"/>
              </a:spcBef>
              <a:buFont typeface="Arial" charset="0"/>
              <a:buChar char="•"/>
              <a:defRPr/>
            </a:pPr>
            <a:r>
              <a:rPr lang="en-US" altLang="en-US" dirty="0" smtClean="0">
                <a:solidFill>
                  <a:srgbClr val="000000"/>
                </a:solidFill>
                <a:ea typeface="MS PGothic" charset="-128"/>
              </a:rPr>
              <a:t>Assessment involves </a:t>
            </a:r>
            <a:r>
              <a:rPr lang="en-US" altLang="en-US" dirty="0" smtClean="0">
                <a:solidFill>
                  <a:srgbClr val="000000"/>
                </a:solidFill>
                <a:ea typeface="MS PGothic" charset="-128"/>
              </a:rPr>
              <a:t>gathering </a:t>
            </a:r>
            <a:r>
              <a:rPr lang="en-US" altLang="en-US" dirty="0" smtClean="0">
                <a:solidFill>
                  <a:srgbClr val="000000"/>
                </a:solidFill>
                <a:ea typeface="MS PGothic" charset="-128"/>
              </a:rPr>
              <a:t>information to understand conditions today, as well as what someone knows, can do, or feels about a specific topic. </a:t>
            </a:r>
          </a:p>
          <a:p>
            <a:pPr marL="628650" lvl="1" indent="-171450" eaLnBrk="1" hangingPunct="1">
              <a:spcBef>
                <a:spcPct val="0"/>
              </a:spcBef>
              <a:buFont typeface="Arial" charset="0"/>
              <a:buChar char="•"/>
              <a:defRPr/>
            </a:pPr>
            <a:r>
              <a:rPr lang="en-US" altLang="en-US" dirty="0" smtClean="0">
                <a:solidFill>
                  <a:srgbClr val="000000"/>
                </a:solidFill>
                <a:ea typeface="MS PGothic" charset="-128"/>
              </a:rPr>
              <a:t>This information is used to inform and plan for actions to change conditions, knowledge, abilities, behaviors, or beliefs.</a:t>
            </a:r>
          </a:p>
        </p:txBody>
      </p:sp>
      <p:sp>
        <p:nvSpPr>
          <p:cNvPr id="1198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251975B-2DD8-4504-94D4-4664642FFF7B}" type="slidenum">
              <a:rPr lang="en-US" altLang="en-US" smtClean="0">
                <a:latin typeface="Calibri" panose="020F0502020204030204" pitchFamily="34" charset="0"/>
              </a:rPr>
              <a:pPr/>
              <a:t>52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2804269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5: </a:t>
            </a:r>
            <a:r>
              <a:rPr lang="en-US" b="1" u="sng" dirty="0" smtClean="0">
                <a:solidFill>
                  <a:srgbClr val="000000"/>
                </a:solidFill>
                <a:ea typeface="MS PGothic" charset="0"/>
              </a:rPr>
              <a:t>Intro Part 2 and 3: </a:t>
            </a:r>
            <a:r>
              <a:rPr lang="en-US" b="1" i="1" u="sng" dirty="0" smtClean="0">
                <a:solidFill>
                  <a:srgbClr val="000000"/>
                </a:solidFill>
                <a:ea typeface="MS PGothic" charset="0"/>
              </a:rPr>
              <a:t>Understanding the Situation and Starting the Money Conversation</a:t>
            </a:r>
          </a:p>
          <a:p>
            <a:pPr>
              <a:defRPr/>
            </a:pPr>
            <a:endParaRPr lang="en-US" altLang="en-US" b="1" u="sng" dirty="0" smtClean="0">
              <a:solidFill>
                <a:srgbClr val="000000"/>
              </a:solidFill>
              <a:cs typeface="+mn-cs"/>
            </a:endParaRPr>
          </a:p>
          <a:p>
            <a:pPr>
              <a:buFont typeface="Arial" panose="020B0604020202020204" pitchFamily="34" charset="0"/>
              <a:buNone/>
              <a:defRPr/>
            </a:pPr>
            <a:r>
              <a:rPr lang="en-US" altLang="en-US" b="1" dirty="0" smtClean="0">
                <a:solidFill>
                  <a:srgbClr val="000000"/>
                </a:solidFill>
                <a:cs typeface="+mn-cs"/>
              </a:rPr>
              <a:t>Presentation (Introduction Part 2, Tool 1: My money picture) (Page 35)</a:t>
            </a:r>
          </a:p>
          <a:p>
            <a:pPr marL="171425" indent="-171425">
              <a:buFont typeface="Arial" panose="020B0604020202020204" pitchFamily="34" charset="0"/>
              <a:buChar char="•"/>
              <a:defRPr/>
            </a:pPr>
            <a:endParaRPr lang="en-US" altLang="en-US" dirty="0" smtClean="0">
              <a:solidFill>
                <a:srgbClr val="000000"/>
              </a:solidFill>
              <a:cs typeface="+mn-cs"/>
            </a:endParaRPr>
          </a:p>
          <a:p>
            <a:pPr marL="171450" indent="-171450" eaLnBrk="1" hangingPunct="1">
              <a:spcBef>
                <a:spcPct val="0"/>
              </a:spcBef>
              <a:buFont typeface="Arial" charset="0"/>
              <a:buChar char="•"/>
              <a:defRPr/>
            </a:pPr>
            <a:r>
              <a:rPr lang="en-US" altLang="en-US" dirty="0" smtClean="0">
                <a:solidFill>
                  <a:srgbClr val="000000"/>
                </a:solidFill>
                <a:ea typeface="MS PGothic" charset="-128"/>
              </a:rPr>
              <a:t>Review the purpose of Tool 1: My Money Picture assessment using the excerpt from the Tool in the toolkit.</a:t>
            </a:r>
          </a:p>
          <a:p>
            <a:pPr marL="171450" indent="-171450" eaLnBrk="1" hangingPunct="1">
              <a:spcBef>
                <a:spcPct val="0"/>
              </a:spcBef>
              <a:buFont typeface="Arial" charset="0"/>
              <a:buChar char="•"/>
              <a:defRPr/>
            </a:pPr>
            <a:endParaRPr lang="en-US" altLang="en-US" dirty="0" smtClean="0">
              <a:solidFill>
                <a:srgbClr val="000000"/>
              </a:solidFill>
              <a:ea typeface="MS PGothic" charset="-128"/>
            </a:endParaRPr>
          </a:p>
          <a:p>
            <a:pPr marL="171450" indent="-171450" eaLnBrk="1" hangingPunct="1">
              <a:spcBef>
                <a:spcPct val="0"/>
              </a:spcBef>
              <a:buFont typeface="Arial" charset="0"/>
              <a:buChar char="•"/>
              <a:defRPr/>
            </a:pPr>
            <a:r>
              <a:rPr lang="en-US" altLang="en-US" b="1" i="1" dirty="0" smtClean="0">
                <a:solidFill>
                  <a:srgbClr val="000000"/>
                </a:solidFill>
                <a:ea typeface="MS PGothic" charset="-128"/>
              </a:rPr>
              <a:t>Tool 1: My money picture</a:t>
            </a:r>
            <a:r>
              <a:rPr lang="en-US" altLang="en-US" dirty="0" smtClean="0">
                <a:solidFill>
                  <a:srgbClr val="000000"/>
                </a:solidFill>
                <a:ea typeface="MS PGothic" charset="-128"/>
              </a:rPr>
              <a:t> is designed to help service providers understand each person’s goals and financial situation. This information can help them target the right module of the toolkit for each person.</a:t>
            </a:r>
          </a:p>
          <a:p>
            <a:pPr marL="646113" lvl="1" indent="-171450" eaLnBrk="1" hangingPunct="1">
              <a:spcBef>
                <a:spcPct val="0"/>
              </a:spcBef>
              <a:buFont typeface="Arial" charset="0"/>
              <a:buChar char="•"/>
              <a:defRPr/>
            </a:pPr>
            <a:r>
              <a:rPr lang="en-US" altLang="en-US" dirty="0" smtClean="0">
                <a:solidFill>
                  <a:srgbClr val="000000"/>
                </a:solidFill>
                <a:ea typeface="MS PGothic" charset="-128"/>
              </a:rPr>
              <a:t>For example, if a person you’re working with has a goal to buy a car or a home, learning about how to improve her credit history and scores may help them qualify for a lower cost loan. You can target </a:t>
            </a:r>
            <a:r>
              <a:rPr lang="en-US" altLang="en-US" i="1" dirty="0" smtClean="0">
                <a:solidFill>
                  <a:srgbClr val="000000"/>
                </a:solidFill>
                <a:ea typeface="MS PGothic" charset="-128"/>
              </a:rPr>
              <a:t>Module 7: Understanding Credit Reports and Scores</a:t>
            </a:r>
            <a:r>
              <a:rPr lang="en-US" altLang="en-US" dirty="0" smtClean="0">
                <a:solidFill>
                  <a:srgbClr val="000000"/>
                </a:solidFill>
                <a:ea typeface="MS PGothic" charset="-128"/>
              </a:rPr>
              <a:t>. </a:t>
            </a:r>
          </a:p>
          <a:p>
            <a:pPr marL="646113" lvl="1" indent="-171450" eaLnBrk="1" hangingPunct="1">
              <a:spcBef>
                <a:spcPct val="0"/>
              </a:spcBef>
              <a:buFont typeface="Arial" charset="0"/>
              <a:buChar char="•"/>
              <a:defRPr/>
            </a:pPr>
            <a:r>
              <a:rPr lang="en-US" altLang="en-US" dirty="0" smtClean="0">
                <a:solidFill>
                  <a:srgbClr val="000000"/>
                </a:solidFill>
                <a:ea typeface="MS PGothic" charset="-128"/>
              </a:rPr>
              <a:t>If you are working with someone that is unable to make ends meet, you can target </a:t>
            </a:r>
            <a:r>
              <a:rPr lang="en-US" altLang="en-US" i="1" dirty="0" smtClean="0">
                <a:solidFill>
                  <a:srgbClr val="000000"/>
                </a:solidFill>
                <a:ea typeface="MS PGothic" charset="-128"/>
              </a:rPr>
              <a:t>Module 5: Getting through the Month</a:t>
            </a:r>
            <a:r>
              <a:rPr lang="en-US" altLang="en-US" dirty="0" smtClean="0">
                <a:solidFill>
                  <a:srgbClr val="000000"/>
                </a:solidFill>
                <a:ea typeface="MS PGothic" charset="-128"/>
              </a:rPr>
              <a:t>.</a:t>
            </a:r>
          </a:p>
          <a:p>
            <a:pPr marL="646113" lvl="1" indent="-171450" eaLnBrk="1" hangingPunct="1">
              <a:spcBef>
                <a:spcPct val="0"/>
              </a:spcBef>
              <a:buFont typeface="Arial" charset="0"/>
              <a:buChar char="•"/>
              <a:defRPr/>
            </a:pPr>
            <a:r>
              <a:rPr lang="en-US" altLang="en-US" b="1" i="1" dirty="0" smtClean="0">
                <a:solidFill>
                  <a:srgbClr val="000000"/>
                </a:solidFill>
                <a:ea typeface="MS PGothic" charset="-128"/>
              </a:rPr>
              <a:t>This tool will help you match each person’s goals and financial situation with specific modules and tools within the toolkit.</a:t>
            </a:r>
            <a:endParaRPr lang="en-US" altLang="en-US" dirty="0" smtClean="0">
              <a:solidFill>
                <a:srgbClr val="000000"/>
              </a:solidFill>
              <a:ea typeface="MS PGothic" charset="-128"/>
            </a:endParaRPr>
          </a:p>
          <a:p>
            <a:pPr marL="171450" indent="-171450" eaLnBrk="1" hangingPunct="1">
              <a:spcBef>
                <a:spcPct val="0"/>
              </a:spcBef>
              <a:buFont typeface="Arial" charset="0"/>
              <a:buChar char="•"/>
              <a:defRPr/>
            </a:pPr>
            <a:endParaRPr lang="en-US" altLang="en-US" dirty="0" smtClean="0">
              <a:solidFill>
                <a:srgbClr val="000000"/>
              </a:solidFill>
              <a:ea typeface="MS PGothic" charset="-128"/>
            </a:endParaRPr>
          </a:p>
          <a:p>
            <a:pPr marL="171450" indent="-171450" eaLnBrk="1" hangingPunct="1">
              <a:spcBef>
                <a:spcPct val="0"/>
              </a:spcBef>
              <a:buFont typeface="Arial" charset="0"/>
              <a:buChar char="•"/>
              <a:defRPr/>
            </a:pPr>
            <a:r>
              <a:rPr lang="en-US" altLang="en-US" dirty="0" smtClean="0">
                <a:solidFill>
                  <a:srgbClr val="000000"/>
                </a:solidFill>
                <a:ea typeface="MS PGothic" charset="-128"/>
              </a:rPr>
              <a:t>Briefly review the contents of and analysis procedure for </a:t>
            </a:r>
            <a:r>
              <a:rPr lang="en-US" altLang="en-US" i="1" dirty="0" smtClean="0">
                <a:solidFill>
                  <a:srgbClr val="000000"/>
                </a:solidFill>
                <a:ea typeface="MS PGothic" charset="-128"/>
              </a:rPr>
              <a:t>My money picture</a:t>
            </a:r>
            <a:r>
              <a:rPr lang="en-US" altLang="en-US" dirty="0" smtClean="0">
                <a:solidFill>
                  <a:srgbClr val="000000"/>
                </a:solidFill>
                <a:ea typeface="MS PGothic" charset="-128"/>
              </a:rPr>
              <a:t>.</a:t>
            </a:r>
          </a:p>
          <a:p>
            <a:pPr marL="171450" indent="-171450" eaLnBrk="1" hangingPunct="1">
              <a:spcBef>
                <a:spcPct val="0"/>
              </a:spcBef>
              <a:buFont typeface="Arial" charset="0"/>
              <a:buChar char="•"/>
              <a:defRPr/>
            </a:pPr>
            <a:r>
              <a:rPr lang="en-US" altLang="en-US" dirty="0" smtClean="0">
                <a:solidFill>
                  <a:srgbClr val="000000"/>
                </a:solidFill>
                <a:ea typeface="MS PGothic" charset="-128"/>
              </a:rPr>
              <a:t>Be sure to state that using this assessment is NOT MANDATORY. It is a tool they can use to more effectively and efficiently match a person’s needs with information and tools in the toolkit.</a:t>
            </a:r>
          </a:p>
          <a:p>
            <a:pPr marL="171450" indent="-171450" eaLnBrk="1" hangingPunct="1">
              <a:spcBef>
                <a:spcPct val="0"/>
              </a:spcBef>
              <a:buFont typeface="Arial" charset="0"/>
              <a:buChar char="•"/>
              <a:defRPr/>
            </a:pPr>
            <a:r>
              <a:rPr lang="en-US" altLang="en-US" dirty="0" smtClean="0">
                <a:solidFill>
                  <a:srgbClr val="000000"/>
                </a:solidFill>
                <a:ea typeface="MS PGothic" charset="-128"/>
              </a:rPr>
              <a:t>Share options for using the assessment:</a:t>
            </a:r>
          </a:p>
          <a:p>
            <a:pPr marL="676275" lvl="1" indent="-171450" eaLnBrk="1" hangingPunct="1">
              <a:spcBef>
                <a:spcPct val="0"/>
              </a:spcBef>
              <a:buFont typeface="Arial" charset="0"/>
              <a:buChar char="•"/>
              <a:defRPr/>
            </a:pPr>
            <a:r>
              <a:rPr lang="en-US" altLang="en-US" dirty="0" smtClean="0">
                <a:solidFill>
                  <a:srgbClr val="000000"/>
                </a:solidFill>
                <a:ea typeface="MS PGothic" charset="-128"/>
              </a:rPr>
              <a:t>When the person fills out intake paperwork for your organization or program</a:t>
            </a:r>
          </a:p>
          <a:p>
            <a:pPr marL="676275" lvl="1" indent="-171450" eaLnBrk="1" hangingPunct="1">
              <a:spcBef>
                <a:spcPct val="0"/>
              </a:spcBef>
              <a:buFont typeface="Arial" charset="0"/>
              <a:buChar char="•"/>
              <a:defRPr/>
            </a:pPr>
            <a:r>
              <a:rPr lang="en-US" altLang="en-US" dirty="0" smtClean="0">
                <a:solidFill>
                  <a:srgbClr val="000000"/>
                </a:solidFill>
                <a:ea typeface="MS PGothic" charset="-128"/>
              </a:rPr>
              <a:t>When meeting with them for an initial assessment </a:t>
            </a:r>
          </a:p>
          <a:p>
            <a:pPr marL="676275" lvl="1" indent="-171450" eaLnBrk="1" hangingPunct="1">
              <a:spcBef>
                <a:spcPct val="0"/>
              </a:spcBef>
              <a:buFont typeface="Arial" charset="0"/>
              <a:buChar char="•"/>
              <a:defRPr/>
            </a:pPr>
            <a:r>
              <a:rPr lang="en-US" altLang="en-US" dirty="0" smtClean="0">
                <a:solidFill>
                  <a:srgbClr val="000000"/>
                </a:solidFill>
                <a:ea typeface="MS PGothic" charset="-128"/>
              </a:rPr>
              <a:t>When they are waiting for other services (such as waiting to have their tax returns prepared at a Volunteer Income Tax Assistance site)</a:t>
            </a:r>
          </a:p>
          <a:p>
            <a:pPr marL="676275" lvl="1" indent="-171450" eaLnBrk="1" hangingPunct="1">
              <a:spcBef>
                <a:spcPct val="0"/>
              </a:spcBef>
              <a:buFont typeface="Arial" charset="0"/>
              <a:buChar char="•"/>
              <a:defRPr/>
            </a:pPr>
            <a:r>
              <a:rPr lang="en-US" altLang="en-US" dirty="0" smtClean="0">
                <a:solidFill>
                  <a:srgbClr val="000000"/>
                </a:solidFill>
                <a:ea typeface="MS PGothic" charset="-128"/>
              </a:rPr>
              <a:t>OR</a:t>
            </a:r>
          </a:p>
          <a:p>
            <a:pPr marL="676275" lvl="1" indent="-171450" eaLnBrk="1" hangingPunct="1">
              <a:spcBef>
                <a:spcPct val="0"/>
              </a:spcBef>
              <a:buFont typeface="Arial" charset="0"/>
              <a:buChar char="•"/>
              <a:defRPr/>
            </a:pPr>
            <a:r>
              <a:rPr lang="en-US" altLang="en-US" dirty="0" smtClean="0">
                <a:solidFill>
                  <a:srgbClr val="000000"/>
                </a:solidFill>
                <a:ea typeface="MS PGothic" charset="-128"/>
              </a:rPr>
              <a:t>Send this home with them to fill out privately</a:t>
            </a:r>
          </a:p>
          <a:p>
            <a:pPr marL="676275" lvl="1" indent="-171450" eaLnBrk="1" hangingPunct="1">
              <a:spcBef>
                <a:spcPct val="0"/>
              </a:spcBef>
              <a:buFont typeface="Arial" charset="0"/>
              <a:buChar char="•"/>
              <a:defRPr/>
            </a:pPr>
            <a:r>
              <a:rPr lang="en-US" altLang="en-US" dirty="0" smtClean="0">
                <a:solidFill>
                  <a:srgbClr val="000000"/>
                </a:solidFill>
                <a:ea typeface="MS PGothic" charset="-128"/>
              </a:rPr>
              <a:t>Use it as a guide to ask questions in a conversational style to better understand their financial concerns and goals</a:t>
            </a:r>
          </a:p>
          <a:p>
            <a:pPr marL="676275" lvl="1" indent="-171450" eaLnBrk="1" hangingPunct="1">
              <a:spcBef>
                <a:spcPct val="0"/>
              </a:spcBef>
              <a:buFont typeface="Arial" charset="0"/>
              <a:buChar char="•"/>
              <a:defRPr/>
            </a:pPr>
            <a:r>
              <a:rPr lang="en-US" altLang="en-US" dirty="0" smtClean="0">
                <a:solidFill>
                  <a:srgbClr val="000000"/>
                </a:solidFill>
                <a:ea typeface="MS PGothic" charset="-128"/>
              </a:rPr>
              <a:t>Ask the questions over several sessions</a:t>
            </a:r>
          </a:p>
          <a:p>
            <a:pPr marL="171425" indent="-171425">
              <a:buFont typeface="Arial" panose="020B0604020202020204" pitchFamily="34" charset="0"/>
              <a:buChar char="•"/>
              <a:defRPr/>
            </a:pPr>
            <a:endParaRPr lang="en-US" altLang="en-US" dirty="0" smtClean="0">
              <a:solidFill>
                <a:srgbClr val="000000"/>
              </a:solidFill>
              <a:cs typeface="+mn-cs"/>
            </a:endParaRPr>
          </a:p>
        </p:txBody>
      </p:sp>
      <p:sp>
        <p:nvSpPr>
          <p:cNvPr id="1218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FD7E582-C264-4F6F-B993-028C95C44C95}" type="slidenum">
              <a:rPr lang="en-US" altLang="en-US" smtClean="0">
                <a:latin typeface="Calibri" panose="020F0502020204030204" pitchFamily="34" charset="0"/>
              </a:rPr>
              <a:pPr/>
              <a:t>53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2917978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5: Intro Part 2 and 3: </a:t>
            </a:r>
            <a:r>
              <a:rPr lang="en-US" altLang="en-US" b="1" i="1" u="sng" dirty="0" smtClean="0">
                <a:solidFill>
                  <a:srgbClr val="000000"/>
                </a:solidFill>
                <a:ea typeface="MS PGothic" charset="-128"/>
              </a:rPr>
              <a:t>Understanding </a:t>
            </a:r>
            <a:r>
              <a:rPr lang="en-US" altLang="en-US" b="1" i="1" u="sng" dirty="0">
                <a:solidFill>
                  <a:srgbClr val="000000"/>
                </a:solidFill>
                <a:ea typeface="MS PGothic" charset="-128"/>
              </a:rPr>
              <a:t>the Situation and Starting the Money </a:t>
            </a:r>
            <a:r>
              <a:rPr lang="en-US" altLang="en-US" b="1" i="1" u="sng" dirty="0" smtClean="0">
                <a:solidFill>
                  <a:srgbClr val="000000"/>
                </a:solidFill>
                <a:ea typeface="MS PGothic" charset="-128"/>
              </a:rPr>
              <a:t>Conversation</a:t>
            </a:r>
            <a:endParaRPr lang="en-US" altLang="en-US" b="1" i="1" u="sng" dirty="0">
              <a:solidFill>
                <a:srgbClr val="000000"/>
              </a:solidFill>
              <a:ea typeface="MS PGothic" charset="-128"/>
            </a:endParaRPr>
          </a:p>
          <a:p>
            <a:pPr>
              <a:buFontTx/>
              <a:buChar char="•"/>
              <a:defRPr/>
            </a:pPr>
            <a:endParaRPr lang="en-US" altLang="en-US" b="1" u="sng" dirty="0" smtClean="0">
              <a:solidFill>
                <a:srgbClr val="000000"/>
              </a:solidFill>
              <a:ea typeface="MS PGothic" charset="-128"/>
            </a:endParaRPr>
          </a:p>
          <a:p>
            <a:pPr>
              <a:defRPr/>
            </a:pPr>
            <a:r>
              <a:rPr lang="en-US" altLang="en-US" b="1" dirty="0" smtClean="0">
                <a:solidFill>
                  <a:srgbClr val="000000"/>
                </a:solidFill>
                <a:ea typeface="MS PGothic" charset="-128"/>
              </a:rPr>
              <a:t>Presentation</a:t>
            </a:r>
          </a:p>
          <a:p>
            <a:pPr>
              <a:buFontTx/>
              <a:buChar char="•"/>
              <a:defRPr/>
            </a:pPr>
            <a:endParaRPr lang="en-US" altLang="en-US" b="1" u="sng" dirty="0">
              <a:solidFill>
                <a:srgbClr val="000000"/>
              </a:solidFill>
              <a:ea typeface="MS PGothic" charset="-128"/>
            </a:endParaRPr>
          </a:p>
          <a:p>
            <a:pPr marL="171450" indent="-171450">
              <a:buFont typeface="Arial" charset="0"/>
              <a:buChar char="•"/>
              <a:defRPr/>
            </a:pPr>
            <a:r>
              <a:rPr lang="en-US" altLang="en-US" dirty="0">
                <a:solidFill>
                  <a:srgbClr val="000000"/>
                </a:solidFill>
                <a:ea typeface="MS PGothic" charset="-128"/>
              </a:rPr>
              <a:t>Excerpt from the </a:t>
            </a:r>
            <a:r>
              <a:rPr lang="en-US" altLang="en-US" dirty="0" smtClean="0">
                <a:solidFill>
                  <a:srgbClr val="000000"/>
                </a:solidFill>
                <a:ea typeface="MS PGothic" charset="-128"/>
              </a:rPr>
              <a:t>answer key for </a:t>
            </a:r>
            <a:r>
              <a:rPr lang="en-US" altLang="en-US" i="1" dirty="0" smtClean="0">
                <a:solidFill>
                  <a:srgbClr val="000000"/>
                </a:solidFill>
                <a:ea typeface="MS PGothic" charset="-128"/>
              </a:rPr>
              <a:t>My </a:t>
            </a:r>
            <a:r>
              <a:rPr lang="en-US" altLang="en-US" i="1" dirty="0">
                <a:solidFill>
                  <a:srgbClr val="000000"/>
                </a:solidFill>
                <a:ea typeface="MS PGothic" charset="-128"/>
              </a:rPr>
              <a:t>money </a:t>
            </a:r>
            <a:r>
              <a:rPr lang="en-US" altLang="en-US" i="1" dirty="0" smtClean="0">
                <a:solidFill>
                  <a:srgbClr val="000000"/>
                </a:solidFill>
                <a:ea typeface="MS PGothic" charset="-128"/>
              </a:rPr>
              <a:t>picture</a:t>
            </a:r>
            <a:r>
              <a:rPr lang="en-US" altLang="en-US" dirty="0" smtClean="0">
                <a:solidFill>
                  <a:srgbClr val="000000"/>
                </a:solidFill>
                <a:ea typeface="MS PGothic" charset="-128"/>
              </a:rPr>
              <a:t>, </a:t>
            </a:r>
            <a:r>
              <a:rPr lang="en-US" altLang="en-US" dirty="0">
                <a:solidFill>
                  <a:srgbClr val="000000"/>
                </a:solidFill>
                <a:ea typeface="MS PGothic" charset="-128"/>
              </a:rPr>
              <a:t>which is </a:t>
            </a:r>
            <a:r>
              <a:rPr lang="en-US" altLang="en-US" i="1" dirty="0">
                <a:solidFill>
                  <a:srgbClr val="000000"/>
                </a:solidFill>
                <a:ea typeface="MS PGothic" charset="-128"/>
              </a:rPr>
              <a:t>Tool 1</a:t>
            </a:r>
            <a:r>
              <a:rPr lang="en-US" altLang="en-US" dirty="0">
                <a:solidFill>
                  <a:srgbClr val="000000"/>
                </a:solidFill>
                <a:ea typeface="MS PGothic" charset="-128"/>
              </a:rPr>
              <a:t> in </a:t>
            </a:r>
            <a:r>
              <a:rPr lang="en-US" altLang="en-US" i="1" dirty="0">
                <a:solidFill>
                  <a:srgbClr val="000000"/>
                </a:solidFill>
                <a:ea typeface="MS PGothic" charset="-128"/>
              </a:rPr>
              <a:t>Introduction </a:t>
            </a:r>
            <a:r>
              <a:rPr lang="en-US" altLang="en-US" i="1" dirty="0" smtClean="0">
                <a:solidFill>
                  <a:srgbClr val="000000"/>
                </a:solidFill>
                <a:ea typeface="MS PGothic" charset="-128"/>
              </a:rPr>
              <a:t>Part </a:t>
            </a:r>
            <a:r>
              <a:rPr lang="en-US" altLang="en-US" i="1" dirty="0">
                <a:solidFill>
                  <a:srgbClr val="000000"/>
                </a:solidFill>
                <a:ea typeface="MS PGothic" charset="-128"/>
              </a:rPr>
              <a:t>2: Understanding the situation</a:t>
            </a:r>
            <a:r>
              <a:rPr lang="en-US" altLang="en-US" dirty="0" smtClean="0">
                <a:solidFill>
                  <a:srgbClr val="000000"/>
                </a:solidFill>
                <a:ea typeface="MS PGothic" charset="-128"/>
              </a:rPr>
              <a:t>.</a:t>
            </a:r>
            <a:endParaRPr lang="en-US" altLang="en-US" dirty="0">
              <a:solidFill>
                <a:srgbClr val="000000"/>
              </a:solidFill>
              <a:ea typeface="MS PGothic" charset="-128"/>
            </a:endParaRPr>
          </a:p>
        </p:txBody>
      </p:sp>
      <p:sp>
        <p:nvSpPr>
          <p:cNvPr id="1239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2DC9089-934C-47DF-90C2-08F34177B673}" type="slidenum">
              <a:rPr lang="en-US" altLang="en-US" smtClean="0">
                <a:latin typeface="Calibri" panose="020F0502020204030204" pitchFamily="34" charset="0"/>
              </a:rPr>
              <a:pPr/>
              <a:t>54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0340348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5: Intro Part 2 and 3: </a:t>
            </a:r>
            <a:r>
              <a:rPr lang="en-US" altLang="en-US" b="1" i="1" u="sng" dirty="0" smtClean="0">
                <a:solidFill>
                  <a:srgbClr val="000000"/>
                </a:solidFill>
                <a:ea typeface="MS PGothic" charset="-128"/>
              </a:rPr>
              <a:t>Understanding </a:t>
            </a:r>
            <a:r>
              <a:rPr lang="en-US" altLang="en-US" b="1" i="1" u="sng" dirty="0">
                <a:solidFill>
                  <a:srgbClr val="000000"/>
                </a:solidFill>
                <a:ea typeface="MS PGothic" charset="-128"/>
              </a:rPr>
              <a:t>the Situation and Starting the Money </a:t>
            </a:r>
            <a:r>
              <a:rPr lang="en-US" altLang="en-US" b="1" i="1" u="sng" dirty="0" smtClean="0">
                <a:solidFill>
                  <a:srgbClr val="000000"/>
                </a:solidFill>
                <a:ea typeface="MS PGothic" charset="-128"/>
              </a:rPr>
              <a:t>Conversation</a:t>
            </a:r>
            <a:endParaRPr lang="en-US" altLang="en-US" b="1" i="1" u="sng" dirty="0">
              <a:solidFill>
                <a:srgbClr val="000000"/>
              </a:solidFill>
              <a:ea typeface="MS PGothic" charset="-128"/>
            </a:endParaRPr>
          </a:p>
          <a:p>
            <a:pPr>
              <a:buFontTx/>
              <a:buChar char="•"/>
              <a:defRPr/>
            </a:pPr>
            <a:endParaRPr lang="en-US" altLang="en-US" b="1" u="sng" dirty="0" smtClean="0">
              <a:solidFill>
                <a:srgbClr val="000000"/>
              </a:solidFill>
              <a:ea typeface="MS PGothic" charset="-128"/>
            </a:endParaRPr>
          </a:p>
          <a:p>
            <a:pPr>
              <a:defRPr/>
            </a:pPr>
            <a:r>
              <a:rPr lang="en-US" altLang="en-US" b="1" dirty="0" smtClean="0">
                <a:solidFill>
                  <a:srgbClr val="000000"/>
                </a:solidFill>
                <a:ea typeface="MS PGothic" charset="-128"/>
              </a:rPr>
              <a:t>Group Discussion</a:t>
            </a:r>
          </a:p>
          <a:p>
            <a:pPr>
              <a:defRPr/>
            </a:pPr>
            <a:endParaRPr lang="en-US" altLang="en-US" b="1" u="sng" dirty="0">
              <a:solidFill>
                <a:srgbClr val="000000"/>
              </a:solidFill>
              <a:ea typeface="MS PGothic" charset="-128"/>
            </a:endParaRPr>
          </a:p>
          <a:p>
            <a:pPr marL="171450" indent="-171450">
              <a:buFont typeface="Arial" charset="0"/>
              <a:buChar char="•"/>
              <a:defRPr/>
            </a:pPr>
            <a:r>
              <a:rPr lang="en-US" altLang="en-US" b="1" i="1" dirty="0">
                <a:solidFill>
                  <a:srgbClr val="000000"/>
                </a:solidFill>
                <a:ea typeface="MS PGothic" charset="-128"/>
              </a:rPr>
              <a:t>ASK: </a:t>
            </a:r>
            <a:r>
              <a:rPr lang="en-US" altLang="en-US" b="1" dirty="0">
                <a:solidFill>
                  <a:srgbClr val="000000"/>
                </a:solidFill>
                <a:ea typeface="MS PGothic" charset="-128"/>
              </a:rPr>
              <a:t>What challenges do you anticipate in starting the money conversation?</a:t>
            </a:r>
          </a:p>
          <a:p>
            <a:pPr marL="171450" indent="-171450">
              <a:buFont typeface="Arial" charset="0"/>
              <a:buChar char="•"/>
              <a:defRPr/>
            </a:pPr>
            <a:endParaRPr lang="en-US" altLang="en-US" b="1" dirty="0">
              <a:solidFill>
                <a:srgbClr val="000000"/>
              </a:solidFill>
              <a:ea typeface="MS PGothic" charset="-128"/>
            </a:endParaRPr>
          </a:p>
          <a:p>
            <a:pPr marL="628650" lvl="1" indent="-171450">
              <a:buFont typeface="Arial" charset="0"/>
              <a:buChar char="•"/>
              <a:defRPr/>
            </a:pPr>
            <a:r>
              <a:rPr lang="en-US" altLang="en-US" dirty="0">
                <a:solidFill>
                  <a:srgbClr val="000000"/>
                </a:solidFill>
                <a:ea typeface="MS PGothic" charset="-128"/>
              </a:rPr>
              <a:t>Write these on a flip chart.</a:t>
            </a:r>
          </a:p>
          <a:p>
            <a:pPr marL="628650" lvl="1" indent="-171450">
              <a:buFont typeface="Arial" charset="0"/>
              <a:buChar char="•"/>
              <a:defRPr/>
            </a:pPr>
            <a:r>
              <a:rPr lang="en-US" altLang="en-US" dirty="0">
                <a:solidFill>
                  <a:srgbClr val="000000"/>
                </a:solidFill>
                <a:ea typeface="MS PGothic" charset="-128"/>
              </a:rPr>
              <a:t>Share this slide and the information contained in the </a:t>
            </a:r>
            <a:r>
              <a:rPr lang="en-US" altLang="en-US" dirty="0" smtClean="0">
                <a:solidFill>
                  <a:srgbClr val="000000"/>
                </a:solidFill>
                <a:ea typeface="MS PGothic" charset="-128"/>
              </a:rPr>
              <a:t>Introduction </a:t>
            </a:r>
            <a:r>
              <a:rPr lang="en-US" altLang="en-US" dirty="0">
                <a:solidFill>
                  <a:srgbClr val="000000"/>
                </a:solidFill>
                <a:ea typeface="MS PGothic" charset="-128"/>
              </a:rPr>
              <a:t>Part </a:t>
            </a:r>
            <a:r>
              <a:rPr lang="en-US" altLang="en-US" dirty="0" smtClean="0">
                <a:solidFill>
                  <a:srgbClr val="000000"/>
                </a:solidFill>
                <a:ea typeface="MS PGothic" charset="-128"/>
              </a:rPr>
              <a:t>3 </a:t>
            </a:r>
            <a:r>
              <a:rPr lang="mr-IN" altLang="en-US" dirty="0" smtClean="0">
                <a:solidFill>
                  <a:srgbClr val="000000"/>
                </a:solidFill>
                <a:ea typeface="MS PGothic" charset="-128"/>
              </a:rPr>
              <a:t>–</a:t>
            </a:r>
            <a:r>
              <a:rPr lang="en-US" altLang="en-US" dirty="0" smtClean="0">
                <a:solidFill>
                  <a:srgbClr val="000000"/>
                </a:solidFill>
                <a:ea typeface="MS PGothic" charset="-128"/>
              </a:rPr>
              <a:t> Starting </a:t>
            </a:r>
            <a:r>
              <a:rPr lang="en-US" altLang="en-US" dirty="0">
                <a:solidFill>
                  <a:srgbClr val="000000"/>
                </a:solidFill>
                <a:ea typeface="MS PGothic" charset="-128"/>
              </a:rPr>
              <a:t>the Money Conversation.</a:t>
            </a:r>
          </a:p>
          <a:p>
            <a:pPr marL="628650" lvl="1" indent="-171450">
              <a:buFont typeface="Arial" charset="0"/>
              <a:buChar char="•"/>
              <a:defRPr/>
            </a:pPr>
            <a:r>
              <a:rPr lang="en-US" altLang="en-US" dirty="0">
                <a:solidFill>
                  <a:srgbClr val="000000"/>
                </a:solidFill>
                <a:ea typeface="MS PGothic" charset="-128"/>
              </a:rPr>
              <a:t>Highlight the three overarching strategies for starting the conversation: 1) Make the most of short-term contacts, 2) Broaden the conversation you have—find the intersection between what you are doing and the information and tools in the </a:t>
            </a:r>
            <a:r>
              <a:rPr lang="en-US" altLang="en-US" dirty="0" smtClean="0">
                <a:solidFill>
                  <a:srgbClr val="000000"/>
                </a:solidFill>
                <a:ea typeface="MS PGothic" charset="-128"/>
              </a:rPr>
              <a:t>toolkit</a:t>
            </a:r>
            <a:r>
              <a:rPr lang="en-US" altLang="en-US" dirty="0">
                <a:solidFill>
                  <a:srgbClr val="000000"/>
                </a:solidFill>
                <a:ea typeface="MS PGothic" charset="-128"/>
              </a:rPr>
              <a:t>, and 3) Respond when people initiate with financial concerns directly or indirectly.</a:t>
            </a:r>
          </a:p>
          <a:p>
            <a:pPr marL="628650" lvl="1" indent="-171450">
              <a:buFont typeface="Arial" charset="0"/>
              <a:buChar char="•"/>
              <a:defRPr/>
            </a:pPr>
            <a:r>
              <a:rPr lang="en-US" altLang="en-US" dirty="0">
                <a:solidFill>
                  <a:srgbClr val="000000"/>
                </a:solidFill>
                <a:ea typeface="MS PGothic" charset="-128"/>
              </a:rPr>
              <a:t>Highlight the example scripts in the </a:t>
            </a:r>
            <a:r>
              <a:rPr lang="en-US" altLang="en-US" dirty="0" smtClean="0">
                <a:solidFill>
                  <a:srgbClr val="000000"/>
                </a:solidFill>
                <a:ea typeface="MS PGothic" charset="-128"/>
              </a:rPr>
              <a:t>toolkit</a:t>
            </a:r>
            <a:r>
              <a:rPr lang="en-US" altLang="en-US" dirty="0">
                <a:solidFill>
                  <a:srgbClr val="000000"/>
                </a:solidFill>
                <a:ea typeface="MS PGothic" charset="-128"/>
              </a:rPr>
              <a:t>.</a:t>
            </a:r>
          </a:p>
          <a:p>
            <a:pPr marL="628650" lvl="1" indent="-171450">
              <a:buFont typeface="Arial" charset="0"/>
              <a:buChar char="•"/>
              <a:defRPr/>
            </a:pPr>
            <a:r>
              <a:rPr lang="en-US" altLang="en-US" dirty="0">
                <a:solidFill>
                  <a:srgbClr val="000000"/>
                </a:solidFill>
                <a:ea typeface="MS PGothic" charset="-128"/>
              </a:rPr>
              <a:t>Transition to next discussion.</a:t>
            </a:r>
          </a:p>
          <a:p>
            <a:pPr>
              <a:buFontTx/>
              <a:buChar char="•"/>
              <a:defRPr/>
            </a:pPr>
            <a:endParaRPr lang="en-US" altLang="en-US" dirty="0">
              <a:solidFill>
                <a:srgbClr val="000000"/>
              </a:solidFill>
              <a:ea typeface="MS PGothic" charset="-128"/>
            </a:endParaRPr>
          </a:p>
          <a:p>
            <a:pPr>
              <a:buFontTx/>
              <a:buChar char="•"/>
              <a:defRPr/>
            </a:pPr>
            <a:endParaRPr lang="en-US" altLang="en-US" dirty="0">
              <a:solidFill>
                <a:srgbClr val="000000"/>
              </a:solidFill>
              <a:ea typeface="MS PGothic" charset="-128"/>
            </a:endParaRPr>
          </a:p>
          <a:p>
            <a:pPr>
              <a:buFontTx/>
              <a:buChar char="•"/>
              <a:defRPr/>
            </a:pPr>
            <a:endParaRPr lang="en-US" altLang="en-US" dirty="0">
              <a:solidFill>
                <a:srgbClr val="000000"/>
              </a:solidFill>
              <a:ea typeface="MS PGothic" charset="-128"/>
            </a:endParaRPr>
          </a:p>
          <a:p>
            <a:pPr>
              <a:defRPr/>
            </a:pPr>
            <a:endParaRPr lang="en-US" altLang="en-US" dirty="0">
              <a:ea typeface="MS PGothic" charset="-128"/>
            </a:endParaRPr>
          </a:p>
        </p:txBody>
      </p:sp>
      <p:sp>
        <p:nvSpPr>
          <p:cNvPr id="1259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53F361D-FAA7-4BD2-AF1C-A80B268837CD}" type="slidenum">
              <a:rPr lang="en-US" altLang="en-US" smtClean="0">
                <a:latin typeface="Calibri" panose="020F0502020204030204" pitchFamily="34" charset="0"/>
              </a:rPr>
              <a:pPr/>
              <a:t>55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128063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5: Intro Part 2 and 3: </a:t>
            </a:r>
            <a:r>
              <a:rPr lang="en-US" altLang="en-US" b="1" i="1" u="sng" dirty="0" smtClean="0">
                <a:solidFill>
                  <a:srgbClr val="000000"/>
                </a:solidFill>
                <a:ea typeface="MS PGothic" charset="-128"/>
              </a:rPr>
              <a:t>Understanding </a:t>
            </a:r>
            <a:r>
              <a:rPr lang="en-US" altLang="en-US" b="1" i="1" u="sng" dirty="0">
                <a:solidFill>
                  <a:srgbClr val="000000"/>
                </a:solidFill>
                <a:ea typeface="MS PGothic" charset="-128"/>
              </a:rPr>
              <a:t>the Situation and Starting the Money </a:t>
            </a:r>
            <a:r>
              <a:rPr lang="en-US" altLang="en-US" b="1" i="1" u="sng" dirty="0" smtClean="0">
                <a:solidFill>
                  <a:srgbClr val="000000"/>
                </a:solidFill>
                <a:ea typeface="MS PGothic" charset="-128"/>
              </a:rPr>
              <a:t>Conversation</a:t>
            </a:r>
            <a:endParaRPr lang="en-US" altLang="en-US" b="1" i="1" u="sng" dirty="0">
              <a:solidFill>
                <a:srgbClr val="000000"/>
              </a:solidFill>
              <a:ea typeface="MS PGothic" charset="-128"/>
            </a:endParaRPr>
          </a:p>
          <a:p>
            <a:pPr eaLnBrk="1" hangingPunct="1">
              <a:spcBef>
                <a:spcPct val="0"/>
              </a:spcBef>
              <a:defRPr/>
            </a:pPr>
            <a:endParaRPr lang="en-US" altLang="en-US" b="1" i="1" u="sng" dirty="0">
              <a:solidFill>
                <a:srgbClr val="000000"/>
              </a:solidFill>
              <a:ea typeface="MS PGothic" charset="-128"/>
            </a:endParaRPr>
          </a:p>
          <a:p>
            <a:pPr eaLnBrk="1" hangingPunct="1">
              <a:spcBef>
                <a:spcPct val="0"/>
              </a:spcBef>
              <a:defRPr/>
            </a:pPr>
            <a:r>
              <a:rPr lang="en-US" altLang="en-US" b="1" i="1" dirty="0">
                <a:solidFill>
                  <a:srgbClr val="000000"/>
                </a:solidFill>
                <a:ea typeface="MS PGothic" charset="-128"/>
              </a:rPr>
              <a:t>NOTE: Select Option A: Brainstorm or Option B: Skit in advance of the training</a:t>
            </a:r>
            <a:endParaRPr lang="en-US" altLang="en-US" b="1" u="sng" dirty="0">
              <a:solidFill>
                <a:srgbClr val="000000"/>
              </a:solidFill>
              <a:ea typeface="MS PGothic" charset="-128"/>
            </a:endParaRPr>
          </a:p>
          <a:p>
            <a:pPr eaLnBrk="1" hangingPunct="1">
              <a:spcBef>
                <a:spcPct val="0"/>
              </a:spcBef>
              <a:defRPr/>
            </a:pPr>
            <a:endParaRPr lang="en-US" altLang="en-US" dirty="0">
              <a:solidFill>
                <a:srgbClr val="000000"/>
              </a:solidFill>
              <a:ea typeface="MS PGothic" charset="-128"/>
            </a:endParaRPr>
          </a:p>
          <a:p>
            <a:pPr eaLnBrk="1" hangingPunct="1">
              <a:spcBef>
                <a:spcPct val="0"/>
              </a:spcBef>
              <a:defRPr/>
            </a:pPr>
            <a:r>
              <a:rPr lang="en-US" altLang="en-US" b="1" u="sng" dirty="0">
                <a:solidFill>
                  <a:srgbClr val="000000"/>
                </a:solidFill>
                <a:ea typeface="MS PGothic" charset="-128"/>
              </a:rPr>
              <a:t>Option A: Brainstorm (Introduction Part 3) (</a:t>
            </a:r>
            <a:r>
              <a:rPr lang="en-US" altLang="en-US" b="1" u="sng" dirty="0" smtClean="0">
                <a:solidFill>
                  <a:srgbClr val="000000"/>
                </a:solidFill>
                <a:ea typeface="MS PGothic" charset="-128"/>
              </a:rPr>
              <a:t>Page 43)</a:t>
            </a:r>
            <a:endParaRPr lang="en-US" altLang="en-US" b="1" u="sng"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Instruct participants to brainstorm a list of ways they can initiate the financial empowerment discussion.</a:t>
            </a:r>
          </a:p>
          <a:p>
            <a:pPr eaLnBrk="1" hangingPunct="1">
              <a:spcBef>
                <a:spcPct val="0"/>
              </a:spcBef>
              <a:defRPr/>
            </a:pPr>
            <a:endParaRPr lang="en-US" altLang="en-US" b="1" i="1" dirty="0">
              <a:solidFill>
                <a:srgbClr val="000000"/>
              </a:solidFill>
              <a:ea typeface="MS PGothic" charset="-128"/>
            </a:endParaRPr>
          </a:p>
          <a:p>
            <a:pPr eaLnBrk="1" hangingPunct="1">
              <a:spcBef>
                <a:spcPct val="0"/>
              </a:spcBef>
              <a:defRPr/>
            </a:pPr>
            <a:r>
              <a:rPr lang="en-US" altLang="en-US" b="1" i="1" dirty="0">
                <a:solidFill>
                  <a:srgbClr val="000000"/>
                </a:solidFill>
                <a:ea typeface="MS PGothic" charset="-128"/>
              </a:rPr>
              <a:t>NOTE: This can be done as a large group or in small groups with a large group report out.</a:t>
            </a:r>
          </a:p>
          <a:p>
            <a:pPr eaLnBrk="1" hangingPunct="1">
              <a:spcBef>
                <a:spcPct val="0"/>
              </a:spcBef>
              <a:buFontTx/>
              <a:buChar char="•"/>
              <a:defRPr/>
            </a:pPr>
            <a:endParaRPr lang="en-US" altLang="en-US" b="1" u="sng" dirty="0">
              <a:solidFill>
                <a:srgbClr val="000000"/>
              </a:solidFill>
              <a:ea typeface="MS PGothic" charset="-128"/>
            </a:endParaRPr>
          </a:p>
          <a:p>
            <a:pPr eaLnBrk="1" hangingPunct="1">
              <a:spcBef>
                <a:spcPct val="0"/>
              </a:spcBef>
              <a:defRPr/>
            </a:pPr>
            <a:r>
              <a:rPr lang="en-US" altLang="en-US" b="1" u="sng" dirty="0">
                <a:solidFill>
                  <a:srgbClr val="000000"/>
                </a:solidFill>
                <a:ea typeface="MS PGothic" charset="-128"/>
              </a:rPr>
              <a:t>Option B: Skit (Introduction Part 3) (</a:t>
            </a:r>
            <a:r>
              <a:rPr lang="en-US" altLang="en-US" b="1" u="sng" dirty="0" smtClean="0">
                <a:solidFill>
                  <a:srgbClr val="000000"/>
                </a:solidFill>
                <a:ea typeface="MS PGothic" charset="-128"/>
              </a:rPr>
              <a:t>Page 43)</a:t>
            </a:r>
            <a:endParaRPr lang="en-US" altLang="en-US" b="1" u="sng"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Invite pairs of participants to </a:t>
            </a:r>
            <a:r>
              <a:rPr lang="ja-JP" altLang="en-US" dirty="0">
                <a:solidFill>
                  <a:srgbClr val="000000"/>
                </a:solidFill>
                <a:ea typeface="MS PGothic" charset="-128"/>
              </a:rPr>
              <a:t>“</a:t>
            </a:r>
            <a:r>
              <a:rPr lang="en-US" altLang="ja-JP" dirty="0">
                <a:solidFill>
                  <a:srgbClr val="000000"/>
                </a:solidFill>
                <a:ea typeface="MS PGothic" charset="-128"/>
              </a:rPr>
              <a:t>read</a:t>
            </a:r>
            <a:r>
              <a:rPr lang="ja-JP" altLang="en-US" dirty="0">
                <a:solidFill>
                  <a:srgbClr val="000000"/>
                </a:solidFill>
                <a:ea typeface="MS PGothic" charset="-128"/>
              </a:rPr>
              <a:t>”</a:t>
            </a:r>
            <a:r>
              <a:rPr lang="en-US" altLang="ja-JP" dirty="0">
                <a:solidFill>
                  <a:srgbClr val="000000"/>
                </a:solidFill>
                <a:ea typeface="MS PGothic" charset="-128"/>
              </a:rPr>
              <a:t> and act out scripts provided in the toolkit </a:t>
            </a:r>
            <a:r>
              <a:rPr lang="en-US" altLang="ja-JP" b="1" dirty="0" smtClean="0">
                <a:solidFill>
                  <a:srgbClr val="000000"/>
                </a:solidFill>
                <a:ea typeface="MS PGothic" charset="-128"/>
              </a:rPr>
              <a:t>(Pages 46 </a:t>
            </a:r>
            <a:r>
              <a:rPr lang="mr-IN" altLang="ja-JP" b="1" dirty="0" smtClean="0">
                <a:solidFill>
                  <a:srgbClr val="000000"/>
                </a:solidFill>
                <a:ea typeface="MS PGothic" charset="-128"/>
              </a:rPr>
              <a:t>–</a:t>
            </a:r>
            <a:r>
              <a:rPr lang="en-US" altLang="ja-JP" b="1" dirty="0" smtClean="0">
                <a:solidFill>
                  <a:srgbClr val="000000"/>
                </a:solidFill>
                <a:ea typeface="MS PGothic" charset="-128"/>
              </a:rPr>
              <a:t> 49).</a:t>
            </a:r>
            <a:endParaRPr lang="en-US" altLang="ja-JP" b="1"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Solicit feedback from participants about what worked well and how they would change the discussion.</a:t>
            </a:r>
          </a:p>
          <a:p>
            <a:pPr marL="171450" indent="-171450" eaLnBrk="1" hangingPunct="1">
              <a:spcBef>
                <a:spcPct val="0"/>
              </a:spcBef>
              <a:buFont typeface="Arial" charset="0"/>
              <a:buChar char="•"/>
              <a:defRPr/>
            </a:pPr>
            <a:endParaRPr lang="en-US" altLang="en-US" dirty="0" smtClean="0">
              <a:solidFill>
                <a:srgbClr val="000000"/>
              </a:solidFill>
              <a:ea typeface="MS PGothic" charset="-128"/>
            </a:endParaRPr>
          </a:p>
          <a:p>
            <a:pPr marL="0" indent="0" eaLnBrk="1" hangingPunct="1">
              <a:spcBef>
                <a:spcPct val="0"/>
              </a:spcBef>
              <a:buFont typeface="Arial" charset="0"/>
              <a:buNone/>
              <a:defRPr/>
            </a:pPr>
            <a:r>
              <a:rPr lang="en-US" altLang="en-US" dirty="0" smtClean="0">
                <a:solidFill>
                  <a:srgbClr val="000000"/>
                </a:solidFill>
                <a:ea typeface="MS PGothic" charset="-128"/>
              </a:rPr>
              <a:t>Introduce </a:t>
            </a:r>
            <a:r>
              <a:rPr lang="en-US" altLang="en-US" dirty="0">
                <a:solidFill>
                  <a:srgbClr val="000000"/>
                </a:solidFill>
                <a:ea typeface="MS PGothic" charset="-128"/>
              </a:rPr>
              <a:t>participants </a:t>
            </a:r>
            <a:r>
              <a:rPr lang="en-US" altLang="en-US" dirty="0" smtClean="0">
                <a:solidFill>
                  <a:srgbClr val="000000"/>
                </a:solidFill>
                <a:ea typeface="MS PGothic" charset="-128"/>
              </a:rPr>
              <a:t>to </a:t>
            </a:r>
            <a:r>
              <a:rPr lang="en-US" altLang="en-US" i="1" dirty="0" smtClean="0">
                <a:solidFill>
                  <a:srgbClr val="000000"/>
                </a:solidFill>
                <a:ea typeface="MS PGothic" charset="-128"/>
              </a:rPr>
              <a:t>Tool </a:t>
            </a:r>
            <a:r>
              <a:rPr lang="en-US" altLang="en-US" i="1" dirty="0">
                <a:solidFill>
                  <a:srgbClr val="000000"/>
                </a:solidFill>
                <a:ea typeface="MS PGothic" charset="-128"/>
              </a:rPr>
              <a:t>1</a:t>
            </a:r>
            <a:r>
              <a:rPr lang="en-US" altLang="en-US" dirty="0">
                <a:solidFill>
                  <a:srgbClr val="000000"/>
                </a:solidFill>
                <a:ea typeface="MS PGothic" charset="-128"/>
              </a:rPr>
              <a:t> in the </a:t>
            </a:r>
            <a:r>
              <a:rPr lang="en-US" altLang="en-US" i="1" dirty="0">
                <a:solidFill>
                  <a:srgbClr val="000000"/>
                </a:solidFill>
                <a:ea typeface="MS PGothic" charset="-128"/>
              </a:rPr>
              <a:t>Introduction </a:t>
            </a:r>
            <a:r>
              <a:rPr lang="en-US" altLang="en-US" i="1" dirty="0" smtClean="0">
                <a:solidFill>
                  <a:srgbClr val="000000"/>
                </a:solidFill>
                <a:ea typeface="MS PGothic" charset="-128"/>
              </a:rPr>
              <a:t>Part </a:t>
            </a:r>
            <a:r>
              <a:rPr lang="en-US" altLang="en-US" i="1" dirty="0">
                <a:solidFill>
                  <a:srgbClr val="000000"/>
                </a:solidFill>
                <a:ea typeface="MS PGothic" charset="-128"/>
              </a:rPr>
              <a:t>3, Top money conversations</a:t>
            </a:r>
            <a:r>
              <a:rPr lang="en-US" altLang="en-US" dirty="0">
                <a:solidFill>
                  <a:srgbClr val="000000"/>
                </a:solidFill>
                <a:ea typeface="MS PGothic" charset="-128"/>
              </a:rPr>
              <a:t> </a:t>
            </a:r>
            <a:r>
              <a:rPr lang="en-US" altLang="en-US" b="1" dirty="0" smtClean="0">
                <a:solidFill>
                  <a:srgbClr val="000000"/>
                </a:solidFill>
                <a:ea typeface="MS PGothic" charset="-128"/>
              </a:rPr>
              <a:t>(Page 51)</a:t>
            </a:r>
            <a:r>
              <a:rPr lang="en-US" altLang="en-US" dirty="0" smtClean="0">
                <a:solidFill>
                  <a:srgbClr val="000000"/>
                </a:solidFill>
                <a:ea typeface="MS PGothic" charset="-128"/>
              </a:rPr>
              <a:t>. </a:t>
            </a:r>
            <a:r>
              <a:rPr lang="en-US" altLang="en-US" dirty="0">
                <a:solidFill>
                  <a:srgbClr val="000000"/>
                </a:solidFill>
                <a:ea typeface="MS PGothic" charset="-128"/>
              </a:rPr>
              <a:t>Explain that this is just another way to help them see how to use questions as the starting point for use of the </a:t>
            </a:r>
            <a:r>
              <a:rPr lang="en-US" altLang="en-US" dirty="0" smtClean="0">
                <a:solidFill>
                  <a:srgbClr val="000000"/>
                </a:solidFill>
                <a:ea typeface="MS PGothic" charset="-128"/>
              </a:rPr>
              <a:t>toolkit</a:t>
            </a:r>
            <a:r>
              <a:rPr lang="en-US" altLang="en-US" dirty="0">
                <a:solidFill>
                  <a:srgbClr val="000000"/>
                </a:solidFill>
                <a:ea typeface="MS PGothic" charset="-128"/>
              </a:rPr>
              <a:t>.</a:t>
            </a:r>
          </a:p>
          <a:p>
            <a:pPr eaLnBrk="1" hangingPunct="1">
              <a:spcBef>
                <a:spcPct val="0"/>
              </a:spcBef>
              <a:buFontTx/>
              <a:buChar char="•"/>
              <a:defRPr/>
            </a:pPr>
            <a:endParaRPr lang="en-US" altLang="en-US" dirty="0">
              <a:solidFill>
                <a:srgbClr val="000000"/>
              </a:solidFill>
              <a:ea typeface="MS PGothic" charset="-128"/>
            </a:endParaRPr>
          </a:p>
          <a:p>
            <a:pPr eaLnBrk="1" hangingPunct="1">
              <a:spcBef>
                <a:spcPct val="0"/>
              </a:spcBef>
              <a:defRPr/>
            </a:pPr>
            <a:r>
              <a:rPr lang="en-US" altLang="en-US" b="1" u="sng" dirty="0">
                <a:solidFill>
                  <a:srgbClr val="000000"/>
                </a:solidFill>
                <a:ea typeface="MS PGothic" charset="-128"/>
              </a:rPr>
              <a:t>Summarize and Transition</a:t>
            </a:r>
          </a:p>
          <a:p>
            <a:pPr eaLnBrk="1" hangingPunct="1">
              <a:spcBef>
                <a:spcPct val="0"/>
              </a:spcBef>
              <a:buFontTx/>
              <a:buChar char="•"/>
              <a:defRPr/>
            </a:pPr>
            <a:endParaRPr lang="en-US" altLang="en-US" b="1" i="1" dirty="0">
              <a:solidFill>
                <a:srgbClr val="000000"/>
              </a:solidFill>
              <a:ea typeface="MS PGothic" charset="-128"/>
            </a:endParaRPr>
          </a:p>
          <a:p>
            <a:pPr marL="171450" indent="-171450" eaLnBrk="1" hangingPunct="1">
              <a:spcBef>
                <a:spcPct val="0"/>
              </a:spcBef>
              <a:buFont typeface="Arial" charset="0"/>
              <a:buChar char="•"/>
              <a:defRPr/>
            </a:pPr>
            <a:r>
              <a:rPr lang="en-US" altLang="en-US" b="1" i="1" dirty="0">
                <a:solidFill>
                  <a:srgbClr val="000000"/>
                </a:solidFill>
                <a:ea typeface="MS PGothic" charset="-128"/>
              </a:rPr>
              <a:t>Now that you have been introduced to the CFPB and each other, the </a:t>
            </a:r>
            <a:r>
              <a:rPr lang="en-US" altLang="en-US" b="1" i="1" dirty="0" smtClean="0">
                <a:solidFill>
                  <a:srgbClr val="000000"/>
                </a:solidFill>
                <a:ea typeface="MS PGothic" charset="-128"/>
              </a:rPr>
              <a:t>toolkit</a:t>
            </a:r>
            <a:r>
              <a:rPr lang="en-US" altLang="en-US" b="1" i="1" dirty="0">
                <a:solidFill>
                  <a:srgbClr val="000000"/>
                </a:solidFill>
                <a:ea typeface="MS PGothic" charset="-128"/>
              </a:rPr>
              <a:t>, and ways to introduce the </a:t>
            </a:r>
            <a:r>
              <a:rPr lang="en-US" altLang="en-US" b="1" i="1" dirty="0" smtClean="0">
                <a:solidFill>
                  <a:srgbClr val="000000"/>
                </a:solidFill>
                <a:ea typeface="MS PGothic" charset="-128"/>
              </a:rPr>
              <a:t>toolkit </a:t>
            </a:r>
            <a:r>
              <a:rPr lang="en-US" altLang="en-US" b="1" i="1" dirty="0">
                <a:solidFill>
                  <a:srgbClr val="000000"/>
                </a:solidFill>
                <a:ea typeface="MS PGothic" charset="-128"/>
              </a:rPr>
              <a:t>to the people you serve, we’re going to focus on the content modules.</a:t>
            </a:r>
          </a:p>
          <a:p>
            <a:pPr marL="171450" indent="-171450" eaLnBrk="1" hangingPunct="1">
              <a:spcBef>
                <a:spcPct val="0"/>
              </a:spcBef>
              <a:buFont typeface="Arial" charset="0"/>
              <a:buChar char="•"/>
              <a:defRPr/>
            </a:pPr>
            <a:r>
              <a:rPr lang="en-US" altLang="en-US" b="1" i="1" dirty="0">
                <a:solidFill>
                  <a:srgbClr val="000000"/>
                </a:solidFill>
                <a:ea typeface="MS PGothic" charset="-128"/>
              </a:rPr>
              <a:t>Because the </a:t>
            </a:r>
            <a:r>
              <a:rPr lang="en-US" altLang="en-US" b="1" i="1" dirty="0" smtClean="0">
                <a:solidFill>
                  <a:srgbClr val="000000"/>
                </a:solidFill>
                <a:ea typeface="MS PGothic" charset="-128"/>
              </a:rPr>
              <a:t>toolkit </a:t>
            </a:r>
            <a:r>
              <a:rPr lang="en-US" altLang="en-US" b="1" i="1" dirty="0">
                <a:solidFill>
                  <a:srgbClr val="000000"/>
                </a:solidFill>
                <a:ea typeface="MS PGothic" charset="-128"/>
              </a:rPr>
              <a:t>is not a curriculum, the modules don’t have to be introduced in order.</a:t>
            </a:r>
          </a:p>
          <a:p>
            <a:pPr marL="171450" indent="-171450" eaLnBrk="1" hangingPunct="1">
              <a:spcBef>
                <a:spcPct val="0"/>
              </a:spcBef>
              <a:buFont typeface="Arial" charset="0"/>
              <a:buChar char="•"/>
              <a:defRPr/>
            </a:pPr>
            <a:r>
              <a:rPr lang="en-US" altLang="en-US" b="1" i="1" dirty="0">
                <a:solidFill>
                  <a:srgbClr val="000000"/>
                </a:solidFill>
                <a:ea typeface="MS PGothic" charset="-128"/>
              </a:rPr>
              <a:t>This goes for training, too.</a:t>
            </a:r>
          </a:p>
          <a:p>
            <a:pPr marL="171450" indent="-171450" eaLnBrk="1" hangingPunct="1">
              <a:spcBef>
                <a:spcPct val="0"/>
              </a:spcBef>
              <a:buFont typeface="Arial" charset="0"/>
              <a:buChar char="•"/>
              <a:defRPr/>
            </a:pPr>
            <a:r>
              <a:rPr lang="en-US" altLang="en-US" b="1" i="1" dirty="0">
                <a:solidFill>
                  <a:srgbClr val="000000"/>
                </a:solidFill>
                <a:ea typeface="MS PGothic" charset="-128"/>
              </a:rPr>
              <a:t>Because we want to make sure you know about submitting a complaint and some of the key resources in this section, we are starting with Protecting Your Money, Module 9—the module that focuses on people knowing some of their rights when it comes to financial products and services</a:t>
            </a:r>
            <a:r>
              <a:rPr lang="en-US" altLang="en-US" b="1" i="1" dirty="0" smtClean="0">
                <a:solidFill>
                  <a:srgbClr val="000000"/>
                </a:solidFill>
                <a:ea typeface="MS PGothic" charset="-128"/>
              </a:rPr>
              <a:t>.</a:t>
            </a:r>
            <a:endParaRPr lang="en-US" altLang="en-US" b="1" i="1" dirty="0">
              <a:solidFill>
                <a:srgbClr val="000000"/>
              </a:solidFill>
              <a:ea typeface="MS PGothic" charset="-128"/>
            </a:endParaRPr>
          </a:p>
        </p:txBody>
      </p:sp>
      <p:sp>
        <p:nvSpPr>
          <p:cNvPr id="1280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16A7B21-9967-49C9-BD61-5C154575B156}" type="slidenum">
              <a:rPr lang="en-US" altLang="en-US" smtClean="0">
                <a:latin typeface="Calibri" panose="020F0502020204030204" pitchFamily="34" charset="0"/>
              </a:rPr>
              <a:pPr/>
              <a:t>56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6413773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025" eaLnBrk="1" hangingPunct="1">
              <a:spcBef>
                <a:spcPct val="0"/>
              </a:spcBef>
            </a:pPr>
            <a:r>
              <a:rPr lang="en-US" altLang="en-US" dirty="0" smtClean="0"/>
              <a:t>Note: Training sections for content modules are labeled by their module number (ex: Module 1), rather than by training</a:t>
            </a:r>
            <a:r>
              <a:rPr lang="en-US" altLang="en-US" baseline="0" dirty="0" smtClean="0"/>
              <a:t> section number.</a:t>
            </a:r>
            <a:endParaRPr lang="en-US" altLang="en-US" dirty="0" smtClean="0"/>
          </a:p>
        </p:txBody>
      </p:sp>
      <p:sp>
        <p:nvSpPr>
          <p:cNvPr id="154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109FA7F-F768-432A-A41F-9511E340E47F}" type="slidenum">
              <a:rPr lang="en-US" altLang="en-US" smtClean="0">
                <a:latin typeface="Calibri" panose="020F0502020204030204" pitchFamily="34" charset="0"/>
              </a:rPr>
              <a:pPr/>
              <a:t>57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896473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Notes Placeholder 2"/>
          <p:cNvSpPr>
            <a:spLocks noGrp="1"/>
          </p:cNvSpPr>
          <p:nvPr>
            <p:ph type="body" idx="1"/>
          </p:nvPr>
        </p:nvSpPr>
        <p:spPr bwMode="auto">
          <a:extLst/>
        </p:spPr>
        <p:txBody>
          <a:bodyPr wrap="square" numCol="1" anchor="t" anchorCtr="0" compatLnSpc="1">
            <a:prstTxWarp prst="textNoShape">
              <a:avLst/>
            </a:prstTxWarp>
          </a:bodyPr>
          <a:lstStyle/>
          <a:p>
            <a:pPr eaLnBrk="1" hangingPunct="1">
              <a:spcBef>
                <a:spcPct val="0"/>
              </a:spcBef>
            </a:pPr>
            <a:r>
              <a:rPr lang="en-US" altLang="en-US" b="1" i="1" u="sng" dirty="0" smtClean="0">
                <a:solidFill>
                  <a:srgbClr val="000000"/>
                </a:solidFill>
              </a:rPr>
              <a:t>Module 1: Setting Goals and Planning for Large Purchases</a:t>
            </a:r>
          </a:p>
          <a:p>
            <a:pPr eaLnBrk="1" hangingPunct="1">
              <a:spcBef>
                <a:spcPct val="0"/>
              </a:spcBef>
            </a:pPr>
            <a:r>
              <a:rPr lang="en-US" altLang="en-US" b="1" dirty="0" smtClean="0">
                <a:solidFill>
                  <a:srgbClr val="000000"/>
                </a:solidFill>
              </a:rPr>
              <a:t>Estimated Time: 45 Minutes</a:t>
            </a:r>
          </a:p>
          <a:p>
            <a:pPr eaLnBrk="1" hangingPunct="1">
              <a:spcBef>
                <a:spcPct val="0"/>
              </a:spcBef>
            </a:pPr>
            <a:r>
              <a:rPr lang="en-US" altLang="en-US" b="1" dirty="0" smtClean="0">
                <a:solidFill>
                  <a:srgbClr val="000000"/>
                </a:solidFill>
              </a:rPr>
              <a:t>Methodology: Presentation / Facilitated Discussion / Scenarios in Small Groups / Presentation</a:t>
            </a:r>
          </a:p>
          <a:p>
            <a:pPr eaLnBrk="1" hangingPunct="1">
              <a:spcBef>
                <a:spcPct val="0"/>
              </a:spcBef>
            </a:pPr>
            <a:r>
              <a:rPr lang="en-US" altLang="en-US" b="1" dirty="0" smtClean="0">
                <a:solidFill>
                  <a:srgbClr val="000000"/>
                </a:solidFill>
              </a:rPr>
              <a:t>Corresponding Section in toolkit: Module 1 (Page 61)</a:t>
            </a:r>
          </a:p>
          <a:p>
            <a:pPr eaLnBrk="1" hangingPunct="1">
              <a:spcBef>
                <a:spcPct val="0"/>
              </a:spcBef>
            </a:pPr>
            <a:endParaRPr lang="en-US" altLang="en-US" b="1" dirty="0" smtClean="0">
              <a:solidFill>
                <a:srgbClr val="000000"/>
              </a:solidFill>
            </a:endParaRPr>
          </a:p>
          <a:p>
            <a:pPr eaLnBrk="1" hangingPunct="1">
              <a:spcBef>
                <a:spcPct val="0"/>
              </a:spcBef>
            </a:pPr>
            <a:r>
              <a:rPr lang="en-US" altLang="en-US" b="1" u="sng" dirty="0" smtClean="0">
                <a:solidFill>
                  <a:srgbClr val="000000"/>
                </a:solidFill>
              </a:rPr>
              <a:t>Instructions for Facilitator:</a:t>
            </a:r>
          </a:p>
          <a:p>
            <a:pPr eaLnBrk="1" hangingPunct="1">
              <a:spcBef>
                <a:spcPct val="0"/>
              </a:spcBef>
            </a:pPr>
            <a:endParaRPr lang="en-US" altLang="en-US" b="1" u="sng" dirty="0" smtClean="0">
              <a:solidFill>
                <a:srgbClr val="000000"/>
              </a:solidFill>
            </a:endParaRPr>
          </a:p>
          <a:p>
            <a:pPr eaLnBrk="1" hangingPunct="1">
              <a:spcBef>
                <a:spcPct val="0"/>
              </a:spcBef>
            </a:pPr>
            <a:r>
              <a:rPr lang="en-US" altLang="en-US" b="1" dirty="0" smtClean="0">
                <a:solidFill>
                  <a:srgbClr val="000000"/>
                </a:solidFill>
              </a:rPr>
              <a:t>Presentation (Module 1) </a:t>
            </a:r>
            <a:endParaRPr lang="en-US" altLang="en-US" dirty="0" smtClean="0">
              <a:solidFill>
                <a:srgbClr val="000000"/>
              </a:solidFill>
            </a:endParaRPr>
          </a:p>
          <a:p>
            <a:pPr eaLnBrk="1" hangingPunct="1">
              <a:spcBef>
                <a:spcPct val="0"/>
              </a:spcBef>
            </a:pPr>
            <a:endParaRPr lang="en-US" altLang="en-US" dirty="0" smtClean="0">
              <a:solidFill>
                <a:srgbClr val="000000"/>
              </a:solidFill>
            </a:endParaRPr>
          </a:p>
          <a:p>
            <a:pPr marL="171450" indent="-171450" eaLnBrk="1" hangingPunct="1">
              <a:spcBef>
                <a:spcPct val="0"/>
              </a:spcBef>
              <a:buFont typeface="Arial" panose="020B0604020202020204" pitchFamily="34" charset="0"/>
              <a:buChar char="•"/>
            </a:pPr>
            <a:r>
              <a:rPr lang="en-US" altLang="en-US" dirty="0" smtClean="0">
                <a:solidFill>
                  <a:srgbClr val="000000"/>
                </a:solidFill>
              </a:rPr>
              <a:t>Encourage participants to follow along in Module 1 in the toolkit.</a:t>
            </a:r>
          </a:p>
          <a:p>
            <a:pPr marL="171450" indent="-171450" eaLnBrk="1" hangingPunct="1">
              <a:spcBef>
                <a:spcPct val="0"/>
              </a:spcBef>
              <a:buFont typeface="Arial" panose="020B0604020202020204" pitchFamily="34" charset="0"/>
              <a:buChar char="•"/>
            </a:pPr>
            <a:r>
              <a:rPr lang="en-US" altLang="en-US" dirty="0" smtClean="0">
                <a:solidFill>
                  <a:srgbClr val="000000"/>
                </a:solidFill>
              </a:rPr>
              <a:t>Explain the qualities of strong goals using the following:</a:t>
            </a:r>
          </a:p>
          <a:p>
            <a:pPr eaLnBrk="1" hangingPunct="1">
              <a:spcBef>
                <a:spcPct val="0"/>
              </a:spcBef>
            </a:pPr>
            <a:endParaRPr lang="en-US" altLang="en-US" dirty="0" smtClean="0">
              <a:solidFill>
                <a:srgbClr val="000000"/>
              </a:solidFill>
            </a:endParaRPr>
          </a:p>
          <a:p>
            <a:pPr lvl="1" eaLnBrk="1" hangingPunct="1">
              <a:spcBef>
                <a:spcPct val="0"/>
              </a:spcBef>
            </a:pPr>
            <a:r>
              <a:rPr lang="en-US" altLang="en-US" b="1" dirty="0" smtClean="0">
                <a:solidFill>
                  <a:srgbClr val="000000"/>
                </a:solidFill>
              </a:rPr>
              <a:t>Specific</a:t>
            </a:r>
          </a:p>
          <a:p>
            <a:pPr marL="1106488" lvl="2" indent="-176213" eaLnBrk="1" hangingPunct="1">
              <a:spcBef>
                <a:spcPct val="0"/>
              </a:spcBef>
              <a:buFontTx/>
              <a:buChar char="•"/>
            </a:pPr>
            <a:r>
              <a:rPr lang="en-US" altLang="en-US" dirty="0" smtClean="0">
                <a:solidFill>
                  <a:srgbClr val="000000"/>
                </a:solidFill>
              </a:rPr>
              <a:t>When setting a goal, ask yourself the questions: Who? What? Why? </a:t>
            </a:r>
          </a:p>
          <a:p>
            <a:pPr marL="1106488" lvl="2" indent="-176213" eaLnBrk="1" hangingPunct="1">
              <a:spcBef>
                <a:spcPct val="0"/>
              </a:spcBef>
              <a:buFontTx/>
              <a:buChar char="•"/>
            </a:pPr>
            <a:r>
              <a:rPr lang="en-US" altLang="en-US" dirty="0" smtClean="0">
                <a:solidFill>
                  <a:srgbClr val="000000"/>
                </a:solidFill>
              </a:rPr>
              <a:t>A specific goal has a much greater chance of being met than a general goal.</a:t>
            </a:r>
          </a:p>
          <a:p>
            <a:pPr lvl="1" eaLnBrk="1" hangingPunct="1">
              <a:spcBef>
                <a:spcPct val="0"/>
              </a:spcBef>
            </a:pPr>
            <a:r>
              <a:rPr lang="en-US" altLang="en-US" b="1" dirty="0" smtClean="0">
                <a:solidFill>
                  <a:srgbClr val="000000"/>
                </a:solidFill>
              </a:rPr>
              <a:t>Measurable</a:t>
            </a:r>
          </a:p>
          <a:p>
            <a:pPr marL="1106488" lvl="2" indent="-176213" eaLnBrk="1" hangingPunct="1">
              <a:spcBef>
                <a:spcPct val="0"/>
              </a:spcBef>
              <a:buFontTx/>
              <a:buChar char="•"/>
            </a:pPr>
            <a:r>
              <a:rPr lang="en-US" altLang="en-US" dirty="0" smtClean="0">
                <a:solidFill>
                  <a:srgbClr val="000000"/>
                </a:solidFill>
              </a:rPr>
              <a:t>You should be able to track your progress toward meeting the goal. </a:t>
            </a:r>
          </a:p>
          <a:p>
            <a:pPr marL="1106488" lvl="2" indent="-176213" eaLnBrk="1" hangingPunct="1">
              <a:spcBef>
                <a:spcPct val="0"/>
              </a:spcBef>
              <a:buFontTx/>
              <a:buChar char="•"/>
            </a:pPr>
            <a:r>
              <a:rPr lang="en-US" altLang="en-US" dirty="0" smtClean="0">
                <a:solidFill>
                  <a:srgbClr val="000000"/>
                </a:solidFill>
              </a:rPr>
              <a:t>Ask yourself questions like: How much? How many? How will I know when it is done? </a:t>
            </a:r>
          </a:p>
          <a:p>
            <a:pPr lvl="1" eaLnBrk="1" hangingPunct="1">
              <a:spcBef>
                <a:spcPct val="0"/>
              </a:spcBef>
            </a:pPr>
            <a:r>
              <a:rPr lang="en-US" altLang="en-US" b="1" dirty="0" smtClean="0">
                <a:solidFill>
                  <a:srgbClr val="000000"/>
                </a:solidFill>
              </a:rPr>
              <a:t>Able to be reached</a:t>
            </a:r>
          </a:p>
          <a:p>
            <a:pPr marL="1106488" lvl="2" indent="-176213" eaLnBrk="1" hangingPunct="1">
              <a:spcBef>
                <a:spcPct val="0"/>
              </a:spcBef>
              <a:buFontTx/>
              <a:buChar char="•"/>
            </a:pPr>
            <a:r>
              <a:rPr lang="en-US" altLang="en-US" dirty="0" smtClean="0">
                <a:solidFill>
                  <a:srgbClr val="000000"/>
                </a:solidFill>
              </a:rPr>
              <a:t>Is this goal something that you can actually reach? </a:t>
            </a:r>
          </a:p>
          <a:p>
            <a:pPr marL="1106488" lvl="2" indent="-176213" eaLnBrk="1" hangingPunct="1">
              <a:spcBef>
                <a:spcPct val="0"/>
              </a:spcBef>
              <a:buFontTx/>
              <a:buChar char="•"/>
            </a:pPr>
            <a:r>
              <a:rPr lang="en-US" altLang="en-US" dirty="0" smtClean="0">
                <a:solidFill>
                  <a:srgbClr val="000000"/>
                </a:solidFill>
              </a:rPr>
              <a:t>You might </a:t>
            </a:r>
            <a:r>
              <a:rPr lang="en-US" altLang="en-US" i="1" dirty="0" smtClean="0">
                <a:solidFill>
                  <a:srgbClr val="000000"/>
                </a:solidFill>
              </a:rPr>
              <a:t>want</a:t>
            </a:r>
            <a:r>
              <a:rPr lang="en-US" altLang="en-US" dirty="0" smtClean="0">
                <a:solidFill>
                  <a:srgbClr val="000000"/>
                </a:solidFill>
              </a:rPr>
              <a:t> to get rid of credit card debt tomorrow or become a millionaire in a year, but for most of us, that's a totally impossible goal! </a:t>
            </a:r>
          </a:p>
          <a:p>
            <a:pPr marL="1106488" lvl="2" indent="-176213" eaLnBrk="1" hangingPunct="1">
              <a:spcBef>
                <a:spcPct val="0"/>
              </a:spcBef>
              <a:buFontTx/>
              <a:buChar char="•"/>
            </a:pPr>
            <a:r>
              <a:rPr lang="en-US" altLang="en-US" dirty="0" smtClean="0">
                <a:solidFill>
                  <a:srgbClr val="000000"/>
                </a:solidFill>
              </a:rPr>
              <a:t>That doesn't mean that your goals should be easy. Your goal may be a stretch for you, but it should not be extreme or impossible. </a:t>
            </a:r>
          </a:p>
          <a:p>
            <a:pPr lvl="1" eaLnBrk="1" hangingPunct="1">
              <a:spcBef>
                <a:spcPct val="0"/>
              </a:spcBef>
            </a:pPr>
            <a:r>
              <a:rPr lang="en-US" altLang="en-US" b="1" dirty="0" smtClean="0">
                <a:solidFill>
                  <a:srgbClr val="000000"/>
                </a:solidFill>
              </a:rPr>
              <a:t>Relevant</a:t>
            </a:r>
          </a:p>
          <a:p>
            <a:pPr marL="1106488" lvl="2" indent="-176213" eaLnBrk="1" hangingPunct="1">
              <a:spcBef>
                <a:spcPct val="0"/>
              </a:spcBef>
              <a:buFontTx/>
              <a:buChar char="•"/>
            </a:pPr>
            <a:r>
              <a:rPr lang="en-US" altLang="en-US" dirty="0" smtClean="0">
                <a:solidFill>
                  <a:srgbClr val="000000"/>
                </a:solidFill>
              </a:rPr>
              <a:t>Set goals that matter to you and are a priority in your life. </a:t>
            </a:r>
          </a:p>
          <a:p>
            <a:pPr marL="1106488" lvl="2" indent="-176213" eaLnBrk="1" hangingPunct="1">
              <a:spcBef>
                <a:spcPct val="0"/>
              </a:spcBef>
              <a:buFontTx/>
              <a:buChar char="•"/>
            </a:pPr>
            <a:r>
              <a:rPr lang="en-US" altLang="en-US" dirty="0" smtClean="0">
                <a:solidFill>
                  <a:srgbClr val="000000"/>
                </a:solidFill>
              </a:rPr>
              <a:t>Ask yourself the questions: Is this something that I really want? Is now the right time to do this? </a:t>
            </a:r>
          </a:p>
          <a:p>
            <a:pPr lvl="1" eaLnBrk="1" hangingPunct="1">
              <a:spcBef>
                <a:spcPct val="0"/>
              </a:spcBef>
            </a:pPr>
            <a:r>
              <a:rPr lang="en-US" altLang="en-US" b="1" dirty="0" smtClean="0">
                <a:solidFill>
                  <a:srgbClr val="000000"/>
                </a:solidFill>
              </a:rPr>
              <a:t>Time-framed</a:t>
            </a:r>
          </a:p>
          <a:p>
            <a:pPr marL="1106488" lvl="2" indent="-176213" eaLnBrk="1" hangingPunct="1">
              <a:spcBef>
                <a:spcPct val="0"/>
              </a:spcBef>
              <a:buFontTx/>
              <a:buChar char="•"/>
            </a:pPr>
            <a:r>
              <a:rPr lang="en-US" altLang="en-US" dirty="0" smtClean="0">
                <a:solidFill>
                  <a:srgbClr val="000000"/>
                </a:solidFill>
              </a:rPr>
              <a:t>Goals should have a clearly defined time frame, including a target or deadline date.</a:t>
            </a:r>
          </a:p>
        </p:txBody>
      </p:sp>
      <p:sp>
        <p:nvSpPr>
          <p:cNvPr id="156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413891C-EF3C-4EC0-A4C2-335D1D4463B4}" type="slidenum">
              <a:rPr lang="en-US" altLang="en-US" smtClean="0">
                <a:latin typeface="Calibri" panose="020F0502020204030204" pitchFamily="34" charset="0"/>
              </a:rPr>
              <a:pPr/>
              <a:t>58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2729949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1: Setting </a:t>
            </a:r>
            <a:r>
              <a:rPr lang="en-US" altLang="en-US" b="1" i="1" u="sng" dirty="0">
                <a:solidFill>
                  <a:srgbClr val="000000"/>
                </a:solidFill>
                <a:ea typeface="MS PGothic" charset="-128"/>
              </a:rPr>
              <a:t>Goals and Planning for Large </a:t>
            </a:r>
            <a:r>
              <a:rPr lang="en-US" altLang="en-US" b="1" i="1" u="sng" dirty="0" smtClean="0">
                <a:solidFill>
                  <a:srgbClr val="000000"/>
                </a:solidFill>
                <a:ea typeface="MS PGothic" charset="-128"/>
              </a:rPr>
              <a:t>Purchases</a:t>
            </a:r>
            <a:endParaRPr lang="en-US" altLang="en-US" b="1" i="1" u="sng" dirty="0">
              <a:solidFill>
                <a:srgbClr val="000000"/>
              </a:solidFill>
              <a:ea typeface="MS PGothic" charset="-128"/>
            </a:endParaRPr>
          </a:p>
          <a:p>
            <a:pPr eaLnBrk="1" hangingPunct="1">
              <a:spcBef>
                <a:spcPct val="0"/>
              </a:spcBef>
              <a:defRPr/>
            </a:pPr>
            <a:endParaRPr lang="en-US" altLang="en-US" dirty="0">
              <a:solidFill>
                <a:srgbClr val="000000"/>
              </a:solidFill>
              <a:ea typeface="MS PGothic" charset="-128"/>
            </a:endParaRPr>
          </a:p>
          <a:p>
            <a:pPr eaLnBrk="1" hangingPunct="1">
              <a:spcBef>
                <a:spcPct val="0"/>
              </a:spcBef>
              <a:defRPr/>
            </a:pPr>
            <a:r>
              <a:rPr lang="en-US" altLang="en-US" b="1" dirty="0">
                <a:solidFill>
                  <a:srgbClr val="000000"/>
                </a:solidFill>
                <a:ea typeface="MS PGothic" charset="-128"/>
              </a:rPr>
              <a:t>Facilitated Discussion (Module 1)</a:t>
            </a:r>
          </a:p>
          <a:p>
            <a:pPr eaLnBrk="1" hangingPunct="1">
              <a:spcBef>
                <a:spcPct val="0"/>
              </a:spcBef>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Review examples by asking: “Why is a hope, want or dream NOT a goal?” “What makes this strong goal strong?”</a:t>
            </a:r>
          </a:p>
          <a:p>
            <a:pPr marL="171450" indent="-171450" eaLnBrk="1" hangingPunct="1">
              <a:spcBef>
                <a:spcPct val="0"/>
              </a:spcBef>
              <a:buFont typeface="Arial" charset="0"/>
              <a:buChar char="•"/>
              <a:defRPr/>
            </a:pPr>
            <a:r>
              <a:rPr lang="en-US" altLang="en-US" dirty="0">
                <a:solidFill>
                  <a:srgbClr val="000000"/>
                </a:solidFill>
                <a:ea typeface="MS PGothic" charset="-128"/>
              </a:rPr>
              <a:t>Ask participants to list the things someone needs to reach goals. Write their responses on flip chart paper. Be sure to add the following:</a:t>
            </a:r>
          </a:p>
          <a:p>
            <a:pPr marL="652462" lvl="1" indent="-171450" eaLnBrk="1" hangingPunct="1">
              <a:spcBef>
                <a:spcPct val="0"/>
              </a:spcBef>
              <a:buFont typeface="Arial" charset="0"/>
              <a:buChar char="•"/>
              <a:defRPr/>
            </a:pPr>
            <a:r>
              <a:rPr lang="en-US" altLang="en-US" dirty="0">
                <a:solidFill>
                  <a:srgbClr val="000000"/>
                </a:solidFill>
                <a:ea typeface="MS PGothic" charset="-128"/>
              </a:rPr>
              <a:t>Every goal requires </a:t>
            </a:r>
            <a:r>
              <a:rPr lang="en-US" altLang="en-US" u="sng" dirty="0">
                <a:solidFill>
                  <a:srgbClr val="000000"/>
                </a:solidFill>
                <a:ea typeface="MS PGothic" charset="-128"/>
              </a:rPr>
              <a:t>commitment and time</a:t>
            </a:r>
            <a:r>
              <a:rPr lang="en-US" altLang="en-US" dirty="0">
                <a:solidFill>
                  <a:srgbClr val="000000"/>
                </a:solidFill>
                <a:ea typeface="MS PGothic" charset="-128"/>
              </a:rPr>
              <a:t>. To reach goals, you may also need:</a:t>
            </a:r>
          </a:p>
          <a:p>
            <a:pPr marL="1127125" lvl="2" indent="-171450" eaLnBrk="1" hangingPunct="1">
              <a:spcBef>
                <a:spcPct val="0"/>
              </a:spcBef>
              <a:buFont typeface="Arial" charset="0"/>
              <a:buChar char="•"/>
              <a:defRPr/>
            </a:pPr>
            <a:r>
              <a:rPr lang="en-US" altLang="en-US" dirty="0">
                <a:solidFill>
                  <a:srgbClr val="000000"/>
                </a:solidFill>
                <a:ea typeface="MS PGothic" charset="-128"/>
              </a:rPr>
              <a:t>Information</a:t>
            </a:r>
          </a:p>
          <a:p>
            <a:pPr marL="1127125" lvl="2" indent="-171450" eaLnBrk="1" hangingPunct="1">
              <a:spcBef>
                <a:spcPct val="0"/>
              </a:spcBef>
              <a:buFont typeface="Arial" charset="0"/>
              <a:buChar char="•"/>
              <a:defRPr/>
            </a:pPr>
            <a:r>
              <a:rPr lang="en-US" altLang="en-US" dirty="0">
                <a:solidFill>
                  <a:srgbClr val="000000"/>
                </a:solidFill>
                <a:ea typeface="MS PGothic" charset="-128"/>
              </a:rPr>
              <a:t>Tools</a:t>
            </a:r>
          </a:p>
          <a:p>
            <a:pPr marL="1127125" lvl="2" indent="-171450" eaLnBrk="1" hangingPunct="1">
              <a:spcBef>
                <a:spcPct val="0"/>
              </a:spcBef>
              <a:buFont typeface="Arial" charset="0"/>
              <a:buChar char="•"/>
              <a:defRPr/>
            </a:pPr>
            <a:r>
              <a:rPr lang="en-US" altLang="en-US" dirty="0">
                <a:solidFill>
                  <a:srgbClr val="000000"/>
                </a:solidFill>
                <a:ea typeface="MS PGothic" charset="-128"/>
              </a:rPr>
              <a:t>Transportation</a:t>
            </a:r>
          </a:p>
          <a:p>
            <a:pPr marL="1127125" lvl="2" indent="-171450" eaLnBrk="1" hangingPunct="1">
              <a:spcBef>
                <a:spcPct val="0"/>
              </a:spcBef>
              <a:buFont typeface="Arial" charset="0"/>
              <a:buChar char="•"/>
              <a:defRPr/>
            </a:pPr>
            <a:r>
              <a:rPr lang="en-US" altLang="en-US" dirty="0">
                <a:solidFill>
                  <a:srgbClr val="000000"/>
                </a:solidFill>
                <a:ea typeface="MS PGothic" charset="-128"/>
              </a:rPr>
              <a:t>Money</a:t>
            </a:r>
          </a:p>
          <a:p>
            <a:pPr marL="1127125" lvl="2" indent="-171450" eaLnBrk="1" hangingPunct="1">
              <a:spcBef>
                <a:spcPct val="0"/>
              </a:spcBef>
              <a:buFont typeface="Arial" charset="0"/>
              <a:buChar char="•"/>
              <a:defRPr/>
            </a:pPr>
            <a:r>
              <a:rPr lang="en-US" altLang="en-US" dirty="0">
                <a:solidFill>
                  <a:srgbClr val="000000"/>
                </a:solidFill>
                <a:ea typeface="MS PGothic" charset="-128"/>
              </a:rPr>
              <a:t>Other resources</a:t>
            </a:r>
          </a:p>
          <a:p>
            <a:pPr marL="1127125" lvl="2" indent="-171450" eaLnBrk="1" hangingPunct="1">
              <a:spcBef>
                <a:spcPct val="0"/>
              </a:spcBef>
              <a:buFont typeface="Arial" charset="0"/>
              <a:buChar char="•"/>
              <a:defRPr/>
            </a:pPr>
            <a:r>
              <a:rPr lang="en-US" altLang="en-US" dirty="0">
                <a:solidFill>
                  <a:srgbClr val="000000"/>
                </a:solidFill>
                <a:ea typeface="MS PGothic" charset="-128"/>
              </a:rPr>
              <a:t>An action plan—small steps needed to reach a goal</a:t>
            </a:r>
          </a:p>
          <a:p>
            <a:pPr marL="1127125" lvl="2" indent="-171450" eaLnBrk="1" hangingPunct="1">
              <a:spcBef>
                <a:spcPct val="0"/>
              </a:spcBef>
              <a:buFont typeface="Arial" charset="0"/>
              <a:buChar char="•"/>
              <a:defRPr/>
            </a:pPr>
            <a:r>
              <a:rPr lang="en-US" altLang="en-US" dirty="0">
                <a:solidFill>
                  <a:srgbClr val="000000"/>
                </a:solidFill>
                <a:ea typeface="MS PGothic" charset="-128"/>
              </a:rPr>
              <a:t>Assistance from a professional</a:t>
            </a:r>
          </a:p>
          <a:p>
            <a:pPr marL="652462" lvl="1" indent="-171450" eaLnBrk="1" hangingPunct="1">
              <a:spcBef>
                <a:spcPct val="0"/>
              </a:spcBef>
              <a:buFont typeface="Arial" charset="0"/>
              <a:buChar char="•"/>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For goals that require money to reach, you will want to know: How much do I need to set aside every week (or month) to meet my goal? </a:t>
            </a:r>
          </a:p>
          <a:p>
            <a:pPr marL="652462" lvl="1" indent="-171450" eaLnBrk="1" hangingPunct="1">
              <a:spcBef>
                <a:spcPct val="0"/>
              </a:spcBef>
              <a:buFont typeface="Arial" charset="0"/>
              <a:buChar char="•"/>
              <a:defRPr/>
            </a:pPr>
            <a:r>
              <a:rPr lang="en-US" altLang="en-US" dirty="0">
                <a:solidFill>
                  <a:srgbClr val="000000"/>
                </a:solidFill>
                <a:ea typeface="MS PGothic" charset="-128"/>
              </a:rPr>
              <a:t>This applies to both debt reduction and savings goals.</a:t>
            </a:r>
          </a:p>
        </p:txBody>
      </p:sp>
      <p:sp>
        <p:nvSpPr>
          <p:cNvPr id="158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BE12EBC-F4BE-4133-9645-B4FB667CE315}" type="slidenum">
              <a:rPr lang="en-US" altLang="en-US" smtClean="0">
                <a:latin typeface="Calibri" panose="020F0502020204030204" pitchFamily="34" charset="0"/>
              </a:rPr>
              <a:pPr/>
              <a:t>59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6886765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1: Setting </a:t>
            </a:r>
            <a:r>
              <a:rPr lang="en-US" altLang="en-US" b="1" i="1" u="sng" dirty="0">
                <a:solidFill>
                  <a:srgbClr val="000000"/>
                </a:solidFill>
                <a:ea typeface="MS PGothic" charset="-128"/>
              </a:rPr>
              <a:t>Goals and Planning for Large </a:t>
            </a:r>
            <a:r>
              <a:rPr lang="en-US" altLang="en-US" b="1" i="1" u="sng" dirty="0" smtClean="0">
                <a:solidFill>
                  <a:srgbClr val="000000"/>
                </a:solidFill>
                <a:ea typeface="MS PGothic" charset="-128"/>
              </a:rPr>
              <a:t>Purchases</a:t>
            </a:r>
            <a:endParaRPr lang="en-US" altLang="en-US" b="1" i="1" u="sng" dirty="0">
              <a:solidFill>
                <a:srgbClr val="000000"/>
              </a:solidFill>
              <a:ea typeface="MS PGothic" charset="-128"/>
            </a:endParaRPr>
          </a:p>
          <a:p>
            <a:pPr eaLnBrk="1" hangingPunct="1">
              <a:spcBef>
                <a:spcPct val="0"/>
              </a:spcBef>
              <a:defRPr/>
            </a:pPr>
            <a:endParaRPr lang="en-US" altLang="en-US" dirty="0" smtClean="0">
              <a:solidFill>
                <a:srgbClr val="000000"/>
              </a:solidFill>
              <a:ea typeface="MS PGothic" charset="-128"/>
            </a:endParaRPr>
          </a:p>
          <a:p>
            <a:pPr eaLnBrk="1" hangingPunct="1">
              <a:spcBef>
                <a:spcPct val="0"/>
              </a:spcBef>
              <a:defRPr/>
            </a:pPr>
            <a:r>
              <a:rPr lang="en-US" altLang="en-US" b="1" dirty="0" smtClean="0">
                <a:solidFill>
                  <a:srgbClr val="000000"/>
                </a:solidFill>
                <a:ea typeface="MS PGothic" charset="-128"/>
              </a:rPr>
              <a:t>Presentation </a:t>
            </a:r>
          </a:p>
          <a:p>
            <a:pPr eaLnBrk="1" hangingPunct="1">
              <a:spcBef>
                <a:spcPct val="0"/>
              </a:spcBef>
              <a:defRPr/>
            </a:pPr>
            <a:endParaRPr lang="en-US" altLang="en-US" dirty="0">
              <a:solidFill>
                <a:srgbClr val="000000"/>
              </a:solidFill>
              <a:ea typeface="MS PGothic" charset="-128"/>
            </a:endParaRPr>
          </a:p>
          <a:p>
            <a:pPr eaLnBrk="1" hangingPunct="1">
              <a:spcBef>
                <a:spcPct val="0"/>
              </a:spcBef>
              <a:defRPr/>
            </a:pPr>
            <a:r>
              <a:rPr lang="en-US" altLang="en-US" dirty="0">
                <a:solidFill>
                  <a:srgbClr val="000000"/>
                </a:solidFill>
                <a:ea typeface="MS PGothic" charset="-128"/>
              </a:rPr>
              <a:t>The </a:t>
            </a:r>
            <a:r>
              <a:rPr lang="en-US" altLang="en-US" i="1" dirty="0">
                <a:solidFill>
                  <a:srgbClr val="000000"/>
                </a:solidFill>
                <a:ea typeface="MS PGothic" charset="-128"/>
              </a:rPr>
              <a:t>Goal-setting tool </a:t>
            </a:r>
            <a:r>
              <a:rPr lang="en-US" altLang="en-US" dirty="0">
                <a:solidFill>
                  <a:srgbClr val="000000"/>
                </a:solidFill>
                <a:ea typeface="MS PGothic" charset="-128"/>
              </a:rPr>
              <a:t>in </a:t>
            </a:r>
            <a:r>
              <a:rPr lang="en-US" altLang="en-US" i="1" dirty="0">
                <a:solidFill>
                  <a:srgbClr val="000000"/>
                </a:solidFill>
                <a:ea typeface="MS PGothic" charset="-128"/>
              </a:rPr>
              <a:t>Your Money, Your Goals</a:t>
            </a:r>
            <a:r>
              <a:rPr lang="en-US" altLang="en-US" dirty="0">
                <a:solidFill>
                  <a:srgbClr val="000000"/>
                </a:solidFill>
                <a:ea typeface="MS PGothic" charset="-128"/>
              </a:rPr>
              <a:t> actually has 4 parts:</a:t>
            </a:r>
          </a:p>
          <a:p>
            <a:pPr marL="184150" indent="-171450">
              <a:buFont typeface="Arial" charset="0"/>
              <a:buChar char="•"/>
              <a:defRPr/>
            </a:pPr>
            <a:r>
              <a:rPr lang="en-US" altLang="en-US" b="1" dirty="0">
                <a:ea typeface="MS PGothic" charset="-128"/>
              </a:rPr>
              <a:t>Step 1:</a:t>
            </a:r>
            <a:r>
              <a:rPr lang="en-US" altLang="en-US" dirty="0">
                <a:ea typeface="MS PGothic" charset="-128"/>
              </a:rPr>
              <a:t> </a:t>
            </a:r>
            <a:r>
              <a:rPr lang="en-US" altLang="en-US" dirty="0" smtClean="0">
                <a:ea typeface="MS PGothic" charset="-128"/>
              </a:rPr>
              <a:t>Brainstorm a list of the hopes, wants, and dreams for yourself or your family. Fill in the chart with the </a:t>
            </a:r>
            <a:r>
              <a:rPr lang="en-US" altLang="en-US" dirty="0">
                <a:ea typeface="MS PGothic" charset="-128"/>
              </a:rPr>
              <a:t>hopes, wants, and </a:t>
            </a:r>
            <a:r>
              <a:rPr lang="en-US" altLang="en-US" dirty="0" smtClean="0">
                <a:ea typeface="MS PGothic" charset="-128"/>
              </a:rPr>
              <a:t>dreams: place items that are achievable in less than six months in the short-term column, and those that are achievable in more than six months in the long-term column.</a:t>
            </a:r>
            <a:endParaRPr lang="en-US" altLang="en-US" dirty="0">
              <a:ea typeface="MS PGothic" charset="-128"/>
            </a:endParaRPr>
          </a:p>
          <a:p>
            <a:pPr marL="184150" indent="-171450">
              <a:buFont typeface="Arial" charset="0"/>
              <a:buChar char="•"/>
              <a:defRPr/>
            </a:pPr>
            <a:r>
              <a:rPr lang="en-US" altLang="en-US" b="1" dirty="0">
                <a:ea typeface="MS PGothic" charset="-128"/>
              </a:rPr>
              <a:t>Step 2:</a:t>
            </a:r>
            <a:r>
              <a:rPr lang="en-US" altLang="en-US" dirty="0">
                <a:ea typeface="MS PGothic" charset="-128"/>
              </a:rPr>
              <a:t> </a:t>
            </a:r>
            <a:r>
              <a:rPr lang="en-US" altLang="en-US" dirty="0" smtClean="0">
                <a:ea typeface="MS PGothic" charset="-128"/>
              </a:rPr>
              <a:t>Use your list of hopes, wants, and dreams to create SMART goals. Use the checklist to make sure your goals are specific, measurable, able to be achieved, relevant, and time bound. </a:t>
            </a:r>
            <a:endParaRPr lang="en-US" altLang="en-US" dirty="0">
              <a:ea typeface="MS PGothic" charset="-128"/>
            </a:endParaRPr>
          </a:p>
          <a:p>
            <a:pPr marL="184150" indent="-171450">
              <a:buFont typeface="Arial" charset="0"/>
              <a:buChar char="•"/>
              <a:defRPr/>
            </a:pPr>
            <a:r>
              <a:rPr lang="en-US" altLang="en-US" b="1" dirty="0">
                <a:ea typeface="MS PGothic" charset="-128"/>
              </a:rPr>
              <a:t>Step 3:</a:t>
            </a:r>
            <a:r>
              <a:rPr lang="en-US" altLang="en-US" dirty="0">
                <a:ea typeface="MS PGothic" charset="-128"/>
              </a:rPr>
              <a:t> Create an action plan to reach your goals. For long-term goals, your action plan may be long and involve many steps. For other goals, you may only need to take a few steps to reach your goal</a:t>
            </a:r>
            <a:r>
              <a:rPr lang="en-US" altLang="en-US" dirty="0" smtClean="0">
                <a:ea typeface="MS PGothic" charset="-128"/>
              </a:rPr>
              <a:t>. Remember to include resources you may need to reach your goals.</a:t>
            </a:r>
            <a:endParaRPr lang="en-US" altLang="en-US" dirty="0">
              <a:ea typeface="MS PGothic" charset="-128"/>
            </a:endParaRPr>
          </a:p>
          <a:p>
            <a:pPr marL="184150" indent="-171450">
              <a:buFont typeface="Arial" charset="0"/>
              <a:buChar char="•"/>
              <a:defRPr/>
            </a:pPr>
            <a:r>
              <a:rPr lang="en-US" altLang="en-US" b="1" dirty="0">
                <a:ea typeface="MS PGothic" charset="-128"/>
              </a:rPr>
              <a:t>Step 4:</a:t>
            </a:r>
            <a:r>
              <a:rPr lang="en-US" altLang="en-US" dirty="0">
                <a:ea typeface="MS PGothic" charset="-128"/>
              </a:rPr>
              <a:t> Finally, for goals that require money, figure out how much you need to set aside each week (or month) to reach your goal using the final section of the </a:t>
            </a:r>
            <a:r>
              <a:rPr lang="en-US" altLang="en-US" dirty="0" smtClean="0">
                <a:ea typeface="MS PGothic" charset="-128"/>
              </a:rPr>
              <a:t>worksheet.</a:t>
            </a:r>
          </a:p>
        </p:txBody>
      </p:sp>
      <p:sp>
        <p:nvSpPr>
          <p:cNvPr id="160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D7CFB16-F0EB-4054-9C30-8432D8FAAC3B}" type="slidenum">
              <a:rPr lang="en-US" altLang="en-US" smtClean="0">
                <a:latin typeface="Calibri" panose="020F0502020204030204" pitchFamily="34" charset="0"/>
              </a:rPr>
              <a:pPr/>
              <a:t>60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5220049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1: </a:t>
            </a:r>
            <a:r>
              <a:rPr lang="en-US" b="1" i="1" u="sng" dirty="0" smtClean="0">
                <a:solidFill>
                  <a:srgbClr val="000000"/>
                </a:solidFill>
                <a:ea typeface="MS PGothic" charset="0"/>
              </a:rPr>
              <a:t>Setting </a:t>
            </a:r>
            <a:r>
              <a:rPr lang="en-US" b="1" i="1" u="sng" dirty="0">
                <a:solidFill>
                  <a:srgbClr val="000000"/>
                </a:solidFill>
                <a:ea typeface="MS PGothic" charset="0"/>
              </a:rPr>
              <a:t>Goals and Planning for Large </a:t>
            </a:r>
            <a:r>
              <a:rPr lang="en-US" b="1" i="1" u="sng" dirty="0" smtClean="0">
                <a:solidFill>
                  <a:srgbClr val="000000"/>
                </a:solidFill>
                <a:ea typeface="MS PGothic" charset="0"/>
              </a:rPr>
              <a:t>Purchases</a:t>
            </a:r>
            <a:endParaRPr lang="en-US" b="1" i="1" u="sng" dirty="0">
              <a:solidFill>
                <a:srgbClr val="000000"/>
              </a:solidFill>
              <a:ea typeface="MS PGothic" charset="0"/>
            </a:endParaRPr>
          </a:p>
          <a:p>
            <a:pPr eaLnBrk="1" hangingPunct="1">
              <a:spcBef>
                <a:spcPct val="0"/>
              </a:spcBef>
              <a:defRPr/>
            </a:pPr>
            <a:endParaRPr lang="en-US" b="1" u="sng" dirty="0">
              <a:solidFill>
                <a:srgbClr val="000000"/>
              </a:solidFill>
              <a:ea typeface="MS PGothic" charset="0"/>
            </a:endParaRPr>
          </a:p>
          <a:p>
            <a:pPr eaLnBrk="1" hangingPunct="1">
              <a:spcBef>
                <a:spcPct val="0"/>
              </a:spcBef>
              <a:defRPr/>
            </a:pPr>
            <a:r>
              <a:rPr lang="en-US" b="1" dirty="0">
                <a:solidFill>
                  <a:srgbClr val="000000"/>
                </a:solidFill>
                <a:ea typeface="MS PGothic" charset="0"/>
              </a:rPr>
              <a:t>Presentation (</a:t>
            </a:r>
            <a:r>
              <a:rPr lang="en-US" b="1" i="1" dirty="0">
                <a:solidFill>
                  <a:srgbClr val="000000"/>
                </a:solidFill>
                <a:ea typeface="MS PGothic" charset="0"/>
              </a:rPr>
              <a:t>Module </a:t>
            </a:r>
            <a:r>
              <a:rPr lang="en-US" b="1" i="1" dirty="0" smtClean="0">
                <a:solidFill>
                  <a:srgbClr val="000000"/>
                </a:solidFill>
                <a:ea typeface="MS PGothic" charset="0"/>
              </a:rPr>
              <a:t>1, Tool 1: Goal-setting tool</a:t>
            </a:r>
            <a:r>
              <a:rPr lang="en-US" b="1" dirty="0" smtClean="0">
                <a:solidFill>
                  <a:srgbClr val="000000"/>
                </a:solidFill>
                <a:ea typeface="MS PGothic" charset="0"/>
              </a:rPr>
              <a:t>) (Page 69)</a:t>
            </a:r>
            <a:endParaRPr lang="en-US" b="1" dirty="0">
              <a:solidFill>
                <a:srgbClr val="000000"/>
              </a:solidFill>
              <a:ea typeface="MS PGothic" charset="0"/>
            </a:endParaRPr>
          </a:p>
          <a:p>
            <a:pPr eaLnBrk="1" hangingPunct="1">
              <a:spcBef>
                <a:spcPct val="0"/>
              </a:spcBef>
              <a:defRPr/>
            </a:pPr>
            <a:endParaRPr lang="en-US" dirty="0">
              <a:solidFill>
                <a:srgbClr val="000000"/>
              </a:solidFill>
              <a:ea typeface="MS PGothic" charset="0"/>
            </a:endParaRPr>
          </a:p>
          <a:p>
            <a:pPr marL="171425" indent="-171425" eaLnBrk="1" hangingPunct="1">
              <a:spcBef>
                <a:spcPct val="0"/>
              </a:spcBef>
              <a:buFont typeface="Arial"/>
              <a:buChar char="•"/>
              <a:defRPr/>
            </a:pPr>
            <a:r>
              <a:rPr lang="en-US" dirty="0">
                <a:solidFill>
                  <a:srgbClr val="000000"/>
                </a:solidFill>
                <a:ea typeface="MS PGothic" charset="0"/>
              </a:rPr>
              <a:t>Explain how to use this tool using the following example or another example.</a:t>
            </a:r>
          </a:p>
          <a:p>
            <a:pPr marL="171425" indent="-171425" eaLnBrk="1" hangingPunct="1">
              <a:spcBef>
                <a:spcPct val="0"/>
              </a:spcBef>
              <a:buFont typeface="Arial"/>
              <a:buChar char="•"/>
              <a:defRPr/>
            </a:pPr>
            <a:r>
              <a:rPr lang="en-US" dirty="0">
                <a:solidFill>
                  <a:srgbClr val="000000"/>
                </a:solidFill>
                <a:ea typeface="MS PGothic" charset="0"/>
              </a:rPr>
              <a:t>Remind participants that while some goals require setting money aside to reach, they may also require more information, help from a professional, use of a new tool, or an action plan. For example, a goal may be:</a:t>
            </a:r>
          </a:p>
          <a:p>
            <a:pPr marL="671414" lvl="1" indent="-180949" eaLnBrk="1" hangingPunct="1">
              <a:spcBef>
                <a:spcPct val="0"/>
              </a:spcBef>
              <a:buFontTx/>
              <a:buChar char="•"/>
              <a:defRPr/>
            </a:pPr>
            <a:r>
              <a:rPr lang="en-US" i="1" dirty="0">
                <a:solidFill>
                  <a:srgbClr val="000000"/>
                </a:solidFill>
                <a:ea typeface="MS PGothic" charset="0"/>
              </a:rPr>
              <a:t>I want to pay my bills on time every month starting August 1.</a:t>
            </a:r>
          </a:p>
          <a:p>
            <a:pPr marL="963472" lvl="2" eaLnBrk="1" hangingPunct="1">
              <a:spcBef>
                <a:spcPct val="0"/>
              </a:spcBef>
              <a:defRPr/>
            </a:pPr>
            <a:r>
              <a:rPr lang="en-US" i="1" dirty="0">
                <a:solidFill>
                  <a:srgbClr val="000000"/>
                </a:solidFill>
                <a:ea typeface="MS PGothic" charset="0"/>
              </a:rPr>
              <a:t>Assuming lack of money is not the primary reason bills are not being paid on time, here are some steps you could take to reach that goal:</a:t>
            </a:r>
          </a:p>
          <a:p>
            <a:pPr marL="1134896" lvl="2" indent="-171425" eaLnBrk="1" hangingPunct="1">
              <a:spcBef>
                <a:spcPct val="0"/>
              </a:spcBef>
              <a:buFont typeface="Arial"/>
              <a:buChar char="•"/>
              <a:defRPr/>
            </a:pPr>
            <a:r>
              <a:rPr lang="en-US" i="1" dirty="0">
                <a:solidFill>
                  <a:srgbClr val="000000"/>
                </a:solidFill>
                <a:ea typeface="MS PGothic" charset="0"/>
              </a:rPr>
              <a:t>Collect credit card statements, loan payment statements, utility bills, phone bills, and documentation of other payments </a:t>
            </a:r>
            <a:r>
              <a:rPr lang="en-US" i="1" dirty="0" smtClean="0">
                <a:solidFill>
                  <a:srgbClr val="000000"/>
                </a:solidFill>
                <a:ea typeface="MS PGothic" charset="0"/>
              </a:rPr>
              <a:t>made each </a:t>
            </a:r>
            <a:r>
              <a:rPr lang="en-US" i="1" dirty="0">
                <a:solidFill>
                  <a:srgbClr val="000000"/>
                </a:solidFill>
                <a:ea typeface="MS PGothic" charset="0"/>
              </a:rPr>
              <a:t>month.</a:t>
            </a:r>
          </a:p>
          <a:p>
            <a:pPr marL="1134896" lvl="2" indent="-171425" eaLnBrk="1" hangingPunct="1">
              <a:spcBef>
                <a:spcPct val="0"/>
              </a:spcBef>
              <a:buFont typeface="Arial"/>
              <a:buChar char="•"/>
              <a:defRPr/>
            </a:pPr>
            <a:r>
              <a:rPr lang="en-US" i="1" dirty="0">
                <a:solidFill>
                  <a:srgbClr val="000000"/>
                </a:solidFill>
                <a:ea typeface="MS PGothic" charset="0"/>
              </a:rPr>
              <a:t>Highlight payment amounts and due dates.</a:t>
            </a:r>
          </a:p>
          <a:p>
            <a:pPr marL="1134896" lvl="2" indent="-171425" eaLnBrk="1" hangingPunct="1">
              <a:spcBef>
                <a:spcPct val="0"/>
              </a:spcBef>
              <a:buFont typeface="Arial"/>
              <a:buChar char="•"/>
              <a:defRPr/>
            </a:pPr>
            <a:r>
              <a:rPr lang="en-US" i="1" dirty="0">
                <a:solidFill>
                  <a:srgbClr val="000000"/>
                </a:solidFill>
                <a:ea typeface="MS PGothic" charset="0"/>
              </a:rPr>
              <a:t>Fill in the bill paying calendar tool.</a:t>
            </a:r>
          </a:p>
          <a:p>
            <a:pPr marL="1134896" lvl="2" indent="-171425" eaLnBrk="1" hangingPunct="1">
              <a:spcBef>
                <a:spcPct val="0"/>
              </a:spcBef>
              <a:buFont typeface="Arial"/>
              <a:buChar char="•"/>
              <a:defRPr/>
            </a:pPr>
            <a:r>
              <a:rPr lang="en-US" i="1" dirty="0">
                <a:solidFill>
                  <a:srgbClr val="000000"/>
                </a:solidFill>
                <a:ea typeface="MS PGothic" charset="0"/>
              </a:rPr>
              <a:t>Consider using automatic payment methods for some recurring bills or online bill </a:t>
            </a:r>
            <a:r>
              <a:rPr lang="en-US" i="1" dirty="0" smtClean="0">
                <a:solidFill>
                  <a:srgbClr val="000000"/>
                </a:solidFill>
                <a:ea typeface="MS PGothic" charset="0"/>
              </a:rPr>
              <a:t>payment.</a:t>
            </a:r>
            <a:endParaRPr lang="en-US" i="1" dirty="0">
              <a:solidFill>
                <a:srgbClr val="000000"/>
              </a:solidFill>
              <a:ea typeface="MS PGothic" charset="0"/>
            </a:endParaRPr>
          </a:p>
          <a:p>
            <a:pPr marL="1930118" lvl="4" eaLnBrk="1" hangingPunct="1">
              <a:spcBef>
                <a:spcPct val="0"/>
              </a:spcBef>
              <a:defRPr/>
            </a:pPr>
            <a:endParaRPr lang="en-US" dirty="0">
              <a:solidFill>
                <a:srgbClr val="000000"/>
              </a:solidFill>
              <a:ea typeface="MS PGothic" charset="0"/>
            </a:endParaRPr>
          </a:p>
          <a:p>
            <a:pPr eaLnBrk="1" hangingPunct="1">
              <a:spcBef>
                <a:spcPct val="0"/>
              </a:spcBef>
              <a:defRPr/>
            </a:pPr>
            <a:r>
              <a:rPr lang="en-US" b="1" i="1" dirty="0" smtClean="0">
                <a:solidFill>
                  <a:srgbClr val="000000"/>
                </a:solidFill>
                <a:ea typeface="MS PGothic" charset="0"/>
              </a:rPr>
              <a:t>NOTE: You </a:t>
            </a:r>
            <a:r>
              <a:rPr lang="en-US" b="1" i="1" dirty="0">
                <a:solidFill>
                  <a:srgbClr val="000000"/>
                </a:solidFill>
                <a:ea typeface="MS PGothic" charset="0"/>
              </a:rPr>
              <a:t>could write these steps in the action plan format on a flip chart or fill in the chart on the PPT with this example or another.</a:t>
            </a:r>
          </a:p>
          <a:p>
            <a:pPr eaLnBrk="1" hangingPunct="1">
              <a:spcBef>
                <a:spcPct val="0"/>
              </a:spcBef>
              <a:defRPr/>
            </a:pPr>
            <a:endParaRPr lang="en-US" b="1" dirty="0">
              <a:solidFill>
                <a:srgbClr val="000000"/>
              </a:solidFill>
              <a:ea typeface="MS PGothic" charset="0"/>
            </a:endParaRPr>
          </a:p>
          <a:p>
            <a:pPr marL="171425" indent="-171425" eaLnBrk="1" hangingPunct="1">
              <a:spcBef>
                <a:spcPct val="0"/>
              </a:spcBef>
              <a:buFont typeface="Arial"/>
              <a:buChar char="•"/>
              <a:defRPr/>
            </a:pPr>
            <a:r>
              <a:rPr lang="en-US" dirty="0">
                <a:solidFill>
                  <a:srgbClr val="000000"/>
                </a:solidFill>
                <a:ea typeface="MS PGothic" charset="0"/>
              </a:rPr>
              <a:t>Explain that goals generally need to be reset or revised when:</a:t>
            </a:r>
          </a:p>
          <a:p>
            <a:pPr marL="671414" lvl="1" indent="-180949" eaLnBrk="1" hangingPunct="1">
              <a:spcBef>
                <a:spcPct val="0"/>
              </a:spcBef>
              <a:buFontTx/>
              <a:buChar char="•"/>
              <a:defRPr/>
            </a:pPr>
            <a:r>
              <a:rPr lang="en-US" dirty="0">
                <a:solidFill>
                  <a:srgbClr val="000000"/>
                </a:solidFill>
                <a:ea typeface="MS PGothic" charset="0"/>
              </a:rPr>
              <a:t>The goal has been achieved.</a:t>
            </a:r>
          </a:p>
          <a:p>
            <a:pPr marL="671414" lvl="1" indent="-180949" eaLnBrk="1" hangingPunct="1">
              <a:spcBef>
                <a:spcPct val="0"/>
              </a:spcBef>
              <a:buFontTx/>
              <a:buChar char="•"/>
              <a:defRPr/>
            </a:pPr>
            <a:r>
              <a:rPr lang="en-US" dirty="0">
                <a:solidFill>
                  <a:srgbClr val="000000"/>
                </a:solidFill>
                <a:ea typeface="MS PGothic" charset="0"/>
              </a:rPr>
              <a:t>Emergency savings are used and need to be replenished.</a:t>
            </a:r>
          </a:p>
          <a:p>
            <a:pPr marL="671414" lvl="1" indent="-180949" eaLnBrk="1" hangingPunct="1">
              <a:spcBef>
                <a:spcPct val="0"/>
              </a:spcBef>
              <a:buFontTx/>
              <a:buChar char="•"/>
              <a:defRPr/>
            </a:pPr>
            <a:r>
              <a:rPr lang="en-US" dirty="0">
                <a:solidFill>
                  <a:srgbClr val="000000"/>
                </a:solidFill>
                <a:ea typeface="MS PGothic" charset="0"/>
              </a:rPr>
              <a:t>Circumstances change.</a:t>
            </a:r>
          </a:p>
          <a:p>
            <a:pPr marL="671414" lvl="1" indent="-180949" eaLnBrk="1" hangingPunct="1">
              <a:spcBef>
                <a:spcPct val="0"/>
              </a:spcBef>
              <a:buFontTx/>
              <a:buChar char="•"/>
              <a:defRPr/>
            </a:pPr>
            <a:r>
              <a:rPr lang="en-US" dirty="0">
                <a:solidFill>
                  <a:srgbClr val="000000"/>
                </a:solidFill>
                <a:ea typeface="MS PGothic" charset="0"/>
              </a:rPr>
              <a:t>Values change and a goal no longer feels relevant.</a:t>
            </a:r>
            <a:endParaRPr lang="en-US" b="1" dirty="0">
              <a:solidFill>
                <a:srgbClr val="000000"/>
              </a:solidFill>
              <a:ea typeface="MS PGothic" charset="0"/>
            </a:endParaRPr>
          </a:p>
        </p:txBody>
      </p:sp>
      <p:sp>
        <p:nvSpPr>
          <p:cNvPr id="162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7241C0F-E8EF-49D1-AC7F-48582DEC077F}" type="slidenum">
              <a:rPr lang="en-US" altLang="en-US" smtClean="0">
                <a:latin typeface="Calibri" panose="020F0502020204030204" pitchFamily="34" charset="0"/>
              </a:rPr>
              <a:pPr/>
              <a:t>61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166880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1: </a:t>
            </a:r>
            <a:r>
              <a:rPr lang="en-US" b="1" u="sng" dirty="0" smtClean="0">
                <a:solidFill>
                  <a:srgbClr val="000000"/>
                </a:solidFill>
                <a:ea typeface="ＭＳ Ｐゴシック" charset="0"/>
              </a:rPr>
              <a:t>Intro Part 4: </a:t>
            </a:r>
            <a:r>
              <a:rPr lang="en-US" altLang="en-US" b="1" i="1" u="sng" dirty="0" smtClean="0">
                <a:solidFill>
                  <a:srgbClr val="000000"/>
                </a:solidFill>
                <a:ea typeface="MS PGothic" charset="-128"/>
              </a:rPr>
              <a:t>Money </a:t>
            </a:r>
            <a:r>
              <a:rPr lang="en-US" altLang="en-US" b="1" i="1" u="sng" dirty="0">
                <a:solidFill>
                  <a:srgbClr val="000000"/>
                </a:solidFill>
                <a:ea typeface="MS PGothic" charset="-128"/>
              </a:rPr>
              <a:t>and Me </a:t>
            </a:r>
            <a:r>
              <a:rPr lang="en-US" altLang="en-US" b="1" u="sng" dirty="0">
                <a:solidFill>
                  <a:srgbClr val="000000"/>
                </a:solidFill>
                <a:ea typeface="MS PGothic" charset="-128"/>
              </a:rPr>
              <a:t>CONTINUED</a:t>
            </a:r>
          </a:p>
          <a:p>
            <a:pPr eaLnBrk="1" hangingPunct="1">
              <a:spcBef>
                <a:spcPct val="0"/>
              </a:spcBef>
              <a:defRPr/>
            </a:pPr>
            <a:endParaRPr lang="en-US" altLang="en-US" b="1" u="sng" dirty="0">
              <a:solidFill>
                <a:srgbClr val="000000"/>
              </a:solidFill>
              <a:ea typeface="MS PGothic" charset="-128"/>
            </a:endParaRPr>
          </a:p>
          <a:p>
            <a:pPr eaLnBrk="1" hangingPunct="1">
              <a:spcBef>
                <a:spcPct val="0"/>
              </a:spcBef>
              <a:defRPr/>
            </a:pPr>
            <a:r>
              <a:rPr lang="en-US" altLang="en-US" b="1" dirty="0" smtClean="0">
                <a:solidFill>
                  <a:srgbClr val="000000"/>
                </a:solidFill>
                <a:ea typeface="MS PGothic" charset="-128"/>
              </a:rPr>
              <a:t>Opener (Introduction Part 4)</a:t>
            </a:r>
            <a:endParaRPr lang="en-US" altLang="en-US" b="1" dirty="0">
              <a:solidFill>
                <a:srgbClr val="000000"/>
              </a:solidFill>
              <a:ea typeface="MS PGothic" charset="-128"/>
            </a:endParaRPr>
          </a:p>
          <a:p>
            <a:pPr eaLnBrk="1" hangingPunct="1">
              <a:spcBef>
                <a:spcPct val="0"/>
              </a:spcBef>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Ask some or all of the questions listed to facilitate a discussion.</a:t>
            </a:r>
          </a:p>
          <a:p>
            <a:pPr marL="660400" lvl="1" indent="-179388" eaLnBrk="1" hangingPunct="1">
              <a:spcBef>
                <a:spcPct val="0"/>
              </a:spcBef>
              <a:buFontTx/>
              <a:buChar char="•"/>
              <a:defRPr/>
            </a:pPr>
            <a:r>
              <a:rPr lang="en-US" altLang="en-US" b="1" dirty="0">
                <a:solidFill>
                  <a:srgbClr val="000000"/>
                </a:solidFill>
                <a:ea typeface="MS PGothic" charset="-128"/>
              </a:rPr>
              <a:t>Where do associations about money come from?</a:t>
            </a:r>
          </a:p>
          <a:p>
            <a:pPr marL="962025" lvl="2" eaLnBrk="1" hangingPunct="1">
              <a:spcBef>
                <a:spcPct val="0"/>
              </a:spcBef>
              <a:defRPr/>
            </a:pPr>
            <a:r>
              <a:rPr lang="en-US" altLang="en-US" dirty="0">
                <a:solidFill>
                  <a:srgbClr val="000000"/>
                </a:solidFill>
                <a:ea typeface="MS PGothic" charset="-128"/>
              </a:rPr>
              <a:t>Be sure to add the following if not contributed by participants: family, peers, school, media, government, businesses, communities of faith, social and service organizations. Ask people for specificity including examples of how family or peers or media, for example, may create lasting associations about money for people.</a:t>
            </a:r>
          </a:p>
          <a:p>
            <a:pPr marL="660400" lvl="1" indent="-179388" eaLnBrk="1" hangingPunct="1">
              <a:spcBef>
                <a:spcPct val="0"/>
              </a:spcBef>
              <a:defRPr/>
            </a:pPr>
            <a:endParaRPr lang="en-US" altLang="en-US" dirty="0">
              <a:solidFill>
                <a:srgbClr val="000000"/>
              </a:solidFill>
              <a:ea typeface="MS PGothic" charset="-128"/>
            </a:endParaRPr>
          </a:p>
          <a:p>
            <a:pPr marL="660400" lvl="1" indent="-179388" eaLnBrk="1" hangingPunct="1">
              <a:spcBef>
                <a:spcPct val="0"/>
              </a:spcBef>
              <a:buFontTx/>
              <a:buChar char="•"/>
              <a:defRPr/>
            </a:pPr>
            <a:r>
              <a:rPr lang="en-US" altLang="en-US" b="1" dirty="0">
                <a:solidFill>
                  <a:srgbClr val="000000"/>
                </a:solidFill>
                <a:ea typeface="MS PGothic" charset="-128"/>
              </a:rPr>
              <a:t>How do these associations reflect attitudes and feelings about money?</a:t>
            </a:r>
          </a:p>
          <a:p>
            <a:pPr marL="962025" lvl="2" eaLnBrk="1" hangingPunct="1">
              <a:spcBef>
                <a:spcPct val="0"/>
              </a:spcBef>
              <a:defRPr/>
            </a:pPr>
            <a:r>
              <a:rPr lang="en-US" altLang="en-US" dirty="0">
                <a:solidFill>
                  <a:srgbClr val="000000"/>
                </a:solidFill>
                <a:ea typeface="MS PGothic" charset="-128"/>
              </a:rPr>
              <a:t>Be sure to add the following if not contributed by participants: Our attitudes and feelings about money may be rooted in some of these associations. </a:t>
            </a:r>
          </a:p>
          <a:p>
            <a:pPr marL="660400" lvl="1" indent="-179388" eaLnBrk="1" hangingPunct="1">
              <a:spcBef>
                <a:spcPct val="0"/>
              </a:spcBef>
              <a:buFontTx/>
              <a:buChar char="•"/>
              <a:defRPr/>
            </a:pPr>
            <a:endParaRPr lang="en-US" altLang="en-US" dirty="0">
              <a:solidFill>
                <a:srgbClr val="000000"/>
              </a:solidFill>
              <a:ea typeface="MS PGothic" charset="-128"/>
            </a:endParaRPr>
          </a:p>
          <a:p>
            <a:pPr marL="660400" lvl="1" indent="-179388" eaLnBrk="1" hangingPunct="1">
              <a:spcBef>
                <a:spcPct val="0"/>
              </a:spcBef>
              <a:buFontTx/>
              <a:buChar char="•"/>
              <a:defRPr/>
            </a:pPr>
            <a:r>
              <a:rPr lang="en-US" altLang="en-US" b="1" dirty="0">
                <a:solidFill>
                  <a:srgbClr val="000000"/>
                </a:solidFill>
                <a:ea typeface="MS PGothic" charset="-128"/>
              </a:rPr>
              <a:t>How are attitudes and feelings related to behaviors and actions?</a:t>
            </a:r>
          </a:p>
          <a:p>
            <a:pPr marL="962025" lvl="2" eaLnBrk="1" hangingPunct="1">
              <a:spcBef>
                <a:spcPct val="0"/>
              </a:spcBef>
              <a:defRPr/>
            </a:pPr>
            <a:r>
              <a:rPr lang="en-US" altLang="en-US" dirty="0">
                <a:solidFill>
                  <a:srgbClr val="000000"/>
                </a:solidFill>
                <a:ea typeface="MS PGothic" charset="-128"/>
              </a:rPr>
              <a:t>Be sure to add the following if not contributed by participants: Our behaviors and actions are often driven by our attitudes and feelings. This is part of the reason our knowledge—what we know is good practice with money—and our actions do not line up.</a:t>
            </a:r>
          </a:p>
          <a:p>
            <a:pPr marL="660400" lvl="1" indent="-179388" eaLnBrk="1" hangingPunct="1">
              <a:spcBef>
                <a:spcPct val="0"/>
              </a:spcBef>
              <a:buFontTx/>
              <a:buChar char="•"/>
              <a:defRPr/>
            </a:pPr>
            <a:endParaRPr lang="en-US" altLang="en-US" dirty="0">
              <a:solidFill>
                <a:srgbClr val="000000"/>
              </a:solidFill>
              <a:ea typeface="MS PGothic" charset="-128"/>
            </a:endParaRPr>
          </a:p>
          <a:p>
            <a:pPr marL="660400" lvl="1" indent="-179388" eaLnBrk="1" hangingPunct="1">
              <a:spcBef>
                <a:spcPct val="0"/>
              </a:spcBef>
              <a:buFontTx/>
              <a:buChar char="•"/>
              <a:defRPr/>
            </a:pPr>
            <a:r>
              <a:rPr lang="en-US" altLang="en-US" b="1" dirty="0">
                <a:solidFill>
                  <a:srgbClr val="000000"/>
                </a:solidFill>
                <a:ea typeface="MS PGothic" charset="-128"/>
              </a:rPr>
              <a:t>So what does this mean when we are working with the people we serve?</a:t>
            </a:r>
          </a:p>
          <a:p>
            <a:pPr marL="962025" lvl="2" eaLnBrk="1" hangingPunct="1">
              <a:spcBef>
                <a:spcPct val="0"/>
              </a:spcBef>
              <a:defRPr/>
            </a:pPr>
            <a:r>
              <a:rPr lang="en-US" altLang="en-US" dirty="0">
                <a:solidFill>
                  <a:srgbClr val="000000"/>
                </a:solidFill>
                <a:ea typeface="MS PGothic" charset="-128"/>
              </a:rPr>
              <a:t>Be sure to add the following if not contributed by participants: While it’s easy to think about financial empowerment as providing people with information and opportunities to develop financial management knowledge and skills, financial empowerment must also consider and help people understand some of the underlying attitudes and feelings about money and how these impact practices and behaviors today. Attitudes and feelings may drive practices and actions. Understanding the origins of attitudes and feelings about money can help people understand the reasons behind some of their actions and makes changes if they want to make changes.</a:t>
            </a:r>
          </a:p>
          <a:p>
            <a:pPr eaLnBrk="1" hangingPunct="1">
              <a:spcBef>
                <a:spcPct val="0"/>
              </a:spcBef>
              <a:buFontTx/>
              <a:buChar char="•"/>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b="1" dirty="0">
                <a:solidFill>
                  <a:srgbClr val="000000"/>
                </a:solidFill>
                <a:ea typeface="MS PGothic" charset="-128"/>
              </a:rPr>
              <a:t>Be sure to highlight cultural differences based on socio-economic status, ethnicity, region, and age.</a:t>
            </a:r>
          </a:p>
          <a:p>
            <a:pPr eaLnBrk="1" hangingPunct="1">
              <a:spcBef>
                <a:spcPct val="0"/>
              </a:spcBef>
              <a:defRPr/>
            </a:pPr>
            <a:endParaRPr lang="en-US" altLang="en-US" dirty="0">
              <a:solidFill>
                <a:srgbClr val="000000"/>
              </a:solidFill>
              <a:ea typeface="MS PGothic" charset="-128"/>
            </a:endParaRPr>
          </a:p>
          <a:p>
            <a:pPr eaLnBrk="1" hangingPunct="1">
              <a:spcBef>
                <a:spcPct val="0"/>
              </a:spcBef>
              <a:defRPr/>
            </a:pPr>
            <a:r>
              <a:rPr lang="en-US" altLang="en-US" b="1" dirty="0">
                <a:solidFill>
                  <a:srgbClr val="000000"/>
                </a:solidFill>
                <a:ea typeface="MS PGothic" charset="-128"/>
              </a:rPr>
              <a:t>Summarize by sharing:</a:t>
            </a:r>
          </a:p>
          <a:p>
            <a:pPr eaLnBrk="1" hangingPunct="1">
              <a:spcBef>
                <a:spcPct val="0"/>
              </a:spcBef>
              <a:defRPr/>
            </a:pPr>
            <a:r>
              <a:rPr lang="en-US" altLang="en-US" dirty="0">
                <a:solidFill>
                  <a:srgbClr val="000000"/>
                </a:solidFill>
                <a:ea typeface="MS PGothic" charset="-128"/>
              </a:rPr>
              <a:t>Attitudes and beliefs about money may drive behavior. Understanding origins of these attitudes and beliefs can help you better understand what influences some productive and unproductive money </a:t>
            </a:r>
            <a:r>
              <a:rPr lang="en-US" altLang="en-US" dirty="0" smtClean="0">
                <a:solidFill>
                  <a:srgbClr val="000000"/>
                </a:solidFill>
                <a:ea typeface="MS PGothic" charset="-128"/>
              </a:rPr>
              <a:t>practices. </a:t>
            </a:r>
            <a:r>
              <a:rPr lang="en-US" altLang="en-US" dirty="0">
                <a:solidFill>
                  <a:srgbClr val="000000"/>
                </a:solidFill>
                <a:ea typeface="MS PGothic" charset="-128"/>
              </a:rPr>
              <a:t>It is also important to understand your own attitudes or biases around money and financial issues—this can help ensure you do not judge someone for their:</a:t>
            </a:r>
          </a:p>
          <a:p>
            <a:pPr marL="171450" indent="-171450" eaLnBrk="1" hangingPunct="1">
              <a:spcBef>
                <a:spcPct val="0"/>
              </a:spcBef>
              <a:buFont typeface="Arial" charset="0"/>
              <a:buChar char="•"/>
              <a:defRPr/>
            </a:pPr>
            <a:r>
              <a:rPr lang="en-US" altLang="en-US" dirty="0">
                <a:solidFill>
                  <a:srgbClr val="000000"/>
                </a:solidFill>
                <a:ea typeface="MS PGothic" charset="-128"/>
              </a:rPr>
              <a:t>Financial </a:t>
            </a:r>
            <a:r>
              <a:rPr lang="en-US" altLang="en-US" dirty="0" smtClean="0">
                <a:solidFill>
                  <a:srgbClr val="000000"/>
                </a:solidFill>
                <a:ea typeface="MS PGothic" charset="-128"/>
              </a:rPr>
              <a:t>situations</a:t>
            </a: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Current financial </a:t>
            </a:r>
            <a:r>
              <a:rPr lang="en-US" altLang="en-US" dirty="0" smtClean="0">
                <a:solidFill>
                  <a:srgbClr val="000000"/>
                </a:solidFill>
                <a:ea typeface="MS PGothic" charset="-128"/>
              </a:rPr>
              <a:t>practices</a:t>
            </a: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Past financial </a:t>
            </a:r>
            <a:r>
              <a:rPr lang="en-US" altLang="en-US" dirty="0" smtClean="0">
                <a:solidFill>
                  <a:srgbClr val="000000"/>
                </a:solidFill>
                <a:ea typeface="MS PGothic" charset="-128"/>
              </a:rPr>
              <a:t>decisions</a:t>
            </a: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Their current financial </a:t>
            </a:r>
            <a:r>
              <a:rPr lang="en-US" altLang="en-US" dirty="0" smtClean="0">
                <a:solidFill>
                  <a:srgbClr val="000000"/>
                </a:solidFill>
                <a:ea typeface="MS PGothic" charset="-128"/>
              </a:rPr>
              <a:t>goals</a:t>
            </a: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B199D0A-3393-411B-B507-895036CFF09B}" type="slidenum">
              <a:rPr lang="en-US" altLang="en-US" smtClean="0">
                <a:latin typeface="Calibri" panose="020F0502020204030204" pitchFamily="34" charset="0"/>
              </a:rPr>
              <a:pPr/>
              <a:t>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4092846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1: Setting </a:t>
            </a:r>
            <a:r>
              <a:rPr lang="en-US" altLang="en-US" b="1" i="1" u="sng" dirty="0">
                <a:solidFill>
                  <a:srgbClr val="000000"/>
                </a:solidFill>
                <a:ea typeface="MS PGothic" charset="-128"/>
              </a:rPr>
              <a:t>Goals and Planning for Large </a:t>
            </a:r>
            <a:r>
              <a:rPr lang="en-US" altLang="en-US" b="1" i="1" u="sng" dirty="0" smtClean="0">
                <a:solidFill>
                  <a:srgbClr val="000000"/>
                </a:solidFill>
                <a:ea typeface="MS PGothic" charset="-128"/>
              </a:rPr>
              <a:t>Purchases</a:t>
            </a:r>
            <a:endParaRPr lang="en-US" altLang="en-US" b="1" i="1" u="sng" dirty="0">
              <a:solidFill>
                <a:srgbClr val="000000"/>
              </a:solidFill>
              <a:ea typeface="MS PGothic" charset="-128"/>
            </a:endParaRPr>
          </a:p>
          <a:p>
            <a:pPr eaLnBrk="1" hangingPunct="1">
              <a:spcBef>
                <a:spcPct val="0"/>
              </a:spcBef>
              <a:buFontTx/>
              <a:buChar char="•"/>
              <a:defRPr/>
            </a:pPr>
            <a:endParaRPr lang="en-US" altLang="en-US" b="1" dirty="0">
              <a:ea typeface="MS PGothic" charset="-128"/>
            </a:endParaRPr>
          </a:p>
          <a:p>
            <a:pPr marL="171450" indent="-171450">
              <a:spcBef>
                <a:spcPct val="0"/>
              </a:spcBef>
              <a:buFont typeface="Arial" charset="0"/>
              <a:buChar char="•"/>
              <a:defRPr/>
            </a:pPr>
            <a:r>
              <a:rPr lang="en-US" altLang="en-US" dirty="0">
                <a:ea typeface="MS PGothic" charset="-128"/>
              </a:rPr>
              <a:t>When figuring out </a:t>
            </a:r>
            <a:r>
              <a:rPr lang="en-US" altLang="en-US" b="1" dirty="0">
                <a:ea typeface="MS PGothic" charset="-128"/>
              </a:rPr>
              <a:t>how much to set aside every week</a:t>
            </a:r>
            <a:r>
              <a:rPr lang="en-US" altLang="en-US" dirty="0">
                <a:ea typeface="MS PGothic" charset="-128"/>
              </a:rPr>
              <a:t> to meet the goal, two pieces of information are needed: the </a:t>
            </a:r>
            <a:r>
              <a:rPr lang="en-US" altLang="en-US" b="1" dirty="0">
                <a:ea typeface="MS PGothic" charset="-128"/>
              </a:rPr>
              <a:t>total amount</a:t>
            </a:r>
            <a:r>
              <a:rPr lang="en-US" altLang="en-US" dirty="0">
                <a:ea typeface="MS PGothic" charset="-128"/>
              </a:rPr>
              <a:t> needed to reach the goal and the </a:t>
            </a:r>
            <a:r>
              <a:rPr lang="en-US" altLang="en-US" b="1" dirty="0">
                <a:ea typeface="MS PGothic" charset="-128"/>
              </a:rPr>
              <a:t>number of weeks</a:t>
            </a:r>
            <a:r>
              <a:rPr lang="en-US" altLang="en-US" dirty="0">
                <a:ea typeface="MS PGothic" charset="-128"/>
              </a:rPr>
              <a:t> to reach the goal.</a:t>
            </a:r>
          </a:p>
          <a:p>
            <a:pPr marL="171450" indent="-171450">
              <a:spcBef>
                <a:spcPct val="0"/>
              </a:spcBef>
              <a:buFont typeface="Arial" charset="0"/>
              <a:buChar char="•"/>
              <a:defRPr/>
            </a:pPr>
            <a:r>
              <a:rPr lang="en-US" altLang="en-US" dirty="0">
                <a:ea typeface="MS PGothic" charset="-128"/>
              </a:rPr>
              <a:t>Explain how to get a monthly amount—multiply the weekly amount by 4 or divide the total amount needed by 12 months.</a:t>
            </a:r>
          </a:p>
          <a:p>
            <a:pPr marL="171450" indent="-171450">
              <a:spcBef>
                <a:spcPct val="0"/>
              </a:spcBef>
              <a:buFont typeface="Arial" charset="0"/>
              <a:buChar char="•"/>
              <a:defRPr/>
            </a:pPr>
            <a:r>
              <a:rPr lang="en-US" altLang="en-US" dirty="0">
                <a:ea typeface="MS PGothic" charset="-128"/>
              </a:rPr>
              <a:t>Go through an example on a flip chart using a participant’s goal, the one in the toolkit, or one you create.</a:t>
            </a:r>
          </a:p>
          <a:p>
            <a:pPr marL="171450" indent="-171450">
              <a:spcBef>
                <a:spcPct val="0"/>
              </a:spcBef>
              <a:buFont typeface="Arial" charset="0"/>
              <a:buChar char="•"/>
              <a:defRPr/>
            </a:pPr>
            <a:r>
              <a:rPr lang="en-US" altLang="en-US" dirty="0">
                <a:ea typeface="MS PGothic" charset="-128"/>
              </a:rPr>
              <a:t>Discuss how this weekly set-aside can be used in developing a budget or cash flow.</a:t>
            </a:r>
          </a:p>
        </p:txBody>
      </p:sp>
      <p:sp>
        <p:nvSpPr>
          <p:cNvPr id="164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86E1F3D-9753-47F0-B604-3554C58A775A}" type="slidenum">
              <a:rPr lang="en-US" altLang="en-US" smtClean="0">
                <a:latin typeface="Calibri" panose="020F0502020204030204" pitchFamily="34" charset="0"/>
              </a:rPr>
              <a:pPr/>
              <a:t>62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7752439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1: Setting </a:t>
            </a:r>
            <a:r>
              <a:rPr lang="en-US" altLang="en-US" b="1" i="1" u="sng" dirty="0">
                <a:solidFill>
                  <a:srgbClr val="000000"/>
                </a:solidFill>
                <a:ea typeface="MS PGothic" charset="-128"/>
              </a:rPr>
              <a:t>Goals and Planning for Large </a:t>
            </a:r>
            <a:r>
              <a:rPr lang="en-US" altLang="en-US" b="1" i="1" u="sng" dirty="0" smtClean="0">
                <a:solidFill>
                  <a:srgbClr val="000000"/>
                </a:solidFill>
                <a:ea typeface="MS PGothic" charset="-128"/>
              </a:rPr>
              <a:t>Purchases</a:t>
            </a:r>
            <a:endParaRPr lang="en-US" altLang="en-US" b="1" i="1" u="sng" dirty="0">
              <a:solidFill>
                <a:srgbClr val="000000"/>
              </a:solidFill>
              <a:ea typeface="MS PGothic" charset="-128"/>
            </a:endParaRPr>
          </a:p>
          <a:p>
            <a:pPr eaLnBrk="1" hangingPunct="1">
              <a:spcBef>
                <a:spcPct val="0"/>
              </a:spcBef>
              <a:buFontTx/>
              <a:buChar char="•"/>
              <a:defRPr/>
            </a:pPr>
            <a:endParaRPr lang="en-US" altLang="en-US" b="1" dirty="0">
              <a:ea typeface="MS PGothic" charset="-128"/>
            </a:endParaRPr>
          </a:p>
          <a:p>
            <a:pPr marL="171450" indent="-171450">
              <a:spcBef>
                <a:spcPct val="0"/>
              </a:spcBef>
              <a:buFont typeface="Arial" charset="0"/>
              <a:buChar char="•"/>
              <a:defRPr/>
            </a:pPr>
            <a:r>
              <a:rPr lang="en-US" altLang="en-US" dirty="0">
                <a:ea typeface="MS PGothic" charset="-128"/>
              </a:rPr>
              <a:t>When figuring out </a:t>
            </a:r>
            <a:r>
              <a:rPr lang="en-US" altLang="en-US" b="1" dirty="0">
                <a:ea typeface="MS PGothic" charset="-128"/>
              </a:rPr>
              <a:t>how much to set aside every week</a:t>
            </a:r>
            <a:r>
              <a:rPr lang="en-US" altLang="en-US" dirty="0">
                <a:ea typeface="MS PGothic" charset="-128"/>
              </a:rPr>
              <a:t> to meet the goal, two pieces of information are needed: the </a:t>
            </a:r>
            <a:r>
              <a:rPr lang="en-US" altLang="en-US" b="1" dirty="0">
                <a:ea typeface="MS PGothic" charset="-128"/>
              </a:rPr>
              <a:t>total amount</a:t>
            </a:r>
            <a:r>
              <a:rPr lang="en-US" altLang="en-US" dirty="0">
                <a:ea typeface="MS PGothic" charset="-128"/>
              </a:rPr>
              <a:t> needed to reach the goal and the </a:t>
            </a:r>
            <a:r>
              <a:rPr lang="en-US" altLang="en-US" b="1" dirty="0">
                <a:ea typeface="MS PGothic" charset="-128"/>
              </a:rPr>
              <a:t>number of weeks</a:t>
            </a:r>
            <a:r>
              <a:rPr lang="en-US" altLang="en-US" dirty="0">
                <a:ea typeface="MS PGothic" charset="-128"/>
              </a:rPr>
              <a:t> to reach the goal.</a:t>
            </a:r>
          </a:p>
          <a:p>
            <a:pPr marL="171450" indent="-171450">
              <a:spcBef>
                <a:spcPct val="0"/>
              </a:spcBef>
              <a:buFont typeface="Arial" charset="0"/>
              <a:buChar char="•"/>
              <a:defRPr/>
            </a:pPr>
            <a:r>
              <a:rPr lang="en-US" altLang="en-US" dirty="0">
                <a:ea typeface="MS PGothic" charset="-128"/>
              </a:rPr>
              <a:t>Explain how to get a monthly amount—multiply the weekly amount by 4 or divide the total amount needed by 12 months.</a:t>
            </a:r>
          </a:p>
          <a:p>
            <a:pPr marL="171450" indent="-171450">
              <a:spcBef>
                <a:spcPct val="0"/>
              </a:spcBef>
              <a:buFont typeface="Arial" charset="0"/>
              <a:buChar char="•"/>
              <a:defRPr/>
            </a:pPr>
            <a:r>
              <a:rPr lang="en-US" altLang="en-US" dirty="0">
                <a:ea typeface="MS PGothic" charset="-128"/>
              </a:rPr>
              <a:t>Go through an example on a flip chart using a participant’s goal, the one in the toolkit, or one you create.</a:t>
            </a:r>
          </a:p>
          <a:p>
            <a:pPr marL="171450" indent="-171450">
              <a:spcBef>
                <a:spcPct val="0"/>
              </a:spcBef>
              <a:buFont typeface="Arial" charset="0"/>
              <a:buChar char="•"/>
              <a:defRPr/>
            </a:pPr>
            <a:r>
              <a:rPr lang="en-US" altLang="en-US" dirty="0">
                <a:ea typeface="MS PGothic" charset="-128"/>
              </a:rPr>
              <a:t>Discuss how this weekly set-aside can be used in developing a budget or cash flow.</a:t>
            </a:r>
          </a:p>
        </p:txBody>
      </p:sp>
      <p:sp>
        <p:nvSpPr>
          <p:cNvPr id="166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CA324D6-2075-4E21-99FD-31AE84682691}" type="slidenum">
              <a:rPr lang="en-US" altLang="en-US" smtClean="0">
                <a:latin typeface="Calibri" panose="020F0502020204030204" pitchFamily="34" charset="0"/>
              </a:rPr>
              <a:pPr/>
              <a:t>63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1949803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1: Setting </a:t>
            </a:r>
            <a:r>
              <a:rPr lang="en-US" altLang="en-US" b="1" i="1" u="sng" dirty="0">
                <a:solidFill>
                  <a:srgbClr val="000000"/>
                </a:solidFill>
                <a:ea typeface="MS PGothic" charset="-128"/>
              </a:rPr>
              <a:t>Goals and Planning for Large </a:t>
            </a:r>
            <a:r>
              <a:rPr lang="en-US" altLang="en-US" b="1" i="1" u="sng" dirty="0" smtClean="0">
                <a:solidFill>
                  <a:srgbClr val="000000"/>
                </a:solidFill>
                <a:ea typeface="MS PGothic" charset="-128"/>
              </a:rPr>
              <a:t>Purchases</a:t>
            </a:r>
            <a:endParaRPr lang="en-US" altLang="en-US" b="1" i="1" u="sng" dirty="0">
              <a:solidFill>
                <a:srgbClr val="000000"/>
              </a:solidFill>
              <a:ea typeface="MS PGothic" charset="-128"/>
            </a:endParaRPr>
          </a:p>
          <a:p>
            <a:pPr>
              <a:defRPr/>
            </a:pPr>
            <a:endParaRPr lang="en-US" altLang="en-US" b="1" u="sng" dirty="0">
              <a:solidFill>
                <a:srgbClr val="000000"/>
              </a:solidFill>
              <a:ea typeface="MS PGothic" charset="-128"/>
            </a:endParaRPr>
          </a:p>
          <a:p>
            <a:pPr>
              <a:defRPr/>
            </a:pPr>
            <a:r>
              <a:rPr lang="en-US" altLang="en-US" b="1" dirty="0">
                <a:solidFill>
                  <a:srgbClr val="000000"/>
                </a:solidFill>
                <a:ea typeface="MS PGothic" charset="-128"/>
              </a:rPr>
              <a:t>Facilitated Discussion </a:t>
            </a:r>
            <a:r>
              <a:rPr lang="en-US" altLang="en-US" b="1" dirty="0">
                <a:ea typeface="MS PGothic" charset="-128"/>
              </a:rPr>
              <a:t>(</a:t>
            </a:r>
            <a:r>
              <a:rPr lang="en-US" altLang="en-US" b="1" i="1" dirty="0">
                <a:ea typeface="MS PGothic" charset="-128"/>
              </a:rPr>
              <a:t>Module </a:t>
            </a:r>
            <a:r>
              <a:rPr lang="en-US" altLang="en-US" b="1" i="1" dirty="0" smtClean="0">
                <a:ea typeface="MS PGothic" charset="-128"/>
              </a:rPr>
              <a:t>1, Tool 2: Planning for life events and large purchases</a:t>
            </a:r>
            <a:r>
              <a:rPr lang="en-US" altLang="en-US" b="1" dirty="0" smtClean="0">
                <a:ea typeface="MS PGothic" charset="-128"/>
              </a:rPr>
              <a:t>) (Page 75) </a:t>
            </a:r>
            <a:endParaRPr lang="en-US" altLang="en-US" b="1" dirty="0">
              <a:solidFill>
                <a:srgbClr val="000000"/>
              </a:solidFill>
              <a:ea typeface="MS PGothic" charset="-128"/>
            </a:endParaRPr>
          </a:p>
          <a:p>
            <a:pPr>
              <a:defRPr/>
            </a:pPr>
            <a:endParaRPr lang="en-US" altLang="en-US" b="1" i="1" dirty="0">
              <a:solidFill>
                <a:srgbClr val="000000"/>
              </a:solidFill>
              <a:ea typeface="MS PGothic" charset="-128"/>
            </a:endParaRPr>
          </a:p>
          <a:p>
            <a:pPr>
              <a:defRPr/>
            </a:pPr>
            <a:r>
              <a:rPr lang="en-US" altLang="en-US" b="1" i="1" dirty="0">
                <a:solidFill>
                  <a:srgbClr val="000000"/>
                </a:solidFill>
                <a:ea typeface="MS PGothic" charset="-128"/>
              </a:rPr>
              <a:t>ASK: What is a life event?</a:t>
            </a:r>
          </a:p>
          <a:p>
            <a:pPr>
              <a:defRPr/>
            </a:pPr>
            <a:endParaRPr lang="en-US" altLang="en-US" b="1" i="1" dirty="0">
              <a:solidFill>
                <a:srgbClr val="000000"/>
              </a:solidFill>
              <a:ea typeface="MS PGothic" charset="-128"/>
            </a:endParaRPr>
          </a:p>
          <a:p>
            <a:pPr marL="171450" indent="-171450">
              <a:buFont typeface="Arial" charset="0"/>
              <a:buChar char="•"/>
              <a:defRPr/>
            </a:pPr>
            <a:r>
              <a:rPr lang="en-US" altLang="en-US" dirty="0">
                <a:solidFill>
                  <a:srgbClr val="000000"/>
                </a:solidFill>
                <a:ea typeface="MS PGothic" charset="-128"/>
              </a:rPr>
              <a:t>Something that happens—may be planned or unplanned—that many people experience generally at specific life stages although this is not always the case.</a:t>
            </a:r>
          </a:p>
          <a:p>
            <a:pPr>
              <a:buFontTx/>
              <a:buChar char="•"/>
              <a:defRPr/>
            </a:pPr>
            <a:endParaRPr lang="en-US" altLang="en-US" dirty="0">
              <a:solidFill>
                <a:srgbClr val="000000"/>
              </a:solidFill>
              <a:ea typeface="MS PGothic" charset="-128"/>
            </a:endParaRPr>
          </a:p>
          <a:p>
            <a:pPr>
              <a:defRPr/>
            </a:pPr>
            <a:r>
              <a:rPr lang="en-US" altLang="en-US" b="1" i="1" dirty="0">
                <a:solidFill>
                  <a:srgbClr val="000000"/>
                </a:solidFill>
                <a:ea typeface="MS PGothic" charset="-128"/>
              </a:rPr>
              <a:t>ASK: What is a large purchase?</a:t>
            </a:r>
          </a:p>
          <a:p>
            <a:pPr>
              <a:defRPr/>
            </a:pPr>
            <a:endParaRPr lang="en-US" altLang="en-US" b="1" i="1" dirty="0">
              <a:solidFill>
                <a:srgbClr val="000000"/>
              </a:solidFill>
              <a:ea typeface="MS PGothic" charset="-128"/>
            </a:endParaRPr>
          </a:p>
          <a:p>
            <a:pPr marL="171450" indent="-171450">
              <a:buFont typeface="Arial" charset="0"/>
              <a:buChar char="•"/>
              <a:defRPr/>
            </a:pPr>
            <a:r>
              <a:rPr lang="en-US" altLang="en-US" dirty="0">
                <a:solidFill>
                  <a:srgbClr val="000000"/>
                </a:solidFill>
                <a:ea typeface="MS PGothic" charset="-128"/>
              </a:rPr>
              <a:t>Something that is generally only purchased one or a few times in life that requires more money than most people have in disposable income from one paycheck. Examples include: large appliances, cars, and home repairs. These may be planned or unplanned.</a:t>
            </a:r>
          </a:p>
          <a:p>
            <a:pPr marL="171450" indent="-171450">
              <a:buFont typeface="Arial" charset="0"/>
              <a:buChar char="•"/>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Review costs of some life cycle events or large purchases. Solicit other examples from participants – </a:t>
            </a:r>
            <a:r>
              <a:rPr lang="en-US" altLang="en-US" dirty="0">
                <a:ea typeface="MS PGothic" charset="-128"/>
              </a:rPr>
              <a:t>like weddings, divorce, faith-based celebrations, education for you or your children, saving for a down payment for a home, training or tools for a new job, etc</a:t>
            </a:r>
            <a:r>
              <a:rPr lang="en-US" altLang="en-US" dirty="0" smtClean="0">
                <a:ea typeface="MS PGothic" charset="-128"/>
              </a:rPr>
              <a:t>.</a:t>
            </a:r>
            <a:endParaRPr lang="en-US" altLang="en-US" dirty="0">
              <a:ea typeface="MS PGothic" charset="-128"/>
            </a:endParaRPr>
          </a:p>
        </p:txBody>
      </p:sp>
      <p:sp>
        <p:nvSpPr>
          <p:cNvPr id="168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5176672-B2BF-4B5B-9BC2-062E97CE49C0}" type="slidenum">
              <a:rPr lang="en-US" altLang="en-US" smtClean="0">
                <a:latin typeface="Calibri" panose="020F0502020204030204" pitchFamily="34" charset="0"/>
              </a:rPr>
              <a:pPr/>
              <a:t>64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6123173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1:</a:t>
            </a:r>
            <a:r>
              <a:rPr lang="en-US" altLang="en-US" b="1" i="1" u="sng" dirty="0" smtClean="0">
                <a:ea typeface="MS PGothic" charset="-128"/>
              </a:rPr>
              <a:t> </a:t>
            </a:r>
            <a:r>
              <a:rPr lang="en-US" altLang="en-US" b="1" i="1" u="sng" dirty="0">
                <a:solidFill>
                  <a:srgbClr val="000000"/>
                </a:solidFill>
                <a:ea typeface="MS PGothic" charset="-128"/>
              </a:rPr>
              <a:t>Setting Goals and Planning for Large </a:t>
            </a:r>
            <a:r>
              <a:rPr lang="en-US" altLang="en-US" b="1" i="1" u="sng" dirty="0" smtClean="0">
                <a:solidFill>
                  <a:srgbClr val="000000"/>
                </a:solidFill>
                <a:ea typeface="MS PGothic" charset="-128"/>
              </a:rPr>
              <a:t>Purchases</a:t>
            </a:r>
            <a:endParaRPr lang="en-US" altLang="en-US" b="1" i="1" u="sng" dirty="0">
              <a:solidFill>
                <a:srgbClr val="000000"/>
              </a:solidFill>
              <a:ea typeface="MS PGothic" charset="-128"/>
            </a:endParaRPr>
          </a:p>
          <a:p>
            <a:pPr>
              <a:defRPr/>
            </a:pPr>
            <a:endParaRPr lang="en-US" altLang="en-US" b="1" u="sng" dirty="0">
              <a:solidFill>
                <a:srgbClr val="000000"/>
              </a:solidFill>
              <a:ea typeface="MS PGothic" charset="-128"/>
            </a:endParaRPr>
          </a:p>
          <a:p>
            <a:pPr>
              <a:defRPr/>
            </a:pPr>
            <a:r>
              <a:rPr lang="en-US" altLang="en-US" b="1" dirty="0">
                <a:solidFill>
                  <a:srgbClr val="000000"/>
                </a:solidFill>
                <a:ea typeface="MS PGothic" charset="-128"/>
              </a:rPr>
              <a:t>Scenarios in small groups </a:t>
            </a:r>
            <a:r>
              <a:rPr lang="en-US" altLang="en-US" b="1" dirty="0" smtClean="0">
                <a:ea typeface="MS PGothic" charset="-128"/>
              </a:rPr>
              <a:t>(</a:t>
            </a:r>
            <a:r>
              <a:rPr lang="en-US" altLang="en-US" b="1" i="1" dirty="0" smtClean="0">
                <a:ea typeface="MS PGothic" charset="-128"/>
              </a:rPr>
              <a:t>Module 1, Tool 2: Planning for life events and large purchases</a:t>
            </a:r>
            <a:r>
              <a:rPr lang="en-US" altLang="en-US" b="1" dirty="0" smtClean="0">
                <a:ea typeface="MS PGothic" charset="-128"/>
              </a:rPr>
              <a:t>) (Page 75) </a:t>
            </a:r>
            <a:endParaRPr lang="en-US" altLang="en-US" b="1" dirty="0" smtClean="0">
              <a:solidFill>
                <a:srgbClr val="000000"/>
              </a:solidFill>
              <a:ea typeface="MS PGothic" charset="-128"/>
            </a:endParaRPr>
          </a:p>
          <a:p>
            <a:pPr>
              <a:defRPr/>
            </a:pPr>
            <a:endParaRPr lang="en-US" altLang="en-US" b="1" i="1" dirty="0">
              <a:solidFill>
                <a:srgbClr val="000000"/>
              </a:solidFill>
              <a:ea typeface="MS PGothic" charset="-128"/>
            </a:endParaRPr>
          </a:p>
          <a:p>
            <a:pPr>
              <a:defRPr/>
            </a:pPr>
            <a:r>
              <a:rPr lang="en-US" altLang="en-US" b="1" i="1" dirty="0">
                <a:solidFill>
                  <a:srgbClr val="000000"/>
                </a:solidFill>
                <a:ea typeface="MS PGothic" charset="-128"/>
              </a:rPr>
              <a:t>ASK: What is a life event?</a:t>
            </a:r>
          </a:p>
          <a:p>
            <a:pPr marL="171450" indent="-171450">
              <a:buFont typeface="Arial" charset="0"/>
              <a:buChar char="•"/>
              <a:defRPr/>
            </a:pPr>
            <a:endParaRPr lang="en-US" altLang="en-US" dirty="0" smtClean="0">
              <a:solidFill>
                <a:srgbClr val="000000"/>
              </a:solidFill>
              <a:ea typeface="MS PGothic" charset="-128"/>
            </a:endParaRPr>
          </a:p>
          <a:p>
            <a:pPr marL="0" indent="0">
              <a:buFont typeface="Arial" charset="0"/>
              <a:buNone/>
              <a:defRPr/>
            </a:pPr>
            <a:r>
              <a:rPr lang="en-US" altLang="en-US" dirty="0" smtClean="0">
                <a:solidFill>
                  <a:srgbClr val="000000"/>
                </a:solidFill>
                <a:ea typeface="MS PGothic" charset="-128"/>
              </a:rPr>
              <a:t>Something </a:t>
            </a:r>
            <a:r>
              <a:rPr lang="en-US" altLang="en-US" dirty="0">
                <a:solidFill>
                  <a:srgbClr val="000000"/>
                </a:solidFill>
                <a:ea typeface="MS PGothic" charset="-128"/>
              </a:rPr>
              <a:t>that happens—may be planned or unplanned—that many people experience generally at specific life stages although this is not always the case.</a:t>
            </a:r>
          </a:p>
          <a:p>
            <a:pPr>
              <a:buFontTx/>
              <a:buChar char="•"/>
              <a:defRPr/>
            </a:pPr>
            <a:endParaRPr lang="en-US" altLang="en-US" dirty="0">
              <a:solidFill>
                <a:srgbClr val="000000"/>
              </a:solidFill>
              <a:ea typeface="MS PGothic" charset="-128"/>
            </a:endParaRPr>
          </a:p>
          <a:p>
            <a:pPr>
              <a:defRPr/>
            </a:pPr>
            <a:r>
              <a:rPr lang="en-US" altLang="en-US" b="1" i="1" dirty="0">
                <a:solidFill>
                  <a:srgbClr val="000000"/>
                </a:solidFill>
                <a:ea typeface="MS PGothic" charset="-128"/>
              </a:rPr>
              <a:t>ASK: What is a large purchase?</a:t>
            </a:r>
          </a:p>
          <a:p>
            <a:pPr marL="171450" indent="-171450">
              <a:buFont typeface="Arial" charset="0"/>
              <a:buChar char="•"/>
              <a:defRPr/>
            </a:pPr>
            <a:endParaRPr lang="en-US" altLang="en-US" dirty="0" smtClean="0">
              <a:solidFill>
                <a:srgbClr val="000000"/>
              </a:solidFill>
              <a:ea typeface="MS PGothic" charset="-128"/>
            </a:endParaRPr>
          </a:p>
          <a:p>
            <a:pPr marL="0" indent="0">
              <a:buFont typeface="Arial" charset="0"/>
              <a:buNone/>
              <a:defRPr/>
            </a:pPr>
            <a:r>
              <a:rPr lang="en-US" altLang="en-US" dirty="0" smtClean="0">
                <a:solidFill>
                  <a:srgbClr val="000000"/>
                </a:solidFill>
                <a:ea typeface="MS PGothic" charset="-128"/>
              </a:rPr>
              <a:t>Something </a:t>
            </a:r>
            <a:r>
              <a:rPr lang="en-US" altLang="en-US" dirty="0">
                <a:solidFill>
                  <a:srgbClr val="000000"/>
                </a:solidFill>
                <a:ea typeface="MS PGothic" charset="-128"/>
              </a:rPr>
              <a:t>that is generally only purchased one or a few times in life that requires more money than most people have in disposable income from one paycheck. Examples include: large appliances, cars, and home repairs. These may be planned or unplanned.</a:t>
            </a:r>
          </a:p>
          <a:p>
            <a:pPr marL="171450" indent="-171450">
              <a:buFont typeface="Arial" charset="0"/>
              <a:buChar char="•"/>
              <a:defRPr/>
            </a:pPr>
            <a:endParaRPr lang="en-US" altLang="en-US" dirty="0">
              <a:solidFill>
                <a:srgbClr val="000000"/>
              </a:solidFill>
              <a:ea typeface="MS PGothic" charset="-128"/>
            </a:endParaRPr>
          </a:p>
          <a:p>
            <a:pPr marL="171450" indent="-171450">
              <a:buFont typeface="Arial" charset="0"/>
              <a:buChar char="•"/>
              <a:defRPr/>
            </a:pPr>
            <a:r>
              <a:rPr lang="en-US" altLang="en-US" dirty="0">
                <a:solidFill>
                  <a:srgbClr val="000000"/>
                </a:solidFill>
                <a:ea typeface="MS PGothic" charset="-128"/>
              </a:rPr>
              <a:t>Show the slide above.</a:t>
            </a:r>
          </a:p>
          <a:p>
            <a:pPr marL="171450" indent="-171450">
              <a:buFont typeface="Arial" charset="0"/>
              <a:buChar char="•"/>
              <a:defRPr/>
            </a:pPr>
            <a:r>
              <a:rPr lang="en-US" altLang="en-US" dirty="0">
                <a:solidFill>
                  <a:srgbClr val="000000"/>
                </a:solidFill>
                <a:ea typeface="MS PGothic" charset="-128"/>
              </a:rPr>
              <a:t>Divide the participants into small groups.</a:t>
            </a:r>
          </a:p>
          <a:p>
            <a:pPr marL="171450" indent="-171450">
              <a:buFont typeface="Arial" charset="0"/>
              <a:buChar char="•"/>
              <a:defRPr/>
            </a:pPr>
            <a:r>
              <a:rPr lang="en-US" altLang="en-US" dirty="0">
                <a:solidFill>
                  <a:srgbClr val="000000"/>
                </a:solidFill>
                <a:ea typeface="MS PGothic" charset="-128"/>
              </a:rPr>
              <a:t>Give each group one of the scenarios.</a:t>
            </a:r>
          </a:p>
          <a:p>
            <a:pPr marL="171450" indent="-171450">
              <a:buFont typeface="Arial" charset="0"/>
              <a:buChar char="•"/>
              <a:defRPr/>
            </a:pPr>
            <a:r>
              <a:rPr lang="en-US" altLang="en-US" dirty="0">
                <a:solidFill>
                  <a:srgbClr val="000000"/>
                </a:solidFill>
                <a:ea typeface="MS PGothic" charset="-128"/>
              </a:rPr>
              <a:t>Instruct participants to identify what life events the individual is likely to have already experienced, likely to experience one day as well as any large purchases you can see his or her incurring in the future.</a:t>
            </a:r>
          </a:p>
          <a:p>
            <a:pPr marL="171450" indent="-171450">
              <a:buFont typeface="Arial" charset="0"/>
              <a:buChar char="•"/>
              <a:defRPr/>
            </a:pPr>
            <a:r>
              <a:rPr lang="en-US" altLang="en-US" dirty="0">
                <a:solidFill>
                  <a:srgbClr val="000000"/>
                </a:solidFill>
                <a:ea typeface="MS PGothic" charset="-128"/>
              </a:rPr>
              <a:t>On a flip chart, draw a path with a stick figure or star person in the middle of it. Label the bottom of the path “The Past” and label the top of the path “The Future.”</a:t>
            </a:r>
          </a:p>
          <a:p>
            <a:pPr marL="171450" indent="-171450">
              <a:buFont typeface="Arial" charset="0"/>
              <a:buChar char="•"/>
              <a:defRPr/>
            </a:pPr>
            <a:r>
              <a:rPr lang="en-US" altLang="en-US" dirty="0">
                <a:solidFill>
                  <a:srgbClr val="000000"/>
                </a:solidFill>
                <a:ea typeface="MS PGothic" charset="-128"/>
              </a:rPr>
              <a:t>Instruct participants </a:t>
            </a:r>
            <a:r>
              <a:rPr lang="en-US" altLang="en-US" dirty="0" smtClean="0">
                <a:solidFill>
                  <a:srgbClr val="000000"/>
                </a:solidFill>
                <a:ea typeface="MS PGothic" charset="-128"/>
              </a:rPr>
              <a:t>to</a:t>
            </a:r>
            <a:r>
              <a:rPr lang="en-US" altLang="en-US" baseline="0" dirty="0" smtClean="0">
                <a:solidFill>
                  <a:srgbClr val="000000"/>
                </a:solidFill>
                <a:ea typeface="MS PGothic" charset="-128"/>
              </a:rPr>
              <a:t> copy this drawing on their own flip chart and then</a:t>
            </a:r>
            <a:r>
              <a:rPr lang="en-US" altLang="en-US" dirty="0" smtClean="0">
                <a:solidFill>
                  <a:srgbClr val="000000"/>
                </a:solidFill>
                <a:ea typeface="MS PGothic" charset="-128"/>
              </a:rPr>
              <a:t> </a:t>
            </a:r>
            <a:r>
              <a:rPr lang="en-US" altLang="en-US" dirty="0">
                <a:solidFill>
                  <a:srgbClr val="000000"/>
                </a:solidFill>
                <a:ea typeface="MS PGothic" charset="-128"/>
              </a:rPr>
              <a:t>list </a:t>
            </a:r>
            <a:r>
              <a:rPr lang="en-US" altLang="en-US" dirty="0" smtClean="0">
                <a:solidFill>
                  <a:srgbClr val="000000"/>
                </a:solidFill>
                <a:ea typeface="MS PGothic" charset="-128"/>
              </a:rPr>
              <a:t>the </a:t>
            </a:r>
            <a:r>
              <a:rPr lang="en-US" altLang="en-US" dirty="0">
                <a:solidFill>
                  <a:srgbClr val="000000"/>
                </a:solidFill>
                <a:ea typeface="MS PGothic" charset="-128"/>
              </a:rPr>
              <a:t>life events and large purchases as well as a guesstimate of the costs associated with each on the path and when they will occur (in the past or in the future</a:t>
            </a:r>
            <a:r>
              <a:rPr lang="en-US" altLang="en-US" dirty="0" smtClean="0">
                <a:solidFill>
                  <a:srgbClr val="000000"/>
                </a:solidFill>
                <a:ea typeface="MS PGothic" charset="-128"/>
              </a:rPr>
              <a:t>)</a:t>
            </a:r>
            <a:r>
              <a:rPr lang="en-US" altLang="en-US" baseline="0" dirty="0" smtClean="0">
                <a:solidFill>
                  <a:srgbClr val="000000"/>
                </a:solidFill>
                <a:ea typeface="MS PGothic" charset="-128"/>
              </a:rPr>
              <a:t> for the individual in their assigned scenario.</a:t>
            </a:r>
            <a:endParaRPr lang="en-US" altLang="en-US" dirty="0">
              <a:solidFill>
                <a:srgbClr val="000000"/>
              </a:solidFill>
              <a:ea typeface="MS PGothic" charset="-128"/>
            </a:endParaRPr>
          </a:p>
          <a:p>
            <a:pPr marL="171450" indent="-171450">
              <a:buFont typeface="Arial" charset="0"/>
              <a:buChar char="•"/>
              <a:defRPr/>
            </a:pPr>
            <a:r>
              <a:rPr lang="en-US" altLang="en-US" dirty="0" smtClean="0">
                <a:solidFill>
                  <a:srgbClr val="000000"/>
                </a:solidFill>
                <a:ea typeface="MS PGothic" charset="-128"/>
              </a:rPr>
              <a:t>Each </a:t>
            </a:r>
            <a:r>
              <a:rPr lang="en-US" altLang="en-US" dirty="0">
                <a:solidFill>
                  <a:srgbClr val="000000"/>
                </a:solidFill>
                <a:ea typeface="MS PGothic" charset="-128"/>
              </a:rPr>
              <a:t>group should be prepared to present.</a:t>
            </a:r>
          </a:p>
        </p:txBody>
      </p:sp>
      <p:sp>
        <p:nvSpPr>
          <p:cNvPr id="171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B48DC71-16EE-4ABB-A401-AEEACC4D373E}" type="slidenum">
              <a:rPr lang="en-US" altLang="en-US" smtClean="0">
                <a:latin typeface="Calibri" panose="020F0502020204030204" pitchFamily="34" charset="0"/>
              </a:rPr>
              <a:pPr/>
              <a:t>65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2913797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1:</a:t>
            </a:r>
            <a:r>
              <a:rPr lang="en-US" altLang="en-US" b="1" i="1" u="sng" dirty="0" smtClean="0">
                <a:cs typeface="+mn-cs"/>
              </a:rPr>
              <a:t> </a:t>
            </a:r>
            <a:r>
              <a:rPr lang="en-US" altLang="en-US" b="1" i="1" u="sng" dirty="0" smtClean="0">
                <a:solidFill>
                  <a:srgbClr val="000000"/>
                </a:solidFill>
                <a:cs typeface="+mn-cs"/>
              </a:rPr>
              <a:t>Setting Goals and Planning for Large Purchases </a:t>
            </a:r>
            <a:r>
              <a:rPr lang="en-US" altLang="en-US" b="1" u="sng" dirty="0" smtClean="0">
                <a:solidFill>
                  <a:srgbClr val="000000"/>
                </a:solidFill>
                <a:cs typeface="+mn-cs"/>
              </a:rPr>
              <a:t>CONTINUED</a:t>
            </a:r>
            <a:endParaRPr lang="en-US" altLang="en-US" b="1" i="1" u="sng" dirty="0" smtClean="0">
              <a:solidFill>
                <a:srgbClr val="000000"/>
              </a:solidFill>
              <a:cs typeface="+mn-cs"/>
            </a:endParaRPr>
          </a:p>
          <a:p>
            <a:pPr>
              <a:defRPr/>
            </a:pPr>
            <a:endParaRPr lang="en-US" altLang="en-US" b="1" u="sng" dirty="0" smtClean="0">
              <a:solidFill>
                <a:srgbClr val="000000"/>
              </a:solidFill>
              <a:cs typeface="+mn-cs"/>
            </a:endParaRPr>
          </a:p>
          <a:p>
            <a:pPr>
              <a:defRPr/>
            </a:pPr>
            <a:r>
              <a:rPr lang="en-US" altLang="en-US" b="1" dirty="0" smtClean="0">
                <a:solidFill>
                  <a:srgbClr val="000000"/>
                </a:solidFill>
                <a:cs typeface="+mn-cs"/>
              </a:rPr>
              <a:t>Scenarios in small groups </a:t>
            </a:r>
            <a:r>
              <a:rPr lang="en-US" altLang="en-US" b="1" dirty="0" smtClean="0">
                <a:ea typeface="MS PGothic" charset="-128"/>
              </a:rPr>
              <a:t>(</a:t>
            </a:r>
            <a:r>
              <a:rPr lang="en-US" altLang="en-US" b="1" i="1" dirty="0" smtClean="0">
                <a:ea typeface="MS PGothic" charset="-128"/>
              </a:rPr>
              <a:t>Module 1, Tool 2: Planning for life events and large purchases</a:t>
            </a:r>
            <a:r>
              <a:rPr lang="en-US" altLang="en-US" b="1" dirty="0" smtClean="0">
                <a:ea typeface="MS PGothic" charset="-128"/>
              </a:rPr>
              <a:t>) (Page 75) </a:t>
            </a:r>
            <a:endParaRPr lang="en-US" altLang="en-US" b="1" dirty="0" smtClean="0">
              <a:solidFill>
                <a:srgbClr val="000000"/>
              </a:solidFill>
              <a:ea typeface="MS PGothic" charset="-128"/>
            </a:endParaRPr>
          </a:p>
          <a:p>
            <a:pPr>
              <a:defRPr/>
            </a:pPr>
            <a:endParaRPr lang="en-US" altLang="en-US" b="1" i="1" dirty="0" smtClean="0">
              <a:solidFill>
                <a:srgbClr val="000000"/>
              </a:solidFill>
              <a:cs typeface="+mn-cs"/>
            </a:endParaRPr>
          </a:p>
          <a:p>
            <a:pPr marL="171425" indent="-171425">
              <a:buFont typeface="Arial" panose="020B0604020202020204" pitchFamily="34" charset="0"/>
              <a:buChar char="•"/>
              <a:defRPr/>
            </a:pPr>
            <a:r>
              <a:rPr lang="en-US" altLang="en-US" dirty="0" smtClean="0">
                <a:solidFill>
                  <a:srgbClr val="000000"/>
                </a:solidFill>
                <a:cs typeface="+mn-cs"/>
              </a:rPr>
              <a:t>Following the group presentations, process the exercise using the following questions (also on the PPT slide):</a:t>
            </a:r>
          </a:p>
          <a:p>
            <a:pPr marL="736492" lvl="2" indent="-171425">
              <a:spcBef>
                <a:spcPts val="0"/>
              </a:spcBef>
              <a:buFont typeface="Arial" panose="020B0604020202020204" pitchFamily="34" charset="0"/>
              <a:buChar char="•"/>
              <a:defRPr/>
            </a:pPr>
            <a:r>
              <a:rPr lang="en-US" altLang="en-US" dirty="0" smtClean="0">
                <a:solidFill>
                  <a:srgbClr val="3B3C3E"/>
                </a:solidFill>
                <a:cs typeface="+mn-cs"/>
              </a:rPr>
              <a:t>What are the reasons for thinking about and anticipating life events and large purchases?</a:t>
            </a:r>
          </a:p>
          <a:p>
            <a:pPr marL="736492" lvl="2" indent="-171425">
              <a:spcBef>
                <a:spcPts val="0"/>
              </a:spcBef>
              <a:buFont typeface="Arial" panose="020B0604020202020204" pitchFamily="34" charset="0"/>
              <a:buChar char="•"/>
              <a:defRPr/>
            </a:pPr>
            <a:r>
              <a:rPr lang="en-US" altLang="en-US" dirty="0" smtClean="0">
                <a:solidFill>
                  <a:srgbClr val="3B3C3E"/>
                </a:solidFill>
                <a:cs typeface="+mn-cs"/>
              </a:rPr>
              <a:t>Do most people do this? Why or why not?</a:t>
            </a:r>
          </a:p>
          <a:p>
            <a:pPr marL="736492" lvl="2" indent="-171425">
              <a:spcBef>
                <a:spcPts val="0"/>
              </a:spcBef>
              <a:buFont typeface="Arial" panose="020B0604020202020204" pitchFamily="34" charset="0"/>
              <a:buChar char="•"/>
              <a:defRPr/>
            </a:pPr>
            <a:r>
              <a:rPr lang="en-US" altLang="en-US" dirty="0" smtClean="0">
                <a:solidFill>
                  <a:srgbClr val="3B3C3E"/>
                </a:solidFill>
                <a:cs typeface="+mn-cs"/>
              </a:rPr>
              <a:t>How does an exercise like this empower individuals?</a:t>
            </a:r>
          </a:p>
          <a:p>
            <a:pPr marL="736492" lvl="2" indent="-171425">
              <a:spcBef>
                <a:spcPts val="0"/>
              </a:spcBef>
              <a:buFont typeface="Arial" panose="020B0604020202020204" pitchFamily="34" charset="0"/>
              <a:buChar char="•"/>
              <a:defRPr/>
            </a:pPr>
            <a:r>
              <a:rPr lang="en-US" altLang="en-US" dirty="0" smtClean="0">
                <a:solidFill>
                  <a:srgbClr val="3B3C3E"/>
                </a:solidFill>
                <a:cs typeface="+mn-cs"/>
              </a:rPr>
              <a:t>How can an exercise like this backfire?</a:t>
            </a:r>
          </a:p>
          <a:p>
            <a:pPr marL="736492" lvl="2" indent="-171425">
              <a:spcBef>
                <a:spcPts val="0"/>
              </a:spcBef>
              <a:buFont typeface="Arial" panose="020B0604020202020204" pitchFamily="34" charset="0"/>
              <a:buChar char="•"/>
              <a:defRPr/>
            </a:pPr>
            <a:r>
              <a:rPr lang="en-US" altLang="en-US" dirty="0" smtClean="0">
                <a:solidFill>
                  <a:srgbClr val="3B3C3E"/>
                </a:solidFill>
                <a:cs typeface="+mn-cs"/>
              </a:rPr>
              <a:t>What did you learn from this exercise?</a:t>
            </a:r>
          </a:p>
        </p:txBody>
      </p:sp>
      <p:sp>
        <p:nvSpPr>
          <p:cNvPr id="173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D1BC8CF-FD1A-466E-8958-8A353C14569F}" type="slidenum">
              <a:rPr lang="en-US" altLang="en-US" smtClean="0">
                <a:latin typeface="Calibri" panose="020F0502020204030204" pitchFamily="34" charset="0"/>
              </a:rPr>
              <a:pPr/>
              <a:t>66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724608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1: Setting </a:t>
            </a:r>
            <a:r>
              <a:rPr lang="en-US" altLang="en-US" b="1" i="1" u="sng" dirty="0">
                <a:solidFill>
                  <a:srgbClr val="000000"/>
                </a:solidFill>
                <a:ea typeface="MS PGothic" charset="-128"/>
              </a:rPr>
              <a:t>Goals and Planning for Large </a:t>
            </a:r>
            <a:r>
              <a:rPr lang="en-US" altLang="en-US" b="1" i="1" u="sng" dirty="0" smtClean="0">
                <a:solidFill>
                  <a:srgbClr val="000000"/>
                </a:solidFill>
                <a:ea typeface="MS PGothic" charset="-128"/>
              </a:rPr>
              <a:t>Purchases</a:t>
            </a:r>
            <a:endParaRPr lang="en-US" altLang="en-US" b="1" i="1" u="sng" dirty="0">
              <a:solidFill>
                <a:srgbClr val="000000"/>
              </a:solidFill>
              <a:ea typeface="MS PGothic" charset="-128"/>
            </a:endParaRPr>
          </a:p>
          <a:p>
            <a:pPr>
              <a:defRPr/>
            </a:pPr>
            <a:endParaRPr lang="en-US" altLang="en-US" b="1" u="sng" dirty="0">
              <a:solidFill>
                <a:srgbClr val="000000"/>
              </a:solidFill>
              <a:ea typeface="MS PGothic" charset="-128"/>
            </a:endParaRPr>
          </a:p>
          <a:p>
            <a:pPr>
              <a:defRPr/>
            </a:pPr>
            <a:r>
              <a:rPr lang="en-US" altLang="en-US" b="1" dirty="0">
                <a:solidFill>
                  <a:srgbClr val="000000"/>
                </a:solidFill>
                <a:ea typeface="MS PGothic" charset="-128"/>
              </a:rPr>
              <a:t>Presentation </a:t>
            </a:r>
            <a:r>
              <a:rPr lang="en-US" altLang="en-US" b="1" dirty="0" smtClean="0">
                <a:ea typeface="MS PGothic" charset="-128"/>
              </a:rPr>
              <a:t>(</a:t>
            </a:r>
            <a:r>
              <a:rPr lang="en-US" altLang="en-US" b="1" i="1" dirty="0" smtClean="0">
                <a:ea typeface="MS PGothic" charset="-128"/>
              </a:rPr>
              <a:t>Module 1, Tool 2: Planning for life events and large purchases</a:t>
            </a:r>
            <a:r>
              <a:rPr lang="en-US" altLang="en-US" b="1" dirty="0" smtClean="0">
                <a:ea typeface="MS PGothic" charset="-128"/>
              </a:rPr>
              <a:t>) (Page 75) </a:t>
            </a:r>
            <a:endParaRPr lang="en-US" altLang="en-US" b="1" dirty="0" smtClean="0">
              <a:solidFill>
                <a:srgbClr val="000000"/>
              </a:solidFill>
              <a:ea typeface="MS PGothic" charset="-128"/>
            </a:endParaRPr>
          </a:p>
          <a:p>
            <a:pPr>
              <a:defRPr/>
            </a:pPr>
            <a:endParaRPr lang="en-US" altLang="en-US" b="1" u="sng" dirty="0" smtClean="0">
              <a:solidFill>
                <a:srgbClr val="000000"/>
              </a:solidFill>
              <a:ea typeface="MS PGothic" charset="-128"/>
            </a:endParaRPr>
          </a:p>
          <a:p>
            <a:pPr marL="171450" indent="-171450">
              <a:buFont typeface="Arial" charset="0"/>
              <a:buChar char="•"/>
              <a:defRPr/>
            </a:pPr>
            <a:r>
              <a:rPr lang="en-US" altLang="en-US" b="1" dirty="0" smtClean="0">
                <a:solidFill>
                  <a:srgbClr val="000000"/>
                </a:solidFill>
                <a:ea typeface="MS PGothic" charset="-128"/>
              </a:rPr>
              <a:t>Introduce </a:t>
            </a:r>
            <a:r>
              <a:rPr lang="en-US" altLang="en-US" b="1" i="0" dirty="0">
                <a:solidFill>
                  <a:srgbClr val="000000"/>
                </a:solidFill>
                <a:ea typeface="MS PGothic" charset="-128"/>
              </a:rPr>
              <a:t>Tool 2 </a:t>
            </a:r>
            <a:r>
              <a:rPr lang="en-US" altLang="en-US" b="1" dirty="0">
                <a:solidFill>
                  <a:srgbClr val="000000"/>
                </a:solidFill>
                <a:ea typeface="MS PGothic" charset="-128"/>
              </a:rPr>
              <a:t>and explain how to complete it using the following instructions from the </a:t>
            </a:r>
            <a:r>
              <a:rPr lang="en-US" altLang="en-US" b="1" dirty="0" smtClean="0">
                <a:solidFill>
                  <a:srgbClr val="000000"/>
                </a:solidFill>
                <a:ea typeface="MS PGothic" charset="-128"/>
              </a:rPr>
              <a:t>tool</a:t>
            </a:r>
            <a:r>
              <a:rPr lang="en-US" altLang="en-US" b="1" dirty="0">
                <a:solidFill>
                  <a:srgbClr val="000000"/>
                </a:solidFill>
                <a:ea typeface="MS PGothic" charset="-128"/>
              </a:rPr>
              <a:t>:</a:t>
            </a:r>
          </a:p>
          <a:p>
            <a:pPr marL="171450" indent="-171450">
              <a:buFont typeface="Arial" charset="0"/>
              <a:buChar char="•"/>
              <a:defRPr/>
            </a:pPr>
            <a:endParaRPr lang="en-US" altLang="en-US" b="1" dirty="0">
              <a:solidFill>
                <a:srgbClr val="000000"/>
              </a:solidFill>
              <a:ea typeface="MS PGothic" charset="-128"/>
            </a:endParaRPr>
          </a:p>
          <a:p>
            <a:pPr marL="171450" indent="-171450">
              <a:buFont typeface="Arial" charset="0"/>
              <a:buChar char="•"/>
              <a:defRPr/>
            </a:pPr>
            <a:r>
              <a:rPr lang="en-US" b="1" dirty="0" smtClean="0"/>
              <a:t>Think about the life events you are likely to experience and the large purchases you might need to make.</a:t>
            </a:r>
            <a:r>
              <a:rPr lang="en-US" dirty="0" smtClean="0"/>
              <a:t> If you rely on a car to get to and from work, you will probably need to replace it at some point in the future. If you use tools in your trade, they may need to be updated or replaced periodically. Brainstorm a list of these types of expenses using the timeline chart below. Consider where you are now, and when you are likely to experience some life events (like a graduation party) or need to make large purchases. If your child is ten years old now, a high school graduation party will be in about eight years. If your car is five years old or has a lot of miles on it, you may need to replace it within the next five years or less.</a:t>
            </a:r>
          </a:p>
          <a:p>
            <a:pPr marL="171450" indent="-171450">
              <a:buFont typeface="Arial" charset="0"/>
              <a:buChar char="•"/>
              <a:defRPr/>
            </a:pPr>
            <a:r>
              <a:rPr lang="en-US" b="1" dirty="0" smtClean="0"/>
              <a:t>Estimate the costs of these expenses.</a:t>
            </a:r>
            <a:r>
              <a:rPr lang="en-US" dirty="0" smtClean="0"/>
              <a:t> Research the costs of the large purchases you plan to make or costs associated with life events you are expecting. If the life event or purchase is likely to happen more than five years from now, remember that the cost of almost everything gradually increases over time.</a:t>
            </a:r>
          </a:p>
          <a:p>
            <a:pPr marL="171450" indent="-171450">
              <a:buFont typeface="Arial" charset="0"/>
              <a:buChar char="•"/>
              <a:defRPr/>
            </a:pPr>
            <a:r>
              <a:rPr lang="en-US" b="1" dirty="0" smtClean="0"/>
              <a:t>Identify potential ways to pay for these expenses.</a:t>
            </a:r>
            <a:r>
              <a:rPr lang="en-US" dirty="0" smtClean="0"/>
              <a:t> For example, you can borrow money to buy a reliable used or new car. If you plan to borrow money, consider saving some money for a down payment to keep your monthly payments as low as possible. Many large purchases may require a combination of borrowing money and paying a portion up front to cover the cost.</a:t>
            </a:r>
          </a:p>
          <a:p>
            <a:pPr marL="171450" indent="-171450">
              <a:buFont typeface="Arial" charset="0"/>
              <a:buChar char="•"/>
              <a:defRPr/>
            </a:pPr>
            <a:r>
              <a:rPr lang="en-US" b="1" dirty="0" smtClean="0"/>
              <a:t>Identify ways to keep the costs as low as possible.</a:t>
            </a:r>
            <a:r>
              <a:rPr lang="en-US" dirty="0" smtClean="0"/>
              <a:t> For example, for your daughter’s graduation party, can you save on the rental of a location by holding it in a rent-free or reduced-rent facility like a community center or a public park? Can you save on the meal by involving family and friends in helping you prepare food rather than hiring a catering company?</a:t>
            </a:r>
            <a:endParaRPr lang="en-US" altLang="en-US" dirty="0">
              <a:solidFill>
                <a:srgbClr val="3B3C3E"/>
              </a:solidFill>
              <a:ea typeface="MS PGothic" charset="-128"/>
            </a:endParaRPr>
          </a:p>
        </p:txBody>
      </p:sp>
      <p:sp>
        <p:nvSpPr>
          <p:cNvPr id="175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B67D6FB-8292-47DC-AED9-87036636BE46}" type="slidenum">
              <a:rPr lang="en-US" altLang="en-US" smtClean="0">
                <a:latin typeface="Calibri" panose="020F0502020204030204" pitchFamily="34" charset="0"/>
              </a:rPr>
              <a:pPr/>
              <a:t>67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9070172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1: </a:t>
            </a:r>
            <a:r>
              <a:rPr lang="en-US" altLang="en-US" b="1" i="1" u="sng" dirty="0" smtClean="0">
                <a:solidFill>
                  <a:srgbClr val="000000"/>
                </a:solidFill>
                <a:cs typeface="+mn-cs"/>
              </a:rPr>
              <a:t>Setting Goals and Planning for Large Purchases</a:t>
            </a:r>
          </a:p>
          <a:p>
            <a:pPr>
              <a:defRPr/>
            </a:pPr>
            <a:endParaRPr lang="en-US" altLang="en-US" dirty="0" smtClean="0">
              <a:cs typeface="+mn-cs"/>
            </a:endParaRPr>
          </a:p>
          <a:p>
            <a:pPr>
              <a:defRPr/>
            </a:pPr>
            <a:r>
              <a:rPr lang="en-US" altLang="en-US" b="1" dirty="0" smtClean="0">
                <a:solidFill>
                  <a:srgbClr val="000000"/>
                </a:solidFill>
                <a:cs typeface="+mn-cs"/>
              </a:rPr>
              <a:t>Presentation </a:t>
            </a:r>
            <a:r>
              <a:rPr lang="en-US" altLang="en-US" b="1" dirty="0" smtClean="0">
                <a:ea typeface="MS PGothic" charset="-128"/>
              </a:rPr>
              <a:t>(</a:t>
            </a:r>
            <a:r>
              <a:rPr lang="en-US" altLang="en-US" b="1" i="1" dirty="0" smtClean="0">
                <a:ea typeface="MS PGothic" charset="-128"/>
              </a:rPr>
              <a:t>Module 1, Tool 3: Buying a car</a:t>
            </a:r>
            <a:r>
              <a:rPr lang="en-US" altLang="en-US" b="1" dirty="0" smtClean="0">
                <a:ea typeface="MS PGothic" charset="-128"/>
              </a:rPr>
              <a:t>) (Page 79) </a:t>
            </a:r>
            <a:endParaRPr lang="en-US" altLang="en-US" b="1" dirty="0" smtClean="0">
              <a:solidFill>
                <a:srgbClr val="000000"/>
              </a:solidFill>
              <a:ea typeface="MS PGothic" charset="-128"/>
            </a:endParaRPr>
          </a:p>
          <a:p>
            <a:pPr>
              <a:defRPr/>
            </a:pPr>
            <a:endParaRPr lang="en-US" altLang="en-US" dirty="0" smtClean="0">
              <a:cs typeface="+mn-cs"/>
            </a:endParaRPr>
          </a:p>
          <a:p>
            <a:pPr marL="171425" indent="-171425">
              <a:buFont typeface="Arial" panose="020B0604020202020204" pitchFamily="34" charset="0"/>
              <a:buChar char="•"/>
              <a:defRPr/>
            </a:pPr>
            <a:r>
              <a:rPr lang="en-US" altLang="en-US" dirty="0" smtClean="0">
                <a:cs typeface="+mn-cs"/>
              </a:rPr>
              <a:t>Review </a:t>
            </a:r>
            <a:r>
              <a:rPr lang="en-US" altLang="en-US" b="1" i="1" dirty="0" smtClean="0">
                <a:cs typeface="+mn-cs"/>
              </a:rPr>
              <a:t>Tool 3: Buying a car </a:t>
            </a:r>
          </a:p>
          <a:p>
            <a:pPr marL="171425" indent="-171425">
              <a:buFont typeface="Arial" panose="020B0604020202020204" pitchFamily="34" charset="0"/>
              <a:buChar char="•"/>
              <a:defRPr/>
            </a:pPr>
            <a:r>
              <a:rPr lang="en-US" altLang="en-US" dirty="0" smtClean="0">
                <a:cs typeface="+mn-cs"/>
              </a:rPr>
              <a:t>Explain the rationale for this tool: </a:t>
            </a:r>
          </a:p>
          <a:p>
            <a:pPr marL="628625" lvl="1" indent="-171425">
              <a:buFont typeface="Arial" panose="020B0604020202020204" pitchFamily="34" charset="0"/>
              <a:buChar char="•"/>
              <a:defRPr/>
            </a:pPr>
            <a:r>
              <a:rPr lang="en-US" altLang="en-US" dirty="0" smtClean="0">
                <a:cs typeface="+mn-cs"/>
              </a:rPr>
              <a:t>A vehicle may be a lifeline for you or your family if there are no local employment opportunities or inadequate public transportation options. For some access to affordable vehicle financing is necessary when it comes to stable employment, healthcare, and education opportunities. Even though your vehicle can help you access economic opportunities or achieve financial independence, it can quickly become a financial burden if you don’t learn how to protect yourself from getting stuck with an auto loan you can’t afford. This tool provides four ways you can protect yourself.</a:t>
            </a:r>
          </a:p>
          <a:p>
            <a:pPr marL="171425" indent="-171425">
              <a:buFont typeface="Arial" panose="020B0604020202020204" pitchFamily="34" charset="0"/>
              <a:buChar char="•"/>
              <a:defRPr/>
            </a:pPr>
            <a:r>
              <a:rPr lang="en-US" altLang="en-US" dirty="0" smtClean="0">
                <a:cs typeface="+mn-cs"/>
              </a:rPr>
              <a:t>Explain that this tool is informational in nature, i.e., there is nothing for them to fill in.</a:t>
            </a:r>
          </a:p>
          <a:p>
            <a:pPr marL="171425" indent="-171425">
              <a:buFont typeface="Arial" panose="020B0604020202020204" pitchFamily="34" charset="0"/>
              <a:buChar char="•"/>
              <a:defRPr/>
            </a:pPr>
            <a:r>
              <a:rPr lang="en-US" altLang="en-US" dirty="0" smtClean="0">
                <a:cs typeface="+mn-cs"/>
              </a:rPr>
              <a:t>Share highlights of the tool:</a:t>
            </a:r>
            <a:endParaRPr lang="en-US" dirty="0" smtClean="0"/>
          </a:p>
          <a:p>
            <a:pPr marL="685800" lvl="1" indent="-228600">
              <a:buFontTx/>
              <a:buAutoNum type="arabicPeriod"/>
              <a:defRPr/>
            </a:pPr>
            <a:r>
              <a:rPr lang="en-US" dirty="0" smtClean="0"/>
              <a:t>Be prepared before you shop for an auto loan</a:t>
            </a:r>
          </a:p>
          <a:p>
            <a:pPr marL="1143000" lvl="2" indent="-228600">
              <a:buFont typeface="Arial" charset="0"/>
              <a:buChar char="•"/>
              <a:defRPr/>
            </a:pPr>
            <a:r>
              <a:rPr lang="en-US" dirty="0" smtClean="0"/>
              <a:t>Not being prepared can potentially cost you hundreds or thousands of dollars over the life of the loan.</a:t>
            </a:r>
          </a:p>
          <a:p>
            <a:pPr marL="1143000" lvl="2" indent="-228600">
              <a:buFont typeface="Arial" charset="0"/>
              <a:buChar char="•"/>
              <a:defRPr/>
            </a:pPr>
            <a:r>
              <a:rPr lang="en-US" dirty="0" smtClean="0"/>
              <a:t>Check your credit score before shopping for an auto loan and make sure your credit report doesn’t have any errors, so you can negotiate the best rate. </a:t>
            </a:r>
          </a:p>
          <a:p>
            <a:pPr marL="1143000" lvl="2" indent="-228600">
              <a:buFont typeface="Arial" charset="0"/>
              <a:buChar char="•"/>
              <a:defRPr/>
            </a:pPr>
            <a:r>
              <a:rPr lang="en-US" dirty="0" smtClean="0"/>
              <a:t>Take the CFPB auto loan worksheet with you to the lender or auto dealership and use it to compare the total cost of different financing options. </a:t>
            </a:r>
          </a:p>
          <a:p>
            <a:pPr lvl="1">
              <a:defRPr/>
            </a:pPr>
            <a:r>
              <a:rPr lang="en-US" dirty="0" smtClean="0"/>
              <a:t>2. Know what you can negotiate</a:t>
            </a:r>
          </a:p>
          <a:p>
            <a:pPr marL="1085850" lvl="2" indent="-171450">
              <a:buFont typeface="Arial" charset="0"/>
              <a:buChar char="•"/>
              <a:defRPr/>
            </a:pPr>
            <a:r>
              <a:rPr lang="en-US" dirty="0" smtClean="0"/>
              <a:t>Just like you can negotiate the price of the vehicle, you can also negotiate your loan terms. </a:t>
            </a:r>
          </a:p>
          <a:p>
            <a:pPr marL="1085850" lvl="2" indent="-171450">
              <a:buFont typeface="Arial" charset="0"/>
              <a:buChar char="•"/>
              <a:defRPr/>
            </a:pPr>
            <a:r>
              <a:rPr lang="en-US" dirty="0" smtClean="0"/>
              <a:t>You can negotiate for a better interest rate, how long you will be paying the loan, whether you buy and the price of optional add-ons, and some dealer fees.</a:t>
            </a:r>
          </a:p>
          <a:p>
            <a:pPr lvl="1">
              <a:defRPr/>
            </a:pPr>
            <a:r>
              <a:rPr lang="en-US" dirty="0" smtClean="0"/>
              <a:t>3. Avoid long-term loans if you can</a:t>
            </a:r>
          </a:p>
          <a:p>
            <a:pPr marL="1085850" lvl="2" indent="-171450">
              <a:buFont typeface="Arial" charset="0"/>
              <a:buChar char="•"/>
              <a:defRPr/>
            </a:pPr>
            <a:r>
              <a:rPr lang="en-US" dirty="0" smtClean="0"/>
              <a:t>When comparing your offers and negotiating a loan, it’s important to know if you can afford the monthly payment, but be sure you look at the total cost of the loan. </a:t>
            </a:r>
          </a:p>
          <a:p>
            <a:pPr marL="1085850" lvl="2" indent="-171450">
              <a:buFont typeface="Arial" charset="0"/>
              <a:buChar char="•"/>
              <a:defRPr/>
            </a:pPr>
            <a:r>
              <a:rPr lang="en-US" dirty="0" smtClean="0"/>
              <a:t>A smaller monthly payment may mean the loan is extended over a longer period of time – 60 months, 72 months, or more, instead of 36 or 48 months. </a:t>
            </a:r>
          </a:p>
          <a:p>
            <a:pPr marL="1085850" lvl="2" indent="-171450">
              <a:buFont typeface="Arial" charset="0"/>
              <a:buChar char="•"/>
              <a:defRPr/>
            </a:pPr>
            <a:r>
              <a:rPr lang="en-US" dirty="0" smtClean="0"/>
              <a:t>If your income or job is not secure, having an extended loan is a risk as you could lose the ability to make monthly payments in the future. </a:t>
            </a:r>
          </a:p>
          <a:p>
            <a:pPr marL="1085850" lvl="2" indent="-171450">
              <a:buFont typeface="Arial" charset="0"/>
              <a:buChar char="•"/>
              <a:defRPr/>
            </a:pPr>
            <a:r>
              <a:rPr lang="en-US" dirty="0" smtClean="0"/>
              <a:t>For older vehicles, a longer loan could be a problem if the life of the loan is longer than the expected life of the vehicle.</a:t>
            </a:r>
          </a:p>
          <a:p>
            <a:pPr lvl="1">
              <a:defRPr/>
            </a:pPr>
            <a:r>
              <a:rPr lang="en-US" dirty="0" smtClean="0"/>
              <a:t>4. Review your loan contract before signing</a:t>
            </a:r>
          </a:p>
          <a:p>
            <a:pPr marL="1085850" lvl="2" indent="-171450">
              <a:buFont typeface="Arial" charset="0"/>
              <a:buChar char="•"/>
              <a:defRPr/>
            </a:pPr>
            <a:r>
              <a:rPr lang="en-US" dirty="0" smtClean="0"/>
              <a:t>Before you sign your new loan contract, make sure everything matches what you agreed to during the negotiation. Consider reviewing with a friend or partner to help you review all of the paperwork before signing the loan documents. </a:t>
            </a:r>
          </a:p>
          <a:p>
            <a:pPr marL="1085850" lvl="2" indent="-171450">
              <a:buFont typeface="Arial" charset="0"/>
              <a:buChar char="•"/>
              <a:defRPr/>
            </a:pPr>
            <a:r>
              <a:rPr lang="en-US" dirty="0" smtClean="0"/>
              <a:t>Check the Annual Percentage Rate (APR), the amount financed, the finance charge, and the total of all your payments.</a:t>
            </a:r>
          </a:p>
          <a:p>
            <a:pPr marL="1085850" lvl="2" indent="-171450">
              <a:buFont typeface="Arial" charset="0"/>
              <a:buChar char="•"/>
              <a:defRPr/>
            </a:pPr>
            <a:r>
              <a:rPr lang="en-US" dirty="0" smtClean="0"/>
              <a:t>Before you drive away, make sure you and the lender have both signed all of the paperwork and that you have copies of each document.</a:t>
            </a:r>
          </a:p>
          <a:p>
            <a:pPr marL="171450" indent="-171450">
              <a:buFont typeface="Arial" charset="0"/>
              <a:buChar char="•"/>
              <a:defRPr/>
            </a:pPr>
            <a:r>
              <a:rPr lang="en-US" dirty="0" smtClean="0"/>
              <a:t>Be prepared for your family, too.</a:t>
            </a:r>
          </a:p>
          <a:p>
            <a:pPr marL="628650" lvl="1" indent="-171450">
              <a:buFont typeface="Arial" charset="0"/>
              <a:buChar char="•"/>
              <a:defRPr/>
            </a:pPr>
            <a:r>
              <a:rPr lang="en-US" dirty="0" smtClean="0"/>
              <a:t>CFPB resources will also help if you are asked to be a co-signer for an auto loan. You may be one of many people who want to help a family member or friend, but remember that being a co-signer would put you on the hook for monthly payments if the other borrower stops paying the loan.</a:t>
            </a:r>
          </a:p>
        </p:txBody>
      </p:sp>
      <p:sp>
        <p:nvSpPr>
          <p:cNvPr id="177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4641B1E-0D5A-4DC0-A0E8-D1F71913AA3C}" type="slidenum">
              <a:rPr lang="en-US" altLang="en-US" smtClean="0">
                <a:latin typeface="Calibri" panose="020F0502020204030204" pitchFamily="34" charset="0"/>
              </a:rPr>
              <a:pPr/>
              <a:t>68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7430004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extLst/>
        </p:spPr>
        <p:txBody>
          <a:bodyPr wrap="square" numCol="1" anchor="t" anchorCtr="0" compatLnSpc="1">
            <a:prstTxWarp prst="textNoShape">
              <a:avLst/>
            </a:prstTxWarp>
          </a:bodyPr>
          <a:lstStyle/>
          <a:p>
            <a:pPr defTabSz="972996">
              <a:defRPr/>
            </a:pPr>
            <a:r>
              <a:rPr lang="en-US" altLang="en-US" b="1" i="1" u="sng" dirty="0" smtClean="0">
                <a:solidFill>
                  <a:srgbClr val="000000"/>
                </a:solidFill>
                <a:cs typeface="+mn-cs"/>
              </a:rPr>
              <a:t>Module 1: Setting Goals and Planning for Large Purchases</a:t>
            </a:r>
          </a:p>
          <a:p>
            <a:pPr defTabSz="972996">
              <a:defRPr/>
            </a:pPr>
            <a:endParaRPr lang="en-US" altLang="en-US" b="1" dirty="0" smtClean="0">
              <a:solidFill>
                <a:srgbClr val="000000"/>
              </a:solidFill>
              <a:cs typeface="+mn-cs"/>
            </a:endParaRPr>
          </a:p>
          <a:p>
            <a:pPr defTabSz="972996">
              <a:defRPr/>
            </a:pPr>
            <a:r>
              <a:rPr lang="en-US" altLang="en-US" b="1" dirty="0" smtClean="0">
                <a:solidFill>
                  <a:srgbClr val="000000"/>
                </a:solidFill>
                <a:cs typeface="+mn-cs"/>
              </a:rPr>
              <a:t>Presentation and Discussion (Module 1)</a:t>
            </a:r>
          </a:p>
          <a:p>
            <a:pPr defTabSz="972996">
              <a:defRPr/>
            </a:pPr>
            <a:endParaRPr lang="en-US" altLang="en-US" b="1" dirty="0" smtClean="0">
              <a:solidFill>
                <a:srgbClr val="000000"/>
              </a:solidFill>
              <a:cs typeface="+mn-cs"/>
            </a:endParaRPr>
          </a:p>
          <a:p>
            <a:pPr marL="171425" indent="-171425" defTabSz="972996">
              <a:buFont typeface="Arial" panose="020B0604020202020204" pitchFamily="34" charset="0"/>
              <a:buChar char="•"/>
              <a:defRPr/>
            </a:pPr>
            <a:r>
              <a:rPr lang="en-US" altLang="en-US" dirty="0" smtClean="0">
                <a:solidFill>
                  <a:srgbClr val="000000"/>
                </a:solidFill>
                <a:cs typeface="+mn-cs"/>
              </a:rPr>
              <a:t>Highlight opportunities for introducing financial empowerment depending on the amount of time available:</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a 10-minute session</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Tool 1: Goal-setting tool</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a 30-minute session</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Tool 1: Goal-setting tool</a:t>
            </a:r>
          </a:p>
          <a:p>
            <a:pPr marL="1085825" lvl="2" indent="-171425" defTabSz="972996">
              <a:buFont typeface="Arial" panose="020B0604020202020204" pitchFamily="34" charset="0"/>
              <a:buChar char="•"/>
              <a:defRPr/>
            </a:pPr>
            <a:r>
              <a:rPr lang="en-US" altLang="en-US" dirty="0" smtClean="0">
                <a:solidFill>
                  <a:srgbClr val="000000"/>
                </a:solidFill>
                <a:cs typeface="+mn-cs"/>
              </a:rPr>
              <a:t>Tool 2: Planning for life events and large purchases</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multiple sessions</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Follow up to see if goals were written down</a:t>
            </a:r>
          </a:p>
          <a:p>
            <a:pPr marL="1085825" lvl="2" indent="-171425" defTabSz="972996">
              <a:buFont typeface="Arial" panose="020B0604020202020204" pitchFamily="34" charset="0"/>
              <a:buChar char="•"/>
              <a:defRPr/>
            </a:pPr>
            <a:r>
              <a:rPr lang="en-US" altLang="en-US" dirty="0" smtClean="0">
                <a:solidFill>
                  <a:srgbClr val="000000"/>
                </a:solidFill>
                <a:cs typeface="+mn-cs"/>
              </a:rPr>
              <a:t>Follow up to see if any steps have been made toward reaching goals</a:t>
            </a:r>
          </a:p>
          <a:p>
            <a:pPr marL="1085825" lvl="2" indent="-171425" defTabSz="972996">
              <a:buFont typeface="Arial" panose="020B0604020202020204" pitchFamily="34" charset="0"/>
              <a:buChar char="•"/>
              <a:defRPr/>
            </a:pPr>
            <a:r>
              <a:rPr lang="en-US" altLang="en-US" dirty="0" smtClean="0">
                <a:solidFill>
                  <a:srgbClr val="000000"/>
                </a:solidFill>
                <a:cs typeface="+mn-cs"/>
              </a:rPr>
              <a:t>Consider using Tool 3: Buying a car (if this is a goal)</a:t>
            </a:r>
          </a:p>
          <a:p>
            <a:pPr marL="628625" lvl="1" indent="-171425" defTabSz="972996">
              <a:buFont typeface="Arial" panose="020B0604020202020204" pitchFamily="34" charset="0"/>
              <a:buChar char="•"/>
              <a:defRPr/>
            </a:pPr>
            <a:endParaRPr lang="en-US" altLang="en-US" dirty="0" smtClean="0">
              <a:solidFill>
                <a:srgbClr val="000000"/>
              </a:solidFill>
              <a:cs typeface="+mn-cs"/>
            </a:endParaRPr>
          </a:p>
          <a:p>
            <a:pPr marL="171425" indent="-171425" defTabSz="972996">
              <a:buFont typeface="Arial" panose="020B0604020202020204" pitchFamily="34" charset="0"/>
              <a:buChar char="•"/>
              <a:defRPr/>
            </a:pPr>
            <a:r>
              <a:rPr lang="en-US" altLang="en-US" b="1" i="1" dirty="0" smtClean="0">
                <a:solidFill>
                  <a:srgbClr val="000000"/>
                </a:solidFill>
                <a:cs typeface="+mn-cs"/>
              </a:rPr>
              <a:t>If you have time during the training:</a:t>
            </a:r>
          </a:p>
          <a:p>
            <a:pPr marL="628625" lvl="1" indent="-171425" defTabSz="972996">
              <a:buFont typeface="Arial" panose="020B0604020202020204" pitchFamily="34" charset="0"/>
              <a:buChar char="•"/>
              <a:defRPr/>
            </a:pPr>
            <a:r>
              <a:rPr lang="en-US" altLang="en-US" b="1" dirty="0" smtClean="0">
                <a:solidFill>
                  <a:srgbClr val="000000"/>
                </a:solidFill>
                <a:cs typeface="+mn-cs"/>
              </a:rPr>
              <a:t>ASK:</a:t>
            </a:r>
            <a:r>
              <a:rPr lang="en-US" altLang="en-US" dirty="0" smtClean="0">
                <a:solidFill>
                  <a:srgbClr val="000000"/>
                </a:solidFill>
                <a:cs typeface="+mn-cs"/>
              </a:rPr>
              <a:t> What other ways could you introduce the financial empowerment tools from this module in your work?</a:t>
            </a:r>
          </a:p>
          <a:p>
            <a:pPr marL="171425" indent="-171425" defTabSz="972996">
              <a:buFont typeface="Arial" panose="020B0604020202020204" pitchFamily="34" charset="0"/>
              <a:buChar char="•"/>
              <a:defRPr/>
            </a:pPr>
            <a:endParaRPr lang="en-US" altLang="en-US" dirty="0" smtClean="0">
              <a:solidFill>
                <a:srgbClr val="000000"/>
              </a:solidFill>
              <a:cs typeface="+mn-cs"/>
            </a:endParaRPr>
          </a:p>
          <a:p>
            <a:pPr marL="0" indent="0" defTabSz="972996">
              <a:buFont typeface="Arial" panose="020B0604020202020204" pitchFamily="34" charset="0"/>
              <a:buNone/>
              <a:defRPr/>
            </a:pPr>
            <a:r>
              <a:rPr lang="en-US" altLang="en-US" b="1" dirty="0" smtClean="0">
                <a:solidFill>
                  <a:srgbClr val="000000"/>
                </a:solidFill>
                <a:cs typeface="+mn-cs"/>
              </a:rPr>
              <a:t>WRAP UP</a:t>
            </a:r>
          </a:p>
          <a:p>
            <a:pPr marL="628650" lvl="1" indent="-171450">
              <a:buFont typeface="Arial" charset="0"/>
              <a:buChar char="•"/>
              <a:defRPr/>
            </a:pPr>
            <a:r>
              <a:rPr lang="en-US" sz="900" dirty="0" smtClean="0">
                <a:solidFill>
                  <a:srgbClr val="3B3C3E"/>
                </a:solidFill>
                <a:ea typeface="ＭＳ Ｐゴシック" charset="0"/>
              </a:rPr>
              <a:t>SMART goals can provide direction to financial plans.</a:t>
            </a:r>
          </a:p>
          <a:p>
            <a:pPr marL="628650" lvl="1" indent="-171450">
              <a:buFont typeface="Arial" charset="0"/>
              <a:buChar char="•"/>
              <a:defRPr/>
            </a:pPr>
            <a:r>
              <a:rPr lang="en-US" sz="900" dirty="0" smtClean="0">
                <a:solidFill>
                  <a:srgbClr val="3B3C3E"/>
                </a:solidFill>
                <a:ea typeface="ＭＳ Ｐゴシック" charset="0"/>
              </a:rPr>
              <a:t>SMART goals can help you plan for the money you need to reach your goals.</a:t>
            </a:r>
          </a:p>
          <a:p>
            <a:pPr marL="628650" lvl="1" indent="-171450">
              <a:buFont typeface="Arial" charset="0"/>
              <a:buChar char="•"/>
              <a:defRPr/>
            </a:pPr>
            <a:r>
              <a:rPr lang="en-US" sz="900" dirty="0" smtClean="0">
                <a:solidFill>
                  <a:srgbClr val="3B3C3E"/>
                </a:solidFill>
                <a:ea typeface="ＭＳ Ｐゴシック" charset="0"/>
              </a:rPr>
              <a:t>Action plans can help ensure you have the information and resources you need to reach your goals.</a:t>
            </a:r>
          </a:p>
          <a:p>
            <a:pPr marL="628650" lvl="1" indent="-171450">
              <a:buFont typeface="Arial" charset="0"/>
              <a:buChar char="•"/>
              <a:defRPr/>
            </a:pPr>
            <a:r>
              <a:rPr lang="en-US" sz="900" dirty="0" smtClean="0">
                <a:solidFill>
                  <a:srgbClr val="3B3C3E"/>
                </a:solidFill>
                <a:ea typeface="ＭＳ Ｐゴシック" charset="0"/>
              </a:rPr>
              <a:t>Anticipating life events and large purchases including cars can empower you to plan and save for them.</a:t>
            </a:r>
          </a:p>
          <a:p>
            <a:pPr marL="628650" lvl="1" indent="-171450">
              <a:buFont typeface="Arial" charset="0"/>
              <a:buChar char="•"/>
              <a:defRPr/>
            </a:pPr>
            <a:r>
              <a:rPr lang="en-US" sz="900" dirty="0" smtClean="0">
                <a:solidFill>
                  <a:srgbClr val="3B3C3E"/>
                </a:solidFill>
                <a:ea typeface="ＭＳ Ｐゴシック" charset="0"/>
              </a:rPr>
              <a:t>Use </a:t>
            </a:r>
            <a:r>
              <a:rPr lang="en-US" sz="900" b="1" i="1" dirty="0" smtClean="0">
                <a:solidFill>
                  <a:srgbClr val="3B3C3E"/>
                </a:solidFill>
                <a:ea typeface="ＭＳ Ｐゴシック" charset="0"/>
              </a:rPr>
              <a:t>Tool 1: Goal-setting tool </a:t>
            </a:r>
            <a:r>
              <a:rPr lang="en-US" sz="900" dirty="0" smtClean="0">
                <a:solidFill>
                  <a:srgbClr val="3B3C3E"/>
                </a:solidFill>
                <a:ea typeface="ＭＳ Ｐゴシック" charset="0"/>
              </a:rPr>
              <a:t>to set SMART goals, make plans, and figure out weekly savings target.</a:t>
            </a:r>
          </a:p>
          <a:p>
            <a:pPr marL="628650" lvl="1" indent="-171450">
              <a:buFont typeface="Arial" charset="0"/>
              <a:buChar char="•"/>
              <a:defRPr/>
            </a:pPr>
            <a:r>
              <a:rPr lang="en-US" sz="900" dirty="0" smtClean="0">
                <a:solidFill>
                  <a:srgbClr val="3B3C3E"/>
                </a:solidFill>
                <a:ea typeface="ＭＳ Ｐゴシック" charset="0"/>
              </a:rPr>
              <a:t>Use </a:t>
            </a:r>
            <a:r>
              <a:rPr lang="en-US" sz="900" b="1" i="1" dirty="0" smtClean="0">
                <a:solidFill>
                  <a:srgbClr val="3B3C3E"/>
                </a:solidFill>
                <a:ea typeface="ＭＳ Ｐゴシック" charset="0"/>
              </a:rPr>
              <a:t>Tool 2: Planning for life events and large purchases </a:t>
            </a:r>
            <a:r>
              <a:rPr lang="en-US" sz="900" dirty="0" smtClean="0">
                <a:solidFill>
                  <a:srgbClr val="3B3C3E"/>
                </a:solidFill>
                <a:ea typeface="ＭＳ Ｐゴシック" charset="0"/>
              </a:rPr>
              <a:t>to anticipate and plan for the expenses associated with these.</a:t>
            </a:r>
          </a:p>
          <a:p>
            <a:pPr marL="628650" lvl="1" indent="-171450">
              <a:buFont typeface="Arial" charset="0"/>
              <a:buChar char="•"/>
              <a:defRPr/>
            </a:pPr>
            <a:r>
              <a:rPr lang="en-US" sz="900" dirty="0" smtClean="0">
                <a:solidFill>
                  <a:srgbClr val="3B3C3E"/>
                </a:solidFill>
                <a:ea typeface="ＭＳ Ｐゴシック" charset="0"/>
              </a:rPr>
              <a:t>Use </a:t>
            </a:r>
            <a:r>
              <a:rPr lang="en-US" sz="900" b="1" i="1" dirty="0" smtClean="0">
                <a:solidFill>
                  <a:srgbClr val="3B3C3E"/>
                </a:solidFill>
                <a:ea typeface="ＭＳ Ｐゴシック" charset="0"/>
              </a:rPr>
              <a:t>Tool 3: Buying a car </a:t>
            </a:r>
            <a:r>
              <a:rPr lang="en-US" sz="900" dirty="0" smtClean="0">
                <a:solidFill>
                  <a:srgbClr val="3B3C3E"/>
                </a:solidFill>
                <a:ea typeface="ＭＳ Ｐゴシック" charset="0"/>
              </a:rPr>
              <a:t>to discuss key considerations before buying a car.</a:t>
            </a:r>
          </a:p>
        </p:txBody>
      </p:sp>
      <p:sp>
        <p:nvSpPr>
          <p:cNvPr id="179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23F1CDA-B995-4753-B7ED-EFC7D8ADE01E}" type="slidenum">
              <a:rPr lang="en-US" altLang="en-US" smtClean="0">
                <a:latin typeface="Calibri" panose="020F0502020204030204" pitchFamily="34" charset="0"/>
              </a:rPr>
              <a:pPr/>
              <a:t>69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7798676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solidFill>
                  <a:srgbClr val="000000"/>
                </a:solidFill>
              </a:rPr>
              <a:t>Take time to acknowledge that for very low-income households, savings may not be their main goal. </a:t>
            </a:r>
          </a:p>
          <a:p>
            <a:pPr eaLnBrk="1" hangingPunct="1">
              <a:spcBef>
                <a:spcPct val="0"/>
              </a:spcBef>
            </a:pPr>
            <a:endParaRPr lang="en-US" altLang="en-US" dirty="0" smtClean="0">
              <a:solidFill>
                <a:srgbClr val="000000"/>
              </a:solidFill>
            </a:endParaRPr>
          </a:p>
          <a:p>
            <a:pPr eaLnBrk="1" hangingPunct="1">
              <a:spcBef>
                <a:spcPct val="0"/>
              </a:spcBef>
            </a:pPr>
            <a:r>
              <a:rPr lang="en-US" altLang="en-US" dirty="0" smtClean="0">
                <a:solidFill>
                  <a:srgbClr val="000000"/>
                </a:solidFill>
              </a:rPr>
              <a:t>Remember, </a:t>
            </a:r>
            <a:r>
              <a:rPr lang="en-US" altLang="en-US" i="1" dirty="0" smtClean="0">
                <a:solidFill>
                  <a:srgbClr val="000000"/>
                </a:solidFill>
              </a:rPr>
              <a:t>Your Money, Your Goals </a:t>
            </a:r>
            <a:r>
              <a:rPr lang="en-US" altLang="en-US" dirty="0" smtClean="0">
                <a:solidFill>
                  <a:srgbClr val="000000"/>
                </a:solidFill>
              </a:rPr>
              <a:t>is a toolkit, not a curriculum. The fact that we’re covering this before other modules isn’t meant to imply that it’s what you should use to begin financial conversations.</a:t>
            </a:r>
          </a:p>
          <a:p>
            <a:pPr eaLnBrk="1" hangingPunct="1">
              <a:spcBef>
                <a:spcPct val="0"/>
              </a:spcBef>
            </a:pPr>
            <a:endParaRPr lang="en-US" altLang="en-US" dirty="0" smtClean="0">
              <a:solidFill>
                <a:srgbClr val="000000"/>
              </a:solidFill>
            </a:endParaRPr>
          </a:p>
          <a:p>
            <a:pPr eaLnBrk="1" hangingPunct="1">
              <a:spcBef>
                <a:spcPct val="0"/>
              </a:spcBef>
            </a:pPr>
            <a:r>
              <a:rPr lang="en-US" altLang="en-US" dirty="0" smtClean="0">
                <a:solidFill>
                  <a:srgbClr val="000000"/>
                </a:solidFill>
              </a:rPr>
              <a:t>The concepts that are discussed in this module are applicable to other types of goals that require someone to “find” money in their budget that they use to address a financial issue or goal such as debt repayment.</a:t>
            </a:r>
          </a:p>
        </p:txBody>
      </p:sp>
      <p:sp>
        <p:nvSpPr>
          <p:cNvPr id="181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A120404-51C6-447C-9F31-EEC21B93651F}" type="slidenum">
              <a:rPr lang="en-US" altLang="en-US" smtClean="0">
                <a:latin typeface="Calibri" panose="020F0502020204030204" pitchFamily="34" charset="0"/>
              </a:rPr>
              <a:pPr/>
              <a:t>70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625996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2: Saving </a:t>
            </a:r>
            <a:r>
              <a:rPr lang="en-US" altLang="en-US" b="1" i="1" u="sng" dirty="0">
                <a:solidFill>
                  <a:srgbClr val="000000"/>
                </a:solidFill>
                <a:ea typeface="MS PGothic" charset="-128"/>
              </a:rPr>
              <a:t>for the Emergencies, Goals, and Bills</a:t>
            </a:r>
          </a:p>
          <a:p>
            <a:pPr eaLnBrk="1" hangingPunct="1">
              <a:spcBef>
                <a:spcPct val="0"/>
              </a:spcBef>
              <a:defRPr/>
            </a:pPr>
            <a:r>
              <a:rPr lang="en-US" altLang="en-US" b="1" dirty="0">
                <a:solidFill>
                  <a:srgbClr val="000000"/>
                </a:solidFill>
                <a:ea typeface="MS PGothic" charset="-128"/>
              </a:rPr>
              <a:t>Estimated Time: 60 Minutes</a:t>
            </a:r>
          </a:p>
          <a:p>
            <a:pPr eaLnBrk="1" hangingPunct="1">
              <a:spcBef>
                <a:spcPct val="0"/>
              </a:spcBef>
              <a:defRPr/>
            </a:pPr>
            <a:r>
              <a:rPr lang="en-US" altLang="en-US" b="1" dirty="0">
                <a:solidFill>
                  <a:srgbClr val="000000"/>
                </a:solidFill>
                <a:ea typeface="MS PGothic" charset="-128"/>
              </a:rPr>
              <a:t>Methodology: Facilitated Discussion and Small Group Brainstorm / Presentation / Exercise in Pairs / Facilitated Discussion and Large Group Activity / Carousel / Presentation or Facilitated Discussion</a:t>
            </a:r>
          </a:p>
          <a:p>
            <a:pPr eaLnBrk="1" hangingPunct="1">
              <a:spcBef>
                <a:spcPct val="0"/>
              </a:spcBef>
              <a:defRPr/>
            </a:pPr>
            <a:r>
              <a:rPr lang="en-US" altLang="en-US" b="1" dirty="0">
                <a:solidFill>
                  <a:srgbClr val="000000"/>
                </a:solidFill>
                <a:ea typeface="MS PGothic" charset="-128"/>
              </a:rPr>
              <a:t>Corresponding Section in </a:t>
            </a:r>
            <a:r>
              <a:rPr lang="en-US" altLang="en-US" b="1" dirty="0" smtClean="0">
                <a:solidFill>
                  <a:srgbClr val="000000"/>
                </a:solidFill>
                <a:ea typeface="MS PGothic" charset="-128"/>
              </a:rPr>
              <a:t>toolkit</a:t>
            </a:r>
            <a:r>
              <a:rPr lang="en-US" altLang="en-US" b="1" dirty="0">
                <a:solidFill>
                  <a:srgbClr val="000000"/>
                </a:solidFill>
                <a:ea typeface="MS PGothic" charset="-128"/>
              </a:rPr>
              <a:t>: Module 2 (Page </a:t>
            </a:r>
            <a:r>
              <a:rPr lang="en-US" altLang="en-US" b="1" dirty="0" smtClean="0">
                <a:solidFill>
                  <a:srgbClr val="000000"/>
                </a:solidFill>
                <a:ea typeface="MS PGothic" charset="-128"/>
              </a:rPr>
              <a:t>83)</a:t>
            </a:r>
            <a:endParaRPr lang="en-US" altLang="en-US" b="1" dirty="0">
              <a:solidFill>
                <a:srgbClr val="000000"/>
              </a:solidFill>
              <a:ea typeface="MS PGothic" charset="-128"/>
            </a:endParaRPr>
          </a:p>
          <a:p>
            <a:pPr eaLnBrk="1" hangingPunct="1">
              <a:spcBef>
                <a:spcPct val="0"/>
              </a:spcBef>
              <a:defRPr/>
            </a:pPr>
            <a:endParaRPr lang="en-US" altLang="en-US" b="1" dirty="0">
              <a:solidFill>
                <a:srgbClr val="000000"/>
              </a:solidFill>
              <a:ea typeface="MS PGothic" charset="-128"/>
            </a:endParaRPr>
          </a:p>
          <a:p>
            <a:pPr eaLnBrk="1" hangingPunct="1">
              <a:spcBef>
                <a:spcPct val="0"/>
              </a:spcBef>
              <a:defRPr/>
            </a:pPr>
            <a:r>
              <a:rPr lang="en-US" altLang="en-US" b="1" u="sng" dirty="0">
                <a:solidFill>
                  <a:srgbClr val="000000"/>
                </a:solidFill>
                <a:ea typeface="MS PGothic" charset="-128"/>
              </a:rPr>
              <a:t>Instructions for Facilitator:</a:t>
            </a:r>
          </a:p>
          <a:p>
            <a:pPr eaLnBrk="1" hangingPunct="1">
              <a:spcBef>
                <a:spcPct val="0"/>
              </a:spcBef>
              <a:defRPr/>
            </a:pPr>
            <a:endParaRPr lang="en-US" altLang="en-US" b="1" u="sng" dirty="0">
              <a:solidFill>
                <a:srgbClr val="000000"/>
              </a:solidFill>
              <a:ea typeface="MS PGothic" charset="-128"/>
            </a:endParaRPr>
          </a:p>
          <a:p>
            <a:pPr eaLnBrk="1" hangingPunct="1">
              <a:spcBef>
                <a:spcPct val="0"/>
              </a:spcBef>
              <a:defRPr/>
            </a:pPr>
            <a:r>
              <a:rPr lang="en-US" altLang="en-US" b="1" dirty="0">
                <a:solidFill>
                  <a:srgbClr val="000000"/>
                </a:solidFill>
                <a:ea typeface="MS PGothic" charset="-128"/>
              </a:rPr>
              <a:t>Facilitated Discussion and Small Group Brainstorm (Module 2) </a:t>
            </a:r>
          </a:p>
          <a:p>
            <a:pPr eaLnBrk="1" hangingPunct="1">
              <a:spcBef>
                <a:spcPct val="0"/>
              </a:spcBef>
              <a:buFontTx/>
              <a:buChar char="•"/>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Ask participants to share their definition of savings.</a:t>
            </a:r>
          </a:p>
          <a:p>
            <a:pPr marL="171450" indent="-171450" eaLnBrk="1" hangingPunct="1">
              <a:spcBef>
                <a:spcPct val="0"/>
              </a:spcBef>
              <a:buFont typeface="Arial" charset="0"/>
              <a:buChar char="•"/>
              <a:defRPr/>
            </a:pPr>
            <a:r>
              <a:rPr lang="en-US" altLang="en-US" dirty="0">
                <a:solidFill>
                  <a:srgbClr val="000000"/>
                </a:solidFill>
                <a:ea typeface="MS PGothic" charset="-128"/>
              </a:rPr>
              <a:t>Share definition of savings using slide.</a:t>
            </a:r>
          </a:p>
          <a:p>
            <a:pPr marL="171450" indent="-171450" eaLnBrk="1" hangingPunct="1">
              <a:spcBef>
                <a:spcPct val="0"/>
              </a:spcBef>
              <a:buFont typeface="Arial" charset="0"/>
              <a:buChar char="•"/>
              <a:defRPr/>
            </a:pPr>
            <a:r>
              <a:rPr lang="en-US" altLang="en-US" dirty="0">
                <a:solidFill>
                  <a:srgbClr val="000000"/>
                </a:solidFill>
                <a:ea typeface="MS PGothic" charset="-128"/>
              </a:rPr>
              <a:t>Have participants list examples of unexpected expenses or emergencies in small groups on flip chart paper using marker.</a:t>
            </a:r>
          </a:p>
          <a:p>
            <a:pPr marL="171450" indent="-171450" eaLnBrk="1" hangingPunct="1">
              <a:spcBef>
                <a:spcPct val="0"/>
              </a:spcBef>
              <a:buFont typeface="Arial" charset="0"/>
              <a:buChar char="•"/>
              <a:defRPr/>
            </a:pPr>
            <a:r>
              <a:rPr lang="en-US" altLang="en-US" dirty="0">
                <a:solidFill>
                  <a:srgbClr val="000000"/>
                </a:solidFill>
                <a:ea typeface="MS PGothic" charset="-128"/>
              </a:rPr>
              <a:t>After 3 minutes, ask participants to circle those they think could be handled with $1,000 or less.</a:t>
            </a:r>
          </a:p>
          <a:p>
            <a:pPr marL="171450" indent="-171450" eaLnBrk="1" hangingPunct="1">
              <a:spcBef>
                <a:spcPct val="0"/>
              </a:spcBef>
              <a:buFont typeface="Arial" charset="0"/>
              <a:buChar char="•"/>
              <a:defRPr/>
            </a:pPr>
            <a:r>
              <a:rPr lang="en-US" altLang="en-US" dirty="0">
                <a:solidFill>
                  <a:srgbClr val="000000"/>
                </a:solidFill>
                <a:ea typeface="MS PGothic" charset="-128"/>
              </a:rPr>
              <a:t>Instruct groups to post their flip charts and share cumulatively.</a:t>
            </a:r>
          </a:p>
          <a:p>
            <a:pPr marL="171450" indent="-171450" eaLnBrk="1" hangingPunct="1">
              <a:spcBef>
                <a:spcPct val="0"/>
              </a:spcBef>
              <a:buFont typeface="Arial" charset="0"/>
              <a:buChar char="•"/>
              <a:defRPr/>
            </a:pPr>
            <a:r>
              <a:rPr lang="en-US" altLang="en-US" dirty="0">
                <a:solidFill>
                  <a:srgbClr val="000000"/>
                </a:solidFill>
                <a:ea typeface="MS PGothic" charset="-128"/>
              </a:rPr>
              <a:t>Make summary comments about the number of unexpected expenses that can be managed with $1,000. Contrast to the “conventional wisdom” advocating 3 - 6 months’ worth of living expenses. </a:t>
            </a:r>
          </a:p>
          <a:p>
            <a:pPr marL="171450" indent="-171450" eaLnBrk="1" hangingPunct="1">
              <a:spcBef>
                <a:spcPct val="0"/>
              </a:spcBef>
              <a:buFont typeface="Arial" charset="0"/>
              <a:buChar char="•"/>
              <a:defRPr/>
            </a:pPr>
            <a:r>
              <a:rPr lang="en-US" altLang="en-US" dirty="0">
                <a:solidFill>
                  <a:srgbClr val="000000"/>
                </a:solidFill>
                <a:ea typeface="MS PGothic" charset="-128"/>
              </a:rPr>
              <a:t>Explain that $500 to $1,000 is a possible goal for most—they can imagine it and it can make a very, very big difference. </a:t>
            </a:r>
          </a:p>
          <a:p>
            <a:pPr marL="171450" indent="-171450" eaLnBrk="1" hangingPunct="1">
              <a:spcBef>
                <a:spcPct val="0"/>
              </a:spcBef>
              <a:buFont typeface="Arial" charset="0"/>
              <a:buChar char="•"/>
              <a:defRPr/>
            </a:pPr>
            <a:r>
              <a:rPr lang="en-US" altLang="en-US" dirty="0">
                <a:solidFill>
                  <a:srgbClr val="000000"/>
                </a:solidFill>
                <a:ea typeface="MS PGothic" charset="-128"/>
              </a:rPr>
              <a:t>Explain that having $500 to $1,000 to cover emergencies and unexpected expenses can help avoid debt.</a:t>
            </a:r>
          </a:p>
          <a:p>
            <a:pPr marL="171450" indent="-171450" eaLnBrk="1" hangingPunct="1">
              <a:spcBef>
                <a:spcPct val="0"/>
              </a:spcBef>
              <a:buFont typeface="Arial" charset="0"/>
              <a:buChar char="•"/>
              <a:defRPr/>
            </a:pPr>
            <a:r>
              <a:rPr lang="en-US" altLang="en-US" dirty="0">
                <a:solidFill>
                  <a:srgbClr val="000000"/>
                </a:solidFill>
                <a:ea typeface="MS PGothic" charset="-128"/>
              </a:rPr>
              <a:t>Also </a:t>
            </a:r>
            <a:r>
              <a:rPr lang="en-US" altLang="en-US" dirty="0" smtClean="0">
                <a:solidFill>
                  <a:srgbClr val="000000"/>
                </a:solidFill>
                <a:ea typeface="MS PGothic" charset="-128"/>
              </a:rPr>
              <a:t>explain: </a:t>
            </a:r>
            <a:r>
              <a:rPr lang="en-US" altLang="en-US" i="1" dirty="0" smtClean="0">
                <a:solidFill>
                  <a:srgbClr val="000000"/>
                </a:solidFill>
                <a:ea typeface="MS PGothic" charset="-128"/>
              </a:rPr>
              <a:t>Once </a:t>
            </a:r>
            <a:r>
              <a:rPr lang="en-US" altLang="en-US" i="1" dirty="0">
                <a:solidFill>
                  <a:srgbClr val="000000"/>
                </a:solidFill>
                <a:ea typeface="MS PGothic" charset="-128"/>
              </a:rPr>
              <a:t>people see they can save this much, then they can work toward 1 month’s living expenses, 3 months’, etc. over the longer term.</a:t>
            </a:r>
          </a:p>
        </p:txBody>
      </p:sp>
      <p:sp>
        <p:nvSpPr>
          <p:cNvPr id="183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E837A6A-7E51-46CC-92BB-AA9452918636}" type="slidenum">
              <a:rPr lang="en-US" altLang="en-US" smtClean="0">
                <a:latin typeface="Calibri" panose="020F0502020204030204" pitchFamily="34" charset="0"/>
              </a:rPr>
              <a:pPr/>
              <a:t>71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04470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025" eaLnBrk="1" hangingPunct="1">
              <a:spcBef>
                <a:spcPct val="0"/>
              </a:spcBef>
            </a:pPr>
            <a:endParaRPr lang="en-US" altLang="en-US" dirty="0" smtClean="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4211876-0E1D-4ED3-A2D6-10E3D4FBA5CF}" type="slidenum">
              <a:rPr lang="en-US" altLang="en-US" smtClean="0">
                <a:latin typeface="Calibri" panose="020F0502020204030204" pitchFamily="34" charset="0"/>
              </a:rPr>
              <a:pPr/>
              <a:t>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8230702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eaLnBrk="1" hangingPunct="1">
              <a:spcBef>
                <a:spcPct val="0"/>
              </a:spcBef>
              <a:defRPr/>
            </a:pPr>
            <a:r>
              <a:rPr lang="en-US" altLang="en-US" b="1" u="sng" dirty="0" smtClean="0">
                <a:solidFill>
                  <a:srgbClr val="000000"/>
                </a:solidFill>
                <a:ea typeface="MS PGothic" charset="-128"/>
              </a:rPr>
              <a:t>ACTIVITY: </a:t>
            </a:r>
            <a:r>
              <a:rPr lang="en-US" altLang="en-US" b="1" i="1" u="sng" dirty="0" smtClean="0">
                <a:solidFill>
                  <a:srgbClr val="000000"/>
                </a:solidFill>
                <a:ea typeface="MS PGothic" charset="-128"/>
              </a:rPr>
              <a:t>Module 2: Saving </a:t>
            </a:r>
            <a:r>
              <a:rPr lang="en-US" altLang="en-US" b="1" i="1" u="sng" dirty="0">
                <a:solidFill>
                  <a:srgbClr val="000000"/>
                </a:solidFill>
                <a:ea typeface="MS PGothic" charset="-128"/>
              </a:rPr>
              <a:t>for Emergencies, Bills, and </a:t>
            </a:r>
            <a:r>
              <a:rPr lang="en-US" altLang="en-US" b="1" i="1" u="sng" dirty="0" smtClean="0">
                <a:solidFill>
                  <a:srgbClr val="000000"/>
                </a:solidFill>
                <a:ea typeface="MS PGothic" charset="-128"/>
              </a:rPr>
              <a:t>Goals</a:t>
            </a:r>
            <a:endParaRPr lang="en-US" altLang="en-US" b="1" i="1" u="sng" dirty="0">
              <a:solidFill>
                <a:srgbClr val="000000"/>
              </a:solidFill>
              <a:ea typeface="MS PGothic" charset="-128"/>
            </a:endParaRPr>
          </a:p>
          <a:p>
            <a:pPr defTabSz="971550" eaLnBrk="1" hangingPunct="1">
              <a:spcBef>
                <a:spcPct val="0"/>
              </a:spcBef>
              <a:defRPr/>
            </a:pPr>
            <a:endParaRPr lang="en-US" altLang="en-US" b="1" dirty="0">
              <a:ea typeface="MS PGothic" charset="-128"/>
            </a:endParaRPr>
          </a:p>
          <a:p>
            <a:pPr defTabSz="971550" eaLnBrk="1" hangingPunct="1">
              <a:spcBef>
                <a:spcPct val="0"/>
              </a:spcBef>
              <a:defRPr/>
            </a:pPr>
            <a:r>
              <a:rPr lang="en-US" altLang="en-US" b="1" dirty="0">
                <a:ea typeface="MS PGothic" charset="-128"/>
              </a:rPr>
              <a:t>Exercise in Pairs (Module 2</a:t>
            </a:r>
            <a:r>
              <a:rPr lang="en-US" altLang="en-US" b="1" dirty="0" smtClean="0">
                <a:ea typeface="MS PGothic" charset="-128"/>
              </a:rPr>
              <a:t>) (Example on Page 90 in toolkit)</a:t>
            </a:r>
            <a:endParaRPr lang="en-US" altLang="en-US" b="1" dirty="0">
              <a:ea typeface="MS PGothic" charset="-128"/>
            </a:endParaRPr>
          </a:p>
          <a:p>
            <a:pPr defTabSz="971550" eaLnBrk="1" hangingPunct="1">
              <a:spcBef>
                <a:spcPct val="0"/>
              </a:spcBef>
              <a:defRPr/>
            </a:pPr>
            <a:endParaRPr lang="en-US" altLang="en-US" dirty="0">
              <a:ea typeface="MS PGothic" charset="-128"/>
            </a:endParaRPr>
          </a:p>
          <a:p>
            <a:pPr marL="171450" indent="-171450" defTabSz="971550" eaLnBrk="1" hangingPunct="1">
              <a:spcBef>
                <a:spcPct val="0"/>
              </a:spcBef>
              <a:buFont typeface="Arial" charset="0"/>
              <a:buChar char="•"/>
              <a:defRPr/>
            </a:pPr>
            <a:r>
              <a:rPr lang="en-US" altLang="en-US" dirty="0" smtClean="0">
                <a:ea typeface="MS PGothic" charset="-128"/>
              </a:rPr>
              <a:t>Ask </a:t>
            </a:r>
            <a:r>
              <a:rPr lang="en-US" altLang="en-US" dirty="0">
                <a:ea typeface="MS PGothic" charset="-128"/>
              </a:rPr>
              <a:t>people some of the benefits of having emergency savings. Write on flip chart. </a:t>
            </a:r>
          </a:p>
          <a:p>
            <a:pPr marL="171450" indent="-171450" defTabSz="971550" eaLnBrk="1" hangingPunct="1">
              <a:spcBef>
                <a:spcPct val="0"/>
              </a:spcBef>
              <a:buFont typeface="Arial" charset="0"/>
              <a:buChar char="•"/>
              <a:defRPr/>
            </a:pPr>
            <a:r>
              <a:rPr lang="en-US" altLang="en-US" dirty="0">
                <a:ea typeface="MS PGothic" charset="-128"/>
              </a:rPr>
              <a:t>Share that one benefit is that it can save you money—sometimes a lot of money.</a:t>
            </a:r>
          </a:p>
          <a:p>
            <a:pPr marL="171450" indent="-171450" defTabSz="971550" eaLnBrk="1" hangingPunct="1">
              <a:spcBef>
                <a:spcPct val="0"/>
              </a:spcBef>
              <a:buFont typeface="Arial" charset="0"/>
              <a:buChar char="•"/>
              <a:defRPr/>
            </a:pPr>
            <a:r>
              <a:rPr lang="en-US" altLang="en-US" dirty="0">
                <a:ea typeface="MS PGothic" charset="-128"/>
              </a:rPr>
              <a:t>Ask participants to review the </a:t>
            </a:r>
            <a:r>
              <a:rPr lang="en-US" altLang="en-US" dirty="0" smtClean="0">
                <a:ea typeface="MS PGothic" charset="-128"/>
              </a:rPr>
              <a:t>table, in </a:t>
            </a:r>
            <a:r>
              <a:rPr lang="en-US" altLang="en-US" dirty="0">
                <a:ea typeface="MS PGothic" charset="-128"/>
              </a:rPr>
              <a:t>their toolkit or on this </a:t>
            </a:r>
            <a:r>
              <a:rPr lang="en-US" altLang="en-US" dirty="0" smtClean="0">
                <a:ea typeface="MS PGothic" charset="-128"/>
              </a:rPr>
              <a:t>slide, </a:t>
            </a:r>
            <a:r>
              <a:rPr lang="en-US" altLang="en-US" dirty="0">
                <a:ea typeface="MS PGothic" charset="-128"/>
              </a:rPr>
              <a:t>in pairs. Explain that the terms of the two loan products are for example purposes only – that terms vary.</a:t>
            </a:r>
          </a:p>
          <a:p>
            <a:pPr marL="171450" indent="-171450" defTabSz="971550" eaLnBrk="1" hangingPunct="1">
              <a:spcBef>
                <a:spcPct val="0"/>
              </a:spcBef>
              <a:buFont typeface="Arial" charset="0"/>
              <a:buChar char="•"/>
              <a:defRPr/>
            </a:pPr>
            <a:r>
              <a:rPr lang="en-US" altLang="en-US" dirty="0">
                <a:ea typeface="MS PGothic" charset="-128"/>
              </a:rPr>
              <a:t>Have them list the costs of each approach to covering </a:t>
            </a:r>
            <a:r>
              <a:rPr lang="en-US" altLang="en-US" dirty="0" smtClean="0">
                <a:ea typeface="MS PGothic" charset="-128"/>
              </a:rPr>
              <a:t>the unexpected auto repair cost (ex: replacing your spark plugs). </a:t>
            </a:r>
            <a:r>
              <a:rPr lang="en-US" altLang="en-US" dirty="0">
                <a:ea typeface="MS PGothic" charset="-128"/>
              </a:rPr>
              <a:t>Be sure to explain that there are direct costs—the additional money that each approach may require. But, there may be other costs, too such as stress of repaying a new debt.</a:t>
            </a:r>
          </a:p>
          <a:p>
            <a:pPr marL="171450" indent="-171450" defTabSz="971550" eaLnBrk="1" hangingPunct="1">
              <a:spcBef>
                <a:spcPct val="0"/>
              </a:spcBef>
              <a:buFont typeface="Arial" charset="0"/>
              <a:buChar char="•"/>
              <a:defRPr/>
            </a:pPr>
            <a:r>
              <a:rPr lang="en-US" altLang="en-US" dirty="0">
                <a:ea typeface="MS PGothic" charset="-128"/>
              </a:rPr>
              <a:t>Give pairs 5 minutes to complete.</a:t>
            </a:r>
          </a:p>
          <a:p>
            <a:pPr marL="171450" indent="-171450" defTabSz="971550" eaLnBrk="1" hangingPunct="1">
              <a:spcBef>
                <a:spcPct val="0"/>
              </a:spcBef>
              <a:buFont typeface="Arial" charset="0"/>
              <a:buChar char="•"/>
              <a:defRPr/>
            </a:pPr>
            <a:r>
              <a:rPr lang="en-US" altLang="en-US" dirty="0">
                <a:ea typeface="MS PGothic" charset="-128"/>
              </a:rPr>
              <a:t>Ask groups to share their thoughts.</a:t>
            </a:r>
          </a:p>
          <a:p>
            <a:pPr marL="171450" indent="-171450" defTabSz="971550" eaLnBrk="1" hangingPunct="1">
              <a:spcBef>
                <a:spcPct val="0"/>
              </a:spcBef>
              <a:buFont typeface="Arial" charset="0"/>
              <a:buChar char="•"/>
              <a:defRPr/>
            </a:pPr>
            <a:r>
              <a:rPr lang="en-US" altLang="en-US" dirty="0">
                <a:ea typeface="MS PGothic" charset="-128"/>
              </a:rPr>
              <a:t>Keep track of </a:t>
            </a:r>
            <a:r>
              <a:rPr lang="en-US" altLang="en-US" b="1" dirty="0">
                <a:ea typeface="MS PGothic" charset="-128"/>
              </a:rPr>
              <a:t>direct costs </a:t>
            </a:r>
            <a:r>
              <a:rPr lang="en-US" altLang="en-US" dirty="0">
                <a:ea typeface="MS PGothic" charset="-128"/>
              </a:rPr>
              <a:t>and </a:t>
            </a:r>
            <a:r>
              <a:rPr lang="en-US" altLang="en-US" b="1" dirty="0">
                <a:ea typeface="MS PGothic" charset="-128"/>
              </a:rPr>
              <a:t>other costs</a:t>
            </a:r>
            <a:r>
              <a:rPr lang="en-US" altLang="en-US" dirty="0">
                <a:ea typeface="MS PGothic" charset="-128"/>
              </a:rPr>
              <a:t> on flip charts.</a:t>
            </a:r>
          </a:p>
          <a:p>
            <a:pPr defTabSz="971550" eaLnBrk="1" hangingPunct="1">
              <a:spcBef>
                <a:spcPct val="0"/>
              </a:spcBef>
              <a:defRPr/>
            </a:pPr>
            <a:endParaRPr lang="en-US" altLang="en-US" dirty="0">
              <a:ea typeface="MS PGothic" charset="-128"/>
            </a:endParaRPr>
          </a:p>
          <a:p>
            <a:pPr defTabSz="971550" eaLnBrk="1" hangingPunct="1">
              <a:spcBef>
                <a:spcPct val="0"/>
              </a:spcBef>
              <a:defRPr/>
            </a:pPr>
            <a:r>
              <a:rPr lang="en-US" altLang="en-US" b="1" i="1" dirty="0">
                <a:ea typeface="MS PGothic" charset="-128"/>
              </a:rPr>
              <a:t>ASK:</a:t>
            </a:r>
            <a:r>
              <a:rPr lang="en-US" altLang="en-US" dirty="0">
                <a:ea typeface="MS PGothic" charset="-128"/>
              </a:rPr>
              <a:t> </a:t>
            </a:r>
            <a:r>
              <a:rPr lang="en-US" altLang="en-US" b="1" i="1" dirty="0">
                <a:ea typeface="MS PGothic" charset="-128"/>
              </a:rPr>
              <a:t>How do you think </a:t>
            </a:r>
            <a:r>
              <a:rPr lang="en-US" altLang="en-US" b="1" i="1" dirty="0" smtClean="0">
                <a:ea typeface="MS PGothic" charset="-128"/>
              </a:rPr>
              <a:t>the people you work with would </a:t>
            </a:r>
            <a:r>
              <a:rPr lang="en-US" altLang="en-US" b="1" i="1" dirty="0">
                <a:ea typeface="MS PGothic" charset="-128"/>
              </a:rPr>
              <a:t>respond to this information? </a:t>
            </a:r>
          </a:p>
          <a:p>
            <a:pPr defTabSz="971550" eaLnBrk="1" hangingPunct="1">
              <a:spcBef>
                <a:spcPct val="0"/>
              </a:spcBef>
              <a:buFontTx/>
              <a:buChar char="•"/>
              <a:defRPr/>
            </a:pPr>
            <a:endParaRPr lang="en-US" altLang="en-US" dirty="0">
              <a:ea typeface="MS PGothic" charset="-128"/>
            </a:endParaRPr>
          </a:p>
          <a:p>
            <a:pPr defTabSz="971550" eaLnBrk="1" hangingPunct="1">
              <a:spcBef>
                <a:spcPct val="0"/>
              </a:spcBef>
              <a:defRPr/>
            </a:pPr>
            <a:r>
              <a:rPr lang="en-US" altLang="en-US" b="1" i="1" dirty="0">
                <a:ea typeface="MS PGothic" charset="-128"/>
              </a:rPr>
              <a:t>NOTE: Use the following answers as a guide for the discussion.</a:t>
            </a:r>
          </a:p>
          <a:p>
            <a:pPr defTabSz="971550" eaLnBrk="1" hangingPunct="1">
              <a:spcBef>
                <a:spcPct val="0"/>
              </a:spcBef>
              <a:defRPr/>
            </a:pPr>
            <a:endParaRPr lang="en-US" altLang="en-US" b="1" i="1" dirty="0">
              <a:ea typeface="MS PGothic" charset="-128"/>
            </a:endParaRPr>
          </a:p>
          <a:p>
            <a:pPr defTabSz="971550" eaLnBrk="1" hangingPunct="1">
              <a:spcBef>
                <a:spcPct val="0"/>
              </a:spcBef>
              <a:defRPr/>
            </a:pPr>
            <a:r>
              <a:rPr lang="en-US" altLang="en-US" b="1" i="1" dirty="0">
                <a:ea typeface="MS PGothic" charset="-128"/>
              </a:rPr>
              <a:t>Emergency Savings</a:t>
            </a:r>
          </a:p>
          <a:p>
            <a:pPr marL="171450" indent="-171450" defTabSz="971550" eaLnBrk="1" hangingPunct="1">
              <a:spcBef>
                <a:spcPct val="0"/>
              </a:spcBef>
              <a:buFont typeface="Arial" charset="0"/>
              <a:buChar char="•"/>
              <a:defRPr/>
            </a:pPr>
            <a:r>
              <a:rPr lang="en-US" altLang="en-US" i="1" dirty="0">
                <a:ea typeface="MS PGothic" charset="-128"/>
              </a:rPr>
              <a:t>Direct costs: use of savings, decreased spending because income dedicated to savings, future savings to replenish the amount used for spark plugs</a:t>
            </a:r>
          </a:p>
          <a:p>
            <a:pPr marL="171450" indent="-171450" defTabSz="971550" eaLnBrk="1" hangingPunct="1">
              <a:spcBef>
                <a:spcPct val="0"/>
              </a:spcBef>
              <a:buFont typeface="Arial" charset="0"/>
              <a:buChar char="•"/>
              <a:defRPr/>
            </a:pPr>
            <a:r>
              <a:rPr lang="en-US" altLang="en-US" i="1" dirty="0">
                <a:ea typeface="MS PGothic" charset="-128"/>
              </a:rPr>
              <a:t>Other costs: discipline of regular savings to build and replenish emergency fund</a:t>
            </a:r>
          </a:p>
          <a:p>
            <a:pPr defTabSz="971550" eaLnBrk="1" hangingPunct="1">
              <a:spcBef>
                <a:spcPct val="0"/>
              </a:spcBef>
              <a:defRPr/>
            </a:pPr>
            <a:endParaRPr lang="en-US" altLang="en-US" i="1" dirty="0">
              <a:ea typeface="MS PGothic" charset="-128"/>
            </a:endParaRPr>
          </a:p>
          <a:p>
            <a:pPr defTabSz="971550" eaLnBrk="1" hangingPunct="1">
              <a:spcBef>
                <a:spcPct val="0"/>
              </a:spcBef>
              <a:defRPr/>
            </a:pPr>
            <a:r>
              <a:rPr lang="en-US" altLang="en-US" b="1" i="1" dirty="0">
                <a:ea typeface="MS PGothic" charset="-128"/>
              </a:rPr>
              <a:t>Credit Card</a:t>
            </a:r>
          </a:p>
          <a:p>
            <a:pPr marL="171450" indent="-171450" defTabSz="971550" eaLnBrk="1" hangingPunct="1">
              <a:spcBef>
                <a:spcPct val="0"/>
              </a:spcBef>
              <a:buFont typeface="Arial" charset="0"/>
              <a:buChar char="•"/>
              <a:defRPr/>
            </a:pPr>
            <a:r>
              <a:rPr lang="en-US" altLang="en-US" i="1" dirty="0">
                <a:ea typeface="MS PGothic" charset="-128"/>
              </a:rPr>
              <a:t>Direct costs: interest </a:t>
            </a:r>
            <a:r>
              <a:rPr lang="en-US" altLang="en-US" i="1" dirty="0" smtClean="0">
                <a:ea typeface="MS PGothic" charset="-128"/>
              </a:rPr>
              <a:t>paid </a:t>
            </a:r>
            <a:r>
              <a:rPr lang="en-US" altLang="en-US" i="1" dirty="0">
                <a:ea typeface="MS PGothic" charset="-128"/>
              </a:rPr>
              <a:t>on money borrowed</a:t>
            </a:r>
            <a:r>
              <a:rPr lang="en-US" altLang="en-US" i="1" dirty="0" smtClean="0">
                <a:ea typeface="MS PGothic" charset="-128"/>
              </a:rPr>
              <a:t>—$40; </a:t>
            </a:r>
            <a:r>
              <a:rPr lang="en-US" altLang="en-US" i="1" dirty="0">
                <a:ea typeface="MS PGothic" charset="-128"/>
              </a:rPr>
              <a:t>obligation of future income until credit card balance is paid in full</a:t>
            </a:r>
          </a:p>
          <a:p>
            <a:pPr marL="171450" indent="-171450" defTabSz="971550" eaLnBrk="1" hangingPunct="1">
              <a:spcBef>
                <a:spcPct val="0"/>
              </a:spcBef>
              <a:buFont typeface="Arial" charset="0"/>
              <a:buChar char="•"/>
              <a:defRPr/>
            </a:pPr>
            <a:r>
              <a:rPr lang="en-US" altLang="en-US" i="1" dirty="0">
                <a:ea typeface="MS PGothic" charset="-128"/>
              </a:rPr>
              <a:t>Other costs: stress of credit card bill; could impact credit score positively or negatively depending on payment pattern</a:t>
            </a:r>
          </a:p>
          <a:p>
            <a:pPr defTabSz="971550" eaLnBrk="1" hangingPunct="1">
              <a:spcBef>
                <a:spcPct val="0"/>
              </a:spcBef>
              <a:defRPr/>
            </a:pPr>
            <a:endParaRPr lang="en-US" altLang="en-US" dirty="0">
              <a:ea typeface="MS PGothic" charset="-128"/>
            </a:endParaRPr>
          </a:p>
          <a:p>
            <a:pPr defTabSz="971550" eaLnBrk="1" hangingPunct="1">
              <a:spcBef>
                <a:spcPct val="0"/>
              </a:spcBef>
              <a:defRPr/>
            </a:pPr>
            <a:r>
              <a:rPr lang="en-US" altLang="en-US" b="1" i="1" dirty="0">
                <a:ea typeface="MS PGothic" charset="-128"/>
              </a:rPr>
              <a:t>Payday Loan</a:t>
            </a:r>
          </a:p>
          <a:p>
            <a:pPr marL="171450" indent="-171450" defTabSz="971550" eaLnBrk="1" hangingPunct="1">
              <a:spcBef>
                <a:spcPct val="0"/>
              </a:spcBef>
              <a:buFont typeface="Arial" charset="0"/>
              <a:buChar char="•"/>
              <a:defRPr/>
            </a:pPr>
            <a:r>
              <a:rPr lang="en-US" altLang="en-US" i="1" dirty="0" smtClean="0">
                <a:ea typeface="MS PGothic" charset="-128"/>
              </a:rPr>
              <a:t>14 days to repay: </a:t>
            </a:r>
          </a:p>
          <a:p>
            <a:pPr marL="628650" lvl="1" indent="-171450" defTabSz="971550" eaLnBrk="1" hangingPunct="1">
              <a:spcBef>
                <a:spcPct val="0"/>
              </a:spcBef>
              <a:buFont typeface="Arial" charset="0"/>
              <a:buChar char="•"/>
              <a:defRPr/>
            </a:pPr>
            <a:r>
              <a:rPr lang="en-US" altLang="en-US" i="1" dirty="0" smtClean="0">
                <a:ea typeface="MS PGothic" charset="-128"/>
              </a:rPr>
              <a:t>Direct </a:t>
            </a:r>
            <a:r>
              <a:rPr lang="en-US" altLang="en-US" i="1" dirty="0">
                <a:ea typeface="MS PGothic" charset="-128"/>
              </a:rPr>
              <a:t>costs: origination and renewal fees</a:t>
            </a:r>
            <a:r>
              <a:rPr lang="en-US" altLang="en-US" i="1" dirty="0" smtClean="0">
                <a:ea typeface="MS PGothic" charset="-128"/>
              </a:rPr>
              <a:t>—$</a:t>
            </a:r>
            <a:r>
              <a:rPr lang="en-US" altLang="en-US" i="1" dirty="0">
                <a:ea typeface="MS PGothic" charset="-128"/>
              </a:rPr>
              <a:t>52.50 = </a:t>
            </a:r>
            <a:r>
              <a:rPr lang="en-US" altLang="en-US" i="1" dirty="0" smtClean="0">
                <a:ea typeface="MS PGothic" charset="-128"/>
              </a:rPr>
              <a:t>$402.50; </a:t>
            </a:r>
            <a:r>
              <a:rPr lang="en-US" altLang="en-US" i="1" dirty="0">
                <a:ea typeface="MS PGothic" charset="-128"/>
              </a:rPr>
              <a:t>obligation of future income until payday loan paid in full</a:t>
            </a:r>
          </a:p>
          <a:p>
            <a:pPr marL="628650" lvl="1" indent="-171450" defTabSz="971550" eaLnBrk="1" hangingPunct="1">
              <a:spcBef>
                <a:spcPct val="0"/>
              </a:spcBef>
              <a:buFont typeface="Arial" charset="0"/>
              <a:buChar char="•"/>
              <a:defRPr/>
            </a:pPr>
            <a:r>
              <a:rPr lang="en-US" altLang="en-US" i="1" dirty="0">
                <a:ea typeface="MS PGothic" charset="-128"/>
              </a:rPr>
              <a:t>Other costs: stress of payment and amount of total payment; lost opportunity to use the money paid to origination and renewal fees </a:t>
            </a:r>
            <a:r>
              <a:rPr lang="en-US" altLang="en-US" i="1" dirty="0" smtClean="0">
                <a:ea typeface="MS PGothic" charset="-128"/>
              </a:rPr>
              <a:t>elsewhere.</a:t>
            </a:r>
          </a:p>
        </p:txBody>
      </p:sp>
      <p:sp>
        <p:nvSpPr>
          <p:cNvPr id="185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BF74969-EE11-441E-AE8A-DD9003E73EA9}" type="slidenum">
              <a:rPr lang="en-US" altLang="en-US" smtClean="0">
                <a:latin typeface="Calibri" panose="020F0502020204030204" pitchFamily="34" charset="0"/>
              </a:rPr>
              <a:pPr/>
              <a:t>72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4222793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extLst/>
        </p:spPr>
        <p:txBody>
          <a:bodyPr wrap="square" numCol="1" anchor="t" anchorCtr="0" compatLnSpc="1">
            <a:prstTxWarp prst="textNoShape">
              <a:avLst/>
            </a:prstTxWarp>
          </a:bodyPr>
          <a:lstStyle/>
          <a:p>
            <a:pPr defTabSz="972996" eaLnBrk="1" hangingPunct="1">
              <a:spcBef>
                <a:spcPct val="0"/>
              </a:spcBef>
              <a:defRPr/>
            </a:pPr>
            <a:r>
              <a:rPr lang="en-US" altLang="en-US" b="1" i="1" u="sng" dirty="0" smtClean="0">
                <a:solidFill>
                  <a:srgbClr val="000000"/>
                </a:solidFill>
                <a:ea typeface="MS PGothic" charset="-128"/>
              </a:rPr>
              <a:t>Module 2:</a:t>
            </a:r>
            <a:r>
              <a:rPr lang="en-US" altLang="en-US" b="1" i="1" u="sng" dirty="0" smtClean="0">
                <a:solidFill>
                  <a:srgbClr val="000000"/>
                </a:solidFill>
                <a:cs typeface="+mn-cs"/>
              </a:rPr>
              <a:t> Saving for Emergencies, Bills, and Goals</a:t>
            </a:r>
          </a:p>
          <a:p>
            <a:pPr defTabSz="972996">
              <a:defRPr/>
            </a:pPr>
            <a:endParaRPr lang="en-US" altLang="en-US" b="1" dirty="0" smtClean="0">
              <a:solidFill>
                <a:srgbClr val="000000"/>
              </a:solidFill>
              <a:cs typeface="+mn-cs"/>
            </a:endParaRPr>
          </a:p>
          <a:p>
            <a:pPr defTabSz="972996">
              <a:defRPr/>
            </a:pPr>
            <a:r>
              <a:rPr lang="en-US" altLang="en-US" b="1" dirty="0" smtClean="0">
                <a:solidFill>
                  <a:srgbClr val="000000"/>
                </a:solidFill>
                <a:ea typeface="MS PGothic" charset="-128"/>
              </a:rPr>
              <a:t>Presentation (</a:t>
            </a:r>
            <a:r>
              <a:rPr lang="en-US" altLang="en-US" b="1" i="1" dirty="0" smtClean="0">
                <a:solidFill>
                  <a:srgbClr val="000000"/>
                </a:solidFill>
                <a:ea typeface="MS PGothic" charset="-128"/>
              </a:rPr>
              <a:t>Module 2, Tool 1: Savings plan</a:t>
            </a:r>
            <a:r>
              <a:rPr lang="en-US" altLang="en-US" b="1" dirty="0" smtClean="0">
                <a:solidFill>
                  <a:srgbClr val="000000"/>
                </a:solidFill>
                <a:ea typeface="MS PGothic" charset="-128"/>
              </a:rPr>
              <a:t>) (Page 99) </a:t>
            </a:r>
          </a:p>
          <a:p>
            <a:pPr defTabSz="972996">
              <a:defRPr/>
            </a:pPr>
            <a:endParaRPr lang="en-US" altLang="en-US" b="1" dirty="0" smtClean="0">
              <a:solidFill>
                <a:srgbClr val="000000"/>
              </a:solidFill>
              <a:cs typeface="+mn-cs"/>
            </a:endParaRPr>
          </a:p>
          <a:p>
            <a:pPr marL="171425" indent="-171425" defTabSz="972996">
              <a:buFont typeface="Arial" panose="020B0604020202020204" pitchFamily="34" charset="0"/>
              <a:buChar char="•"/>
              <a:defRPr/>
            </a:pPr>
            <a:r>
              <a:rPr lang="en-US" altLang="en-US" dirty="0" smtClean="0">
                <a:solidFill>
                  <a:srgbClr val="000000"/>
                </a:solidFill>
                <a:cs typeface="+mn-cs"/>
              </a:rPr>
              <a:t>Share an excerpt from the savings plan tool.</a:t>
            </a:r>
          </a:p>
          <a:p>
            <a:pPr marL="171425" indent="-171425" defTabSz="972996">
              <a:buFont typeface="Arial" panose="020B0604020202020204" pitchFamily="34" charset="0"/>
              <a:buChar char="•"/>
              <a:defRPr/>
            </a:pPr>
            <a:r>
              <a:rPr lang="en-US" altLang="en-US" dirty="0" smtClean="0">
                <a:solidFill>
                  <a:srgbClr val="000000"/>
                </a:solidFill>
                <a:cs typeface="+mn-cs"/>
              </a:rPr>
              <a:t>Explain the components of the Saving Plan.</a:t>
            </a:r>
          </a:p>
          <a:p>
            <a:pPr marL="171425" indent="-171425" defTabSz="972996">
              <a:buFont typeface="Arial" panose="020B0604020202020204" pitchFamily="34" charset="0"/>
              <a:buChar char="•"/>
              <a:defRPr/>
            </a:pPr>
            <a:endParaRPr lang="en-US" altLang="en-US" b="1" i="1" dirty="0" smtClean="0">
              <a:solidFill>
                <a:srgbClr val="000000"/>
              </a:solidFill>
              <a:cs typeface="+mn-cs"/>
            </a:endParaRPr>
          </a:p>
          <a:p>
            <a:pPr marL="0" indent="0" defTabSz="972996">
              <a:buFont typeface="Arial" panose="020B0604020202020204" pitchFamily="34" charset="0"/>
              <a:buNone/>
              <a:defRPr/>
            </a:pPr>
            <a:r>
              <a:rPr lang="en-US" altLang="en-US" b="1" i="1" dirty="0" smtClean="0">
                <a:solidFill>
                  <a:srgbClr val="000000"/>
                </a:solidFill>
                <a:cs typeface="+mn-cs"/>
              </a:rPr>
              <a:t>ASK: When could you see using this tool?</a:t>
            </a:r>
          </a:p>
        </p:txBody>
      </p:sp>
      <p:sp>
        <p:nvSpPr>
          <p:cNvPr id="187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060E76B-4658-44FB-82F8-FA85D9BFAF88}" type="slidenum">
              <a:rPr lang="en-US" altLang="en-US" smtClean="0">
                <a:latin typeface="Calibri" panose="020F0502020204030204" pitchFamily="34" charset="0"/>
              </a:rPr>
              <a:pPr/>
              <a:t>73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340035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eaLnBrk="1" hangingPunct="1">
              <a:spcBef>
                <a:spcPct val="0"/>
              </a:spcBef>
              <a:defRPr/>
            </a:pPr>
            <a:r>
              <a:rPr lang="en-US" altLang="en-US" b="1" i="1" u="sng" dirty="0" smtClean="0">
                <a:solidFill>
                  <a:srgbClr val="000000"/>
                </a:solidFill>
                <a:ea typeface="MS PGothic" charset="-128"/>
              </a:rPr>
              <a:t>Module 2: Saving </a:t>
            </a:r>
            <a:r>
              <a:rPr lang="en-US" altLang="en-US" b="1" i="1" u="sng" dirty="0">
                <a:solidFill>
                  <a:srgbClr val="000000"/>
                </a:solidFill>
                <a:ea typeface="MS PGothic" charset="-128"/>
              </a:rPr>
              <a:t>for Emergencies, Bills, and </a:t>
            </a:r>
            <a:r>
              <a:rPr lang="en-US" altLang="en-US" b="1" i="1" u="sng" dirty="0" smtClean="0">
                <a:solidFill>
                  <a:srgbClr val="000000"/>
                </a:solidFill>
                <a:ea typeface="MS PGothic" charset="-128"/>
              </a:rPr>
              <a:t>Goals</a:t>
            </a:r>
            <a:endParaRPr lang="en-US" altLang="en-US" b="1" i="1" u="sng" dirty="0">
              <a:solidFill>
                <a:srgbClr val="000000"/>
              </a:solidFill>
              <a:ea typeface="MS PGothic" charset="-128"/>
            </a:endParaRPr>
          </a:p>
          <a:p>
            <a:pPr defTabSz="971550" eaLnBrk="1" hangingPunct="1">
              <a:spcBef>
                <a:spcPct val="0"/>
              </a:spcBef>
              <a:defRPr/>
            </a:pPr>
            <a:endParaRPr lang="en-US" altLang="en-US" b="1" u="sng" dirty="0">
              <a:solidFill>
                <a:srgbClr val="000000"/>
              </a:solidFill>
              <a:ea typeface="MS PGothic" charset="-128"/>
            </a:endParaRPr>
          </a:p>
          <a:p>
            <a:pPr defTabSz="971550" eaLnBrk="1" hangingPunct="1">
              <a:spcBef>
                <a:spcPct val="0"/>
              </a:spcBef>
              <a:defRPr/>
            </a:pPr>
            <a:r>
              <a:rPr lang="en-US" altLang="en-US" b="1" dirty="0">
                <a:solidFill>
                  <a:srgbClr val="000000"/>
                </a:solidFill>
                <a:ea typeface="MS PGothic" charset="-128"/>
              </a:rPr>
              <a:t>Facilitated Discussion and Large Group Activity (</a:t>
            </a:r>
            <a:r>
              <a:rPr lang="en-US" altLang="en-US" b="1" i="1" dirty="0">
                <a:solidFill>
                  <a:srgbClr val="000000"/>
                </a:solidFill>
                <a:ea typeface="MS PGothic" charset="-128"/>
              </a:rPr>
              <a:t>Module </a:t>
            </a:r>
            <a:r>
              <a:rPr lang="en-US" altLang="en-US" b="1" i="1" dirty="0" smtClean="0">
                <a:solidFill>
                  <a:srgbClr val="000000"/>
                </a:solidFill>
                <a:ea typeface="MS PGothic" charset="-128"/>
              </a:rPr>
              <a:t>2, Tool 2: Savings and benefits: Understanding asset limits</a:t>
            </a:r>
            <a:r>
              <a:rPr lang="en-US" altLang="en-US" b="1" dirty="0" smtClean="0">
                <a:solidFill>
                  <a:srgbClr val="000000"/>
                </a:solidFill>
                <a:ea typeface="MS PGothic" charset="-128"/>
              </a:rPr>
              <a:t>) (Page 103) </a:t>
            </a:r>
            <a:endParaRPr lang="en-US" altLang="en-US" b="1" dirty="0">
              <a:solidFill>
                <a:srgbClr val="000000"/>
              </a:solidFill>
              <a:ea typeface="MS PGothic" charset="-128"/>
            </a:endParaRPr>
          </a:p>
          <a:p>
            <a:pPr marL="171450"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Review tool by asking: “What are the reasons this tool is included?”</a:t>
            </a:r>
          </a:p>
          <a:p>
            <a:pPr marL="171450" indent="-171450" defTabSz="971550" eaLnBrk="1" hangingPunct="1">
              <a:spcBef>
                <a:spcPct val="0"/>
              </a:spcBef>
              <a:buFont typeface="Arial" charset="0"/>
              <a:buChar char="•"/>
              <a:defRPr/>
            </a:pPr>
            <a:r>
              <a:rPr lang="en-US" altLang="en-US" dirty="0">
                <a:solidFill>
                  <a:srgbClr val="000000"/>
                </a:solidFill>
                <a:ea typeface="MS PGothic" charset="-128"/>
              </a:rPr>
              <a:t>If there is time, complete the tool as much as possible with the group based on their own knowledge and experience. </a:t>
            </a:r>
          </a:p>
          <a:p>
            <a:pPr marL="171450" indent="-171450" defTabSz="971550" eaLnBrk="1" hangingPunct="1">
              <a:spcBef>
                <a:spcPct val="0"/>
              </a:spcBef>
              <a:buFont typeface="Arial" charset="0"/>
              <a:buChar char="•"/>
              <a:defRPr/>
            </a:pPr>
            <a:r>
              <a:rPr lang="en-US" altLang="en-US" dirty="0">
                <a:solidFill>
                  <a:srgbClr val="000000"/>
                </a:solidFill>
                <a:ea typeface="MS PGothic" charset="-128"/>
              </a:rPr>
              <a:t>You may also complete the tool with your state’s information, make copies, and share it with the group.</a:t>
            </a:r>
          </a:p>
          <a:p>
            <a:pPr marL="171450" indent="-171450" defTabSz="971550" eaLnBrk="1" hangingPunct="1">
              <a:spcBef>
                <a:spcPct val="0"/>
              </a:spcBef>
              <a:buFont typeface="Arial" charset="0"/>
              <a:buChar char="•"/>
              <a:defRPr/>
            </a:pPr>
            <a:endParaRPr lang="en-US" altLang="en-US" b="1" i="1" dirty="0">
              <a:solidFill>
                <a:srgbClr val="000000"/>
              </a:solidFill>
              <a:ea typeface="MS PGothic" charset="-128"/>
            </a:endParaRPr>
          </a:p>
          <a:p>
            <a:pPr defTabSz="971550" eaLnBrk="1" hangingPunct="1">
              <a:spcBef>
                <a:spcPct val="0"/>
              </a:spcBef>
              <a:defRPr/>
            </a:pPr>
            <a:r>
              <a:rPr lang="en-US" altLang="en-US" b="1" i="1" dirty="0">
                <a:solidFill>
                  <a:srgbClr val="000000"/>
                </a:solidFill>
                <a:ea typeface="MS PGothic" charset="-128"/>
              </a:rPr>
              <a:t>NOTE: </a:t>
            </a:r>
            <a:r>
              <a:rPr lang="en-US" altLang="en-US" b="1" i="1" u="sng" dirty="0">
                <a:solidFill>
                  <a:srgbClr val="000000"/>
                </a:solidFill>
                <a:ea typeface="MS PGothic" charset="-128"/>
              </a:rPr>
              <a:t>Prior to training, make a copy of the tool</a:t>
            </a:r>
            <a:r>
              <a:rPr lang="en-US" altLang="en-US" b="1" i="1" dirty="0">
                <a:solidFill>
                  <a:srgbClr val="000000"/>
                </a:solidFill>
                <a:ea typeface="MS PGothic" charset="-128"/>
              </a:rPr>
              <a:t> using flip charts that can be filled in with the group during the training. Following the training, check the information. When the tool is completed, be sure to recognize the contributions of the group in a footnote.</a:t>
            </a:r>
          </a:p>
          <a:p>
            <a:pPr marL="171450"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Following the training, fill in their contributions and get copies of the completed chart to all of the attendees</a:t>
            </a:r>
            <a:r>
              <a:rPr lang="en-US" altLang="en-US" dirty="0" smtClean="0">
                <a:solidFill>
                  <a:srgbClr val="000000"/>
                </a:solidFill>
                <a:ea typeface="MS PGothic" charset="-128"/>
              </a:rPr>
              <a:t>.</a:t>
            </a:r>
            <a:endParaRPr lang="en-US" altLang="en-US" dirty="0">
              <a:solidFill>
                <a:srgbClr val="000000"/>
              </a:solidFill>
              <a:ea typeface="MS PGothic" charset="-128"/>
            </a:endParaRPr>
          </a:p>
        </p:txBody>
      </p:sp>
      <p:sp>
        <p:nvSpPr>
          <p:cNvPr id="189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02F02B5-EBF4-42F6-BC37-5A062CAF52CD}" type="slidenum">
              <a:rPr lang="en-US" altLang="en-US" smtClean="0">
                <a:latin typeface="Calibri" panose="020F0502020204030204" pitchFamily="34" charset="0"/>
              </a:rPr>
              <a:pPr/>
              <a:t>74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7573134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eaLnBrk="1" hangingPunct="1">
              <a:spcBef>
                <a:spcPct val="0"/>
              </a:spcBef>
              <a:defRPr/>
            </a:pPr>
            <a:r>
              <a:rPr lang="en-US" altLang="en-US" b="1" u="sng" dirty="0" smtClean="0">
                <a:solidFill>
                  <a:srgbClr val="000000"/>
                </a:solidFill>
                <a:ea typeface="MS PGothic" charset="-128"/>
              </a:rPr>
              <a:t>ACTIVITY: </a:t>
            </a:r>
            <a:r>
              <a:rPr lang="en-US" altLang="en-US" b="1" i="1" u="sng" dirty="0" smtClean="0">
                <a:solidFill>
                  <a:srgbClr val="000000"/>
                </a:solidFill>
                <a:ea typeface="MS PGothic" charset="-128"/>
              </a:rPr>
              <a:t>Module 2: Saving </a:t>
            </a:r>
            <a:r>
              <a:rPr lang="en-US" altLang="en-US" b="1" i="1" u="sng" dirty="0">
                <a:solidFill>
                  <a:srgbClr val="000000"/>
                </a:solidFill>
                <a:ea typeface="MS PGothic" charset="-128"/>
              </a:rPr>
              <a:t>for Emergencies, Bills, and </a:t>
            </a:r>
            <a:r>
              <a:rPr lang="en-US" altLang="en-US" b="1" i="1" u="sng" dirty="0" smtClean="0">
                <a:solidFill>
                  <a:srgbClr val="000000"/>
                </a:solidFill>
                <a:ea typeface="MS PGothic" charset="-128"/>
              </a:rPr>
              <a:t>Goals</a:t>
            </a:r>
            <a:endParaRPr lang="en-US" altLang="en-US" b="1" i="1" u="sng" dirty="0">
              <a:solidFill>
                <a:srgbClr val="000000"/>
              </a:solidFill>
              <a:ea typeface="MS PGothic" charset="-128"/>
            </a:endParaRPr>
          </a:p>
          <a:p>
            <a:pPr defTabSz="971550" eaLnBrk="1" hangingPunct="1">
              <a:spcBef>
                <a:spcPct val="0"/>
              </a:spcBef>
              <a:defRPr/>
            </a:pPr>
            <a:endParaRPr lang="en-US" altLang="en-US" b="1" dirty="0">
              <a:solidFill>
                <a:srgbClr val="000000"/>
              </a:solidFill>
              <a:ea typeface="MS PGothic" charset="-128"/>
            </a:endParaRPr>
          </a:p>
          <a:p>
            <a:pPr defTabSz="971550" eaLnBrk="1" hangingPunct="1">
              <a:spcBef>
                <a:spcPct val="0"/>
              </a:spcBef>
              <a:defRPr/>
            </a:pPr>
            <a:r>
              <a:rPr lang="en-US" altLang="en-US" b="1" dirty="0">
                <a:solidFill>
                  <a:srgbClr val="000000"/>
                </a:solidFill>
                <a:ea typeface="MS PGothic" charset="-128"/>
              </a:rPr>
              <a:t>Carousel (</a:t>
            </a:r>
            <a:r>
              <a:rPr lang="en-US" altLang="en-US" b="1" i="1" dirty="0">
                <a:solidFill>
                  <a:srgbClr val="000000"/>
                </a:solidFill>
                <a:ea typeface="MS PGothic" charset="-128"/>
              </a:rPr>
              <a:t>Module </a:t>
            </a:r>
            <a:r>
              <a:rPr lang="en-US" altLang="en-US" b="1" i="1" dirty="0" smtClean="0">
                <a:solidFill>
                  <a:srgbClr val="000000"/>
                </a:solidFill>
                <a:ea typeface="MS PGothic" charset="-128"/>
              </a:rPr>
              <a:t>2, Tool 3: Finding a safe place for savings</a:t>
            </a:r>
            <a:r>
              <a:rPr lang="en-US" altLang="en-US" b="1" dirty="0" smtClean="0">
                <a:solidFill>
                  <a:srgbClr val="000000"/>
                </a:solidFill>
                <a:ea typeface="MS PGothic" charset="-128"/>
              </a:rPr>
              <a:t>) (Page 109)</a:t>
            </a:r>
            <a:endParaRPr lang="en-US" altLang="en-US" b="1" dirty="0">
              <a:solidFill>
                <a:srgbClr val="000000"/>
              </a:solidFill>
              <a:ea typeface="MS PGothic" charset="-128"/>
            </a:endParaRPr>
          </a:p>
          <a:p>
            <a:pPr defTabSz="971550" eaLnBrk="1" hangingPunct="1">
              <a:spcBef>
                <a:spcPct val="0"/>
              </a:spcBef>
              <a:defRPr/>
            </a:pPr>
            <a:endParaRPr lang="en-US" altLang="en-US" b="1" i="1" dirty="0">
              <a:solidFill>
                <a:srgbClr val="000000"/>
              </a:solidFill>
              <a:ea typeface="MS PGothic" charset="-128"/>
            </a:endParaRPr>
          </a:p>
          <a:p>
            <a:pPr defTabSz="971550" eaLnBrk="1" hangingPunct="1">
              <a:spcBef>
                <a:spcPct val="0"/>
              </a:spcBef>
              <a:defRPr/>
            </a:pPr>
            <a:r>
              <a:rPr lang="en-US" altLang="en-US" b="1" i="1" dirty="0">
                <a:solidFill>
                  <a:srgbClr val="000000"/>
                </a:solidFill>
                <a:ea typeface="MS PGothic" charset="-128"/>
              </a:rPr>
              <a:t>NOTE: If you used the carousel for Identity Theft, do not use it here. Instead, just brainstorm a list and discuss the benefits and risks of each “safe” place for savings.</a:t>
            </a:r>
          </a:p>
          <a:p>
            <a:pPr defTabSz="971550" eaLnBrk="1" hangingPunct="1">
              <a:spcBef>
                <a:spcPct val="0"/>
              </a:spcBef>
              <a:defRPr/>
            </a:pPr>
            <a:endParaRPr lang="en-US" altLang="en-US" b="1" dirty="0">
              <a:solidFill>
                <a:srgbClr val="000000"/>
              </a:solidFill>
              <a:ea typeface="MS PGothic" charset="-128"/>
            </a:endParaRPr>
          </a:p>
          <a:p>
            <a:pPr defTabSz="971550" eaLnBrk="1" hangingPunct="1">
              <a:spcBef>
                <a:spcPct val="0"/>
              </a:spcBef>
              <a:defRPr/>
            </a:pPr>
            <a:r>
              <a:rPr lang="en-US" altLang="en-US" b="1" i="1" dirty="0">
                <a:solidFill>
                  <a:srgbClr val="000000"/>
                </a:solidFill>
                <a:ea typeface="MS PGothic" charset="-128"/>
              </a:rPr>
              <a:t>NOTE: This is an optional activity. If you are short for time, consider cutting this activity.</a:t>
            </a:r>
          </a:p>
          <a:p>
            <a:pPr defTabSz="971550" eaLnBrk="1" hangingPunct="1">
              <a:spcBef>
                <a:spcPct val="0"/>
              </a:spcBef>
              <a:defRPr/>
            </a:pPr>
            <a:endParaRPr lang="en-US" altLang="en-US" b="1" u="sng" dirty="0">
              <a:solidFill>
                <a:srgbClr val="000000"/>
              </a:solidFill>
              <a:ea typeface="MS PGothic" charset="-128"/>
            </a:endParaRPr>
          </a:p>
          <a:p>
            <a:pPr defTabSz="971550" eaLnBrk="1" hangingPunct="1">
              <a:spcBef>
                <a:spcPct val="0"/>
              </a:spcBef>
              <a:defRPr/>
            </a:pPr>
            <a:r>
              <a:rPr lang="en-US" altLang="en-US" b="1" i="1" dirty="0">
                <a:solidFill>
                  <a:srgbClr val="000000"/>
                </a:solidFill>
                <a:ea typeface="MS PGothic" charset="-128"/>
              </a:rPr>
              <a:t>ASK: Where can you keep money you save?</a:t>
            </a:r>
          </a:p>
          <a:p>
            <a:pPr defTabSz="971550" eaLnBrk="1" hangingPunct="1">
              <a:spcBef>
                <a:spcPct val="0"/>
              </a:spcBef>
              <a:defRPr/>
            </a:pPr>
            <a:endParaRPr lang="en-US" altLang="en-US" b="1" i="1"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Write each idea on its own flip chart. (Prior to session, hang flip charts throughout the room that have a </a:t>
            </a:r>
            <a:r>
              <a:rPr lang="ja-JP" altLang="en-US" dirty="0">
                <a:solidFill>
                  <a:srgbClr val="000000"/>
                </a:solidFill>
                <a:ea typeface="MS PGothic" charset="-128"/>
              </a:rPr>
              <a:t>“</a:t>
            </a:r>
            <a:r>
              <a:rPr lang="en-US" altLang="ja-JP" dirty="0">
                <a:solidFill>
                  <a:srgbClr val="000000"/>
                </a:solidFill>
                <a:ea typeface="MS PGothic" charset="-128"/>
              </a:rPr>
              <a:t>T</a:t>
            </a:r>
            <a:r>
              <a:rPr lang="ja-JP" altLang="en-US" dirty="0">
                <a:solidFill>
                  <a:srgbClr val="000000"/>
                </a:solidFill>
                <a:ea typeface="MS PGothic" charset="-128"/>
              </a:rPr>
              <a:t>”</a:t>
            </a:r>
            <a:r>
              <a:rPr lang="en-US" altLang="ja-JP" dirty="0">
                <a:solidFill>
                  <a:srgbClr val="000000"/>
                </a:solidFill>
                <a:ea typeface="MS PGothic" charset="-128"/>
              </a:rPr>
              <a:t> with benefits written on one side and risks on the other.)</a:t>
            </a:r>
          </a:p>
          <a:p>
            <a:pPr defTabSz="971550" eaLnBrk="1" hangingPunct="1">
              <a:spcBef>
                <a:spcPct val="0"/>
              </a:spcBef>
              <a:defRPr/>
            </a:pPr>
            <a:r>
              <a:rPr lang="en-US" altLang="en-US" dirty="0">
                <a:solidFill>
                  <a:srgbClr val="000000"/>
                </a:solidFill>
                <a:ea typeface="MS PGothic" charset="-128"/>
              </a:rPr>
              <a:t> </a:t>
            </a:r>
          </a:p>
          <a:p>
            <a:pPr defTabSz="971550" eaLnBrk="1" hangingPunct="1">
              <a:spcBef>
                <a:spcPct val="0"/>
              </a:spcBef>
              <a:defRPr/>
            </a:pPr>
            <a:r>
              <a:rPr lang="en-US" altLang="en-US" b="1" i="1" dirty="0">
                <a:solidFill>
                  <a:srgbClr val="000000"/>
                </a:solidFill>
                <a:ea typeface="MS PGothic" charset="-128"/>
              </a:rPr>
              <a:t>NOTE: For all of those places that include keeping the money in the home, put these on one flip chart.</a:t>
            </a:r>
          </a:p>
          <a:p>
            <a:pPr defTabSz="971550" eaLnBrk="1" hangingPunct="1">
              <a:spcBef>
                <a:spcPct val="0"/>
              </a:spcBef>
              <a:buFontTx/>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Have the group count off so small groups each have one flip chart to start with.</a:t>
            </a:r>
          </a:p>
          <a:p>
            <a:pPr marL="171450" indent="-171450" defTabSz="971550" eaLnBrk="1" hangingPunct="1">
              <a:spcBef>
                <a:spcPct val="0"/>
              </a:spcBef>
              <a:buFont typeface="Arial" charset="0"/>
              <a:buChar char="•"/>
              <a:defRPr/>
            </a:pPr>
            <a:r>
              <a:rPr lang="en-US" altLang="en-US" dirty="0">
                <a:solidFill>
                  <a:srgbClr val="000000"/>
                </a:solidFill>
                <a:ea typeface="MS PGothic" charset="-128"/>
              </a:rPr>
              <a:t>Have them visit each flip chart and brainstorm the benefits and risks of each place to save.</a:t>
            </a:r>
          </a:p>
          <a:p>
            <a:pPr marL="171450" indent="-171450" defTabSz="971550" eaLnBrk="1" hangingPunct="1">
              <a:spcBef>
                <a:spcPct val="0"/>
              </a:spcBef>
              <a:buFont typeface="Arial" charset="0"/>
              <a:buChar char="•"/>
              <a:defRPr/>
            </a:pPr>
            <a:r>
              <a:rPr lang="en-US" altLang="en-US" dirty="0">
                <a:solidFill>
                  <a:srgbClr val="000000"/>
                </a:solidFill>
                <a:ea typeface="MS PGothic" charset="-128"/>
              </a:rPr>
              <a:t>Give them 30 seconds at each flip chart—less as the exercise progresses; the idea is to make this a kinesthetic brainstorming session (carousel).</a:t>
            </a:r>
          </a:p>
          <a:p>
            <a:pPr marL="171450" indent="-171450" defTabSz="971550" eaLnBrk="1" hangingPunct="1">
              <a:spcBef>
                <a:spcPct val="0"/>
              </a:spcBef>
              <a:buFont typeface="Arial" charset="0"/>
              <a:buChar char="•"/>
              <a:defRPr/>
            </a:pPr>
            <a:r>
              <a:rPr lang="en-US" altLang="en-US" dirty="0">
                <a:solidFill>
                  <a:srgbClr val="000000"/>
                </a:solidFill>
                <a:ea typeface="MS PGothic" charset="-128"/>
              </a:rPr>
              <a:t>Once every group has visited each flip chart, review each flip chart briefly with the group.</a:t>
            </a:r>
          </a:p>
        </p:txBody>
      </p:sp>
      <p:sp>
        <p:nvSpPr>
          <p:cNvPr id="1914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AC2808E-C618-4A10-A7F1-06931CF6BC88}" type="slidenum">
              <a:rPr lang="en-US" altLang="en-US" smtClean="0">
                <a:latin typeface="Calibri" panose="020F0502020204030204" pitchFamily="34" charset="0"/>
              </a:rPr>
              <a:pPr/>
              <a:t>75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4700327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extLst/>
        </p:spPr>
        <p:txBody>
          <a:bodyPr wrap="square" numCol="1" anchor="t" anchorCtr="0" compatLnSpc="1">
            <a:prstTxWarp prst="textNoShape">
              <a:avLst/>
            </a:prstTxWarp>
          </a:bodyPr>
          <a:lstStyle/>
          <a:p>
            <a:pPr defTabSz="972996" eaLnBrk="1" hangingPunct="1">
              <a:spcBef>
                <a:spcPct val="0"/>
              </a:spcBef>
              <a:defRPr/>
            </a:pPr>
            <a:r>
              <a:rPr lang="en-US" altLang="en-US" b="1" i="1" u="sng" dirty="0" smtClean="0">
                <a:solidFill>
                  <a:srgbClr val="000000"/>
                </a:solidFill>
                <a:ea typeface="MS PGothic" charset="-128"/>
              </a:rPr>
              <a:t>Module 2: </a:t>
            </a:r>
            <a:r>
              <a:rPr lang="en-US" altLang="en-US" b="1" i="1" u="sng" dirty="0" smtClean="0">
                <a:solidFill>
                  <a:srgbClr val="000000"/>
                </a:solidFill>
                <a:cs typeface="+mn-cs"/>
              </a:rPr>
              <a:t>Saving for Emergencies, Bills, and Goals</a:t>
            </a:r>
          </a:p>
          <a:p>
            <a:pPr defTabSz="972996">
              <a:defRPr/>
            </a:pPr>
            <a:endParaRPr lang="en-US" altLang="en-US" b="1" i="1" dirty="0" smtClean="0">
              <a:solidFill>
                <a:srgbClr val="000000"/>
              </a:solidFill>
              <a:cs typeface="+mn-cs"/>
            </a:endParaRPr>
          </a:p>
          <a:p>
            <a:pPr defTabSz="972996">
              <a:defRPr/>
            </a:pPr>
            <a:r>
              <a:rPr lang="en-US" altLang="en-US" b="1" dirty="0" smtClean="0">
                <a:solidFill>
                  <a:srgbClr val="000000"/>
                </a:solidFill>
                <a:ea typeface="MS PGothic" charset="-128"/>
              </a:rPr>
              <a:t>Presentation (</a:t>
            </a:r>
            <a:r>
              <a:rPr lang="en-US" altLang="en-US" b="1" i="1" dirty="0" smtClean="0">
                <a:solidFill>
                  <a:srgbClr val="000000"/>
                </a:solidFill>
                <a:ea typeface="MS PGothic" charset="-128"/>
              </a:rPr>
              <a:t>Module 2, Tool 3: Finding a safe place for savings</a:t>
            </a:r>
            <a:r>
              <a:rPr lang="en-US" altLang="en-US" b="1" dirty="0" smtClean="0">
                <a:solidFill>
                  <a:srgbClr val="000000"/>
                </a:solidFill>
                <a:ea typeface="MS PGothic" charset="-128"/>
              </a:rPr>
              <a:t>) (Page 109)</a:t>
            </a:r>
          </a:p>
          <a:p>
            <a:pPr defTabSz="972996">
              <a:defRPr/>
            </a:pPr>
            <a:endParaRPr lang="en-US" altLang="en-US" b="1" dirty="0" smtClean="0">
              <a:solidFill>
                <a:srgbClr val="000000"/>
              </a:solidFill>
              <a:cs typeface="+mn-cs"/>
            </a:endParaRPr>
          </a:p>
          <a:p>
            <a:pPr marL="171425" indent="-171425" defTabSz="972996">
              <a:buFont typeface="Arial" panose="020B0604020202020204" pitchFamily="34" charset="0"/>
              <a:buChar char="•"/>
              <a:defRPr/>
            </a:pPr>
            <a:r>
              <a:rPr lang="en-US" altLang="en-US" dirty="0" smtClean="0">
                <a:solidFill>
                  <a:srgbClr val="000000"/>
                </a:solidFill>
                <a:cs typeface="+mn-cs"/>
              </a:rPr>
              <a:t>Share an excerpt of </a:t>
            </a:r>
            <a:r>
              <a:rPr lang="en-US" altLang="en-US" i="0" dirty="0" smtClean="0">
                <a:solidFill>
                  <a:srgbClr val="000000"/>
                </a:solidFill>
                <a:cs typeface="+mn-cs"/>
              </a:rPr>
              <a:t>Tool 3 following </a:t>
            </a:r>
            <a:r>
              <a:rPr lang="en-US" altLang="en-US" dirty="0" smtClean="0">
                <a:solidFill>
                  <a:srgbClr val="000000"/>
                </a:solidFill>
                <a:cs typeface="+mn-cs"/>
              </a:rPr>
              <a:t>the activity and have people find the toolkit in their toolkits.</a:t>
            </a:r>
          </a:p>
        </p:txBody>
      </p:sp>
      <p:sp>
        <p:nvSpPr>
          <p:cNvPr id="1935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7CB6DD8-7421-4F0D-AE3C-6F205B0059AB}" type="slidenum">
              <a:rPr lang="en-US" altLang="en-US" smtClean="0">
                <a:latin typeface="Calibri" panose="020F0502020204030204" pitchFamily="34" charset="0"/>
              </a:rPr>
              <a:pPr/>
              <a:t>76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7507878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eaLnBrk="1" hangingPunct="1">
              <a:spcBef>
                <a:spcPct val="0"/>
              </a:spcBef>
              <a:defRPr/>
            </a:pPr>
            <a:r>
              <a:rPr lang="en-US" altLang="en-US" b="1" i="1" u="sng" dirty="0" smtClean="0">
                <a:solidFill>
                  <a:srgbClr val="000000"/>
                </a:solidFill>
                <a:ea typeface="MS PGothic" charset="-128"/>
              </a:rPr>
              <a:t>Module 2: Saving </a:t>
            </a:r>
            <a:r>
              <a:rPr lang="en-US" altLang="en-US" b="1" i="1" u="sng" dirty="0">
                <a:solidFill>
                  <a:srgbClr val="000000"/>
                </a:solidFill>
                <a:ea typeface="MS PGothic" charset="-128"/>
              </a:rPr>
              <a:t>for Emergencies, Bills, and </a:t>
            </a:r>
            <a:r>
              <a:rPr lang="en-US" altLang="en-US" b="1" i="1" u="sng" dirty="0" smtClean="0">
                <a:solidFill>
                  <a:srgbClr val="000000"/>
                </a:solidFill>
                <a:ea typeface="MS PGothic" charset="-128"/>
              </a:rPr>
              <a:t>Goals</a:t>
            </a:r>
            <a:endParaRPr lang="en-US" altLang="en-US" b="1" i="1" u="sng" dirty="0">
              <a:solidFill>
                <a:srgbClr val="000000"/>
              </a:solidFill>
              <a:ea typeface="MS PGothic" charset="-128"/>
            </a:endParaRPr>
          </a:p>
          <a:p>
            <a:pPr defTabSz="971550">
              <a:defRPr/>
            </a:pPr>
            <a:endParaRPr lang="en-US" altLang="en-US" dirty="0">
              <a:ea typeface="MS PGothic" charset="-128"/>
            </a:endParaRPr>
          </a:p>
          <a:p>
            <a:pPr defTabSz="971550">
              <a:defRPr/>
            </a:pPr>
            <a:r>
              <a:rPr lang="en-US" altLang="en-US" b="1" dirty="0">
                <a:ea typeface="MS PGothic" charset="-128"/>
              </a:rPr>
              <a:t>Presentation (Module 2</a:t>
            </a:r>
            <a:r>
              <a:rPr lang="en-US" altLang="en-US" b="1" dirty="0" smtClean="0">
                <a:ea typeface="MS PGothic" charset="-128"/>
              </a:rPr>
              <a:t>) (Page 95) </a:t>
            </a:r>
            <a:endParaRPr lang="en-US" altLang="en-US" b="1" dirty="0">
              <a:ea typeface="MS PGothic" charset="-128"/>
            </a:endParaRPr>
          </a:p>
          <a:p>
            <a:pPr defTabSz="971550">
              <a:buFontTx/>
              <a:buChar char="•"/>
              <a:defRPr/>
            </a:pPr>
            <a:endParaRPr lang="en-US" altLang="en-US" dirty="0">
              <a:ea typeface="MS PGothic" charset="-128"/>
            </a:endParaRPr>
          </a:p>
          <a:p>
            <a:pPr marL="171450" indent="-171450" defTabSz="971550">
              <a:buFont typeface="Arial" charset="0"/>
              <a:buChar char="•"/>
              <a:defRPr/>
            </a:pPr>
            <a:r>
              <a:rPr lang="en-US" altLang="en-US" dirty="0">
                <a:ea typeface="MS PGothic" charset="-128"/>
              </a:rPr>
              <a:t>Review how negative banking history reports can prevent people from opening a savings or checking account at banks and credit unions and what reports commonly include: information about how people manage their saving and checking accounts—overdrafts, unpaid fines, and fraud.</a:t>
            </a:r>
          </a:p>
          <a:p>
            <a:pPr marL="171450" indent="-171450" defTabSz="971550">
              <a:buFont typeface="Arial" charset="0"/>
              <a:buChar char="•"/>
              <a:defRPr/>
            </a:pPr>
            <a:r>
              <a:rPr lang="en-US" altLang="en-US" dirty="0">
                <a:ea typeface="MS PGothic" charset="-128"/>
              </a:rPr>
              <a:t>Highlight some of the common reporting systems: ChexSystems, TeleCheck, Early Warning, and others.</a:t>
            </a:r>
          </a:p>
          <a:p>
            <a:pPr marL="171450" indent="-171450" defTabSz="971550">
              <a:buFont typeface="Arial" charset="0"/>
              <a:buChar char="•"/>
              <a:defRPr/>
            </a:pPr>
            <a:r>
              <a:rPr lang="en-US" altLang="en-US" dirty="0">
                <a:ea typeface="MS PGothic" charset="-128"/>
              </a:rPr>
              <a:t>Explain that people can order their reports using information in the toolkit and that they are entitled to at least one free report per year:</a:t>
            </a:r>
          </a:p>
          <a:p>
            <a:pPr marL="641350" lvl="1" indent="-171450" defTabSz="971550">
              <a:buFontTx/>
              <a:buChar char="•"/>
              <a:defRPr/>
            </a:pPr>
            <a:r>
              <a:rPr lang="en-US" altLang="en-US" b="1" dirty="0">
                <a:ea typeface="MS PGothic" charset="-128"/>
              </a:rPr>
              <a:t>You can order your own free ChexSystems report</a:t>
            </a:r>
            <a:r>
              <a:rPr lang="en-US" altLang="en-US" dirty="0">
                <a:ea typeface="MS PGothic" charset="-128"/>
              </a:rPr>
              <a:t> online at </a:t>
            </a:r>
            <a:r>
              <a:rPr lang="en-US" altLang="en-US" dirty="0">
                <a:ea typeface="MS PGothic" charset="-128"/>
                <a:hlinkClick r:id="rId3"/>
              </a:rPr>
              <a:t>http://www.consumerdebit.com</a:t>
            </a:r>
            <a:r>
              <a:rPr lang="en-US" altLang="en-US" dirty="0">
                <a:ea typeface="MS PGothic" charset="-128"/>
              </a:rPr>
              <a:t>, call for more information at (800) 428-9623, or send a written request to: Chex Systems, Inc., 7805 Hudson Road, Suite 100, Woodbury, MN 55125.</a:t>
            </a:r>
          </a:p>
          <a:p>
            <a:pPr marL="641350" lvl="1" indent="-171450" defTabSz="971550">
              <a:buFontTx/>
              <a:buChar char="•"/>
              <a:defRPr/>
            </a:pPr>
            <a:r>
              <a:rPr lang="en-US" altLang="en-US" b="1" dirty="0">
                <a:ea typeface="MS PGothic" charset="-128"/>
              </a:rPr>
              <a:t>You can request your annual file disclosure from TeleCheck Services</a:t>
            </a:r>
            <a:r>
              <a:rPr lang="en-US" altLang="en-US" dirty="0">
                <a:ea typeface="MS PGothic" charset="-128"/>
              </a:rPr>
              <a:t> by calling (800) 366-2425. You can order your TeleCheck Services Report by sending a written request and include a daytime phone number, a copy of your driver’s license, your Social Security number, and a copy of a voided check to: TeleCheck Services, Inc., Attention: Consumer Resolution – FA, P.O. Box 4514, Houston, TX 77210-4515.</a:t>
            </a:r>
          </a:p>
          <a:p>
            <a:pPr marL="641350" lvl="1" indent="-171450" defTabSz="971550">
              <a:buFontTx/>
              <a:buChar char="•"/>
              <a:defRPr/>
            </a:pPr>
            <a:r>
              <a:rPr lang="en-US" altLang="en-US" b="1" dirty="0">
                <a:ea typeface="MS PGothic" charset="-128"/>
              </a:rPr>
              <a:t>To request your Early Warning report</a:t>
            </a:r>
            <a:r>
              <a:rPr lang="en-US" altLang="en-US" dirty="0">
                <a:ea typeface="MS PGothic" charset="-128"/>
              </a:rPr>
              <a:t>, call (800) 325-7775</a:t>
            </a:r>
            <a:r>
              <a:rPr lang="en-US" altLang="en-US" dirty="0" smtClean="0">
                <a:ea typeface="MS PGothic" charset="-128"/>
              </a:rPr>
              <a:t>.</a:t>
            </a:r>
          </a:p>
        </p:txBody>
      </p:sp>
      <p:sp>
        <p:nvSpPr>
          <p:cNvPr id="195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F62A0D0-9671-4C18-A43C-03B4A8816EFD}" type="slidenum">
              <a:rPr lang="en-US" altLang="en-US" smtClean="0">
                <a:latin typeface="Calibri" panose="020F0502020204030204" pitchFamily="34" charset="0"/>
              </a:rPr>
              <a:pPr/>
              <a:t>77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6514230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eaLnBrk="1" hangingPunct="1">
              <a:spcBef>
                <a:spcPct val="0"/>
              </a:spcBef>
              <a:defRPr/>
            </a:pPr>
            <a:r>
              <a:rPr lang="en-US" altLang="en-US" b="1" i="1" u="sng" dirty="0" smtClean="0">
                <a:solidFill>
                  <a:srgbClr val="000000"/>
                </a:solidFill>
                <a:ea typeface="MS PGothic" charset="-128"/>
              </a:rPr>
              <a:t>Module 2: Saving </a:t>
            </a:r>
            <a:r>
              <a:rPr lang="en-US" altLang="en-US" b="1" i="1" u="sng" dirty="0">
                <a:solidFill>
                  <a:srgbClr val="000000"/>
                </a:solidFill>
                <a:ea typeface="MS PGothic" charset="-128"/>
              </a:rPr>
              <a:t>for Emergencies, Bills, and </a:t>
            </a:r>
            <a:r>
              <a:rPr lang="en-US" altLang="en-US" b="1" i="1" u="sng" dirty="0" smtClean="0">
                <a:solidFill>
                  <a:srgbClr val="000000"/>
                </a:solidFill>
                <a:ea typeface="MS PGothic" charset="-128"/>
              </a:rPr>
              <a:t>Goals</a:t>
            </a:r>
            <a:endParaRPr lang="en-US" altLang="en-US" b="1" i="1" u="sng" dirty="0">
              <a:solidFill>
                <a:srgbClr val="000000"/>
              </a:solidFill>
              <a:ea typeface="MS PGothic" charset="-128"/>
            </a:endParaRPr>
          </a:p>
          <a:p>
            <a:pPr defTabSz="971550">
              <a:defRPr/>
            </a:pPr>
            <a:endParaRPr lang="en-US" altLang="en-US" b="1" u="sng" dirty="0">
              <a:solidFill>
                <a:srgbClr val="000000"/>
              </a:solidFill>
              <a:ea typeface="MS PGothic" charset="-128"/>
            </a:endParaRPr>
          </a:p>
          <a:p>
            <a:pPr defTabSz="971550">
              <a:defRPr/>
            </a:pPr>
            <a:r>
              <a:rPr lang="en-US" altLang="en-US" b="1" dirty="0">
                <a:solidFill>
                  <a:srgbClr val="000000"/>
                </a:solidFill>
                <a:ea typeface="MS PGothic" charset="-128"/>
              </a:rPr>
              <a:t>Facilitated Discussion (</a:t>
            </a:r>
            <a:r>
              <a:rPr lang="en-US" altLang="en-US" b="1" i="1" dirty="0">
                <a:solidFill>
                  <a:srgbClr val="000000"/>
                </a:solidFill>
                <a:ea typeface="MS PGothic" charset="-128"/>
              </a:rPr>
              <a:t>Module </a:t>
            </a:r>
            <a:r>
              <a:rPr lang="en-US" altLang="en-US" b="1" i="1" dirty="0" smtClean="0">
                <a:solidFill>
                  <a:srgbClr val="000000"/>
                </a:solidFill>
                <a:ea typeface="MS PGothic" charset="-128"/>
              </a:rPr>
              <a:t>2, Tool 4: Increasing your income through tax credits</a:t>
            </a:r>
            <a:r>
              <a:rPr lang="en-US" altLang="en-US" b="1" dirty="0" smtClean="0">
                <a:solidFill>
                  <a:srgbClr val="000000"/>
                </a:solidFill>
                <a:ea typeface="MS PGothic" charset="-128"/>
              </a:rPr>
              <a:t>) (Page 111)</a:t>
            </a:r>
            <a:endParaRPr lang="en-US" altLang="en-US" b="1" dirty="0">
              <a:solidFill>
                <a:srgbClr val="000000"/>
              </a:solidFill>
              <a:ea typeface="MS PGothic" charset="-128"/>
            </a:endParaRPr>
          </a:p>
          <a:p>
            <a:pPr defTabSz="971550">
              <a:defRPr/>
            </a:pPr>
            <a:endParaRPr lang="en-US" altLang="en-US" dirty="0">
              <a:solidFill>
                <a:srgbClr val="000000"/>
              </a:solidFill>
              <a:ea typeface="MS PGothic" charset="-128"/>
            </a:endParaRPr>
          </a:p>
          <a:p>
            <a:pPr marL="171450" indent="-171450" defTabSz="971550">
              <a:buFont typeface="Arial" charset="0"/>
              <a:buChar char="•"/>
              <a:defRPr/>
            </a:pPr>
            <a:r>
              <a:rPr lang="en-US" altLang="en-US" dirty="0">
                <a:solidFill>
                  <a:srgbClr val="000000"/>
                </a:solidFill>
                <a:ea typeface="MS PGothic" charset="-128"/>
              </a:rPr>
              <a:t>Review key points of the earned income tax credit as </a:t>
            </a:r>
            <a:r>
              <a:rPr lang="en-US" altLang="en-US" b="1" dirty="0">
                <a:solidFill>
                  <a:srgbClr val="000000"/>
                </a:solidFill>
                <a:ea typeface="MS PGothic" charset="-128"/>
              </a:rPr>
              <a:t>one way to increase income </a:t>
            </a:r>
            <a:r>
              <a:rPr lang="en-US" altLang="en-US" dirty="0">
                <a:solidFill>
                  <a:srgbClr val="000000"/>
                </a:solidFill>
                <a:ea typeface="MS PGothic" charset="-128"/>
              </a:rPr>
              <a:t>using information from </a:t>
            </a:r>
            <a:r>
              <a:rPr lang="en-US" altLang="en-US" i="1" dirty="0">
                <a:solidFill>
                  <a:srgbClr val="000000"/>
                </a:solidFill>
                <a:ea typeface="MS PGothic" charset="-128"/>
              </a:rPr>
              <a:t>Module 3, Tool </a:t>
            </a:r>
            <a:r>
              <a:rPr lang="en-US" altLang="en-US" i="1" dirty="0" smtClean="0">
                <a:solidFill>
                  <a:srgbClr val="000000"/>
                </a:solidFill>
                <a:ea typeface="MS PGothic" charset="-128"/>
              </a:rPr>
              <a:t>4 </a:t>
            </a:r>
            <a:r>
              <a:rPr lang="en-US" altLang="en-US" dirty="0" smtClean="0">
                <a:solidFill>
                  <a:srgbClr val="000000"/>
                </a:solidFill>
                <a:ea typeface="MS PGothic" charset="-128"/>
              </a:rPr>
              <a:t>including</a:t>
            </a:r>
            <a:r>
              <a:rPr lang="en-US" altLang="en-US" dirty="0">
                <a:solidFill>
                  <a:srgbClr val="000000"/>
                </a:solidFill>
                <a:ea typeface="MS PGothic" charset="-128"/>
              </a:rPr>
              <a:t>:</a:t>
            </a:r>
          </a:p>
          <a:p>
            <a:pPr marL="649288" lvl="1" indent="-171450" defTabSz="971550">
              <a:buFont typeface="Arial" charset="0"/>
              <a:buChar char="•"/>
              <a:defRPr/>
            </a:pPr>
            <a:r>
              <a:rPr lang="en-US" altLang="en-US" dirty="0">
                <a:solidFill>
                  <a:srgbClr val="000000"/>
                </a:solidFill>
                <a:ea typeface="MS PGothic" charset="-128"/>
              </a:rPr>
              <a:t>Benefit for working people who have low to moderate income.</a:t>
            </a:r>
          </a:p>
          <a:p>
            <a:pPr marL="649288" lvl="1" indent="-171450" defTabSz="971550">
              <a:buFont typeface="Arial" charset="0"/>
              <a:buChar char="•"/>
              <a:defRPr/>
            </a:pPr>
            <a:r>
              <a:rPr lang="en-US" altLang="en-US" dirty="0">
                <a:solidFill>
                  <a:srgbClr val="000000"/>
                </a:solidFill>
                <a:ea typeface="MS PGothic" charset="-128"/>
              </a:rPr>
              <a:t>Reduces the amount of federal income tax owed and may result in a refund. (May be state or city EITC depending on where they live.)</a:t>
            </a:r>
          </a:p>
          <a:p>
            <a:pPr marL="649288" lvl="1" indent="-171450" defTabSz="971550">
              <a:buFont typeface="Arial" charset="0"/>
              <a:buChar char="•"/>
              <a:defRPr/>
            </a:pPr>
            <a:r>
              <a:rPr lang="en-US" altLang="en-US" dirty="0">
                <a:solidFill>
                  <a:srgbClr val="000000"/>
                </a:solidFill>
                <a:ea typeface="MS PGothic" charset="-128"/>
              </a:rPr>
              <a:t>Tax refund is based on income and filing status. </a:t>
            </a:r>
          </a:p>
          <a:p>
            <a:pPr marL="171450" indent="-171450" defTabSz="971550">
              <a:buFont typeface="Arial" charset="0"/>
              <a:buChar char="•"/>
              <a:defRPr/>
            </a:pPr>
            <a:r>
              <a:rPr lang="en-US" altLang="en-US" dirty="0">
                <a:solidFill>
                  <a:srgbClr val="000000"/>
                </a:solidFill>
                <a:ea typeface="MS PGothic" charset="-128"/>
              </a:rPr>
              <a:t>Explain that there are other tax credits, too, such as the Child Tax Credit.</a:t>
            </a:r>
          </a:p>
          <a:p>
            <a:pPr marL="171450" indent="-171450" defTabSz="971550">
              <a:buFont typeface="Arial" charset="0"/>
              <a:buChar char="•"/>
              <a:defRPr/>
            </a:pPr>
            <a:r>
              <a:rPr lang="en-US" altLang="en-US" dirty="0">
                <a:solidFill>
                  <a:srgbClr val="000000"/>
                </a:solidFill>
                <a:ea typeface="MS PGothic" charset="-128"/>
              </a:rPr>
              <a:t>Refer back to your resource and referral guide and highlight where people can get their taxes done free of charge (VITA and other free tax preparation sites).</a:t>
            </a:r>
          </a:p>
          <a:p>
            <a:pPr marL="171450" indent="-171450" defTabSz="971550">
              <a:buFont typeface="Arial" charset="0"/>
              <a:buChar char="•"/>
              <a:defRPr/>
            </a:pPr>
            <a:r>
              <a:rPr lang="en-US" altLang="en-US" dirty="0">
                <a:solidFill>
                  <a:srgbClr val="000000"/>
                </a:solidFill>
                <a:ea typeface="MS PGothic" charset="-128"/>
              </a:rPr>
              <a:t>Explain the advantages of using VITA preparers.</a:t>
            </a:r>
          </a:p>
          <a:p>
            <a:pPr marL="171450" indent="-171450" defTabSz="971550">
              <a:buFont typeface="Arial" charset="0"/>
              <a:buChar char="•"/>
              <a:defRPr/>
            </a:pPr>
            <a:r>
              <a:rPr lang="en-US" altLang="en-US" dirty="0">
                <a:solidFill>
                  <a:srgbClr val="000000"/>
                </a:solidFill>
                <a:ea typeface="MS PGothic" charset="-128"/>
              </a:rPr>
              <a:t>Explain that this information must be updated annually as it changes due to increases in the cost of living.</a:t>
            </a:r>
          </a:p>
        </p:txBody>
      </p:sp>
      <p:sp>
        <p:nvSpPr>
          <p:cNvPr id="1976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A8509F1-502B-4F44-B64D-C8DD6232FF5F}" type="slidenum">
              <a:rPr lang="en-US" altLang="en-US" smtClean="0">
                <a:latin typeface="Calibri" panose="020F0502020204030204" pitchFamily="34" charset="0"/>
              </a:rPr>
              <a:pPr/>
              <a:t>78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8402333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eaLnBrk="1" hangingPunct="1">
              <a:spcBef>
                <a:spcPct val="0"/>
              </a:spcBef>
              <a:defRPr/>
            </a:pPr>
            <a:r>
              <a:rPr lang="en-US" altLang="en-US" b="1" i="1" u="sng" dirty="0" smtClean="0">
                <a:solidFill>
                  <a:srgbClr val="000000"/>
                </a:solidFill>
                <a:ea typeface="MS PGothic" charset="-128"/>
              </a:rPr>
              <a:t>Module 2: Saving </a:t>
            </a:r>
            <a:r>
              <a:rPr lang="en-US" altLang="en-US" b="1" i="1" u="sng" dirty="0">
                <a:solidFill>
                  <a:srgbClr val="000000"/>
                </a:solidFill>
                <a:ea typeface="MS PGothic" charset="-128"/>
              </a:rPr>
              <a:t>for Emergencies, Bills, and </a:t>
            </a:r>
            <a:r>
              <a:rPr lang="en-US" altLang="en-US" b="1" i="1" u="sng" dirty="0" smtClean="0">
                <a:solidFill>
                  <a:srgbClr val="000000"/>
                </a:solidFill>
                <a:ea typeface="MS PGothic" charset="-128"/>
              </a:rPr>
              <a:t>Goals</a:t>
            </a:r>
            <a:endParaRPr lang="en-US" altLang="en-US" b="1" i="1" u="sng" dirty="0">
              <a:solidFill>
                <a:srgbClr val="000000"/>
              </a:solidFill>
              <a:ea typeface="MS PGothic" charset="-128"/>
            </a:endParaRPr>
          </a:p>
          <a:p>
            <a:pPr defTabSz="971550">
              <a:defRPr/>
            </a:pPr>
            <a:endParaRPr lang="en-US" altLang="en-US" b="1" u="sng" dirty="0">
              <a:solidFill>
                <a:srgbClr val="000000"/>
              </a:solidFill>
              <a:ea typeface="MS PGothic" charset="-128"/>
            </a:endParaRPr>
          </a:p>
          <a:p>
            <a:pPr defTabSz="971550">
              <a:defRPr/>
            </a:pPr>
            <a:r>
              <a:rPr lang="en-US" altLang="en-US" b="1" dirty="0" smtClean="0">
                <a:solidFill>
                  <a:srgbClr val="000000"/>
                </a:solidFill>
                <a:ea typeface="MS PGothic" charset="-128"/>
              </a:rPr>
              <a:t>Presentation (</a:t>
            </a:r>
            <a:r>
              <a:rPr lang="en-US" altLang="en-US" b="1" i="1" dirty="0" smtClean="0">
                <a:solidFill>
                  <a:srgbClr val="000000"/>
                </a:solidFill>
                <a:ea typeface="MS PGothic" charset="-128"/>
              </a:rPr>
              <a:t>Module 2, Tool 4: Increasing your income through tax credits</a:t>
            </a:r>
            <a:r>
              <a:rPr lang="en-US" altLang="en-US" b="1" dirty="0" smtClean="0">
                <a:solidFill>
                  <a:srgbClr val="000000"/>
                </a:solidFill>
                <a:ea typeface="MS PGothic" charset="-128"/>
              </a:rPr>
              <a:t>)</a:t>
            </a:r>
            <a:endParaRPr lang="en-US" altLang="en-US" b="1" dirty="0">
              <a:solidFill>
                <a:srgbClr val="000000"/>
              </a:solidFill>
              <a:ea typeface="MS PGothic" charset="-128"/>
            </a:endParaRPr>
          </a:p>
          <a:p>
            <a:pPr defTabSz="971550">
              <a:buFontTx/>
              <a:buChar char="•"/>
              <a:defRPr/>
            </a:pPr>
            <a:endParaRPr lang="en-US" altLang="en-US" dirty="0" smtClean="0">
              <a:solidFill>
                <a:srgbClr val="000000"/>
              </a:solidFill>
              <a:ea typeface="MS PGothic" charset="-128"/>
            </a:endParaRPr>
          </a:p>
          <a:p>
            <a:pPr marL="171450" indent="-171450" defTabSz="971550">
              <a:buFont typeface="Arial" charset="0"/>
              <a:buChar char="•"/>
              <a:defRPr/>
            </a:pPr>
            <a:r>
              <a:rPr lang="en-US" altLang="en-US" dirty="0" smtClean="0">
                <a:solidFill>
                  <a:srgbClr val="000000"/>
                </a:solidFill>
                <a:ea typeface="MS PGothic" charset="-128"/>
              </a:rPr>
              <a:t>From IRS:</a:t>
            </a:r>
          </a:p>
          <a:p>
            <a:pPr marL="628650" lvl="1" indent="-171450" defTabSz="971550">
              <a:buFont typeface="Arial" charset="0"/>
              <a:buChar char="•"/>
              <a:defRPr/>
            </a:pPr>
            <a:r>
              <a:rPr lang="en-US" altLang="en-US" dirty="0" smtClean="0">
                <a:solidFill>
                  <a:srgbClr val="000000"/>
                </a:solidFill>
                <a:ea typeface="MS PGothic" charset="-128"/>
              </a:rPr>
              <a:t>This change begins Jan. 1, 2017, and may affect some returns filed early in 2017. Additional information is listed below.</a:t>
            </a:r>
          </a:p>
          <a:p>
            <a:pPr marL="628650" lvl="1" indent="-171450" defTabSz="971550">
              <a:buFont typeface="Arial" charset="0"/>
              <a:buChar char="•"/>
              <a:defRPr/>
            </a:pPr>
            <a:r>
              <a:rPr lang="en-US" altLang="en-US" dirty="0" smtClean="0">
                <a:solidFill>
                  <a:srgbClr val="000000"/>
                </a:solidFill>
                <a:ea typeface="MS PGothic" charset="-128"/>
              </a:rPr>
              <a:t>To comply with the law, the IRS will hold the refunds on EITC and ACTC-related returns until Feb. 15.</a:t>
            </a:r>
          </a:p>
          <a:p>
            <a:pPr marL="628650" lvl="1" indent="-171450" defTabSz="971550">
              <a:buFont typeface="Arial" charset="0"/>
              <a:buChar char="•"/>
              <a:defRPr/>
            </a:pPr>
            <a:r>
              <a:rPr lang="en-US" altLang="en-US" dirty="0" smtClean="0">
                <a:solidFill>
                  <a:srgbClr val="000000"/>
                </a:solidFill>
                <a:ea typeface="MS PGothic" charset="-128"/>
              </a:rPr>
              <a:t>This allows additional time to help prevent revenue lost due to identity theft and refund fraud related to fabricated wages and withholdings.</a:t>
            </a:r>
          </a:p>
          <a:p>
            <a:pPr marL="628650" lvl="1" indent="-171450" defTabSz="971550">
              <a:buFont typeface="Arial" charset="0"/>
              <a:buChar char="•"/>
              <a:defRPr/>
            </a:pPr>
            <a:r>
              <a:rPr lang="en-US" altLang="en-US" dirty="0" smtClean="0">
                <a:solidFill>
                  <a:srgbClr val="000000"/>
                </a:solidFill>
                <a:ea typeface="MS PGothic" charset="-128"/>
              </a:rPr>
              <a:t>The IRS will hold the entire refund. Under the new law, the IRS cannot release the part of the refund that is not associated with the EITC and ACTC.</a:t>
            </a:r>
          </a:p>
          <a:p>
            <a:pPr marL="628650" lvl="1" indent="-171450" defTabSz="971550">
              <a:buFont typeface="Arial" charset="0"/>
              <a:buChar char="•"/>
              <a:defRPr/>
            </a:pPr>
            <a:r>
              <a:rPr lang="en-US" altLang="en-US" dirty="0" smtClean="0">
                <a:solidFill>
                  <a:srgbClr val="000000"/>
                </a:solidFill>
                <a:ea typeface="MS PGothic" charset="-128"/>
              </a:rPr>
              <a:t>Taxpayers should file as they normally do, and tax return preparers should also submit returns as they normally do.</a:t>
            </a:r>
          </a:p>
          <a:p>
            <a:pPr marL="628650" lvl="1" indent="-171450" defTabSz="971550">
              <a:buFont typeface="Arial" charset="0"/>
              <a:buChar char="•"/>
              <a:defRPr/>
            </a:pPr>
            <a:r>
              <a:rPr lang="en-US" altLang="en-US" dirty="0" smtClean="0">
                <a:solidFill>
                  <a:srgbClr val="000000"/>
                </a:solidFill>
                <a:ea typeface="MS PGothic" charset="-128"/>
              </a:rPr>
              <a:t>The IRS will begin accepting and processing tax returns once the filing season begins, as we do every year. That will not change.</a:t>
            </a:r>
          </a:p>
          <a:p>
            <a:pPr marL="628650" lvl="1" indent="-171450" defTabSz="971550">
              <a:buFont typeface="Arial" charset="0"/>
              <a:buChar char="•"/>
              <a:defRPr/>
            </a:pPr>
            <a:r>
              <a:rPr lang="en-US" altLang="en-US" dirty="0" smtClean="0">
                <a:solidFill>
                  <a:srgbClr val="000000"/>
                </a:solidFill>
                <a:ea typeface="MS PGothic" charset="-128"/>
              </a:rPr>
              <a:t>The IRS still expects to issue most refunds in less than 21 days, though IRS will hold refunds for EITC and ACTC-related tax returns filed early in 2017 until Feb. 15 and then begin issuing them.</a:t>
            </a:r>
          </a:p>
          <a:p>
            <a:pPr marL="628650" lvl="1" indent="-171450" defTabSz="971550">
              <a:buFont typeface="Arial" charset="0"/>
              <a:buChar char="•"/>
              <a:defRPr/>
            </a:pPr>
            <a:endParaRPr lang="en-US" altLang="en-US" dirty="0" smtClean="0">
              <a:solidFill>
                <a:srgbClr val="000000"/>
              </a:solidFill>
              <a:ea typeface="MS PGothic" charset="-128"/>
            </a:endParaRPr>
          </a:p>
          <a:p>
            <a:pPr marL="171450" indent="-171450" defTabSz="971550">
              <a:buFont typeface="Arial" charset="0"/>
              <a:buChar char="•"/>
              <a:defRPr/>
            </a:pPr>
            <a:r>
              <a:rPr lang="en-US" altLang="en-US" dirty="0" smtClean="0">
                <a:solidFill>
                  <a:srgbClr val="000000"/>
                </a:solidFill>
                <a:ea typeface="MS PGothic" charset="-128"/>
              </a:rPr>
              <a:t>https://www.irs.gov/for-tax-pros/new-federal-tax-law-may-affect-some-refunds-filed-in-early-2017</a:t>
            </a:r>
          </a:p>
        </p:txBody>
      </p:sp>
      <p:sp>
        <p:nvSpPr>
          <p:cNvPr id="1996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5C8FBCA-0893-4D11-A13C-58C96B791F34}" type="slidenum">
              <a:rPr lang="en-US" altLang="en-US" smtClean="0">
                <a:latin typeface="Calibri" panose="020F0502020204030204" pitchFamily="34" charset="0"/>
              </a:rPr>
              <a:pPr/>
              <a:t>79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7712094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extLst/>
        </p:spPr>
        <p:txBody>
          <a:bodyPr wrap="square" numCol="1" anchor="t" anchorCtr="0" compatLnSpc="1">
            <a:prstTxWarp prst="textNoShape">
              <a:avLst/>
            </a:prstTxWarp>
          </a:bodyPr>
          <a:lstStyle/>
          <a:p>
            <a:pPr defTabSz="972996">
              <a:defRPr/>
            </a:pPr>
            <a:r>
              <a:rPr lang="en-US" altLang="en-US" b="1" i="1" u="sng" dirty="0" smtClean="0">
                <a:solidFill>
                  <a:srgbClr val="000000"/>
                </a:solidFill>
                <a:cs typeface="+mn-cs"/>
              </a:rPr>
              <a:t>Module 2: Saving for Emergencies, Bills, and Goals</a:t>
            </a:r>
          </a:p>
          <a:p>
            <a:pPr defTabSz="972996">
              <a:defRPr/>
            </a:pPr>
            <a:endParaRPr lang="en-US" altLang="en-US" b="1" dirty="0" smtClean="0">
              <a:solidFill>
                <a:srgbClr val="000000"/>
              </a:solidFill>
              <a:cs typeface="+mn-cs"/>
            </a:endParaRPr>
          </a:p>
          <a:p>
            <a:pPr defTabSz="972996">
              <a:defRPr/>
            </a:pPr>
            <a:r>
              <a:rPr lang="en-US" altLang="en-US" b="1" dirty="0" smtClean="0">
                <a:solidFill>
                  <a:srgbClr val="000000"/>
                </a:solidFill>
                <a:cs typeface="+mn-cs"/>
              </a:rPr>
              <a:t>Presentation and Discussion (Module 2)</a:t>
            </a:r>
          </a:p>
          <a:p>
            <a:pPr defTabSz="972996">
              <a:defRPr/>
            </a:pPr>
            <a:endParaRPr lang="en-US" altLang="en-US" b="1" dirty="0" smtClean="0">
              <a:solidFill>
                <a:srgbClr val="000000"/>
              </a:solidFill>
              <a:cs typeface="+mn-cs"/>
            </a:endParaRPr>
          </a:p>
          <a:p>
            <a:pPr marL="171425" indent="-171425" defTabSz="972996">
              <a:buFont typeface="Arial" panose="020B0604020202020204" pitchFamily="34" charset="0"/>
              <a:buChar char="•"/>
              <a:defRPr/>
            </a:pPr>
            <a:r>
              <a:rPr lang="en-US" altLang="en-US" dirty="0" smtClean="0">
                <a:solidFill>
                  <a:srgbClr val="000000"/>
                </a:solidFill>
                <a:cs typeface="+mn-cs"/>
              </a:rPr>
              <a:t>Highlight opportunities for introducing financial empowerment depending on the amount of time available:</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a 10-minute session</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Tool 1: Savings plan</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a 30-minute session</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Tool 2: Savings and benefits: Understanding asset limits</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multiple sessions</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Tool 3: Finding a safe place for savings</a:t>
            </a:r>
          </a:p>
          <a:p>
            <a:pPr marL="1085825" lvl="2" indent="-171425" defTabSz="972996">
              <a:buFont typeface="Arial" panose="020B0604020202020204" pitchFamily="34" charset="0"/>
              <a:buChar char="•"/>
              <a:defRPr/>
            </a:pPr>
            <a:r>
              <a:rPr lang="en-US" altLang="en-US" dirty="0" smtClean="0">
                <a:solidFill>
                  <a:srgbClr val="000000"/>
                </a:solidFill>
                <a:cs typeface="+mn-cs"/>
              </a:rPr>
              <a:t>Tool 4: Increasing your income through tax credits</a:t>
            </a:r>
          </a:p>
          <a:p>
            <a:pPr marL="628625" lvl="1" indent="-171425" defTabSz="972996">
              <a:buFont typeface="Arial" panose="020B0604020202020204" pitchFamily="34" charset="0"/>
              <a:buChar char="•"/>
              <a:defRPr/>
            </a:pPr>
            <a:endParaRPr lang="en-US" altLang="en-US" dirty="0" smtClean="0">
              <a:solidFill>
                <a:srgbClr val="000000"/>
              </a:solidFill>
              <a:cs typeface="+mn-cs"/>
            </a:endParaRPr>
          </a:p>
          <a:p>
            <a:pPr marL="171425" indent="-171425" defTabSz="972996">
              <a:buFont typeface="Arial" panose="020B0604020202020204" pitchFamily="34" charset="0"/>
              <a:buChar char="•"/>
              <a:defRPr/>
            </a:pPr>
            <a:r>
              <a:rPr lang="en-US" altLang="en-US" b="1" i="1" dirty="0" smtClean="0">
                <a:solidFill>
                  <a:srgbClr val="000000"/>
                </a:solidFill>
                <a:cs typeface="+mn-cs"/>
              </a:rPr>
              <a:t>If you have time during the training:</a:t>
            </a:r>
          </a:p>
          <a:p>
            <a:pPr marL="628625" lvl="1" indent="-171425" defTabSz="972996">
              <a:buFont typeface="Arial" panose="020B0604020202020204" pitchFamily="34" charset="0"/>
              <a:buChar char="•"/>
              <a:defRPr/>
            </a:pPr>
            <a:r>
              <a:rPr lang="en-US" altLang="en-US" b="1" dirty="0" smtClean="0">
                <a:solidFill>
                  <a:srgbClr val="000000"/>
                </a:solidFill>
                <a:cs typeface="+mn-cs"/>
              </a:rPr>
              <a:t>ASK:</a:t>
            </a:r>
            <a:r>
              <a:rPr lang="en-US" altLang="en-US" dirty="0" smtClean="0">
                <a:solidFill>
                  <a:srgbClr val="000000"/>
                </a:solidFill>
                <a:cs typeface="+mn-cs"/>
              </a:rPr>
              <a:t> What other ways could you introduce the financial empowerment tools from this module in your work?</a:t>
            </a:r>
          </a:p>
          <a:p>
            <a:pPr marL="171425" indent="-171425" defTabSz="972996">
              <a:buFont typeface="Arial" panose="020B0604020202020204" pitchFamily="34" charset="0"/>
              <a:buChar char="•"/>
              <a:defRPr/>
            </a:pPr>
            <a:endParaRPr lang="en-US" altLang="en-US" dirty="0" smtClean="0">
              <a:solidFill>
                <a:srgbClr val="000000"/>
              </a:solidFill>
              <a:cs typeface="+mn-cs"/>
            </a:endParaRPr>
          </a:p>
          <a:p>
            <a:pPr defTabSz="971550" eaLnBrk="1" hangingPunct="1">
              <a:spcBef>
                <a:spcPct val="0"/>
              </a:spcBef>
              <a:defRPr/>
            </a:pPr>
            <a:r>
              <a:rPr lang="en-US" altLang="en-US" b="1" dirty="0" smtClean="0">
                <a:solidFill>
                  <a:srgbClr val="000000"/>
                </a:solidFill>
                <a:ea typeface="MS PGothic" charset="-128"/>
              </a:rPr>
              <a:t>Summarize by sharing:</a:t>
            </a:r>
          </a:p>
          <a:p>
            <a:pPr marL="171450" indent="-171450" defTabSz="971550" eaLnBrk="1" hangingPunct="1">
              <a:spcBef>
                <a:spcPct val="0"/>
              </a:spcBef>
              <a:buFont typeface="Arial" charset="0"/>
              <a:buChar char="•"/>
              <a:defRPr/>
            </a:pPr>
            <a:r>
              <a:rPr lang="en-US" altLang="en-US" dirty="0" smtClean="0">
                <a:solidFill>
                  <a:srgbClr val="000000"/>
                </a:solidFill>
                <a:ea typeface="MS PGothic" charset="-128"/>
              </a:rPr>
              <a:t>Savings is money you set aside today to use in the future. People save for many reasons. Reasons to save include emergencies and goals such as: their own goals - like a new TV, appliances, a home, their children</a:t>
            </a:r>
            <a:r>
              <a:rPr lang="ja-JP" altLang="en-US" dirty="0" smtClean="0">
                <a:solidFill>
                  <a:srgbClr val="000000"/>
                </a:solidFill>
                <a:ea typeface="MS PGothic" charset="-128"/>
              </a:rPr>
              <a:t>’</a:t>
            </a:r>
            <a:r>
              <a:rPr lang="en-US" altLang="ja-JP" dirty="0" smtClean="0">
                <a:solidFill>
                  <a:srgbClr val="000000"/>
                </a:solidFill>
                <a:ea typeface="MS PGothic" charset="-128"/>
              </a:rPr>
              <a:t>s education, and retirement</a:t>
            </a:r>
          </a:p>
          <a:p>
            <a:pPr marL="171450" indent="-171450" defTabSz="971550" eaLnBrk="1" hangingPunct="1">
              <a:spcBef>
                <a:spcPct val="0"/>
              </a:spcBef>
              <a:buFont typeface="Arial" charset="0"/>
              <a:buChar char="•"/>
              <a:defRPr/>
            </a:pPr>
            <a:r>
              <a:rPr lang="en-US" altLang="en-US" dirty="0" smtClean="0">
                <a:solidFill>
                  <a:srgbClr val="000000"/>
                </a:solidFill>
                <a:ea typeface="MS PGothic" charset="-128"/>
              </a:rPr>
              <a:t>Why save for emergencies? </a:t>
            </a:r>
            <a:r>
              <a:rPr lang="en-US" altLang="en-US" u="sng" dirty="0" smtClean="0">
                <a:solidFill>
                  <a:srgbClr val="000000"/>
                </a:solidFill>
                <a:ea typeface="MS PGothic" charset="-128"/>
              </a:rPr>
              <a:t>Because they will happen</a:t>
            </a:r>
            <a:r>
              <a:rPr lang="en-US" altLang="en-US" dirty="0" smtClean="0">
                <a:solidFill>
                  <a:srgbClr val="000000"/>
                </a:solidFill>
                <a:ea typeface="MS PGothic" charset="-128"/>
              </a:rPr>
              <a:t>. </a:t>
            </a:r>
          </a:p>
          <a:p>
            <a:pPr marL="171450" indent="-171450" defTabSz="971550" eaLnBrk="1" hangingPunct="1">
              <a:spcBef>
                <a:spcPct val="0"/>
              </a:spcBef>
              <a:buFont typeface="Arial" charset="0"/>
              <a:buChar char="•"/>
              <a:defRPr/>
            </a:pPr>
            <a:r>
              <a:rPr lang="en-US" altLang="en-US" dirty="0" smtClean="0">
                <a:solidFill>
                  <a:srgbClr val="000000"/>
                </a:solidFill>
                <a:ea typeface="MS PGothic" charset="-128"/>
              </a:rPr>
              <a:t>When you save for emergencies in advance, you can handle them when they happen </a:t>
            </a:r>
            <a:r>
              <a:rPr lang="en-US" altLang="en-US" i="1" dirty="0" smtClean="0">
                <a:solidFill>
                  <a:srgbClr val="000000"/>
                </a:solidFill>
                <a:ea typeface="MS PGothic" charset="-128"/>
              </a:rPr>
              <a:t>without having to skip your other bills or borrow money</a:t>
            </a:r>
            <a:r>
              <a:rPr lang="en-US" altLang="en-US" dirty="0" smtClean="0">
                <a:solidFill>
                  <a:srgbClr val="000000"/>
                </a:solidFill>
                <a:ea typeface="MS PGothic" charset="-128"/>
              </a:rPr>
              <a:t>. </a:t>
            </a:r>
          </a:p>
          <a:p>
            <a:pPr marL="171450" indent="-171450" defTabSz="971550" eaLnBrk="1" hangingPunct="1">
              <a:spcBef>
                <a:spcPct val="0"/>
              </a:spcBef>
              <a:buFont typeface="Arial" charset="0"/>
              <a:buChar char="•"/>
              <a:defRPr/>
            </a:pPr>
            <a:r>
              <a:rPr lang="en-US" altLang="en-US" dirty="0" smtClean="0">
                <a:solidFill>
                  <a:srgbClr val="000000"/>
                </a:solidFill>
                <a:ea typeface="MS PGothic" charset="-128"/>
              </a:rPr>
              <a:t>When you borrow money, you have to pay fees and sometimes interest. And on top of that, you will probably have to use some of your income going forward to pay back the money you borrow. </a:t>
            </a:r>
            <a:r>
              <a:rPr lang="en-US" altLang="en-US" b="1" dirty="0" smtClean="0">
                <a:solidFill>
                  <a:srgbClr val="000000"/>
                </a:solidFill>
                <a:ea typeface="MS PGothic" charset="-128"/>
              </a:rPr>
              <a:t>So saving money now for unexpected expenses and emergencies can save you even more money later.</a:t>
            </a:r>
            <a:endParaRPr lang="en-US" altLang="en-US" dirty="0" smtClean="0">
              <a:solidFill>
                <a:srgbClr val="000000"/>
              </a:solidFill>
              <a:ea typeface="MS PGothic" charset="-128"/>
            </a:endParaRPr>
          </a:p>
          <a:p>
            <a:pPr marL="171450" indent="-171450" defTabSz="971550" eaLnBrk="1" hangingPunct="1">
              <a:spcBef>
                <a:spcPct val="0"/>
              </a:spcBef>
              <a:buFont typeface="Arial" charset="0"/>
              <a:buChar char="•"/>
              <a:defRPr/>
            </a:pPr>
            <a:endParaRPr lang="en-US" altLang="en-US" dirty="0" smtClean="0">
              <a:solidFill>
                <a:srgbClr val="000000"/>
              </a:solidFill>
              <a:cs typeface="+mn-cs"/>
            </a:endParaRPr>
          </a:p>
          <a:p>
            <a:pPr marL="0" indent="0" defTabSz="972996">
              <a:buFont typeface="Arial" panose="020B0604020202020204" pitchFamily="34" charset="0"/>
              <a:buNone/>
              <a:defRPr/>
            </a:pPr>
            <a:r>
              <a:rPr lang="en-US" altLang="en-US" b="1" dirty="0" smtClean="0">
                <a:solidFill>
                  <a:srgbClr val="000000"/>
                </a:solidFill>
                <a:cs typeface="+mn-cs"/>
              </a:rPr>
              <a:t>WRAP UP</a:t>
            </a:r>
          </a:p>
          <a:p>
            <a:pPr marL="628650" lvl="1" indent="-171450">
              <a:buFont typeface="Arial" charset="0"/>
              <a:buChar char="•"/>
              <a:defRPr/>
            </a:pPr>
            <a:r>
              <a:rPr lang="en-US" altLang="en-US" dirty="0" smtClean="0">
                <a:ea typeface="MS PGothic" charset="-128"/>
              </a:rPr>
              <a:t>You may want to set aside income for your goals, emergencies, and bills.</a:t>
            </a:r>
          </a:p>
          <a:p>
            <a:pPr marL="628650" lvl="1" indent="-171450">
              <a:buFont typeface="Arial" charset="0"/>
              <a:buChar char="•"/>
              <a:defRPr/>
            </a:pPr>
            <a:r>
              <a:rPr lang="en-US" altLang="en-US" dirty="0" smtClean="0">
                <a:ea typeface="MS PGothic" charset="-128"/>
              </a:rPr>
              <a:t>Many emergencies or unexpected expenses can be managed with $500 to $1,000 in an emergency fund.</a:t>
            </a:r>
          </a:p>
          <a:p>
            <a:pPr marL="628650" lvl="1" indent="-171450">
              <a:buFont typeface="Arial" charset="0"/>
              <a:buChar char="•"/>
              <a:defRPr/>
            </a:pPr>
            <a:r>
              <a:rPr lang="en-US" altLang="en-US" dirty="0" smtClean="0">
                <a:ea typeface="MS PGothic" charset="-128"/>
              </a:rPr>
              <a:t>Use </a:t>
            </a:r>
            <a:r>
              <a:rPr lang="en-US" altLang="en-US" b="1" i="1" dirty="0" smtClean="0">
                <a:ea typeface="MS PGothic" charset="-128"/>
              </a:rPr>
              <a:t>Tool 1: Savings plan </a:t>
            </a:r>
            <a:r>
              <a:rPr lang="en-US" altLang="en-US" dirty="0" smtClean="0">
                <a:ea typeface="MS PGothic" charset="-128"/>
              </a:rPr>
              <a:t>to help you plan for and build your savings.</a:t>
            </a:r>
          </a:p>
          <a:p>
            <a:pPr marL="628650" lvl="1" indent="-171450">
              <a:buFont typeface="Arial" charset="0"/>
              <a:buChar char="•"/>
              <a:defRPr/>
            </a:pPr>
            <a:r>
              <a:rPr lang="en-US" altLang="en-US" dirty="0" smtClean="0">
                <a:ea typeface="MS PGothic" charset="-128"/>
              </a:rPr>
              <a:t>Use </a:t>
            </a:r>
            <a:r>
              <a:rPr lang="en-US" altLang="en-US" b="1" i="1" dirty="0" smtClean="0">
                <a:ea typeface="MS PGothic" charset="-128"/>
              </a:rPr>
              <a:t>Tool 2: Savings and benefits </a:t>
            </a:r>
            <a:r>
              <a:rPr lang="en-US" altLang="en-US" dirty="0" smtClean="0">
                <a:ea typeface="MS PGothic" charset="-128"/>
              </a:rPr>
              <a:t>to better understand how benefits may impact ability to save.</a:t>
            </a:r>
          </a:p>
          <a:p>
            <a:pPr marL="628650" lvl="1" indent="-171450">
              <a:buFont typeface="Arial" charset="0"/>
              <a:buChar char="•"/>
              <a:defRPr/>
            </a:pPr>
            <a:r>
              <a:rPr lang="en-US" altLang="en-US" dirty="0" smtClean="0">
                <a:ea typeface="MS PGothic" charset="-128"/>
              </a:rPr>
              <a:t>Use </a:t>
            </a:r>
            <a:r>
              <a:rPr lang="en-US" altLang="en-US" b="1" i="1" dirty="0" smtClean="0">
                <a:ea typeface="MS PGothic" charset="-128"/>
              </a:rPr>
              <a:t>Tool 3: Finding a safe place for savings </a:t>
            </a:r>
            <a:r>
              <a:rPr lang="en-US" altLang="en-US" dirty="0" smtClean="0">
                <a:ea typeface="MS PGothic" charset="-128"/>
              </a:rPr>
              <a:t>to better understand the benefits and risks of different places to put your savings so you can make the best choice for you.</a:t>
            </a:r>
          </a:p>
          <a:p>
            <a:pPr marL="628650" lvl="1" indent="-171450">
              <a:buFont typeface="Arial" charset="0"/>
              <a:buChar char="•"/>
              <a:defRPr/>
            </a:pPr>
            <a:r>
              <a:rPr lang="en-US" altLang="en-US" dirty="0" smtClean="0">
                <a:ea typeface="MS PGothic" charset="-128"/>
              </a:rPr>
              <a:t>Use </a:t>
            </a:r>
            <a:r>
              <a:rPr lang="en-US" altLang="en-US" b="1" i="1" dirty="0" smtClean="0">
                <a:ea typeface="MS PGothic" charset="-128"/>
              </a:rPr>
              <a:t>Tool 4: Increasing your income through tax credits </a:t>
            </a:r>
            <a:r>
              <a:rPr lang="en-US" altLang="en-US" dirty="0" smtClean="0">
                <a:ea typeface="MS PGothic" charset="-128"/>
              </a:rPr>
              <a:t>to learn more about tax credits that may increase your income.</a:t>
            </a:r>
          </a:p>
        </p:txBody>
      </p:sp>
      <p:sp>
        <p:nvSpPr>
          <p:cNvPr id="2017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13A7D92-D3FB-4BC9-A4EC-CCBB23D9BACE}" type="slidenum">
              <a:rPr lang="en-US" altLang="en-US" smtClean="0">
                <a:latin typeface="Calibri" panose="020F0502020204030204" pitchFamily="34" charset="0"/>
              </a:rPr>
              <a:pPr/>
              <a:t>80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3765979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2037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C124CA5-94DF-4B37-B7C1-72F1156A1F7A}" type="slidenum">
              <a:rPr lang="en-US" altLang="en-US" smtClean="0">
                <a:latin typeface="Calibri" panose="020F0502020204030204" pitchFamily="34" charset="0"/>
              </a:rPr>
              <a:pPr/>
              <a:t>81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114666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2: </a:t>
            </a:r>
            <a:r>
              <a:rPr lang="en-US" altLang="en-US" b="1" i="1" u="sng" dirty="0" smtClean="0">
                <a:solidFill>
                  <a:srgbClr val="000000"/>
                </a:solidFill>
                <a:ea typeface="MS PGothic" charset="-128"/>
              </a:rPr>
              <a:t>Overview </a:t>
            </a:r>
            <a:r>
              <a:rPr lang="en-US" altLang="en-US" b="1" i="1" u="sng" dirty="0">
                <a:solidFill>
                  <a:srgbClr val="000000"/>
                </a:solidFill>
                <a:ea typeface="MS PGothic" charset="-128"/>
              </a:rPr>
              <a:t>of the Training and Introductions</a:t>
            </a:r>
          </a:p>
          <a:p>
            <a:pPr eaLnBrk="1" hangingPunct="1">
              <a:spcBef>
                <a:spcPct val="0"/>
              </a:spcBef>
              <a:defRPr/>
            </a:pPr>
            <a:r>
              <a:rPr lang="en-US" altLang="en-US" b="1" dirty="0">
                <a:solidFill>
                  <a:srgbClr val="000000"/>
                </a:solidFill>
                <a:ea typeface="MS PGothic" charset="-128"/>
              </a:rPr>
              <a:t>Estimated Time: 10 Minutes</a:t>
            </a:r>
          </a:p>
          <a:p>
            <a:pPr eaLnBrk="1" hangingPunct="1">
              <a:spcBef>
                <a:spcPct val="0"/>
              </a:spcBef>
              <a:defRPr/>
            </a:pPr>
            <a:r>
              <a:rPr lang="en-US" altLang="en-US" b="1" dirty="0">
                <a:solidFill>
                  <a:srgbClr val="000000"/>
                </a:solidFill>
                <a:ea typeface="MS PGothic" charset="-128"/>
              </a:rPr>
              <a:t>Methodology: Presentation / Icebreaker (Introduction Activity)</a:t>
            </a:r>
          </a:p>
          <a:p>
            <a:pPr eaLnBrk="1" hangingPunct="1">
              <a:spcBef>
                <a:spcPct val="0"/>
              </a:spcBef>
              <a:defRPr/>
            </a:pPr>
            <a:r>
              <a:rPr lang="en-US" altLang="en-US" b="1" dirty="0">
                <a:solidFill>
                  <a:srgbClr val="000000"/>
                </a:solidFill>
                <a:ea typeface="MS PGothic" charset="-128"/>
              </a:rPr>
              <a:t>Corresponding Section in </a:t>
            </a:r>
            <a:r>
              <a:rPr lang="en-US" altLang="en-US" b="1" dirty="0" smtClean="0">
                <a:solidFill>
                  <a:srgbClr val="000000"/>
                </a:solidFill>
                <a:ea typeface="MS PGothic" charset="-128"/>
              </a:rPr>
              <a:t>toolkit</a:t>
            </a:r>
            <a:r>
              <a:rPr lang="en-US" altLang="en-US" b="1" dirty="0">
                <a:solidFill>
                  <a:srgbClr val="000000"/>
                </a:solidFill>
                <a:ea typeface="MS PGothic" charset="-128"/>
              </a:rPr>
              <a:t>: Introduction Part 1: Introduction to the </a:t>
            </a:r>
            <a:r>
              <a:rPr lang="en-US" altLang="en-US" b="1" dirty="0" smtClean="0">
                <a:solidFill>
                  <a:srgbClr val="000000"/>
                </a:solidFill>
                <a:ea typeface="MS PGothic" charset="-128"/>
              </a:rPr>
              <a:t>toolkit </a:t>
            </a:r>
            <a:r>
              <a:rPr lang="en-US" altLang="en-US" b="1" dirty="0">
                <a:solidFill>
                  <a:srgbClr val="000000"/>
                </a:solidFill>
                <a:ea typeface="MS PGothic" charset="-128"/>
              </a:rPr>
              <a:t>(Page </a:t>
            </a:r>
            <a:r>
              <a:rPr lang="en-US" altLang="en-US" b="1" dirty="0" smtClean="0">
                <a:solidFill>
                  <a:srgbClr val="000000"/>
                </a:solidFill>
                <a:ea typeface="MS PGothic" charset="-128"/>
              </a:rPr>
              <a:t>9)</a:t>
            </a:r>
            <a:endParaRPr lang="en-US" altLang="en-US" b="1" dirty="0">
              <a:solidFill>
                <a:srgbClr val="000000"/>
              </a:solidFill>
              <a:ea typeface="MS PGothic" charset="-128"/>
            </a:endParaRPr>
          </a:p>
          <a:p>
            <a:pPr eaLnBrk="1" hangingPunct="1">
              <a:spcBef>
                <a:spcPct val="0"/>
              </a:spcBef>
              <a:defRPr/>
            </a:pPr>
            <a:endParaRPr lang="en-US" altLang="en-US" b="1" u="sng" dirty="0">
              <a:solidFill>
                <a:srgbClr val="000000"/>
              </a:solidFill>
              <a:ea typeface="MS PGothic" charset="-128"/>
            </a:endParaRPr>
          </a:p>
          <a:p>
            <a:pPr eaLnBrk="1" hangingPunct="1">
              <a:spcBef>
                <a:spcPct val="0"/>
              </a:spcBef>
              <a:defRPr/>
            </a:pPr>
            <a:r>
              <a:rPr lang="en-US" altLang="en-US" b="1" u="sng" dirty="0">
                <a:solidFill>
                  <a:srgbClr val="000000"/>
                </a:solidFill>
                <a:ea typeface="MS PGothic" charset="-128"/>
              </a:rPr>
              <a:t>Instructions for Facilitator:</a:t>
            </a:r>
          </a:p>
          <a:p>
            <a:pPr eaLnBrk="1" hangingPunct="1">
              <a:spcBef>
                <a:spcPct val="0"/>
              </a:spcBef>
              <a:defRPr/>
            </a:pPr>
            <a:endParaRPr lang="en-US" altLang="en-US" b="1" u="sng"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Review training purpose: </a:t>
            </a:r>
            <a:r>
              <a:rPr lang="en-US" altLang="en-US" b="1" i="1" dirty="0">
                <a:solidFill>
                  <a:srgbClr val="000000"/>
                </a:solidFill>
                <a:ea typeface="MS PGothic" charset="-128"/>
              </a:rPr>
              <a:t>To provide you with an orientation to Your Money, Your Goals, </a:t>
            </a:r>
            <a:r>
              <a:rPr lang="en-US" altLang="en-US" b="1" i="1" dirty="0" smtClean="0">
                <a:solidFill>
                  <a:srgbClr val="000000"/>
                </a:solidFill>
                <a:ea typeface="MS PGothic" charset="-128"/>
              </a:rPr>
              <a:t>an </a:t>
            </a:r>
            <a:r>
              <a:rPr lang="en-US" altLang="en-US" b="1" i="1" dirty="0">
                <a:solidFill>
                  <a:srgbClr val="000000"/>
                </a:solidFill>
                <a:ea typeface="MS PGothic" charset="-128"/>
              </a:rPr>
              <a:t>overview of the </a:t>
            </a:r>
            <a:r>
              <a:rPr lang="en-US" altLang="en-US" b="1" i="1" dirty="0" smtClean="0">
                <a:solidFill>
                  <a:srgbClr val="000000"/>
                </a:solidFill>
                <a:ea typeface="MS PGothic" charset="-128"/>
              </a:rPr>
              <a:t>training, strategies for using the toolkit, and the </a:t>
            </a:r>
            <a:r>
              <a:rPr lang="en-US" altLang="en-US" b="1" i="1" dirty="0">
                <a:solidFill>
                  <a:srgbClr val="000000"/>
                </a:solidFill>
                <a:ea typeface="MS PGothic" charset="-128"/>
              </a:rPr>
              <a:t>tools, knowledge, and confidence to provide financial empowerment services to the people you serve and provide this training in your community. </a:t>
            </a:r>
          </a:p>
          <a:p>
            <a:pPr marL="171450" indent="-171450" eaLnBrk="1" hangingPunct="1">
              <a:spcBef>
                <a:spcPct val="0"/>
              </a:spcBef>
              <a:buFont typeface="Arial" charset="0"/>
              <a:buChar char="•"/>
              <a:defRPr/>
            </a:pPr>
            <a:endParaRPr lang="en-US" altLang="en-US" b="1" i="1" dirty="0">
              <a:solidFill>
                <a:srgbClr val="000000"/>
              </a:solidFill>
              <a:ea typeface="MS PGothic" charset="-128"/>
            </a:endParaRPr>
          </a:p>
          <a:p>
            <a:pPr marL="171450" indent="-171450" eaLnBrk="1" hangingPunct="1">
              <a:spcBef>
                <a:spcPct val="0"/>
              </a:spcBef>
              <a:buFont typeface="Arial" charset="0"/>
              <a:buChar char="•"/>
              <a:defRPr/>
            </a:pPr>
            <a:endParaRPr lang="en-US" altLang="en-US" b="1" i="1" dirty="0">
              <a:solidFill>
                <a:srgbClr val="000000"/>
              </a:solidFill>
              <a:ea typeface="MS PGothic" charset="-128"/>
            </a:endParaRP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9230BD1-35D2-42D2-AFE2-9E6515F5969E}" type="slidenum">
              <a:rPr lang="en-US" altLang="en-US" smtClean="0">
                <a:latin typeface="Calibri" panose="020F0502020204030204" pitchFamily="34" charset="0"/>
              </a:rPr>
              <a:pPr/>
              <a:t>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7719516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3: Tracking </a:t>
            </a:r>
            <a:r>
              <a:rPr lang="en-US" altLang="en-US" b="1" i="1" u="sng" dirty="0">
                <a:solidFill>
                  <a:srgbClr val="000000"/>
                </a:solidFill>
                <a:ea typeface="MS PGothic" charset="-128"/>
              </a:rPr>
              <a:t>and Managing Income and Benefits</a:t>
            </a:r>
          </a:p>
          <a:p>
            <a:pPr eaLnBrk="1" hangingPunct="1">
              <a:spcBef>
                <a:spcPct val="0"/>
              </a:spcBef>
              <a:defRPr/>
            </a:pPr>
            <a:r>
              <a:rPr lang="en-US" altLang="en-US" b="1" dirty="0">
                <a:solidFill>
                  <a:srgbClr val="000000"/>
                </a:solidFill>
                <a:ea typeface="MS PGothic" charset="-128"/>
              </a:rPr>
              <a:t>Estimated Time: 30 Minutes</a:t>
            </a:r>
          </a:p>
          <a:p>
            <a:pPr eaLnBrk="1" hangingPunct="1">
              <a:spcBef>
                <a:spcPct val="0"/>
              </a:spcBef>
              <a:defRPr/>
            </a:pPr>
            <a:r>
              <a:rPr lang="en-US" altLang="en-US" b="1" dirty="0">
                <a:solidFill>
                  <a:srgbClr val="000000"/>
                </a:solidFill>
                <a:ea typeface="MS PGothic" charset="-128"/>
              </a:rPr>
              <a:t>Methodology: Facilitated Discussion / Tool Analysis / Presentation</a:t>
            </a:r>
          </a:p>
          <a:p>
            <a:pPr eaLnBrk="1" hangingPunct="1">
              <a:spcBef>
                <a:spcPct val="0"/>
              </a:spcBef>
              <a:defRPr/>
            </a:pPr>
            <a:r>
              <a:rPr lang="en-US" altLang="en-US" b="1" dirty="0">
                <a:solidFill>
                  <a:srgbClr val="000000"/>
                </a:solidFill>
                <a:ea typeface="MS PGothic" charset="-128"/>
              </a:rPr>
              <a:t>Corresponding Section in </a:t>
            </a:r>
            <a:r>
              <a:rPr lang="en-US" altLang="en-US" b="1" dirty="0" smtClean="0">
                <a:solidFill>
                  <a:srgbClr val="000000"/>
                </a:solidFill>
                <a:ea typeface="MS PGothic" charset="-128"/>
              </a:rPr>
              <a:t>toolkit</a:t>
            </a:r>
            <a:r>
              <a:rPr lang="en-US" altLang="en-US" b="1" dirty="0">
                <a:solidFill>
                  <a:srgbClr val="000000"/>
                </a:solidFill>
                <a:ea typeface="MS PGothic" charset="-128"/>
              </a:rPr>
              <a:t>: Module 3 (Pages </a:t>
            </a:r>
            <a:r>
              <a:rPr lang="en-US" altLang="en-US" b="1" dirty="0" smtClean="0">
                <a:solidFill>
                  <a:srgbClr val="000000"/>
                </a:solidFill>
                <a:ea typeface="MS PGothic" charset="-128"/>
              </a:rPr>
              <a:t>115)</a:t>
            </a:r>
            <a:endParaRPr lang="en-US" altLang="en-US" b="1" dirty="0">
              <a:solidFill>
                <a:srgbClr val="000000"/>
              </a:solidFill>
              <a:ea typeface="MS PGothic" charset="-128"/>
            </a:endParaRPr>
          </a:p>
          <a:p>
            <a:pPr eaLnBrk="1" hangingPunct="1">
              <a:spcBef>
                <a:spcPct val="0"/>
              </a:spcBef>
              <a:defRPr/>
            </a:pPr>
            <a:endParaRPr lang="en-US" altLang="en-US" b="1" dirty="0">
              <a:solidFill>
                <a:srgbClr val="000000"/>
              </a:solidFill>
              <a:ea typeface="MS PGothic" charset="-128"/>
            </a:endParaRPr>
          </a:p>
          <a:p>
            <a:pPr eaLnBrk="1" hangingPunct="1">
              <a:spcBef>
                <a:spcPct val="0"/>
              </a:spcBef>
              <a:defRPr/>
            </a:pPr>
            <a:r>
              <a:rPr lang="en-US" altLang="en-US" b="1" u="sng" dirty="0">
                <a:solidFill>
                  <a:srgbClr val="000000"/>
                </a:solidFill>
                <a:ea typeface="MS PGothic" charset="-128"/>
              </a:rPr>
              <a:t>Instructions for Facilitator:</a:t>
            </a:r>
          </a:p>
          <a:p>
            <a:pPr eaLnBrk="1" hangingPunct="1">
              <a:spcBef>
                <a:spcPct val="0"/>
              </a:spcBef>
              <a:defRPr/>
            </a:pPr>
            <a:endParaRPr lang="en-US" altLang="en-US" b="1" u="sng" dirty="0">
              <a:solidFill>
                <a:srgbClr val="000000"/>
              </a:solidFill>
              <a:ea typeface="MS PGothic" charset="-128"/>
            </a:endParaRPr>
          </a:p>
          <a:p>
            <a:pPr eaLnBrk="1" hangingPunct="1">
              <a:spcBef>
                <a:spcPct val="0"/>
              </a:spcBef>
              <a:defRPr/>
            </a:pPr>
            <a:r>
              <a:rPr lang="en-US" altLang="en-US" b="1" dirty="0">
                <a:solidFill>
                  <a:srgbClr val="000000"/>
                </a:solidFill>
                <a:ea typeface="MS PGothic" charset="-128"/>
              </a:rPr>
              <a:t>Facilitated Discussion</a:t>
            </a:r>
            <a:r>
              <a:rPr lang="en-US" altLang="en-US" dirty="0">
                <a:solidFill>
                  <a:srgbClr val="000000"/>
                </a:solidFill>
                <a:ea typeface="MS PGothic" charset="-128"/>
              </a:rPr>
              <a:t> </a:t>
            </a:r>
            <a:r>
              <a:rPr lang="en-US" altLang="en-US" b="1" dirty="0">
                <a:solidFill>
                  <a:srgbClr val="000000"/>
                </a:solidFill>
                <a:ea typeface="MS PGothic" charset="-128"/>
              </a:rPr>
              <a:t>(Module 3</a:t>
            </a:r>
            <a:r>
              <a:rPr lang="en-US" altLang="en-US" b="1" dirty="0" smtClean="0">
                <a:solidFill>
                  <a:srgbClr val="000000"/>
                </a:solidFill>
                <a:ea typeface="MS PGothic" charset="-128"/>
              </a:rPr>
              <a:t>)</a:t>
            </a:r>
          </a:p>
          <a:p>
            <a:pPr eaLnBrk="1" hangingPunct="1">
              <a:spcBef>
                <a:spcPct val="0"/>
              </a:spcBef>
              <a:defRPr/>
            </a:pPr>
            <a:endParaRPr lang="en-US" altLang="en-US" b="1" dirty="0" smtClean="0">
              <a:solidFill>
                <a:srgbClr val="000000"/>
              </a:solidFill>
              <a:ea typeface="MS PGothic" charset="-128"/>
            </a:endParaRPr>
          </a:p>
          <a:p>
            <a:pPr eaLnBrk="1" hangingPunct="1">
              <a:spcBef>
                <a:spcPct val="0"/>
              </a:spcBef>
              <a:defRPr/>
            </a:pPr>
            <a:r>
              <a:rPr lang="en-US" altLang="en-US" dirty="0" smtClean="0">
                <a:solidFill>
                  <a:srgbClr val="000000"/>
                </a:solidFill>
                <a:ea typeface="MS PGothic" charset="-128"/>
              </a:rPr>
              <a:t>Note: Wage garnishment starts on </a:t>
            </a:r>
            <a:r>
              <a:rPr lang="en-US" altLang="en-US" b="1" dirty="0" smtClean="0">
                <a:solidFill>
                  <a:srgbClr val="000000"/>
                </a:solidFill>
                <a:ea typeface="MS PGothic" charset="-128"/>
              </a:rPr>
              <a:t>Page 117 </a:t>
            </a:r>
            <a:r>
              <a:rPr lang="en-US" altLang="en-US" dirty="0" smtClean="0">
                <a:solidFill>
                  <a:srgbClr val="000000"/>
                </a:solidFill>
                <a:ea typeface="MS PGothic" charset="-128"/>
              </a:rPr>
              <a:t>in toolkit</a:t>
            </a:r>
            <a:endParaRPr lang="en-US" altLang="en-US" dirty="0">
              <a:solidFill>
                <a:srgbClr val="000000"/>
              </a:solidFill>
              <a:ea typeface="MS PGothic" charset="-128"/>
            </a:endParaRPr>
          </a:p>
          <a:p>
            <a:pPr eaLnBrk="1" hangingPunct="1">
              <a:spcBef>
                <a:spcPct val="0"/>
              </a:spcBef>
              <a:buFontTx/>
              <a:buChar char="•"/>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Define income.</a:t>
            </a:r>
          </a:p>
          <a:p>
            <a:pPr marL="171450" indent="-171450" eaLnBrk="1" hangingPunct="1">
              <a:spcBef>
                <a:spcPct val="0"/>
              </a:spcBef>
              <a:buFont typeface="Arial" charset="0"/>
              <a:buChar char="•"/>
              <a:defRPr/>
            </a:pPr>
            <a:r>
              <a:rPr lang="en-US" altLang="en-US" dirty="0">
                <a:solidFill>
                  <a:srgbClr val="000000"/>
                </a:solidFill>
                <a:ea typeface="MS PGothic" charset="-128"/>
              </a:rPr>
              <a:t>Ask participants to differentiate regular, irregular, seasonal, and one-time income.</a:t>
            </a:r>
          </a:p>
          <a:p>
            <a:pPr marL="171450" indent="-171450" eaLnBrk="1" hangingPunct="1">
              <a:spcBef>
                <a:spcPct val="0"/>
              </a:spcBef>
              <a:buFont typeface="Arial" charset="0"/>
              <a:buChar char="•"/>
              <a:defRPr/>
            </a:pPr>
            <a:r>
              <a:rPr lang="en-US" altLang="en-US" b="1" i="1" dirty="0">
                <a:solidFill>
                  <a:srgbClr val="000000"/>
                </a:solidFill>
                <a:ea typeface="MS PGothic" charset="-128"/>
              </a:rPr>
              <a:t>ASK: How do these different kinds of income impact budgeting and cash flow?</a:t>
            </a:r>
          </a:p>
          <a:p>
            <a:pPr marL="171450" indent="-171450" eaLnBrk="1" hangingPunct="1">
              <a:spcBef>
                <a:spcPct val="0"/>
              </a:spcBef>
              <a:buFont typeface="Arial" charset="0"/>
              <a:buChar char="•"/>
              <a:defRPr/>
            </a:pPr>
            <a:r>
              <a:rPr lang="en-US" altLang="en-US" b="1" i="1" dirty="0">
                <a:solidFill>
                  <a:srgbClr val="000000"/>
                </a:solidFill>
                <a:ea typeface="MS PGothic" charset="-128"/>
              </a:rPr>
              <a:t>ASK: How are benefits (public) different from income? </a:t>
            </a:r>
          </a:p>
          <a:p>
            <a:pPr marL="171450" indent="-171450" eaLnBrk="1" hangingPunct="1">
              <a:spcBef>
                <a:spcPct val="0"/>
              </a:spcBef>
              <a:buFont typeface="Arial" charset="0"/>
              <a:buChar char="•"/>
              <a:defRPr/>
            </a:pPr>
            <a:r>
              <a:rPr lang="en-US" altLang="en-US" dirty="0">
                <a:solidFill>
                  <a:srgbClr val="000000"/>
                </a:solidFill>
                <a:ea typeface="MS PGothic" charset="-128"/>
              </a:rPr>
              <a:t>Explain wage garnishment using the following from the materials in Module </a:t>
            </a:r>
            <a:r>
              <a:rPr lang="en-US" altLang="en-US" dirty="0" smtClean="0">
                <a:solidFill>
                  <a:srgbClr val="000000"/>
                </a:solidFill>
                <a:ea typeface="MS PGothic" charset="-128"/>
              </a:rPr>
              <a:t>3 if </a:t>
            </a:r>
            <a:r>
              <a:rPr lang="en-US" altLang="en-US" dirty="0">
                <a:solidFill>
                  <a:srgbClr val="000000"/>
                </a:solidFill>
                <a:ea typeface="MS PGothic" charset="-128"/>
              </a:rPr>
              <a:t>not covered during Module 2:</a:t>
            </a:r>
          </a:p>
          <a:p>
            <a:pPr marL="660400" lvl="1" indent="-179388" eaLnBrk="1" hangingPunct="1">
              <a:spcBef>
                <a:spcPct val="0"/>
              </a:spcBef>
              <a:buFontTx/>
              <a:buChar char="•"/>
              <a:defRPr/>
            </a:pPr>
            <a:r>
              <a:rPr lang="en-US" altLang="en-US" b="1" dirty="0">
                <a:solidFill>
                  <a:srgbClr val="000000"/>
                </a:solidFill>
                <a:ea typeface="MS PGothic" charset="-128"/>
              </a:rPr>
              <a:t>Wage garnishments</a:t>
            </a:r>
            <a:r>
              <a:rPr lang="en-US" altLang="en-US" dirty="0">
                <a:solidFill>
                  <a:srgbClr val="000000"/>
                </a:solidFill>
                <a:ea typeface="MS PGothic" charset="-128"/>
              </a:rPr>
              <a:t> give the government or creditors the right to collect money directly out of someone’s paycheck. This can generally only happen with a court order. </a:t>
            </a:r>
          </a:p>
          <a:p>
            <a:pPr marL="1141413" lvl="2" indent="-179388" eaLnBrk="1" hangingPunct="1">
              <a:spcBef>
                <a:spcPct val="0"/>
              </a:spcBef>
              <a:buFontTx/>
              <a:buChar char="•"/>
              <a:defRPr/>
            </a:pPr>
            <a:r>
              <a:rPr lang="en-US" altLang="en-US" dirty="0">
                <a:solidFill>
                  <a:srgbClr val="000000"/>
                </a:solidFill>
                <a:ea typeface="MS PGothic" charset="-128"/>
              </a:rPr>
              <a:t>Common reasons for wage garnishment are: </a:t>
            </a:r>
          </a:p>
          <a:p>
            <a:pPr marL="1625600" lvl="3" indent="-179388" eaLnBrk="1" hangingPunct="1">
              <a:spcBef>
                <a:spcPct val="0"/>
              </a:spcBef>
              <a:buFontTx/>
              <a:buChar char="•"/>
              <a:defRPr/>
            </a:pPr>
            <a:r>
              <a:rPr lang="en-US" altLang="en-US" dirty="0">
                <a:solidFill>
                  <a:srgbClr val="000000"/>
                </a:solidFill>
                <a:ea typeface="MS PGothic" charset="-128"/>
              </a:rPr>
              <a:t>Taxes owed to the IRS or the state</a:t>
            </a:r>
          </a:p>
          <a:p>
            <a:pPr marL="1625600" lvl="3" indent="-179388" eaLnBrk="1" hangingPunct="1">
              <a:spcBef>
                <a:spcPct val="0"/>
              </a:spcBef>
              <a:buFontTx/>
              <a:buChar char="•"/>
              <a:defRPr/>
            </a:pPr>
            <a:r>
              <a:rPr lang="en-US" altLang="en-US" dirty="0">
                <a:solidFill>
                  <a:srgbClr val="000000"/>
                </a:solidFill>
                <a:ea typeface="MS PGothic" charset="-128"/>
              </a:rPr>
              <a:t>Money owed for child support</a:t>
            </a:r>
          </a:p>
          <a:p>
            <a:pPr marL="1625600" lvl="3" indent="-179388" eaLnBrk="1" hangingPunct="1">
              <a:spcBef>
                <a:spcPct val="0"/>
              </a:spcBef>
              <a:buFontTx/>
              <a:buChar char="•"/>
              <a:defRPr/>
            </a:pPr>
            <a:r>
              <a:rPr lang="en-US" altLang="en-US" dirty="0">
                <a:solidFill>
                  <a:srgbClr val="000000"/>
                </a:solidFill>
                <a:ea typeface="MS PGothic" charset="-128"/>
              </a:rPr>
              <a:t>Money owed for delinquent student loans</a:t>
            </a:r>
          </a:p>
          <a:p>
            <a:pPr marL="1625600" lvl="3" indent="-179388" eaLnBrk="1" hangingPunct="1">
              <a:spcBef>
                <a:spcPct val="0"/>
              </a:spcBef>
              <a:buFontTx/>
              <a:buChar char="•"/>
              <a:defRPr/>
            </a:pPr>
            <a:r>
              <a:rPr lang="en-US" altLang="en-US" dirty="0">
                <a:solidFill>
                  <a:srgbClr val="000000"/>
                </a:solidFill>
                <a:ea typeface="MS PGothic" charset="-128"/>
              </a:rPr>
              <a:t>Other unpaid or delinquent </a:t>
            </a:r>
            <a:r>
              <a:rPr lang="en-US" altLang="en-US" dirty="0" smtClean="0">
                <a:solidFill>
                  <a:srgbClr val="000000"/>
                </a:solidFill>
                <a:ea typeface="MS PGothic" charset="-128"/>
              </a:rPr>
              <a:t>debts</a:t>
            </a:r>
          </a:p>
          <a:p>
            <a:pPr marL="1625600" lvl="3" indent="-179388" eaLnBrk="1" hangingPunct="1">
              <a:spcBef>
                <a:spcPct val="0"/>
              </a:spcBef>
              <a:buFontTx/>
              <a:buChar char="•"/>
              <a:defRPr/>
            </a:pPr>
            <a:endParaRPr lang="en-US" altLang="en-US" dirty="0">
              <a:solidFill>
                <a:srgbClr val="000000"/>
              </a:solidFill>
              <a:ea typeface="MS PGothic" charset="-128"/>
            </a:endParaRPr>
          </a:p>
          <a:p>
            <a:pPr marL="660400" lvl="1" indent="-179388" eaLnBrk="1" hangingPunct="1">
              <a:spcBef>
                <a:spcPct val="0"/>
              </a:spcBef>
              <a:buFontTx/>
              <a:buChar char="•"/>
              <a:defRPr/>
            </a:pPr>
            <a:r>
              <a:rPr lang="en-US" altLang="en-US" dirty="0">
                <a:solidFill>
                  <a:srgbClr val="000000"/>
                </a:solidFill>
                <a:ea typeface="MS PGothic" charset="-128"/>
              </a:rPr>
              <a:t>With a wage garnishment order, only a certain percentage of the employee’s disposable earning can be withheld. </a:t>
            </a:r>
          </a:p>
          <a:p>
            <a:pPr marL="660400" lvl="1" indent="-179388" eaLnBrk="1" hangingPunct="1">
              <a:spcBef>
                <a:spcPct val="0"/>
              </a:spcBef>
              <a:buFontTx/>
              <a:buChar char="•"/>
              <a:defRPr/>
            </a:pPr>
            <a:r>
              <a:rPr lang="en-US" altLang="en-US" dirty="0">
                <a:solidFill>
                  <a:srgbClr val="000000"/>
                </a:solidFill>
                <a:ea typeface="MS PGothic" charset="-128"/>
              </a:rPr>
              <a:t>Federal law limits the amount that may be garnished. </a:t>
            </a:r>
          </a:p>
          <a:p>
            <a:pPr marL="1141413" lvl="2" indent="-179388" eaLnBrk="1" hangingPunct="1">
              <a:spcBef>
                <a:spcPct val="0"/>
              </a:spcBef>
              <a:buFontTx/>
              <a:buChar char="•"/>
              <a:defRPr/>
            </a:pPr>
            <a:r>
              <a:rPr lang="en-US" altLang="en-US" dirty="0">
                <a:solidFill>
                  <a:srgbClr val="000000"/>
                </a:solidFill>
                <a:ea typeface="MS PGothic" charset="-128"/>
              </a:rPr>
              <a:t>Generally the amount must be the lesser of two figures: 25% of disposable income or the amount that the person earns each week over the federal minimum wage multiplied by 30. You may wish to direct participants to the example in the toolkit.</a:t>
            </a:r>
          </a:p>
          <a:p>
            <a:pPr marL="1141413" lvl="2" indent="-179388" eaLnBrk="1" hangingPunct="1">
              <a:spcBef>
                <a:spcPct val="0"/>
              </a:spcBef>
              <a:buFontTx/>
              <a:buChar char="•"/>
              <a:defRPr/>
            </a:pPr>
            <a:endParaRPr lang="en-US" altLang="en-US" dirty="0">
              <a:solidFill>
                <a:srgbClr val="000000"/>
              </a:solidFill>
              <a:ea typeface="MS PGothic" charset="-128"/>
            </a:endParaRPr>
          </a:p>
          <a:p>
            <a:pPr marL="660400" lvl="1" indent="-179388" eaLnBrk="1" hangingPunct="1">
              <a:spcBef>
                <a:spcPct val="0"/>
              </a:spcBef>
              <a:buFontTx/>
              <a:buChar char="•"/>
              <a:defRPr/>
            </a:pPr>
            <a:r>
              <a:rPr lang="en-US" altLang="en-US" dirty="0">
                <a:solidFill>
                  <a:srgbClr val="000000"/>
                </a:solidFill>
                <a:ea typeface="MS PGothic" charset="-128"/>
              </a:rPr>
              <a:t>Some states provide additional protections that allow consumers to take home more pay than would be allowed using </a:t>
            </a:r>
            <a:r>
              <a:rPr lang="en-US" altLang="en-US" dirty="0" smtClean="0">
                <a:solidFill>
                  <a:srgbClr val="000000"/>
                </a:solidFill>
                <a:ea typeface="MS PGothic" charset="-128"/>
              </a:rPr>
              <a:t>only </a:t>
            </a:r>
            <a:r>
              <a:rPr lang="en-US" altLang="en-US" dirty="0">
                <a:solidFill>
                  <a:srgbClr val="000000"/>
                </a:solidFill>
                <a:ea typeface="MS PGothic" charset="-128"/>
              </a:rPr>
              <a:t>the federal limits</a:t>
            </a:r>
            <a:r>
              <a:rPr lang="en-US" altLang="en-US" dirty="0" smtClean="0">
                <a:solidFill>
                  <a:srgbClr val="000000"/>
                </a:solidFill>
                <a:ea typeface="MS PGothic" charset="-128"/>
              </a:rPr>
              <a:t>.</a:t>
            </a:r>
            <a:endParaRPr lang="en-US" altLang="en-US" dirty="0">
              <a:solidFill>
                <a:srgbClr val="000000"/>
              </a:solidFill>
              <a:ea typeface="MS PGothic" charset="-128"/>
            </a:endParaRPr>
          </a:p>
          <a:p>
            <a:pPr marL="660400" lvl="1" indent="-179388" eaLnBrk="1" hangingPunct="1">
              <a:spcBef>
                <a:spcPct val="0"/>
              </a:spcBef>
              <a:buFontTx/>
              <a:buChar char="•"/>
              <a:defRPr/>
            </a:pPr>
            <a:r>
              <a:rPr lang="en-US" altLang="en-US" dirty="0">
                <a:solidFill>
                  <a:srgbClr val="000000"/>
                </a:solidFill>
                <a:ea typeface="MS PGothic" charset="-128"/>
              </a:rPr>
              <a:t>All mandatory deductions are protected outright from garnishment:</a:t>
            </a:r>
          </a:p>
          <a:p>
            <a:pPr marL="1141413" lvl="2" indent="-179388" eaLnBrk="1" hangingPunct="1">
              <a:spcBef>
                <a:spcPct val="0"/>
              </a:spcBef>
              <a:buFontTx/>
              <a:buChar char="•"/>
              <a:defRPr/>
            </a:pPr>
            <a:r>
              <a:rPr lang="en-US" altLang="en-US" dirty="0">
                <a:solidFill>
                  <a:srgbClr val="000000"/>
                </a:solidFill>
                <a:ea typeface="MS PGothic" charset="-128"/>
              </a:rPr>
              <a:t>Federal, state and local taxes and</a:t>
            </a:r>
          </a:p>
          <a:p>
            <a:pPr marL="1141413" lvl="2" indent="-179388" eaLnBrk="1" hangingPunct="1">
              <a:spcBef>
                <a:spcPct val="0"/>
              </a:spcBef>
              <a:buFontTx/>
              <a:buChar char="•"/>
              <a:defRPr/>
            </a:pPr>
            <a:r>
              <a:rPr lang="en-US" altLang="en-US" dirty="0">
                <a:solidFill>
                  <a:srgbClr val="000000"/>
                </a:solidFill>
                <a:ea typeface="MS PGothic" charset="-128"/>
              </a:rPr>
              <a:t>FICA contributions</a:t>
            </a:r>
          </a:p>
          <a:p>
            <a:pPr marL="660400" lvl="1" indent="-179388" eaLnBrk="1" hangingPunct="1">
              <a:spcBef>
                <a:spcPct val="0"/>
              </a:spcBef>
              <a:buFontTx/>
              <a:buChar char="•"/>
              <a:defRPr/>
            </a:pPr>
            <a:r>
              <a:rPr lang="en-US" altLang="en-US" dirty="0">
                <a:solidFill>
                  <a:srgbClr val="000000"/>
                </a:solidFill>
                <a:ea typeface="MS PGothic" charset="-128"/>
              </a:rPr>
              <a:t>Voluntary deductions are not protected. </a:t>
            </a:r>
          </a:p>
          <a:p>
            <a:pPr marL="660400" lvl="1" indent="-179388" eaLnBrk="1" hangingPunct="1">
              <a:spcBef>
                <a:spcPct val="0"/>
              </a:spcBef>
              <a:buFontTx/>
              <a:buChar char="•"/>
              <a:defRPr/>
            </a:pPr>
            <a:r>
              <a:rPr lang="en-US" altLang="en-US" dirty="0">
                <a:solidFill>
                  <a:srgbClr val="000000"/>
                </a:solidFill>
                <a:ea typeface="MS PGothic" charset="-128"/>
              </a:rPr>
              <a:t>Generally, Social Security, disability, retirement, child support, and alimony are protected from garnishment from regular creditors. </a:t>
            </a:r>
          </a:p>
          <a:p>
            <a:pPr marL="660400" lvl="1" indent="-179388" eaLnBrk="1" hangingPunct="1">
              <a:spcBef>
                <a:spcPct val="0"/>
              </a:spcBef>
              <a:buFontTx/>
              <a:buChar char="•"/>
              <a:defRPr/>
            </a:pPr>
            <a:r>
              <a:rPr lang="en-US" altLang="en-US" dirty="0">
                <a:solidFill>
                  <a:srgbClr val="000000"/>
                </a:solidFill>
                <a:ea typeface="MS PGothic" charset="-128"/>
              </a:rPr>
              <a:t>If you owe the federal government for student loans or back taxes, however, these sources may not be protected.</a:t>
            </a:r>
          </a:p>
          <a:p>
            <a:pPr marL="660400" lvl="1" indent="-179388" eaLnBrk="1" hangingPunct="1">
              <a:spcBef>
                <a:spcPct val="0"/>
              </a:spcBef>
              <a:buFontTx/>
              <a:buChar char="•"/>
              <a:defRPr/>
            </a:pPr>
            <a:r>
              <a:rPr lang="en-US" altLang="en-US" dirty="0">
                <a:solidFill>
                  <a:srgbClr val="000000"/>
                </a:solidFill>
                <a:ea typeface="MS PGothic" charset="-128"/>
              </a:rPr>
              <a:t>Finally, some states have additional protections. Find a legal aid organization in your community to learn more about protections from wage garnishment.</a:t>
            </a:r>
          </a:p>
        </p:txBody>
      </p:sp>
      <p:sp>
        <p:nvSpPr>
          <p:cNvPr id="2058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6DD30FA-B088-4373-9C94-DD979B79C9A0}" type="slidenum">
              <a:rPr lang="en-US" altLang="en-US" smtClean="0">
                <a:latin typeface="Calibri" panose="020F0502020204030204" pitchFamily="34" charset="0"/>
              </a:rPr>
              <a:pPr/>
              <a:t>82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8926035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3: </a:t>
            </a:r>
            <a:r>
              <a:rPr lang="en-US" altLang="en-US" b="1" i="1" u="sng" dirty="0" smtClean="0">
                <a:solidFill>
                  <a:srgbClr val="000000"/>
                </a:solidFill>
                <a:cs typeface="+mn-cs"/>
              </a:rPr>
              <a:t>Tracking and Managing Income and Benefits</a:t>
            </a:r>
          </a:p>
          <a:p>
            <a:pPr eaLnBrk="1" hangingPunct="1">
              <a:spcBef>
                <a:spcPct val="0"/>
              </a:spcBef>
              <a:defRPr/>
            </a:pPr>
            <a:endParaRPr lang="en-US" altLang="en-US" b="1" i="1" u="sng" dirty="0" smtClean="0">
              <a:solidFill>
                <a:srgbClr val="000000"/>
              </a:solidFill>
              <a:cs typeface="+mn-cs"/>
            </a:endParaRPr>
          </a:p>
          <a:p>
            <a:pPr eaLnBrk="1" hangingPunct="1">
              <a:spcBef>
                <a:spcPct val="0"/>
              </a:spcBef>
              <a:defRPr/>
            </a:pPr>
            <a:r>
              <a:rPr lang="en-US" altLang="en-US" b="1" dirty="0" smtClean="0">
                <a:solidFill>
                  <a:srgbClr val="000000"/>
                </a:solidFill>
                <a:cs typeface="+mn-cs"/>
              </a:rPr>
              <a:t>Presentation (</a:t>
            </a:r>
            <a:r>
              <a:rPr lang="en-US" altLang="en-US" b="1" i="1" dirty="0" smtClean="0">
                <a:solidFill>
                  <a:srgbClr val="000000"/>
                </a:solidFill>
                <a:cs typeface="+mn-cs"/>
              </a:rPr>
              <a:t>Module 3, Tool 1: Income and resource tracker</a:t>
            </a:r>
            <a:r>
              <a:rPr lang="en-US" altLang="en-US" b="1" dirty="0" smtClean="0">
                <a:solidFill>
                  <a:srgbClr val="000000"/>
                </a:solidFill>
                <a:cs typeface="+mn-cs"/>
              </a:rPr>
              <a:t>) (Page 123)</a:t>
            </a:r>
          </a:p>
          <a:p>
            <a:pPr eaLnBrk="1" hangingPunct="1">
              <a:spcBef>
                <a:spcPct val="0"/>
              </a:spcBef>
              <a:defRPr/>
            </a:pPr>
            <a:endParaRPr lang="en-US" altLang="en-US" b="1" i="1" u="sng" dirty="0" smtClean="0">
              <a:solidFill>
                <a:srgbClr val="000000"/>
              </a:solidFill>
              <a:cs typeface="+mn-cs"/>
            </a:endParaRPr>
          </a:p>
          <a:p>
            <a:pPr marL="171425" indent="-171425" eaLnBrk="1" hangingPunct="1">
              <a:spcBef>
                <a:spcPct val="0"/>
              </a:spcBef>
              <a:buFont typeface="Arial" panose="020B0604020202020204" pitchFamily="34" charset="0"/>
              <a:buChar char="•"/>
              <a:defRPr/>
            </a:pPr>
            <a:r>
              <a:rPr lang="en-US" altLang="en-US" dirty="0" smtClean="0">
                <a:solidFill>
                  <a:srgbClr val="000000"/>
                </a:solidFill>
                <a:cs typeface="+mn-cs"/>
              </a:rPr>
              <a:t>Explain how to use the income and resource tracker.</a:t>
            </a:r>
          </a:p>
          <a:p>
            <a:pPr marL="171425" indent="-171425" eaLnBrk="1" hangingPunct="1">
              <a:spcBef>
                <a:spcPct val="0"/>
              </a:spcBef>
              <a:buFont typeface="Arial" panose="020B0604020202020204" pitchFamily="34" charset="0"/>
              <a:buChar char="•"/>
              <a:defRPr/>
            </a:pPr>
            <a:r>
              <a:rPr lang="en-US" altLang="en-US" dirty="0" smtClean="0">
                <a:solidFill>
                  <a:srgbClr val="000000"/>
                </a:solidFill>
                <a:cs typeface="+mn-cs"/>
              </a:rPr>
              <a:t>Review the categories included.</a:t>
            </a:r>
          </a:p>
          <a:p>
            <a:pPr marL="171425" indent="-171425" eaLnBrk="1" hangingPunct="1">
              <a:spcBef>
                <a:spcPct val="0"/>
              </a:spcBef>
              <a:buFont typeface="Arial" panose="020B0604020202020204" pitchFamily="34" charset="0"/>
              <a:buChar char="•"/>
              <a:defRPr/>
            </a:pPr>
            <a:r>
              <a:rPr lang="en-US" altLang="en-US" dirty="0" smtClean="0">
                <a:solidFill>
                  <a:srgbClr val="000000"/>
                </a:solidFill>
                <a:cs typeface="+mn-cs"/>
              </a:rPr>
              <a:t>Ask participants if they feel there are major categories missing. (Explain the tradeoff between many categories and utility of the form.)</a:t>
            </a:r>
          </a:p>
        </p:txBody>
      </p:sp>
      <p:sp>
        <p:nvSpPr>
          <p:cNvPr id="2078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68CD70F-419B-4D8D-ABDA-F76DB32BCEE0}" type="slidenum">
              <a:rPr lang="en-US" altLang="en-US" smtClean="0">
                <a:latin typeface="Calibri" panose="020F0502020204030204" pitchFamily="34" charset="0"/>
              </a:rPr>
              <a:pPr/>
              <a:t>83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43814652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3: </a:t>
            </a:r>
            <a:r>
              <a:rPr lang="en-US" b="1" i="1" u="sng" dirty="0" smtClean="0">
                <a:solidFill>
                  <a:srgbClr val="000000"/>
                </a:solidFill>
                <a:ea typeface="MS PGothic" charset="0"/>
              </a:rPr>
              <a:t>Tracking </a:t>
            </a:r>
            <a:r>
              <a:rPr lang="en-US" b="1" i="1" u="sng" dirty="0">
                <a:solidFill>
                  <a:srgbClr val="000000"/>
                </a:solidFill>
                <a:ea typeface="MS PGothic" charset="0"/>
              </a:rPr>
              <a:t>and Managing Income and </a:t>
            </a:r>
            <a:r>
              <a:rPr lang="en-US" b="1" i="1" u="sng" dirty="0" smtClean="0">
                <a:solidFill>
                  <a:srgbClr val="000000"/>
                </a:solidFill>
                <a:ea typeface="MS PGothic" charset="0"/>
              </a:rPr>
              <a:t>Benefits</a:t>
            </a:r>
            <a:endParaRPr lang="en-US" b="1" i="1" u="sng" dirty="0">
              <a:solidFill>
                <a:srgbClr val="000000"/>
              </a:solidFill>
              <a:ea typeface="MS PGothic" charset="0"/>
            </a:endParaRPr>
          </a:p>
          <a:p>
            <a:pPr>
              <a:defRPr/>
            </a:pPr>
            <a:endParaRPr lang="en-US" b="1" i="1" u="sng" dirty="0">
              <a:solidFill>
                <a:srgbClr val="000000"/>
              </a:solidFill>
              <a:ea typeface="MS PGothic" charset="0"/>
            </a:endParaRPr>
          </a:p>
          <a:p>
            <a:pPr>
              <a:defRPr/>
            </a:pPr>
            <a:r>
              <a:rPr lang="en-US" b="1" dirty="0">
                <a:solidFill>
                  <a:srgbClr val="000000"/>
                </a:solidFill>
                <a:ea typeface="MS PGothic" charset="0"/>
              </a:rPr>
              <a:t>Presentation (</a:t>
            </a:r>
            <a:r>
              <a:rPr lang="en-US" b="1" i="1" dirty="0">
                <a:solidFill>
                  <a:srgbClr val="000000"/>
                </a:solidFill>
                <a:ea typeface="MS PGothic" charset="0"/>
              </a:rPr>
              <a:t>Module </a:t>
            </a:r>
            <a:r>
              <a:rPr lang="en-US" b="1" i="1" dirty="0" smtClean="0">
                <a:solidFill>
                  <a:srgbClr val="000000"/>
                </a:solidFill>
                <a:ea typeface="MS PGothic" charset="0"/>
              </a:rPr>
              <a:t>3, Tool 2: Ways to receive income and benefits</a:t>
            </a:r>
            <a:r>
              <a:rPr lang="en-US" b="1" dirty="0" smtClean="0">
                <a:solidFill>
                  <a:srgbClr val="000000"/>
                </a:solidFill>
                <a:ea typeface="MS PGothic" charset="0"/>
              </a:rPr>
              <a:t>) (Page 127)</a:t>
            </a:r>
            <a:endParaRPr lang="en-US" b="1" dirty="0">
              <a:solidFill>
                <a:srgbClr val="000000"/>
              </a:solidFill>
              <a:ea typeface="MS PGothic" charset="0"/>
            </a:endParaRPr>
          </a:p>
          <a:p>
            <a:pPr>
              <a:defRPr/>
            </a:pPr>
            <a:endParaRPr lang="en-US" b="1" i="1" u="sng" dirty="0">
              <a:solidFill>
                <a:srgbClr val="000000"/>
              </a:solidFill>
              <a:ea typeface="MS PGothic" charset="0"/>
            </a:endParaRPr>
          </a:p>
          <a:p>
            <a:pPr marL="171425" indent="-171425">
              <a:buFont typeface="Arial"/>
              <a:buChar char="•"/>
              <a:defRPr/>
            </a:pPr>
            <a:r>
              <a:rPr lang="en-US" dirty="0">
                <a:solidFill>
                  <a:srgbClr val="000000"/>
                </a:solidFill>
                <a:ea typeface="MS PGothic" charset="0"/>
              </a:rPr>
              <a:t>Review each method for receiving income as well as the benefits and risks of each.</a:t>
            </a:r>
          </a:p>
          <a:p>
            <a:pPr marL="171425" indent="-171425">
              <a:buFont typeface="Arial"/>
              <a:buChar char="•"/>
              <a:defRPr/>
            </a:pPr>
            <a:r>
              <a:rPr lang="en-US" dirty="0">
                <a:solidFill>
                  <a:srgbClr val="000000"/>
                </a:solidFill>
                <a:ea typeface="MS PGothic" charset="0"/>
              </a:rPr>
              <a:t>Ask participants to share their feelings about the utility of this tool with the people that they serve</a:t>
            </a:r>
            <a:r>
              <a:rPr lang="en-US" dirty="0" smtClean="0">
                <a:solidFill>
                  <a:srgbClr val="000000"/>
                </a:solidFill>
                <a:ea typeface="MS PGothic" charset="0"/>
              </a:rPr>
              <a:t>.</a:t>
            </a:r>
            <a:endParaRPr lang="en-US" dirty="0">
              <a:solidFill>
                <a:srgbClr val="000000"/>
              </a:solidFill>
              <a:ea typeface="MS PGothic" charset="0"/>
            </a:endParaRPr>
          </a:p>
        </p:txBody>
      </p:sp>
      <p:sp>
        <p:nvSpPr>
          <p:cNvPr id="2099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92573B5-F034-4534-9845-824FD9E51658}" type="slidenum">
              <a:rPr lang="en-US" altLang="en-US" smtClean="0">
                <a:latin typeface="Calibri" panose="020F0502020204030204" pitchFamily="34" charset="0"/>
              </a:rPr>
              <a:pPr/>
              <a:t>84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9886943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extLst/>
        </p:spPr>
        <p:txBody>
          <a:bodyPr wrap="square" numCol="1" anchor="t" anchorCtr="0" compatLnSpc="1">
            <a:prstTxWarp prst="textNoShape">
              <a:avLst/>
            </a:prstTxWarp>
          </a:bodyPr>
          <a:lstStyle/>
          <a:p>
            <a:pPr>
              <a:defRPr/>
            </a:pPr>
            <a:r>
              <a:rPr lang="en-US" altLang="en-US" b="1" i="1" u="sng" dirty="0" smtClean="0">
                <a:solidFill>
                  <a:srgbClr val="000000"/>
                </a:solidFill>
                <a:ea typeface="MS PGothic" charset="-128"/>
              </a:rPr>
              <a:t>Module 3: </a:t>
            </a:r>
            <a:r>
              <a:rPr lang="en-US" altLang="en-US" b="1" i="1" u="sng" dirty="0" smtClean="0">
                <a:solidFill>
                  <a:srgbClr val="000000"/>
                </a:solidFill>
                <a:cs typeface="+mn-cs"/>
              </a:rPr>
              <a:t>Tracking and Managing Income and Benefits</a:t>
            </a:r>
          </a:p>
          <a:p>
            <a:pPr>
              <a:defRPr/>
            </a:pPr>
            <a:endParaRPr lang="en-US" altLang="en-US" b="1" i="1" u="sng" dirty="0" smtClean="0">
              <a:solidFill>
                <a:srgbClr val="000000"/>
              </a:solidFill>
              <a:cs typeface="+mn-cs"/>
            </a:endParaRPr>
          </a:p>
          <a:p>
            <a:pPr>
              <a:defRPr/>
            </a:pPr>
            <a:r>
              <a:rPr lang="en-US" altLang="en-US" b="1" dirty="0" smtClean="0">
                <a:solidFill>
                  <a:srgbClr val="000000"/>
                </a:solidFill>
                <a:cs typeface="+mn-cs"/>
              </a:rPr>
              <a:t>Presentation (</a:t>
            </a:r>
            <a:r>
              <a:rPr lang="en-US" altLang="en-US" b="1" i="1" dirty="0" smtClean="0">
                <a:solidFill>
                  <a:srgbClr val="000000"/>
                </a:solidFill>
                <a:cs typeface="+mn-cs"/>
              </a:rPr>
              <a:t>Module 3, Tool 2: Ways to receive income and benefits</a:t>
            </a:r>
            <a:r>
              <a:rPr lang="en-US" altLang="en-US" b="1" dirty="0" smtClean="0">
                <a:solidFill>
                  <a:srgbClr val="000000"/>
                </a:solidFill>
                <a:cs typeface="+mn-cs"/>
              </a:rPr>
              <a:t>) (Page 127)</a:t>
            </a:r>
          </a:p>
          <a:p>
            <a:pPr>
              <a:defRPr/>
            </a:pPr>
            <a:endParaRPr lang="en-US" altLang="en-US" b="1" i="1" u="sng" dirty="0" smtClean="0">
              <a:solidFill>
                <a:srgbClr val="000000"/>
              </a:solidFill>
              <a:cs typeface="+mn-cs"/>
            </a:endParaRPr>
          </a:p>
          <a:p>
            <a:pPr marL="171425" indent="-171425">
              <a:buFont typeface="Arial" panose="020B0604020202020204" pitchFamily="34" charset="0"/>
              <a:buChar char="•"/>
              <a:defRPr/>
            </a:pPr>
            <a:r>
              <a:rPr lang="en-US" altLang="en-US" dirty="0" smtClean="0">
                <a:solidFill>
                  <a:srgbClr val="000000"/>
                </a:solidFill>
                <a:cs typeface="+mn-cs"/>
              </a:rPr>
              <a:t>Show excerpt from the tool.</a:t>
            </a:r>
          </a:p>
        </p:txBody>
      </p:sp>
      <p:sp>
        <p:nvSpPr>
          <p:cNvPr id="2119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8D5DB41-3E5D-481F-9CA6-264975D019DF}" type="slidenum">
              <a:rPr lang="en-US" altLang="en-US" smtClean="0">
                <a:latin typeface="Calibri" panose="020F0502020204030204" pitchFamily="34" charset="0"/>
              </a:rPr>
              <a:pPr/>
              <a:t>85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3374642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3: Tracking </a:t>
            </a:r>
            <a:r>
              <a:rPr lang="en-US" altLang="en-US" b="1" i="1" u="sng" dirty="0">
                <a:solidFill>
                  <a:srgbClr val="000000"/>
                </a:solidFill>
                <a:ea typeface="MS PGothic" charset="-128"/>
              </a:rPr>
              <a:t>and Managing Income and </a:t>
            </a:r>
            <a:r>
              <a:rPr lang="en-US" altLang="en-US" b="1" i="1" u="sng" dirty="0" smtClean="0">
                <a:solidFill>
                  <a:srgbClr val="000000"/>
                </a:solidFill>
                <a:ea typeface="MS PGothic" charset="-128"/>
              </a:rPr>
              <a:t>Benefits</a:t>
            </a:r>
            <a:endParaRPr lang="en-US" altLang="en-US" b="1" i="1" u="sng" dirty="0">
              <a:solidFill>
                <a:srgbClr val="000000"/>
              </a:solidFill>
              <a:ea typeface="MS PGothic" charset="-128"/>
            </a:endParaRPr>
          </a:p>
          <a:p>
            <a:pPr>
              <a:defRPr/>
            </a:pPr>
            <a:endParaRPr lang="en-US" altLang="en-US" b="1" dirty="0">
              <a:solidFill>
                <a:srgbClr val="000000"/>
              </a:solidFill>
              <a:ea typeface="MS PGothic" charset="-128"/>
            </a:endParaRPr>
          </a:p>
          <a:p>
            <a:pPr>
              <a:defRPr/>
            </a:pPr>
            <a:r>
              <a:rPr lang="en-US" altLang="en-US" b="1" dirty="0">
                <a:solidFill>
                  <a:srgbClr val="000000"/>
                </a:solidFill>
                <a:ea typeface="MS PGothic" charset="-128"/>
              </a:rPr>
              <a:t>Tool Analysis (</a:t>
            </a:r>
            <a:r>
              <a:rPr lang="en-US" altLang="en-US" b="1" i="1" dirty="0">
                <a:solidFill>
                  <a:srgbClr val="000000"/>
                </a:solidFill>
                <a:ea typeface="MS PGothic" charset="-128"/>
              </a:rPr>
              <a:t>Module </a:t>
            </a:r>
            <a:r>
              <a:rPr lang="en-US" altLang="en-US" b="1" i="1" dirty="0" smtClean="0">
                <a:solidFill>
                  <a:srgbClr val="000000"/>
                </a:solidFill>
                <a:ea typeface="MS PGothic" charset="-128"/>
              </a:rPr>
              <a:t>3, Tool 3: Ways to increase income and resources</a:t>
            </a:r>
            <a:r>
              <a:rPr lang="en-US" altLang="en-US" b="1" dirty="0" smtClean="0">
                <a:solidFill>
                  <a:srgbClr val="000000"/>
                </a:solidFill>
                <a:ea typeface="MS PGothic" charset="-128"/>
              </a:rPr>
              <a:t>) (Page 133)</a:t>
            </a:r>
            <a:endParaRPr lang="en-US" altLang="en-US" b="1" dirty="0">
              <a:solidFill>
                <a:srgbClr val="000000"/>
              </a:solidFill>
              <a:ea typeface="MS PGothic" charset="-128"/>
            </a:endParaRPr>
          </a:p>
          <a:p>
            <a:pPr>
              <a:defRPr/>
            </a:pPr>
            <a:r>
              <a:rPr lang="en-US" altLang="en-US" b="1" dirty="0">
                <a:solidFill>
                  <a:srgbClr val="000000"/>
                </a:solidFill>
                <a:ea typeface="MS PGothic" charset="-128"/>
              </a:rPr>
              <a:t> </a:t>
            </a:r>
            <a:endParaRPr lang="en-US" altLang="en-US" b="1" i="1" u="sng" dirty="0">
              <a:solidFill>
                <a:srgbClr val="000000"/>
              </a:solidFill>
              <a:ea typeface="MS PGothic" charset="-128"/>
            </a:endParaRPr>
          </a:p>
          <a:p>
            <a:pPr>
              <a:defRPr/>
            </a:pPr>
            <a:r>
              <a:rPr lang="en-US" altLang="en-US" b="1" i="1" dirty="0">
                <a:solidFill>
                  <a:srgbClr val="000000"/>
                </a:solidFill>
                <a:ea typeface="MS PGothic" charset="-128"/>
              </a:rPr>
              <a:t>NOTE: This activity can be done individually, in pairs, or in small groups.</a:t>
            </a:r>
          </a:p>
          <a:p>
            <a:pPr>
              <a:defRPr/>
            </a:pPr>
            <a:endParaRPr lang="en-US" altLang="en-US" dirty="0">
              <a:solidFill>
                <a:srgbClr val="000000"/>
              </a:solidFill>
              <a:ea typeface="MS PGothic" charset="-128"/>
            </a:endParaRPr>
          </a:p>
          <a:p>
            <a:pPr marL="171450" indent="-171450">
              <a:buFont typeface="Arial" charset="0"/>
              <a:buChar char="•"/>
              <a:defRPr/>
            </a:pPr>
            <a:r>
              <a:rPr lang="en-US" altLang="en-US" dirty="0">
                <a:solidFill>
                  <a:srgbClr val="000000"/>
                </a:solidFill>
                <a:ea typeface="MS PGothic" charset="-128"/>
              </a:rPr>
              <a:t>Ask participants to think about the people they serve.</a:t>
            </a:r>
          </a:p>
          <a:p>
            <a:pPr marL="171450" indent="-171450">
              <a:buFont typeface="Arial" charset="0"/>
              <a:buChar char="•"/>
              <a:defRPr/>
            </a:pPr>
            <a:r>
              <a:rPr lang="en-US" altLang="en-US" dirty="0">
                <a:solidFill>
                  <a:srgbClr val="000000"/>
                </a:solidFill>
                <a:ea typeface="MS PGothic" charset="-128"/>
              </a:rPr>
              <a:t>Ask them to analyze this form from the perspective of the people they serve.</a:t>
            </a:r>
          </a:p>
          <a:p>
            <a:pPr marL="171450" indent="-171450">
              <a:buFont typeface="Arial" charset="0"/>
              <a:buChar char="•"/>
              <a:defRPr/>
            </a:pPr>
            <a:r>
              <a:rPr lang="en-US" altLang="en-US" dirty="0">
                <a:solidFill>
                  <a:srgbClr val="000000"/>
                </a:solidFill>
                <a:ea typeface="MS PGothic" charset="-128"/>
              </a:rPr>
              <a:t>Have them circle the strategies for increasing cash and other financial resources they think will be feasible for them.</a:t>
            </a:r>
          </a:p>
          <a:p>
            <a:pPr marL="171450" indent="-171450">
              <a:buFont typeface="Arial" charset="0"/>
              <a:buChar char="•"/>
              <a:defRPr/>
            </a:pPr>
            <a:r>
              <a:rPr lang="en-US" altLang="en-US" dirty="0">
                <a:solidFill>
                  <a:srgbClr val="000000"/>
                </a:solidFill>
                <a:ea typeface="MS PGothic" charset="-128"/>
              </a:rPr>
              <a:t>Have them add strategies they feel are missing.</a:t>
            </a:r>
          </a:p>
          <a:p>
            <a:pPr marL="171450" indent="-171450">
              <a:buFont typeface="Arial" charset="0"/>
              <a:buChar char="•"/>
              <a:defRPr/>
            </a:pPr>
            <a:r>
              <a:rPr lang="en-US" altLang="en-US" dirty="0">
                <a:solidFill>
                  <a:srgbClr val="000000"/>
                </a:solidFill>
                <a:ea typeface="MS PGothic" charset="-128"/>
              </a:rPr>
              <a:t>Solicit ideas from the group.</a:t>
            </a:r>
          </a:p>
          <a:p>
            <a:pPr marL="171450" indent="-171450">
              <a:buFont typeface="Arial" charset="0"/>
              <a:buChar char="•"/>
              <a:defRPr/>
            </a:pPr>
            <a:r>
              <a:rPr lang="en-US" altLang="en-US" dirty="0">
                <a:solidFill>
                  <a:srgbClr val="000000"/>
                </a:solidFill>
                <a:ea typeface="MS PGothic" charset="-128"/>
              </a:rPr>
              <a:t>Write them on flip charts.</a:t>
            </a:r>
          </a:p>
          <a:p>
            <a:pPr marL="171450" indent="-171450">
              <a:buFont typeface="Arial" charset="0"/>
              <a:buChar char="•"/>
              <a:defRPr/>
            </a:pPr>
            <a:r>
              <a:rPr lang="en-US" altLang="en-US" dirty="0">
                <a:solidFill>
                  <a:srgbClr val="000000"/>
                </a:solidFill>
                <a:ea typeface="MS PGothic" charset="-128"/>
              </a:rPr>
              <a:t>Consider adjusting the tool post-training and redistributing it based on participants’ insights.</a:t>
            </a:r>
          </a:p>
        </p:txBody>
      </p:sp>
      <p:sp>
        <p:nvSpPr>
          <p:cNvPr id="2140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BAD1D6D-82D4-4DCA-B2CC-A8B9DBD6BD25}" type="slidenum">
              <a:rPr lang="en-US" altLang="en-US" smtClean="0">
                <a:latin typeface="Calibri" panose="020F0502020204030204" pitchFamily="34" charset="0"/>
              </a:rPr>
              <a:pPr/>
              <a:t>86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1476287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3: Tracking </a:t>
            </a:r>
            <a:r>
              <a:rPr lang="en-US" altLang="en-US" b="1" i="1" u="sng" dirty="0">
                <a:solidFill>
                  <a:srgbClr val="000000"/>
                </a:solidFill>
                <a:ea typeface="MS PGothic" charset="-128"/>
              </a:rPr>
              <a:t>and Managing Income and </a:t>
            </a:r>
            <a:r>
              <a:rPr lang="en-US" altLang="en-US" b="1" i="1" u="sng" dirty="0" smtClean="0">
                <a:solidFill>
                  <a:srgbClr val="000000"/>
                </a:solidFill>
                <a:ea typeface="MS PGothic" charset="-128"/>
              </a:rPr>
              <a:t>Benefits</a:t>
            </a:r>
            <a:endParaRPr lang="en-US" altLang="en-US" b="1" i="1" u="sng" dirty="0">
              <a:solidFill>
                <a:srgbClr val="000000"/>
              </a:solidFill>
              <a:ea typeface="MS PGothic" charset="-128"/>
            </a:endParaRPr>
          </a:p>
          <a:p>
            <a:pPr>
              <a:defRPr/>
            </a:pPr>
            <a:endParaRPr lang="en-US" altLang="en-US" b="1" dirty="0">
              <a:solidFill>
                <a:srgbClr val="000000"/>
              </a:solidFill>
              <a:ea typeface="MS PGothic" charset="-128"/>
            </a:endParaRPr>
          </a:p>
          <a:p>
            <a:pPr>
              <a:defRPr/>
            </a:pPr>
            <a:r>
              <a:rPr lang="en-US" altLang="en-US" b="1" dirty="0">
                <a:solidFill>
                  <a:srgbClr val="000000"/>
                </a:solidFill>
                <a:ea typeface="MS PGothic" charset="-128"/>
              </a:rPr>
              <a:t>Tool Analysis (</a:t>
            </a:r>
            <a:r>
              <a:rPr lang="en-US" altLang="en-US" b="1" i="1" dirty="0">
                <a:solidFill>
                  <a:srgbClr val="000000"/>
                </a:solidFill>
                <a:ea typeface="MS PGothic" charset="-128"/>
              </a:rPr>
              <a:t>Module </a:t>
            </a:r>
            <a:r>
              <a:rPr lang="en-US" altLang="en-US" b="1" i="1" dirty="0" smtClean="0">
                <a:solidFill>
                  <a:srgbClr val="000000"/>
                </a:solidFill>
                <a:ea typeface="MS PGothic" charset="-128"/>
              </a:rPr>
              <a:t>3, Tool 3: Ways to increase income and resources</a:t>
            </a:r>
            <a:r>
              <a:rPr lang="en-US" altLang="en-US" b="1" dirty="0" smtClean="0">
                <a:solidFill>
                  <a:srgbClr val="000000"/>
                </a:solidFill>
                <a:ea typeface="MS PGothic" charset="-128"/>
              </a:rPr>
              <a:t>) (Page 133)</a:t>
            </a:r>
            <a:endParaRPr lang="en-US" altLang="en-US" b="1" dirty="0">
              <a:solidFill>
                <a:srgbClr val="000000"/>
              </a:solidFill>
              <a:ea typeface="MS PGothic" charset="-128"/>
            </a:endParaRPr>
          </a:p>
          <a:p>
            <a:pPr marL="171450" indent="-171450">
              <a:buFont typeface="Arial" charset="0"/>
              <a:buChar char="•"/>
              <a:defRPr/>
            </a:pPr>
            <a:endParaRPr lang="en-US" altLang="en-US" b="1" i="1" u="sng" dirty="0">
              <a:solidFill>
                <a:srgbClr val="000000"/>
              </a:solidFill>
              <a:ea typeface="MS PGothic" charset="-128"/>
            </a:endParaRPr>
          </a:p>
          <a:p>
            <a:pPr marL="171450" indent="-171450">
              <a:buFont typeface="Arial" charset="0"/>
              <a:buChar char="•"/>
              <a:defRPr/>
            </a:pPr>
            <a:r>
              <a:rPr lang="en-US" altLang="en-US" dirty="0">
                <a:solidFill>
                  <a:srgbClr val="000000"/>
                </a:solidFill>
                <a:ea typeface="MS PGothic" charset="-128"/>
              </a:rPr>
              <a:t>Show excerpt from the tool</a:t>
            </a:r>
            <a:r>
              <a:rPr lang="en-US" altLang="en-US" dirty="0" smtClean="0">
                <a:solidFill>
                  <a:srgbClr val="000000"/>
                </a:solidFill>
                <a:ea typeface="MS PGothic" charset="-128"/>
              </a:rPr>
              <a:t>.</a:t>
            </a:r>
            <a:endParaRPr lang="en-US" altLang="en-US" dirty="0">
              <a:solidFill>
                <a:srgbClr val="000000"/>
              </a:solidFill>
              <a:ea typeface="MS PGothic" charset="-128"/>
            </a:endParaRPr>
          </a:p>
        </p:txBody>
      </p:sp>
      <p:sp>
        <p:nvSpPr>
          <p:cNvPr id="2160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C56E2A4-20B5-4E5C-A09D-28D763C0C2DF}" type="slidenum">
              <a:rPr lang="en-US" altLang="en-US" smtClean="0">
                <a:latin typeface="Calibri" panose="020F0502020204030204" pitchFamily="34" charset="0"/>
              </a:rPr>
              <a:pPr/>
              <a:t>87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0107097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extLst/>
        </p:spPr>
        <p:txBody>
          <a:bodyPr wrap="square" numCol="1" anchor="t" anchorCtr="0" compatLnSpc="1">
            <a:prstTxWarp prst="textNoShape">
              <a:avLst/>
            </a:prstTxWarp>
          </a:bodyPr>
          <a:lstStyle/>
          <a:p>
            <a:pPr defTabSz="972996">
              <a:defRPr/>
            </a:pPr>
            <a:r>
              <a:rPr lang="en-US" altLang="en-US" b="1" i="1" u="sng" dirty="0" smtClean="0">
                <a:solidFill>
                  <a:srgbClr val="000000"/>
                </a:solidFill>
                <a:cs typeface="+mn-cs"/>
              </a:rPr>
              <a:t>Module 3:</a:t>
            </a:r>
            <a:r>
              <a:rPr lang="en-US" altLang="en-US" b="1" u="sng" dirty="0" smtClean="0">
                <a:solidFill>
                  <a:srgbClr val="000000"/>
                </a:solidFill>
                <a:cs typeface="+mn-cs"/>
              </a:rPr>
              <a:t> </a:t>
            </a:r>
            <a:r>
              <a:rPr lang="en-US" altLang="en-US" b="1" i="1" u="sng" dirty="0" smtClean="0">
                <a:solidFill>
                  <a:srgbClr val="000000"/>
                </a:solidFill>
                <a:cs typeface="+mn-cs"/>
              </a:rPr>
              <a:t>Tracking and Managing Income and Benefits</a:t>
            </a:r>
          </a:p>
          <a:p>
            <a:pPr defTabSz="972996">
              <a:defRPr/>
            </a:pPr>
            <a:endParaRPr lang="en-US" altLang="en-US" b="1" dirty="0" smtClean="0">
              <a:solidFill>
                <a:srgbClr val="000000"/>
              </a:solidFill>
              <a:cs typeface="+mn-cs"/>
            </a:endParaRPr>
          </a:p>
          <a:p>
            <a:pPr defTabSz="972996">
              <a:defRPr/>
            </a:pPr>
            <a:r>
              <a:rPr lang="en-US" altLang="en-US" b="1" dirty="0" smtClean="0">
                <a:solidFill>
                  <a:srgbClr val="000000"/>
                </a:solidFill>
                <a:cs typeface="+mn-cs"/>
              </a:rPr>
              <a:t>Presentation and Discussion (Module 3)</a:t>
            </a:r>
          </a:p>
          <a:p>
            <a:pPr defTabSz="972996">
              <a:defRPr/>
            </a:pPr>
            <a:endParaRPr lang="en-US" altLang="en-US" b="1" dirty="0" smtClean="0">
              <a:solidFill>
                <a:srgbClr val="000000"/>
              </a:solidFill>
              <a:cs typeface="+mn-cs"/>
            </a:endParaRPr>
          </a:p>
          <a:p>
            <a:pPr marL="171425" indent="-171425" defTabSz="972996">
              <a:buFont typeface="Arial" panose="020B0604020202020204" pitchFamily="34" charset="0"/>
              <a:buChar char="•"/>
              <a:defRPr/>
            </a:pPr>
            <a:r>
              <a:rPr lang="en-US" altLang="en-US" dirty="0" smtClean="0">
                <a:solidFill>
                  <a:srgbClr val="000000"/>
                </a:solidFill>
                <a:cs typeface="+mn-cs"/>
              </a:rPr>
              <a:t>Highlight opportunities for introducing financial empowerment depending on the amount of time available:</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a 10-minute session</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Tool 1: Income and resource tracker</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a 30-minute session</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Tool 2: Ways to receive income and benefits: Know your options</a:t>
            </a:r>
          </a:p>
          <a:p>
            <a:pPr marL="1085825" lvl="2" indent="-171425" defTabSz="972996">
              <a:buFont typeface="Arial" panose="020B0604020202020204" pitchFamily="34" charset="0"/>
              <a:buChar char="•"/>
              <a:defRPr/>
            </a:pPr>
            <a:r>
              <a:rPr lang="en-US" altLang="en-US" dirty="0" smtClean="0">
                <a:solidFill>
                  <a:srgbClr val="000000"/>
                </a:solidFill>
                <a:cs typeface="+mn-cs"/>
              </a:rPr>
              <a:t>Tool 3: Ways to increase income and resources</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multiple sessions</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All three tools</a:t>
            </a:r>
          </a:p>
          <a:p>
            <a:pPr marL="628625" lvl="1" indent="-171425" defTabSz="972996">
              <a:buFont typeface="Arial" panose="020B0604020202020204" pitchFamily="34" charset="0"/>
              <a:buChar char="•"/>
              <a:defRPr/>
            </a:pPr>
            <a:endParaRPr lang="en-US" altLang="en-US" dirty="0" smtClean="0">
              <a:solidFill>
                <a:srgbClr val="000000"/>
              </a:solidFill>
              <a:cs typeface="+mn-cs"/>
            </a:endParaRPr>
          </a:p>
          <a:p>
            <a:pPr marL="171425" indent="-171425" defTabSz="972996">
              <a:buFont typeface="Arial" panose="020B0604020202020204" pitchFamily="34" charset="0"/>
              <a:buChar char="•"/>
              <a:defRPr/>
            </a:pPr>
            <a:r>
              <a:rPr lang="en-US" altLang="en-US" b="1" i="1" dirty="0" smtClean="0">
                <a:solidFill>
                  <a:srgbClr val="000000"/>
                </a:solidFill>
                <a:cs typeface="+mn-cs"/>
              </a:rPr>
              <a:t>If you have time during the training:</a:t>
            </a:r>
          </a:p>
          <a:p>
            <a:pPr marL="628625" lvl="1" indent="-171425" defTabSz="972996">
              <a:buFont typeface="Arial" panose="020B0604020202020204" pitchFamily="34" charset="0"/>
              <a:buChar char="•"/>
              <a:defRPr/>
            </a:pPr>
            <a:r>
              <a:rPr lang="en-US" altLang="en-US" b="1" dirty="0" smtClean="0">
                <a:solidFill>
                  <a:srgbClr val="000000"/>
                </a:solidFill>
                <a:cs typeface="+mn-cs"/>
              </a:rPr>
              <a:t>ASK:</a:t>
            </a:r>
            <a:r>
              <a:rPr lang="en-US" altLang="en-US" dirty="0" smtClean="0">
                <a:solidFill>
                  <a:srgbClr val="000000"/>
                </a:solidFill>
                <a:cs typeface="+mn-cs"/>
              </a:rPr>
              <a:t> What other ways could you introduce the financial empowerment tools from this module in your work?</a:t>
            </a:r>
          </a:p>
          <a:p>
            <a:pPr marL="171425" indent="-171425" defTabSz="972996">
              <a:buFont typeface="Arial" panose="020B0604020202020204" pitchFamily="34" charset="0"/>
              <a:buChar char="•"/>
              <a:defRPr/>
            </a:pPr>
            <a:endParaRPr lang="en-US" altLang="en-US" dirty="0" smtClean="0">
              <a:solidFill>
                <a:srgbClr val="000000"/>
              </a:solidFill>
              <a:cs typeface="+mn-cs"/>
            </a:endParaRPr>
          </a:p>
          <a:p>
            <a:pPr eaLnBrk="1" hangingPunct="1">
              <a:spcBef>
                <a:spcPct val="0"/>
              </a:spcBef>
              <a:defRPr/>
            </a:pPr>
            <a:r>
              <a:rPr lang="en-US" altLang="en-US" b="1" dirty="0" smtClean="0">
                <a:solidFill>
                  <a:srgbClr val="000000"/>
                </a:solidFill>
                <a:ea typeface="MS PGothic" charset="-128"/>
              </a:rPr>
              <a:t>Summarize by sharing:</a:t>
            </a:r>
          </a:p>
          <a:p>
            <a:pPr marL="171450" indent="-171450" eaLnBrk="1" hangingPunct="1">
              <a:spcBef>
                <a:spcPct val="0"/>
              </a:spcBef>
              <a:buFont typeface="Arial" charset="0"/>
              <a:buChar char="•"/>
              <a:defRPr/>
            </a:pPr>
            <a:r>
              <a:rPr lang="en-US" altLang="en-US" dirty="0" smtClean="0">
                <a:solidFill>
                  <a:srgbClr val="000000"/>
                </a:solidFill>
                <a:ea typeface="MS PGothic" charset="-128"/>
              </a:rPr>
              <a:t>Managing income and benefits is essential to financial empowerment. Many people do not think about their income beyond the amount they receive. </a:t>
            </a:r>
          </a:p>
          <a:p>
            <a:pPr marL="171450" indent="-171450" eaLnBrk="1" hangingPunct="1">
              <a:spcBef>
                <a:spcPct val="0"/>
              </a:spcBef>
              <a:buFont typeface="Arial" charset="0"/>
              <a:buChar char="•"/>
              <a:defRPr/>
            </a:pPr>
            <a:r>
              <a:rPr lang="en-US" altLang="en-US" dirty="0" smtClean="0">
                <a:solidFill>
                  <a:srgbClr val="000000"/>
                </a:solidFill>
                <a:ea typeface="MS PGothic" charset="-128"/>
              </a:rPr>
              <a:t>Understanding issues of timing and predictability can help you take control of your finances. And if you find you don’t have enough money, it’s important to identify strategies that can help you bring in more income or resources. </a:t>
            </a:r>
          </a:p>
          <a:p>
            <a:pPr marL="171450" indent="-171450" eaLnBrk="1" hangingPunct="1">
              <a:spcBef>
                <a:spcPct val="0"/>
              </a:spcBef>
              <a:buFont typeface="Arial" charset="0"/>
              <a:buChar char="•"/>
              <a:defRPr/>
            </a:pPr>
            <a:r>
              <a:rPr lang="en-US" altLang="en-US" dirty="0" smtClean="0">
                <a:solidFill>
                  <a:srgbClr val="000000"/>
                </a:solidFill>
                <a:ea typeface="MS PGothic" charset="-128"/>
              </a:rPr>
              <a:t>Finally, some ways of receiving income may be more beneficial to you than others. Understanding the benefits and risks of a paper paycheck versus direct deposit versus a payroll card can empower you to make a different choice that may benefit you and your family.</a:t>
            </a:r>
          </a:p>
          <a:p>
            <a:pPr marL="171425" indent="-171425" defTabSz="972996">
              <a:buFont typeface="Arial" panose="020B0604020202020204" pitchFamily="34" charset="0"/>
              <a:buChar char="•"/>
              <a:defRPr/>
            </a:pPr>
            <a:endParaRPr lang="en-US" altLang="en-US" dirty="0" smtClean="0">
              <a:solidFill>
                <a:srgbClr val="000000"/>
              </a:solidFill>
              <a:cs typeface="+mn-cs"/>
            </a:endParaRPr>
          </a:p>
          <a:p>
            <a:pPr marL="0" indent="0" defTabSz="972996">
              <a:buFont typeface="Arial" panose="020B0604020202020204" pitchFamily="34" charset="0"/>
              <a:buNone/>
              <a:defRPr/>
            </a:pPr>
            <a:r>
              <a:rPr lang="en-US" altLang="en-US" b="1" dirty="0" smtClean="0">
                <a:solidFill>
                  <a:srgbClr val="000000"/>
                </a:solidFill>
                <a:cs typeface="+mn-cs"/>
              </a:rPr>
              <a:t>WRAP UP</a:t>
            </a:r>
          </a:p>
          <a:p>
            <a:pPr marL="628650" lvl="1" indent="-171450">
              <a:buFont typeface="Arial" charset="0"/>
              <a:buChar char="•"/>
              <a:defRPr/>
            </a:pPr>
            <a:r>
              <a:rPr lang="en-US" dirty="0" smtClean="0">
                <a:ea typeface="ＭＳ Ｐゴシック" charset="0"/>
              </a:rPr>
              <a:t>Income is all of the money or financial resources that come into your household.</a:t>
            </a:r>
          </a:p>
          <a:p>
            <a:pPr marL="628650" lvl="1" indent="-171450">
              <a:buFont typeface="Arial" charset="0"/>
              <a:buChar char="•"/>
              <a:defRPr/>
            </a:pPr>
            <a:r>
              <a:rPr lang="en-US" dirty="0" smtClean="0">
                <a:ea typeface="ＭＳ Ｐゴシック" charset="0"/>
              </a:rPr>
              <a:t>Managing irregular or seasonal income is challenging and hard to plan with.</a:t>
            </a:r>
          </a:p>
          <a:p>
            <a:pPr marL="628650" lvl="1" indent="-171450">
              <a:buFont typeface="Arial" charset="0"/>
              <a:buChar char="•"/>
              <a:defRPr/>
            </a:pPr>
            <a:r>
              <a:rPr lang="en-US" dirty="0" smtClean="0">
                <a:ea typeface="ＭＳ Ｐゴシック" charset="0"/>
              </a:rPr>
              <a:t>Wage garnishments for debts or other unpaid obligations will reduce your take home income.</a:t>
            </a:r>
          </a:p>
          <a:p>
            <a:pPr marL="628650" lvl="1" indent="-171450">
              <a:buFont typeface="Arial" charset="0"/>
              <a:buChar char="•"/>
              <a:defRPr/>
            </a:pPr>
            <a:r>
              <a:rPr lang="en-US" dirty="0" smtClean="0">
                <a:ea typeface="ＭＳ Ｐゴシック" charset="0"/>
              </a:rPr>
              <a:t>Use </a:t>
            </a:r>
            <a:r>
              <a:rPr lang="en-US" b="1" i="1" dirty="0" smtClean="0">
                <a:ea typeface="ＭＳ Ｐゴシック" charset="0"/>
              </a:rPr>
              <a:t>Tool 1: Income and resource tracker </a:t>
            </a:r>
            <a:r>
              <a:rPr lang="en-US" dirty="0" smtClean="0">
                <a:ea typeface="ＭＳ Ｐゴシック" charset="0"/>
              </a:rPr>
              <a:t>to help you understand when and how much income and benefits you receive. </a:t>
            </a:r>
          </a:p>
          <a:p>
            <a:pPr marL="628650" lvl="1" indent="-171450">
              <a:buFont typeface="Arial" charset="0"/>
              <a:buChar char="•"/>
              <a:defRPr/>
            </a:pPr>
            <a:r>
              <a:rPr lang="en-US" dirty="0" smtClean="0">
                <a:ea typeface="ＭＳ Ｐゴシック" charset="0"/>
              </a:rPr>
              <a:t>Use </a:t>
            </a:r>
            <a:r>
              <a:rPr lang="en-US" b="1" i="1" dirty="0" smtClean="0">
                <a:ea typeface="ＭＳ Ｐゴシック" charset="0"/>
              </a:rPr>
              <a:t>Tool 2: Ways receive income and benefits: Know your options </a:t>
            </a:r>
            <a:r>
              <a:rPr lang="en-US" dirty="0" smtClean="0">
                <a:ea typeface="ＭＳ Ｐゴシック" charset="0"/>
              </a:rPr>
              <a:t>to better understand the benefits and risks of different ways of receiving income and benefits.</a:t>
            </a:r>
          </a:p>
          <a:p>
            <a:pPr marL="628650" lvl="1" indent="-171450">
              <a:buFont typeface="Arial" charset="0"/>
              <a:buChar char="•"/>
              <a:defRPr/>
            </a:pPr>
            <a:r>
              <a:rPr lang="en-US" dirty="0" smtClean="0">
                <a:ea typeface="ＭＳ Ｐゴシック" charset="0"/>
              </a:rPr>
              <a:t>Use </a:t>
            </a:r>
            <a:r>
              <a:rPr lang="en-US" b="1" i="1" dirty="0" smtClean="0">
                <a:ea typeface="ＭＳ Ｐゴシック" charset="0"/>
              </a:rPr>
              <a:t>Tool 3: Ways to increase income and resources </a:t>
            </a:r>
            <a:r>
              <a:rPr lang="en-US" dirty="0" smtClean="0">
                <a:ea typeface="ＭＳ Ｐゴシック" charset="0"/>
              </a:rPr>
              <a:t>to identify ways to possibly increase your income or financial resources.</a:t>
            </a:r>
          </a:p>
        </p:txBody>
      </p:sp>
      <p:sp>
        <p:nvSpPr>
          <p:cNvPr id="2181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7A5C53B-8123-4109-8404-020B1A8B745A}" type="slidenum">
              <a:rPr lang="en-US" altLang="en-US" smtClean="0">
                <a:latin typeface="Calibri" panose="020F0502020204030204" pitchFamily="34" charset="0"/>
              </a:rPr>
              <a:pPr/>
              <a:t>88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59504126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220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4D53A5B-EB99-47D7-8448-2E1E55762B0E}" type="slidenum">
              <a:rPr lang="en-US" altLang="en-US" smtClean="0">
                <a:latin typeface="Calibri" panose="020F0502020204030204" pitchFamily="34" charset="0"/>
              </a:rPr>
              <a:pPr/>
              <a:t>89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8610670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4: Paying </a:t>
            </a:r>
            <a:r>
              <a:rPr lang="en-US" altLang="en-US" b="1" i="1" u="sng" dirty="0">
                <a:solidFill>
                  <a:srgbClr val="000000"/>
                </a:solidFill>
                <a:ea typeface="MS PGothic" charset="-128"/>
              </a:rPr>
              <a:t>Bills and Other Expenses</a:t>
            </a:r>
          </a:p>
          <a:p>
            <a:pPr eaLnBrk="1" hangingPunct="1">
              <a:spcBef>
                <a:spcPct val="0"/>
              </a:spcBef>
              <a:defRPr/>
            </a:pPr>
            <a:r>
              <a:rPr lang="en-US" altLang="en-US" b="1" dirty="0">
                <a:solidFill>
                  <a:srgbClr val="000000"/>
                </a:solidFill>
                <a:ea typeface="MS PGothic" charset="-128"/>
              </a:rPr>
              <a:t>Estimated Time: 30 Minutes</a:t>
            </a:r>
          </a:p>
          <a:p>
            <a:pPr eaLnBrk="1" hangingPunct="1">
              <a:spcBef>
                <a:spcPct val="0"/>
              </a:spcBef>
              <a:defRPr/>
            </a:pPr>
            <a:r>
              <a:rPr lang="en-US" altLang="en-US" b="1" dirty="0">
                <a:solidFill>
                  <a:srgbClr val="000000"/>
                </a:solidFill>
                <a:ea typeface="MS PGothic" charset="-128"/>
              </a:rPr>
              <a:t>Methodology: Vote with Your Body/ Presentation / Tool Analysis / Small Group Exercise / Presentation</a:t>
            </a:r>
          </a:p>
          <a:p>
            <a:pPr eaLnBrk="1" hangingPunct="1">
              <a:spcBef>
                <a:spcPct val="0"/>
              </a:spcBef>
              <a:defRPr/>
            </a:pPr>
            <a:r>
              <a:rPr lang="en-US" altLang="en-US" b="1" dirty="0">
                <a:solidFill>
                  <a:srgbClr val="000000"/>
                </a:solidFill>
                <a:ea typeface="MS PGothic" charset="-128"/>
              </a:rPr>
              <a:t>Corresponding Section in </a:t>
            </a:r>
            <a:r>
              <a:rPr lang="en-US" altLang="en-US" b="1" dirty="0" smtClean="0">
                <a:solidFill>
                  <a:srgbClr val="000000"/>
                </a:solidFill>
                <a:ea typeface="MS PGothic" charset="-128"/>
              </a:rPr>
              <a:t>toolkit</a:t>
            </a:r>
            <a:r>
              <a:rPr lang="en-US" altLang="en-US" b="1" dirty="0">
                <a:solidFill>
                  <a:srgbClr val="000000"/>
                </a:solidFill>
                <a:ea typeface="MS PGothic" charset="-128"/>
              </a:rPr>
              <a:t>: Module 4 (Pages </a:t>
            </a:r>
            <a:r>
              <a:rPr lang="en-US" altLang="en-US" b="1" dirty="0" smtClean="0">
                <a:solidFill>
                  <a:srgbClr val="000000"/>
                </a:solidFill>
                <a:ea typeface="MS PGothic" charset="-128"/>
              </a:rPr>
              <a:t>137)</a:t>
            </a:r>
            <a:endParaRPr lang="en-US" altLang="en-US" b="1" dirty="0">
              <a:solidFill>
                <a:srgbClr val="000000"/>
              </a:solidFill>
              <a:ea typeface="MS PGothic" charset="-128"/>
            </a:endParaRPr>
          </a:p>
          <a:p>
            <a:pPr eaLnBrk="1" hangingPunct="1">
              <a:spcBef>
                <a:spcPct val="0"/>
              </a:spcBef>
              <a:defRPr/>
            </a:pPr>
            <a:endParaRPr lang="en-US" altLang="en-US" dirty="0">
              <a:solidFill>
                <a:srgbClr val="000000"/>
              </a:solidFill>
              <a:ea typeface="MS PGothic" charset="-128"/>
            </a:endParaRPr>
          </a:p>
          <a:p>
            <a:pPr eaLnBrk="1" hangingPunct="1">
              <a:spcBef>
                <a:spcPct val="0"/>
              </a:spcBef>
              <a:defRPr/>
            </a:pPr>
            <a:r>
              <a:rPr lang="en-US" altLang="en-US" b="1" u="sng" dirty="0">
                <a:solidFill>
                  <a:srgbClr val="000000"/>
                </a:solidFill>
                <a:ea typeface="MS PGothic" charset="-128"/>
              </a:rPr>
              <a:t>Instructions for Facilitator:</a:t>
            </a:r>
            <a:endParaRPr lang="en-US" altLang="en-US" dirty="0">
              <a:solidFill>
                <a:srgbClr val="000000"/>
              </a:solidFill>
              <a:ea typeface="MS PGothic" charset="-128"/>
            </a:endParaRPr>
          </a:p>
          <a:p>
            <a:pPr eaLnBrk="1" hangingPunct="1">
              <a:spcBef>
                <a:spcPct val="0"/>
              </a:spcBef>
              <a:defRPr/>
            </a:pPr>
            <a:endParaRPr lang="en-US" altLang="en-US" b="1" u="sng" dirty="0">
              <a:solidFill>
                <a:srgbClr val="000000"/>
              </a:solidFill>
              <a:ea typeface="MS PGothic" charset="-128"/>
            </a:endParaRPr>
          </a:p>
          <a:p>
            <a:pPr eaLnBrk="1" hangingPunct="1">
              <a:spcBef>
                <a:spcPct val="0"/>
              </a:spcBef>
              <a:defRPr/>
            </a:pPr>
            <a:r>
              <a:rPr lang="en-US" altLang="en-US" b="1" dirty="0">
                <a:solidFill>
                  <a:srgbClr val="000000"/>
                </a:solidFill>
                <a:ea typeface="MS PGothic" charset="-128"/>
              </a:rPr>
              <a:t>Vote with Your Body</a:t>
            </a:r>
          </a:p>
          <a:p>
            <a:pPr marL="171450" indent="-171450" eaLnBrk="1" hangingPunct="1">
              <a:spcBef>
                <a:spcPct val="0"/>
              </a:spcBef>
              <a:buFont typeface="Arial" charset="0"/>
              <a:buChar char="•"/>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Prior to the session, hang up three signs on the walls: “Need,” “Want,” and “Obligation.”</a:t>
            </a:r>
          </a:p>
          <a:p>
            <a:pPr marL="171450" indent="-171450" eaLnBrk="1" hangingPunct="1">
              <a:spcBef>
                <a:spcPct val="0"/>
              </a:spcBef>
              <a:buFont typeface="Arial" charset="0"/>
              <a:buChar char="•"/>
              <a:defRPr/>
            </a:pPr>
            <a:r>
              <a:rPr lang="en-US" altLang="en-US" dirty="0">
                <a:solidFill>
                  <a:srgbClr val="000000"/>
                </a:solidFill>
                <a:ea typeface="MS PGothic" charset="-128"/>
              </a:rPr>
              <a:t>Review the definition of spending.</a:t>
            </a:r>
          </a:p>
          <a:p>
            <a:pPr marL="171450" indent="-171450" eaLnBrk="1" hangingPunct="1">
              <a:spcBef>
                <a:spcPct val="0"/>
              </a:spcBef>
              <a:buFont typeface="Arial" charset="0"/>
              <a:buChar char="•"/>
              <a:defRPr/>
            </a:pPr>
            <a:r>
              <a:rPr lang="en-US" altLang="en-US" dirty="0">
                <a:solidFill>
                  <a:srgbClr val="000000"/>
                </a:solidFill>
                <a:ea typeface="MS PGothic" charset="-128"/>
              </a:rPr>
              <a:t>Review the definitions of needs, wants, and obligations.</a:t>
            </a:r>
          </a:p>
          <a:p>
            <a:pPr marL="171450" indent="-171450" eaLnBrk="1" hangingPunct="1">
              <a:spcBef>
                <a:spcPct val="0"/>
              </a:spcBef>
              <a:buFont typeface="Arial" charset="0"/>
              <a:buChar char="•"/>
              <a:defRPr/>
            </a:pPr>
            <a:r>
              <a:rPr lang="en-US" altLang="en-US" dirty="0">
                <a:solidFill>
                  <a:srgbClr val="000000"/>
                </a:solidFill>
                <a:ea typeface="MS PGothic" charset="-128"/>
              </a:rPr>
              <a:t>Tell people you are going to read off a list of items that you could spend money on. Use the list of example expenses below or use others that may be more contextually or culturally relevant to the people you are training. Limit the number of examples to 4 – 6.</a:t>
            </a:r>
          </a:p>
          <a:p>
            <a:pPr marL="171450" indent="-171450" eaLnBrk="1" hangingPunct="1">
              <a:spcBef>
                <a:spcPct val="0"/>
              </a:spcBef>
              <a:buFont typeface="Arial" charset="0"/>
              <a:buChar char="•"/>
              <a:defRPr/>
            </a:pPr>
            <a:r>
              <a:rPr lang="en-US" altLang="en-US" dirty="0">
                <a:solidFill>
                  <a:srgbClr val="000000"/>
                </a:solidFill>
                <a:ea typeface="MS PGothic" charset="-128"/>
              </a:rPr>
              <a:t>Ask participants to stand under the sign that best represents the category they would put that item in: need, want, or obligation.</a:t>
            </a:r>
          </a:p>
          <a:p>
            <a:pPr marL="171450" indent="-171450" eaLnBrk="1" hangingPunct="1">
              <a:spcBef>
                <a:spcPct val="0"/>
              </a:spcBef>
              <a:buFont typeface="Arial" charset="0"/>
              <a:buChar char="•"/>
              <a:defRPr/>
            </a:pPr>
            <a:r>
              <a:rPr lang="en-US" altLang="en-US" dirty="0">
                <a:solidFill>
                  <a:srgbClr val="000000"/>
                </a:solidFill>
                <a:ea typeface="MS PGothic" charset="-128"/>
              </a:rPr>
              <a:t>After you read each item, facilitate a discussion to uncover the reasons people have voted the way they have.</a:t>
            </a:r>
          </a:p>
          <a:p>
            <a:pPr marL="171450" indent="-171450" eaLnBrk="1" hangingPunct="1">
              <a:spcBef>
                <a:spcPct val="0"/>
              </a:spcBef>
              <a:buFont typeface="Arial" charset="0"/>
              <a:buChar char="•"/>
              <a:defRPr/>
            </a:pPr>
            <a:r>
              <a:rPr lang="en-US" altLang="en-US" dirty="0">
                <a:solidFill>
                  <a:srgbClr val="000000"/>
                </a:solidFill>
                <a:ea typeface="MS PGothic" charset="-128"/>
              </a:rPr>
              <a:t>Be sure to ask questions like:</a:t>
            </a:r>
          </a:p>
          <a:p>
            <a:pPr marL="650875" lvl="1" indent="-171450" eaLnBrk="1" hangingPunct="1">
              <a:spcBef>
                <a:spcPct val="0"/>
              </a:spcBef>
              <a:buFont typeface="Arial" charset="0"/>
              <a:buChar char="•"/>
              <a:defRPr/>
            </a:pPr>
            <a:r>
              <a:rPr lang="en-US" altLang="en-US" b="1" i="1" dirty="0">
                <a:solidFill>
                  <a:srgbClr val="000000"/>
                </a:solidFill>
                <a:ea typeface="MS PGothic" charset="-128"/>
              </a:rPr>
              <a:t>What are some of the reasons you see the item as a need? Want? Obligation?</a:t>
            </a:r>
          </a:p>
          <a:p>
            <a:pPr marL="650875" lvl="1" indent="-171450" eaLnBrk="1" hangingPunct="1">
              <a:spcBef>
                <a:spcPct val="0"/>
              </a:spcBef>
              <a:buFont typeface="Arial" charset="0"/>
              <a:buChar char="•"/>
              <a:defRPr/>
            </a:pPr>
            <a:r>
              <a:rPr lang="en-US" altLang="en-US" b="1" i="1" dirty="0">
                <a:solidFill>
                  <a:srgbClr val="000000"/>
                </a:solidFill>
                <a:ea typeface="MS PGothic" charset="-128"/>
              </a:rPr>
              <a:t>What could be some of the reasons people see the same item so differently?</a:t>
            </a:r>
          </a:p>
          <a:p>
            <a:pPr marL="650875" lvl="1" indent="-171450" eaLnBrk="1" hangingPunct="1">
              <a:spcBef>
                <a:spcPct val="0"/>
              </a:spcBef>
              <a:buFont typeface="Arial" charset="0"/>
              <a:buChar char="•"/>
              <a:defRPr/>
            </a:pPr>
            <a:r>
              <a:rPr lang="en-US" altLang="en-US" b="1" i="1" dirty="0">
                <a:solidFill>
                  <a:srgbClr val="000000"/>
                </a:solidFill>
                <a:ea typeface="MS PGothic" charset="-128"/>
              </a:rPr>
              <a:t>How does this relate to your work with people?</a:t>
            </a:r>
          </a:p>
          <a:p>
            <a:pPr marL="650875" lvl="1" indent="-171450" eaLnBrk="1" hangingPunct="1">
              <a:spcBef>
                <a:spcPct val="0"/>
              </a:spcBef>
              <a:buFont typeface="Arial" charset="0"/>
              <a:buChar char="•"/>
              <a:defRPr/>
            </a:pPr>
            <a:r>
              <a:rPr lang="en-US" altLang="en-US" dirty="0">
                <a:solidFill>
                  <a:srgbClr val="000000"/>
                </a:solidFill>
                <a:ea typeface="MS PGothic" charset="-128"/>
              </a:rPr>
              <a:t>Link back to opening exercise related to attitudes and values about money and the influence of culture.</a:t>
            </a:r>
          </a:p>
          <a:p>
            <a:pPr marL="171450" indent="-171450" eaLnBrk="1" hangingPunct="1">
              <a:spcBef>
                <a:spcPct val="0"/>
              </a:spcBef>
              <a:buFont typeface="Arial" charset="0"/>
              <a:buChar char="•"/>
              <a:defRPr/>
            </a:pPr>
            <a:endParaRPr lang="en-US" altLang="en-US" b="1" i="1"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Example expenses:</a:t>
            </a:r>
          </a:p>
          <a:p>
            <a:pPr marL="628650" lvl="1" indent="-171450" eaLnBrk="1" hangingPunct="1">
              <a:spcBef>
                <a:spcPct val="0"/>
              </a:spcBef>
              <a:buFont typeface="Arial" charset="0"/>
              <a:buChar char="•"/>
              <a:defRPr/>
            </a:pPr>
            <a:r>
              <a:rPr lang="en-US" altLang="en-US" dirty="0">
                <a:solidFill>
                  <a:srgbClr val="000000"/>
                </a:solidFill>
                <a:ea typeface="MS PGothic" charset="-128"/>
              </a:rPr>
              <a:t>Rent</a:t>
            </a:r>
          </a:p>
          <a:p>
            <a:pPr marL="628650" lvl="1" indent="-171450" eaLnBrk="1" hangingPunct="1">
              <a:spcBef>
                <a:spcPct val="0"/>
              </a:spcBef>
              <a:buFont typeface="Arial" charset="0"/>
              <a:buChar char="•"/>
              <a:defRPr/>
            </a:pPr>
            <a:r>
              <a:rPr lang="en-US" altLang="en-US" dirty="0">
                <a:solidFill>
                  <a:srgbClr val="000000"/>
                </a:solidFill>
                <a:ea typeface="MS PGothic" charset="-128"/>
              </a:rPr>
              <a:t>Savings for vacation</a:t>
            </a:r>
          </a:p>
          <a:p>
            <a:pPr marL="628650" lvl="1" indent="-171450" eaLnBrk="1" hangingPunct="1">
              <a:spcBef>
                <a:spcPct val="0"/>
              </a:spcBef>
              <a:buFont typeface="Arial" charset="0"/>
              <a:buChar char="•"/>
              <a:defRPr/>
            </a:pPr>
            <a:r>
              <a:rPr lang="en-US" altLang="en-US" dirty="0">
                <a:solidFill>
                  <a:srgbClr val="000000"/>
                </a:solidFill>
                <a:ea typeface="MS PGothic" charset="-128"/>
              </a:rPr>
              <a:t>Cell phone including data plan</a:t>
            </a:r>
          </a:p>
          <a:p>
            <a:pPr marL="628650" lvl="1" indent="-171450" eaLnBrk="1" hangingPunct="1">
              <a:spcBef>
                <a:spcPct val="0"/>
              </a:spcBef>
              <a:buFont typeface="Arial" charset="0"/>
              <a:buChar char="•"/>
              <a:defRPr/>
            </a:pPr>
            <a:r>
              <a:rPr lang="en-US" altLang="en-US" dirty="0">
                <a:solidFill>
                  <a:srgbClr val="000000"/>
                </a:solidFill>
                <a:ea typeface="MS PGothic" charset="-128"/>
              </a:rPr>
              <a:t>Paper towels</a:t>
            </a:r>
          </a:p>
          <a:p>
            <a:pPr marL="628650" lvl="1" indent="-171450" eaLnBrk="1" hangingPunct="1">
              <a:spcBef>
                <a:spcPct val="0"/>
              </a:spcBef>
              <a:buFont typeface="Arial" charset="0"/>
              <a:buChar char="•"/>
              <a:defRPr/>
            </a:pPr>
            <a:r>
              <a:rPr lang="en-US" altLang="en-US" dirty="0">
                <a:solidFill>
                  <a:srgbClr val="000000"/>
                </a:solidFill>
                <a:ea typeface="MS PGothic" charset="-128"/>
              </a:rPr>
              <a:t>Personal grooming related expenses </a:t>
            </a:r>
          </a:p>
          <a:p>
            <a:pPr marL="628650" lvl="1" indent="-171450" eaLnBrk="1" hangingPunct="1">
              <a:spcBef>
                <a:spcPct val="0"/>
              </a:spcBef>
              <a:buFont typeface="Arial" charset="0"/>
              <a:buChar char="•"/>
              <a:defRPr/>
            </a:pPr>
            <a:r>
              <a:rPr lang="en-US" altLang="en-US" dirty="0">
                <a:solidFill>
                  <a:srgbClr val="000000"/>
                </a:solidFill>
                <a:ea typeface="MS PGothic" charset="-128"/>
              </a:rPr>
              <a:t>Bottled water</a:t>
            </a:r>
          </a:p>
          <a:p>
            <a:pPr marL="628650" lvl="1" indent="-171450" eaLnBrk="1" hangingPunct="1">
              <a:spcBef>
                <a:spcPct val="0"/>
              </a:spcBef>
              <a:buFont typeface="Arial" charset="0"/>
              <a:buChar char="•"/>
              <a:defRPr/>
            </a:pPr>
            <a:r>
              <a:rPr lang="en-US" altLang="en-US" dirty="0">
                <a:solidFill>
                  <a:srgbClr val="000000"/>
                </a:solidFill>
                <a:ea typeface="MS PGothic" charset="-128"/>
              </a:rPr>
              <a:t>Coffee (the kind you make at home)</a:t>
            </a:r>
          </a:p>
          <a:p>
            <a:pPr marL="628650" lvl="1" indent="-171450" eaLnBrk="1" hangingPunct="1">
              <a:spcBef>
                <a:spcPct val="0"/>
              </a:spcBef>
              <a:buFont typeface="Arial" charset="0"/>
              <a:buChar char="•"/>
              <a:defRPr/>
            </a:pPr>
            <a:r>
              <a:rPr lang="en-US" altLang="en-US" dirty="0">
                <a:solidFill>
                  <a:srgbClr val="000000"/>
                </a:solidFill>
                <a:ea typeface="MS PGothic" charset="-128"/>
              </a:rPr>
              <a:t>Pet food</a:t>
            </a:r>
          </a:p>
          <a:p>
            <a:pPr marL="628650" lvl="1" indent="-171450" eaLnBrk="1" hangingPunct="1">
              <a:spcBef>
                <a:spcPct val="0"/>
              </a:spcBef>
              <a:buFont typeface="Arial" charset="0"/>
              <a:buChar char="•"/>
              <a:defRPr/>
            </a:pPr>
            <a:r>
              <a:rPr lang="en-US" altLang="en-US" dirty="0">
                <a:solidFill>
                  <a:srgbClr val="000000"/>
                </a:solidFill>
                <a:ea typeface="MS PGothic" charset="-128"/>
              </a:rPr>
              <a:t>Credit card payment</a:t>
            </a:r>
          </a:p>
          <a:p>
            <a:pPr marL="628650" lvl="1" indent="-171450" eaLnBrk="1" hangingPunct="1">
              <a:spcBef>
                <a:spcPct val="0"/>
              </a:spcBef>
              <a:buFont typeface="Arial" charset="0"/>
              <a:buChar char="•"/>
              <a:defRPr/>
            </a:pPr>
            <a:r>
              <a:rPr lang="en-US" altLang="en-US" dirty="0">
                <a:solidFill>
                  <a:srgbClr val="000000"/>
                </a:solidFill>
                <a:ea typeface="MS PGothic" charset="-128"/>
              </a:rPr>
              <a:t>Home-based Internet connection</a:t>
            </a:r>
          </a:p>
          <a:p>
            <a:pPr marL="628650" lvl="1" indent="-171450" eaLnBrk="1" hangingPunct="1">
              <a:spcBef>
                <a:spcPct val="0"/>
              </a:spcBef>
              <a:buFont typeface="Arial" charset="0"/>
              <a:buChar char="•"/>
              <a:defRPr/>
            </a:pPr>
            <a:r>
              <a:rPr lang="en-US" altLang="en-US" dirty="0">
                <a:solidFill>
                  <a:srgbClr val="000000"/>
                </a:solidFill>
                <a:ea typeface="MS PGothic" charset="-128"/>
              </a:rPr>
              <a:t>Baby formula</a:t>
            </a:r>
          </a:p>
          <a:p>
            <a:pPr marL="628650" lvl="1" indent="-171450" eaLnBrk="1" hangingPunct="1">
              <a:spcBef>
                <a:spcPct val="0"/>
              </a:spcBef>
              <a:buFont typeface="Arial" charset="0"/>
              <a:buChar char="•"/>
              <a:defRPr/>
            </a:pPr>
            <a:r>
              <a:rPr lang="en-US" altLang="en-US" dirty="0">
                <a:solidFill>
                  <a:srgbClr val="000000"/>
                </a:solidFill>
                <a:ea typeface="MS PGothic" charset="-128"/>
              </a:rPr>
              <a:t>Cigarettes</a:t>
            </a:r>
          </a:p>
        </p:txBody>
      </p:sp>
      <p:sp>
        <p:nvSpPr>
          <p:cNvPr id="2222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186E293-C441-4A36-93E6-8AB2936E38B7}" type="slidenum">
              <a:rPr lang="en-US" altLang="en-US" smtClean="0">
                <a:latin typeface="Calibri" panose="020F0502020204030204" pitchFamily="34" charset="0"/>
              </a:rPr>
              <a:pPr/>
              <a:t>90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6720631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6" name="Notes Placeholder 2"/>
          <p:cNvSpPr>
            <a:spLocks noGrp="1"/>
          </p:cNvSpPr>
          <p:nvPr>
            <p:ph type="body" idx="1"/>
          </p:nvPr>
        </p:nvSpPr>
        <p:spPr bwMode="auto">
          <a:extLst/>
        </p:spPr>
        <p:txBody>
          <a:bodyPr wrap="square" numCol="1" anchor="t" anchorCtr="0" compatLnSpc="1">
            <a:prstTxWarp prst="textNoShape">
              <a:avLst/>
            </a:prstTxWarp>
          </a:bodyPr>
          <a:lstStyle/>
          <a:p>
            <a:pPr>
              <a:defRPr/>
            </a:pPr>
            <a:r>
              <a:rPr lang="en-US" altLang="en-US" b="1" i="1" u="sng" dirty="0" smtClean="0">
                <a:solidFill>
                  <a:srgbClr val="000000"/>
                </a:solidFill>
                <a:ea typeface="MS PGothic" charset="-128"/>
              </a:rPr>
              <a:t>Module 4: </a:t>
            </a:r>
            <a:r>
              <a:rPr lang="en-US" altLang="en-US" b="1" i="1" u="sng" dirty="0" smtClean="0">
                <a:solidFill>
                  <a:srgbClr val="000000"/>
                </a:solidFill>
              </a:rPr>
              <a:t>Paying Bills and Other Expenses</a:t>
            </a:r>
            <a:endParaRPr lang="en-US" dirty="0" smtClean="0">
              <a:ea typeface="MS PGothic" charset="0"/>
            </a:endParaRPr>
          </a:p>
          <a:p>
            <a:pPr>
              <a:defRPr/>
            </a:pPr>
            <a:endParaRPr lang="en-US" dirty="0" smtClean="0">
              <a:ea typeface="MS PGothic" charset="0"/>
            </a:endParaRPr>
          </a:p>
          <a:p>
            <a:pPr>
              <a:defRPr/>
            </a:pPr>
            <a:r>
              <a:rPr lang="en-US" b="1" dirty="0" smtClean="0">
                <a:ea typeface="MS PGothic" charset="0"/>
              </a:rPr>
              <a:t>Presentation (</a:t>
            </a:r>
            <a:r>
              <a:rPr lang="en-US" b="1" i="1" dirty="0" smtClean="0">
                <a:ea typeface="MS PGothic" charset="0"/>
              </a:rPr>
              <a:t>Module 4, Tool 1: Spending tracker</a:t>
            </a:r>
            <a:r>
              <a:rPr lang="en-US" b="1" dirty="0" smtClean="0">
                <a:ea typeface="MS PGothic" charset="0"/>
              </a:rPr>
              <a:t>) (Page 143)</a:t>
            </a:r>
          </a:p>
          <a:p>
            <a:pPr>
              <a:defRPr/>
            </a:pPr>
            <a:endParaRPr lang="en-US" dirty="0" smtClean="0">
              <a:ea typeface="MS PGothic" charset="0"/>
            </a:endParaRPr>
          </a:p>
          <a:p>
            <a:pPr marL="171425" indent="-171425">
              <a:buFont typeface="Arial"/>
              <a:buChar char="•"/>
              <a:defRPr/>
            </a:pPr>
            <a:r>
              <a:rPr lang="en-US" dirty="0" smtClean="0">
                <a:ea typeface="MS PGothic" charset="0"/>
              </a:rPr>
              <a:t>While </a:t>
            </a:r>
            <a:r>
              <a:rPr lang="en-US" dirty="0">
                <a:ea typeface="MS PGothic" charset="0"/>
              </a:rPr>
              <a:t>there are many approaches to doing this, this is the tool within </a:t>
            </a:r>
            <a:r>
              <a:rPr lang="en-US" i="1" dirty="0" smtClean="0">
                <a:ea typeface="MS PGothic" charset="0"/>
              </a:rPr>
              <a:t>Your Money, Your Goals</a:t>
            </a:r>
            <a:r>
              <a:rPr lang="en-US" dirty="0" smtClean="0">
                <a:ea typeface="MS PGothic" charset="0"/>
              </a:rPr>
              <a:t>.</a:t>
            </a:r>
            <a:endParaRPr lang="en-US" dirty="0">
              <a:ea typeface="MS PGothic" charset="0"/>
            </a:endParaRPr>
          </a:p>
        </p:txBody>
      </p:sp>
      <p:sp>
        <p:nvSpPr>
          <p:cNvPr id="2242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B813A53-5E3E-4435-A725-A0A5DF344363}" type="slidenum">
              <a:rPr lang="en-US" altLang="en-US" smtClean="0">
                <a:latin typeface="Calibri" panose="020F0502020204030204" pitchFamily="34" charset="0"/>
              </a:rPr>
              <a:pPr/>
              <a:t>91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650221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u="sng" dirty="0" smtClean="0">
                <a:solidFill>
                  <a:srgbClr val="000000"/>
                </a:solidFill>
                <a:ea typeface="MS PGothic" charset="-128"/>
              </a:rPr>
              <a:t>Training Section 2: </a:t>
            </a:r>
            <a:r>
              <a:rPr lang="en-US" altLang="en-US" b="1" i="1" u="sng" dirty="0" smtClean="0">
                <a:solidFill>
                  <a:srgbClr val="000000"/>
                </a:solidFill>
                <a:ea typeface="MS PGothic" charset="-128"/>
              </a:rPr>
              <a:t>Overview </a:t>
            </a:r>
            <a:r>
              <a:rPr lang="en-US" altLang="en-US" b="1" i="1" u="sng" dirty="0">
                <a:solidFill>
                  <a:srgbClr val="000000"/>
                </a:solidFill>
                <a:ea typeface="MS PGothic" charset="-128"/>
              </a:rPr>
              <a:t>of the Training and </a:t>
            </a:r>
            <a:r>
              <a:rPr lang="en-US" altLang="en-US" b="1" i="1" u="sng" dirty="0" smtClean="0">
                <a:solidFill>
                  <a:srgbClr val="000000"/>
                </a:solidFill>
                <a:ea typeface="MS PGothic" charset="-128"/>
              </a:rPr>
              <a:t>Introductions</a:t>
            </a:r>
            <a:endParaRPr lang="en-US" altLang="en-US" b="1" u="sng" dirty="0">
              <a:solidFill>
                <a:srgbClr val="000000"/>
              </a:solidFill>
              <a:ea typeface="MS PGothic" charset="-128"/>
            </a:endParaRPr>
          </a:p>
          <a:p>
            <a:pPr eaLnBrk="1" hangingPunct="1">
              <a:spcBef>
                <a:spcPct val="0"/>
              </a:spcBef>
              <a:defRPr/>
            </a:pPr>
            <a:endParaRPr lang="en-US" altLang="en-US" b="1" u="sng" dirty="0">
              <a:solidFill>
                <a:srgbClr val="000000"/>
              </a:solidFill>
              <a:ea typeface="MS PGothic" charset="-128"/>
            </a:endParaRPr>
          </a:p>
          <a:p>
            <a:pPr eaLnBrk="1" hangingPunct="1">
              <a:spcBef>
                <a:spcPct val="0"/>
              </a:spcBef>
              <a:defRPr/>
            </a:pPr>
            <a:r>
              <a:rPr lang="en-US" altLang="en-US" b="1" dirty="0">
                <a:solidFill>
                  <a:srgbClr val="000000"/>
                </a:solidFill>
                <a:ea typeface="MS PGothic" charset="-128"/>
              </a:rPr>
              <a:t>Presentation (Introduction Part 1) </a:t>
            </a:r>
          </a:p>
          <a:p>
            <a:pPr eaLnBrk="1" hangingPunct="1">
              <a:spcBef>
                <a:spcPct val="0"/>
              </a:spcBef>
              <a:buFontTx/>
              <a:buChar char="•"/>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Explain that the purpose of the training is like the mission—overall what the training is trying to do.</a:t>
            </a:r>
          </a:p>
          <a:p>
            <a:pPr marL="171450" indent="-171450" eaLnBrk="1" hangingPunct="1">
              <a:spcBef>
                <a:spcPct val="0"/>
              </a:spcBef>
              <a:buFont typeface="Arial" charset="0"/>
              <a:buChar char="•"/>
              <a:defRPr/>
            </a:pPr>
            <a:r>
              <a:rPr lang="en-US" altLang="en-US" dirty="0">
                <a:solidFill>
                  <a:srgbClr val="000000"/>
                </a:solidFill>
                <a:ea typeface="MS PGothic" charset="-128"/>
              </a:rPr>
              <a:t>Explain that objectives are the specific things they will know or be able to do as a result of the training.</a:t>
            </a:r>
          </a:p>
          <a:p>
            <a:pPr marL="171450" indent="-171450" eaLnBrk="1" hangingPunct="1">
              <a:spcBef>
                <a:spcPct val="0"/>
              </a:spcBef>
              <a:buFont typeface="Arial" charset="0"/>
              <a:buChar char="•"/>
              <a:defRPr/>
            </a:pPr>
            <a:r>
              <a:rPr lang="en-US" altLang="en-US" dirty="0">
                <a:solidFill>
                  <a:srgbClr val="000000"/>
                </a:solidFill>
                <a:ea typeface="MS PGothic" charset="-128"/>
              </a:rPr>
              <a:t>Review objectives. Be sure to paraphrase, not read.</a:t>
            </a:r>
          </a:p>
          <a:p>
            <a:pPr marL="171450" indent="-171450" eaLnBrk="1" hangingPunct="1">
              <a:spcBef>
                <a:spcPct val="0"/>
              </a:spcBef>
              <a:buFont typeface="Arial" charset="0"/>
              <a:buChar char="•"/>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endParaRPr lang="en-US" altLang="en-US" dirty="0">
              <a:solidFill>
                <a:srgbClr val="000000"/>
              </a:solidFill>
              <a:ea typeface="MS PGothic" charset="-128"/>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0E15464-563F-4C9A-9268-E5C4ECC01492}" type="slidenum">
              <a:rPr lang="en-US" altLang="en-US" smtClean="0">
                <a:latin typeface="Calibri" panose="020F0502020204030204" pitchFamily="34" charset="0"/>
              </a:rPr>
              <a:pPr/>
              <a:t>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0542161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a:defRPr/>
            </a:pPr>
            <a:r>
              <a:rPr lang="en-US" altLang="en-US" b="1" i="1" u="sng" dirty="0" smtClean="0">
                <a:solidFill>
                  <a:srgbClr val="000000"/>
                </a:solidFill>
                <a:ea typeface="MS PGothic" charset="-128"/>
              </a:rPr>
              <a:t>Module 4: Paying </a:t>
            </a:r>
            <a:r>
              <a:rPr lang="en-US" altLang="en-US" b="1" i="1" u="sng" dirty="0">
                <a:solidFill>
                  <a:srgbClr val="000000"/>
                </a:solidFill>
                <a:ea typeface="MS PGothic" charset="-128"/>
              </a:rPr>
              <a:t>Bills and Other </a:t>
            </a:r>
            <a:r>
              <a:rPr lang="en-US" altLang="en-US" b="1" i="1" u="sng" dirty="0" smtClean="0">
                <a:solidFill>
                  <a:srgbClr val="000000"/>
                </a:solidFill>
                <a:ea typeface="MS PGothic" charset="-128"/>
              </a:rPr>
              <a:t>Expenses</a:t>
            </a:r>
            <a:endParaRPr lang="en-US" altLang="en-US" b="1" i="1" u="sng" dirty="0">
              <a:solidFill>
                <a:srgbClr val="000000"/>
              </a:solidFill>
              <a:ea typeface="MS PGothic" charset="-128"/>
            </a:endParaRPr>
          </a:p>
          <a:p>
            <a:pPr defTabSz="971550">
              <a:defRPr/>
            </a:pPr>
            <a:endParaRPr lang="en-US" altLang="en-US" dirty="0" smtClean="0">
              <a:ea typeface="MS PGothic" charset="-128"/>
            </a:endParaRPr>
          </a:p>
          <a:p>
            <a:pPr defTabSz="971550">
              <a:defRPr/>
            </a:pPr>
            <a:r>
              <a:rPr lang="en-US" b="1" dirty="0" smtClean="0">
                <a:ea typeface="MS PGothic" charset="0"/>
              </a:rPr>
              <a:t>Presentation and Discussion (</a:t>
            </a:r>
            <a:r>
              <a:rPr lang="en-US" b="1" i="1" dirty="0" smtClean="0">
                <a:ea typeface="MS PGothic" charset="0"/>
              </a:rPr>
              <a:t>Module 4, Tool 1: Spending tracker</a:t>
            </a:r>
            <a:r>
              <a:rPr lang="en-US" b="1" dirty="0" smtClean="0">
                <a:ea typeface="MS PGothic" charset="0"/>
              </a:rPr>
              <a:t>) </a:t>
            </a:r>
          </a:p>
          <a:p>
            <a:pPr defTabSz="971550">
              <a:defRPr/>
            </a:pPr>
            <a:endParaRPr lang="en-US" altLang="en-US" dirty="0">
              <a:ea typeface="MS PGothic" charset="-128"/>
            </a:endParaRPr>
          </a:p>
          <a:p>
            <a:pPr marL="171450" indent="-171450" defTabSz="971550">
              <a:buFont typeface="Arial" charset="0"/>
              <a:buChar char="•"/>
              <a:defRPr/>
            </a:pPr>
            <a:r>
              <a:rPr lang="en-US" altLang="en-US" dirty="0">
                <a:ea typeface="MS PGothic" charset="-128"/>
              </a:rPr>
              <a:t>Review the analysis section of the spending tracker and discuss the benefits of doing this separately from creating a budget.</a:t>
            </a:r>
          </a:p>
        </p:txBody>
      </p:sp>
      <p:sp>
        <p:nvSpPr>
          <p:cNvPr id="2263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BC230D8-3CD9-4DB5-A86E-1666586398DD}" type="slidenum">
              <a:rPr lang="en-US" altLang="en-US" smtClean="0">
                <a:latin typeface="Calibri" panose="020F0502020204030204" pitchFamily="34" charset="0"/>
              </a:rPr>
              <a:pPr/>
              <a:t>92</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23775673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a:defRPr/>
            </a:pPr>
            <a:r>
              <a:rPr lang="en-US" altLang="en-US" b="1" i="1" u="sng" dirty="0" smtClean="0">
                <a:solidFill>
                  <a:srgbClr val="000000"/>
                </a:solidFill>
                <a:ea typeface="MS PGothic" charset="-128"/>
              </a:rPr>
              <a:t>Module 4: Paying </a:t>
            </a:r>
            <a:r>
              <a:rPr lang="en-US" altLang="en-US" b="1" i="1" u="sng" dirty="0">
                <a:solidFill>
                  <a:srgbClr val="000000"/>
                </a:solidFill>
                <a:ea typeface="MS PGothic" charset="-128"/>
              </a:rPr>
              <a:t>Bills and Other </a:t>
            </a:r>
            <a:r>
              <a:rPr lang="en-US" altLang="en-US" b="1" i="1" u="sng" dirty="0" smtClean="0">
                <a:solidFill>
                  <a:srgbClr val="000000"/>
                </a:solidFill>
                <a:ea typeface="MS PGothic" charset="-128"/>
              </a:rPr>
              <a:t>Expenses</a:t>
            </a:r>
            <a:endParaRPr lang="en-US" altLang="en-US" b="1" i="1" u="sng" dirty="0">
              <a:solidFill>
                <a:srgbClr val="000000"/>
              </a:solidFill>
              <a:ea typeface="MS PGothic" charset="-128"/>
            </a:endParaRPr>
          </a:p>
          <a:p>
            <a:pPr defTabSz="971550">
              <a:defRPr/>
            </a:pPr>
            <a:endParaRPr lang="en-US" altLang="en-US" b="1" u="sng" dirty="0">
              <a:solidFill>
                <a:srgbClr val="000000"/>
              </a:solidFill>
              <a:ea typeface="MS PGothic" charset="-128"/>
            </a:endParaRPr>
          </a:p>
          <a:p>
            <a:pPr defTabSz="971550" eaLnBrk="1" hangingPunct="1">
              <a:spcBef>
                <a:spcPct val="0"/>
              </a:spcBef>
              <a:defRPr/>
            </a:pPr>
            <a:r>
              <a:rPr lang="en-US" altLang="en-US" b="1" dirty="0">
                <a:solidFill>
                  <a:srgbClr val="000000"/>
                </a:solidFill>
                <a:ea typeface="MS PGothic" charset="-128"/>
              </a:rPr>
              <a:t>Presentation (</a:t>
            </a:r>
            <a:r>
              <a:rPr lang="en-US" altLang="en-US" b="1" i="1" dirty="0">
                <a:solidFill>
                  <a:srgbClr val="000000"/>
                </a:solidFill>
                <a:ea typeface="MS PGothic" charset="-128"/>
              </a:rPr>
              <a:t>Module </a:t>
            </a:r>
            <a:r>
              <a:rPr lang="en-US" altLang="en-US" b="1" i="1" dirty="0" smtClean="0">
                <a:solidFill>
                  <a:srgbClr val="000000"/>
                </a:solidFill>
                <a:ea typeface="MS PGothic" charset="-128"/>
              </a:rPr>
              <a:t>4, Tool 2: Bill calendar</a:t>
            </a:r>
            <a:r>
              <a:rPr lang="en-US" altLang="en-US" b="1" dirty="0" smtClean="0">
                <a:solidFill>
                  <a:srgbClr val="000000"/>
                </a:solidFill>
                <a:ea typeface="MS PGothic" charset="-128"/>
              </a:rPr>
              <a:t>) (Page 149)</a:t>
            </a:r>
            <a:endParaRPr lang="en-US" altLang="en-US" b="1" dirty="0">
              <a:solidFill>
                <a:srgbClr val="000000"/>
              </a:solidFill>
              <a:ea typeface="MS PGothic" charset="-128"/>
            </a:endParaRPr>
          </a:p>
          <a:p>
            <a:pPr defTabSz="971550">
              <a:defRPr/>
            </a:pPr>
            <a:endParaRPr lang="en-US" altLang="en-US" b="1" dirty="0">
              <a:solidFill>
                <a:srgbClr val="000000"/>
              </a:solidFill>
              <a:ea typeface="MS PGothic" charset="-128"/>
            </a:endParaRPr>
          </a:p>
          <a:p>
            <a:pPr marL="171450" indent="-171450" defTabSz="971550">
              <a:buFont typeface="Arial" charset="0"/>
              <a:buChar char="•"/>
              <a:defRPr/>
            </a:pPr>
            <a:r>
              <a:rPr lang="en-US" altLang="en-US" dirty="0">
                <a:solidFill>
                  <a:srgbClr val="000000"/>
                </a:solidFill>
                <a:ea typeface="MS PGothic" charset="-128"/>
              </a:rPr>
              <a:t>Review </a:t>
            </a:r>
            <a:r>
              <a:rPr lang="en-US" altLang="en-US" b="1" i="1" dirty="0">
                <a:solidFill>
                  <a:srgbClr val="000000"/>
                </a:solidFill>
                <a:ea typeface="MS PGothic" charset="-128"/>
              </a:rPr>
              <a:t>Tool 2: Bill </a:t>
            </a:r>
            <a:r>
              <a:rPr lang="en-US" altLang="en-US" b="1" i="1" dirty="0" smtClean="0">
                <a:solidFill>
                  <a:srgbClr val="000000"/>
                </a:solidFill>
                <a:ea typeface="MS PGothic" charset="-128"/>
              </a:rPr>
              <a:t>calendar </a:t>
            </a:r>
            <a:r>
              <a:rPr lang="mr-IN" altLang="en-US" b="1" i="1" dirty="0" smtClean="0">
                <a:solidFill>
                  <a:srgbClr val="000000"/>
                </a:solidFill>
                <a:ea typeface="MS PGothic" charset="-128"/>
              </a:rPr>
              <a:t>–</a:t>
            </a:r>
            <a:r>
              <a:rPr lang="en-US" altLang="en-US" b="1" i="1" dirty="0" smtClean="0">
                <a:solidFill>
                  <a:srgbClr val="000000"/>
                </a:solidFill>
                <a:ea typeface="MS PGothic" charset="-128"/>
              </a:rPr>
              <a:t> </a:t>
            </a:r>
            <a:r>
              <a:rPr lang="en-US" altLang="en-US" i="1" dirty="0" smtClean="0">
                <a:solidFill>
                  <a:srgbClr val="000000"/>
                </a:solidFill>
                <a:ea typeface="MS PGothic" charset="-128"/>
              </a:rPr>
              <a:t>w</a:t>
            </a:r>
            <a:r>
              <a:rPr lang="en-US" altLang="en-US" dirty="0" smtClean="0">
                <a:solidFill>
                  <a:srgbClr val="000000"/>
                </a:solidFill>
                <a:ea typeface="MS PGothic" charset="-128"/>
              </a:rPr>
              <a:t>ith </a:t>
            </a:r>
            <a:r>
              <a:rPr lang="en-US" altLang="en-US" dirty="0">
                <a:solidFill>
                  <a:srgbClr val="000000"/>
                </a:solidFill>
                <a:ea typeface="MS PGothic" charset="-128"/>
              </a:rPr>
              <a:t>participants using the following instructions excerpted from the tool.</a:t>
            </a:r>
          </a:p>
          <a:p>
            <a:pPr marL="639763" lvl="1" indent="-169863" defTabSz="971550">
              <a:buFontTx/>
              <a:buChar char="•"/>
              <a:defRPr/>
            </a:pPr>
            <a:r>
              <a:rPr lang="en-US" altLang="en-US" dirty="0">
                <a:ea typeface="MS PGothic" charset="-128"/>
              </a:rPr>
              <a:t>Print the bill calendar and fill in the name of the month and year.</a:t>
            </a:r>
          </a:p>
          <a:p>
            <a:pPr marL="639763" lvl="1" indent="-169863" defTabSz="971550">
              <a:buFontTx/>
              <a:buChar char="•"/>
              <a:defRPr/>
            </a:pPr>
            <a:r>
              <a:rPr lang="en-US" altLang="en-US" dirty="0">
                <a:ea typeface="MS PGothic" charset="-128"/>
              </a:rPr>
              <a:t>Add numbers to represent the days of the month. </a:t>
            </a:r>
          </a:p>
          <a:p>
            <a:pPr marL="639763" lvl="1" indent="-169863" defTabSz="971550">
              <a:buFontTx/>
              <a:buChar char="•"/>
              <a:defRPr/>
            </a:pPr>
            <a:r>
              <a:rPr lang="en-US" altLang="en-US" dirty="0">
                <a:ea typeface="MS PGothic" charset="-128"/>
              </a:rPr>
              <a:t>Gather all of the bills you pay in one month OR use the information from your spending tracker.</a:t>
            </a:r>
          </a:p>
          <a:p>
            <a:pPr marL="639763" lvl="1" indent="-169863" defTabSz="971550">
              <a:buFontTx/>
              <a:buChar char="•"/>
              <a:defRPr/>
            </a:pPr>
            <a:r>
              <a:rPr lang="en-US" altLang="en-US" dirty="0">
                <a:ea typeface="MS PGothic" charset="-128"/>
              </a:rPr>
              <a:t>Write the due dates for these bills. Since due dates are when bills must arrive, write the date bills must be sent:</a:t>
            </a:r>
          </a:p>
          <a:p>
            <a:pPr marL="1109663" lvl="2" indent="-169863" defTabSz="971550">
              <a:buFontTx/>
              <a:buChar char="•"/>
              <a:defRPr/>
            </a:pPr>
            <a:r>
              <a:rPr lang="en-US" altLang="en-US" dirty="0">
                <a:ea typeface="MS PGothic" charset="-128"/>
              </a:rPr>
              <a:t>If paying by mail, mark the due date at least 7 days before it is due.</a:t>
            </a:r>
          </a:p>
          <a:p>
            <a:pPr marL="1109663" lvl="2" indent="-169863" defTabSz="971550">
              <a:buFontTx/>
              <a:buChar char="•"/>
              <a:defRPr/>
            </a:pPr>
            <a:r>
              <a:rPr lang="en-US" altLang="en-US" dirty="0">
                <a:ea typeface="MS PGothic" charset="-128"/>
              </a:rPr>
              <a:t>For in-person or automatic bill payment, mark one or two days before the due date to ensure you are not late.</a:t>
            </a:r>
          </a:p>
          <a:p>
            <a:pPr marL="639763" lvl="1" indent="-169863" defTabSz="971550">
              <a:buFontTx/>
              <a:buChar char="•"/>
              <a:defRPr/>
            </a:pPr>
            <a:r>
              <a:rPr lang="en-US" altLang="en-US" dirty="0">
                <a:ea typeface="MS PGothic" charset="-128"/>
              </a:rPr>
              <a:t>Fill in the calendar with the business or person you owe the money to, the date the money must be sent to arrive on time, and the amount that is due.</a:t>
            </a:r>
          </a:p>
          <a:p>
            <a:pPr marL="639763" lvl="1" indent="-169863" defTabSz="971550">
              <a:buFontTx/>
              <a:buChar char="•"/>
              <a:defRPr/>
            </a:pPr>
            <a:r>
              <a:rPr lang="en-US" altLang="en-US" dirty="0">
                <a:ea typeface="MS PGothic" charset="-128"/>
              </a:rPr>
              <a:t>Put this calendar somewhere you will see it every day to ensure you are not forgetting about important bills</a:t>
            </a:r>
            <a:r>
              <a:rPr lang="en-US" altLang="en-US" dirty="0" smtClean="0">
                <a:ea typeface="MS PGothic" charset="-128"/>
              </a:rPr>
              <a:t>.</a:t>
            </a:r>
            <a:endParaRPr lang="en-US" altLang="en-US" dirty="0">
              <a:ea typeface="MS PGothic" charset="-128"/>
            </a:endParaRPr>
          </a:p>
        </p:txBody>
      </p:sp>
      <p:sp>
        <p:nvSpPr>
          <p:cNvPr id="2283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AE4B459-26B1-40E9-B527-EB75F117B51B}" type="slidenum">
              <a:rPr lang="en-US" altLang="en-US" smtClean="0">
                <a:latin typeface="Calibri" panose="020F0502020204030204" pitchFamily="34" charset="0"/>
              </a:rPr>
              <a:pPr/>
              <a:t>93</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7850080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extLst/>
        </p:spPr>
        <p:txBody>
          <a:bodyPr wrap="square" numCol="1" anchor="t" anchorCtr="0" compatLnSpc="1">
            <a:prstTxWarp prst="textNoShape">
              <a:avLst/>
            </a:prstTxWarp>
          </a:bodyPr>
          <a:lstStyle/>
          <a:p>
            <a:pPr defTabSz="972996">
              <a:defRPr/>
            </a:pPr>
            <a:r>
              <a:rPr lang="en-US" altLang="en-US" b="1" i="1" u="sng" dirty="0" smtClean="0">
                <a:solidFill>
                  <a:srgbClr val="000000"/>
                </a:solidFill>
                <a:ea typeface="MS PGothic" charset="-128"/>
              </a:rPr>
              <a:t>Module 4: </a:t>
            </a:r>
            <a:r>
              <a:rPr lang="en-US" altLang="en-US" b="1" i="1" u="sng" dirty="0" smtClean="0">
                <a:solidFill>
                  <a:srgbClr val="000000"/>
                </a:solidFill>
                <a:cs typeface="+mn-cs"/>
              </a:rPr>
              <a:t>Paying Bills and Other Expenses</a:t>
            </a:r>
          </a:p>
          <a:p>
            <a:pPr defTabSz="972996">
              <a:defRPr/>
            </a:pPr>
            <a:endParaRPr lang="en-US" altLang="en-US" b="1" dirty="0" smtClean="0">
              <a:solidFill>
                <a:srgbClr val="000000"/>
              </a:solidFill>
              <a:cs typeface="+mn-cs"/>
            </a:endParaRPr>
          </a:p>
          <a:p>
            <a:pPr defTabSz="972996" eaLnBrk="1" hangingPunct="1">
              <a:spcBef>
                <a:spcPct val="0"/>
              </a:spcBef>
              <a:defRPr/>
            </a:pPr>
            <a:r>
              <a:rPr lang="en-US" altLang="en-US" b="1" dirty="0" smtClean="0">
                <a:solidFill>
                  <a:srgbClr val="000000"/>
                </a:solidFill>
                <a:cs typeface="+mn-cs"/>
              </a:rPr>
              <a:t>Presentation (</a:t>
            </a:r>
            <a:r>
              <a:rPr lang="en-US" altLang="en-US" b="1" i="1" dirty="0" smtClean="0">
                <a:solidFill>
                  <a:srgbClr val="000000"/>
                </a:solidFill>
                <a:cs typeface="+mn-cs"/>
              </a:rPr>
              <a:t>Module 4, Tool 3: Ways to pay bills</a:t>
            </a:r>
            <a:r>
              <a:rPr lang="en-US" altLang="en-US" b="1" dirty="0" smtClean="0">
                <a:solidFill>
                  <a:srgbClr val="000000"/>
                </a:solidFill>
                <a:cs typeface="+mn-cs"/>
              </a:rPr>
              <a:t>) (Page 151)</a:t>
            </a:r>
          </a:p>
          <a:p>
            <a:pPr defTabSz="972996">
              <a:buFontTx/>
              <a:buChar char="•"/>
              <a:defRPr/>
            </a:pPr>
            <a:endParaRPr lang="en-US" altLang="en-US" b="1" dirty="0" smtClean="0">
              <a:solidFill>
                <a:srgbClr val="000000"/>
              </a:solidFill>
              <a:cs typeface="+mn-cs"/>
            </a:endParaRPr>
          </a:p>
          <a:p>
            <a:pPr marL="171425" indent="-171425" defTabSz="972996">
              <a:buFont typeface="Arial" panose="020B0604020202020204" pitchFamily="34" charset="0"/>
              <a:buChar char="•"/>
              <a:defRPr/>
            </a:pPr>
            <a:r>
              <a:rPr lang="en-US" altLang="en-US" dirty="0" smtClean="0">
                <a:solidFill>
                  <a:srgbClr val="000000"/>
                </a:solidFill>
                <a:cs typeface="+mn-cs"/>
              </a:rPr>
              <a:t>Explain the advantages and disadvantages of different ways to pay bills using the information in </a:t>
            </a:r>
            <a:r>
              <a:rPr lang="en-US" altLang="en-US" i="1" dirty="0" smtClean="0">
                <a:solidFill>
                  <a:srgbClr val="000000"/>
                </a:solidFill>
                <a:cs typeface="+mn-cs"/>
              </a:rPr>
              <a:t>Tool 3: Ways to pay bills: Know your options</a:t>
            </a:r>
            <a:r>
              <a:rPr lang="en-US" altLang="en-US" dirty="0" smtClean="0">
                <a:solidFill>
                  <a:srgbClr val="000000"/>
                </a:solidFill>
                <a:cs typeface="+mn-cs"/>
              </a:rPr>
              <a:t>:</a:t>
            </a:r>
          </a:p>
          <a:p>
            <a:pPr marL="642844" lvl="1" indent="-173012" defTabSz="972996">
              <a:buFontTx/>
              <a:buChar char="•"/>
              <a:defRPr/>
            </a:pPr>
            <a:r>
              <a:rPr lang="en-US" altLang="en-US" dirty="0" smtClean="0">
                <a:solidFill>
                  <a:srgbClr val="000000"/>
                </a:solidFill>
                <a:cs typeface="+mn-cs"/>
              </a:rPr>
              <a:t>Cash</a:t>
            </a:r>
          </a:p>
          <a:p>
            <a:pPr marL="642844" lvl="1" indent="-173012" defTabSz="972996">
              <a:buFontTx/>
              <a:buChar char="•"/>
              <a:defRPr/>
            </a:pPr>
            <a:r>
              <a:rPr lang="en-US" altLang="en-US" dirty="0" smtClean="0">
                <a:solidFill>
                  <a:srgbClr val="000000"/>
                </a:solidFill>
                <a:cs typeface="+mn-cs"/>
              </a:rPr>
              <a:t>Money order</a:t>
            </a:r>
          </a:p>
          <a:p>
            <a:pPr marL="642844" lvl="1" indent="-173012" defTabSz="972996">
              <a:buFontTx/>
              <a:buChar char="•"/>
              <a:defRPr/>
            </a:pPr>
            <a:r>
              <a:rPr lang="en-US" altLang="en-US" dirty="0" smtClean="0">
                <a:solidFill>
                  <a:srgbClr val="000000"/>
                </a:solidFill>
                <a:cs typeface="+mn-cs"/>
              </a:rPr>
              <a:t>Check</a:t>
            </a:r>
          </a:p>
          <a:p>
            <a:pPr marL="642844" lvl="1" indent="-173012" defTabSz="972996">
              <a:buFontTx/>
              <a:buChar char="•"/>
              <a:defRPr/>
            </a:pPr>
            <a:r>
              <a:rPr lang="en-US" altLang="en-US" dirty="0" smtClean="0">
                <a:solidFill>
                  <a:srgbClr val="000000"/>
                </a:solidFill>
                <a:cs typeface="+mn-cs"/>
              </a:rPr>
              <a:t>Credit cards</a:t>
            </a:r>
          </a:p>
          <a:p>
            <a:pPr marL="642844" lvl="1" indent="-173012" defTabSz="972996">
              <a:buFontTx/>
              <a:buChar char="•"/>
              <a:defRPr/>
            </a:pPr>
            <a:r>
              <a:rPr lang="en-US" altLang="en-US" dirty="0" smtClean="0">
                <a:solidFill>
                  <a:srgbClr val="000000"/>
                </a:solidFill>
                <a:cs typeface="+mn-cs"/>
              </a:rPr>
              <a:t>Automatic debit from checking/savings accounts, prepaid card, or credit card</a:t>
            </a:r>
          </a:p>
          <a:p>
            <a:pPr marL="642844" lvl="1" indent="-173012" defTabSz="972996">
              <a:buFontTx/>
              <a:buChar char="•"/>
              <a:defRPr/>
            </a:pPr>
            <a:r>
              <a:rPr lang="en-US" altLang="en-US" dirty="0" smtClean="0">
                <a:solidFill>
                  <a:srgbClr val="000000"/>
                </a:solidFill>
                <a:cs typeface="+mn-cs"/>
              </a:rPr>
              <a:t>Online bill payment</a:t>
            </a:r>
          </a:p>
          <a:p>
            <a:pPr defTabSz="972996">
              <a:buFontTx/>
              <a:buChar char="•"/>
              <a:defRPr/>
            </a:pPr>
            <a:endParaRPr lang="en-US" altLang="en-US" dirty="0" smtClean="0">
              <a:solidFill>
                <a:srgbClr val="000000"/>
              </a:solidFill>
              <a:cs typeface="+mn-cs"/>
            </a:endParaRPr>
          </a:p>
          <a:p>
            <a:pPr marL="171425" indent="-171425" defTabSz="972996">
              <a:buFont typeface="Arial" panose="020B0604020202020204" pitchFamily="34" charset="0"/>
              <a:buChar char="•"/>
              <a:defRPr/>
            </a:pPr>
            <a:r>
              <a:rPr lang="en-US" altLang="en-US" dirty="0" smtClean="0">
                <a:cs typeface="+mn-cs"/>
              </a:rPr>
              <a:t>Explain that with information about the advantages and disadvantages of each method of bill payment, individuals can make choices that may help them:</a:t>
            </a:r>
          </a:p>
          <a:p>
            <a:pPr marL="642844" lvl="1" indent="-173012" defTabSz="972996">
              <a:buFontTx/>
              <a:buChar char="•"/>
              <a:defRPr/>
            </a:pPr>
            <a:r>
              <a:rPr lang="en-US" altLang="en-US" dirty="0" smtClean="0">
                <a:cs typeface="+mn-cs"/>
              </a:rPr>
              <a:t>Save time</a:t>
            </a:r>
          </a:p>
          <a:p>
            <a:pPr marL="642844" lvl="1" indent="-173012" defTabSz="972996">
              <a:buFontTx/>
              <a:buChar char="•"/>
              <a:defRPr/>
            </a:pPr>
            <a:r>
              <a:rPr lang="en-US" altLang="en-US" dirty="0" smtClean="0">
                <a:cs typeface="+mn-cs"/>
              </a:rPr>
              <a:t>Save money</a:t>
            </a:r>
          </a:p>
          <a:p>
            <a:pPr marL="642844" lvl="1" indent="-173012" defTabSz="972996">
              <a:buFontTx/>
              <a:buChar char="•"/>
              <a:defRPr/>
            </a:pPr>
            <a:r>
              <a:rPr lang="en-US" altLang="en-US" dirty="0" smtClean="0">
                <a:cs typeface="+mn-cs"/>
              </a:rPr>
              <a:t>Avoid additional or unnecessary fees</a:t>
            </a:r>
          </a:p>
          <a:p>
            <a:pPr marL="642844" lvl="1" indent="-173012" defTabSz="972996">
              <a:buFontTx/>
              <a:buChar char="•"/>
              <a:defRPr/>
            </a:pPr>
            <a:r>
              <a:rPr lang="en-US" altLang="en-US" dirty="0" smtClean="0">
                <a:cs typeface="+mn-cs"/>
              </a:rPr>
              <a:t>Create a reliable record of bill payment</a:t>
            </a:r>
          </a:p>
        </p:txBody>
      </p:sp>
      <p:sp>
        <p:nvSpPr>
          <p:cNvPr id="2304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90AA6DE-9E5A-427F-8D06-C84FCE1B3203}" type="slidenum">
              <a:rPr lang="en-US" altLang="en-US" smtClean="0">
                <a:latin typeface="Calibri" panose="020F0502020204030204" pitchFamily="34" charset="0"/>
              </a:rPr>
              <a:pPr/>
              <a:t>94</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36057630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eaLnBrk="1" hangingPunct="1">
              <a:spcBef>
                <a:spcPct val="0"/>
              </a:spcBef>
              <a:defRPr/>
            </a:pPr>
            <a:r>
              <a:rPr lang="en-US" altLang="en-US" b="1" i="1" u="sng" dirty="0" smtClean="0">
                <a:solidFill>
                  <a:srgbClr val="000000"/>
                </a:solidFill>
                <a:ea typeface="MS PGothic" charset="-128"/>
              </a:rPr>
              <a:t>Module 4: Paying </a:t>
            </a:r>
            <a:r>
              <a:rPr lang="en-US" altLang="en-US" b="1" i="1" u="sng" dirty="0">
                <a:solidFill>
                  <a:srgbClr val="000000"/>
                </a:solidFill>
                <a:ea typeface="MS PGothic" charset="-128"/>
              </a:rPr>
              <a:t>Bills and Other </a:t>
            </a:r>
            <a:r>
              <a:rPr lang="en-US" altLang="en-US" b="1" i="1" u="sng" dirty="0" smtClean="0">
                <a:solidFill>
                  <a:srgbClr val="000000"/>
                </a:solidFill>
                <a:ea typeface="MS PGothic" charset="-128"/>
              </a:rPr>
              <a:t>Expenses</a:t>
            </a:r>
            <a:endParaRPr lang="en-US" altLang="en-US" b="1" i="1" u="sng" dirty="0">
              <a:solidFill>
                <a:srgbClr val="000000"/>
              </a:solidFill>
              <a:ea typeface="MS PGothic" charset="-128"/>
            </a:endParaRPr>
          </a:p>
          <a:p>
            <a:pPr defTabSz="971550" eaLnBrk="1" hangingPunct="1">
              <a:spcBef>
                <a:spcPct val="0"/>
              </a:spcBef>
              <a:defRPr/>
            </a:pPr>
            <a:endParaRPr lang="en-US" altLang="en-US" b="1" u="sng" dirty="0">
              <a:solidFill>
                <a:srgbClr val="000000"/>
              </a:solidFill>
              <a:ea typeface="MS PGothic" charset="-128"/>
            </a:endParaRPr>
          </a:p>
          <a:p>
            <a:pPr defTabSz="971550" eaLnBrk="1" hangingPunct="1">
              <a:spcBef>
                <a:spcPct val="0"/>
              </a:spcBef>
              <a:defRPr/>
            </a:pPr>
            <a:r>
              <a:rPr lang="en-US" altLang="en-US" b="1" dirty="0">
                <a:solidFill>
                  <a:srgbClr val="000000"/>
                </a:solidFill>
                <a:ea typeface="MS PGothic" charset="-128"/>
              </a:rPr>
              <a:t>Tool Analysis (</a:t>
            </a:r>
            <a:r>
              <a:rPr lang="en-US" altLang="en-US" b="1" i="1" dirty="0">
                <a:solidFill>
                  <a:srgbClr val="000000"/>
                </a:solidFill>
                <a:ea typeface="MS PGothic" charset="-128"/>
              </a:rPr>
              <a:t>Module </a:t>
            </a:r>
            <a:r>
              <a:rPr lang="en-US" altLang="en-US" b="1" i="1" dirty="0" smtClean="0">
                <a:solidFill>
                  <a:srgbClr val="000000"/>
                </a:solidFill>
                <a:ea typeface="MS PGothic" charset="-128"/>
              </a:rPr>
              <a:t>4, Tool 4: Strategies for cutting expenses</a:t>
            </a:r>
            <a:r>
              <a:rPr lang="en-US" altLang="en-US" b="1" dirty="0" smtClean="0">
                <a:solidFill>
                  <a:srgbClr val="000000"/>
                </a:solidFill>
                <a:ea typeface="MS PGothic" charset="-128"/>
              </a:rPr>
              <a:t>) (Page 155) </a:t>
            </a:r>
            <a:endParaRPr lang="en-US" altLang="en-US" b="1" dirty="0">
              <a:solidFill>
                <a:srgbClr val="000000"/>
              </a:solidFill>
              <a:ea typeface="MS PGothic" charset="-128"/>
            </a:endParaRPr>
          </a:p>
          <a:p>
            <a:pPr defTabSz="971550" eaLnBrk="1" hangingPunct="1">
              <a:spcBef>
                <a:spcPct val="0"/>
              </a:spcBef>
              <a:defRPr/>
            </a:pPr>
            <a:endParaRPr lang="en-US" altLang="en-US" i="1" u="sng" dirty="0">
              <a:solidFill>
                <a:srgbClr val="000000"/>
              </a:solidFill>
              <a:ea typeface="MS PGothic" charset="-128"/>
            </a:endParaRPr>
          </a:p>
          <a:p>
            <a:pPr defTabSz="971550" eaLnBrk="1" hangingPunct="1">
              <a:spcBef>
                <a:spcPct val="0"/>
              </a:spcBef>
              <a:defRPr/>
            </a:pPr>
            <a:r>
              <a:rPr lang="en-US" altLang="en-US" b="1" i="1" dirty="0">
                <a:solidFill>
                  <a:srgbClr val="000000"/>
                </a:solidFill>
                <a:ea typeface="MS PGothic" charset="-128"/>
              </a:rPr>
              <a:t>NOTE: This activity can be done individually, in pairs or in small groups.</a:t>
            </a:r>
          </a:p>
          <a:p>
            <a:pPr defTabSz="971550" eaLnBrk="1" hangingPunct="1">
              <a:spcBef>
                <a:spcPct val="0"/>
              </a:spcBef>
              <a:buFontTx/>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Ask participants to think about the people they serve.</a:t>
            </a:r>
          </a:p>
          <a:p>
            <a:pPr marL="171450" indent="-171450" defTabSz="971550" eaLnBrk="1" hangingPunct="1">
              <a:spcBef>
                <a:spcPct val="0"/>
              </a:spcBef>
              <a:buFont typeface="Arial" charset="0"/>
              <a:buChar char="•"/>
              <a:defRPr/>
            </a:pPr>
            <a:r>
              <a:rPr lang="en-US" altLang="en-US" dirty="0">
                <a:solidFill>
                  <a:srgbClr val="000000"/>
                </a:solidFill>
                <a:ea typeface="MS PGothic" charset="-128"/>
              </a:rPr>
              <a:t>Ask them to analyze this tool from the perspective of the people they serve.</a:t>
            </a:r>
          </a:p>
          <a:p>
            <a:pPr marL="171450" indent="-171450" defTabSz="971550" eaLnBrk="1" hangingPunct="1">
              <a:spcBef>
                <a:spcPct val="0"/>
              </a:spcBef>
              <a:buFont typeface="Arial" charset="0"/>
              <a:buChar char="•"/>
              <a:defRPr/>
            </a:pPr>
            <a:r>
              <a:rPr lang="en-US" altLang="en-US" dirty="0">
                <a:solidFill>
                  <a:srgbClr val="000000"/>
                </a:solidFill>
                <a:ea typeface="MS PGothic" charset="-128"/>
              </a:rPr>
              <a:t>Have them circle the strategies for cutting spending and other uses of financial resources they think will be feasible for them.</a:t>
            </a:r>
          </a:p>
          <a:p>
            <a:pPr marL="171450" indent="-171450" defTabSz="971550" eaLnBrk="1" hangingPunct="1">
              <a:spcBef>
                <a:spcPct val="0"/>
              </a:spcBef>
              <a:buFont typeface="Arial" charset="0"/>
              <a:buChar char="•"/>
              <a:defRPr/>
            </a:pPr>
            <a:r>
              <a:rPr lang="en-US" altLang="en-US" dirty="0">
                <a:solidFill>
                  <a:srgbClr val="000000"/>
                </a:solidFill>
                <a:ea typeface="MS PGothic" charset="-128"/>
              </a:rPr>
              <a:t>Have them add strategies they feel are missing.</a:t>
            </a:r>
          </a:p>
          <a:p>
            <a:pPr marL="171450" indent="-171450" defTabSz="971550" eaLnBrk="1" hangingPunct="1">
              <a:spcBef>
                <a:spcPct val="0"/>
              </a:spcBef>
              <a:buFont typeface="Arial" charset="0"/>
              <a:buChar char="•"/>
              <a:defRPr/>
            </a:pPr>
            <a:r>
              <a:rPr lang="en-US" altLang="en-US" dirty="0">
                <a:solidFill>
                  <a:srgbClr val="000000"/>
                </a:solidFill>
                <a:ea typeface="MS PGothic" charset="-128"/>
              </a:rPr>
              <a:t>Solicit ideas from the group.</a:t>
            </a:r>
          </a:p>
          <a:p>
            <a:pPr marL="171450" indent="-171450" defTabSz="971550" eaLnBrk="1" hangingPunct="1">
              <a:spcBef>
                <a:spcPct val="0"/>
              </a:spcBef>
              <a:buFont typeface="Arial" charset="0"/>
              <a:buChar char="•"/>
              <a:defRPr/>
            </a:pPr>
            <a:r>
              <a:rPr lang="en-US" altLang="en-US" dirty="0">
                <a:solidFill>
                  <a:srgbClr val="000000"/>
                </a:solidFill>
                <a:ea typeface="MS PGothic" charset="-128"/>
              </a:rPr>
              <a:t>Write them on flip charts.</a:t>
            </a:r>
          </a:p>
          <a:p>
            <a:pPr marL="171450" indent="-171450" defTabSz="971550" eaLnBrk="1" hangingPunct="1">
              <a:spcBef>
                <a:spcPct val="0"/>
              </a:spcBef>
              <a:buFont typeface="Arial" charset="0"/>
              <a:buChar char="•"/>
              <a:defRPr/>
            </a:pPr>
            <a:r>
              <a:rPr lang="en-US" altLang="en-US" dirty="0">
                <a:solidFill>
                  <a:srgbClr val="000000"/>
                </a:solidFill>
                <a:ea typeface="MS PGothic" charset="-128"/>
              </a:rPr>
              <a:t>Consider adjusting the tool post-training and redistributing it based on your service providers</a:t>
            </a:r>
            <a:r>
              <a:rPr lang="ja-JP" altLang="en-US" dirty="0">
                <a:solidFill>
                  <a:srgbClr val="000000"/>
                </a:solidFill>
                <a:ea typeface="MS PGothic" charset="-128"/>
              </a:rPr>
              <a:t>’</a:t>
            </a:r>
            <a:r>
              <a:rPr lang="en-US" altLang="ja-JP" dirty="0">
                <a:solidFill>
                  <a:srgbClr val="000000"/>
                </a:solidFill>
                <a:ea typeface="MS PGothic" charset="-128"/>
              </a:rPr>
              <a:t> insight from working with community members and the strategies they would add or remove from the tool.</a:t>
            </a:r>
            <a:endParaRPr lang="en-US" altLang="en-US" dirty="0">
              <a:solidFill>
                <a:srgbClr val="000000"/>
              </a:solidFill>
              <a:ea typeface="MS PGothic" charset="-128"/>
            </a:endParaRPr>
          </a:p>
        </p:txBody>
      </p:sp>
      <p:sp>
        <p:nvSpPr>
          <p:cNvPr id="2324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590AC81-2F32-4C3B-9BD0-C389F5F037DE}" type="slidenum">
              <a:rPr lang="en-US" altLang="en-US" smtClean="0">
                <a:latin typeface="Calibri" panose="020F0502020204030204" pitchFamily="34" charset="0"/>
              </a:rPr>
              <a:pPr/>
              <a:t>95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59217978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extLst/>
        </p:spPr>
        <p:txBody>
          <a:bodyPr wrap="square" numCol="1" anchor="t" anchorCtr="0" compatLnSpc="1">
            <a:prstTxWarp prst="textNoShape">
              <a:avLst/>
            </a:prstTxWarp>
          </a:bodyPr>
          <a:lstStyle/>
          <a:p>
            <a:pPr defTabSz="972996">
              <a:defRPr/>
            </a:pPr>
            <a:r>
              <a:rPr lang="en-US" altLang="en-US" b="1" i="1" u="sng" dirty="0" smtClean="0">
                <a:solidFill>
                  <a:srgbClr val="000000"/>
                </a:solidFill>
                <a:ea typeface="MS PGothic" charset="-128"/>
              </a:rPr>
              <a:t>Module 4: </a:t>
            </a:r>
            <a:r>
              <a:rPr lang="en-US" altLang="en-US" b="1" i="1" u="sng" dirty="0" smtClean="0">
                <a:solidFill>
                  <a:srgbClr val="000000"/>
                </a:solidFill>
                <a:cs typeface="+mn-cs"/>
              </a:rPr>
              <a:t>Paying Bills and Other Expenses</a:t>
            </a:r>
          </a:p>
          <a:p>
            <a:pPr defTabSz="972996">
              <a:defRPr/>
            </a:pPr>
            <a:endParaRPr lang="en-US" altLang="en-US" b="1" u="sng" dirty="0" smtClean="0">
              <a:solidFill>
                <a:srgbClr val="000000"/>
              </a:solidFill>
              <a:cs typeface="+mn-cs"/>
            </a:endParaRPr>
          </a:p>
          <a:p>
            <a:pPr defTabSz="972996" eaLnBrk="1" hangingPunct="1">
              <a:spcBef>
                <a:spcPct val="0"/>
              </a:spcBef>
              <a:defRPr/>
            </a:pPr>
            <a:r>
              <a:rPr lang="en-US" altLang="en-US" b="1" dirty="0" smtClean="0">
                <a:solidFill>
                  <a:srgbClr val="000000"/>
                </a:solidFill>
                <a:cs typeface="+mn-cs"/>
              </a:rPr>
              <a:t>Tool Analysis (</a:t>
            </a:r>
            <a:r>
              <a:rPr lang="en-US" altLang="en-US" b="1" i="1" dirty="0" smtClean="0">
                <a:solidFill>
                  <a:srgbClr val="000000"/>
                </a:solidFill>
                <a:cs typeface="+mn-cs"/>
              </a:rPr>
              <a:t>Module 4, Tool 4: Strategies for cutting expenses</a:t>
            </a:r>
            <a:r>
              <a:rPr lang="en-US" altLang="en-US" b="1" dirty="0" smtClean="0">
                <a:solidFill>
                  <a:srgbClr val="000000"/>
                </a:solidFill>
                <a:cs typeface="+mn-cs"/>
              </a:rPr>
              <a:t>) (Page 155)</a:t>
            </a:r>
          </a:p>
          <a:p>
            <a:pPr defTabSz="972996">
              <a:defRPr/>
            </a:pPr>
            <a:endParaRPr lang="en-US" altLang="en-US" dirty="0" smtClean="0">
              <a:solidFill>
                <a:srgbClr val="000000"/>
              </a:solidFill>
              <a:cs typeface="+mn-cs"/>
            </a:endParaRPr>
          </a:p>
          <a:p>
            <a:pPr marL="171425" indent="-171425" defTabSz="972996">
              <a:buFont typeface="Arial" panose="020B0604020202020204" pitchFamily="34" charset="0"/>
              <a:buChar char="•"/>
              <a:defRPr/>
            </a:pPr>
            <a:r>
              <a:rPr lang="en-US" altLang="en-US" dirty="0" smtClean="0">
                <a:solidFill>
                  <a:srgbClr val="000000"/>
                </a:solidFill>
                <a:cs typeface="+mn-cs"/>
              </a:rPr>
              <a:t>Show excerpt of the tool for reference.</a:t>
            </a:r>
          </a:p>
        </p:txBody>
      </p:sp>
      <p:sp>
        <p:nvSpPr>
          <p:cNvPr id="2344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BE5F10D-683A-49F5-9453-692F81F6C5D5}" type="slidenum">
              <a:rPr lang="en-US" altLang="en-US" smtClean="0">
                <a:latin typeface="Calibri" panose="020F0502020204030204" pitchFamily="34" charset="0"/>
              </a:rPr>
              <a:pPr/>
              <a:t>96</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8142126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eaLnBrk="1" hangingPunct="1">
              <a:spcBef>
                <a:spcPct val="0"/>
              </a:spcBef>
              <a:defRPr/>
            </a:pPr>
            <a:r>
              <a:rPr lang="en-US" altLang="en-US" b="1" i="1" u="sng" dirty="0" smtClean="0">
                <a:solidFill>
                  <a:srgbClr val="000000"/>
                </a:solidFill>
                <a:ea typeface="MS PGothic" charset="-128"/>
              </a:rPr>
              <a:t>Module 4: Paying </a:t>
            </a:r>
            <a:r>
              <a:rPr lang="en-US" altLang="en-US" b="1" i="1" u="sng" dirty="0">
                <a:solidFill>
                  <a:srgbClr val="000000"/>
                </a:solidFill>
                <a:ea typeface="MS PGothic" charset="-128"/>
              </a:rPr>
              <a:t>Bills and Other </a:t>
            </a:r>
            <a:r>
              <a:rPr lang="en-US" altLang="en-US" b="1" i="1" u="sng" dirty="0" smtClean="0">
                <a:solidFill>
                  <a:srgbClr val="000000"/>
                </a:solidFill>
                <a:ea typeface="MS PGothic" charset="-128"/>
              </a:rPr>
              <a:t>Expenses</a:t>
            </a:r>
            <a:endParaRPr lang="en-US" altLang="en-US" b="1" i="1" dirty="0">
              <a:solidFill>
                <a:srgbClr val="000000"/>
              </a:solidFill>
              <a:ea typeface="MS PGothic" charset="-128"/>
            </a:endParaRPr>
          </a:p>
          <a:p>
            <a:pPr defTabSz="971550" eaLnBrk="1" hangingPunct="1">
              <a:spcBef>
                <a:spcPct val="0"/>
              </a:spcBef>
              <a:defRPr/>
            </a:pPr>
            <a:endParaRPr lang="en-US" altLang="en-US" b="1" dirty="0">
              <a:solidFill>
                <a:srgbClr val="000000"/>
              </a:solidFill>
              <a:ea typeface="MS PGothic" charset="-128"/>
            </a:endParaRPr>
          </a:p>
          <a:p>
            <a:pPr defTabSz="971550" eaLnBrk="1" hangingPunct="1">
              <a:spcBef>
                <a:spcPct val="0"/>
              </a:spcBef>
              <a:defRPr/>
            </a:pPr>
            <a:r>
              <a:rPr lang="en-US" altLang="en-US" b="1" dirty="0">
                <a:solidFill>
                  <a:srgbClr val="000000"/>
                </a:solidFill>
                <a:ea typeface="MS PGothic" charset="-128"/>
              </a:rPr>
              <a:t>Small Group Exercise (</a:t>
            </a:r>
            <a:r>
              <a:rPr lang="en-US" altLang="en-US" b="1" i="1" dirty="0">
                <a:solidFill>
                  <a:srgbClr val="000000"/>
                </a:solidFill>
                <a:ea typeface="MS PGothic" charset="-128"/>
              </a:rPr>
              <a:t>Module 4</a:t>
            </a:r>
            <a:r>
              <a:rPr lang="en-US" altLang="en-US" b="1" dirty="0">
                <a:solidFill>
                  <a:srgbClr val="000000"/>
                </a:solidFill>
                <a:ea typeface="MS PGothic" charset="-128"/>
              </a:rPr>
              <a:t>)</a:t>
            </a:r>
          </a:p>
          <a:p>
            <a:pPr defTabSz="971550" eaLnBrk="1" hangingPunct="1">
              <a:spcBef>
                <a:spcPct val="0"/>
              </a:spcBef>
              <a:defRPr/>
            </a:pPr>
            <a:endParaRPr lang="en-US" altLang="en-US" b="1" i="1" dirty="0">
              <a:solidFill>
                <a:srgbClr val="000000"/>
              </a:solidFill>
              <a:ea typeface="MS PGothic" charset="-128"/>
            </a:endParaRPr>
          </a:p>
          <a:p>
            <a:pPr defTabSz="971550" eaLnBrk="1" hangingPunct="1">
              <a:spcBef>
                <a:spcPct val="0"/>
              </a:spcBef>
              <a:defRPr/>
            </a:pPr>
            <a:r>
              <a:rPr lang="en-US" altLang="en-US" b="1" i="1" dirty="0">
                <a:solidFill>
                  <a:srgbClr val="000000"/>
                </a:solidFill>
                <a:ea typeface="MS PGothic" charset="-128"/>
              </a:rPr>
              <a:t>NOTE: This activity is optional.</a:t>
            </a:r>
          </a:p>
          <a:p>
            <a:pPr defTabSz="971550" eaLnBrk="1" hangingPunct="1">
              <a:spcBef>
                <a:spcPct val="0"/>
              </a:spcBef>
              <a:buFontTx/>
              <a:buChar char="•"/>
              <a:defRPr/>
            </a:pPr>
            <a:endParaRPr lang="en-US" altLang="en-US" b="1" u="sng"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Have participants count off into 4 groups. </a:t>
            </a:r>
          </a:p>
          <a:p>
            <a:pPr defTabSz="971550" eaLnBrk="1" hangingPunct="1">
              <a:spcBef>
                <a:spcPct val="0"/>
              </a:spcBef>
              <a:buFontTx/>
              <a:buChar char="•"/>
              <a:defRPr/>
            </a:pPr>
            <a:endParaRPr lang="en-US" altLang="en-US" dirty="0">
              <a:solidFill>
                <a:srgbClr val="000000"/>
              </a:solidFill>
              <a:ea typeface="MS PGothic" charset="-128"/>
            </a:endParaRPr>
          </a:p>
          <a:p>
            <a:pPr defTabSz="971550" eaLnBrk="1" hangingPunct="1">
              <a:spcBef>
                <a:spcPct val="0"/>
              </a:spcBef>
              <a:defRPr/>
            </a:pPr>
            <a:r>
              <a:rPr lang="en-US" altLang="en-US" b="1" i="1" dirty="0">
                <a:solidFill>
                  <a:srgbClr val="000000"/>
                </a:solidFill>
                <a:ea typeface="MS PGothic" charset="-128"/>
              </a:rPr>
              <a:t>NOTE: If there are more than 20 participants, consider have two group 1s, two group 2s, etc. as necessary.</a:t>
            </a:r>
          </a:p>
          <a:p>
            <a:pPr defTabSz="971550" eaLnBrk="1" hangingPunct="1">
              <a:spcBef>
                <a:spcPct val="0"/>
              </a:spcBef>
              <a:buFontTx/>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smtClean="0">
                <a:solidFill>
                  <a:srgbClr val="000000"/>
                </a:solidFill>
                <a:ea typeface="MS PGothic" charset="-128"/>
              </a:rPr>
              <a:t>Have each group list the consequences of both its “a” and “b” scenario on a flip chart.</a:t>
            </a:r>
          </a:p>
          <a:p>
            <a:pPr marL="171450" indent="-171450" defTabSz="971550" eaLnBrk="1" hangingPunct="1">
              <a:spcBef>
                <a:spcPct val="0"/>
              </a:spcBef>
              <a:buFont typeface="Arial" charset="0"/>
              <a:buChar char="•"/>
              <a:defRPr/>
            </a:pPr>
            <a:r>
              <a:rPr lang="en-US" altLang="en-US" dirty="0" smtClean="0">
                <a:solidFill>
                  <a:srgbClr val="000000"/>
                </a:solidFill>
                <a:ea typeface="MS PGothic" charset="-128"/>
              </a:rPr>
              <a:t>Have groups share their lists after 7 minutes.</a:t>
            </a:r>
          </a:p>
          <a:p>
            <a:pPr marL="171450" indent="-171450" defTabSz="971550" eaLnBrk="1" hangingPunct="1">
              <a:spcBef>
                <a:spcPct val="0"/>
              </a:spcBef>
              <a:buFont typeface="Arial" charset="0"/>
              <a:buChar char="•"/>
              <a:defRPr/>
            </a:pPr>
            <a:r>
              <a:rPr lang="en-US" altLang="en-US" dirty="0" smtClean="0">
                <a:solidFill>
                  <a:srgbClr val="000000"/>
                </a:solidFill>
                <a:ea typeface="MS PGothic" charset="-128"/>
              </a:rPr>
              <a:t>Add to list of consequences </a:t>
            </a:r>
            <a:r>
              <a:rPr lang="en-US" altLang="en-US" dirty="0">
                <a:solidFill>
                  <a:srgbClr val="000000"/>
                </a:solidFill>
                <a:ea typeface="MS PGothic" charset="-128"/>
              </a:rPr>
              <a:t>as appropriate</a:t>
            </a:r>
            <a:r>
              <a:rPr lang="en-US" altLang="en-US" dirty="0" smtClean="0">
                <a:solidFill>
                  <a:srgbClr val="000000"/>
                </a:solidFill>
                <a:ea typeface="MS PGothic" charset="-128"/>
              </a:rPr>
              <a:t>.</a:t>
            </a:r>
          </a:p>
        </p:txBody>
      </p:sp>
      <p:sp>
        <p:nvSpPr>
          <p:cNvPr id="236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7053CDF-37E0-4A6A-8896-872348F59287}" type="slidenum">
              <a:rPr lang="en-US" altLang="en-US" smtClean="0">
                <a:latin typeface="Calibri" panose="020F0502020204030204" pitchFamily="34" charset="0"/>
              </a:rPr>
              <a:pPr/>
              <a:t>97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04329472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eaLnBrk="1" hangingPunct="1">
              <a:spcBef>
                <a:spcPct val="0"/>
              </a:spcBef>
              <a:defRPr/>
            </a:pPr>
            <a:r>
              <a:rPr lang="en-US" altLang="en-US" b="1" i="1" u="sng" dirty="0" smtClean="0">
                <a:solidFill>
                  <a:srgbClr val="000000"/>
                </a:solidFill>
                <a:ea typeface="MS PGothic" charset="-128"/>
              </a:rPr>
              <a:t>Module 4: Paying </a:t>
            </a:r>
            <a:r>
              <a:rPr lang="en-US" altLang="en-US" b="1" i="1" u="sng" dirty="0">
                <a:solidFill>
                  <a:srgbClr val="000000"/>
                </a:solidFill>
                <a:ea typeface="MS PGothic" charset="-128"/>
              </a:rPr>
              <a:t>Bills and Other </a:t>
            </a:r>
            <a:r>
              <a:rPr lang="en-US" altLang="en-US" b="1" i="1" u="sng" dirty="0" smtClean="0">
                <a:solidFill>
                  <a:srgbClr val="000000"/>
                </a:solidFill>
                <a:ea typeface="MS PGothic" charset="-128"/>
              </a:rPr>
              <a:t>Expenses</a:t>
            </a:r>
            <a:endParaRPr lang="en-US" altLang="en-US" b="1" i="1" u="sng" dirty="0">
              <a:solidFill>
                <a:srgbClr val="000000"/>
              </a:solidFill>
              <a:ea typeface="MS PGothic" charset="-128"/>
            </a:endParaRPr>
          </a:p>
          <a:p>
            <a:pPr defTabSz="971550" eaLnBrk="1" hangingPunct="1">
              <a:spcBef>
                <a:spcPct val="0"/>
              </a:spcBef>
              <a:defRPr/>
            </a:pPr>
            <a:endParaRPr lang="en-US" altLang="en-US" b="1" u="sng" dirty="0" smtClean="0">
              <a:solidFill>
                <a:srgbClr val="000000"/>
              </a:solidFill>
              <a:ea typeface="MS PGothic" charset="-128"/>
            </a:endParaRPr>
          </a:p>
          <a:p>
            <a:pPr defTabSz="971550" eaLnBrk="1" hangingPunct="1">
              <a:spcBef>
                <a:spcPct val="0"/>
              </a:spcBef>
              <a:defRPr/>
            </a:pPr>
            <a:r>
              <a:rPr lang="en-US" altLang="en-US" b="1" dirty="0" smtClean="0">
                <a:solidFill>
                  <a:srgbClr val="000000"/>
                </a:solidFill>
                <a:ea typeface="MS PGothic" charset="-128"/>
              </a:rPr>
              <a:t>Presentation </a:t>
            </a:r>
            <a:r>
              <a:rPr lang="en-US" altLang="en-US" b="1" dirty="0">
                <a:solidFill>
                  <a:srgbClr val="000000"/>
                </a:solidFill>
                <a:ea typeface="MS PGothic" charset="-128"/>
              </a:rPr>
              <a:t>(</a:t>
            </a:r>
            <a:r>
              <a:rPr lang="en-US" altLang="en-US" b="1" i="1" dirty="0">
                <a:solidFill>
                  <a:srgbClr val="000000"/>
                </a:solidFill>
                <a:ea typeface="MS PGothic" charset="-128"/>
              </a:rPr>
              <a:t>Module </a:t>
            </a:r>
            <a:r>
              <a:rPr lang="en-US" altLang="en-US" b="1" i="1" dirty="0" smtClean="0">
                <a:solidFill>
                  <a:srgbClr val="000000"/>
                </a:solidFill>
                <a:ea typeface="MS PGothic" charset="-128"/>
              </a:rPr>
              <a:t>4, Tool 5: When cash is short: Prioritizing bills and planning spending</a:t>
            </a:r>
            <a:r>
              <a:rPr lang="en-US" altLang="en-US" b="1" dirty="0" smtClean="0">
                <a:solidFill>
                  <a:srgbClr val="000000"/>
                </a:solidFill>
                <a:ea typeface="MS PGothic" charset="-128"/>
              </a:rPr>
              <a:t>) (Page 161)</a:t>
            </a:r>
            <a:endParaRPr lang="en-US" altLang="en-US" b="1" dirty="0">
              <a:solidFill>
                <a:srgbClr val="000000"/>
              </a:solidFill>
              <a:ea typeface="MS PGothic" charset="-128"/>
            </a:endParaRPr>
          </a:p>
          <a:p>
            <a:pPr marL="171450" indent="-171450" defTabSz="971550" eaLnBrk="1" hangingPunct="1">
              <a:spcBef>
                <a:spcPct val="0"/>
              </a:spcBef>
              <a:buFont typeface="Arial" charset="0"/>
              <a:buChar char="•"/>
              <a:defRPr/>
            </a:pPr>
            <a:endParaRPr lang="en-US" altLang="en-US" b="1" u="sng"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Review </a:t>
            </a:r>
            <a:r>
              <a:rPr lang="en-US" altLang="en-US" dirty="0" smtClean="0">
                <a:solidFill>
                  <a:srgbClr val="000000"/>
                </a:solidFill>
                <a:ea typeface="MS PGothic" charset="-128"/>
              </a:rPr>
              <a:t>approach </a:t>
            </a:r>
            <a:r>
              <a:rPr lang="en-US" altLang="en-US" dirty="0">
                <a:solidFill>
                  <a:srgbClr val="000000"/>
                </a:solidFill>
                <a:ea typeface="MS PGothic" charset="-128"/>
              </a:rPr>
              <a:t>to prioritization and the rationale for this.</a:t>
            </a:r>
          </a:p>
          <a:p>
            <a:pPr marL="171450" indent="-171450" defTabSz="971550" eaLnBrk="1" hangingPunct="1">
              <a:spcBef>
                <a:spcPct val="0"/>
              </a:spcBef>
              <a:buFont typeface="Arial" charset="0"/>
              <a:buChar char="•"/>
              <a:defRPr/>
            </a:pPr>
            <a:r>
              <a:rPr lang="en-US" altLang="en-US" i="1" dirty="0">
                <a:solidFill>
                  <a:srgbClr val="000000"/>
                </a:solidFill>
                <a:ea typeface="MS PGothic" charset="-128"/>
              </a:rPr>
              <a:t>Be sure to emphasize that this is a </a:t>
            </a:r>
            <a:r>
              <a:rPr lang="en-US" altLang="en-US" i="1" u="sng" dirty="0">
                <a:solidFill>
                  <a:srgbClr val="000000"/>
                </a:solidFill>
                <a:ea typeface="MS PGothic" charset="-128"/>
              </a:rPr>
              <a:t>short-term plan</a:t>
            </a:r>
            <a:r>
              <a:rPr lang="en-US" altLang="en-US" i="1" dirty="0">
                <a:solidFill>
                  <a:srgbClr val="000000"/>
                </a:solidFill>
                <a:ea typeface="MS PGothic" charset="-128"/>
              </a:rPr>
              <a:t> ONLY. </a:t>
            </a:r>
            <a:endParaRPr lang="en-US" altLang="en-US" b="1" i="1"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Explain that people often pay the creditors that complain the loudest. IF and only IF they truly cannot make their bills, they must come up with a short-term plan to avoid long-term consequences of not paying some bills or expenses that could lead to their losing their job, their shelter, key assets, or having legal consequence by not paying obligations, especially those that have been court-ordered.</a:t>
            </a:r>
          </a:p>
          <a:p>
            <a:pPr marL="171450" indent="-171450" defTabSz="971550" eaLnBrk="1" hangingPunct="1">
              <a:spcBef>
                <a:spcPct val="0"/>
              </a:spcBef>
              <a:buFont typeface="Arial" charset="0"/>
              <a:buChar char="•"/>
              <a:defRPr/>
            </a:pPr>
            <a:endParaRPr lang="en-US" altLang="en-US" b="1" i="1" dirty="0" smtClean="0">
              <a:solidFill>
                <a:srgbClr val="000000"/>
              </a:solidFill>
              <a:ea typeface="MS PGothic" charset="-128"/>
            </a:endParaRPr>
          </a:p>
          <a:p>
            <a:pPr defTabSz="971550" eaLnBrk="1" hangingPunct="1">
              <a:spcBef>
                <a:spcPct val="0"/>
              </a:spcBef>
              <a:buFont typeface="Arial" charset="0"/>
              <a:buNone/>
              <a:defRPr/>
            </a:pPr>
            <a:r>
              <a:rPr lang="en-US" altLang="en-US" b="1" i="1" dirty="0" smtClean="0">
                <a:solidFill>
                  <a:srgbClr val="000000"/>
                </a:solidFill>
                <a:ea typeface="MS PGothic" charset="-128"/>
              </a:rPr>
              <a:t>ASK</a:t>
            </a:r>
            <a:r>
              <a:rPr lang="en-US" altLang="en-US" b="1" i="1" dirty="0">
                <a:solidFill>
                  <a:srgbClr val="000000"/>
                </a:solidFill>
                <a:ea typeface="MS PGothic" charset="-128"/>
              </a:rPr>
              <a:t>: When could you envision using this tool with the people you serve?</a:t>
            </a:r>
          </a:p>
          <a:p>
            <a:pPr marL="171450" indent="-171450" defTabSz="971550" eaLnBrk="1" hangingPunct="1">
              <a:spcBef>
                <a:spcPct val="0"/>
              </a:spcBef>
              <a:buFont typeface="Arial" charset="0"/>
              <a:buChar char="•"/>
              <a:defRPr/>
            </a:pPr>
            <a:endParaRPr lang="en-US" altLang="en-US" dirty="0">
              <a:solidFill>
                <a:srgbClr val="000000"/>
              </a:solidFill>
              <a:ea typeface="MS PGothic" charset="-128"/>
            </a:endParaRPr>
          </a:p>
          <a:p>
            <a:pPr defTabSz="971550" eaLnBrk="1" hangingPunct="1">
              <a:spcBef>
                <a:spcPct val="0"/>
              </a:spcBef>
              <a:buFont typeface="Arial" charset="0"/>
              <a:buNone/>
              <a:defRPr/>
            </a:pPr>
            <a:r>
              <a:rPr lang="en-US" altLang="en-US" b="1" dirty="0">
                <a:solidFill>
                  <a:srgbClr val="000000"/>
                </a:solidFill>
                <a:ea typeface="MS PGothic" charset="-128"/>
              </a:rPr>
              <a:t>Summarize the module by sharing</a:t>
            </a:r>
            <a:r>
              <a:rPr lang="en-US" altLang="en-US" b="1" dirty="0" smtClean="0">
                <a:solidFill>
                  <a:srgbClr val="000000"/>
                </a:solidFill>
                <a:ea typeface="MS PGothic" charset="-128"/>
              </a:rPr>
              <a:t>:</a:t>
            </a:r>
          </a:p>
          <a:p>
            <a:pPr defTabSz="971550" eaLnBrk="1" hangingPunct="1">
              <a:spcBef>
                <a:spcPct val="0"/>
              </a:spcBef>
              <a:buFont typeface="Arial" charset="0"/>
              <a:buNone/>
              <a:defRPr/>
            </a:pPr>
            <a:endParaRPr lang="en-US" altLang="en-US" b="1"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Understanding how you use your income and other financial resources is an essential step to financial empowerment. </a:t>
            </a:r>
          </a:p>
          <a:p>
            <a:pPr marL="171450"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Use the tools in this section to track and analyze how you use your financial resources. Use </a:t>
            </a:r>
            <a:r>
              <a:rPr lang="en-US" altLang="en-US" b="1" i="1" dirty="0">
                <a:solidFill>
                  <a:srgbClr val="000000"/>
                </a:solidFill>
                <a:ea typeface="MS PGothic" charset="-128"/>
              </a:rPr>
              <a:t>Tool 2: Bill calendar</a:t>
            </a:r>
            <a:r>
              <a:rPr lang="en-US" altLang="en-US" dirty="0">
                <a:solidFill>
                  <a:srgbClr val="000000"/>
                </a:solidFill>
                <a:ea typeface="MS PGothic" charset="-128"/>
              </a:rPr>
              <a:t>, to organize your regular payments. Once completed, this can serve as a visual reminder to pay your bills on time. There are online tools as well as apps that can help you do the same thing.</a:t>
            </a:r>
          </a:p>
          <a:p>
            <a:pPr marL="171450"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If you find you are spending too much, you can apply some of the strategies for cutting spending. But be sure you are clear about the items that are your needs, your obligations and your wants before you start cutting spending. Finally, sometimes you can</a:t>
            </a:r>
            <a:r>
              <a:rPr lang="ja-JP" altLang="en-US" dirty="0">
                <a:solidFill>
                  <a:srgbClr val="000000"/>
                </a:solidFill>
                <a:ea typeface="MS PGothic" charset="-128"/>
              </a:rPr>
              <a:t>’</a:t>
            </a:r>
            <a:r>
              <a:rPr lang="en-US" altLang="ja-JP" dirty="0">
                <a:solidFill>
                  <a:srgbClr val="000000"/>
                </a:solidFill>
                <a:ea typeface="MS PGothic" charset="-128"/>
              </a:rPr>
              <a:t>t cover all of your needs, wants and obligations in a month. </a:t>
            </a:r>
          </a:p>
          <a:p>
            <a:pPr marL="171450"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Use a conscious strategy if you are going to have to skip or delay payments. Consider protecting your income, shelter, and assets before sending a payment to the </a:t>
            </a:r>
            <a:r>
              <a:rPr lang="ja-JP" altLang="en-US" dirty="0">
                <a:solidFill>
                  <a:srgbClr val="000000"/>
                </a:solidFill>
                <a:ea typeface="MS PGothic" charset="-128"/>
              </a:rPr>
              <a:t>“</a:t>
            </a:r>
            <a:r>
              <a:rPr lang="en-US" altLang="ja-JP" dirty="0">
                <a:solidFill>
                  <a:srgbClr val="000000"/>
                </a:solidFill>
                <a:ea typeface="MS PGothic" charset="-128"/>
              </a:rPr>
              <a:t>squeakiest wheel</a:t>
            </a:r>
            <a:r>
              <a:rPr lang="ja-JP" altLang="en-US" dirty="0">
                <a:solidFill>
                  <a:srgbClr val="000000"/>
                </a:solidFill>
                <a:ea typeface="MS PGothic" charset="-128"/>
              </a:rPr>
              <a:t>”</a:t>
            </a:r>
            <a:r>
              <a:rPr lang="en-US" altLang="ja-JP" dirty="0">
                <a:solidFill>
                  <a:srgbClr val="000000"/>
                </a:solidFill>
                <a:ea typeface="MS PGothic" charset="-128"/>
              </a:rPr>
              <a:t>. </a:t>
            </a:r>
          </a:p>
          <a:p>
            <a:pPr marL="171450"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Often debt collectors and creditors that fall outside of this strategy will call demanding payment. </a:t>
            </a:r>
            <a:r>
              <a:rPr lang="en-US" altLang="en-US" u="sng" dirty="0">
                <a:solidFill>
                  <a:srgbClr val="000000"/>
                </a:solidFill>
                <a:ea typeface="MS PGothic" charset="-128"/>
              </a:rPr>
              <a:t>It is always your responsibility to pay what you owe.</a:t>
            </a:r>
            <a:r>
              <a:rPr lang="en-US" altLang="en-US" dirty="0">
                <a:solidFill>
                  <a:srgbClr val="000000"/>
                </a:solidFill>
                <a:ea typeface="MS PGothic" charset="-128"/>
              </a:rPr>
              <a:t> But, for example, if you need your car to get to and from your job, in a month that your income is short, you may want to consider delaying a credit card payment and risking late fees instead of missing a car payment and risking repossession.</a:t>
            </a:r>
          </a:p>
          <a:p>
            <a:pPr marL="171450" indent="-171450" defTabSz="971550" eaLnBrk="1" hangingPunct="1">
              <a:spcBef>
                <a:spcPct val="0"/>
              </a:spcBef>
              <a:buFont typeface="Arial" charset="0"/>
              <a:buChar char="•"/>
              <a:defRPr/>
            </a:pPr>
            <a:endParaRPr lang="en-US" altLang="en-US" dirty="0">
              <a:solidFill>
                <a:srgbClr val="000000"/>
              </a:solidFill>
              <a:ea typeface="MS PGothic" charset="-128"/>
            </a:endParaRPr>
          </a:p>
          <a:p>
            <a:pPr marL="171450" indent="-171450" defTabSz="971550" eaLnBrk="1" hangingPunct="1">
              <a:spcBef>
                <a:spcPct val="0"/>
              </a:spcBef>
              <a:buFont typeface="Arial" charset="0"/>
              <a:buChar char="•"/>
              <a:defRPr/>
            </a:pPr>
            <a:r>
              <a:rPr lang="en-US" altLang="en-US" dirty="0">
                <a:solidFill>
                  <a:srgbClr val="000000"/>
                </a:solidFill>
                <a:ea typeface="MS PGothic" charset="-128"/>
              </a:rPr>
              <a:t>The tools from this module and Module 3 will help you create a cash flow budget, which is covered in Module 5.</a:t>
            </a:r>
          </a:p>
        </p:txBody>
      </p:sp>
      <p:sp>
        <p:nvSpPr>
          <p:cNvPr id="2385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2AA901F-A3F9-43CC-B541-10C366B98D39}" type="slidenum">
              <a:rPr lang="en-US" altLang="en-US" smtClean="0">
                <a:latin typeface="Calibri" panose="020F0502020204030204" pitchFamily="34" charset="0"/>
              </a:rPr>
              <a:pPr/>
              <a:t>98</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1800791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extLst/>
        </p:spPr>
        <p:txBody>
          <a:bodyPr wrap="square" numCol="1" anchor="t" anchorCtr="0" compatLnSpc="1">
            <a:prstTxWarp prst="textNoShape">
              <a:avLst/>
            </a:prstTxWarp>
          </a:bodyPr>
          <a:lstStyle/>
          <a:p>
            <a:pPr defTabSz="972996">
              <a:defRPr/>
            </a:pPr>
            <a:r>
              <a:rPr lang="en-US" altLang="en-US" b="1" i="1" u="sng" dirty="0" smtClean="0">
                <a:solidFill>
                  <a:srgbClr val="000000"/>
                </a:solidFill>
                <a:cs typeface="+mn-cs"/>
              </a:rPr>
              <a:t>Module 4: Paying Bills and Other Expenses</a:t>
            </a:r>
          </a:p>
          <a:p>
            <a:pPr defTabSz="972996">
              <a:defRPr/>
            </a:pPr>
            <a:endParaRPr lang="en-US" altLang="en-US" b="1" dirty="0" smtClean="0">
              <a:solidFill>
                <a:srgbClr val="000000"/>
              </a:solidFill>
              <a:cs typeface="+mn-cs"/>
            </a:endParaRPr>
          </a:p>
          <a:p>
            <a:pPr defTabSz="972996">
              <a:defRPr/>
            </a:pPr>
            <a:r>
              <a:rPr lang="en-US" altLang="en-US" b="1" dirty="0" smtClean="0">
                <a:solidFill>
                  <a:srgbClr val="000000"/>
                </a:solidFill>
                <a:cs typeface="+mn-cs"/>
              </a:rPr>
              <a:t>Presentation and Discussion (Module 4)</a:t>
            </a:r>
          </a:p>
          <a:p>
            <a:pPr defTabSz="972996">
              <a:defRPr/>
            </a:pPr>
            <a:endParaRPr lang="en-US" altLang="en-US" b="1" dirty="0" smtClean="0">
              <a:solidFill>
                <a:srgbClr val="000000"/>
              </a:solidFill>
              <a:cs typeface="+mn-cs"/>
            </a:endParaRPr>
          </a:p>
          <a:p>
            <a:pPr marL="171425" indent="-171425" defTabSz="972996">
              <a:buFont typeface="Arial" panose="020B0604020202020204" pitchFamily="34" charset="0"/>
              <a:buChar char="•"/>
              <a:defRPr/>
            </a:pPr>
            <a:r>
              <a:rPr lang="en-US" altLang="en-US" dirty="0" smtClean="0">
                <a:solidFill>
                  <a:srgbClr val="000000"/>
                </a:solidFill>
                <a:cs typeface="+mn-cs"/>
              </a:rPr>
              <a:t>Highlight opportunities for introducing financial empowerment depending on the amount of time available:</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a 10-minute session</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Tool 1: Spending tracker</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a 30-minute session</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Tool 3: Ways to pay bills: Know your options</a:t>
            </a:r>
          </a:p>
          <a:p>
            <a:pPr marL="1085825" lvl="2" indent="-171425" defTabSz="972996">
              <a:buFont typeface="Arial" panose="020B0604020202020204" pitchFamily="34" charset="0"/>
              <a:buChar char="•"/>
              <a:defRPr/>
            </a:pPr>
            <a:r>
              <a:rPr lang="en-US" altLang="en-US" dirty="0" smtClean="0">
                <a:solidFill>
                  <a:srgbClr val="000000"/>
                </a:solidFill>
                <a:cs typeface="+mn-cs"/>
              </a:rPr>
              <a:t>Tool 4: Strategies for cutting expenses</a:t>
            </a:r>
          </a:p>
          <a:p>
            <a:pPr marL="1085825" lvl="2" indent="-171425" defTabSz="972996">
              <a:buFont typeface="Arial" panose="020B0604020202020204" pitchFamily="34" charset="0"/>
              <a:buChar char="•"/>
              <a:defRPr/>
            </a:pPr>
            <a:r>
              <a:rPr lang="en-US" altLang="en-US" dirty="0" smtClean="0">
                <a:solidFill>
                  <a:srgbClr val="000000"/>
                </a:solidFill>
                <a:cs typeface="+mn-cs"/>
              </a:rPr>
              <a:t>Tool 5: When cash is short: Prioritizing bills and planning spending</a:t>
            </a:r>
          </a:p>
          <a:p>
            <a:pPr marL="628625" lvl="1" indent="-171425" defTabSz="972996">
              <a:buFont typeface="Arial" panose="020B0604020202020204" pitchFamily="34" charset="0"/>
              <a:buChar char="•"/>
              <a:defRPr/>
            </a:pPr>
            <a:r>
              <a:rPr lang="en-US" altLang="en-US" dirty="0" smtClean="0">
                <a:solidFill>
                  <a:srgbClr val="000000"/>
                </a:solidFill>
                <a:cs typeface="+mn-cs"/>
              </a:rPr>
              <a:t>If you have multiple sessions</a:t>
            </a:r>
            <a:r>
              <a:rPr lang="mr-IN" altLang="en-US" dirty="0" smtClean="0">
                <a:solidFill>
                  <a:srgbClr val="000000"/>
                </a:solidFill>
                <a:cs typeface="+mn-cs"/>
              </a:rPr>
              <a:t>…</a:t>
            </a:r>
            <a:endParaRPr lang="en-US" altLang="en-US" dirty="0" smtClean="0">
              <a:solidFill>
                <a:srgbClr val="000000"/>
              </a:solidFill>
              <a:cs typeface="+mn-cs"/>
            </a:endParaRPr>
          </a:p>
          <a:p>
            <a:pPr marL="1085825" lvl="2" indent="-171425" defTabSz="972996">
              <a:buFont typeface="Arial" panose="020B0604020202020204" pitchFamily="34" charset="0"/>
              <a:buChar char="•"/>
              <a:defRPr/>
            </a:pPr>
            <a:r>
              <a:rPr lang="en-US" altLang="en-US" dirty="0" smtClean="0">
                <a:solidFill>
                  <a:srgbClr val="000000"/>
                </a:solidFill>
                <a:cs typeface="+mn-cs"/>
              </a:rPr>
              <a:t>Tool 2: Bill calendar</a:t>
            </a:r>
          </a:p>
          <a:p>
            <a:pPr marL="628625" lvl="1" indent="-171425" defTabSz="972996">
              <a:buFont typeface="Arial" panose="020B0604020202020204" pitchFamily="34" charset="0"/>
              <a:buChar char="•"/>
              <a:defRPr/>
            </a:pPr>
            <a:endParaRPr lang="en-US" altLang="en-US" dirty="0" smtClean="0">
              <a:solidFill>
                <a:srgbClr val="000000"/>
              </a:solidFill>
              <a:cs typeface="+mn-cs"/>
            </a:endParaRPr>
          </a:p>
          <a:p>
            <a:pPr marL="171425" indent="-171425" defTabSz="972996">
              <a:buFont typeface="Arial" panose="020B0604020202020204" pitchFamily="34" charset="0"/>
              <a:buChar char="•"/>
              <a:defRPr/>
            </a:pPr>
            <a:r>
              <a:rPr lang="en-US" altLang="en-US" b="1" i="1" dirty="0" smtClean="0">
                <a:solidFill>
                  <a:srgbClr val="000000"/>
                </a:solidFill>
                <a:cs typeface="+mn-cs"/>
              </a:rPr>
              <a:t>If you have time during the training:</a:t>
            </a:r>
          </a:p>
          <a:p>
            <a:pPr marL="628625" lvl="1" indent="-171425" defTabSz="972996">
              <a:buFont typeface="Arial" panose="020B0604020202020204" pitchFamily="34" charset="0"/>
              <a:buChar char="•"/>
              <a:defRPr/>
            </a:pPr>
            <a:r>
              <a:rPr lang="en-US" altLang="en-US" b="1" dirty="0" smtClean="0">
                <a:solidFill>
                  <a:srgbClr val="000000"/>
                </a:solidFill>
                <a:cs typeface="+mn-cs"/>
              </a:rPr>
              <a:t>ASK:</a:t>
            </a:r>
            <a:r>
              <a:rPr lang="en-US" altLang="en-US" dirty="0" smtClean="0">
                <a:solidFill>
                  <a:srgbClr val="000000"/>
                </a:solidFill>
                <a:cs typeface="+mn-cs"/>
              </a:rPr>
              <a:t> What other ways could you introduce the financial empowerment tools from this module in your work?</a:t>
            </a:r>
          </a:p>
          <a:p>
            <a:pPr marL="0" indent="0" defTabSz="972996">
              <a:buFont typeface="Arial" panose="020B0604020202020204" pitchFamily="34" charset="0"/>
              <a:buNone/>
              <a:defRPr/>
            </a:pPr>
            <a:endParaRPr lang="en-US" altLang="en-US" b="0" dirty="0" smtClean="0">
              <a:solidFill>
                <a:srgbClr val="000000"/>
              </a:solidFill>
              <a:cs typeface="+mn-cs"/>
            </a:endParaRPr>
          </a:p>
          <a:p>
            <a:pPr marL="0" indent="0" defTabSz="972996">
              <a:buFont typeface="Arial" panose="020B0604020202020204" pitchFamily="34" charset="0"/>
              <a:buNone/>
              <a:defRPr/>
            </a:pPr>
            <a:r>
              <a:rPr lang="en-US" altLang="en-US" b="1" dirty="0" smtClean="0">
                <a:solidFill>
                  <a:srgbClr val="000000"/>
                </a:solidFill>
                <a:cs typeface="+mn-cs"/>
              </a:rPr>
              <a:t>WRAP UP</a:t>
            </a:r>
          </a:p>
          <a:p>
            <a:pPr marL="628650" lvl="1" indent="-171450">
              <a:buFont typeface="Arial" charset="0"/>
              <a:buChar char="•"/>
              <a:defRPr/>
            </a:pPr>
            <a:r>
              <a:rPr lang="en-US" altLang="en-US" dirty="0" smtClean="0">
                <a:ea typeface="MS PGothic" charset="-128"/>
              </a:rPr>
              <a:t>Making changes to how you spend means knowing the difference among your needs, wants, and obligations—changes can generally only be made to spending for wants.</a:t>
            </a:r>
          </a:p>
          <a:p>
            <a:pPr marL="628650" lvl="1" indent="-171450">
              <a:buFont typeface="Arial" charset="0"/>
              <a:buChar char="•"/>
              <a:defRPr/>
            </a:pPr>
            <a:r>
              <a:rPr lang="en-US" altLang="en-US" dirty="0" smtClean="0">
                <a:ea typeface="MS PGothic" charset="-128"/>
              </a:rPr>
              <a:t>Paying bills on time may help you avoid late fees, fines, increased costs of services, and decreases in your credit scores.</a:t>
            </a:r>
          </a:p>
          <a:p>
            <a:pPr marL="628650" lvl="1" indent="-171450">
              <a:buFont typeface="Arial" charset="0"/>
              <a:buChar char="•"/>
              <a:defRPr/>
            </a:pPr>
            <a:r>
              <a:rPr lang="en-US" altLang="en-US" dirty="0" smtClean="0">
                <a:ea typeface="MS PGothic" charset="-128"/>
              </a:rPr>
              <a:t>Use </a:t>
            </a:r>
            <a:r>
              <a:rPr lang="en-US" altLang="en-US" b="1" i="1" dirty="0" smtClean="0">
                <a:ea typeface="MS PGothic" charset="-128"/>
              </a:rPr>
              <a:t>Tool 1: Spending tracker </a:t>
            </a:r>
            <a:r>
              <a:rPr lang="en-US" altLang="en-US" dirty="0" smtClean="0">
                <a:ea typeface="MS PGothic" charset="-128"/>
              </a:rPr>
              <a:t>to understand how you use your money now.</a:t>
            </a:r>
          </a:p>
          <a:p>
            <a:pPr marL="628650" lvl="1" indent="-171450">
              <a:buFont typeface="Arial" charset="0"/>
              <a:buChar char="•"/>
              <a:defRPr/>
            </a:pPr>
            <a:r>
              <a:rPr lang="en-US" altLang="en-US" dirty="0" smtClean="0">
                <a:ea typeface="MS PGothic" charset="-128"/>
              </a:rPr>
              <a:t>Use </a:t>
            </a:r>
            <a:r>
              <a:rPr lang="en-US" altLang="en-US" b="1" i="1" dirty="0" smtClean="0">
                <a:ea typeface="MS PGothic" charset="-128"/>
              </a:rPr>
              <a:t>Tool 2: Bill calendar </a:t>
            </a:r>
            <a:r>
              <a:rPr lang="en-US" altLang="en-US" dirty="0" smtClean="0">
                <a:ea typeface="MS PGothic" charset="-128"/>
              </a:rPr>
              <a:t>to create a visual reminder of when your bills are due and how much is due.</a:t>
            </a:r>
          </a:p>
          <a:p>
            <a:pPr marL="628650" lvl="1" indent="-171450">
              <a:buFont typeface="Arial" charset="0"/>
              <a:buChar char="•"/>
              <a:defRPr/>
            </a:pPr>
            <a:r>
              <a:rPr lang="en-US" altLang="en-US" dirty="0" smtClean="0">
                <a:ea typeface="MS PGothic" charset="-128"/>
              </a:rPr>
              <a:t>Use </a:t>
            </a:r>
            <a:r>
              <a:rPr lang="en-US" altLang="en-US" b="1" i="1" dirty="0" smtClean="0">
                <a:ea typeface="MS PGothic" charset="-128"/>
              </a:rPr>
              <a:t>Tool 3: Ways to pay bills: Know your options </a:t>
            </a:r>
            <a:r>
              <a:rPr lang="en-US" altLang="en-US" dirty="0" smtClean="0">
                <a:ea typeface="MS PGothic" charset="-128"/>
              </a:rPr>
              <a:t>to better understand the advantages and disadvantages of different methods for paying bills.</a:t>
            </a:r>
          </a:p>
          <a:p>
            <a:pPr marL="628650" lvl="1" indent="-171450">
              <a:buFont typeface="Arial" charset="0"/>
              <a:buChar char="•"/>
              <a:defRPr/>
            </a:pPr>
            <a:r>
              <a:rPr lang="en-US" altLang="en-US" dirty="0" smtClean="0">
                <a:ea typeface="MS PGothic" charset="-128"/>
              </a:rPr>
              <a:t>Use </a:t>
            </a:r>
            <a:r>
              <a:rPr lang="en-US" altLang="en-US" b="1" i="1" dirty="0" smtClean="0">
                <a:ea typeface="MS PGothic" charset="-128"/>
              </a:rPr>
              <a:t>Tool 4: Strategies for cutting expenses </a:t>
            </a:r>
            <a:r>
              <a:rPr lang="en-US" altLang="en-US" dirty="0" smtClean="0">
                <a:ea typeface="MS PGothic" charset="-128"/>
              </a:rPr>
              <a:t>to identify ways to cut spending.</a:t>
            </a:r>
          </a:p>
          <a:p>
            <a:pPr marL="628650" lvl="1" indent="-171450">
              <a:buFont typeface="Arial" charset="0"/>
              <a:buChar char="•"/>
              <a:defRPr/>
            </a:pPr>
            <a:r>
              <a:rPr lang="en-US" altLang="en-US" dirty="0" smtClean="0">
                <a:ea typeface="MS PGothic" charset="-128"/>
              </a:rPr>
              <a:t>Use </a:t>
            </a:r>
            <a:r>
              <a:rPr lang="en-US" altLang="en-US" b="1" i="1" dirty="0" smtClean="0">
                <a:ea typeface="MS PGothic" charset="-128"/>
              </a:rPr>
              <a:t>Tool 5: When cash is short—prioritizing bills and planning spending </a:t>
            </a:r>
            <a:r>
              <a:rPr lang="en-US" altLang="en-US" dirty="0" smtClean="0">
                <a:ea typeface="MS PGothic" charset="-128"/>
              </a:rPr>
              <a:t>to help you develop a short-term plan to get through times when you do not have enough income to cover your needs, wants, and obligations.</a:t>
            </a:r>
          </a:p>
        </p:txBody>
      </p:sp>
      <p:sp>
        <p:nvSpPr>
          <p:cNvPr id="2406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D7BECBA-84EC-4281-8C15-AD94ECD3D005}" type="slidenum">
              <a:rPr lang="en-US" altLang="en-US" smtClean="0">
                <a:latin typeface="Calibri" panose="020F0502020204030204" pitchFamily="34" charset="0"/>
              </a:rPr>
              <a:pPr/>
              <a:t>99</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40127894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Note: Training sections for content modules are labeled by their module number (ex: Module 1), rather than by Training Section #</a:t>
            </a:r>
          </a:p>
        </p:txBody>
      </p:sp>
      <p:sp>
        <p:nvSpPr>
          <p:cNvPr id="2426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0E91B95-7F53-4ED4-AEE0-E55742A6691A}" type="slidenum">
              <a:rPr lang="en-US" altLang="en-US" smtClean="0">
                <a:latin typeface="Calibri" panose="020F0502020204030204" pitchFamily="34" charset="0"/>
              </a:rPr>
              <a:pPr/>
              <a:t>100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353254034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b="1" i="1" u="sng" dirty="0" smtClean="0">
                <a:solidFill>
                  <a:srgbClr val="000000"/>
                </a:solidFill>
                <a:ea typeface="MS PGothic" charset="-128"/>
              </a:rPr>
              <a:t>Module 5: Getting through </a:t>
            </a:r>
            <a:r>
              <a:rPr lang="en-US" altLang="en-US" b="1" i="1" u="sng" dirty="0">
                <a:solidFill>
                  <a:srgbClr val="000000"/>
                </a:solidFill>
                <a:ea typeface="MS PGothic" charset="-128"/>
              </a:rPr>
              <a:t>the Month</a:t>
            </a:r>
          </a:p>
          <a:p>
            <a:pPr eaLnBrk="1" hangingPunct="1">
              <a:spcBef>
                <a:spcPct val="0"/>
              </a:spcBef>
              <a:defRPr/>
            </a:pPr>
            <a:r>
              <a:rPr lang="en-US" altLang="en-US" b="1" dirty="0">
                <a:solidFill>
                  <a:srgbClr val="000000"/>
                </a:solidFill>
                <a:ea typeface="MS PGothic" charset="-128"/>
              </a:rPr>
              <a:t>Estimated Time: 45 Minutes</a:t>
            </a:r>
          </a:p>
          <a:p>
            <a:pPr eaLnBrk="1" hangingPunct="1">
              <a:spcBef>
                <a:spcPct val="0"/>
              </a:spcBef>
              <a:defRPr/>
            </a:pPr>
            <a:r>
              <a:rPr lang="en-US" altLang="en-US" b="1" dirty="0">
                <a:solidFill>
                  <a:srgbClr val="000000"/>
                </a:solidFill>
                <a:ea typeface="MS PGothic" charset="-128"/>
              </a:rPr>
              <a:t>Methodology: Facilitated Discussion / Presentation / Scenario Analysis / Small Group Exercise / Presentation</a:t>
            </a:r>
          </a:p>
          <a:p>
            <a:pPr eaLnBrk="1" hangingPunct="1">
              <a:spcBef>
                <a:spcPct val="0"/>
              </a:spcBef>
              <a:defRPr/>
            </a:pPr>
            <a:r>
              <a:rPr lang="en-US" altLang="en-US" b="1" dirty="0">
                <a:solidFill>
                  <a:srgbClr val="000000"/>
                </a:solidFill>
                <a:ea typeface="MS PGothic" charset="-128"/>
              </a:rPr>
              <a:t>Corresponding Section in </a:t>
            </a:r>
            <a:r>
              <a:rPr lang="en-US" altLang="en-US" b="1" dirty="0" smtClean="0">
                <a:solidFill>
                  <a:srgbClr val="000000"/>
                </a:solidFill>
                <a:ea typeface="MS PGothic" charset="-128"/>
              </a:rPr>
              <a:t>toolkit</a:t>
            </a:r>
            <a:r>
              <a:rPr lang="en-US" altLang="en-US" b="1" dirty="0">
                <a:solidFill>
                  <a:srgbClr val="000000"/>
                </a:solidFill>
                <a:ea typeface="MS PGothic" charset="-128"/>
              </a:rPr>
              <a:t>: Module 5 (</a:t>
            </a:r>
            <a:r>
              <a:rPr lang="en-US" altLang="en-US" b="1" dirty="0" smtClean="0">
                <a:solidFill>
                  <a:srgbClr val="000000"/>
                </a:solidFill>
                <a:ea typeface="MS PGothic" charset="-128"/>
              </a:rPr>
              <a:t>Page 163)</a:t>
            </a:r>
            <a:endParaRPr lang="en-US" altLang="en-US" b="1" dirty="0">
              <a:solidFill>
                <a:srgbClr val="000000"/>
              </a:solidFill>
              <a:ea typeface="MS PGothic" charset="-128"/>
            </a:endParaRPr>
          </a:p>
          <a:p>
            <a:pPr eaLnBrk="1" hangingPunct="1">
              <a:spcBef>
                <a:spcPct val="0"/>
              </a:spcBef>
              <a:defRPr/>
            </a:pPr>
            <a:endParaRPr lang="en-US" altLang="en-US" b="1" dirty="0">
              <a:solidFill>
                <a:srgbClr val="000000"/>
              </a:solidFill>
              <a:ea typeface="MS PGothic" charset="-128"/>
            </a:endParaRPr>
          </a:p>
          <a:p>
            <a:pPr eaLnBrk="1" hangingPunct="1">
              <a:spcBef>
                <a:spcPct val="0"/>
              </a:spcBef>
              <a:defRPr/>
            </a:pPr>
            <a:r>
              <a:rPr lang="en-US" altLang="en-US" b="1" u="sng" dirty="0">
                <a:solidFill>
                  <a:srgbClr val="000000"/>
                </a:solidFill>
                <a:ea typeface="MS PGothic" charset="-128"/>
              </a:rPr>
              <a:t>Instructions for Facilitator:</a:t>
            </a:r>
          </a:p>
          <a:p>
            <a:pPr eaLnBrk="1" hangingPunct="1">
              <a:spcBef>
                <a:spcPct val="0"/>
              </a:spcBef>
              <a:defRPr/>
            </a:pPr>
            <a:endParaRPr lang="en-US" altLang="en-US" b="1" u="sng" dirty="0">
              <a:solidFill>
                <a:srgbClr val="000000"/>
              </a:solidFill>
              <a:ea typeface="MS PGothic" charset="-128"/>
            </a:endParaRPr>
          </a:p>
          <a:p>
            <a:pPr eaLnBrk="1" hangingPunct="1">
              <a:spcBef>
                <a:spcPct val="0"/>
              </a:spcBef>
              <a:defRPr/>
            </a:pPr>
            <a:r>
              <a:rPr lang="en-US" altLang="en-US" b="1" dirty="0">
                <a:solidFill>
                  <a:srgbClr val="000000"/>
                </a:solidFill>
                <a:ea typeface="MS PGothic" charset="-128"/>
              </a:rPr>
              <a:t>Facilitated Discussion</a:t>
            </a:r>
          </a:p>
          <a:p>
            <a:pPr marL="171450" indent="-171450" eaLnBrk="1" hangingPunct="1">
              <a:spcBef>
                <a:spcPct val="0"/>
              </a:spcBef>
              <a:buFont typeface="Arial" charset="0"/>
              <a:buChar char="•"/>
              <a:defRPr/>
            </a:pPr>
            <a:endParaRPr lang="en-US" altLang="en-US" dirty="0">
              <a:solidFill>
                <a:srgbClr val="000000"/>
              </a:solidFill>
              <a:ea typeface="MS PGothic" charset="-128"/>
            </a:endParaRPr>
          </a:p>
          <a:p>
            <a:pPr marL="171450" indent="-171450" eaLnBrk="1" hangingPunct="1">
              <a:spcBef>
                <a:spcPct val="0"/>
              </a:spcBef>
              <a:buFont typeface="Arial" charset="0"/>
              <a:buChar char="•"/>
              <a:defRPr/>
            </a:pPr>
            <a:r>
              <a:rPr lang="en-US" altLang="en-US" dirty="0">
                <a:solidFill>
                  <a:srgbClr val="000000"/>
                </a:solidFill>
                <a:ea typeface="MS PGothic" charset="-128"/>
              </a:rPr>
              <a:t>Explore what participants know about cash flow by asking: “What is a cash flow budget?”</a:t>
            </a:r>
          </a:p>
          <a:p>
            <a:pPr marL="171450" indent="-171450" eaLnBrk="1" hangingPunct="1">
              <a:spcBef>
                <a:spcPct val="0"/>
              </a:spcBef>
              <a:buFont typeface="Arial" charset="0"/>
              <a:buChar char="•"/>
              <a:defRPr/>
            </a:pPr>
            <a:r>
              <a:rPr lang="en-US" altLang="en-US" dirty="0">
                <a:solidFill>
                  <a:srgbClr val="000000"/>
                </a:solidFill>
                <a:ea typeface="MS PGothic" charset="-128"/>
              </a:rPr>
              <a:t>After participants offer some ideas, share definition: </a:t>
            </a:r>
            <a:r>
              <a:rPr lang="en-US" altLang="en-US" b="1" dirty="0">
                <a:solidFill>
                  <a:srgbClr val="000000"/>
                </a:solidFill>
                <a:ea typeface="MS PGothic" charset="-128"/>
              </a:rPr>
              <a:t>A projection of how you will get and use your cash and other financial resources.</a:t>
            </a:r>
          </a:p>
          <a:p>
            <a:pPr marL="171450" indent="-171450" eaLnBrk="1" hangingPunct="1">
              <a:spcBef>
                <a:spcPct val="0"/>
              </a:spcBef>
              <a:buFont typeface="Arial" charset="0"/>
              <a:buChar char="•"/>
              <a:defRPr/>
            </a:pPr>
            <a:r>
              <a:rPr lang="en-US" altLang="en-US" dirty="0">
                <a:solidFill>
                  <a:srgbClr val="000000"/>
                </a:solidFill>
                <a:ea typeface="MS PGothic" charset="-128"/>
              </a:rPr>
              <a:t>Contrast cash flow to regular budget by asking: “How is a cash flow budget different from a regular budget?”</a:t>
            </a:r>
          </a:p>
          <a:p>
            <a:pPr marL="171450" indent="-171450" eaLnBrk="1" hangingPunct="1">
              <a:spcBef>
                <a:spcPct val="0"/>
              </a:spcBef>
              <a:buFont typeface="Arial" charset="0"/>
              <a:buChar char="•"/>
              <a:defRPr/>
            </a:pPr>
            <a:r>
              <a:rPr lang="en-US" altLang="en-US" dirty="0">
                <a:solidFill>
                  <a:srgbClr val="000000"/>
                </a:solidFill>
                <a:ea typeface="MS PGothic" charset="-128"/>
              </a:rPr>
              <a:t>After participants offer some ideas, share definition: </a:t>
            </a:r>
            <a:r>
              <a:rPr lang="en-US" altLang="en-US" b="1" dirty="0">
                <a:solidFill>
                  <a:srgbClr val="000000"/>
                </a:solidFill>
                <a:ea typeface="MS PGothic" charset="-128"/>
              </a:rPr>
              <a:t>A cash flow budget </a:t>
            </a:r>
            <a:r>
              <a:rPr lang="en-US" altLang="en-US" b="1" u="sng" dirty="0">
                <a:solidFill>
                  <a:srgbClr val="000000"/>
                </a:solidFill>
                <a:ea typeface="MS PGothic" charset="-128"/>
              </a:rPr>
              <a:t>tracks the timing </a:t>
            </a:r>
            <a:r>
              <a:rPr lang="en-US" altLang="en-US" b="1" dirty="0">
                <a:solidFill>
                  <a:srgbClr val="000000"/>
                </a:solidFill>
                <a:ea typeface="MS PGothic" charset="-128"/>
              </a:rPr>
              <a:t>of income and spending. </a:t>
            </a:r>
            <a:r>
              <a:rPr lang="en-US" altLang="en-US" b="1" u="sng" dirty="0">
                <a:solidFill>
                  <a:srgbClr val="000000"/>
                </a:solidFill>
                <a:ea typeface="MS PGothic" charset="-128"/>
              </a:rPr>
              <a:t>This is key.</a:t>
            </a:r>
          </a:p>
          <a:p>
            <a:pPr marL="171450" indent="-171450" eaLnBrk="1" hangingPunct="1">
              <a:spcBef>
                <a:spcPct val="0"/>
              </a:spcBef>
              <a:buFont typeface="Arial" charset="0"/>
              <a:buChar char="•"/>
              <a:defRPr/>
            </a:pPr>
            <a:endParaRPr lang="en-US" altLang="en-US" dirty="0">
              <a:solidFill>
                <a:srgbClr val="000000"/>
              </a:solidFill>
              <a:ea typeface="MS PGothic" charset="-128"/>
            </a:endParaRPr>
          </a:p>
          <a:p>
            <a:pPr marL="0" indent="0" eaLnBrk="1" hangingPunct="1">
              <a:spcBef>
                <a:spcPct val="0"/>
              </a:spcBef>
              <a:buFont typeface="Arial" charset="0"/>
              <a:buNone/>
              <a:defRPr/>
            </a:pPr>
            <a:r>
              <a:rPr lang="en-US" altLang="en-US" b="1" i="1" dirty="0">
                <a:solidFill>
                  <a:srgbClr val="000000"/>
                </a:solidFill>
                <a:ea typeface="MS PGothic" charset="-128"/>
              </a:rPr>
              <a:t>ASK: What do you think may be the benefit of this approach?</a:t>
            </a:r>
          </a:p>
        </p:txBody>
      </p:sp>
      <p:sp>
        <p:nvSpPr>
          <p:cNvPr id="2447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045DB07-57AD-4C60-8D65-B296767C5E84}" type="slidenum">
              <a:rPr lang="en-US" altLang="en-US" smtClean="0">
                <a:latin typeface="Calibri" panose="020F0502020204030204" pitchFamily="34" charset="0"/>
              </a:rPr>
              <a:pPr/>
              <a:t>101</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6370107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w ink)">
    <p:spTree>
      <p:nvGrpSpPr>
        <p:cNvPr id="1" name=""/>
        <p:cNvGrpSpPr/>
        <p:nvPr/>
      </p:nvGrpSpPr>
      <p:grpSpPr>
        <a:xfrm>
          <a:off x="0" y="0"/>
          <a:ext cx="0" cy="0"/>
          <a:chOff x="0" y="0"/>
          <a:chExt cx="0" cy="0"/>
        </a:xfrm>
      </p:grpSpPr>
      <p:sp>
        <p:nvSpPr>
          <p:cNvPr id="5" name="Rectangle 4"/>
          <p:cNvSpPr/>
          <p:nvPr userDrawn="1"/>
        </p:nvSpPr>
        <p:spPr>
          <a:xfrm>
            <a:off x="11113" y="0"/>
            <a:ext cx="9144000" cy="185420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endParaRPr lang="en-US" dirty="0"/>
          </a:p>
        </p:txBody>
      </p:sp>
      <p:sp>
        <p:nvSpPr>
          <p:cNvPr id="3" name="Title 2"/>
          <p:cNvSpPr>
            <a:spLocks noGrp="1"/>
          </p:cNvSpPr>
          <p:nvPr>
            <p:ph type="title"/>
          </p:nvPr>
        </p:nvSpPr>
        <p:spPr>
          <a:xfrm>
            <a:off x="553641" y="2164953"/>
            <a:ext cx="8036720" cy="743347"/>
          </a:xfrm>
        </p:spPr>
        <p:txBody>
          <a:bodyPr>
            <a:normAutofit/>
          </a:bodyPr>
          <a:lstStyle>
            <a:lvl1pPr algn="l" defTabSz="457200" rtl="0" eaLnBrk="1" latinLnBrk="0" hangingPunct="1">
              <a:spcBef>
                <a:spcPct val="0"/>
              </a:spcBef>
              <a:buNone/>
              <a:defRPr lang="en-US" sz="4000" b="0" kern="1200" dirty="0">
                <a:solidFill>
                  <a:srgbClr val="101820"/>
                </a:solidFill>
                <a:latin typeface="Arial"/>
                <a:ea typeface="+mj-ea"/>
                <a:cs typeface="Aria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58800" y="2895600"/>
            <a:ext cx="8031561" cy="520700"/>
          </a:xfrm>
        </p:spPr>
        <p:txBody>
          <a:bodyPr>
            <a:normAutofit/>
          </a:bodyPr>
          <a:lstStyle>
            <a:lvl1pPr marL="0" indent="0">
              <a:buNone/>
              <a:defRPr lang="en-US" sz="1600" kern="1200" dirty="0" smtClean="0">
                <a:solidFill>
                  <a:srgbClr val="43484E"/>
                </a:solidFill>
                <a:latin typeface="+mj-lt"/>
                <a:ea typeface="+mn-ea"/>
                <a:cs typeface="Arial"/>
              </a:defRPr>
            </a:lvl1pPr>
          </a:lstStyle>
          <a:p>
            <a:pPr marL="0" lvl="0" indent="0" algn="l" defTabSz="457200" rtl="0" eaLnBrk="1" latinLnBrk="0" hangingPunct="1">
              <a:lnSpc>
                <a:spcPts val="2600"/>
              </a:lnSpc>
              <a:spcBef>
                <a:spcPts val="1000"/>
              </a:spcBef>
              <a:buClr>
                <a:schemeClr val="tx2"/>
              </a:buClr>
              <a:buFont typeface="Wingdings" charset="2"/>
              <a:buNone/>
            </a:pPr>
            <a:r>
              <a:rPr lang="en-US" dirty="0" smtClean="0"/>
              <a:t>Click to edit Master text styles</a:t>
            </a:r>
          </a:p>
        </p:txBody>
      </p:sp>
      <p:pic>
        <p:nvPicPr>
          <p:cNvPr id="10" name="Picture 9" descr="cfpb_PPT_background_greentyp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1335"/>
            <a:ext cx="9154499" cy="7094736"/>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8306" y="4459681"/>
            <a:ext cx="2779395" cy="948419"/>
          </a:xfrm>
          <a:prstGeom prst="rect">
            <a:avLst/>
          </a:prstGeom>
        </p:spPr>
      </p:pic>
    </p:spTree>
    <p:extLst>
      <p:ext uri="{BB962C8B-B14F-4D97-AF65-F5344CB8AC3E}">
        <p14:creationId xmlns:p14="http://schemas.microsoft.com/office/powerpoint/2010/main" val="30329675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Graphic on the side">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297952" y="1376363"/>
            <a:ext cx="2543220" cy="1685925"/>
          </a:xfrm>
        </p:spPr>
        <p:txBody>
          <a:bodyPr/>
          <a:lstStyle>
            <a:lvl1pPr marL="0" indent="0">
              <a:buNone/>
              <a:defRPr sz="2400"/>
            </a:lvl1pPr>
          </a:lstStyle>
          <a:p>
            <a:pPr lvl="0"/>
            <a:r>
              <a:rPr lang="en-US" dirty="0" smtClean="0"/>
              <a:t>Click to edit Master text styles</a:t>
            </a:r>
          </a:p>
        </p:txBody>
      </p:sp>
    </p:spTree>
    <p:extLst>
      <p:ext uri="{BB962C8B-B14F-4D97-AF65-F5344CB8AC3E}">
        <p14:creationId xmlns:p14="http://schemas.microsoft.com/office/powerpoint/2010/main" val="88577391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1752" y="1380744"/>
            <a:ext cx="2542032" cy="1682496"/>
          </a:xfrm>
        </p:spPr>
        <p:txBody>
          <a:bodyPr anchor="t"/>
          <a:lstStyle>
            <a:lvl1pPr>
              <a:lnSpc>
                <a:spcPts val="2600"/>
              </a:lnSpc>
              <a:spcBef>
                <a:spcPts val="1000"/>
              </a:spcBef>
              <a:defRPr sz="24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FFFFFB03-6426-44DC-A3A5-3C17110B64AE}" type="slidenum">
              <a:rPr lang="en-US" smtClean="0"/>
              <a:pPr/>
              <a:t>‹#›</a:t>
            </a:fld>
            <a:endParaRPr lang="en-US" dirty="0"/>
          </a:p>
        </p:txBody>
      </p:sp>
    </p:spTree>
    <p:extLst>
      <p:ext uri="{BB962C8B-B14F-4D97-AF65-F5344CB8AC3E}">
        <p14:creationId xmlns:p14="http://schemas.microsoft.com/office/powerpoint/2010/main" val="1629750784"/>
      </p:ext>
    </p:extLst>
  </p:cSld>
  <p:clrMapOvr>
    <a:masterClrMapping/>
  </p:clrMapOvr>
  <p:extLst>
    <p:ext uri="{DCECCB84-F9BA-43D5-87BE-67443E8EF086}">
      <p15:sldGuideLst xmlns=""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6528816" y="6172200"/>
            <a:ext cx="2057400" cy="365125"/>
          </a:xfrm>
        </p:spPr>
        <p:txBody>
          <a:bodyPr/>
          <a:lstStyle/>
          <a:p>
            <a:fld id="{FFFFFB03-6426-44DC-A3A5-3C17110B64AE}" type="slidenum">
              <a:rPr lang="en-US" smtClean="0"/>
              <a:pPr/>
              <a:t>‹#›</a:t>
            </a:fld>
            <a:endParaRPr lang="en-US" dirty="0"/>
          </a:p>
        </p:txBody>
      </p:sp>
      <p:sp>
        <p:nvSpPr>
          <p:cNvPr id="3" name="Title Placeholder 1"/>
          <p:cNvSpPr>
            <a:spLocks noGrp="1"/>
          </p:cNvSpPr>
          <p:nvPr>
            <p:ph type="title" hasCustomPrompt="1"/>
          </p:nvPr>
        </p:nvSpPr>
        <p:spPr>
          <a:xfrm>
            <a:off x="553641" y="457200"/>
            <a:ext cx="8036720" cy="743347"/>
          </a:xfrm>
          <a:prstGeom prst="rect">
            <a:avLst/>
          </a:prstGeom>
        </p:spPr>
        <p:txBody>
          <a:bodyPr rtlCol="0">
            <a:normAutofit/>
          </a:bodyPr>
          <a:lstStyle>
            <a:lvl1pPr algn="l" defTabSz="457200" rtl="0" eaLnBrk="1" latinLnBrk="0" hangingPunct="1">
              <a:spcBef>
                <a:spcPct val="0"/>
              </a:spcBef>
              <a:buNone/>
              <a:defRPr lang="en-US" sz="2800" kern="1200" dirty="0">
                <a:solidFill>
                  <a:srgbClr val="101820"/>
                </a:soli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0897546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2" name="Title Placeholder 1"/>
          <p:cNvSpPr>
            <a:spLocks noGrp="1"/>
          </p:cNvSpPr>
          <p:nvPr>
            <p:ph type="title" hasCustomPrompt="1"/>
          </p:nvPr>
        </p:nvSpPr>
        <p:spPr>
          <a:xfrm>
            <a:off x="553641" y="457200"/>
            <a:ext cx="8036720" cy="743347"/>
          </a:xfrm>
          <a:prstGeom prst="rect">
            <a:avLst/>
          </a:prstGeom>
        </p:spPr>
        <p:txBody>
          <a:bodyPr rtlCol="0">
            <a:normAutofit/>
          </a:bodyPr>
          <a:lstStyle>
            <a:lvl1pPr algn="l" defTabSz="457200" rtl="0" eaLnBrk="1" latinLnBrk="0" hangingPunct="1">
              <a:spcBef>
                <a:spcPct val="0"/>
              </a:spcBef>
              <a:buNone/>
              <a:defRPr lang="en-US" sz="2800" kern="1200" dirty="0">
                <a:solidFill>
                  <a:srgbClr val="101820"/>
                </a:solidFill>
                <a:latin typeface="+mj-lt"/>
                <a:ea typeface="+mj-ea"/>
                <a:cs typeface="+mj-cs"/>
              </a:defRPr>
            </a:lvl1pPr>
          </a:lstStyle>
          <a:p>
            <a:r>
              <a:rPr lang="en-US" dirty="0" smtClean="0"/>
              <a:t>Click to edit master title style</a:t>
            </a:r>
            <a:endParaRPr lang="en-US" dirty="0"/>
          </a:p>
        </p:txBody>
      </p:sp>
      <p:sp>
        <p:nvSpPr>
          <p:cNvPr id="6" name="Text Placeholder 2"/>
          <p:cNvSpPr>
            <a:spLocks noGrp="1"/>
          </p:cNvSpPr>
          <p:nvPr>
            <p:ph idx="1" hasCustomPrompt="1"/>
          </p:nvPr>
        </p:nvSpPr>
        <p:spPr>
          <a:xfrm>
            <a:off x="553641" y="1524000"/>
            <a:ext cx="8037576" cy="4106412"/>
          </a:xfrm>
          <a:prstGeom prst="rect">
            <a:avLst/>
          </a:prstGeom>
        </p:spPr>
        <p:txBody>
          <a:bodyPr vert="horz" lIns="91440" tIns="45720" rIns="91440" bIns="45720" rtlCol="0">
            <a:normAutofit/>
          </a:bodyPr>
          <a:lstStyle>
            <a:lvl1pPr marL="342900" marR="0" indent="-347472" algn="l" defTabSz="457200" rtl="0" eaLnBrk="1" fontAlgn="auto" latinLnBrk="0" hangingPunct="1">
              <a:lnSpc>
                <a:spcPts val="2600"/>
              </a:lnSpc>
              <a:spcBef>
                <a:spcPts val="1000"/>
              </a:spcBef>
              <a:spcAft>
                <a:spcPts val="0"/>
              </a:spcAft>
              <a:buClr>
                <a:srgbClr val="2CB34A"/>
              </a:buClr>
              <a:buSzTx/>
              <a:buFont typeface="Wingdings" charset="2"/>
              <a:buChar char="§"/>
              <a:tabLst/>
              <a:defRPr/>
            </a:lvl1pPr>
            <a:lvl2pPr marL="742950" marR="0" indent="-285750" algn="l" defTabSz="457200" rtl="0" eaLnBrk="1" fontAlgn="auto" latinLnBrk="0" hangingPunct="1">
              <a:lnSpc>
                <a:spcPct val="100000"/>
              </a:lnSpc>
              <a:spcBef>
                <a:spcPts val="1000"/>
              </a:spcBef>
              <a:spcAft>
                <a:spcPts val="0"/>
              </a:spcAft>
              <a:buClr>
                <a:srgbClr val="2CB34A"/>
              </a:buClr>
              <a:buSzPct val="50000"/>
              <a:buFont typeface="Wingdings" charset="2"/>
              <a:buChar char=""/>
              <a:tabLst/>
              <a:defRPr/>
            </a:lvl2pPr>
            <a:lvl3pPr marL="1143000" marR="0" indent="-228600" algn="l" defTabSz="457200" rtl="0" eaLnBrk="1" fontAlgn="auto" latinLnBrk="0" hangingPunct="1">
              <a:lnSpc>
                <a:spcPct val="100000"/>
              </a:lnSpc>
              <a:spcBef>
                <a:spcPts val="1000"/>
              </a:spcBef>
              <a:spcAft>
                <a:spcPts val="0"/>
              </a:spcAft>
              <a:buClrTx/>
              <a:buSzTx/>
              <a:buFont typeface="Arial"/>
              <a:buChar char="•"/>
              <a:tabLst/>
              <a:defRPr/>
            </a:lvl3pPr>
          </a:lstStyle>
          <a:p>
            <a:pPr marL="342900" marR="0" lvl="0" indent="-347472" algn="l" defTabSz="457200" rtl="0" eaLnBrk="1" fontAlgn="auto" latinLnBrk="0" hangingPunct="1">
              <a:lnSpc>
                <a:spcPts val="2600"/>
              </a:lnSpc>
              <a:spcBef>
                <a:spcPts val="1000"/>
              </a:spcBef>
              <a:spcAft>
                <a:spcPts val="0"/>
              </a:spcAft>
              <a:buClr>
                <a:srgbClr val="2CB34A"/>
              </a:buClr>
              <a:buSzTx/>
              <a:buFont typeface="Wingdings" charset="2"/>
              <a:buChar char="§"/>
              <a:tabLst/>
              <a:defRPr/>
            </a:pPr>
            <a:r>
              <a:rPr kumimoji="0" lang="en-US" sz="2200" b="0" i="0" u="none" strike="noStrike" kern="1200" cap="none" spc="0" normalizeH="0" baseline="0" noProof="0" dirty="0" smtClean="0">
                <a:ln>
                  <a:noFill/>
                </a:ln>
                <a:solidFill>
                  <a:srgbClr val="101820"/>
                </a:solidFill>
                <a:effectLst/>
                <a:uLnTx/>
                <a:uFillTx/>
                <a:latin typeface="+mn-lt"/>
                <a:ea typeface="+mn-ea"/>
                <a:cs typeface="+mn-cs"/>
              </a:rPr>
              <a:t>Click to edit master text styles</a:t>
            </a:r>
          </a:p>
          <a:p>
            <a:pPr marL="742950" marR="0" lvl="1" indent="-285750" algn="l" defTabSz="457200" rtl="0" eaLnBrk="1" fontAlgn="auto" latinLnBrk="0" hangingPunct="1">
              <a:lnSpc>
                <a:spcPct val="100000"/>
              </a:lnSpc>
              <a:spcBef>
                <a:spcPts val="1000"/>
              </a:spcBef>
              <a:spcAft>
                <a:spcPts val="0"/>
              </a:spcAft>
              <a:buClr>
                <a:srgbClr val="2CB34A"/>
              </a:buClr>
              <a:buSzPct val="50000"/>
              <a:buFont typeface="Wingdings" charset="2"/>
              <a:buChar char=""/>
              <a:tabLst/>
              <a:defRPr/>
            </a:pPr>
            <a:r>
              <a:rPr kumimoji="0" lang="en-US" sz="2000" b="0" i="0" u="none" strike="noStrike" kern="1200" cap="none" spc="0" normalizeH="0" baseline="0" noProof="0" dirty="0" smtClean="0">
                <a:ln>
                  <a:noFill/>
                </a:ln>
                <a:solidFill>
                  <a:srgbClr val="101820"/>
                </a:solidFill>
                <a:effectLst/>
                <a:uLnTx/>
                <a:uFillTx/>
                <a:latin typeface="+mn-lt"/>
                <a:ea typeface="+mn-ea"/>
                <a:cs typeface="+mn-cs"/>
              </a:rPr>
              <a:t>Second level</a:t>
            </a:r>
          </a:p>
          <a:p>
            <a:pPr marL="1143000" marR="0" lvl="2" indent="-228600" algn="l" defTabSz="457200" rtl="0" eaLnBrk="1" fontAlgn="auto" latinLnBrk="0" hangingPunct="1">
              <a:lnSpc>
                <a:spcPct val="100000"/>
              </a:lnSpc>
              <a:spcBef>
                <a:spcPts val="1000"/>
              </a:spcBef>
              <a:spcAft>
                <a:spcPts val="0"/>
              </a:spcAft>
              <a:buClrTx/>
              <a:buSzTx/>
              <a:buFont typeface="Arial"/>
              <a:buChar char="•"/>
              <a:tabLst/>
              <a:defRPr/>
            </a:pPr>
            <a:r>
              <a:rPr kumimoji="0" lang="en-US" sz="1800" b="0" i="0" u="none" strike="noStrike" kern="1200" cap="none" spc="0" normalizeH="0" baseline="0" noProof="0" dirty="0" smtClean="0">
                <a:ln>
                  <a:noFill/>
                </a:ln>
                <a:solidFill>
                  <a:srgbClr val="101820"/>
                </a:solidFill>
                <a:effectLst/>
                <a:uLnTx/>
                <a:uFillTx/>
                <a:latin typeface="+mn-lt"/>
                <a:ea typeface="+mn-ea"/>
                <a:cs typeface="+mn-cs"/>
              </a:rPr>
              <a:t>Third level</a:t>
            </a:r>
          </a:p>
        </p:txBody>
      </p:sp>
      <p:sp>
        <p:nvSpPr>
          <p:cNvPr id="8" name="Slide Number Placeholder 7"/>
          <p:cNvSpPr>
            <a:spLocks noGrp="1"/>
          </p:cNvSpPr>
          <p:nvPr>
            <p:ph type="sldNum" sz="quarter" idx="10"/>
          </p:nvPr>
        </p:nvSpPr>
        <p:spPr>
          <a:xfrm>
            <a:off x="6531426" y="6168573"/>
            <a:ext cx="2057400" cy="365125"/>
          </a:xfrm>
        </p:spPr>
        <p:txBody>
          <a:bodyPr/>
          <a:lstStyle/>
          <a:p>
            <a:fld id="{FFFFFB03-6426-44DC-A3A5-3C17110B64AE}" type="slidenum">
              <a:rPr lang="en-US" smtClean="0"/>
              <a:pPr/>
              <a:t>‹#›</a:t>
            </a:fld>
            <a:endParaRPr lang="en-US" dirty="0"/>
          </a:p>
        </p:txBody>
      </p:sp>
    </p:spTree>
    <p:extLst>
      <p:ext uri="{BB962C8B-B14F-4D97-AF65-F5344CB8AC3E}">
        <p14:creationId xmlns:p14="http://schemas.microsoft.com/office/powerpoint/2010/main" val="35057501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11"/>
          <p:cNvSpPr>
            <a:spLocks noChangeArrowheads="1"/>
          </p:cNvSpPr>
          <p:nvPr userDrawn="1"/>
        </p:nvSpPr>
        <p:spPr bwMode="auto">
          <a:xfrm>
            <a:off x="-457200" y="0"/>
            <a:ext cx="9144000" cy="6858000"/>
          </a:xfrm>
          <a:prstGeom prst="rect">
            <a:avLst/>
          </a:prstGeom>
          <a:solidFill>
            <a:schemeClr val="bg1"/>
          </a:solidFill>
          <a:ln>
            <a:noFill/>
          </a:ln>
          <a:extLst/>
        </p:spPr>
        <p:txBody>
          <a:bodyPr lIns="64291" tIns="32146" rIns="64291" bIns="32146"/>
          <a:lstStyle>
            <a:lvl1pPr defTabSz="641350">
              <a:defRPr>
                <a:solidFill>
                  <a:schemeClr val="tx1"/>
                </a:solidFill>
                <a:latin typeface="Georgia" pitchFamily="18" charset="0"/>
              </a:defRPr>
            </a:lvl1pPr>
            <a:lvl2pPr marL="742950" indent="-285750" defTabSz="641350">
              <a:defRPr>
                <a:solidFill>
                  <a:schemeClr val="tx1"/>
                </a:solidFill>
                <a:latin typeface="Georgia" pitchFamily="18" charset="0"/>
              </a:defRPr>
            </a:lvl2pPr>
            <a:lvl3pPr marL="1143000" indent="-228600" defTabSz="641350">
              <a:defRPr>
                <a:solidFill>
                  <a:schemeClr val="tx1"/>
                </a:solidFill>
                <a:latin typeface="Georgia" pitchFamily="18" charset="0"/>
              </a:defRPr>
            </a:lvl3pPr>
            <a:lvl4pPr marL="1600200" indent="-228600" defTabSz="641350">
              <a:defRPr>
                <a:solidFill>
                  <a:schemeClr val="tx1"/>
                </a:solidFill>
                <a:latin typeface="Georgia" pitchFamily="18" charset="0"/>
              </a:defRPr>
            </a:lvl4pPr>
            <a:lvl5pPr marL="2057400" indent="-228600" defTabSz="641350">
              <a:defRPr>
                <a:solidFill>
                  <a:schemeClr val="tx1"/>
                </a:solidFill>
                <a:latin typeface="Georgia" pitchFamily="18" charset="0"/>
              </a:defRPr>
            </a:lvl5pPr>
            <a:lvl6pPr marL="2514600" indent="-228600" defTabSz="641350" fontAlgn="base">
              <a:spcBef>
                <a:spcPct val="0"/>
              </a:spcBef>
              <a:spcAft>
                <a:spcPct val="0"/>
              </a:spcAft>
              <a:defRPr>
                <a:solidFill>
                  <a:schemeClr val="tx1"/>
                </a:solidFill>
                <a:latin typeface="Georgia" pitchFamily="18" charset="0"/>
              </a:defRPr>
            </a:lvl6pPr>
            <a:lvl7pPr marL="2971800" indent="-228600" defTabSz="641350" fontAlgn="base">
              <a:spcBef>
                <a:spcPct val="0"/>
              </a:spcBef>
              <a:spcAft>
                <a:spcPct val="0"/>
              </a:spcAft>
              <a:defRPr>
                <a:solidFill>
                  <a:schemeClr val="tx1"/>
                </a:solidFill>
                <a:latin typeface="Georgia" pitchFamily="18" charset="0"/>
              </a:defRPr>
            </a:lvl7pPr>
            <a:lvl8pPr marL="3429000" indent="-228600" defTabSz="641350" fontAlgn="base">
              <a:spcBef>
                <a:spcPct val="0"/>
              </a:spcBef>
              <a:spcAft>
                <a:spcPct val="0"/>
              </a:spcAft>
              <a:defRPr>
                <a:solidFill>
                  <a:schemeClr val="tx1"/>
                </a:solidFill>
                <a:latin typeface="Georgia" pitchFamily="18" charset="0"/>
              </a:defRPr>
            </a:lvl8pPr>
            <a:lvl9pPr marL="3886200" indent="-228600" defTabSz="641350" fontAlgn="base">
              <a:spcBef>
                <a:spcPct val="0"/>
              </a:spcBef>
              <a:spcAft>
                <a:spcPct val="0"/>
              </a:spcAft>
              <a:defRPr>
                <a:solidFill>
                  <a:schemeClr val="tx1"/>
                </a:solidFill>
                <a:latin typeface="Georgia" pitchFamily="18" charset="0"/>
              </a:defRPr>
            </a:lvl9pPr>
          </a:lstStyle>
          <a:p>
            <a:pPr eaLnBrk="1" hangingPunct="1">
              <a:defRPr/>
            </a:pPr>
            <a:endParaRPr lang="en-US" altLang="en-US" sz="2400" dirty="0" smtClean="0">
              <a:solidFill>
                <a:srgbClr val="000000"/>
              </a:solidFill>
              <a:latin typeface="Arial" pitchFamily="34" charset="0"/>
              <a:ea typeface="ヒラギノ角ゴ ProN W3"/>
              <a:cs typeface="ヒラギノ角ゴ ProN W3"/>
              <a:sym typeface="Arial" pitchFamily="34" charset="0"/>
            </a:endParaRPr>
          </a:p>
        </p:txBody>
      </p:sp>
      <p:pic>
        <p:nvPicPr>
          <p:cNvPr id="5"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4038" y="6173788"/>
            <a:ext cx="1608137"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1"/>
          <p:cNvSpPr>
            <a:spLocks noGrp="1"/>
          </p:cNvSpPr>
          <p:nvPr>
            <p:ph type="ctrTitle"/>
          </p:nvPr>
        </p:nvSpPr>
        <p:spPr>
          <a:xfrm>
            <a:off x="903112" y="2300174"/>
            <a:ext cx="7309556" cy="880064"/>
          </a:xfrm>
          <a:prstGeom prst="rect">
            <a:avLst/>
          </a:prstGeom>
        </p:spPr>
        <p:txBody>
          <a:bodyPr lIns="64251" tIns="32125" rIns="64251" bIns="32125">
            <a:normAutofit/>
          </a:bodyPr>
          <a:lstStyle>
            <a:lvl1pPr algn="l" defTabSz="457200" rtl="0" eaLnBrk="1" latinLnBrk="0" hangingPunct="1">
              <a:lnSpc>
                <a:spcPts val="5000"/>
              </a:lnSpc>
              <a:spcBef>
                <a:spcPts val="7500"/>
              </a:spcBef>
              <a:spcAft>
                <a:spcPts val="0"/>
              </a:spcAft>
              <a:buNone/>
              <a:defRPr lang="en-US" sz="4600" kern="1200" baseline="0" dirty="0">
                <a:solidFill>
                  <a:schemeClr val="tx2"/>
                </a:solidFill>
                <a:latin typeface="+mj-lt"/>
                <a:ea typeface="+mj-ea"/>
                <a:cs typeface="+mj-cs"/>
              </a:defRPr>
            </a:lvl1pPr>
          </a:lstStyle>
          <a:p>
            <a:r>
              <a:rPr lang="en-US" dirty="0" smtClean="0"/>
              <a:t>Click to edit Master title style</a:t>
            </a:r>
            <a:endParaRPr lang="en-US" dirty="0"/>
          </a:p>
        </p:txBody>
      </p:sp>
      <p:sp>
        <p:nvSpPr>
          <p:cNvPr id="22" name="Subtitle 2"/>
          <p:cNvSpPr>
            <a:spLocks noGrp="1"/>
          </p:cNvSpPr>
          <p:nvPr>
            <p:ph type="subTitle" idx="1"/>
          </p:nvPr>
        </p:nvSpPr>
        <p:spPr>
          <a:xfrm>
            <a:off x="903112" y="3202725"/>
            <a:ext cx="7309555" cy="706079"/>
          </a:xfrm>
          <a:prstGeom prst="rect">
            <a:avLst/>
          </a:prstGeom>
        </p:spPr>
        <p:txBody>
          <a:bodyPr lIns="64251" tIns="32125" rIns="64251" bIns="32125">
            <a:spAutoFit/>
          </a:bodyPr>
          <a:lstStyle>
            <a:lvl1pPr marL="0" indent="0" algn="l">
              <a:lnSpc>
                <a:spcPts val="5000"/>
              </a:lnSpc>
              <a:spcBef>
                <a:spcPts val="2109"/>
              </a:spcBef>
              <a:buClr>
                <a:schemeClr val="tx2"/>
              </a:buClr>
              <a:buSzPct val="100000"/>
              <a:buFontTx/>
              <a:buNone/>
              <a:defRPr sz="3000" cap="none" baseline="0">
                <a:solidFill>
                  <a:srgbClr val="050606"/>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95672363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48640" y="1545336"/>
            <a:ext cx="3950208" cy="4325112"/>
          </a:xfrm>
          <a:prstGeom prst="rect">
            <a:avLst/>
          </a:prstGeom>
        </p:spPr>
        <p:txBody>
          <a:bodyPr/>
          <a:lstStyle>
            <a:lvl1pPr marL="342900" marR="0" indent="-347472" algn="l" defTabSz="457200" rtl="0" eaLnBrk="1" fontAlgn="auto" latinLnBrk="0" hangingPunct="1">
              <a:lnSpc>
                <a:spcPts val="2600"/>
              </a:lnSpc>
              <a:spcBef>
                <a:spcPts val="1000"/>
              </a:spcBef>
              <a:spcAft>
                <a:spcPts val="0"/>
              </a:spcAft>
              <a:buClr>
                <a:srgbClr val="2CB34A"/>
              </a:buClr>
              <a:buSzTx/>
              <a:buFont typeface="Wingdings" charset="2"/>
              <a:buChar char="§"/>
              <a:tabLst/>
              <a:defRPr sz="2000"/>
            </a:lvl1pPr>
            <a:lvl2pPr marL="742950" marR="0" indent="-285750" algn="l" defTabSz="457200" rtl="0" eaLnBrk="1" fontAlgn="auto" latinLnBrk="0" hangingPunct="1">
              <a:lnSpc>
                <a:spcPct val="100000"/>
              </a:lnSpc>
              <a:spcBef>
                <a:spcPts val="1000"/>
              </a:spcBef>
              <a:spcAft>
                <a:spcPts val="0"/>
              </a:spcAft>
              <a:buClr>
                <a:srgbClr val="2CB34A"/>
              </a:buClr>
              <a:buSzPct val="50000"/>
              <a:buFont typeface="Wingdings" charset="2"/>
              <a:buChar char=""/>
              <a:tabLst/>
              <a:defRPr sz="1800"/>
            </a:lvl2pPr>
            <a:lvl3pPr marL="1143000" marR="0" indent="-228600" algn="l" defTabSz="457200" rtl="0" eaLnBrk="1" fontAlgn="auto" latinLnBrk="0" hangingPunct="1">
              <a:lnSpc>
                <a:spcPct val="100000"/>
              </a:lnSpc>
              <a:spcBef>
                <a:spcPts val="1000"/>
              </a:spcBef>
              <a:spcAft>
                <a:spcPts val="0"/>
              </a:spcAft>
              <a:buClrTx/>
              <a:buSzTx/>
              <a:buFont typeface="Arial"/>
              <a:buChar char="•"/>
              <a:tabLst/>
              <a:defRPr sz="1600"/>
            </a:lvl3pPr>
            <a:lvl4pPr>
              <a:defRPr sz="1800"/>
            </a:lvl4pPr>
            <a:lvl5pPr>
              <a:defRPr sz="1800"/>
            </a:lvl5pPr>
            <a:lvl6pPr>
              <a:defRPr sz="1800"/>
            </a:lvl6pPr>
            <a:lvl7pPr>
              <a:defRPr sz="1800"/>
            </a:lvl7pPr>
            <a:lvl8pPr>
              <a:defRPr sz="1800"/>
            </a:lvl8pPr>
            <a:lvl9pPr>
              <a:defRPr sz="1800"/>
            </a:lvl9pPr>
          </a:lstStyle>
          <a:p>
            <a:pPr marL="342900" marR="0" lvl="0" indent="-347472" algn="l" defTabSz="457200" rtl="0" eaLnBrk="1" fontAlgn="auto" latinLnBrk="0" hangingPunct="1">
              <a:lnSpc>
                <a:spcPts val="2600"/>
              </a:lnSpc>
              <a:spcBef>
                <a:spcPts val="1000"/>
              </a:spcBef>
              <a:spcAft>
                <a:spcPts val="0"/>
              </a:spcAft>
              <a:buClr>
                <a:srgbClr val="2CB34A"/>
              </a:buClr>
              <a:buSzTx/>
              <a:buFont typeface="Wingdings" charset="2"/>
              <a:buChar char="§"/>
              <a:tabLst/>
              <a:defRPr/>
            </a:pPr>
            <a:r>
              <a:rPr kumimoji="0" lang="en-US" sz="2200" b="0" i="0" u="none" strike="noStrike" kern="1200" cap="none" spc="0" normalizeH="0" baseline="0" noProof="0" dirty="0" smtClean="0">
                <a:ln>
                  <a:noFill/>
                </a:ln>
                <a:solidFill>
                  <a:srgbClr val="101820"/>
                </a:solidFill>
                <a:effectLst/>
                <a:uLnTx/>
                <a:uFillTx/>
                <a:latin typeface="+mn-lt"/>
                <a:ea typeface="+mn-ea"/>
                <a:cs typeface="+mn-cs"/>
              </a:rPr>
              <a:t>Click to add text</a:t>
            </a:r>
          </a:p>
          <a:p>
            <a:pPr marL="742950" marR="0" lvl="1" indent="-285750" algn="l" defTabSz="457200" rtl="0" eaLnBrk="1" fontAlgn="auto" latinLnBrk="0" hangingPunct="1">
              <a:lnSpc>
                <a:spcPct val="100000"/>
              </a:lnSpc>
              <a:spcBef>
                <a:spcPts val="1000"/>
              </a:spcBef>
              <a:spcAft>
                <a:spcPts val="0"/>
              </a:spcAft>
              <a:buClr>
                <a:srgbClr val="2CB34A"/>
              </a:buClr>
              <a:buSzPct val="50000"/>
              <a:buFont typeface="Wingdings" charset="2"/>
              <a:buChar char=""/>
              <a:tabLst/>
              <a:defRPr/>
            </a:pPr>
            <a:r>
              <a:rPr kumimoji="0" lang="en-US" sz="2000" b="0" i="0" u="none" strike="noStrike" kern="1200" cap="none" spc="0" normalizeH="0" baseline="0" noProof="0" dirty="0" smtClean="0">
                <a:ln>
                  <a:noFill/>
                </a:ln>
                <a:solidFill>
                  <a:srgbClr val="101820"/>
                </a:solidFill>
                <a:effectLst/>
                <a:uLnTx/>
                <a:uFillTx/>
                <a:latin typeface="+mn-lt"/>
                <a:ea typeface="+mn-ea"/>
                <a:cs typeface="+mn-cs"/>
              </a:rPr>
              <a:t>Second level</a:t>
            </a:r>
          </a:p>
          <a:p>
            <a:pPr marL="1143000" marR="0" lvl="2" indent="-228600" algn="l" defTabSz="457200" rtl="0" eaLnBrk="1" fontAlgn="auto" latinLnBrk="0" hangingPunct="1">
              <a:lnSpc>
                <a:spcPct val="100000"/>
              </a:lnSpc>
              <a:spcBef>
                <a:spcPts val="1000"/>
              </a:spcBef>
              <a:spcAft>
                <a:spcPts val="0"/>
              </a:spcAft>
              <a:buClrTx/>
              <a:buSzTx/>
              <a:buFont typeface="Arial"/>
              <a:buChar char="•"/>
              <a:tabLst/>
              <a:defRPr/>
            </a:pPr>
            <a:r>
              <a:rPr kumimoji="0" lang="en-US" sz="1800" b="0" i="0" u="none" strike="noStrike" kern="1200" cap="none" spc="0" normalizeH="0" baseline="0" noProof="0" dirty="0" smtClean="0">
                <a:ln>
                  <a:noFill/>
                </a:ln>
                <a:solidFill>
                  <a:srgbClr val="101820"/>
                </a:solidFill>
                <a:effectLst/>
                <a:uLnTx/>
                <a:uFillTx/>
                <a:latin typeface="+mn-lt"/>
                <a:ea typeface="+mn-ea"/>
                <a:cs typeface="+mn-cs"/>
              </a:rPr>
              <a:t>Third level</a:t>
            </a:r>
          </a:p>
        </p:txBody>
      </p:sp>
      <p:sp>
        <p:nvSpPr>
          <p:cNvPr id="13" name="Title Placeholder 1"/>
          <p:cNvSpPr>
            <a:spLocks noGrp="1"/>
          </p:cNvSpPr>
          <p:nvPr>
            <p:ph type="title"/>
          </p:nvPr>
        </p:nvSpPr>
        <p:spPr>
          <a:xfrm>
            <a:off x="553641" y="457200"/>
            <a:ext cx="8036720" cy="743347"/>
          </a:xfrm>
          <a:prstGeom prst="rect">
            <a:avLst/>
          </a:prstGeom>
        </p:spPr>
        <p:txBody>
          <a:bodyPr rtlCol="0">
            <a:normAutofit/>
          </a:bodyPr>
          <a:lstStyle/>
          <a:p>
            <a:r>
              <a:rPr lang="en-US" smtClean="0"/>
              <a:t>Click to edit Master title style</a:t>
            </a:r>
            <a:endParaRPr lang="en-US" dirty="0"/>
          </a:p>
        </p:txBody>
      </p:sp>
      <p:sp>
        <p:nvSpPr>
          <p:cNvPr id="9" name="Content Placeholder 3"/>
          <p:cNvSpPr>
            <a:spLocks noGrp="1"/>
          </p:cNvSpPr>
          <p:nvPr>
            <p:ph sz="half" idx="2" hasCustomPrompt="1"/>
          </p:nvPr>
        </p:nvSpPr>
        <p:spPr>
          <a:xfrm>
            <a:off x="4735512" y="1549400"/>
            <a:ext cx="3951287" cy="4326746"/>
          </a:xfrm>
          <a:prstGeom prst="rect">
            <a:avLst/>
          </a:prstGeom>
        </p:spPr>
        <p:txBody>
          <a:bodyPr/>
          <a:lstStyle>
            <a:lvl1pPr marL="342900" marR="0" indent="-347472" algn="l" defTabSz="457200" rtl="0" eaLnBrk="1" fontAlgn="auto" latinLnBrk="0" hangingPunct="1">
              <a:lnSpc>
                <a:spcPts val="2600"/>
              </a:lnSpc>
              <a:spcBef>
                <a:spcPts val="1000"/>
              </a:spcBef>
              <a:spcAft>
                <a:spcPts val="0"/>
              </a:spcAft>
              <a:buClr>
                <a:srgbClr val="2CB34A"/>
              </a:buClr>
              <a:buSzTx/>
              <a:buFont typeface="Wingdings" charset="2"/>
              <a:buChar char="§"/>
              <a:tabLst/>
              <a:defRPr sz="2000"/>
            </a:lvl1pPr>
            <a:lvl2pPr marL="742950" marR="0" indent="-285750" algn="l" defTabSz="457200" rtl="0" eaLnBrk="1" fontAlgn="auto" latinLnBrk="0" hangingPunct="1">
              <a:lnSpc>
                <a:spcPct val="100000"/>
              </a:lnSpc>
              <a:spcBef>
                <a:spcPts val="1000"/>
              </a:spcBef>
              <a:spcAft>
                <a:spcPts val="0"/>
              </a:spcAft>
              <a:buClr>
                <a:srgbClr val="2CB34A"/>
              </a:buClr>
              <a:buSzPct val="50000"/>
              <a:buFont typeface="Wingdings" charset="2"/>
              <a:buChar char=""/>
              <a:tabLst/>
              <a:defRPr sz="1800"/>
            </a:lvl2pPr>
            <a:lvl3pPr marL="1143000" marR="0" indent="-228600" algn="l" defTabSz="457200" rtl="0" eaLnBrk="1" fontAlgn="auto" latinLnBrk="0" hangingPunct="1">
              <a:lnSpc>
                <a:spcPct val="100000"/>
              </a:lnSpc>
              <a:spcBef>
                <a:spcPts val="1000"/>
              </a:spcBef>
              <a:spcAft>
                <a:spcPts val="0"/>
              </a:spcAft>
              <a:buClrTx/>
              <a:buSzTx/>
              <a:buFont typeface="Arial"/>
              <a:buChar char="•"/>
              <a:tabLst/>
              <a:defRPr sz="1600"/>
            </a:lvl3pPr>
            <a:lvl4pPr>
              <a:defRPr sz="1800"/>
            </a:lvl4pPr>
            <a:lvl5pPr>
              <a:defRPr sz="1800"/>
            </a:lvl5pPr>
            <a:lvl6pPr>
              <a:defRPr sz="1800"/>
            </a:lvl6pPr>
            <a:lvl7pPr>
              <a:defRPr sz="1800"/>
            </a:lvl7pPr>
            <a:lvl8pPr>
              <a:defRPr sz="1800"/>
            </a:lvl8pPr>
            <a:lvl9pPr>
              <a:defRPr sz="1800"/>
            </a:lvl9pPr>
          </a:lstStyle>
          <a:p>
            <a:pPr marL="342900" marR="0" lvl="0" indent="-347472" algn="l" defTabSz="457200" rtl="0" eaLnBrk="1" fontAlgn="auto" latinLnBrk="0" hangingPunct="1">
              <a:lnSpc>
                <a:spcPts val="2600"/>
              </a:lnSpc>
              <a:spcBef>
                <a:spcPts val="1000"/>
              </a:spcBef>
              <a:spcAft>
                <a:spcPts val="0"/>
              </a:spcAft>
              <a:buClr>
                <a:srgbClr val="2CB34A"/>
              </a:buClr>
              <a:buSzTx/>
              <a:buFont typeface="Wingdings" charset="2"/>
              <a:buChar char="§"/>
              <a:tabLst/>
              <a:defRPr/>
            </a:pPr>
            <a:r>
              <a:rPr kumimoji="0" lang="en-US" sz="2200" b="0" i="0" u="none" strike="noStrike" kern="1200" cap="none" spc="0" normalizeH="0" baseline="0" noProof="0" dirty="0" smtClean="0">
                <a:ln>
                  <a:noFill/>
                </a:ln>
                <a:solidFill>
                  <a:srgbClr val="101820"/>
                </a:solidFill>
                <a:effectLst/>
                <a:uLnTx/>
                <a:uFillTx/>
                <a:latin typeface="+mn-lt"/>
                <a:ea typeface="+mn-ea"/>
                <a:cs typeface="+mn-cs"/>
              </a:rPr>
              <a:t>Click to add text</a:t>
            </a:r>
          </a:p>
          <a:p>
            <a:pPr marL="742950" marR="0" lvl="1" indent="-285750" algn="l" defTabSz="457200" rtl="0" eaLnBrk="1" fontAlgn="auto" latinLnBrk="0" hangingPunct="1">
              <a:lnSpc>
                <a:spcPct val="100000"/>
              </a:lnSpc>
              <a:spcBef>
                <a:spcPts val="1000"/>
              </a:spcBef>
              <a:spcAft>
                <a:spcPts val="0"/>
              </a:spcAft>
              <a:buClr>
                <a:srgbClr val="2CB34A"/>
              </a:buClr>
              <a:buSzPct val="50000"/>
              <a:buFont typeface="Wingdings" charset="2"/>
              <a:buChar char=""/>
              <a:tabLst/>
              <a:defRPr/>
            </a:pPr>
            <a:r>
              <a:rPr kumimoji="0" lang="en-US" sz="2000" b="0" i="0" u="none" strike="noStrike" kern="1200" cap="none" spc="0" normalizeH="0" baseline="0" noProof="0" dirty="0" smtClean="0">
                <a:ln>
                  <a:noFill/>
                </a:ln>
                <a:solidFill>
                  <a:srgbClr val="101820"/>
                </a:solidFill>
                <a:effectLst/>
                <a:uLnTx/>
                <a:uFillTx/>
                <a:latin typeface="+mn-lt"/>
                <a:ea typeface="+mn-ea"/>
                <a:cs typeface="+mn-cs"/>
              </a:rPr>
              <a:t>Second level</a:t>
            </a:r>
          </a:p>
          <a:p>
            <a:pPr marL="1143000" marR="0" lvl="2" indent="-228600" algn="l" defTabSz="457200" rtl="0" eaLnBrk="1" fontAlgn="auto" latinLnBrk="0" hangingPunct="1">
              <a:lnSpc>
                <a:spcPct val="100000"/>
              </a:lnSpc>
              <a:spcBef>
                <a:spcPts val="1000"/>
              </a:spcBef>
              <a:spcAft>
                <a:spcPts val="0"/>
              </a:spcAft>
              <a:buClrTx/>
              <a:buSzTx/>
              <a:buFont typeface="Arial"/>
              <a:buChar char="•"/>
              <a:tabLst/>
              <a:defRPr/>
            </a:pPr>
            <a:r>
              <a:rPr kumimoji="0" lang="en-US" sz="1800" b="0" i="0" u="none" strike="noStrike" kern="1200" cap="none" spc="0" normalizeH="0" baseline="0" noProof="0" dirty="0" smtClean="0">
                <a:ln>
                  <a:noFill/>
                </a:ln>
                <a:solidFill>
                  <a:srgbClr val="101820"/>
                </a:solidFill>
                <a:effectLst/>
                <a:uLnTx/>
                <a:uFillTx/>
                <a:latin typeface="+mn-lt"/>
                <a:ea typeface="+mn-ea"/>
                <a:cs typeface="+mn-cs"/>
              </a:rPr>
              <a:t>Third level</a:t>
            </a:r>
          </a:p>
        </p:txBody>
      </p:sp>
      <p:sp>
        <p:nvSpPr>
          <p:cNvPr id="2" name="Slide Number Placeholder 1"/>
          <p:cNvSpPr>
            <a:spLocks noGrp="1"/>
          </p:cNvSpPr>
          <p:nvPr>
            <p:ph type="sldNum" sz="quarter" idx="10"/>
          </p:nvPr>
        </p:nvSpPr>
        <p:spPr>
          <a:xfrm>
            <a:off x="6528816" y="6172200"/>
            <a:ext cx="2057400" cy="365125"/>
          </a:xfrm>
        </p:spPr>
        <p:txBody>
          <a:bodyPr/>
          <a:lstStyle/>
          <a:p>
            <a:fld id="{FFFFFB03-6426-44DC-A3A5-3C17110B64AE}" type="slidenum">
              <a:rPr lang="en-US" smtClean="0"/>
              <a:pPr/>
              <a:t>‹#›</a:t>
            </a:fld>
            <a:endParaRPr lang="en-US" dirty="0"/>
          </a:p>
        </p:txBody>
      </p:sp>
    </p:spTree>
    <p:extLst>
      <p:ext uri="{BB962C8B-B14F-4D97-AF65-F5344CB8AC3E}">
        <p14:creationId xmlns:p14="http://schemas.microsoft.com/office/powerpoint/2010/main" val="419561126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3641" y="452437"/>
            <a:ext cx="8036720" cy="74334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0" name="Content Placeholder 3"/>
          <p:cNvSpPr>
            <a:spLocks noGrp="1"/>
          </p:cNvSpPr>
          <p:nvPr>
            <p:ph sz="half" idx="2" hasCustomPrompt="1"/>
          </p:nvPr>
        </p:nvSpPr>
        <p:spPr>
          <a:xfrm>
            <a:off x="553644" y="2098849"/>
            <a:ext cx="3847345" cy="3717751"/>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add text</a:t>
            </a:r>
          </a:p>
          <a:p>
            <a:pPr lvl="1"/>
            <a:r>
              <a:rPr lang="en-US" dirty="0" smtClean="0"/>
              <a:t>Second level</a:t>
            </a:r>
          </a:p>
          <a:p>
            <a:pPr lvl="2"/>
            <a:r>
              <a:rPr lang="en-US" dirty="0" smtClean="0"/>
              <a:t>Third level</a:t>
            </a:r>
          </a:p>
        </p:txBody>
      </p:sp>
      <p:sp>
        <p:nvSpPr>
          <p:cNvPr id="11" name="Text Placeholder 4"/>
          <p:cNvSpPr>
            <a:spLocks noGrp="1"/>
          </p:cNvSpPr>
          <p:nvPr>
            <p:ph type="body" sz="quarter" idx="3" hasCustomPrompt="1"/>
          </p:nvPr>
        </p:nvSpPr>
        <p:spPr>
          <a:xfrm>
            <a:off x="4741504" y="1579098"/>
            <a:ext cx="3848856" cy="371679"/>
          </a:xfrm>
          <a:prstGeom prst="rect">
            <a:avLst/>
          </a:prstGeom>
        </p:spPr>
        <p:txBody>
          <a:bodyPr anchor="b">
            <a:noAutofit/>
          </a:bodyPr>
          <a:lstStyle>
            <a:lvl1pPr marL="0" indent="0">
              <a:buNone/>
              <a:defRPr sz="2000" b="1">
                <a:latin typeface="Georgia"/>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add text</a:t>
            </a:r>
          </a:p>
        </p:txBody>
      </p:sp>
      <p:sp>
        <p:nvSpPr>
          <p:cNvPr id="12" name="Content Placeholder 5"/>
          <p:cNvSpPr>
            <a:spLocks noGrp="1"/>
          </p:cNvSpPr>
          <p:nvPr>
            <p:ph sz="quarter" idx="4" hasCustomPrompt="1"/>
          </p:nvPr>
        </p:nvSpPr>
        <p:spPr>
          <a:xfrm>
            <a:off x="4741504" y="2098849"/>
            <a:ext cx="3848856" cy="3717751"/>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add text</a:t>
            </a:r>
          </a:p>
          <a:p>
            <a:pPr lvl="1"/>
            <a:r>
              <a:rPr lang="en-US" dirty="0" smtClean="0"/>
              <a:t>Second level</a:t>
            </a:r>
          </a:p>
          <a:p>
            <a:pPr lvl="2"/>
            <a:r>
              <a:rPr lang="en-US" dirty="0" smtClean="0"/>
              <a:t>Third level</a:t>
            </a:r>
          </a:p>
        </p:txBody>
      </p:sp>
      <p:sp>
        <p:nvSpPr>
          <p:cNvPr id="13" name="Text Placeholder 4"/>
          <p:cNvSpPr>
            <a:spLocks noGrp="1"/>
          </p:cNvSpPr>
          <p:nvPr>
            <p:ph type="body" sz="quarter" idx="12" hasCustomPrompt="1"/>
          </p:nvPr>
        </p:nvSpPr>
        <p:spPr>
          <a:xfrm>
            <a:off x="533400" y="1579098"/>
            <a:ext cx="3848856" cy="371679"/>
          </a:xfrm>
          <a:prstGeom prst="rect">
            <a:avLst/>
          </a:prstGeom>
        </p:spPr>
        <p:txBody>
          <a:bodyPr anchor="b">
            <a:noAutofit/>
          </a:bodyPr>
          <a:lstStyle>
            <a:lvl1pPr marL="0" indent="0">
              <a:buNone/>
              <a:defRPr sz="2000" b="1">
                <a:latin typeface="Georgia"/>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add text</a:t>
            </a:r>
          </a:p>
        </p:txBody>
      </p:sp>
      <p:sp>
        <p:nvSpPr>
          <p:cNvPr id="2" name="Slide Number Placeholder 1"/>
          <p:cNvSpPr>
            <a:spLocks noGrp="1"/>
          </p:cNvSpPr>
          <p:nvPr>
            <p:ph type="sldNum" sz="quarter" idx="13"/>
          </p:nvPr>
        </p:nvSpPr>
        <p:spPr>
          <a:xfrm>
            <a:off x="6528816" y="6172200"/>
            <a:ext cx="2057400" cy="365125"/>
          </a:xfrm>
        </p:spPr>
        <p:txBody>
          <a:bodyPr/>
          <a:lstStyle/>
          <a:p>
            <a:fld id="{FFFFFB03-6426-44DC-A3A5-3C17110B64AE}" type="slidenum">
              <a:rPr lang="en-US" smtClean="0"/>
              <a:pPr/>
              <a:t>‹#›</a:t>
            </a:fld>
            <a:endParaRPr lang="en-US" dirty="0"/>
          </a:p>
        </p:txBody>
      </p:sp>
    </p:spTree>
    <p:extLst>
      <p:ext uri="{BB962C8B-B14F-4D97-AF65-F5344CB8AC3E}">
        <p14:creationId xmlns:p14="http://schemas.microsoft.com/office/powerpoint/2010/main" val="158478350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553641" y="452437"/>
            <a:ext cx="8036720" cy="74334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6" name="Slide Number Placeholder 5"/>
          <p:cNvSpPr>
            <a:spLocks noGrp="1"/>
          </p:cNvSpPr>
          <p:nvPr>
            <p:ph type="sldNum" sz="quarter" idx="10"/>
          </p:nvPr>
        </p:nvSpPr>
        <p:spPr>
          <a:xfrm>
            <a:off x="6528816" y="6172200"/>
            <a:ext cx="2057400" cy="365125"/>
          </a:xfrm>
          <a:prstGeom prst="rect">
            <a:avLst/>
          </a:prstGeom>
        </p:spPr>
        <p:txBody>
          <a:bodyPr/>
          <a:lstStyle/>
          <a:p>
            <a:fld id="{0155CA9A-7DC0-4F33-9AFB-59B2852CB43E}" type="slidenum">
              <a:rPr lang="en-US" smtClean="0"/>
              <a:t>‹#›</a:t>
            </a:fld>
            <a:endParaRPr lang="en-US"/>
          </a:p>
        </p:txBody>
      </p:sp>
    </p:spTree>
    <p:extLst>
      <p:ext uri="{BB962C8B-B14F-4D97-AF65-F5344CB8AC3E}">
        <p14:creationId xmlns:p14="http://schemas.microsoft.com/office/powerpoint/2010/main" val="397976876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a:xfrm>
            <a:off x="6528816" y="6172200"/>
            <a:ext cx="2057400" cy="365125"/>
          </a:xfrm>
        </p:spPr>
        <p:txBody>
          <a:bodyPr/>
          <a:lstStyle/>
          <a:p>
            <a:fld id="{FFFFFB03-6426-44DC-A3A5-3C17110B64AE}" type="slidenum">
              <a:rPr lang="en-US" smtClean="0"/>
              <a:pPr/>
              <a:t>‹#›</a:t>
            </a:fld>
            <a:endParaRPr lang="en-US" dirty="0"/>
          </a:p>
        </p:txBody>
      </p:sp>
    </p:spTree>
    <p:extLst>
      <p:ext uri="{BB962C8B-B14F-4D97-AF65-F5344CB8AC3E}">
        <p14:creationId xmlns:p14="http://schemas.microsoft.com/office/powerpoint/2010/main" val="150575370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6" name="Date Placeholder 3"/>
          <p:cNvSpPr>
            <a:spLocks noGrp="1"/>
          </p:cNvSpPr>
          <p:nvPr>
            <p:ph type="dt" sz="half" idx="2"/>
          </p:nvPr>
        </p:nvSpPr>
        <p:spPr>
          <a:xfrm>
            <a:off x="3124200" y="6173788"/>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Content Placeholder 2"/>
          <p:cNvSpPr>
            <a:spLocks noGrp="1"/>
          </p:cNvSpPr>
          <p:nvPr>
            <p:ph sz="half" idx="1" hasCustomPrompt="1"/>
          </p:nvPr>
        </p:nvSpPr>
        <p:spPr>
          <a:xfrm>
            <a:off x="553643" y="1549400"/>
            <a:ext cx="8036719" cy="4326746"/>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add text</a:t>
            </a:r>
          </a:p>
          <a:p>
            <a:pPr lvl="1"/>
            <a:r>
              <a:rPr lang="en-US" dirty="0" smtClean="0"/>
              <a:t>Second level</a:t>
            </a:r>
          </a:p>
          <a:p>
            <a:pPr lvl="2"/>
            <a:r>
              <a:rPr lang="en-US" dirty="0" smtClean="0"/>
              <a:t>Third level</a:t>
            </a:r>
          </a:p>
        </p:txBody>
      </p:sp>
      <p:sp>
        <p:nvSpPr>
          <p:cNvPr id="9" name="Title Placeholder 1"/>
          <p:cNvSpPr>
            <a:spLocks noGrp="1"/>
          </p:cNvSpPr>
          <p:nvPr>
            <p:ph type="title"/>
          </p:nvPr>
        </p:nvSpPr>
        <p:spPr>
          <a:xfrm>
            <a:off x="553641" y="452437"/>
            <a:ext cx="8036720" cy="74334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2" name="Slide Number Placeholder 1"/>
          <p:cNvSpPr>
            <a:spLocks noGrp="1"/>
          </p:cNvSpPr>
          <p:nvPr>
            <p:ph type="sldNum" sz="quarter" idx="10"/>
          </p:nvPr>
        </p:nvSpPr>
        <p:spPr>
          <a:xfrm>
            <a:off x="6528816" y="6172200"/>
            <a:ext cx="2057400" cy="365125"/>
          </a:xfrm>
        </p:spPr>
        <p:txBody>
          <a:bodyPr/>
          <a:lstStyle/>
          <a:p>
            <a:fld id="{FFFFFB03-6426-44DC-A3A5-3C17110B64AE}" type="slidenum">
              <a:rPr lang="en-US" smtClean="0"/>
              <a:pPr/>
              <a:t>‹#›</a:t>
            </a:fld>
            <a:endParaRPr lang="en-US" dirty="0"/>
          </a:p>
        </p:txBody>
      </p:sp>
    </p:spTree>
    <p:extLst>
      <p:ext uri="{BB962C8B-B14F-4D97-AF65-F5344CB8AC3E}">
        <p14:creationId xmlns:p14="http://schemas.microsoft.com/office/powerpoint/2010/main" val="156029963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554038" y="457200"/>
            <a:ext cx="80359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Text Placeholder 2"/>
          <p:cNvSpPr>
            <a:spLocks noGrp="1"/>
          </p:cNvSpPr>
          <p:nvPr>
            <p:ph type="body" idx="1"/>
          </p:nvPr>
        </p:nvSpPr>
        <p:spPr bwMode="auto">
          <a:xfrm>
            <a:off x="554038" y="1527048"/>
            <a:ext cx="8035925" cy="4105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lvl="0" indent="-347472" algn="l" defTabSz="457200" rtl="0" eaLnBrk="1" latinLnBrk="0" hangingPunct="1">
              <a:lnSpc>
                <a:spcPts val="2600"/>
              </a:lnSpc>
              <a:spcBef>
                <a:spcPts val="1000"/>
              </a:spcBef>
              <a:buClr>
                <a:schemeClr val="tx2"/>
              </a:buClr>
              <a:buFont typeface="Wingdings" charset="2"/>
              <a:buChar char="§"/>
            </a:pPr>
            <a:r>
              <a:rPr lang="en-US" altLang="en-US" dirty="0" smtClean="0"/>
              <a:t>Click to edit master text styles</a:t>
            </a:r>
          </a:p>
          <a:p>
            <a:pPr marL="742950" lvl="1" indent="-285750" algn="l" defTabSz="457200" rtl="0" eaLnBrk="1" latinLnBrk="0" hangingPunct="1">
              <a:spcBef>
                <a:spcPts val="1000"/>
              </a:spcBef>
              <a:buClr>
                <a:schemeClr val="tx2"/>
              </a:buClr>
              <a:buSzPct val="50000"/>
              <a:buFont typeface="Wingdings" charset="2"/>
              <a:buChar char=""/>
            </a:pPr>
            <a:r>
              <a:rPr lang="en-US" altLang="en-US" dirty="0" smtClean="0"/>
              <a:t>Second level</a:t>
            </a:r>
          </a:p>
          <a:p>
            <a:pPr marL="1143000" lvl="2" indent="-228600" algn="l" defTabSz="457200" rtl="0" eaLnBrk="1" latinLnBrk="0" hangingPunct="1">
              <a:spcBef>
                <a:spcPts val="1000"/>
              </a:spcBef>
              <a:buFont typeface="Arial"/>
              <a:buChar char="•"/>
            </a:pPr>
            <a:r>
              <a:rPr lang="en-US" altLang="en-US" dirty="0" smtClean="0"/>
              <a:t>Third level</a:t>
            </a:r>
          </a:p>
        </p:txBody>
      </p:sp>
      <p:cxnSp>
        <p:nvCxnSpPr>
          <p:cNvPr id="8" name="Straight Connector 13"/>
          <p:cNvCxnSpPr>
            <a:cxnSpLocks noChangeShapeType="1"/>
          </p:cNvCxnSpPr>
          <p:nvPr userDrawn="1"/>
        </p:nvCxnSpPr>
        <p:spPr bwMode="auto">
          <a:xfrm>
            <a:off x="553644" y="1298448"/>
            <a:ext cx="8036719" cy="0"/>
          </a:xfrm>
          <a:prstGeom prst="line">
            <a:avLst/>
          </a:prstGeom>
          <a:noFill/>
          <a:ln w="25400">
            <a:solidFill>
              <a:srgbClr val="50B748"/>
            </a:solidFill>
            <a:round/>
            <a:headEnd/>
            <a:tailEnd/>
          </a:ln>
          <a:extLst>
            <a:ext uri="{909E8E84-426E-40DD-AFC4-6F175D3DCCD1}">
              <a14:hiddenFill xmlns:a14="http://schemas.microsoft.com/office/drawing/2010/main">
                <a:noFill/>
              </a14:hiddenFill>
            </a:ext>
          </a:extLst>
        </p:spPr>
      </p:cxnSp>
      <p:pic>
        <p:nvPicPr>
          <p:cNvPr id="9" name="Picture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7177" y="6051018"/>
            <a:ext cx="1943100" cy="663048"/>
          </a:xfrm>
          <a:prstGeom prst="rect">
            <a:avLst/>
          </a:prstGeom>
        </p:spPr>
      </p:pic>
      <p:sp>
        <p:nvSpPr>
          <p:cNvPr id="6" name="Slide Number Placeholder 5"/>
          <p:cNvSpPr>
            <a:spLocks noGrp="1"/>
          </p:cNvSpPr>
          <p:nvPr>
            <p:ph type="sldNum" sz="quarter" idx="4"/>
          </p:nvPr>
        </p:nvSpPr>
        <p:spPr>
          <a:xfrm>
            <a:off x="6528816" y="6172200"/>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FFFFFB03-6426-44DC-A3A5-3C17110B64A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588" r:id="rId1"/>
    <p:sldLayoutId id="2147484589" r:id="rId2"/>
    <p:sldLayoutId id="2147484582" r:id="rId3"/>
    <p:sldLayoutId id="2147484590" r:id="rId4"/>
    <p:sldLayoutId id="2147484583" r:id="rId5"/>
    <p:sldLayoutId id="2147484584" r:id="rId6"/>
    <p:sldLayoutId id="2147484585" r:id="rId7"/>
    <p:sldLayoutId id="2147484591" r:id="rId8"/>
    <p:sldLayoutId id="2147484586" r:id="rId9"/>
    <p:sldLayoutId id="2147484595" r:id="rId10"/>
    <p:sldLayoutId id="2147484596" r:id="rId11"/>
  </p:sldLayoutIdLst>
  <p:timing>
    <p:tnLst>
      <p:par>
        <p:cTn id="1" dur="indefinite" restart="never" nodeType="tmRoot"/>
      </p:par>
    </p:tnLst>
  </p:timing>
  <p:hf hdr="0" ftr="0" dt="0"/>
  <p:txStyles>
    <p:titleStyle>
      <a:lvl1pPr algn="l" defTabSz="457200" rtl="0" eaLnBrk="0" fontAlgn="base" hangingPunct="0">
        <a:spcBef>
          <a:spcPct val="0"/>
        </a:spcBef>
        <a:spcAft>
          <a:spcPct val="0"/>
        </a:spcAft>
        <a:defRPr sz="2800" kern="1200">
          <a:solidFill>
            <a:schemeClr val="tx1"/>
          </a:solidFill>
          <a:latin typeface="+mj-lt"/>
          <a:ea typeface="MS PGothic" panose="020B0600070205080204" pitchFamily="34" charset="-128"/>
          <a:cs typeface="MS PGothic" charset="0"/>
        </a:defRPr>
      </a:lvl1pPr>
      <a:lvl2pPr algn="l" defTabSz="457200" rtl="0" eaLnBrk="0" fontAlgn="base" hangingPunct="0">
        <a:spcBef>
          <a:spcPct val="0"/>
        </a:spcBef>
        <a:spcAft>
          <a:spcPct val="0"/>
        </a:spcAft>
        <a:defRPr sz="2800">
          <a:solidFill>
            <a:schemeClr val="tx1"/>
          </a:solidFill>
          <a:latin typeface="Georgia" pitchFamily="18" charset="0"/>
          <a:ea typeface="MS PGothic" panose="020B0600070205080204" pitchFamily="34" charset="-128"/>
          <a:cs typeface="MS PGothic" charset="0"/>
        </a:defRPr>
      </a:lvl2pPr>
      <a:lvl3pPr algn="l" defTabSz="457200" rtl="0" eaLnBrk="0" fontAlgn="base" hangingPunct="0">
        <a:spcBef>
          <a:spcPct val="0"/>
        </a:spcBef>
        <a:spcAft>
          <a:spcPct val="0"/>
        </a:spcAft>
        <a:defRPr sz="2800">
          <a:solidFill>
            <a:schemeClr val="tx1"/>
          </a:solidFill>
          <a:latin typeface="Georgia" pitchFamily="18" charset="0"/>
          <a:ea typeface="MS PGothic" panose="020B0600070205080204" pitchFamily="34" charset="-128"/>
          <a:cs typeface="MS PGothic" charset="0"/>
        </a:defRPr>
      </a:lvl3pPr>
      <a:lvl4pPr algn="l" defTabSz="457200" rtl="0" eaLnBrk="0" fontAlgn="base" hangingPunct="0">
        <a:spcBef>
          <a:spcPct val="0"/>
        </a:spcBef>
        <a:spcAft>
          <a:spcPct val="0"/>
        </a:spcAft>
        <a:defRPr sz="2800">
          <a:solidFill>
            <a:schemeClr val="tx1"/>
          </a:solidFill>
          <a:latin typeface="Georgia" pitchFamily="18" charset="0"/>
          <a:ea typeface="MS PGothic" panose="020B0600070205080204" pitchFamily="34" charset="-128"/>
          <a:cs typeface="MS PGothic" charset="0"/>
        </a:defRPr>
      </a:lvl4pPr>
      <a:lvl5pPr algn="l" defTabSz="457200" rtl="0" eaLnBrk="0" fontAlgn="base" hangingPunct="0">
        <a:spcBef>
          <a:spcPct val="0"/>
        </a:spcBef>
        <a:spcAft>
          <a:spcPct val="0"/>
        </a:spcAft>
        <a:defRPr sz="2800">
          <a:solidFill>
            <a:schemeClr val="tx1"/>
          </a:solidFill>
          <a:latin typeface="Georgia" pitchFamily="18" charset="0"/>
          <a:ea typeface="MS PGothic" panose="020B0600070205080204" pitchFamily="34" charset="-128"/>
          <a:cs typeface="MS PGothic" charset="0"/>
        </a:defRPr>
      </a:lvl5pPr>
      <a:lvl6pPr marL="457200" algn="l" defTabSz="457200" rtl="0" fontAlgn="base">
        <a:spcBef>
          <a:spcPct val="0"/>
        </a:spcBef>
        <a:spcAft>
          <a:spcPct val="0"/>
        </a:spcAft>
        <a:defRPr sz="2800">
          <a:solidFill>
            <a:schemeClr val="tx1"/>
          </a:solidFill>
          <a:latin typeface="Georgia" pitchFamily="18" charset="0"/>
        </a:defRPr>
      </a:lvl6pPr>
      <a:lvl7pPr marL="914400" algn="l" defTabSz="457200" rtl="0" fontAlgn="base">
        <a:spcBef>
          <a:spcPct val="0"/>
        </a:spcBef>
        <a:spcAft>
          <a:spcPct val="0"/>
        </a:spcAft>
        <a:defRPr sz="2800">
          <a:solidFill>
            <a:schemeClr val="tx1"/>
          </a:solidFill>
          <a:latin typeface="Georgia" pitchFamily="18" charset="0"/>
        </a:defRPr>
      </a:lvl7pPr>
      <a:lvl8pPr marL="1371600" algn="l" defTabSz="457200" rtl="0" fontAlgn="base">
        <a:spcBef>
          <a:spcPct val="0"/>
        </a:spcBef>
        <a:spcAft>
          <a:spcPct val="0"/>
        </a:spcAft>
        <a:defRPr sz="2800">
          <a:solidFill>
            <a:schemeClr val="tx1"/>
          </a:solidFill>
          <a:latin typeface="Georgia" pitchFamily="18" charset="0"/>
        </a:defRPr>
      </a:lvl8pPr>
      <a:lvl9pPr marL="1828800" algn="l" defTabSz="457200" rtl="0" fontAlgn="base">
        <a:spcBef>
          <a:spcPct val="0"/>
        </a:spcBef>
        <a:spcAft>
          <a:spcPct val="0"/>
        </a:spcAft>
        <a:defRPr sz="2800">
          <a:solidFill>
            <a:schemeClr val="tx1"/>
          </a:solidFill>
          <a:latin typeface="Georgia" pitchFamily="18" charset="0"/>
        </a:defRPr>
      </a:lvl9pPr>
    </p:titleStyle>
    <p:bodyStyle>
      <a:lvl1pPr marL="0" indent="0" algn="l" defTabSz="457200" rtl="0" eaLnBrk="0" fontAlgn="base" hangingPunct="0">
        <a:lnSpc>
          <a:spcPts val="2600"/>
        </a:lnSpc>
        <a:spcBef>
          <a:spcPts val="1000"/>
        </a:spcBef>
        <a:spcAft>
          <a:spcPct val="0"/>
        </a:spcAft>
        <a:buClr>
          <a:schemeClr val="tx2"/>
        </a:buClr>
        <a:buFont typeface="Wingdings" panose="05000000000000000000" pitchFamily="2" charset="2"/>
        <a:buNone/>
        <a:defRPr lang="en-US" altLang="en-US" sz="2200" kern="1200" dirty="0" smtClean="0">
          <a:solidFill>
            <a:schemeClr val="tx1"/>
          </a:solidFill>
          <a:latin typeface="+mn-lt"/>
          <a:ea typeface="+mn-ea"/>
          <a:cs typeface="+mn-cs"/>
        </a:defRPr>
      </a:lvl1pPr>
      <a:lvl2pPr marL="742950" indent="-285750" algn="l" defTabSz="457200" rtl="0" eaLnBrk="0" fontAlgn="base" hangingPunct="0">
        <a:lnSpc>
          <a:spcPts val="2400"/>
        </a:lnSpc>
        <a:spcBef>
          <a:spcPts val="1000"/>
        </a:spcBef>
        <a:spcAft>
          <a:spcPct val="0"/>
        </a:spcAft>
        <a:buClr>
          <a:schemeClr val="tx2"/>
        </a:buClr>
        <a:buSzPct val="50000"/>
        <a:buFont typeface="Wingdings" panose="05000000000000000000" pitchFamily="2" charset="2"/>
        <a:buChar char=""/>
        <a:defRPr lang="en-US" altLang="en-US" sz="2000" kern="1200" dirty="0" smtClean="0">
          <a:solidFill>
            <a:schemeClr val="tx1"/>
          </a:solidFill>
          <a:latin typeface="+mn-lt"/>
          <a:ea typeface="+mn-ea"/>
          <a:cs typeface="+mn-cs"/>
        </a:defRPr>
      </a:lvl2pPr>
      <a:lvl3pPr marL="1143000" indent="-228600" algn="l" defTabSz="457200" rtl="0" eaLnBrk="0" fontAlgn="base" hangingPunct="0">
        <a:spcBef>
          <a:spcPts val="1000"/>
        </a:spcBef>
        <a:spcAft>
          <a:spcPct val="0"/>
        </a:spcAft>
        <a:buFont typeface="Arial" panose="020B0604020202020204" pitchFamily="34" charset="0"/>
        <a:buChar char="•"/>
        <a:defRPr lang="en-US" altLang="en-US" sz="1800" kern="1200" dirty="0" smtClean="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consumerfinance.gov/"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6.emf"/><Relationship Id="rId4" Type="http://schemas.openxmlformats.org/officeDocument/2006/relationships/package" Target="../embeddings/Microsoft_Excel_Worksheet1.xlsx"/></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10.xml"/><Relationship Id="rId1" Type="http://schemas.openxmlformats.org/officeDocument/2006/relationships/slideLayout" Target="../slideLayouts/slideLayout3.xml"/><Relationship Id="rId4" Type="http://schemas.openxmlformats.org/officeDocument/2006/relationships/image" Target="../media/image24.emf"/></Relationships>
</file>

<file path=ppt/slides/_rels/slide1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0.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hyperlink" Target="http://www.consumerfinance.gov/paying-for-college" TargetMode="External"/><Relationship Id="rId2" Type="http://schemas.openxmlformats.org/officeDocument/2006/relationships/notesSlide" Target="../notesSlides/notesSlide130.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2.xml"/><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3.xml"/><Relationship Id="rId1" Type="http://schemas.openxmlformats.org/officeDocument/2006/relationships/slideLayout" Target="../slideLayouts/slideLayout11.xml"/></Relationships>
</file>

<file path=ppt/slides/_rels/slide1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4.xml"/><Relationship Id="rId1" Type="http://schemas.openxmlformats.org/officeDocument/2006/relationships/slideLayout" Target="../slideLayouts/slideLayout1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3" Type="http://schemas.openxmlformats.org/officeDocument/2006/relationships/hyperlink" Target="http://www.annualcreditreport.com/" TargetMode="External"/><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5.xml"/><Relationship Id="rId1" Type="http://schemas.openxmlformats.org/officeDocument/2006/relationships/slideLayout" Target="../slideLayouts/slideLayout11.xml"/></Relationships>
</file>

<file path=ppt/slides/_rels/slide148.xml.rels><?xml version="1.0" encoding="UTF-8" standalone="yes"?>
<Relationships xmlns="http://schemas.openxmlformats.org/package/2006/relationships"><Relationship Id="rId3" Type="http://schemas.openxmlformats.org/officeDocument/2006/relationships/hyperlink" Target="https://www.annualcreditreport.com/cra/index.jsp" TargetMode="External"/><Relationship Id="rId2" Type="http://schemas.openxmlformats.org/officeDocument/2006/relationships/notesSlide" Target="../notesSlides/notesSlide146.xml"/><Relationship Id="rId1" Type="http://schemas.openxmlformats.org/officeDocument/2006/relationships/slideLayout" Target="../slideLayouts/slideLayout3.xml"/><Relationship Id="rId4" Type="http://schemas.openxmlformats.org/officeDocument/2006/relationships/hyperlink" Target="http://www.consumer.ftc.gov/articles/pdf-0093-annual-report-request-form.pdf"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7.xml"/><Relationship Id="rId1" Type="http://schemas.openxmlformats.org/officeDocument/2006/relationships/slideLayout" Target="../slideLayouts/slideLayout11.xml"/><Relationship Id="rId4" Type="http://schemas.openxmlformats.org/officeDocument/2006/relationships/hyperlink" Target="https://www.annualcreditreport.com/manualRequestForm.actio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1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hyperlink" Target="https://www.annualcreditreport.com" TargetMode="External"/><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4.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6.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8.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0.xml"/><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3.xml"/><Relationship Id="rId1" Type="http://schemas.openxmlformats.org/officeDocument/2006/relationships/slideLayout" Target="../slideLayouts/slideLayout11.xml"/></Relationships>
</file>

<file path=ppt/slides/_rels/slide186.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6.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8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help.consumerfinance.gov/app/tellyourstory"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2.xml"/><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3" Type="http://schemas.openxmlformats.org/officeDocument/2006/relationships/hyperlink" Target="http://www.consumerfinance.gov/complaint/" TargetMode="External"/><Relationship Id="rId2" Type="http://schemas.openxmlformats.org/officeDocument/2006/relationships/notesSlide" Target="../notesSlides/notesSlide194.xml"/><Relationship Id="rId1" Type="http://schemas.openxmlformats.org/officeDocument/2006/relationships/slideLayout" Target="../slideLayouts/slideLayout3.xml"/><Relationship Id="rId5" Type="http://schemas.openxmlformats.org/officeDocument/2006/relationships/hyperlink" Target="https://www.nfcc.org/" TargetMode="External"/><Relationship Id="rId4" Type="http://schemas.openxmlformats.org/officeDocument/2006/relationships/hyperlink" Target="http://www.consumerfinance.gov/" TargetMode="Externa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consumerfinance.gov/consumer-tools/everyone-has-a-story/danieshia-threatened-with-jail/?utm_source=YMYG&amp;utm_campaign=2017DebtCollection&amp;utm_medium=presentation" TargetMode="Externa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hyperlink" Target="http://www.irs.gov"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www.irs.gov/for-tax-pros/new-federal-tax-law-may-affect-some-refunds-filed-in-early-2017" TargetMode="External"/><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8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Money, Your Goals</a:t>
            </a:r>
            <a:endParaRPr lang="en-US" dirty="0"/>
          </a:p>
        </p:txBody>
      </p:sp>
      <p:sp>
        <p:nvSpPr>
          <p:cNvPr id="3" name="Text Placeholder 2"/>
          <p:cNvSpPr>
            <a:spLocks noGrp="1"/>
          </p:cNvSpPr>
          <p:nvPr>
            <p:ph type="body" sz="quarter" idx="10"/>
          </p:nvPr>
        </p:nvSpPr>
        <p:spPr/>
        <p:txBody>
          <a:bodyPr/>
          <a:lstStyle/>
          <a:p>
            <a:r>
              <a:rPr lang="en-US" dirty="0" smtClean="0"/>
              <a:t>A Financial Empowerment Toolkit</a:t>
            </a:r>
            <a:endParaRPr lang="en-US" dirty="0"/>
          </a:p>
        </p:txBody>
      </p:sp>
      <p:sp>
        <p:nvSpPr>
          <p:cNvPr id="4" name="TextBox 3"/>
          <p:cNvSpPr txBox="1"/>
          <p:nvPr/>
        </p:nvSpPr>
        <p:spPr>
          <a:xfrm>
            <a:off x="7256834" y="5369668"/>
            <a:ext cx="1653702" cy="307777"/>
          </a:xfrm>
          <a:prstGeom prst="rect">
            <a:avLst/>
          </a:prstGeom>
          <a:noFill/>
        </p:spPr>
        <p:txBody>
          <a:bodyPr wrap="square" rtlCol="0">
            <a:spAutoFit/>
          </a:bodyPr>
          <a:lstStyle/>
          <a:p>
            <a:r>
              <a:rPr lang="en-US" sz="1400" dirty="0" smtClean="0"/>
              <a:t>February 2017</a:t>
            </a:r>
            <a:endParaRPr lang="en-US" sz="1400" dirty="0"/>
          </a:p>
        </p:txBody>
      </p:sp>
    </p:spTree>
    <p:extLst>
      <p:ext uri="{BB962C8B-B14F-4D97-AF65-F5344CB8AC3E}">
        <p14:creationId xmlns:p14="http://schemas.microsoft.com/office/powerpoint/2010/main" val="25476337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r>
              <a:rPr lang="en-US" altLang="en-US" dirty="0" smtClean="0"/>
              <a:t>Training objectives</a:t>
            </a:r>
          </a:p>
        </p:txBody>
      </p:sp>
      <p:sp>
        <p:nvSpPr>
          <p:cNvPr id="3" name="Content Placeholder 2"/>
          <p:cNvSpPr>
            <a:spLocks noGrp="1"/>
          </p:cNvSpPr>
          <p:nvPr>
            <p:ph idx="1"/>
          </p:nvPr>
        </p:nvSpPr>
        <p:spPr/>
        <p:txBody>
          <a:bodyPr>
            <a:normAutofit/>
          </a:bodyPr>
          <a:lstStyle/>
          <a:p>
            <a:pPr marL="0" indent="0">
              <a:buFont typeface="Wingdings" panose="05000000000000000000" pitchFamily="2" charset="2"/>
              <a:buNone/>
              <a:defRPr/>
            </a:pPr>
            <a:r>
              <a:rPr lang="en-US" sz="1800" dirty="0" smtClean="0"/>
              <a:t>By the end of the training, you will be able to:</a:t>
            </a:r>
          </a:p>
          <a:p>
            <a:pPr>
              <a:buFont typeface="Wingdings" charset="0"/>
              <a:buChar char="§"/>
              <a:defRPr/>
            </a:pPr>
            <a:r>
              <a:rPr lang="en-US" sz="1800" dirty="0" smtClean="0"/>
              <a:t>Increase your knowledge about effective and engaging ways to deliver training.</a:t>
            </a:r>
          </a:p>
          <a:p>
            <a:pPr>
              <a:buFont typeface="Wingdings" charset="0"/>
              <a:buChar char="§"/>
              <a:defRPr/>
            </a:pPr>
            <a:r>
              <a:rPr lang="en-US" sz="1800" dirty="0" smtClean="0"/>
              <a:t>Explain key financial empowerment concepts presented in </a:t>
            </a:r>
            <a:r>
              <a:rPr lang="en-US" sz="1800" i="1" dirty="0" smtClean="0"/>
              <a:t>Your Money, Your Goals</a:t>
            </a:r>
            <a:r>
              <a:rPr lang="en-US" sz="1800" dirty="0" smtClean="0"/>
              <a:t>.</a:t>
            </a:r>
          </a:p>
          <a:p>
            <a:pPr>
              <a:buFont typeface="Wingdings" charset="0"/>
              <a:buChar char="§"/>
              <a:defRPr/>
            </a:pPr>
            <a:r>
              <a:rPr lang="en-US" sz="1800" dirty="0" smtClean="0"/>
              <a:t>Access and use tools and materials available at </a:t>
            </a:r>
            <a:r>
              <a:rPr lang="en-US" sz="1800" u="sng" dirty="0" smtClean="0">
                <a:hlinkClick r:id="rId3"/>
              </a:rPr>
              <a:t>www.consumerfinance.gov</a:t>
            </a:r>
            <a:r>
              <a:rPr lang="en-US" sz="1800" dirty="0" smtClean="0"/>
              <a:t>.</a:t>
            </a:r>
          </a:p>
          <a:p>
            <a:pPr>
              <a:buFont typeface="Wingdings" charset="0"/>
              <a:buChar char="§"/>
              <a:defRPr/>
            </a:pPr>
            <a:r>
              <a:rPr lang="en-US" sz="1800" b="1" dirty="0" smtClean="0"/>
              <a:t>Take action to equip frontline staff and volunteers with </a:t>
            </a:r>
            <a:r>
              <a:rPr lang="en-US" sz="1800" b="1" i="1" dirty="0" smtClean="0"/>
              <a:t>Your Money, Your Goals </a:t>
            </a:r>
            <a:r>
              <a:rPr lang="en-US" sz="1800" b="1" dirty="0" smtClean="0"/>
              <a:t>through your own trainings and one-on-one instruction</a:t>
            </a:r>
            <a:r>
              <a:rPr lang="en-US" sz="1800" dirty="0" smtClean="0"/>
              <a:t>, so that they can use the toolkit in their work.</a:t>
            </a:r>
            <a:endParaRPr lang="en-US" sz="1800"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smtClean="0">
                <a:solidFill>
                  <a:srgbClr val="3B8636"/>
                </a:solidFill>
              </a:rPr>
              <a:t>Your Money, Your Goals</a:t>
            </a:r>
            <a:endParaRPr lang="en-US" dirty="0">
              <a:solidFill>
                <a:srgbClr val="3B8636"/>
              </a:solidFill>
            </a:endParaRPr>
          </a:p>
        </p:txBody>
      </p:sp>
      <p:sp>
        <p:nvSpPr>
          <p:cNvPr id="9" name="Subtitle 8"/>
          <p:cNvSpPr>
            <a:spLocks noGrp="1"/>
          </p:cNvSpPr>
          <p:nvPr>
            <p:ph type="subTitle" idx="1"/>
          </p:nvPr>
        </p:nvSpPr>
        <p:spPr/>
        <p:txBody>
          <a:bodyPr/>
          <a:lstStyle/>
          <a:p>
            <a:r>
              <a:rPr lang="en-US" altLang="en-US" dirty="0" smtClean="0"/>
              <a:t>Module 5: Getting through the month</a:t>
            </a:r>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itle 1"/>
          <p:cNvSpPr>
            <a:spLocks noGrp="1"/>
          </p:cNvSpPr>
          <p:nvPr>
            <p:ph type="title"/>
          </p:nvPr>
        </p:nvSpPr>
        <p:spPr/>
        <p:txBody>
          <a:bodyPr/>
          <a:lstStyle/>
          <a:p>
            <a:r>
              <a:rPr lang="en-US" altLang="en-US" smtClean="0"/>
              <a:t>Getting through the month</a:t>
            </a:r>
            <a:endParaRPr lang="en-US" altLang="en-US" dirty="0" smtClean="0"/>
          </a:p>
        </p:txBody>
      </p:sp>
      <p:sp>
        <p:nvSpPr>
          <p:cNvPr id="3" name="Content Placeholder 2"/>
          <p:cNvSpPr>
            <a:spLocks noGrp="1"/>
          </p:cNvSpPr>
          <p:nvPr>
            <p:ph idx="1"/>
          </p:nvPr>
        </p:nvSpPr>
        <p:spPr/>
        <p:txBody>
          <a:bodyPr/>
          <a:lstStyle/>
          <a:p>
            <a:r>
              <a:rPr lang="en-US" altLang="en-US" smtClean="0"/>
              <a:t>What is a cash flow budget?</a:t>
            </a:r>
          </a:p>
          <a:p>
            <a:r>
              <a:rPr lang="en-US" altLang="en-US" smtClean="0"/>
              <a:t>How is it different from a regular budget?</a:t>
            </a:r>
          </a:p>
          <a:p>
            <a:r>
              <a:rPr lang="en-US" altLang="en-US" smtClean="0"/>
              <a:t>What do you think may be the benefit of this approach?</a:t>
            </a:r>
            <a:endParaRPr lang="en-US"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Title 1"/>
          <p:cNvSpPr>
            <a:spLocks noGrp="1"/>
          </p:cNvSpPr>
          <p:nvPr>
            <p:ph type="title"/>
          </p:nvPr>
        </p:nvSpPr>
        <p:spPr/>
        <p:txBody>
          <a:bodyPr/>
          <a:lstStyle/>
          <a:p>
            <a:pPr eaLnBrk="1" hangingPunct="1"/>
            <a:r>
              <a:rPr lang="en-US" altLang="en-US" dirty="0" smtClean="0">
                <a:solidFill>
                  <a:srgbClr val="101820"/>
                </a:solidFill>
              </a:rPr>
              <a:t>Cash flow budget</a:t>
            </a:r>
          </a:p>
        </p:txBody>
      </p:sp>
      <p:graphicFrame>
        <p:nvGraphicFramePr>
          <p:cNvPr id="3" name="Table 2" descr="See http://files.consumerfinance.gov/f/documents/201701_cfpb_YMYG-Toolkit.pdf#page=168.&#10;&#10;Example table showing cash flow budget for two weeks with items including beginning balance, sources of cash, uses of cash and balance for week"/>
          <p:cNvGraphicFramePr>
            <a:graphicFrameLocks noGrp="1"/>
          </p:cNvGraphicFramePr>
          <p:nvPr>
            <p:extLst>
              <p:ext uri="{D42A27DB-BD31-4B8C-83A1-F6EECF244321}">
                <p14:modId xmlns:p14="http://schemas.microsoft.com/office/powerpoint/2010/main" val="59707053"/>
              </p:ext>
            </p:extLst>
          </p:nvPr>
        </p:nvGraphicFramePr>
        <p:xfrm>
          <a:off x="561975" y="1162050"/>
          <a:ext cx="6132513" cy="4930783"/>
        </p:xfrm>
        <a:graphic>
          <a:graphicData uri="http://schemas.openxmlformats.org/drawingml/2006/table">
            <a:tbl>
              <a:tblPr firstRow="1"/>
              <a:tblGrid>
                <a:gridCol w="4140200"/>
                <a:gridCol w="1012825"/>
                <a:gridCol w="979488"/>
              </a:tblGrid>
              <a:tr h="222250">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Georgia" charset="0"/>
                          <a:ea typeface="MS PGothic" charset="-128"/>
                        </a:rPr>
                        <a:t> </a:t>
                      </a:r>
                      <a:endParaRPr kumimoji="0" lang="en-US" altLang="en-US" sz="1100" b="0" i="0" u="none" strike="noStrike" cap="none" normalizeH="0" baseline="0" dirty="0">
                        <a:ln>
                          <a:noFill/>
                        </a:ln>
                        <a:solidFill>
                          <a:schemeClr val="tx1"/>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solidFill>
                      <a:srgbClr val="E3E3E4"/>
                    </a:solid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Georgia" charset="0"/>
                          <a:ea typeface="MS PGothic" charset="-128"/>
                        </a:rPr>
                        <a:t>Week 1</a:t>
                      </a:r>
                      <a:endParaRPr kumimoji="0" lang="en-US" altLang="en-US" sz="1100" b="1" i="0" u="none" strike="noStrike" cap="none" normalizeH="0" baseline="0" dirty="0">
                        <a:ln>
                          <a:noFill/>
                        </a:ln>
                        <a:solidFill>
                          <a:schemeClr val="tx1"/>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solidFill>
                      <a:srgbClr val="E3E3E4"/>
                    </a:solid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1" i="0" u="none" strike="noStrike" cap="none" normalizeH="0" baseline="0" dirty="0">
                          <a:ln>
                            <a:noFill/>
                          </a:ln>
                          <a:solidFill>
                            <a:schemeClr val="tx1"/>
                          </a:solidFill>
                          <a:effectLst/>
                          <a:latin typeface="Georgia" charset="0"/>
                          <a:ea typeface="MS PGothic" charset="-128"/>
                        </a:rPr>
                        <a:t>Week 2</a:t>
                      </a:r>
                      <a:endParaRPr kumimoji="0" lang="en-US" altLang="en-US" sz="1100" b="1" i="0" u="none" strike="noStrike" cap="none" normalizeH="0" baseline="0" dirty="0">
                        <a:ln>
                          <a:noFill/>
                        </a:ln>
                        <a:solidFill>
                          <a:schemeClr val="tx1"/>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solidFill>
                      <a:srgbClr val="E3E3E4"/>
                    </a:solid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dirty="0">
                          <a:ln>
                            <a:noFill/>
                          </a:ln>
                          <a:solidFill>
                            <a:srgbClr val="3B3C3E"/>
                          </a:solidFill>
                          <a:effectLst/>
                          <a:latin typeface="Georgia" charset="0"/>
                          <a:ea typeface="MS PGothic" charset="-128"/>
                        </a:rPr>
                        <a:t>Beginning balance for the week</a:t>
                      </a:r>
                      <a:endParaRPr kumimoji="0" lang="en-US" altLang="en-US" sz="1100" b="1"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$37.00</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$122.37</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74636">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dirty="0">
                          <a:ln>
                            <a:noFill/>
                          </a:ln>
                          <a:solidFill>
                            <a:srgbClr val="3B3C3E"/>
                          </a:solidFill>
                          <a:effectLst/>
                          <a:latin typeface="Georgia" charset="0"/>
                          <a:ea typeface="MS PGothic" charset="-128"/>
                        </a:rPr>
                        <a:t>Sources of cash and other financial resources</a:t>
                      </a:r>
                      <a:endParaRPr kumimoji="0" lang="en-US" altLang="en-US" sz="1100" b="1"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3B3C3E"/>
                        </a:solidFill>
                        <a:effectLst/>
                        <a:latin typeface="Georgia" charset="0"/>
                        <a:ea typeface="MS PGothic" charset="-128"/>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3B3C3E"/>
                        </a:solidFill>
                        <a:effectLst/>
                        <a:latin typeface="Georgia" charset="0"/>
                        <a:ea typeface="MS PGothic" charset="-128"/>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marL="457200">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45720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Income from job</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$305.34</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$290.80</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marL="457200">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45720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SNAP</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$280.00</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marL="457200">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45720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Public housing voucher</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$650.00</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dirty="0">
                          <a:ln>
                            <a:noFill/>
                          </a:ln>
                          <a:solidFill>
                            <a:srgbClr val="3B3C3E"/>
                          </a:solidFill>
                          <a:effectLst/>
                          <a:latin typeface="Georgia" charset="0"/>
                          <a:ea typeface="MS PGothic" charset="-128"/>
                        </a:rPr>
                        <a:t>Total sources of cash and other financial resources</a:t>
                      </a:r>
                      <a:endParaRPr kumimoji="0" lang="en-US" altLang="en-US" sz="1100" b="1"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$1,272.34</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$413.17</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Uses of cash and other financial resources</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Calibri" charset="0"/>
                          <a:ea typeface="Calibri" charset="0"/>
                          <a:cs typeface="Times New Roman" charset="0"/>
                        </a:rPr>
                        <a:t>Savings</a:t>
                      </a: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Calibri" charset="0"/>
                          <a:ea typeface="Calibri" charset="0"/>
                          <a:cs typeface="Times New Roman" charset="0"/>
                        </a:rPr>
                        <a:t>$20.00</a:t>
                      </a: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Calibri" charset="0"/>
                          <a:ea typeface="Calibri" charset="0"/>
                          <a:cs typeface="Times New Roman" charset="0"/>
                        </a:rPr>
                        <a:t>$20.00</a:t>
                      </a: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Housing</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$650.00</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Utilities</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$59.97</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$95.50</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Groceries</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$180.00</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$80.00</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Eating out (meals and beverages)</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Transportation</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$240.00</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$60.00</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dirty="0">
                          <a:ln>
                            <a:noFill/>
                          </a:ln>
                          <a:solidFill>
                            <a:srgbClr val="3B3C3E"/>
                          </a:solidFill>
                          <a:effectLst/>
                          <a:latin typeface="Georgia" charset="0"/>
                          <a:ea typeface="MS PGothic" charset="-128"/>
                        </a:rPr>
                        <a:t>Total uses of cash and other financial resources</a:t>
                      </a:r>
                      <a:endParaRPr kumimoji="0" lang="en-US" altLang="en-US" sz="1100" b="1"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$1,149.97</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$255.50</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dirty="0">
                          <a:ln>
                            <a:noFill/>
                          </a:ln>
                          <a:solidFill>
                            <a:srgbClr val="3B3C3E"/>
                          </a:solidFill>
                          <a:effectLst/>
                          <a:latin typeface="Georgia" charset="0"/>
                          <a:ea typeface="MS PGothic" charset="-128"/>
                        </a:rPr>
                        <a:t>Ending balance for the week</a:t>
                      </a:r>
                      <a:endParaRPr kumimoji="0" lang="en-US" altLang="en-US" sz="1100" b="1"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$122.37</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$157.67</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bl>
          </a:graphicData>
        </a:graphic>
      </p:graphicFrame>
      <p:cxnSp>
        <p:nvCxnSpPr>
          <p:cNvPr id="7" name="Straight Connector 6" descr="arrow to Week 1 beginning balance for week"/>
          <p:cNvCxnSpPr/>
          <p:nvPr/>
        </p:nvCxnSpPr>
        <p:spPr>
          <a:xfrm>
            <a:off x="5535613" y="1530350"/>
            <a:ext cx="1806575" cy="555625"/>
          </a:xfrm>
          <a:prstGeom prst="line">
            <a:avLst/>
          </a:prstGeom>
          <a:ln w="12700" cmpd="sng">
            <a:solidFill>
              <a:srgbClr val="3B3C3E"/>
            </a:solidFill>
          </a:ln>
          <a:effectLst/>
        </p:spPr>
        <p:style>
          <a:lnRef idx="2">
            <a:schemeClr val="accent1"/>
          </a:lnRef>
          <a:fillRef idx="0">
            <a:schemeClr val="accent1"/>
          </a:fillRef>
          <a:effectRef idx="1">
            <a:schemeClr val="accent1"/>
          </a:effectRef>
          <a:fontRef idx="minor">
            <a:schemeClr val="tx1"/>
          </a:fontRef>
        </p:style>
      </p:cxnSp>
      <p:sp>
        <p:nvSpPr>
          <p:cNvPr id="245853" name="Rectangle 7" descr="Text box with arrow pointing to the Beginning Balance for the Week row of the cash flow budget.  The text box states:&#10;&#10;Ending balance from previous week&#10;&#10;To get a starting balance, total your cash, debit card , and account balances.&#10;"/>
          <p:cNvSpPr>
            <a:spLocks noChangeArrowheads="1"/>
          </p:cNvSpPr>
          <p:nvPr/>
        </p:nvSpPr>
        <p:spPr bwMode="auto">
          <a:xfrm>
            <a:off x="6985000" y="2209800"/>
            <a:ext cx="1998663"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ClrTx/>
              <a:buFontTx/>
              <a:buNone/>
            </a:pPr>
            <a:r>
              <a:rPr lang="en-US" altLang="en-US" sz="1800" b="1" dirty="0">
                <a:solidFill>
                  <a:srgbClr val="3B3C3E"/>
                </a:solidFill>
              </a:rPr>
              <a:t>Ending balance from previous week</a:t>
            </a:r>
          </a:p>
          <a:p>
            <a:pPr eaLnBrk="1" hangingPunct="1">
              <a:lnSpc>
                <a:spcPct val="100000"/>
              </a:lnSpc>
              <a:spcBef>
                <a:spcPct val="0"/>
              </a:spcBef>
              <a:buClrTx/>
              <a:buFontTx/>
              <a:buNone/>
            </a:pPr>
            <a:endParaRPr lang="en-US" altLang="en-US" sz="1800" b="1" dirty="0">
              <a:solidFill>
                <a:srgbClr val="3B3C3E"/>
              </a:solidFill>
            </a:endParaRPr>
          </a:p>
          <a:p>
            <a:pPr eaLnBrk="1" hangingPunct="1">
              <a:lnSpc>
                <a:spcPct val="100000"/>
              </a:lnSpc>
              <a:spcBef>
                <a:spcPct val="0"/>
              </a:spcBef>
              <a:buClrTx/>
              <a:buFontTx/>
              <a:buNone/>
            </a:pPr>
            <a:r>
              <a:rPr lang="en-US" altLang="en-US" sz="1800" b="1" dirty="0">
                <a:solidFill>
                  <a:srgbClr val="3B3C3E"/>
                </a:solidFill>
              </a:rPr>
              <a:t>To get a starting balance, total your cash, debit card , and account balances</a:t>
            </a:r>
            <a:r>
              <a:rPr lang="en-US" altLang="en-US" sz="1800" dirty="0">
                <a:solidFill>
                  <a:srgbClr val="3B3C3E"/>
                </a:solidFill>
              </a:rPr>
              <a:t>.</a:t>
            </a:r>
            <a:endParaRPr lang="en-US" altLang="en-US" sz="1800"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Title 1"/>
          <p:cNvSpPr>
            <a:spLocks noGrp="1"/>
          </p:cNvSpPr>
          <p:nvPr>
            <p:ph type="title"/>
          </p:nvPr>
        </p:nvSpPr>
        <p:spPr/>
        <p:txBody>
          <a:bodyPr/>
          <a:lstStyle/>
          <a:p>
            <a:pPr eaLnBrk="1" hangingPunct="1"/>
            <a:r>
              <a:rPr lang="en-US" altLang="en-US" dirty="0" smtClean="0">
                <a:solidFill>
                  <a:srgbClr val="101820"/>
                </a:solidFill>
              </a:rPr>
              <a:t>Cash flow budget</a:t>
            </a:r>
          </a:p>
        </p:txBody>
      </p:sp>
      <p:sp>
        <p:nvSpPr>
          <p:cNvPr id="247810" name="Rectangle 5" descr="Text box with arrow pointing to the Ending Balance for the Week row of the cash flow budget.  The text box states:&#10;&#10;Total sources minus total uses&#10;This becomes your beginning balance for next week.&#10;"/>
          <p:cNvSpPr>
            <a:spLocks noChangeArrowheads="1"/>
          </p:cNvSpPr>
          <p:nvPr/>
        </p:nvSpPr>
        <p:spPr bwMode="auto">
          <a:xfrm>
            <a:off x="7018338" y="2519363"/>
            <a:ext cx="1651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ClrTx/>
              <a:buFontTx/>
              <a:buNone/>
            </a:pPr>
            <a:r>
              <a:rPr lang="en-US" altLang="en-US" sz="1600" b="1" dirty="0"/>
              <a:t>Total sources minus total uses</a:t>
            </a:r>
          </a:p>
          <a:p>
            <a:pPr eaLnBrk="1" hangingPunct="1">
              <a:lnSpc>
                <a:spcPct val="100000"/>
              </a:lnSpc>
              <a:spcBef>
                <a:spcPct val="0"/>
              </a:spcBef>
              <a:buClrTx/>
              <a:buFontTx/>
              <a:buNone/>
            </a:pPr>
            <a:endParaRPr lang="en-US" altLang="en-US" sz="1600" b="1" dirty="0"/>
          </a:p>
          <a:p>
            <a:pPr eaLnBrk="1" hangingPunct="1">
              <a:lnSpc>
                <a:spcPct val="100000"/>
              </a:lnSpc>
              <a:spcBef>
                <a:spcPct val="0"/>
              </a:spcBef>
              <a:buClrTx/>
              <a:buFontTx/>
              <a:buNone/>
            </a:pPr>
            <a:r>
              <a:rPr lang="en-US" altLang="en-US" sz="1600" b="1" dirty="0"/>
              <a:t>This becomes your beginning balance for next week.</a:t>
            </a:r>
          </a:p>
        </p:txBody>
      </p:sp>
      <p:cxnSp>
        <p:nvCxnSpPr>
          <p:cNvPr id="7" name="Straight Connector 6" descr="arrow for ending balance for week 1"/>
          <p:cNvCxnSpPr/>
          <p:nvPr/>
        </p:nvCxnSpPr>
        <p:spPr>
          <a:xfrm flipH="1">
            <a:off x="5481638" y="4810125"/>
            <a:ext cx="1751012" cy="1074738"/>
          </a:xfrm>
          <a:prstGeom prst="line">
            <a:avLst/>
          </a:prstGeom>
          <a:ln w="12700" cmpd="sng">
            <a:solidFill>
              <a:srgbClr val="3B3C3E"/>
            </a:solidFill>
          </a:ln>
          <a:effectLst/>
        </p:spPr>
        <p:style>
          <a:lnRef idx="2">
            <a:schemeClr val="accent1"/>
          </a:lnRef>
          <a:fillRef idx="0">
            <a:schemeClr val="accent1"/>
          </a:fillRef>
          <a:effectRef idx="1">
            <a:schemeClr val="accent1"/>
          </a:effectRef>
          <a:fontRef idx="minor">
            <a:schemeClr val="tx1"/>
          </a:fontRef>
        </p:style>
      </p:cxnSp>
      <p:graphicFrame>
        <p:nvGraphicFramePr>
          <p:cNvPr id="8" name="Table 7" descr="See http://files.consumerfinance.gov/f/documents/201701_cfpb_YMYG-Toolkit.pdf#page=169.&#10;&#10;Example table showing cash flow budget for two weeks with items including beginning balance, sources of cash, uses of cash and balance for week"/>
          <p:cNvGraphicFramePr>
            <a:graphicFrameLocks noGrp="1"/>
          </p:cNvGraphicFramePr>
          <p:nvPr>
            <p:extLst>
              <p:ext uri="{D42A27DB-BD31-4B8C-83A1-F6EECF244321}">
                <p14:modId xmlns:p14="http://schemas.microsoft.com/office/powerpoint/2010/main" val="2252288451"/>
              </p:ext>
            </p:extLst>
          </p:nvPr>
        </p:nvGraphicFramePr>
        <p:xfrm>
          <a:off x="561975" y="1162050"/>
          <a:ext cx="6132513" cy="4930783"/>
        </p:xfrm>
        <a:graphic>
          <a:graphicData uri="http://schemas.openxmlformats.org/drawingml/2006/table">
            <a:tbl>
              <a:tblPr firstRow="1"/>
              <a:tblGrid>
                <a:gridCol w="4140200"/>
                <a:gridCol w="1012825"/>
                <a:gridCol w="979488"/>
              </a:tblGrid>
              <a:tr h="222250">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Georgia" charset="0"/>
                          <a:ea typeface="MS PGothic" charset="-128"/>
                        </a:rPr>
                        <a:t> </a:t>
                      </a:r>
                      <a:endParaRPr kumimoji="0" lang="en-US" altLang="en-US" sz="1100" b="0" i="0" u="none" strike="noStrike" cap="none" normalizeH="0" baseline="0" dirty="0">
                        <a:ln>
                          <a:noFill/>
                        </a:ln>
                        <a:solidFill>
                          <a:schemeClr val="tx1"/>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solidFill>
                      <a:srgbClr val="E3E3E4"/>
                    </a:solid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Georgia" charset="0"/>
                          <a:ea typeface="MS PGothic" charset="-128"/>
                        </a:rPr>
                        <a:t>Week 1</a:t>
                      </a:r>
                      <a:endParaRPr kumimoji="0" lang="en-US" altLang="en-US" sz="1100" b="1" i="0" u="none" strike="noStrike" cap="none" normalizeH="0" baseline="0" dirty="0">
                        <a:ln>
                          <a:noFill/>
                        </a:ln>
                        <a:solidFill>
                          <a:schemeClr val="tx1"/>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solidFill>
                      <a:srgbClr val="E3E3E4"/>
                    </a:solid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1" i="0" u="none" strike="noStrike" cap="none" normalizeH="0" baseline="0" dirty="0">
                          <a:ln>
                            <a:noFill/>
                          </a:ln>
                          <a:solidFill>
                            <a:schemeClr val="tx1"/>
                          </a:solidFill>
                          <a:effectLst/>
                          <a:latin typeface="Georgia" charset="0"/>
                          <a:ea typeface="MS PGothic" charset="-128"/>
                        </a:rPr>
                        <a:t>Week 2</a:t>
                      </a:r>
                      <a:endParaRPr kumimoji="0" lang="en-US" altLang="en-US" sz="1100" b="1" i="0" u="none" strike="noStrike" cap="none" normalizeH="0" baseline="0" dirty="0">
                        <a:ln>
                          <a:noFill/>
                        </a:ln>
                        <a:solidFill>
                          <a:schemeClr val="tx1"/>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solidFill>
                      <a:srgbClr val="E3E3E4"/>
                    </a:solid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dirty="0">
                          <a:ln>
                            <a:noFill/>
                          </a:ln>
                          <a:solidFill>
                            <a:srgbClr val="3B3C3E"/>
                          </a:solidFill>
                          <a:effectLst/>
                          <a:latin typeface="Georgia" charset="0"/>
                          <a:ea typeface="MS PGothic" charset="-128"/>
                        </a:rPr>
                        <a:t>Beginning balance for the week</a:t>
                      </a:r>
                      <a:endParaRPr kumimoji="0" lang="en-US" altLang="en-US" sz="1100" b="1"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$37.00</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$122.37</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74636">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dirty="0">
                          <a:ln>
                            <a:noFill/>
                          </a:ln>
                          <a:solidFill>
                            <a:srgbClr val="3B3C3E"/>
                          </a:solidFill>
                          <a:effectLst/>
                          <a:latin typeface="Georgia" charset="0"/>
                          <a:ea typeface="MS PGothic" charset="-128"/>
                        </a:rPr>
                        <a:t>Sources of cash and other financial resources</a:t>
                      </a:r>
                      <a:endParaRPr kumimoji="0" lang="en-US" altLang="en-US" sz="1100" b="1"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3B3C3E"/>
                        </a:solidFill>
                        <a:effectLst/>
                        <a:latin typeface="Georgia" charset="0"/>
                        <a:ea typeface="MS PGothic" charset="-128"/>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3B3C3E"/>
                        </a:solidFill>
                        <a:effectLst/>
                        <a:latin typeface="Georgia" charset="0"/>
                        <a:ea typeface="MS PGothic" charset="-128"/>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marL="457200">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45720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Income from job</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$305.34</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$290.80</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marL="457200">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45720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SNAP</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$280.00</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marL="457200">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45720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Public housing voucher</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$650.00</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dirty="0">
                          <a:ln>
                            <a:noFill/>
                          </a:ln>
                          <a:solidFill>
                            <a:srgbClr val="3B3C3E"/>
                          </a:solidFill>
                          <a:effectLst/>
                          <a:latin typeface="Georgia" charset="0"/>
                          <a:ea typeface="MS PGothic" charset="-128"/>
                        </a:rPr>
                        <a:t>Total sources of cash and other financial resources</a:t>
                      </a:r>
                      <a:endParaRPr kumimoji="0" lang="en-US" altLang="en-US" sz="1100" b="1"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$1,272.34</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$413.17</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Uses of cash and other financial resources</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200" b="0" i="0" u="none" strike="noStrike" cap="none" normalizeH="0" baseline="0" dirty="0">
                          <a:ln>
                            <a:noFill/>
                          </a:ln>
                          <a:solidFill>
                            <a:srgbClr val="3B3C3E"/>
                          </a:solidFill>
                          <a:effectLst/>
                          <a:latin typeface="Georgia" charset="0"/>
                          <a:ea typeface="Calibri" charset="0"/>
                          <a:cs typeface="Times New Roman" charset="0"/>
                        </a:rPr>
                        <a:t>Savings</a:t>
                      </a: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Calibri" charset="0"/>
                          <a:cs typeface="Times New Roman" charset="0"/>
                        </a:rPr>
                        <a:t>$20.00</a:t>
                      </a: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Calibri" charset="0"/>
                          <a:cs typeface="Times New Roman" charset="0"/>
                        </a:rPr>
                        <a:t>$20.00</a:t>
                      </a: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Housing</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$650.00</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Utilities</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$59.97</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$95.50</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Groceries</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$180.00</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$80.00</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Eating out (meals and beverages)</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Transportation</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$240.00</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$60.00</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dirty="0">
                          <a:ln>
                            <a:noFill/>
                          </a:ln>
                          <a:solidFill>
                            <a:srgbClr val="3B3C3E"/>
                          </a:solidFill>
                          <a:effectLst/>
                          <a:latin typeface="Georgia" charset="0"/>
                          <a:ea typeface="MS PGothic" charset="-128"/>
                        </a:rPr>
                        <a:t>Total uses of cash and other financial resources</a:t>
                      </a:r>
                      <a:endParaRPr kumimoji="0" lang="en-US" altLang="en-US" sz="1100" b="1"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$1,149.97</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$255.50</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 </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n-US" altLang="en-US" sz="1100" b="1" i="0" u="none" strike="noStrike" cap="none" normalizeH="0" baseline="0" dirty="0">
                          <a:ln>
                            <a:noFill/>
                          </a:ln>
                          <a:solidFill>
                            <a:srgbClr val="3B3C3E"/>
                          </a:solidFill>
                          <a:effectLst/>
                          <a:latin typeface="Georgia" charset="0"/>
                          <a:ea typeface="MS PGothic" charset="-128"/>
                        </a:rPr>
                        <a:t>Ending balance for the week</a:t>
                      </a:r>
                      <a:endParaRPr kumimoji="0" lang="en-US" altLang="en-US" sz="1100" b="1"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n-US" altLang="en-US" sz="1100" b="0" i="0" u="none" strike="noStrike" cap="none" normalizeH="0" baseline="0" dirty="0">
                          <a:ln>
                            <a:noFill/>
                          </a:ln>
                          <a:solidFill>
                            <a:srgbClr val="3B3C3E"/>
                          </a:solidFill>
                          <a:effectLst/>
                          <a:latin typeface="Georgia" charset="0"/>
                          <a:ea typeface="MS PGothic" charset="-128"/>
                        </a:rPr>
                        <a:t>$122.37</a:t>
                      </a:r>
                      <a:endParaRPr kumimoji="0" lang="en-US" altLang="en-US" sz="1100" b="0" i="0" u="none" strike="noStrike" cap="none" normalizeH="0" baseline="0" dirty="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n-US" altLang="en-US" sz="1100" b="0" i="0" u="none" strike="noStrike" cap="none" normalizeH="0" baseline="0" dirty="0">
                          <a:ln>
                            <a:noFill/>
                          </a:ln>
                          <a:solidFill>
                            <a:srgbClr val="3B3C3E"/>
                          </a:solidFill>
                          <a:effectLst/>
                          <a:latin typeface="Georgia" charset="0"/>
                          <a:ea typeface="MS PGothic" charset="-128"/>
                        </a:rPr>
                        <a:t>$157.67</a:t>
                      </a:r>
                      <a:endParaRPr kumimoji="0" lang="en-US"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Title 1"/>
          <p:cNvSpPr>
            <a:spLocks noGrp="1"/>
          </p:cNvSpPr>
          <p:nvPr>
            <p:ph type="title"/>
          </p:nvPr>
        </p:nvSpPr>
        <p:spPr/>
        <p:txBody>
          <a:bodyPr/>
          <a:lstStyle/>
          <a:p>
            <a:r>
              <a:rPr lang="en-US" altLang="en-US" smtClean="0"/>
              <a:t>Reading a cash flow budget: Scenario overview</a:t>
            </a:r>
            <a:endParaRPr lang="en-US" altLang="en-US" dirty="0" smtClean="0"/>
          </a:p>
        </p:txBody>
      </p:sp>
      <p:sp>
        <p:nvSpPr>
          <p:cNvPr id="249858" name="Content Placeholder 2"/>
          <p:cNvSpPr>
            <a:spLocks noGrp="1"/>
          </p:cNvSpPr>
          <p:nvPr>
            <p:ph idx="1"/>
          </p:nvPr>
        </p:nvSpPr>
        <p:spPr/>
        <p:txBody>
          <a:bodyPr/>
          <a:lstStyle/>
          <a:p>
            <a:r>
              <a:rPr lang="en-US" altLang="en-US" smtClean="0"/>
              <a:t>Rafael is a single parent with two children. </a:t>
            </a:r>
          </a:p>
          <a:p>
            <a:r>
              <a:rPr lang="en-US" altLang="en-US" smtClean="0"/>
              <a:t>He is often late with his rent and other bills, because he does not have the money when he needs it. </a:t>
            </a:r>
          </a:p>
          <a:p>
            <a:r>
              <a:rPr lang="en-US" altLang="en-US" smtClean="0"/>
              <a:t>After tracking his spending, he developed a cash flow budget with an educator at a parenting class he takes through Cooperative Extension in his community.</a:t>
            </a:r>
          </a:p>
          <a:p>
            <a:r>
              <a:rPr lang="en-US" altLang="en-US" smtClean="0"/>
              <a:t>Using the cash flow, make some recommendations to Rafael so he can make ends meet.</a:t>
            </a:r>
          </a:p>
          <a:p>
            <a:endParaRPr lang="en-US" altLang="en-US" dirty="0" smtClean="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itle 1"/>
          <p:cNvSpPr>
            <a:spLocks noGrp="1"/>
          </p:cNvSpPr>
          <p:nvPr>
            <p:ph type="title"/>
          </p:nvPr>
        </p:nvSpPr>
        <p:spPr/>
        <p:txBody>
          <a:bodyPr/>
          <a:lstStyle/>
          <a:p>
            <a:r>
              <a:rPr lang="en-US" altLang="en-US" dirty="0" smtClean="0">
                <a:solidFill>
                  <a:srgbClr val="101820"/>
                </a:solidFill>
              </a:rPr>
              <a:t>Managing cash flow scenario</a:t>
            </a:r>
          </a:p>
        </p:txBody>
      </p:sp>
      <p:graphicFrame>
        <p:nvGraphicFramePr>
          <p:cNvPr id="251906" name="Object 4" descr="Example table showing cash flow budget for 4 weeks with items including beginning balance, sources of cash, uses of cash and balance for week"/>
          <p:cNvGraphicFramePr>
            <a:graphicFrameLocks noChangeAspect="1"/>
          </p:cNvGraphicFramePr>
          <p:nvPr>
            <p:extLst>
              <p:ext uri="{D42A27DB-BD31-4B8C-83A1-F6EECF244321}">
                <p14:modId xmlns:p14="http://schemas.microsoft.com/office/powerpoint/2010/main" val="1633988017"/>
              </p:ext>
            </p:extLst>
          </p:nvPr>
        </p:nvGraphicFramePr>
        <p:xfrm>
          <a:off x="223031" y="1239694"/>
          <a:ext cx="8644497" cy="4807592"/>
        </p:xfrm>
        <a:graphic>
          <a:graphicData uri="http://schemas.openxmlformats.org/presentationml/2006/ole">
            <mc:AlternateContent xmlns:mc="http://schemas.openxmlformats.org/markup-compatibility/2006">
              <mc:Choice xmlns:v="urn:schemas-microsoft-com:vml" Requires="v">
                <p:oleObj spid="_x0000_s252046" name="Worksheet" r:id="rId4" imgW="8813800" imgH="5651500" progId="Excel.Sheet.12">
                  <p:embed/>
                </p:oleObj>
              </mc:Choice>
              <mc:Fallback>
                <p:oleObj name="Worksheet" r:id="rId4" imgW="8813800" imgH="5651500" progId="Excel.Sheet.12">
                  <p:embed/>
                  <p:pic>
                    <p:nvPicPr>
                      <p:cNvPr id="0" name="Object 4"/>
                      <p:cNvPicPr>
                        <a:picLocks noChangeAspect="1" noChangeArrowheads="1"/>
                      </p:cNvPicPr>
                      <p:nvPr/>
                    </p:nvPicPr>
                    <p:blipFill>
                      <a:blip r:embed="rId5"/>
                      <a:srcRect/>
                      <a:stretch>
                        <a:fillRect/>
                      </a:stretch>
                    </p:blipFill>
                    <p:spPr bwMode="auto">
                      <a:xfrm>
                        <a:off x="223031" y="1239694"/>
                        <a:ext cx="8644497" cy="4807592"/>
                      </a:xfrm>
                      <a:prstGeom prst="rect">
                        <a:avLst/>
                      </a:prstGeom>
                      <a:noFill/>
                      <a:ln>
                        <a:noFill/>
                      </a:ln>
                      <a:extLst/>
                    </p:spPr>
                  </p:pic>
                </p:oleObj>
              </mc:Fallback>
            </mc:AlternateContent>
          </a:graphicData>
        </a:graphic>
      </p:graphicFrame>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itle 1"/>
          <p:cNvSpPr>
            <a:spLocks noGrp="1"/>
          </p:cNvSpPr>
          <p:nvPr>
            <p:ph type="title"/>
          </p:nvPr>
        </p:nvSpPr>
        <p:spPr/>
        <p:txBody>
          <a:bodyPr/>
          <a:lstStyle/>
          <a:p>
            <a:r>
              <a:rPr lang="en-US" altLang="en-US" dirty="0" smtClean="0"/>
              <a:t>Cash flow analysis questions</a:t>
            </a:r>
          </a:p>
        </p:txBody>
      </p:sp>
      <p:sp>
        <p:nvSpPr>
          <p:cNvPr id="253954" name="Content Placeholder 2"/>
          <p:cNvSpPr>
            <a:spLocks noGrp="1"/>
          </p:cNvSpPr>
          <p:nvPr>
            <p:ph idx="1"/>
          </p:nvPr>
        </p:nvSpPr>
        <p:spPr/>
        <p:txBody>
          <a:bodyPr/>
          <a:lstStyle/>
          <a:p>
            <a:pPr marL="452438">
              <a:buFont typeface="Georgia" panose="02040502050405020303" pitchFamily="18" charset="0"/>
              <a:buAutoNum type="arabicPeriod"/>
            </a:pPr>
            <a:r>
              <a:rPr lang="en-US" altLang="en-US" dirty="0" smtClean="0"/>
              <a:t>When does Rafael run out of money?</a:t>
            </a:r>
          </a:p>
          <a:p>
            <a:pPr marL="452438">
              <a:buFont typeface="Georgia" panose="02040502050405020303" pitchFamily="18" charset="0"/>
              <a:buAutoNum type="arabicPeriod"/>
            </a:pPr>
            <a:r>
              <a:rPr lang="en-US" altLang="en-US" dirty="0" smtClean="0"/>
              <a:t>What can he do (or try to do) to better match the timing of his income and his expenses?</a:t>
            </a:r>
          </a:p>
          <a:p>
            <a:pPr marL="457200" lvl="1" indent="0">
              <a:buFont typeface="+mj-lt" charset="0"/>
              <a:buNone/>
            </a:pPr>
            <a:r>
              <a:rPr lang="en-US" altLang="en-US" dirty="0" smtClean="0"/>
              <a:t>Develop a prioritized list.</a:t>
            </a:r>
          </a:p>
          <a:p>
            <a:pPr marL="452438">
              <a:buFont typeface="Georgia" panose="02040502050405020303" pitchFamily="18" charset="0"/>
              <a:buAutoNum type="arabicPeriod"/>
            </a:pPr>
            <a:r>
              <a:rPr lang="en-US" altLang="en-US" dirty="0" smtClean="0"/>
              <a:t>How does the SNAP benefit factor into the cash flow?</a:t>
            </a:r>
          </a:p>
          <a:p>
            <a:pPr marL="452438">
              <a:buFont typeface="Georgia" panose="02040502050405020303" pitchFamily="18" charset="0"/>
              <a:buAutoNum type="arabicPeriod"/>
            </a:pPr>
            <a:r>
              <a:rPr lang="en-US" altLang="en-US" dirty="0" smtClean="0"/>
              <a:t>The next month is not included in the example. What will Rafael’s situation be at the beginning of next month? How much cash will he have? What bills will he have? What should he do now to prepare for the following month?</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altLang="en-US" dirty="0" smtClean="0"/>
              <a:t>Developing a cash flow budget</a:t>
            </a:r>
          </a:p>
        </p:txBody>
      </p:sp>
      <p:sp>
        <p:nvSpPr>
          <p:cNvPr id="3" name="Content Placeholder 2"/>
          <p:cNvSpPr>
            <a:spLocks noGrp="1"/>
          </p:cNvSpPr>
          <p:nvPr>
            <p:ph idx="1"/>
          </p:nvPr>
        </p:nvSpPr>
        <p:spPr/>
        <p:txBody>
          <a:bodyPr/>
          <a:lstStyle/>
          <a:p>
            <a:pPr marL="452628" indent="-457200">
              <a:buFont typeface="+mj-lt"/>
              <a:buAutoNum type="arabicPeriod"/>
              <a:defRPr/>
            </a:pPr>
            <a:r>
              <a:rPr lang="en-US" dirty="0" smtClean="0">
                <a:solidFill>
                  <a:srgbClr val="101820"/>
                </a:solidFill>
              </a:rPr>
              <a:t>Use information from:</a:t>
            </a:r>
          </a:p>
          <a:p>
            <a:pPr lvl="1">
              <a:buFont typeface="Wingdings" charset="0"/>
              <a:buChar char=""/>
              <a:defRPr/>
            </a:pPr>
            <a:r>
              <a:rPr lang="en-US" i="1" dirty="0" smtClean="0">
                <a:solidFill>
                  <a:srgbClr val="101820"/>
                </a:solidFill>
                <a:ea typeface="MS PGothic" charset="0"/>
              </a:rPr>
              <a:t>Tool </a:t>
            </a:r>
            <a:r>
              <a:rPr lang="en-US" i="1" dirty="0">
                <a:solidFill>
                  <a:srgbClr val="101820"/>
                </a:solidFill>
                <a:ea typeface="MS PGothic" charset="0"/>
              </a:rPr>
              <a:t>1: Income and </a:t>
            </a:r>
            <a:r>
              <a:rPr lang="en-US" i="1" dirty="0" smtClean="0">
                <a:solidFill>
                  <a:srgbClr val="101820"/>
                </a:solidFill>
                <a:ea typeface="MS PGothic" charset="0"/>
              </a:rPr>
              <a:t>resource tracker </a:t>
            </a:r>
            <a:r>
              <a:rPr lang="en-US" i="1" dirty="0">
                <a:solidFill>
                  <a:srgbClr val="101820"/>
                </a:solidFill>
                <a:ea typeface="MS PGothic" charset="0"/>
              </a:rPr>
              <a:t>from Module 3: Managing </a:t>
            </a:r>
            <a:r>
              <a:rPr lang="en-US" i="1" dirty="0" smtClean="0">
                <a:solidFill>
                  <a:srgbClr val="101820"/>
                </a:solidFill>
                <a:ea typeface="MS PGothic" charset="0"/>
              </a:rPr>
              <a:t>income and benefits</a:t>
            </a:r>
            <a:r>
              <a:rPr lang="en-US" dirty="0" smtClean="0">
                <a:solidFill>
                  <a:srgbClr val="101820"/>
                </a:solidFill>
                <a:ea typeface="MS PGothic" charset="0"/>
              </a:rPr>
              <a:t> </a:t>
            </a:r>
            <a:endParaRPr lang="en-US" dirty="0" smtClean="0">
              <a:solidFill>
                <a:srgbClr val="101820"/>
              </a:solidFill>
            </a:endParaRPr>
          </a:p>
          <a:p>
            <a:pPr lvl="1">
              <a:buFont typeface="Wingdings" charset="0"/>
              <a:buChar char=""/>
              <a:defRPr/>
            </a:pPr>
            <a:r>
              <a:rPr lang="en-US" i="1" dirty="0">
                <a:solidFill>
                  <a:srgbClr val="101820"/>
                </a:solidFill>
                <a:ea typeface="MS PGothic" charset="0"/>
              </a:rPr>
              <a:t>Tool 1: Spending </a:t>
            </a:r>
            <a:r>
              <a:rPr lang="en-US" i="1" dirty="0" smtClean="0">
                <a:solidFill>
                  <a:srgbClr val="101820"/>
                </a:solidFill>
                <a:ea typeface="MS PGothic" charset="0"/>
              </a:rPr>
              <a:t>tracker</a:t>
            </a:r>
            <a:r>
              <a:rPr lang="en-US" dirty="0" smtClean="0">
                <a:solidFill>
                  <a:srgbClr val="101820"/>
                </a:solidFill>
                <a:ea typeface="MS PGothic" charset="0"/>
              </a:rPr>
              <a:t> from </a:t>
            </a:r>
            <a:r>
              <a:rPr lang="en-US" i="1" dirty="0">
                <a:solidFill>
                  <a:srgbClr val="101820"/>
                </a:solidFill>
                <a:ea typeface="MS PGothic" charset="0"/>
              </a:rPr>
              <a:t>Module 4: Paying </a:t>
            </a:r>
            <a:r>
              <a:rPr lang="en-US" i="1" dirty="0" smtClean="0">
                <a:solidFill>
                  <a:srgbClr val="101820"/>
                </a:solidFill>
                <a:ea typeface="MS PGothic" charset="0"/>
              </a:rPr>
              <a:t>bills and other expenses</a:t>
            </a:r>
            <a:r>
              <a:rPr lang="en-US" dirty="0">
                <a:solidFill>
                  <a:srgbClr val="101820"/>
                </a:solidFill>
                <a:ea typeface="MS PGothic" charset="0"/>
              </a:rPr>
              <a:t>. </a:t>
            </a:r>
            <a:endParaRPr lang="en-US" dirty="0" smtClean="0">
              <a:solidFill>
                <a:srgbClr val="101820"/>
              </a:solidFill>
              <a:ea typeface="MS PGothic" charset="0"/>
            </a:endParaRPr>
          </a:p>
          <a:p>
            <a:pPr lvl="1">
              <a:buFont typeface="Wingdings" charset="0"/>
              <a:buChar char=""/>
              <a:defRPr/>
            </a:pPr>
            <a:r>
              <a:rPr lang="en-US" dirty="0" smtClean="0">
                <a:solidFill>
                  <a:srgbClr val="101820"/>
                </a:solidFill>
              </a:rPr>
              <a:t>Spending analysis section of </a:t>
            </a:r>
            <a:r>
              <a:rPr lang="en-US" i="1" dirty="0">
                <a:solidFill>
                  <a:srgbClr val="101820"/>
                </a:solidFill>
                <a:ea typeface="MS PGothic" charset="0"/>
              </a:rPr>
              <a:t>Tool 1: Spending </a:t>
            </a:r>
            <a:r>
              <a:rPr lang="en-US" i="1" dirty="0" smtClean="0">
                <a:solidFill>
                  <a:srgbClr val="101820"/>
                </a:solidFill>
                <a:ea typeface="MS PGothic" charset="0"/>
              </a:rPr>
              <a:t>tracker</a:t>
            </a:r>
            <a:r>
              <a:rPr lang="en-US" dirty="0" smtClean="0">
                <a:solidFill>
                  <a:srgbClr val="101820"/>
                </a:solidFill>
                <a:ea typeface="MS PGothic" charset="0"/>
              </a:rPr>
              <a:t> from </a:t>
            </a:r>
            <a:r>
              <a:rPr lang="en-US" i="1" dirty="0">
                <a:solidFill>
                  <a:srgbClr val="101820"/>
                </a:solidFill>
                <a:ea typeface="MS PGothic" charset="0"/>
              </a:rPr>
              <a:t>Module 4: Paying </a:t>
            </a:r>
            <a:r>
              <a:rPr lang="en-US" i="1" dirty="0" smtClean="0">
                <a:solidFill>
                  <a:srgbClr val="101820"/>
                </a:solidFill>
                <a:ea typeface="MS PGothic" charset="0"/>
              </a:rPr>
              <a:t>bills and other expenses</a:t>
            </a:r>
            <a:r>
              <a:rPr lang="en-US" dirty="0" smtClean="0">
                <a:solidFill>
                  <a:srgbClr val="101820"/>
                </a:solidFill>
                <a:ea typeface="MS PGothic" charset="0"/>
              </a:rPr>
              <a:t>.</a:t>
            </a:r>
            <a:endParaRPr lang="en-US" dirty="0" smtClean="0">
              <a:solidFill>
                <a:srgbClr val="101820"/>
              </a:solidFill>
            </a:endParaRPr>
          </a:p>
          <a:p>
            <a:pPr marL="400050" lvl="1" indent="0">
              <a:buFont typeface="Wingdings" charset="0"/>
              <a:buNone/>
              <a:defRPr/>
            </a:pPr>
            <a:r>
              <a:rPr lang="en-US" sz="2000" dirty="0" smtClean="0">
                <a:solidFill>
                  <a:srgbClr val="101820"/>
                </a:solidFill>
              </a:rPr>
              <a:t>to understand your current situation.</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tLang="en-US" dirty="0" smtClean="0"/>
              <a:t>Developing a cash flow budget</a:t>
            </a:r>
          </a:p>
        </p:txBody>
      </p:sp>
      <p:sp>
        <p:nvSpPr>
          <p:cNvPr id="3" name="Content Placeholder 2"/>
          <p:cNvSpPr>
            <a:spLocks noGrp="1"/>
          </p:cNvSpPr>
          <p:nvPr>
            <p:ph idx="1"/>
          </p:nvPr>
        </p:nvSpPr>
        <p:spPr/>
        <p:txBody>
          <a:bodyPr>
            <a:normAutofit/>
          </a:bodyPr>
          <a:lstStyle/>
          <a:p>
            <a:pPr marL="452628" indent="-457200">
              <a:buFont typeface="+mj-lt"/>
              <a:buAutoNum type="arabicPeriod" startAt="2"/>
              <a:defRPr/>
            </a:pPr>
            <a:r>
              <a:rPr lang="en-US" dirty="0" smtClean="0">
                <a:solidFill>
                  <a:srgbClr val="101820"/>
                </a:solidFill>
              </a:rPr>
              <a:t>Review your goals.</a:t>
            </a:r>
          </a:p>
          <a:p>
            <a:pPr marL="452628" indent="-457200">
              <a:buFont typeface="+mj-lt"/>
              <a:buAutoNum type="arabicPeriod" startAt="2"/>
              <a:defRPr/>
            </a:pPr>
            <a:r>
              <a:rPr lang="en-US" dirty="0" smtClean="0">
                <a:solidFill>
                  <a:srgbClr val="101820"/>
                </a:solidFill>
              </a:rPr>
              <a:t>Review Planning for life events and large purchases worksheet if completed.</a:t>
            </a:r>
          </a:p>
          <a:p>
            <a:pPr marL="457200" indent="-457200">
              <a:buFont typeface="+mj-lt"/>
              <a:buAutoNum type="arabicPeriod" startAt="2"/>
              <a:defRPr/>
            </a:pPr>
            <a:r>
              <a:rPr lang="en-US" dirty="0" smtClean="0">
                <a:solidFill>
                  <a:srgbClr val="101820"/>
                </a:solidFill>
              </a:rPr>
              <a:t>Choose format for cash flow. </a:t>
            </a:r>
            <a:r>
              <a:rPr lang="en-US" i="1" dirty="0">
                <a:solidFill>
                  <a:srgbClr val="101820"/>
                </a:solidFill>
                <a:ea typeface="MS PGothic" charset="0"/>
              </a:rPr>
              <a:t>Tool 1: Cash </a:t>
            </a:r>
            <a:r>
              <a:rPr lang="en-US" i="1" dirty="0" smtClean="0">
                <a:solidFill>
                  <a:srgbClr val="101820"/>
                </a:solidFill>
                <a:ea typeface="MS PGothic" charset="0"/>
              </a:rPr>
              <a:t>flow budget</a:t>
            </a:r>
            <a:r>
              <a:rPr lang="en-US" dirty="0" smtClean="0">
                <a:solidFill>
                  <a:srgbClr val="101820"/>
                </a:solidFill>
                <a:ea typeface="MS PGothic" charset="0"/>
              </a:rPr>
              <a:t> or </a:t>
            </a:r>
            <a:r>
              <a:rPr lang="en-US" i="1" dirty="0">
                <a:solidFill>
                  <a:srgbClr val="101820"/>
                </a:solidFill>
                <a:ea typeface="MS PGothic" charset="0"/>
              </a:rPr>
              <a:t>Tool 2: Cash </a:t>
            </a:r>
            <a:r>
              <a:rPr lang="en-US" i="1" dirty="0" smtClean="0">
                <a:solidFill>
                  <a:srgbClr val="101820"/>
                </a:solidFill>
                <a:ea typeface="MS PGothic" charset="0"/>
              </a:rPr>
              <a:t>flow calendar</a:t>
            </a:r>
            <a:r>
              <a:rPr lang="en-US" dirty="0" smtClean="0">
                <a:solidFill>
                  <a:srgbClr val="101820"/>
                </a:solidFill>
                <a:ea typeface="MS PGothic" charset="0"/>
              </a:rPr>
              <a:t>. </a:t>
            </a:r>
            <a:endParaRPr lang="en-US" dirty="0" smtClean="0">
              <a:solidFill>
                <a:srgbClr val="101820"/>
              </a:solidFill>
            </a:endParaRPr>
          </a:p>
          <a:p>
            <a:pPr marL="457200" indent="-457200">
              <a:buFont typeface="+mj-lt"/>
              <a:buAutoNum type="arabicPeriod" startAt="2"/>
              <a:defRPr/>
            </a:pPr>
            <a:r>
              <a:rPr lang="en-US" dirty="0" smtClean="0">
                <a:solidFill>
                  <a:srgbClr val="101820"/>
                </a:solidFill>
              </a:rPr>
              <a:t>Write the following in the approximate week you expect each item to happen:</a:t>
            </a:r>
          </a:p>
          <a:p>
            <a:pPr marL="857250" lvl="1" indent="-457200">
              <a:buFont typeface="Wingdings" charset="0"/>
              <a:buChar char=""/>
              <a:defRPr/>
            </a:pPr>
            <a:r>
              <a:rPr lang="en-US" dirty="0">
                <a:solidFill>
                  <a:srgbClr val="101820"/>
                </a:solidFill>
              </a:rPr>
              <a:t>P</a:t>
            </a:r>
            <a:r>
              <a:rPr lang="en-US" dirty="0" smtClean="0">
                <a:solidFill>
                  <a:srgbClr val="101820"/>
                </a:solidFill>
              </a:rPr>
              <a:t>rojected income, benefits, and others resources, and</a:t>
            </a:r>
          </a:p>
          <a:p>
            <a:pPr marL="857250" lvl="1" indent="-457200">
              <a:buFont typeface="Wingdings" charset="0"/>
              <a:buChar char=""/>
              <a:defRPr/>
            </a:pPr>
            <a:r>
              <a:rPr lang="en-US" dirty="0" smtClean="0">
                <a:solidFill>
                  <a:srgbClr val="101820"/>
                </a:solidFill>
              </a:rPr>
              <a:t>Spending that cannot be cut.</a:t>
            </a:r>
          </a:p>
          <a:p>
            <a:pPr marL="457200" indent="-457200">
              <a:buFont typeface="+mj-lt"/>
              <a:buAutoNum type="arabicPeriod" startAt="2"/>
              <a:defRPr/>
            </a:pPr>
            <a:endParaRPr lang="en-US" dirty="0" smtClean="0">
              <a:solidFill>
                <a:srgbClr val="101820"/>
              </a:solidFill>
            </a:endParaRPr>
          </a:p>
          <a:p>
            <a:pPr marL="457200" indent="-457200">
              <a:buFont typeface="+mj-lt"/>
              <a:buAutoNum type="arabicPeriod" startAt="2"/>
              <a:defRPr/>
            </a:pPr>
            <a:endParaRPr lang="en-US" dirty="0" smtClean="0">
              <a:solidFill>
                <a:srgbClr val="101820"/>
              </a:solidFill>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Title 1"/>
          <p:cNvSpPr>
            <a:spLocks noGrp="1"/>
          </p:cNvSpPr>
          <p:nvPr>
            <p:ph type="title"/>
          </p:nvPr>
        </p:nvSpPr>
        <p:spPr/>
        <p:txBody>
          <a:bodyPr/>
          <a:lstStyle/>
          <a:p>
            <a:r>
              <a:rPr lang="en-US" altLang="en-US" dirty="0" smtClean="0"/>
              <a:t>Developing a cash flow budget</a:t>
            </a:r>
          </a:p>
        </p:txBody>
      </p:sp>
      <p:sp>
        <p:nvSpPr>
          <p:cNvPr id="3" name="Content Placeholder 2"/>
          <p:cNvSpPr>
            <a:spLocks noGrp="1"/>
          </p:cNvSpPr>
          <p:nvPr>
            <p:ph idx="1"/>
          </p:nvPr>
        </p:nvSpPr>
        <p:spPr/>
        <p:txBody>
          <a:bodyPr>
            <a:normAutofit/>
          </a:bodyPr>
          <a:lstStyle/>
          <a:p>
            <a:pPr marL="457200" indent="-457200">
              <a:buFont typeface="+mj-lt"/>
              <a:buAutoNum type="arabicPeriod" startAt="6"/>
              <a:defRPr/>
            </a:pPr>
            <a:r>
              <a:rPr lang="en-US" dirty="0"/>
              <a:t>Set targets for spending to help create savings for goals, life events, and large </a:t>
            </a:r>
            <a:r>
              <a:rPr lang="en-US" dirty="0" smtClean="0"/>
              <a:t>purchases.</a:t>
            </a:r>
            <a:endParaRPr lang="en-US" dirty="0"/>
          </a:p>
          <a:p>
            <a:pPr marL="857250" lvl="1" indent="-457200">
              <a:buFont typeface="Wingdings" charset="0"/>
              <a:buChar char=""/>
              <a:defRPr/>
            </a:pPr>
            <a:r>
              <a:rPr lang="en-US" dirty="0"/>
              <a:t>Spending that </a:t>
            </a:r>
            <a:r>
              <a:rPr lang="en-US" u="sng" dirty="0"/>
              <a:t>can be </a:t>
            </a:r>
            <a:r>
              <a:rPr lang="en-US" b="1" u="sng" dirty="0"/>
              <a:t>eliminated</a:t>
            </a:r>
            <a:r>
              <a:rPr lang="en-US" b="1" dirty="0"/>
              <a:t> </a:t>
            </a:r>
          </a:p>
          <a:p>
            <a:pPr marL="857250" lvl="1" indent="-457200">
              <a:buFont typeface="Wingdings" charset="0"/>
              <a:buChar char=""/>
              <a:defRPr/>
            </a:pPr>
            <a:r>
              <a:rPr lang="en-US" dirty="0"/>
              <a:t>Spending that </a:t>
            </a:r>
            <a:r>
              <a:rPr lang="en-US" u="sng" dirty="0"/>
              <a:t>can be </a:t>
            </a:r>
            <a:r>
              <a:rPr lang="en-US" b="1" u="sng" dirty="0" smtClean="0"/>
              <a:t>reduced</a:t>
            </a:r>
          </a:p>
          <a:p>
            <a:pPr marL="457200" indent="-457200">
              <a:buFont typeface="+mj-lt"/>
              <a:buAutoNum type="arabicPeriod" startAt="6"/>
              <a:defRPr/>
            </a:pPr>
            <a:r>
              <a:rPr lang="en-US" dirty="0" smtClean="0"/>
              <a:t>Fill in savings for goals, life expenses, and large purchases.</a:t>
            </a:r>
            <a:endParaRPr lang="en-US" dirty="0"/>
          </a:p>
          <a:p>
            <a:pPr marL="0" indent="0">
              <a:buFont typeface="Wingdings" charset="0"/>
              <a:buNone/>
              <a:defRPr/>
            </a:pPr>
            <a:endParaRPr lang="en-US"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pPr eaLnBrk="1" hangingPunct="1"/>
            <a:r>
              <a:rPr lang="en-US" altLang="en-US" dirty="0" smtClean="0"/>
              <a:t>Introduction activity</a:t>
            </a:r>
          </a:p>
        </p:txBody>
      </p:sp>
      <p:sp>
        <p:nvSpPr>
          <p:cNvPr id="38914" name="Content Placeholder 2"/>
          <p:cNvSpPr>
            <a:spLocks noGrp="1"/>
          </p:cNvSpPr>
          <p:nvPr>
            <p:ph idx="1"/>
          </p:nvPr>
        </p:nvSpPr>
        <p:spPr/>
        <p:txBody>
          <a:bodyPr/>
          <a:lstStyle/>
          <a:p>
            <a:pPr eaLnBrk="1" hangingPunct="1">
              <a:lnSpc>
                <a:spcPts val="2800"/>
              </a:lnSpc>
              <a:spcBef>
                <a:spcPts val="1200"/>
              </a:spcBef>
            </a:pPr>
            <a:r>
              <a:rPr lang="en-US" altLang="en-US" dirty="0" smtClean="0">
                <a:solidFill>
                  <a:srgbClr val="101820"/>
                </a:solidFill>
              </a:rPr>
              <a:t>Share name</a:t>
            </a:r>
          </a:p>
          <a:p>
            <a:pPr eaLnBrk="1" hangingPunct="1">
              <a:lnSpc>
                <a:spcPts val="2800"/>
              </a:lnSpc>
              <a:spcBef>
                <a:spcPts val="1200"/>
              </a:spcBef>
            </a:pPr>
            <a:r>
              <a:rPr lang="en-US" altLang="en-US" dirty="0" smtClean="0">
                <a:solidFill>
                  <a:srgbClr val="101820"/>
                </a:solidFill>
              </a:rPr>
              <a:t>Organization</a:t>
            </a:r>
          </a:p>
          <a:p>
            <a:pPr eaLnBrk="1" hangingPunct="1">
              <a:lnSpc>
                <a:spcPts val="2800"/>
              </a:lnSpc>
              <a:spcBef>
                <a:spcPts val="1200"/>
              </a:spcBef>
            </a:pPr>
            <a:r>
              <a:rPr lang="en-US" altLang="en-US" dirty="0" smtClean="0">
                <a:solidFill>
                  <a:srgbClr val="101820"/>
                </a:solidFill>
              </a:rPr>
              <a:t>“What do you expect or hope to get from this training?”</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Title 1"/>
          <p:cNvSpPr>
            <a:spLocks noGrp="1"/>
          </p:cNvSpPr>
          <p:nvPr>
            <p:ph type="title"/>
          </p:nvPr>
        </p:nvSpPr>
        <p:spPr/>
        <p:txBody>
          <a:bodyPr/>
          <a:lstStyle/>
          <a:p>
            <a:r>
              <a:rPr lang="en-US" altLang="en-US" dirty="0" smtClean="0">
                <a:solidFill>
                  <a:srgbClr val="101820"/>
                </a:solidFill>
              </a:rPr>
              <a:t>Tool 1: Cash flow budget</a:t>
            </a:r>
          </a:p>
        </p:txBody>
      </p:sp>
      <p:pic>
        <p:nvPicPr>
          <p:cNvPr id="262146" name="Picture 1" descr="See http://files.consumerfinance.gov/f/documents/201701_cfpb_YMYG-Toolkit.pdf#page=172.&#10;&#10;Example table showing cash flow budget for 5 weeks with items including beginning balance, sources of cash, uses of cash and balance for wee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863" y="1173163"/>
            <a:ext cx="8546274" cy="5482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Title 1"/>
          <p:cNvSpPr>
            <a:spLocks noGrp="1"/>
          </p:cNvSpPr>
          <p:nvPr>
            <p:ph type="title"/>
          </p:nvPr>
        </p:nvSpPr>
        <p:spPr/>
        <p:txBody>
          <a:bodyPr/>
          <a:lstStyle/>
          <a:p>
            <a:r>
              <a:rPr lang="en-US" altLang="en-US" dirty="0" smtClean="0">
                <a:solidFill>
                  <a:srgbClr val="101820"/>
                </a:solidFill>
              </a:rPr>
              <a:t>Tool 2: Cash flow calendar</a:t>
            </a:r>
          </a:p>
        </p:txBody>
      </p:sp>
      <p:pic>
        <p:nvPicPr>
          <p:cNvPr id="264194" name="Picture 1" descr="See http://files.consumerfinance.gov/f/documents/201701_cfpb_YMYG-Toolkit.pdf#page=178.&#10;&#10;Sample week for Cash Flow Calendar: Beginning balance: $130 (from week before), &#10;What came in (Income / Benefits / Resources) and Ending balance. Beginning balance: $130 + Total sources: $585, including SNAP – Total uses: $450 = Ending balance: $265, including $100 in SNA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03438" y="1399105"/>
            <a:ext cx="493712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Title 1"/>
          <p:cNvSpPr>
            <a:spLocks noGrp="1"/>
          </p:cNvSpPr>
          <p:nvPr>
            <p:ph type="title"/>
          </p:nvPr>
        </p:nvSpPr>
        <p:spPr/>
        <p:txBody>
          <a:bodyPr/>
          <a:lstStyle/>
          <a:p>
            <a:r>
              <a:rPr lang="en-US" altLang="en-US" dirty="0" smtClean="0"/>
              <a:t>Tool 3: Improving cash flow checklist</a:t>
            </a:r>
          </a:p>
        </p:txBody>
      </p:sp>
      <p:sp>
        <p:nvSpPr>
          <p:cNvPr id="21" name="Content Placeholder 2"/>
          <p:cNvSpPr>
            <a:spLocks noGrp="1"/>
          </p:cNvSpPr>
          <p:nvPr>
            <p:ph idx="4294967295"/>
          </p:nvPr>
        </p:nvSpPr>
        <p:spPr>
          <a:xfrm>
            <a:off x="328613" y="634745"/>
            <a:ext cx="8134350" cy="5289550"/>
          </a:xfrm>
        </p:spPr>
        <p:txBody>
          <a:bodyPr>
            <a:normAutofit/>
          </a:bodyPr>
          <a:lstStyle/>
          <a:p>
            <a:pPr marL="0" indent="0">
              <a:buFont typeface="Wingdings" panose="05000000000000000000" pitchFamily="2" charset="2"/>
              <a:buNone/>
            </a:pPr>
            <a:endParaRPr lang="en-US" altLang="en-US" dirty="0" smtClean="0">
              <a:solidFill>
                <a:srgbClr val="101820"/>
              </a:solidFill>
            </a:endParaRPr>
          </a:p>
          <a:p>
            <a:pPr marL="0" indent="0">
              <a:buFont typeface="Wingdings" panose="05000000000000000000" pitchFamily="2" charset="2"/>
              <a:buNone/>
            </a:pPr>
            <a:endParaRPr lang="en-US" altLang="en-US" dirty="0" smtClean="0">
              <a:solidFill>
                <a:srgbClr val="101820"/>
              </a:solidFill>
            </a:endParaRPr>
          </a:p>
          <a:p>
            <a:pPr marL="914400" lvl="2" indent="0">
              <a:lnSpc>
                <a:spcPts val="3200"/>
              </a:lnSpc>
              <a:buFont typeface="Arial" panose="020B0604020202020204" pitchFamily="34" charset="0"/>
              <a:buNone/>
            </a:pPr>
            <a:r>
              <a:rPr lang="en-US" altLang="en-US" sz="1800" b="1" dirty="0" smtClean="0">
                <a:solidFill>
                  <a:srgbClr val="101820"/>
                </a:solidFill>
              </a:rPr>
              <a:t>Increase</a:t>
            </a:r>
            <a:r>
              <a:rPr lang="en-US" altLang="en-US" sz="1800" dirty="0" smtClean="0">
                <a:solidFill>
                  <a:srgbClr val="101820"/>
                </a:solidFill>
              </a:rPr>
              <a:t> sources of cash, income, or other financial resources, including accessing public benefits and applying for tax credits for which you qualify.</a:t>
            </a:r>
          </a:p>
          <a:p>
            <a:pPr marL="1371600" lvl="3" indent="0">
              <a:lnSpc>
                <a:spcPts val="3200"/>
              </a:lnSpc>
              <a:buFont typeface="Arial" panose="020B0604020202020204" pitchFamily="34" charset="0"/>
              <a:buNone/>
            </a:pPr>
            <a:endParaRPr lang="en-US" altLang="en-US" sz="2000" dirty="0" smtClean="0">
              <a:solidFill>
                <a:srgbClr val="101820"/>
              </a:solidFill>
            </a:endParaRPr>
          </a:p>
          <a:p>
            <a:pPr marL="914400" lvl="2" indent="0">
              <a:lnSpc>
                <a:spcPts val="3200"/>
              </a:lnSpc>
              <a:buFont typeface="Arial" panose="020B0604020202020204" pitchFamily="34" charset="0"/>
              <a:buNone/>
            </a:pPr>
            <a:r>
              <a:rPr lang="en-US" altLang="en-US" sz="1800" b="1" dirty="0" smtClean="0">
                <a:solidFill>
                  <a:srgbClr val="101820"/>
                </a:solidFill>
              </a:rPr>
              <a:t>Decrease </a:t>
            </a:r>
            <a:r>
              <a:rPr lang="en-US" altLang="en-US" sz="1800" dirty="0" smtClean="0">
                <a:solidFill>
                  <a:srgbClr val="101820"/>
                </a:solidFill>
              </a:rPr>
              <a:t>your spending or uses of cash and other financial resources.</a:t>
            </a:r>
          </a:p>
          <a:p>
            <a:pPr marL="457200" lvl="1" indent="0">
              <a:lnSpc>
                <a:spcPts val="3200"/>
              </a:lnSpc>
              <a:buFont typeface="Wingdings" panose="05000000000000000000" pitchFamily="2" charset="2"/>
              <a:buNone/>
            </a:pPr>
            <a:endParaRPr lang="en-US" altLang="en-US" dirty="0" smtClean="0">
              <a:solidFill>
                <a:srgbClr val="101820"/>
              </a:solidFill>
            </a:endParaRPr>
          </a:p>
          <a:p>
            <a:pPr marL="914400" lvl="2" indent="0">
              <a:lnSpc>
                <a:spcPts val="3200"/>
              </a:lnSpc>
              <a:buFont typeface="Arial" panose="020B0604020202020204" pitchFamily="34" charset="0"/>
              <a:buNone/>
            </a:pPr>
            <a:r>
              <a:rPr lang="en-US" altLang="en-US" sz="1800" b="1" dirty="0" smtClean="0">
                <a:solidFill>
                  <a:srgbClr val="101820"/>
                </a:solidFill>
              </a:rPr>
              <a:t>Match</a:t>
            </a:r>
            <a:r>
              <a:rPr lang="en-US" altLang="en-US" sz="1800" dirty="0" smtClean="0">
                <a:solidFill>
                  <a:srgbClr val="101820"/>
                </a:solidFill>
              </a:rPr>
              <a:t> timing of sources and uses of income where possible.</a:t>
            </a:r>
          </a:p>
          <a:p>
            <a:pPr marL="0" indent="0">
              <a:lnSpc>
                <a:spcPts val="3200"/>
              </a:lnSpc>
            </a:pPr>
            <a:endParaRPr lang="en-US" altLang="en-US" b="1" dirty="0" smtClean="0">
              <a:solidFill>
                <a:srgbClr val="101820"/>
              </a:solidFill>
            </a:endParaRPr>
          </a:p>
        </p:txBody>
      </p:sp>
      <p:grpSp>
        <p:nvGrpSpPr>
          <p:cNvPr id="22" name="Group 9" descr="&quot;&quot;"/>
          <p:cNvGrpSpPr>
            <a:grpSpLocks/>
          </p:cNvGrpSpPr>
          <p:nvPr/>
        </p:nvGrpSpPr>
        <p:grpSpPr bwMode="auto">
          <a:xfrm>
            <a:off x="554038" y="4962270"/>
            <a:ext cx="461962" cy="279400"/>
            <a:chOff x="5605860" y="3077329"/>
            <a:chExt cx="330200" cy="199188"/>
          </a:xfrm>
        </p:grpSpPr>
        <p:pic>
          <p:nvPicPr>
            <p:cNvPr id="23" name="Picture 10" descr="&quot;&quo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05860" y="3077329"/>
              <a:ext cx="330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descr="&quot;&quo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05860" y="3213017"/>
              <a:ext cx="330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12" descr="&quot;&quot;"/>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11175" y="3576383"/>
            <a:ext cx="49847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3" descr="&quot;&quot;"/>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11175" y="1741233"/>
            <a:ext cx="49847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Title 1"/>
          <p:cNvSpPr>
            <a:spLocks noGrp="1"/>
          </p:cNvSpPr>
          <p:nvPr>
            <p:ph type="title"/>
          </p:nvPr>
        </p:nvSpPr>
        <p:spPr/>
        <p:txBody>
          <a:bodyPr/>
          <a:lstStyle/>
          <a:p>
            <a:r>
              <a:rPr lang="en-US" altLang="en-US" dirty="0" smtClean="0">
                <a:solidFill>
                  <a:srgbClr val="101820"/>
                </a:solidFill>
              </a:rPr>
              <a:t>Tool 3: Improving cash flow checklist</a:t>
            </a:r>
          </a:p>
        </p:txBody>
      </p:sp>
      <p:pic>
        <p:nvPicPr>
          <p:cNvPr id="268290" name="Picture 1" descr="See http://files.consumerfinance.gov/f/documents/201701_cfpb_YMYG-Toolkit.pdf#page=181.&#10;&#10;Table with suggestions for improving clash flow. The table has 4 columns. The first is for checking off suggestions, the last is for listing next steps. The middle 2 columns provide strategies and helpful tips. Strategy: Negotiate new due dates for bills to better line up with when you get income. Helpful tip: Start with businesses where you have a long-standing relationship. Strategy: Negotiate splitting a monthly payment into two smaller payments. Helpful tip: For example, if a $700 rent  payment is due the first of the  month, see if you can make a $350 payment on the 1st and the 15th. Strategy: Avoid large, lump sum or periodic payments by making monthly payments – car insurance, for example. Helpful tip: You may have to pay a small fee to make this arrangement, but it may make handling these payments more manageabl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038" y="1235334"/>
            <a:ext cx="8041000" cy="52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0"/>
          <p:cNvSpPr>
            <a:spLocks noGrp="1"/>
          </p:cNvSpPr>
          <p:nvPr>
            <p:ph type="title"/>
          </p:nvPr>
        </p:nvSpPr>
        <p:spPr/>
        <p:txBody>
          <a:bodyPr>
            <a:normAutofit fontScale="90000"/>
          </a:bodyPr>
          <a:lstStyle/>
          <a:p>
            <a:pPr>
              <a:defRPr/>
            </a:pPr>
            <a:r>
              <a:rPr lang="en-US" altLang="en-US" dirty="0">
                <a:ea typeface="MS PGothic" charset="-128"/>
              </a:rPr>
              <a:t>Module </a:t>
            </a:r>
            <a:r>
              <a:rPr lang="en-US" altLang="en-US" dirty="0" smtClean="0">
                <a:ea typeface="MS PGothic" charset="-128"/>
              </a:rPr>
              <a:t>5: Opportunities for financial </a:t>
            </a:r>
            <a:r>
              <a:rPr lang="en-US" altLang="en-US" dirty="0">
                <a:ea typeface="MS PGothic" charset="-128"/>
              </a:rPr>
              <a:t>e</a:t>
            </a:r>
            <a:r>
              <a:rPr lang="en-US" altLang="en-US" dirty="0" smtClean="0">
                <a:ea typeface="MS PGothic" charset="-128"/>
              </a:rPr>
              <a:t>mpowerment</a:t>
            </a:r>
            <a:endParaRPr lang="en-US" altLang="en-US" dirty="0">
              <a:ea typeface="MS PGothic" charset="-128"/>
            </a:endParaRPr>
          </a:p>
        </p:txBody>
      </p:sp>
      <p:pic>
        <p:nvPicPr>
          <p:cNvPr id="270338" name="Content Placeholder 1" descr="See http://files.consumerfinance.gov/f/documents/201701_cfpb_YMYG-Toolkit.pdf#page=165.&#10;&#10;If you have a 10 -minute session: Tool 3: Improving cash flow checklist, If you have a 30 -minute session: Tool 1: Cash flow budget or Tool 2: Cash flow calendar, If you have multiple sessions: Check in on cash flow budget development or managemen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4038" y="2739599"/>
            <a:ext cx="8037512" cy="1675665"/>
          </a:xfrm>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smtClean="0">
                <a:solidFill>
                  <a:srgbClr val="3B8636"/>
                </a:solidFill>
              </a:rPr>
              <a:t>Your Money, Your Goals	</a:t>
            </a:r>
            <a:endParaRPr lang="en-US" dirty="0">
              <a:solidFill>
                <a:srgbClr val="3B8636"/>
              </a:solidFill>
            </a:endParaRPr>
          </a:p>
        </p:txBody>
      </p:sp>
      <p:sp>
        <p:nvSpPr>
          <p:cNvPr id="9" name="Subtitle 8"/>
          <p:cNvSpPr>
            <a:spLocks noGrp="1"/>
          </p:cNvSpPr>
          <p:nvPr>
            <p:ph type="subTitle" idx="1"/>
          </p:nvPr>
        </p:nvSpPr>
        <p:spPr/>
        <p:txBody>
          <a:bodyPr/>
          <a:lstStyle/>
          <a:p>
            <a:r>
              <a:rPr lang="en-US" altLang="en-US" smtClean="0"/>
              <a:t>Module 6: Dealing with debt</a:t>
            </a:r>
            <a:endParaRPr lang="en-US" altLang="en-US"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Title 1"/>
          <p:cNvSpPr>
            <a:spLocks noGrp="1"/>
          </p:cNvSpPr>
          <p:nvPr>
            <p:ph type="title"/>
          </p:nvPr>
        </p:nvSpPr>
        <p:spPr/>
        <p:txBody>
          <a:bodyPr/>
          <a:lstStyle/>
          <a:p>
            <a:pPr eaLnBrk="1" hangingPunct="1"/>
            <a:r>
              <a:rPr lang="en-US" altLang="en-US" dirty="0" smtClean="0"/>
              <a:t>What is debt?</a:t>
            </a:r>
          </a:p>
        </p:txBody>
      </p:sp>
      <p:sp>
        <p:nvSpPr>
          <p:cNvPr id="3" name="Content Placeholder 2"/>
          <p:cNvSpPr>
            <a:spLocks noGrp="1"/>
          </p:cNvSpPr>
          <p:nvPr>
            <p:ph idx="1"/>
          </p:nvPr>
        </p:nvSpPr>
        <p:spPr/>
        <p:txBody>
          <a:bodyPr/>
          <a:lstStyle/>
          <a:p>
            <a:pPr eaLnBrk="1" hangingPunct="1"/>
            <a:r>
              <a:rPr lang="en-US" altLang="en-US" b="1" dirty="0" smtClean="0">
                <a:solidFill>
                  <a:srgbClr val="101820"/>
                </a:solidFill>
              </a:rPr>
              <a:t>What is debt?</a:t>
            </a:r>
          </a:p>
          <a:p>
            <a:pPr lvl="1" eaLnBrk="1" hangingPunct="1"/>
            <a:r>
              <a:rPr lang="en-US" altLang="en-US" dirty="0" smtClean="0">
                <a:solidFill>
                  <a:srgbClr val="101820"/>
                </a:solidFill>
              </a:rPr>
              <a:t>Money you owe.</a:t>
            </a:r>
          </a:p>
          <a:p>
            <a:pPr lvl="1" eaLnBrk="1" hangingPunct="1"/>
            <a:r>
              <a:rPr lang="en-US" altLang="en-US" dirty="0" smtClean="0">
                <a:solidFill>
                  <a:srgbClr val="101820"/>
                </a:solidFill>
              </a:rPr>
              <a:t>Debt is a liability. </a:t>
            </a:r>
          </a:p>
          <a:p>
            <a:pPr lvl="1" eaLnBrk="1" hangingPunct="1"/>
            <a:r>
              <a:rPr lang="en-US" altLang="en-US" dirty="0" smtClean="0">
                <a:solidFill>
                  <a:srgbClr val="101820"/>
                </a:solidFill>
              </a:rPr>
              <a:t>Debt may obligate future income.</a:t>
            </a:r>
          </a:p>
          <a:p>
            <a:pPr lvl="1" eaLnBrk="1" hangingPunct="1"/>
            <a:endParaRPr lang="en-US" altLang="en-US" b="1" i="1" dirty="0" smtClean="0">
              <a:solidFill>
                <a:srgbClr val="101820"/>
              </a:solidFill>
            </a:endParaRPr>
          </a:p>
          <a:p>
            <a:pPr eaLnBrk="1" hangingPunct="1"/>
            <a:r>
              <a:rPr lang="en-US" altLang="en-US" b="1" dirty="0" smtClean="0">
                <a:solidFill>
                  <a:srgbClr val="101820"/>
                </a:solidFill>
              </a:rPr>
              <a:t>How is debt different from credit? For our purposes…</a:t>
            </a:r>
          </a:p>
          <a:p>
            <a:pPr lvl="1"/>
            <a:r>
              <a:rPr lang="en-US" altLang="en-US" dirty="0" smtClean="0">
                <a:solidFill>
                  <a:srgbClr val="101820"/>
                </a:solidFill>
              </a:rPr>
              <a:t>Credit is the ability to borrow money.</a:t>
            </a:r>
          </a:p>
          <a:p>
            <a:pPr lvl="1"/>
            <a:r>
              <a:rPr lang="en-US" altLang="en-US" dirty="0" smtClean="0">
                <a:solidFill>
                  <a:srgbClr val="101820"/>
                </a:solidFill>
              </a:rPr>
              <a:t>Debt is the result of using credit.</a:t>
            </a:r>
          </a:p>
        </p:txBody>
      </p:sp>
      <p:pic>
        <p:nvPicPr>
          <p:cNvPr id="274435" name="Picture 3" descr="Dollar sign in a black circle positioned on an upward pointing arrow that is crooked to resemble a line graph."/>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02300" y="1345387"/>
            <a:ext cx="3201988"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Title 1"/>
          <p:cNvSpPr>
            <a:spLocks noGrp="1"/>
          </p:cNvSpPr>
          <p:nvPr>
            <p:ph type="title"/>
          </p:nvPr>
        </p:nvSpPr>
        <p:spPr/>
        <p:txBody>
          <a:bodyPr/>
          <a:lstStyle/>
          <a:p>
            <a:r>
              <a:rPr lang="en-US" altLang="en-US" smtClean="0"/>
              <a:t>Good debt, bad debt</a:t>
            </a:r>
            <a:endParaRPr lang="en-US" altLang="en-US" dirty="0" smtClean="0"/>
          </a:p>
        </p:txBody>
      </p:sp>
      <p:sp>
        <p:nvSpPr>
          <p:cNvPr id="3" name="Content Placeholder 2"/>
          <p:cNvSpPr>
            <a:spLocks noGrp="1"/>
          </p:cNvSpPr>
          <p:nvPr>
            <p:ph idx="1"/>
          </p:nvPr>
        </p:nvSpPr>
        <p:spPr/>
        <p:txBody>
          <a:bodyPr/>
          <a:lstStyle/>
          <a:p>
            <a:r>
              <a:rPr lang="en-US" altLang="en-US" smtClean="0"/>
              <a:t>Loan from friend or family member</a:t>
            </a:r>
          </a:p>
          <a:p>
            <a:r>
              <a:rPr lang="en-US" altLang="en-US" smtClean="0"/>
              <a:t>Car loan </a:t>
            </a:r>
          </a:p>
          <a:p>
            <a:r>
              <a:rPr lang="en-US" altLang="en-US" smtClean="0"/>
              <a:t>Student loan</a:t>
            </a:r>
          </a:p>
          <a:p>
            <a:r>
              <a:rPr lang="en-US" altLang="en-US" smtClean="0"/>
              <a:t>Payday loan</a:t>
            </a:r>
          </a:p>
          <a:p>
            <a:r>
              <a:rPr lang="en-US" altLang="en-US" smtClean="0"/>
              <a:t>Mortgage (loan for a home)</a:t>
            </a:r>
          </a:p>
          <a:p>
            <a:r>
              <a:rPr lang="en-US" altLang="en-US" smtClean="0"/>
              <a:t>Car title loan</a:t>
            </a:r>
          </a:p>
          <a:p>
            <a:r>
              <a:rPr lang="en-US" altLang="en-US" smtClean="0"/>
              <a:t>Pawn shop loan</a:t>
            </a:r>
          </a:p>
          <a:p>
            <a:endParaRPr lang="en-US"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Title 1"/>
          <p:cNvSpPr>
            <a:spLocks noGrp="1"/>
          </p:cNvSpPr>
          <p:nvPr>
            <p:ph type="title"/>
          </p:nvPr>
        </p:nvSpPr>
        <p:spPr/>
        <p:txBody>
          <a:bodyPr/>
          <a:lstStyle/>
          <a:p>
            <a:r>
              <a:rPr lang="en-US" altLang="en-US" dirty="0" smtClean="0"/>
              <a:t>Rent-to-own arrangements</a:t>
            </a:r>
          </a:p>
        </p:txBody>
      </p:sp>
      <p:sp>
        <p:nvSpPr>
          <p:cNvPr id="3" name="Content Placeholder 2"/>
          <p:cNvSpPr>
            <a:spLocks noGrp="1"/>
          </p:cNvSpPr>
          <p:nvPr>
            <p:ph idx="1"/>
          </p:nvPr>
        </p:nvSpPr>
        <p:spPr/>
        <p:txBody>
          <a:bodyPr/>
          <a:lstStyle/>
          <a:p>
            <a:pPr marL="0" indent="0">
              <a:buFont typeface="Wingdings" panose="05000000000000000000" pitchFamily="2" charset="2"/>
              <a:buNone/>
              <a:defRPr/>
            </a:pPr>
            <a:r>
              <a:rPr lang="en-US" altLang="en-US" b="1" dirty="0" smtClean="0"/>
              <a:t>Rent-to-own arrangements</a:t>
            </a:r>
            <a:endParaRPr lang="en-US" altLang="en-US" dirty="0" smtClean="0"/>
          </a:p>
          <a:p>
            <a:pPr indent="-342900">
              <a:defRPr/>
            </a:pPr>
            <a:r>
              <a:rPr lang="en-US" altLang="en-US" dirty="0" smtClean="0"/>
              <a:t>Leasing consumer goods, typically with the option to purchase the item by continuing to make payments for some specified period of time</a:t>
            </a:r>
          </a:p>
          <a:p>
            <a:pPr indent="-342900">
              <a:defRPr/>
            </a:pPr>
            <a:r>
              <a:rPr lang="en-US" altLang="en-US" dirty="0" smtClean="0"/>
              <a:t>Typically more expensive than if purchased outright</a:t>
            </a:r>
          </a:p>
          <a:p>
            <a:pPr indent="-342900">
              <a:defRPr/>
            </a:pPr>
            <a:r>
              <a:rPr lang="en-US" altLang="en-US" dirty="0" smtClean="0"/>
              <a:t>Items can be confiscated if payments are not made as agreed</a:t>
            </a:r>
          </a:p>
          <a:p>
            <a:pPr indent="-342900">
              <a:defRPr/>
            </a:pPr>
            <a:r>
              <a:rPr lang="en-US" altLang="en-US" dirty="0" smtClean="0"/>
              <a:t>You have the option to return the item at any time</a:t>
            </a:r>
          </a:p>
          <a:p>
            <a:pPr marL="0" indent="0">
              <a:defRPr/>
            </a:pPr>
            <a:endParaRPr lang="en-US" altLang="en-US" dirty="0" smtClean="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itle 1"/>
          <p:cNvSpPr>
            <a:spLocks noGrp="1"/>
          </p:cNvSpPr>
          <p:nvPr>
            <p:ph type="title"/>
          </p:nvPr>
        </p:nvSpPr>
        <p:spPr/>
        <p:txBody>
          <a:bodyPr/>
          <a:lstStyle/>
          <a:p>
            <a:r>
              <a:rPr lang="en-US" altLang="en-US" dirty="0" smtClean="0"/>
              <a:t>Co-signers: Agree to repay the loan</a:t>
            </a:r>
          </a:p>
        </p:txBody>
      </p:sp>
      <p:sp>
        <p:nvSpPr>
          <p:cNvPr id="3" name="Content Placeholder 2"/>
          <p:cNvSpPr>
            <a:spLocks noGrp="1"/>
          </p:cNvSpPr>
          <p:nvPr>
            <p:ph idx="1"/>
          </p:nvPr>
        </p:nvSpPr>
        <p:spPr/>
        <p:txBody>
          <a:bodyPr/>
          <a:lstStyle/>
          <a:p>
            <a:pPr marL="0" indent="0">
              <a:buFont typeface="Wingdings" panose="05000000000000000000" pitchFamily="2" charset="2"/>
              <a:buNone/>
              <a:defRPr/>
            </a:pPr>
            <a:r>
              <a:rPr lang="en-US" altLang="en-US" b="1" dirty="0" smtClean="0"/>
              <a:t>Co-signing on a loan</a:t>
            </a:r>
            <a:endParaRPr lang="en-US" altLang="en-US" dirty="0" smtClean="0"/>
          </a:p>
          <a:p>
            <a:pPr indent="-342900">
              <a:defRPr/>
            </a:pPr>
            <a:r>
              <a:rPr lang="en-US" altLang="en-US" dirty="0" smtClean="0"/>
              <a:t>Means you have the same obligation to pay the debt as the borrower</a:t>
            </a:r>
          </a:p>
          <a:p>
            <a:pPr indent="-342900">
              <a:defRPr/>
            </a:pPr>
            <a:r>
              <a:rPr lang="en-US" altLang="en-US" dirty="0" smtClean="0"/>
              <a:t>Can result in you having to repay any missed payments</a:t>
            </a:r>
          </a:p>
          <a:p>
            <a:pPr indent="-342900">
              <a:defRPr/>
            </a:pPr>
            <a:r>
              <a:rPr lang="en-US" altLang="en-US" dirty="0" smtClean="0"/>
              <a:t>Can affect your credit score and ability to obtain a future loan</a:t>
            </a:r>
          </a:p>
          <a:p>
            <a:pPr indent="-342900">
              <a:defRPr/>
            </a:pPr>
            <a:endParaRPr lang="en-US" altLang="en-US" dirty="0" smtClean="0"/>
          </a:p>
          <a:p>
            <a:pPr marL="0" indent="0">
              <a:buFont typeface="Wingdings" charset="2"/>
              <a:buNone/>
              <a:defRPr/>
            </a:pPr>
            <a:r>
              <a:rPr lang="en-US" altLang="en-US" b="1" i="1" dirty="0" smtClean="0"/>
              <a:t>Before co-signing, read the terms of the loan and consider carefully before taking on the risk.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r>
              <a:rPr lang="en-US" altLang="en-US" dirty="0" smtClean="0"/>
              <a:t>Training presenter</a:t>
            </a:r>
          </a:p>
        </p:txBody>
      </p:sp>
      <p:sp>
        <p:nvSpPr>
          <p:cNvPr id="40962" name="Content Placeholder 2"/>
          <p:cNvSpPr>
            <a:spLocks noGrp="1"/>
          </p:cNvSpPr>
          <p:nvPr>
            <p:ph idx="1"/>
          </p:nvPr>
        </p:nvSpPr>
        <p:spPr/>
        <p:txBody>
          <a:bodyPr/>
          <a:lstStyle/>
          <a:p>
            <a:pPr marL="0" indent="0">
              <a:buNone/>
            </a:pPr>
            <a:r>
              <a:rPr lang="en-US" altLang="en-US" dirty="0" smtClean="0"/>
              <a:t>The Consumer Financial Protection Bureau created the Your Money, Your Goals toolkit for consumers, as well as the training materials presented today. These materials are being presented to you by a local organization. The organizations or individuals presenting these materials are not agents or employees of the CFPB, and their views do not represent the views of the Bureau. The CFPB is not responsible for the advice or actions of these individuals or entities. The Bureau appreciates the opportunity to work with the organizations that are presenting these materials.</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Title 1"/>
          <p:cNvSpPr>
            <a:spLocks noGrp="1"/>
          </p:cNvSpPr>
          <p:nvPr>
            <p:ph type="title"/>
          </p:nvPr>
        </p:nvSpPr>
        <p:spPr/>
        <p:txBody>
          <a:bodyPr/>
          <a:lstStyle/>
          <a:p>
            <a:r>
              <a:rPr lang="en-US" altLang="en-US" dirty="0" smtClean="0"/>
              <a:t>Medical debt</a:t>
            </a:r>
          </a:p>
        </p:txBody>
      </p:sp>
      <p:sp>
        <p:nvSpPr>
          <p:cNvPr id="3" name="Content Placeholder 2"/>
          <p:cNvSpPr>
            <a:spLocks noGrp="1"/>
          </p:cNvSpPr>
          <p:nvPr>
            <p:ph idx="1"/>
          </p:nvPr>
        </p:nvSpPr>
        <p:spPr/>
        <p:txBody>
          <a:bodyPr/>
          <a:lstStyle/>
          <a:p>
            <a:pPr marL="0" indent="0">
              <a:buFont typeface="Wingdings" panose="05000000000000000000" pitchFamily="2" charset="2"/>
              <a:buNone/>
              <a:defRPr/>
            </a:pPr>
            <a:r>
              <a:rPr lang="en-US" altLang="en-US" b="1" dirty="0" smtClean="0"/>
              <a:t>What are the factors that can lead to medical debt?</a:t>
            </a:r>
            <a:endParaRPr lang="en-US" altLang="en-US" dirty="0" smtClean="0"/>
          </a:p>
          <a:p>
            <a:pPr indent="-342900">
              <a:defRPr/>
            </a:pPr>
            <a:r>
              <a:rPr lang="en-US" altLang="en-US" dirty="0" smtClean="0"/>
              <a:t>Medical debt is </a:t>
            </a:r>
            <a:r>
              <a:rPr lang="en-US" altLang="en-US" b="1" dirty="0" smtClean="0">
                <a:solidFill>
                  <a:srgbClr val="101820"/>
                </a:solidFill>
              </a:rPr>
              <a:t>almost always </a:t>
            </a:r>
            <a:r>
              <a:rPr lang="en-US" altLang="en-US" dirty="0" smtClean="0"/>
              <a:t>the result of an unplanned event—someone becoming ill or injured. </a:t>
            </a:r>
          </a:p>
          <a:p>
            <a:pPr indent="-342900">
              <a:defRPr/>
            </a:pPr>
            <a:r>
              <a:rPr lang="en-US" altLang="en-US" dirty="0" smtClean="0"/>
              <a:t>The costs of the care are almost never fully known upfront. </a:t>
            </a:r>
          </a:p>
          <a:p>
            <a:pPr indent="-342900">
              <a:defRPr/>
            </a:pPr>
            <a:r>
              <a:rPr lang="en-US" altLang="en-US" dirty="0" smtClean="0"/>
              <a:t>Invoices and bills may be confusing</a:t>
            </a:r>
          </a:p>
          <a:p>
            <a:pPr indent="-342900">
              <a:defRPr/>
            </a:pPr>
            <a:r>
              <a:rPr lang="en-US" altLang="en-US" dirty="0" smtClean="0"/>
              <a:t>Uninsured individuals are generally charged more for services</a:t>
            </a:r>
          </a:p>
          <a:p>
            <a:pPr marL="0" indent="0">
              <a:defRPr/>
            </a:pPr>
            <a:endParaRPr lang="en-US"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Title 1"/>
          <p:cNvSpPr>
            <a:spLocks noGrp="1"/>
          </p:cNvSpPr>
          <p:nvPr>
            <p:ph type="title"/>
          </p:nvPr>
        </p:nvSpPr>
        <p:spPr/>
        <p:txBody>
          <a:bodyPr/>
          <a:lstStyle/>
          <a:p>
            <a:r>
              <a:rPr lang="en-US" altLang="en-US" smtClean="0"/>
              <a:t>Avoiding medical debt</a:t>
            </a:r>
            <a:endParaRPr lang="en-US" altLang="en-US" dirty="0" smtClean="0"/>
          </a:p>
        </p:txBody>
      </p:sp>
      <p:sp>
        <p:nvSpPr>
          <p:cNvPr id="4" name="Content Placeholder 3"/>
          <p:cNvSpPr>
            <a:spLocks noGrp="1"/>
          </p:cNvSpPr>
          <p:nvPr>
            <p:ph idx="1"/>
          </p:nvPr>
        </p:nvSpPr>
        <p:spPr/>
        <p:txBody>
          <a:bodyPr/>
          <a:lstStyle/>
          <a:p>
            <a:r>
              <a:rPr lang="en-US" altLang="en-US" smtClean="0"/>
              <a:t>Get cost estimates up front</a:t>
            </a:r>
          </a:p>
          <a:p>
            <a:r>
              <a:rPr lang="en-US" altLang="en-US" smtClean="0"/>
              <a:t>Find out whether there is a prompt payment discount</a:t>
            </a:r>
          </a:p>
          <a:p>
            <a:r>
              <a:rPr lang="en-US" altLang="en-US" smtClean="0"/>
              <a:t>Ask for a discount on the treatment</a:t>
            </a:r>
          </a:p>
          <a:p>
            <a:r>
              <a:rPr lang="en-US" altLang="en-US" smtClean="0"/>
              <a:t>Ask about “charity care” </a:t>
            </a:r>
          </a:p>
          <a:p>
            <a:r>
              <a:rPr lang="en-US" altLang="en-US" smtClean="0"/>
              <a:t>If you are asked to put a hospital bill on a credit card, be careful</a:t>
            </a:r>
          </a:p>
          <a:p>
            <a:r>
              <a:rPr lang="en-US" altLang="en-US" smtClean="0"/>
              <a:t>Work with the health care provider to set up a reasonable repayment plan</a:t>
            </a:r>
          </a:p>
          <a:p>
            <a:endParaRPr lang="en-US"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descr="Borrower visits a payday lender. No credit check or consideration of borrower's ability to repay the loan. Borrower gets loan. Median loan is $350 and fees range $10 - $30 for each $100 borrowed. Borrower gives lender 14-day post-dated check. The amount borrowed + fees&#10;$350 + 52.50 = 402.50. In 14 days, if the borrower doesn’t have the money, loan is renewed. Borrower must pay $52.50 to renew. Every 14 days, the borrower must pay the loan or renew it. The average borrower has 10 transactions per year. In this example, it would cost $525 to borrow $350."/>
          <p:cNvGraphicFramePr/>
          <p:nvPr>
            <p:extLst>
              <p:ext uri="{D42A27DB-BD31-4B8C-83A1-F6EECF244321}">
                <p14:modId xmlns:p14="http://schemas.microsoft.com/office/powerpoint/2010/main" val="3262805791"/>
              </p:ext>
            </p:extLst>
          </p:nvPr>
        </p:nvGraphicFramePr>
        <p:xfrm>
          <a:off x="328593" y="497310"/>
          <a:ext cx="8614477" cy="57457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70018" name="TextBox 6"/>
          <p:cNvSpPr txBox="1">
            <a:spLocks noChangeArrowheads="1"/>
          </p:cNvSpPr>
          <p:nvPr/>
        </p:nvSpPr>
        <p:spPr bwMode="auto">
          <a:xfrm>
            <a:off x="488950" y="4618038"/>
            <a:ext cx="13589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pPr algn="ctr"/>
            <a:r>
              <a:rPr lang="en-US" altLang="en-US" sz="1200" i="1" dirty="0"/>
              <a:t>No credit check or consideration of borrower’s ability to repay the loan</a:t>
            </a:r>
          </a:p>
        </p:txBody>
      </p:sp>
      <p:sp>
        <p:nvSpPr>
          <p:cNvPr id="470019" name="TextBox 8"/>
          <p:cNvSpPr txBox="1">
            <a:spLocks noChangeArrowheads="1"/>
          </p:cNvSpPr>
          <p:nvPr/>
        </p:nvSpPr>
        <p:spPr bwMode="auto">
          <a:xfrm>
            <a:off x="2255838" y="4208463"/>
            <a:ext cx="143827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pPr algn="ctr"/>
            <a:r>
              <a:rPr lang="en-US" altLang="en-US" sz="1200" i="1" dirty="0"/>
              <a:t>Median loan is $350 and fees range $10 - $30 for each $100 borrowed</a:t>
            </a:r>
          </a:p>
        </p:txBody>
      </p:sp>
      <p:sp>
        <p:nvSpPr>
          <p:cNvPr id="470020" name="TextBox 9"/>
          <p:cNvSpPr txBox="1">
            <a:spLocks noChangeArrowheads="1"/>
          </p:cNvSpPr>
          <p:nvPr/>
        </p:nvSpPr>
        <p:spPr bwMode="auto">
          <a:xfrm>
            <a:off x="4005263" y="3913188"/>
            <a:ext cx="14303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pPr algn="ctr"/>
            <a:r>
              <a:rPr lang="en-US" altLang="en-US" sz="1200" i="1" dirty="0"/>
              <a:t>The amount borrowed + fees</a:t>
            </a:r>
          </a:p>
          <a:p>
            <a:pPr algn="ctr"/>
            <a:r>
              <a:rPr lang="en-US" altLang="en-US" sz="1200" i="1" dirty="0"/>
              <a:t>$350 + 52.50 = 402.50</a:t>
            </a:r>
          </a:p>
        </p:txBody>
      </p:sp>
      <p:sp>
        <p:nvSpPr>
          <p:cNvPr id="470021" name="TextBox 10"/>
          <p:cNvSpPr txBox="1">
            <a:spLocks noChangeArrowheads="1"/>
          </p:cNvSpPr>
          <p:nvPr/>
        </p:nvSpPr>
        <p:spPr bwMode="auto">
          <a:xfrm>
            <a:off x="5783263" y="3679825"/>
            <a:ext cx="1428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pPr algn="ctr"/>
            <a:r>
              <a:rPr lang="en-US" altLang="en-US" sz="1200" i="1" dirty="0"/>
              <a:t>Borrower must pay $52.50 to renew.</a:t>
            </a:r>
          </a:p>
        </p:txBody>
      </p:sp>
      <p:sp>
        <p:nvSpPr>
          <p:cNvPr id="470022" name="TextBox 11"/>
          <p:cNvSpPr txBox="1">
            <a:spLocks noChangeArrowheads="1"/>
          </p:cNvSpPr>
          <p:nvPr/>
        </p:nvSpPr>
        <p:spPr bwMode="auto">
          <a:xfrm>
            <a:off x="7586663" y="3240088"/>
            <a:ext cx="1430337"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pPr algn="ctr"/>
            <a:r>
              <a:rPr lang="en-US" altLang="en-US" sz="1200" i="1" dirty="0"/>
              <a:t>The average borrower has 10 transactions per year</a:t>
            </a:r>
            <a:r>
              <a:rPr lang="en-US" altLang="en-US" sz="1200" i="1" dirty="0" smtClean="0"/>
              <a:t>. In </a:t>
            </a:r>
            <a:r>
              <a:rPr lang="en-US" altLang="en-US" sz="1200" i="1" dirty="0"/>
              <a:t>this example, it would cost $525 to borrow $350.</a:t>
            </a:r>
          </a:p>
        </p:txBody>
      </p:sp>
      <p:sp>
        <p:nvSpPr>
          <p:cNvPr id="470023" name="Title 3"/>
          <p:cNvSpPr>
            <a:spLocks noGrp="1"/>
          </p:cNvSpPr>
          <p:nvPr>
            <p:ph type="title"/>
          </p:nvPr>
        </p:nvSpPr>
        <p:spPr/>
        <p:txBody>
          <a:bodyPr/>
          <a:lstStyle/>
          <a:p>
            <a:r>
              <a:rPr lang="en-US" altLang="en-US" dirty="0" smtClean="0"/>
              <a:t>Payday loans</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Title 1"/>
          <p:cNvSpPr>
            <a:spLocks noGrp="1"/>
          </p:cNvSpPr>
          <p:nvPr>
            <p:ph type="title"/>
          </p:nvPr>
        </p:nvSpPr>
        <p:spPr/>
        <p:txBody>
          <a:bodyPr/>
          <a:lstStyle/>
          <a:p>
            <a:r>
              <a:rPr lang="en-US" altLang="en-US" dirty="0" smtClean="0"/>
              <a:t>Debt settlement services</a:t>
            </a:r>
          </a:p>
        </p:txBody>
      </p:sp>
      <p:sp>
        <p:nvSpPr>
          <p:cNvPr id="3" name="Content Placeholder 2"/>
          <p:cNvSpPr>
            <a:spLocks noGrp="1"/>
          </p:cNvSpPr>
          <p:nvPr>
            <p:ph idx="1"/>
          </p:nvPr>
        </p:nvSpPr>
        <p:spPr/>
        <p:txBody>
          <a:bodyPr>
            <a:normAutofit fontScale="92500"/>
          </a:bodyPr>
          <a:lstStyle/>
          <a:p>
            <a:pPr indent="-342900"/>
            <a:r>
              <a:rPr lang="en-US" altLang="en-US" dirty="0" smtClean="0"/>
              <a:t>What is debt settlement?</a:t>
            </a:r>
          </a:p>
          <a:p>
            <a:pPr indent="-342900"/>
            <a:endParaRPr lang="en-US" altLang="en-US" dirty="0" smtClean="0"/>
          </a:p>
          <a:p>
            <a:pPr indent="-342900"/>
            <a:r>
              <a:rPr lang="en-US" altLang="en-US" dirty="0" smtClean="0"/>
              <a:t>Should you use a debt settlement service to deal with your debt?</a:t>
            </a:r>
          </a:p>
          <a:p>
            <a:pPr indent="-342900"/>
            <a:endParaRPr lang="en-US" altLang="en-US" dirty="0" smtClean="0"/>
          </a:p>
          <a:p>
            <a:pPr indent="-342900"/>
            <a:r>
              <a:rPr lang="en-US" altLang="en-US" dirty="0" smtClean="0"/>
              <a:t>What are the consequences of using a debt settlement service?</a:t>
            </a:r>
          </a:p>
          <a:p>
            <a:pPr indent="-342900"/>
            <a:endParaRPr lang="en-US" altLang="en-US" dirty="0" smtClean="0"/>
          </a:p>
          <a:p>
            <a:pPr indent="-342900"/>
            <a:r>
              <a:rPr lang="en-US" altLang="en-US" dirty="0" smtClean="0"/>
              <a:t>What are some red flags to watch out for when deciding to do business with a debt settlement service? </a:t>
            </a:r>
          </a:p>
          <a:p>
            <a:pPr marL="0" indent="0"/>
            <a:endParaRPr lang="en-US"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Title 1"/>
          <p:cNvSpPr>
            <a:spLocks noGrp="1"/>
          </p:cNvSpPr>
          <p:nvPr>
            <p:ph type="title"/>
          </p:nvPr>
        </p:nvSpPr>
        <p:spPr/>
        <p:txBody>
          <a:bodyPr/>
          <a:lstStyle/>
          <a:p>
            <a:r>
              <a:rPr lang="en-US" altLang="en-US" smtClean="0"/>
              <a:t>Tool 1: Debt worksheet</a:t>
            </a:r>
            <a:endParaRPr lang="en-US" altLang="en-US" dirty="0" smtClean="0"/>
          </a:p>
        </p:txBody>
      </p:sp>
      <p:sp>
        <p:nvSpPr>
          <p:cNvPr id="3" name="Content Placeholder 2"/>
          <p:cNvSpPr>
            <a:spLocks noGrp="1"/>
          </p:cNvSpPr>
          <p:nvPr>
            <p:ph idx="1"/>
          </p:nvPr>
        </p:nvSpPr>
        <p:spPr/>
        <p:txBody>
          <a:bodyPr/>
          <a:lstStyle/>
          <a:p>
            <a:pPr marL="0" indent="0">
              <a:buNone/>
            </a:pPr>
            <a:r>
              <a:rPr lang="en-US" dirty="0" smtClean="0"/>
              <a:t>On the debt management worksheet, you will include: </a:t>
            </a:r>
          </a:p>
          <a:p>
            <a:r>
              <a:rPr lang="en-US" dirty="0" smtClean="0"/>
              <a:t>The person, business, or organization you </a:t>
            </a:r>
            <a:r>
              <a:rPr lang="en-US" dirty="0" smtClean="0"/>
              <a:t>owe </a:t>
            </a:r>
            <a:r>
              <a:rPr lang="en-US" dirty="0" smtClean="0"/>
              <a:t>money to;</a:t>
            </a:r>
          </a:p>
          <a:p>
            <a:r>
              <a:rPr lang="en-US" dirty="0" smtClean="0"/>
              <a:t>The amount you owe them; </a:t>
            </a:r>
          </a:p>
          <a:p>
            <a:r>
              <a:rPr lang="en-US" dirty="0" smtClean="0"/>
              <a:t>The amount of your monthly payment; and</a:t>
            </a:r>
          </a:p>
          <a:p>
            <a:r>
              <a:rPr lang="en-US" dirty="0" smtClean="0"/>
              <a:t>The interest rate you are paying and other important terms.</a:t>
            </a:r>
          </a:p>
          <a:p>
            <a:endParaRPr lang="en-US" dirty="0" smtClean="0"/>
          </a:p>
          <a:p>
            <a:pPr marL="0" indent="0">
              <a:buNone/>
            </a:pPr>
            <a:r>
              <a:rPr lang="en-US" dirty="0" smtClean="0"/>
              <a:t>To complete this worksheet, you may need to get all of your bills together in one place and a copy of your credit report.</a:t>
            </a:r>
          </a:p>
          <a:p>
            <a:endParaRPr lang="en-US"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Title 1"/>
          <p:cNvSpPr>
            <a:spLocks noGrp="1"/>
          </p:cNvSpPr>
          <p:nvPr>
            <p:ph type="title"/>
          </p:nvPr>
        </p:nvSpPr>
        <p:spPr/>
        <p:txBody>
          <a:bodyPr/>
          <a:lstStyle/>
          <a:p>
            <a:pPr eaLnBrk="1" hangingPunct="1"/>
            <a:r>
              <a:rPr lang="en-US" altLang="en-US" dirty="0" smtClean="0"/>
              <a:t>Tool 2: Debt-to-income worksheet</a:t>
            </a:r>
          </a:p>
        </p:txBody>
      </p:sp>
      <p:sp>
        <p:nvSpPr>
          <p:cNvPr id="3" name="Content Placeholder 2"/>
          <p:cNvSpPr>
            <a:spLocks noGrp="1"/>
          </p:cNvSpPr>
          <p:nvPr>
            <p:ph idx="1"/>
          </p:nvPr>
        </p:nvSpPr>
        <p:spPr/>
        <p:txBody>
          <a:bodyPr rtlCol="0">
            <a:normAutofit/>
          </a:bodyPr>
          <a:lstStyle/>
          <a:p>
            <a:pPr marL="0" indent="0" eaLnBrk="1" fontAlgn="auto" hangingPunct="1">
              <a:lnSpc>
                <a:spcPts val="2800"/>
              </a:lnSpc>
              <a:spcBef>
                <a:spcPts val="1200"/>
              </a:spcBef>
              <a:spcAft>
                <a:spcPts val="0"/>
              </a:spcAft>
              <a:buFont typeface="Wingdings" charset="2"/>
              <a:buNone/>
              <a:defRPr/>
            </a:pPr>
            <a:r>
              <a:rPr lang="en-US" b="1" i="1" dirty="0" smtClean="0">
                <a:solidFill>
                  <a:srgbClr val="101820"/>
                </a:solidFill>
                <a:ea typeface="+mn-ea"/>
                <a:cs typeface="+mn-cs"/>
              </a:rPr>
              <a:t>How much debt is too much?</a:t>
            </a:r>
          </a:p>
          <a:p>
            <a:pPr indent="-347472" eaLnBrk="1" fontAlgn="auto" hangingPunct="1">
              <a:spcAft>
                <a:spcPts val="0"/>
              </a:spcAft>
              <a:buFont typeface="Wingdings" charset="2"/>
              <a:buChar char="§"/>
              <a:defRPr/>
            </a:pPr>
            <a:r>
              <a:rPr lang="en-US" b="1" dirty="0" smtClean="0">
                <a:solidFill>
                  <a:srgbClr val="101820"/>
                </a:solidFill>
                <a:ea typeface="+mn-ea"/>
                <a:cs typeface="+mn-cs"/>
              </a:rPr>
              <a:t>Debt-to-income ratio </a:t>
            </a:r>
          </a:p>
          <a:p>
            <a:pPr indent="-347472" eaLnBrk="1" fontAlgn="auto" hangingPunct="1">
              <a:spcAft>
                <a:spcPts val="0"/>
              </a:spcAft>
              <a:buFont typeface="Wingdings" charset="2"/>
              <a:buChar char="§"/>
              <a:defRPr/>
            </a:pPr>
            <a:r>
              <a:rPr lang="en-US" dirty="0" smtClean="0">
                <a:solidFill>
                  <a:srgbClr val="101820"/>
                </a:solidFill>
                <a:ea typeface="+mn-ea"/>
                <a:cs typeface="+mn-cs"/>
              </a:rPr>
              <a:t>This simple calculation shows you how much of your income goes toward paying your debt.</a:t>
            </a:r>
          </a:p>
          <a:p>
            <a:pPr indent="-347472" eaLnBrk="1" fontAlgn="auto" hangingPunct="1">
              <a:spcAft>
                <a:spcPts val="0"/>
              </a:spcAft>
              <a:buFont typeface="Wingdings" charset="2"/>
              <a:buChar char="§"/>
              <a:defRPr/>
            </a:pPr>
            <a:r>
              <a:rPr lang="en-US" dirty="0" smtClean="0">
                <a:solidFill>
                  <a:srgbClr val="101820"/>
                </a:solidFill>
                <a:ea typeface="+mn-ea"/>
                <a:cs typeface="+mn-cs"/>
              </a:rPr>
              <a:t>The </a:t>
            </a:r>
            <a:r>
              <a:rPr lang="en-US" b="1" dirty="0" smtClean="0">
                <a:solidFill>
                  <a:srgbClr val="101820"/>
                </a:solidFill>
                <a:ea typeface="+mn-ea"/>
                <a:cs typeface="+mn-cs"/>
              </a:rPr>
              <a:t>debt-to-income ratio </a:t>
            </a:r>
            <a:r>
              <a:rPr lang="en-US" dirty="0" smtClean="0">
                <a:solidFill>
                  <a:srgbClr val="101820"/>
                </a:solidFill>
                <a:ea typeface="+mn-ea"/>
                <a:cs typeface="+mn-cs"/>
              </a:rPr>
              <a:t>is good measure of how much of your income is obligated to debt.</a:t>
            </a:r>
          </a:p>
          <a:p>
            <a:pPr indent="-347472" eaLnBrk="1" fontAlgn="auto" hangingPunct="1">
              <a:spcAft>
                <a:spcPts val="0"/>
              </a:spcAft>
              <a:buFont typeface="Wingdings" charset="2"/>
              <a:buChar char="§"/>
              <a:defRPr/>
            </a:pPr>
            <a:endParaRPr lang="en-US" dirty="0">
              <a:solidFill>
                <a:srgbClr val="101820"/>
              </a:solidFil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Title 1"/>
          <p:cNvSpPr>
            <a:spLocks noGrp="1"/>
          </p:cNvSpPr>
          <p:nvPr>
            <p:ph type="title"/>
          </p:nvPr>
        </p:nvSpPr>
        <p:spPr/>
        <p:txBody>
          <a:bodyPr/>
          <a:lstStyle/>
          <a:p>
            <a:pPr eaLnBrk="1" hangingPunct="1"/>
            <a:r>
              <a:rPr lang="en-US" altLang="en-US" dirty="0" smtClean="0"/>
              <a:t>Tool 2: Debt-to-income worksheet</a:t>
            </a:r>
          </a:p>
        </p:txBody>
      </p:sp>
      <p:pic>
        <p:nvPicPr>
          <p:cNvPr id="292867" name="Picture 2" descr="Your total monthly debt payment (from Tool 1), Divided by your monthly gross income (Income before taxes), Equals your current debt-to-income rati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400" y="2200275"/>
            <a:ext cx="8589963"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Title 1"/>
          <p:cNvSpPr>
            <a:spLocks noGrp="1"/>
          </p:cNvSpPr>
          <p:nvPr>
            <p:ph type="title"/>
          </p:nvPr>
        </p:nvSpPr>
        <p:spPr/>
        <p:txBody>
          <a:bodyPr/>
          <a:lstStyle/>
          <a:p>
            <a:pPr eaLnBrk="1" hangingPunct="1"/>
            <a:r>
              <a:rPr lang="en-US" altLang="en-US" dirty="0" smtClean="0"/>
              <a:t>Tool 2: Debt-to-income worksheet</a:t>
            </a:r>
          </a:p>
        </p:txBody>
      </p:sp>
      <p:sp>
        <p:nvSpPr>
          <p:cNvPr id="3" name="Content Placeholder 2"/>
          <p:cNvSpPr>
            <a:spLocks noGrp="1"/>
          </p:cNvSpPr>
          <p:nvPr>
            <p:ph idx="1"/>
          </p:nvPr>
        </p:nvSpPr>
        <p:spPr/>
        <p:txBody>
          <a:bodyPr rtlCol="0">
            <a:normAutofit fontScale="92500"/>
          </a:bodyPr>
          <a:lstStyle/>
          <a:p>
            <a:pPr marL="0" indent="0" eaLnBrk="1" fontAlgn="auto" hangingPunct="1">
              <a:lnSpc>
                <a:spcPts val="2800"/>
              </a:lnSpc>
              <a:spcBef>
                <a:spcPts val="1200"/>
              </a:spcBef>
              <a:spcAft>
                <a:spcPts val="600"/>
              </a:spcAft>
              <a:buFont typeface="Wingdings" charset="2"/>
              <a:buNone/>
              <a:defRPr/>
            </a:pPr>
            <a:r>
              <a:rPr lang="en-US" b="1" dirty="0" smtClean="0">
                <a:solidFill>
                  <a:srgbClr val="101820"/>
                </a:solidFill>
                <a:ea typeface="+mn-ea"/>
                <a:cs typeface="+mn-cs"/>
              </a:rPr>
              <a:t>Renters</a:t>
            </a:r>
          </a:p>
          <a:p>
            <a:pPr indent="-347472" eaLnBrk="1" fontAlgn="auto" hangingPunct="1">
              <a:lnSpc>
                <a:spcPts val="2800"/>
              </a:lnSpc>
              <a:spcBef>
                <a:spcPts val="1200"/>
              </a:spcBef>
              <a:spcAft>
                <a:spcPts val="600"/>
              </a:spcAft>
              <a:buFont typeface="Wingdings" charset="2"/>
              <a:buChar char="§"/>
              <a:defRPr/>
            </a:pPr>
            <a:r>
              <a:rPr lang="en-US" dirty="0" smtClean="0">
                <a:solidFill>
                  <a:srgbClr val="101820"/>
                </a:solidFill>
                <a:ea typeface="+mn-ea"/>
                <a:cs typeface="+mn-cs"/>
              </a:rPr>
              <a:t>Consider maintaining a debt-to-income ratio of .15 - .20, or 15% - 20%, or less. </a:t>
            </a:r>
          </a:p>
          <a:p>
            <a:pPr marL="0" indent="0" eaLnBrk="1" fontAlgn="auto" hangingPunct="1">
              <a:lnSpc>
                <a:spcPts val="2800"/>
              </a:lnSpc>
              <a:spcBef>
                <a:spcPts val="1200"/>
              </a:spcBef>
              <a:spcAft>
                <a:spcPts val="600"/>
              </a:spcAft>
              <a:buFont typeface="Wingdings" charset="2"/>
              <a:buNone/>
              <a:defRPr/>
            </a:pPr>
            <a:r>
              <a:rPr lang="en-US" b="1" dirty="0" smtClean="0">
                <a:solidFill>
                  <a:srgbClr val="101820"/>
                </a:solidFill>
                <a:ea typeface="+mn-ea"/>
                <a:cs typeface="+mn-cs"/>
              </a:rPr>
              <a:t>Homeowners </a:t>
            </a:r>
          </a:p>
          <a:p>
            <a:pPr indent="-347472" eaLnBrk="1" fontAlgn="auto" hangingPunct="1">
              <a:lnSpc>
                <a:spcPts val="2800"/>
              </a:lnSpc>
              <a:spcBef>
                <a:spcPts val="1200"/>
              </a:spcBef>
              <a:spcAft>
                <a:spcPts val="600"/>
              </a:spcAft>
              <a:buFont typeface="Wingdings" charset="2"/>
              <a:buChar char="§"/>
              <a:defRPr/>
            </a:pPr>
            <a:r>
              <a:rPr lang="en-US" dirty="0" smtClean="0">
                <a:solidFill>
                  <a:srgbClr val="101820"/>
                </a:solidFill>
                <a:ea typeface="+mn-ea"/>
                <a:cs typeface="+mn-cs"/>
              </a:rPr>
              <a:t>Consider maintaining a debt-to-income ratio of .28, or 28%, or less for just the mortgage (home loan), taxes, and insurance.</a:t>
            </a:r>
          </a:p>
          <a:p>
            <a:pPr indent="-347472" eaLnBrk="1" fontAlgn="auto" hangingPunct="1">
              <a:lnSpc>
                <a:spcPts val="2800"/>
              </a:lnSpc>
              <a:spcBef>
                <a:spcPts val="1200"/>
              </a:spcBef>
              <a:spcAft>
                <a:spcPts val="600"/>
              </a:spcAft>
              <a:buFont typeface="Wingdings" charset="2"/>
              <a:buChar char="§"/>
              <a:defRPr/>
            </a:pPr>
            <a:r>
              <a:rPr lang="en-US" dirty="0" smtClean="0">
                <a:solidFill>
                  <a:srgbClr val="101820"/>
                </a:solidFill>
                <a:ea typeface="+mn-ea"/>
                <a:cs typeface="+mn-cs"/>
              </a:rPr>
              <a:t>Consider maintaining a debt-to-income ratio for all debts of .36, or 36%, or less</a:t>
            </a:r>
            <a:r>
              <a:rPr lang="en-US" dirty="0">
                <a:solidFill>
                  <a:srgbClr val="101820"/>
                </a:solidFill>
                <a:ea typeface="+mn-ea"/>
                <a:cs typeface="+mn-cs"/>
              </a:rPr>
              <a:t>.</a:t>
            </a:r>
            <a:endParaRPr lang="en-US" dirty="0" smtClean="0">
              <a:solidFill>
                <a:srgbClr val="101820"/>
              </a:solidFill>
              <a:ea typeface="+mn-ea"/>
              <a:cs typeface="+mn-cs"/>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Title 1"/>
          <p:cNvSpPr>
            <a:spLocks noGrp="1"/>
          </p:cNvSpPr>
          <p:nvPr>
            <p:ph type="title"/>
          </p:nvPr>
        </p:nvSpPr>
        <p:spPr>
          <a:xfrm>
            <a:off x="540327" y="452438"/>
            <a:ext cx="7495598" cy="742950"/>
          </a:xfrm>
        </p:spPr>
        <p:txBody>
          <a:bodyPr/>
          <a:lstStyle/>
          <a:p>
            <a:r>
              <a:rPr lang="en-US" altLang="en-US" dirty="0" smtClean="0"/>
              <a:t>Debt-to-income</a:t>
            </a:r>
          </a:p>
        </p:txBody>
      </p:sp>
      <p:pic>
        <p:nvPicPr>
          <p:cNvPr id="296962" name="Picture 5" descr="One dollar bill, below which are two text boxes representing where the two halves of the dollar go. One half goes to debt.  The other half goes to everything else: &#10;Taxes &#10;Utilities&#10;Cell phone&#10;Gasoline&#10;Food &#10;Clothing&#10;School fees&#10;Gifts&#10;Savings&#10;Car repairs&#10;Home repairs&#10;Appliances&#10;Furniture&#10;Household supplies&#10;Pet food and supplies&#10;And so 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8313" y="1078922"/>
            <a:ext cx="570706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3" name="TextBox 6" descr="$.50 is going to debt"/>
          <p:cNvSpPr txBox="1">
            <a:spLocks noChangeArrowheads="1"/>
          </p:cNvSpPr>
          <p:nvPr/>
        </p:nvSpPr>
        <p:spPr bwMode="auto">
          <a:xfrm>
            <a:off x="1738313" y="3981450"/>
            <a:ext cx="276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r>
              <a:rPr lang="en-US" altLang="en-US" sz="1800" dirty="0">
                <a:solidFill>
                  <a:srgbClr val="101820"/>
                </a:solidFill>
              </a:rPr>
              <a:t>$.50 is going to debt</a:t>
            </a:r>
          </a:p>
        </p:txBody>
      </p:sp>
      <p:sp>
        <p:nvSpPr>
          <p:cNvPr id="8" name="TextBox 7" descr="$.50 for everything else:&#10;Taxes &#10;Utilities&#10;Cell phone&#10;Gasoline&#10;Food &#10;Clothing&#10;School fees&#10;Gifts&#10;Savings&#10;"/>
          <p:cNvSpPr txBox="1"/>
          <p:nvPr/>
        </p:nvSpPr>
        <p:spPr>
          <a:xfrm>
            <a:off x="4702175" y="3910013"/>
            <a:ext cx="3163888" cy="2862262"/>
          </a:xfrm>
          <a:prstGeom prst="rect">
            <a:avLst/>
          </a:prstGeom>
          <a:noFill/>
        </p:spPr>
        <p:txBody>
          <a:bodyPr>
            <a:spAutoFit/>
          </a:bodyPr>
          <a:lstStyle/>
          <a:p>
            <a:pPr>
              <a:defRPr/>
            </a:pPr>
            <a:r>
              <a:rPr lang="en-US" dirty="0">
                <a:solidFill>
                  <a:srgbClr val="101820"/>
                </a:solidFill>
                <a:latin typeface="Georgia" charset="0"/>
                <a:ea typeface="MS PGothic" charset="0"/>
                <a:cs typeface="MS PGothic" charset="0"/>
              </a:rPr>
              <a:t>$.50 for everything else:</a:t>
            </a:r>
          </a:p>
          <a:p>
            <a:pPr marL="285750" indent="-285750">
              <a:buFont typeface="Arial"/>
              <a:buChar char="•"/>
              <a:defRPr/>
            </a:pPr>
            <a:r>
              <a:rPr lang="en-US" dirty="0">
                <a:solidFill>
                  <a:srgbClr val="101820"/>
                </a:solidFill>
                <a:latin typeface="Georgia" charset="0"/>
                <a:ea typeface="MS PGothic" charset="0"/>
                <a:cs typeface="MS PGothic" charset="0"/>
              </a:rPr>
              <a:t>Taxes </a:t>
            </a:r>
          </a:p>
          <a:p>
            <a:pPr marL="285750" indent="-285750">
              <a:buFont typeface="Arial"/>
              <a:buChar char="•"/>
              <a:defRPr/>
            </a:pPr>
            <a:r>
              <a:rPr lang="en-US" dirty="0">
                <a:solidFill>
                  <a:srgbClr val="101820"/>
                </a:solidFill>
                <a:latin typeface="Georgia" charset="0"/>
                <a:ea typeface="MS PGothic" charset="0"/>
                <a:cs typeface="MS PGothic" charset="0"/>
              </a:rPr>
              <a:t>Utilities</a:t>
            </a:r>
          </a:p>
          <a:p>
            <a:pPr marL="285750" indent="-285750">
              <a:buFont typeface="Arial"/>
              <a:buChar char="•"/>
              <a:defRPr/>
            </a:pPr>
            <a:r>
              <a:rPr lang="en-US" dirty="0">
                <a:solidFill>
                  <a:srgbClr val="101820"/>
                </a:solidFill>
                <a:latin typeface="Georgia" charset="0"/>
                <a:ea typeface="MS PGothic" charset="0"/>
                <a:cs typeface="MS PGothic" charset="0"/>
              </a:rPr>
              <a:t>Cell phone</a:t>
            </a:r>
          </a:p>
          <a:p>
            <a:pPr marL="285750" indent="-285750">
              <a:buFont typeface="Arial"/>
              <a:buChar char="•"/>
              <a:defRPr/>
            </a:pPr>
            <a:r>
              <a:rPr lang="en-US" dirty="0">
                <a:solidFill>
                  <a:srgbClr val="101820"/>
                </a:solidFill>
                <a:latin typeface="Georgia" charset="0"/>
                <a:ea typeface="MS PGothic" charset="0"/>
                <a:cs typeface="MS PGothic" charset="0"/>
              </a:rPr>
              <a:t>Gasoline</a:t>
            </a:r>
          </a:p>
          <a:p>
            <a:pPr marL="285750" indent="-285750">
              <a:buFont typeface="Arial"/>
              <a:buChar char="•"/>
              <a:defRPr/>
            </a:pPr>
            <a:r>
              <a:rPr lang="en-US" dirty="0">
                <a:solidFill>
                  <a:srgbClr val="101820"/>
                </a:solidFill>
                <a:latin typeface="Georgia" charset="0"/>
                <a:ea typeface="MS PGothic" charset="0"/>
                <a:cs typeface="MS PGothic" charset="0"/>
              </a:rPr>
              <a:t>Food </a:t>
            </a:r>
          </a:p>
          <a:p>
            <a:pPr marL="285750" indent="-285750">
              <a:buFont typeface="Arial"/>
              <a:buChar char="•"/>
              <a:defRPr/>
            </a:pPr>
            <a:r>
              <a:rPr lang="en-US" dirty="0">
                <a:solidFill>
                  <a:srgbClr val="101820"/>
                </a:solidFill>
                <a:latin typeface="Georgia" charset="0"/>
                <a:ea typeface="MS PGothic" charset="0"/>
                <a:cs typeface="MS PGothic" charset="0"/>
              </a:rPr>
              <a:t>Clothing</a:t>
            </a:r>
          </a:p>
          <a:p>
            <a:pPr marL="285750" indent="-285750">
              <a:buFont typeface="Arial"/>
              <a:buChar char="•"/>
              <a:defRPr/>
            </a:pPr>
            <a:r>
              <a:rPr lang="en-US" dirty="0">
                <a:solidFill>
                  <a:srgbClr val="101820"/>
                </a:solidFill>
                <a:latin typeface="Georgia" charset="0"/>
                <a:ea typeface="MS PGothic" charset="0"/>
                <a:cs typeface="MS PGothic" charset="0"/>
              </a:rPr>
              <a:t>School fees</a:t>
            </a:r>
          </a:p>
          <a:p>
            <a:pPr marL="285750" indent="-285750">
              <a:buFont typeface="Arial"/>
              <a:buChar char="•"/>
              <a:defRPr/>
            </a:pPr>
            <a:r>
              <a:rPr lang="en-US" dirty="0">
                <a:solidFill>
                  <a:srgbClr val="101820"/>
                </a:solidFill>
                <a:latin typeface="Georgia" charset="0"/>
                <a:ea typeface="MS PGothic" charset="0"/>
                <a:cs typeface="MS PGothic" charset="0"/>
              </a:rPr>
              <a:t>Gifts</a:t>
            </a:r>
          </a:p>
          <a:p>
            <a:pPr marL="285750" indent="-285750">
              <a:buFont typeface="Arial"/>
              <a:buChar char="•"/>
              <a:defRPr/>
            </a:pPr>
            <a:r>
              <a:rPr lang="en-US" dirty="0">
                <a:solidFill>
                  <a:srgbClr val="101820"/>
                </a:solidFill>
                <a:latin typeface="Georgia" charset="0"/>
                <a:ea typeface="MS PGothic" charset="0"/>
                <a:cs typeface="MS PGothic" charset="0"/>
              </a:rPr>
              <a:t>Savings</a:t>
            </a:r>
          </a:p>
        </p:txBody>
      </p:sp>
      <p:sp>
        <p:nvSpPr>
          <p:cNvPr id="296965" name="TextBox 8" descr="Everything else list, continued:&#10;Car repairs&#10;Home repairs&#10;Appliances&#10;Furniture&#10;Household supplies&#10;Pet food and supplies&#10;And so on"/>
          <p:cNvSpPr txBox="1">
            <a:spLocks noChangeArrowheads="1"/>
          </p:cNvSpPr>
          <p:nvPr/>
        </p:nvSpPr>
        <p:spPr bwMode="auto">
          <a:xfrm>
            <a:off x="6551613" y="4171950"/>
            <a:ext cx="22606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 typeface="Arial" panose="020B0604020202020204" pitchFamily="34" charset="0"/>
              <a:buChar char="•"/>
            </a:pPr>
            <a:r>
              <a:rPr lang="en-US" altLang="en-US" sz="1800" dirty="0">
                <a:solidFill>
                  <a:srgbClr val="101820"/>
                </a:solidFill>
              </a:rPr>
              <a:t>Car repairs</a:t>
            </a:r>
          </a:p>
          <a:p>
            <a:pPr>
              <a:lnSpc>
                <a:spcPct val="100000"/>
              </a:lnSpc>
              <a:spcBef>
                <a:spcPct val="0"/>
              </a:spcBef>
              <a:buClrTx/>
              <a:buFont typeface="Arial" panose="020B0604020202020204" pitchFamily="34" charset="0"/>
              <a:buChar char="•"/>
            </a:pPr>
            <a:r>
              <a:rPr lang="en-US" altLang="en-US" sz="1800" dirty="0">
                <a:solidFill>
                  <a:srgbClr val="101820"/>
                </a:solidFill>
              </a:rPr>
              <a:t>Home repairs</a:t>
            </a:r>
          </a:p>
          <a:p>
            <a:pPr>
              <a:lnSpc>
                <a:spcPct val="100000"/>
              </a:lnSpc>
              <a:spcBef>
                <a:spcPct val="0"/>
              </a:spcBef>
              <a:buClrTx/>
              <a:buFont typeface="Arial" panose="020B0604020202020204" pitchFamily="34" charset="0"/>
              <a:buChar char="•"/>
            </a:pPr>
            <a:r>
              <a:rPr lang="en-US" altLang="en-US" sz="1800" dirty="0">
                <a:solidFill>
                  <a:srgbClr val="101820"/>
                </a:solidFill>
              </a:rPr>
              <a:t>Appliances</a:t>
            </a:r>
          </a:p>
          <a:p>
            <a:pPr>
              <a:lnSpc>
                <a:spcPct val="100000"/>
              </a:lnSpc>
              <a:spcBef>
                <a:spcPct val="0"/>
              </a:spcBef>
              <a:buClrTx/>
              <a:buFont typeface="Arial" panose="020B0604020202020204" pitchFamily="34" charset="0"/>
              <a:buChar char="•"/>
            </a:pPr>
            <a:r>
              <a:rPr lang="en-US" altLang="en-US" sz="1800" dirty="0">
                <a:solidFill>
                  <a:srgbClr val="101820"/>
                </a:solidFill>
              </a:rPr>
              <a:t>Furniture</a:t>
            </a:r>
          </a:p>
          <a:p>
            <a:pPr>
              <a:lnSpc>
                <a:spcPct val="100000"/>
              </a:lnSpc>
              <a:spcBef>
                <a:spcPct val="0"/>
              </a:spcBef>
              <a:buClrTx/>
              <a:buFont typeface="Arial" panose="020B0604020202020204" pitchFamily="34" charset="0"/>
              <a:buChar char="•"/>
            </a:pPr>
            <a:r>
              <a:rPr lang="en-US" altLang="en-US" sz="1800" dirty="0">
                <a:solidFill>
                  <a:srgbClr val="101820"/>
                </a:solidFill>
              </a:rPr>
              <a:t>Household supplies</a:t>
            </a:r>
          </a:p>
          <a:p>
            <a:pPr>
              <a:lnSpc>
                <a:spcPct val="100000"/>
              </a:lnSpc>
              <a:spcBef>
                <a:spcPct val="0"/>
              </a:spcBef>
              <a:buClrTx/>
              <a:buFont typeface="Arial" panose="020B0604020202020204" pitchFamily="34" charset="0"/>
              <a:buChar char="•"/>
            </a:pPr>
            <a:r>
              <a:rPr lang="en-US" altLang="en-US" sz="1800" dirty="0">
                <a:solidFill>
                  <a:srgbClr val="101820"/>
                </a:solidFill>
              </a:rPr>
              <a:t>Pet food and supplies</a:t>
            </a:r>
          </a:p>
          <a:p>
            <a:pPr>
              <a:lnSpc>
                <a:spcPct val="100000"/>
              </a:lnSpc>
              <a:spcBef>
                <a:spcPct val="0"/>
              </a:spcBef>
              <a:buClrTx/>
              <a:buFont typeface="Arial" panose="020B0604020202020204" pitchFamily="34" charset="0"/>
              <a:buChar char="•"/>
            </a:pPr>
            <a:r>
              <a:rPr lang="en-US" altLang="en-US" sz="1800" dirty="0">
                <a:solidFill>
                  <a:srgbClr val="101820"/>
                </a:solidFill>
              </a:rPr>
              <a:t>And so on</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p:cNvSpPr>
            <a:spLocks noGrp="1"/>
          </p:cNvSpPr>
          <p:nvPr>
            <p:ph type="title"/>
          </p:nvPr>
        </p:nvSpPr>
        <p:spPr/>
        <p:txBody>
          <a:bodyPr/>
          <a:lstStyle/>
          <a:p>
            <a:pPr eaLnBrk="1" hangingPunct="1"/>
            <a:r>
              <a:rPr lang="en-US" altLang="en-US" dirty="0" smtClean="0"/>
              <a:t>Debt-to-income calculation activity</a:t>
            </a:r>
          </a:p>
        </p:txBody>
      </p:sp>
      <p:sp>
        <p:nvSpPr>
          <p:cNvPr id="8" name="Content Placeholder 7"/>
          <p:cNvSpPr>
            <a:spLocks noGrp="1"/>
          </p:cNvSpPr>
          <p:nvPr>
            <p:ph idx="1"/>
          </p:nvPr>
        </p:nvSpPr>
        <p:spPr/>
        <p:txBody>
          <a:bodyPr>
            <a:normAutofit fontScale="70000" lnSpcReduction="20000"/>
          </a:bodyPr>
          <a:lstStyle/>
          <a:p>
            <a:pPr marL="0" indent="0">
              <a:spcBef>
                <a:spcPct val="0"/>
              </a:spcBef>
              <a:buNone/>
              <a:defRPr/>
            </a:pPr>
            <a:r>
              <a:rPr lang="en-US" altLang="en-US" sz="2400" dirty="0"/>
              <a:t>Shawna has just graduated, completing her associates degree in nursing. She has already landed a full-time job earning $17.50 per hour. She works full time (160 hours per month). She will be working at a hospital 21 miles from her home and public transportation is not a viable option for her.</a:t>
            </a:r>
          </a:p>
          <a:p>
            <a:pPr marL="0" indent="0">
              <a:spcBef>
                <a:spcPct val="0"/>
              </a:spcBef>
              <a:buNone/>
              <a:defRPr/>
            </a:pPr>
            <a:r>
              <a:rPr lang="en-US" altLang="en-US" sz="2400" b="1" dirty="0" smtClean="0"/>
              <a:t>She </a:t>
            </a:r>
            <a:r>
              <a:rPr lang="en-US" altLang="en-US" sz="2400" b="1" dirty="0"/>
              <a:t>found a good used car, but she can</a:t>
            </a:r>
            <a:r>
              <a:rPr lang="ja-JP" altLang="en-US" sz="2400" b="1" dirty="0">
                <a:ea typeface="MS PMincho" panose="02020600040205080304" pitchFamily="18" charset="-128"/>
              </a:rPr>
              <a:t>’</a:t>
            </a:r>
            <a:r>
              <a:rPr lang="en-US" altLang="ja-JP" sz="2400" b="1" dirty="0"/>
              <a:t>t afford to buy it without a loan. Her monthly payments on that loan would be $158</a:t>
            </a:r>
            <a:r>
              <a:rPr lang="en-US" altLang="ja-JP" sz="2400" b="1" dirty="0" smtClean="0"/>
              <a:t>.</a:t>
            </a:r>
            <a:endParaRPr lang="en-US" altLang="ja-JP" sz="2400" b="1" dirty="0"/>
          </a:p>
          <a:p>
            <a:pPr marL="0" indent="0">
              <a:spcBef>
                <a:spcPct val="0"/>
              </a:spcBef>
              <a:buNone/>
              <a:defRPr/>
            </a:pPr>
            <a:r>
              <a:rPr lang="en-US" altLang="en-US" sz="2400" dirty="0" smtClean="0"/>
              <a:t>Every </a:t>
            </a:r>
            <a:r>
              <a:rPr lang="en-US" altLang="en-US" sz="2400" dirty="0"/>
              <a:t>month she also pays the following debts:</a:t>
            </a:r>
          </a:p>
          <a:p>
            <a:pPr marL="285750" indent="-285750">
              <a:spcBef>
                <a:spcPct val="0"/>
              </a:spcBef>
              <a:defRPr/>
            </a:pPr>
            <a:r>
              <a:rPr lang="en-US" altLang="en-US" sz="2400" dirty="0"/>
              <a:t>School loan $205.00</a:t>
            </a:r>
          </a:p>
          <a:p>
            <a:pPr marL="285750" indent="-285750">
              <a:spcBef>
                <a:spcPct val="0"/>
              </a:spcBef>
              <a:defRPr/>
            </a:pPr>
            <a:r>
              <a:rPr lang="en-US" altLang="en-US" sz="2400" dirty="0"/>
              <a:t>Credit card #1 $90.00; Credit card #2 $55</a:t>
            </a:r>
          </a:p>
          <a:p>
            <a:pPr marL="285750" indent="-285750">
              <a:spcBef>
                <a:spcPct val="0"/>
              </a:spcBef>
              <a:defRPr/>
            </a:pPr>
            <a:r>
              <a:rPr lang="en-US" altLang="en-US" sz="2400" dirty="0"/>
              <a:t>Mortgage $</a:t>
            </a:r>
            <a:r>
              <a:rPr lang="en-US" altLang="en-US" sz="2400" dirty="0" smtClean="0"/>
              <a:t>625.00</a:t>
            </a:r>
            <a:endParaRPr lang="en-US" altLang="en-US" sz="2400" dirty="0"/>
          </a:p>
          <a:p>
            <a:pPr marL="0" indent="0">
              <a:spcBef>
                <a:spcPct val="0"/>
              </a:spcBef>
              <a:buNone/>
              <a:defRPr/>
            </a:pPr>
            <a:r>
              <a:rPr lang="en-US" altLang="en-US" sz="2400" b="1" dirty="0" smtClean="0"/>
              <a:t>What </a:t>
            </a:r>
            <a:r>
              <a:rPr lang="en-US" altLang="en-US" sz="2400" b="1" dirty="0"/>
              <a:t>is the debt to income ratio without car loan? With the car loan? </a:t>
            </a:r>
          </a:p>
          <a:p>
            <a:pPr marL="0" indent="0">
              <a:spcBef>
                <a:spcPct val="0"/>
              </a:spcBef>
              <a:buNone/>
              <a:defRPr/>
            </a:pPr>
            <a:r>
              <a:rPr lang="en-US" altLang="en-US" sz="2400" b="1" dirty="0"/>
              <a:t>Based on her DTI, do you think she can afford the loan?</a:t>
            </a:r>
          </a:p>
          <a:p>
            <a:pPr marL="0" indent="0">
              <a:buNone/>
            </a:pP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solidFill>
                  <a:srgbClr val="3B8636"/>
                </a:solidFill>
              </a:rPr>
              <a:t>Your Money, Your Goals</a:t>
            </a:r>
            <a:endParaRPr lang="en-US" dirty="0">
              <a:solidFill>
                <a:srgbClr val="3B8636"/>
              </a:solidFill>
            </a:endParaRPr>
          </a:p>
        </p:txBody>
      </p:sp>
      <p:sp>
        <p:nvSpPr>
          <p:cNvPr id="5" name="Subtitle 4"/>
          <p:cNvSpPr>
            <a:spLocks noGrp="1"/>
          </p:cNvSpPr>
          <p:nvPr>
            <p:ph type="subTitle" idx="1"/>
          </p:nvPr>
        </p:nvSpPr>
        <p:spPr/>
        <p:txBody>
          <a:bodyPr/>
          <a:lstStyle/>
          <a:p>
            <a:r>
              <a:rPr lang="en-US" altLang="en-US" dirty="0" smtClean="0"/>
              <a:t>Introduction to the CFPB and financial empowerment</a:t>
            </a:r>
            <a:endParaRPr lang="en-US" alt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Title 1"/>
          <p:cNvSpPr>
            <a:spLocks noGrp="1"/>
          </p:cNvSpPr>
          <p:nvPr>
            <p:ph type="title"/>
          </p:nvPr>
        </p:nvSpPr>
        <p:spPr/>
        <p:txBody>
          <a:bodyPr/>
          <a:lstStyle/>
          <a:p>
            <a:pPr eaLnBrk="1" hangingPunct="1"/>
            <a:r>
              <a:rPr lang="en-US" altLang="en-US" dirty="0" smtClean="0"/>
              <a:t>Tool 3: Reducing debt worksheet</a:t>
            </a:r>
          </a:p>
        </p:txBody>
      </p:sp>
      <p:sp>
        <p:nvSpPr>
          <p:cNvPr id="301058" name="Content Placeholder 2"/>
          <p:cNvSpPr>
            <a:spLocks noGrp="1"/>
          </p:cNvSpPr>
          <p:nvPr>
            <p:ph idx="1"/>
          </p:nvPr>
        </p:nvSpPr>
        <p:spPr/>
        <p:txBody>
          <a:bodyPr/>
          <a:lstStyle/>
          <a:p>
            <a:pPr eaLnBrk="1" hangingPunct="1"/>
            <a:r>
              <a:rPr lang="en-US" altLang="en-US" dirty="0" smtClean="0"/>
              <a:t>The two primary methods for reducing debt are:</a:t>
            </a:r>
          </a:p>
          <a:p>
            <a:pPr lvl="1" eaLnBrk="1" hangingPunct="1"/>
            <a:r>
              <a:rPr lang="en-US" altLang="en-US" dirty="0" smtClean="0"/>
              <a:t>Highest interest rate method</a:t>
            </a:r>
          </a:p>
          <a:p>
            <a:pPr lvl="1" eaLnBrk="1" hangingPunct="1"/>
            <a:r>
              <a:rPr lang="en-US" altLang="en-US" dirty="0" smtClean="0"/>
              <a:t>Snowball method</a:t>
            </a:r>
          </a:p>
          <a:p>
            <a:pPr eaLnBrk="1" hangingPunct="1"/>
            <a:r>
              <a:rPr lang="en-US" altLang="en-US" dirty="0" smtClean="0"/>
              <a:t>Consider the pros and cons of each.</a:t>
            </a:r>
          </a:p>
          <a:p>
            <a:pPr eaLnBrk="1" hangingPunct="1"/>
            <a:endParaRPr lang="en-US" altLang="en-US" dirty="0" smtClean="0"/>
          </a:p>
        </p:txBody>
      </p:sp>
      <p:pic>
        <p:nvPicPr>
          <p:cNvPr id="301059" name="Picture 2" descr="Stack of dollar bills with a black circle with a plus sign in the middl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3227388"/>
            <a:ext cx="332263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r>
              <a:rPr lang="en-US" altLang="en-US" smtClean="0"/>
              <a:t>Tool 4: Repaying student loans</a:t>
            </a:r>
            <a:endParaRPr lang="en-US" altLang="en-US" dirty="0" smtClean="0"/>
          </a:p>
        </p:txBody>
      </p:sp>
      <p:sp>
        <p:nvSpPr>
          <p:cNvPr id="3" name="Content Placeholder 2"/>
          <p:cNvSpPr>
            <a:spLocks noGrp="1"/>
          </p:cNvSpPr>
          <p:nvPr>
            <p:ph idx="1"/>
          </p:nvPr>
        </p:nvSpPr>
        <p:spPr/>
        <p:txBody>
          <a:bodyPr/>
          <a:lstStyle/>
          <a:p>
            <a:r>
              <a:rPr lang="en-US" altLang="en-US" smtClean="0"/>
              <a:t>Federal student loans versus private student loans</a:t>
            </a:r>
          </a:p>
          <a:p>
            <a:r>
              <a:rPr lang="en-US" altLang="en-US" smtClean="0"/>
              <a:t>Options for federal student loan repayment include:</a:t>
            </a:r>
          </a:p>
          <a:p>
            <a:pPr lvl="1"/>
            <a:r>
              <a:rPr lang="en-US" altLang="en-US" smtClean="0"/>
              <a:t>Standard payment</a:t>
            </a:r>
          </a:p>
          <a:p>
            <a:pPr lvl="1"/>
            <a:r>
              <a:rPr lang="en-US" altLang="en-US" smtClean="0"/>
              <a:t>Income-Based Repayment (IBR)</a:t>
            </a:r>
          </a:p>
          <a:p>
            <a:pPr lvl="1"/>
            <a:r>
              <a:rPr lang="en-US" altLang="en-US" smtClean="0"/>
              <a:t>Pay As You Earn (PAYE)</a:t>
            </a:r>
          </a:p>
          <a:p>
            <a:pPr lvl="1"/>
            <a:r>
              <a:rPr lang="en-US" altLang="en-US" smtClean="0"/>
              <a:t>Revised Pay As You Earn (REPAYE)</a:t>
            </a:r>
          </a:p>
          <a:p>
            <a:pPr lvl="1"/>
            <a:r>
              <a:rPr lang="en-US" altLang="en-US" smtClean="0"/>
              <a:t>Graduated payment</a:t>
            </a:r>
          </a:p>
          <a:p>
            <a:pPr lvl="1"/>
            <a:r>
              <a:rPr lang="en-US" altLang="en-US" smtClean="0"/>
              <a:t>Extended payment</a:t>
            </a:r>
          </a:p>
          <a:p>
            <a:pPr lvl="1"/>
            <a:endParaRPr lang="en-US" altLang="en-US" smtClean="0"/>
          </a:p>
          <a:p>
            <a:pPr lvl="4"/>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Title 1"/>
          <p:cNvSpPr>
            <a:spLocks noGrp="1"/>
          </p:cNvSpPr>
          <p:nvPr>
            <p:ph type="title"/>
          </p:nvPr>
        </p:nvSpPr>
        <p:spPr/>
        <p:txBody>
          <a:bodyPr/>
          <a:lstStyle/>
          <a:p>
            <a:r>
              <a:rPr lang="en-US" altLang="en-US" dirty="0" smtClean="0"/>
              <a:t>Student loan debt</a:t>
            </a:r>
          </a:p>
        </p:txBody>
      </p:sp>
      <p:sp>
        <p:nvSpPr>
          <p:cNvPr id="3" name="Content Placeholder 2"/>
          <p:cNvSpPr>
            <a:spLocks noGrp="1"/>
          </p:cNvSpPr>
          <p:nvPr>
            <p:ph idx="1"/>
          </p:nvPr>
        </p:nvSpPr>
        <p:spPr/>
        <p:txBody>
          <a:bodyPr/>
          <a:lstStyle/>
          <a:p>
            <a:pPr marL="0" indent="0">
              <a:buNone/>
            </a:pPr>
            <a:r>
              <a:rPr lang="en-US" altLang="en-US" dirty="0">
                <a:solidFill>
                  <a:srgbClr val="101820"/>
                </a:solidFill>
              </a:rPr>
              <a:t>Visit </a:t>
            </a:r>
            <a:r>
              <a:rPr lang="en-US" altLang="en-US" dirty="0">
                <a:hlinkClick r:id="rId3"/>
              </a:rPr>
              <a:t>http://www.consumerfinance.gov/paying-for-college</a:t>
            </a:r>
            <a:r>
              <a:rPr lang="en-US" altLang="en-US" dirty="0"/>
              <a:t> </a:t>
            </a:r>
          </a:p>
          <a:p>
            <a:endParaRPr lang="en-US" dirty="0"/>
          </a:p>
        </p:txBody>
      </p:sp>
      <p:pic>
        <p:nvPicPr>
          <p:cNvPr id="305155" name="Picture 1" descr="CFPB Paying for college web pag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8823" y="2004203"/>
            <a:ext cx="6411303" cy="416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Tool 5: When debt collectors call</a:t>
            </a:r>
            <a:endParaRPr lang="en-US" dirty="0"/>
          </a:p>
        </p:txBody>
      </p:sp>
      <p:sp>
        <p:nvSpPr>
          <p:cNvPr id="307202" name="Content Placeholder 2"/>
          <p:cNvSpPr>
            <a:spLocks noGrp="1"/>
          </p:cNvSpPr>
          <p:nvPr>
            <p:ph idx="1"/>
          </p:nvPr>
        </p:nvSpPr>
        <p:spPr/>
        <p:txBody>
          <a:bodyPr/>
          <a:lstStyle/>
          <a:p>
            <a:r>
              <a:rPr lang="en-US" altLang="en-US" smtClean="0"/>
              <a:t>If you have questions about the debt, do not send money or even acknowledge the debt the first time you are contacted. Why?</a:t>
            </a:r>
          </a:p>
          <a:p>
            <a:pPr lvl="1"/>
            <a:r>
              <a:rPr lang="en-US" altLang="en-US" smtClean="0"/>
              <a:t>You want to make sure you actually owe the debt, and</a:t>
            </a:r>
          </a:p>
          <a:p>
            <a:pPr lvl="1"/>
            <a:r>
              <a:rPr lang="en-US" altLang="en-US" smtClean="0"/>
              <a:t>You want to make sure the individual contacting you really has the authority to collect the debt</a:t>
            </a:r>
          </a:p>
          <a:p>
            <a:r>
              <a:rPr lang="en-US" altLang="en-US" smtClean="0"/>
              <a:t>Also, ask for the name, number and address for the debt collector and request information about the debt in writing.</a:t>
            </a:r>
            <a:endParaRPr lang="en-US" altLang="en-US" dirty="0" smtClean="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1" descr="Your name, Your return address, Your return address, Date, Debt collector name, Debt collector’s address, &#10;Debt collector’s address, Re: Account number for the debt, Dear: Debt collector name, I am responding to your contact about a debt you are trying to collect. You contacted me by phone or mail on date and identified the debt as (any information they gave you about the debt any information they gave you about the debt), Please supply the information indicated below so that I can be fully informed:  hy you think I owe the debt and to whom I owe it, including: &#10;The name and address of the creditor to whom the debt is currently owed, the account number used by that creditor, and the amount owed. If this debt started with a different creditor, provide the name and address of the original creditor, the account number used by that creditor, and the amount owed to that creditor at the time it was transferred. When you identify the original creditor, please provide any other name by which I (continued on next slid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81338" y="0"/>
            <a:ext cx="555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US" dirty="0"/>
              <a:t>Verify the </a:t>
            </a:r>
            <a:br>
              <a:rPr lang="en-US" dirty="0"/>
            </a:br>
            <a:r>
              <a:rPr lang="en-US" dirty="0"/>
              <a:t>debt</a:t>
            </a:r>
            <a:br>
              <a:rPr lang="en-US" dirty="0"/>
            </a:br>
            <a:endParaRPr lang="en-US"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3" descr="(continued from previous slide) might know them, if that is different from the official name. In addition, tell me when the current creditor obtained the debt and who the current creditor obtained it from. Provide verification and documentation that there is a valid basis for claiming that I am required to pay the debt to the current creditor. For example, can you provide a copy of the written agreement that created my original requirement to pay? If you are asking that I pay a debt that somebody else is or was required to pay, identify that person. Provide verification and documentation about why this is a debt that I am required to pay. The amount and age of the debt, specifically: A copy of the last billing statement sent to me by the original creditor. State the amount of the debt when you obtained it, and when that was. If there have been any additional interest, fees, or charges added since the last billing statement from the original creditor, provide an itemization showing the dates and amount of each added amount. In addition, explain how the added interest, fees or other charges are expressly authorized by the agreement creating the debt or are permitted by law. If there have been any payments or other reductions since the last billing statement from the original creditor, provide an itemization showing the dates and amount of each of them. If there have been any other changes or adjustments since the last billing statement from the original creditor, please provide full verification and documentation of the amount you are trying to collect. Explain how that amount was calculated. In addition, explain how the other changes or adjustments are expressly authorized by the agreement creating the debt or permitted by law. Tell me when the creditor claims this debt became due and when it became delinquent. (continued on next slid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6263" y="63500"/>
            <a:ext cx="5518150"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US" dirty="0"/>
              <a:t>Verify the </a:t>
            </a:r>
            <a:br>
              <a:rPr lang="en-US" dirty="0"/>
            </a:br>
            <a:r>
              <a:rPr lang="en-US" dirty="0"/>
              <a:t>debt</a:t>
            </a:r>
            <a:br>
              <a:rPr lang="en-US" dirty="0"/>
            </a:br>
            <a:endParaRPr lang="en-US"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1" descr="(continued from previous slide) Identify the date of the last payment made on this account. Have you made a determination that this debt is within the statute of limitations applicable to it? Tell me when you think the statute of limitations expires for this debt, and how you determined that. Details about your authority to collect this debt. I would like more information about your firm before I discuss the debt with you. Does your firm have a debt collection license from my state? If not, say why not. If so, provide the date of the license, the name on the license, the license number, and the name, address, and telephone number of the state agency issuing the license.  &#10;If you are contacting me from a place outside my state, does your firm have a debt collection license from that place? If so, provide the date of the license, the name on the license, the license number, and the name, address, and telephone number of the state agency issuing the license. I have asked for this information because I have some questions. I need to hear from you to make an informed decision about your claim that I owe this money. I am open to communicating with you for this purpose. In order to make sure that I am not put at any disadvantage, in the meantime please treat this debt as being in dispute and under discussion between us. Thank you for your cooperation. Sincerely, Your signature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5275" y="55563"/>
            <a:ext cx="5864225" cy="672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dirty="0"/>
              <a:t>Verify the </a:t>
            </a:r>
            <a:br>
              <a:rPr lang="en-US" dirty="0"/>
            </a:br>
            <a:r>
              <a:rPr lang="en-US" dirty="0"/>
              <a:t>debt</a:t>
            </a:r>
            <a:br>
              <a:rPr lang="en-US" dirty="0"/>
            </a:br>
            <a:endParaRPr lang="en-US"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Title 1"/>
          <p:cNvSpPr>
            <a:spLocks noGrp="1"/>
          </p:cNvSpPr>
          <p:nvPr>
            <p:ph type="title"/>
          </p:nvPr>
        </p:nvSpPr>
        <p:spPr/>
        <p:txBody>
          <a:bodyPr/>
          <a:lstStyle/>
          <a:p>
            <a:r>
              <a:rPr lang="en-US" altLang="en-US" smtClean="0"/>
              <a:t>Know your rights</a:t>
            </a:r>
            <a:endParaRPr lang="en-US" altLang="en-US" dirty="0" smtClean="0"/>
          </a:p>
        </p:txBody>
      </p:sp>
      <p:sp>
        <p:nvSpPr>
          <p:cNvPr id="3" name="Content Placeholder 2"/>
          <p:cNvSpPr>
            <a:spLocks noGrp="1"/>
          </p:cNvSpPr>
          <p:nvPr>
            <p:ph idx="1"/>
          </p:nvPr>
        </p:nvSpPr>
        <p:spPr/>
        <p:txBody>
          <a:bodyPr/>
          <a:lstStyle/>
          <a:p>
            <a:pPr marL="0" indent="0">
              <a:buNone/>
            </a:pPr>
            <a:r>
              <a:rPr lang="en-US" dirty="0" smtClean="0"/>
              <a:t>The Fair Debt Collection Practices Act protects consumers from harassment:</a:t>
            </a:r>
          </a:p>
          <a:p>
            <a:r>
              <a:rPr lang="en-US" dirty="0" smtClean="0"/>
              <a:t>Repeated phone calls intended to annoy, abuse, or harass</a:t>
            </a:r>
          </a:p>
          <a:p>
            <a:r>
              <a:rPr lang="en-US" dirty="0" smtClean="0"/>
              <a:t>Obscene or profane language</a:t>
            </a:r>
          </a:p>
          <a:p>
            <a:r>
              <a:rPr lang="en-US" dirty="0" smtClean="0"/>
              <a:t>Threats of violence or harm</a:t>
            </a:r>
          </a:p>
          <a:p>
            <a:r>
              <a:rPr lang="en-US" dirty="0" smtClean="0"/>
              <a:t>Publishing lists of people who refuse to pay their debts </a:t>
            </a:r>
          </a:p>
          <a:p>
            <a:r>
              <a:rPr lang="en-US" dirty="0" smtClean="0"/>
              <a:t>Calling you without telling you who they are</a:t>
            </a:r>
          </a:p>
          <a:p>
            <a:r>
              <a:rPr lang="en-US" dirty="0" smtClean="0"/>
              <a:t>Using false, deceptive, or misleading practices</a:t>
            </a:r>
            <a:endParaRPr lang="en-US"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0"/>
          <p:cNvSpPr>
            <a:spLocks noGrp="1"/>
          </p:cNvSpPr>
          <p:nvPr>
            <p:ph type="title"/>
          </p:nvPr>
        </p:nvSpPr>
        <p:spPr/>
        <p:txBody>
          <a:bodyPr>
            <a:normAutofit fontScale="90000"/>
          </a:bodyPr>
          <a:lstStyle/>
          <a:p>
            <a:pPr>
              <a:defRPr/>
            </a:pPr>
            <a:r>
              <a:rPr lang="en-US" altLang="en-US" dirty="0">
                <a:ea typeface="MS PGothic" charset="-128"/>
              </a:rPr>
              <a:t>Module </a:t>
            </a:r>
            <a:r>
              <a:rPr lang="en-US" altLang="en-US" dirty="0" smtClean="0">
                <a:ea typeface="MS PGothic" charset="-128"/>
              </a:rPr>
              <a:t>6: Opportunities for financial </a:t>
            </a:r>
            <a:r>
              <a:rPr lang="en-US" altLang="en-US" dirty="0">
                <a:ea typeface="MS PGothic" charset="-128"/>
              </a:rPr>
              <a:t>e</a:t>
            </a:r>
            <a:r>
              <a:rPr lang="en-US" altLang="en-US" dirty="0" smtClean="0">
                <a:ea typeface="MS PGothic" charset="-128"/>
              </a:rPr>
              <a:t>mpowerment</a:t>
            </a:r>
            <a:endParaRPr lang="en-US" altLang="en-US" dirty="0">
              <a:ea typeface="MS PGothic" charset="-128"/>
            </a:endParaRPr>
          </a:p>
        </p:txBody>
      </p:sp>
      <p:pic>
        <p:nvPicPr>
          <p:cNvPr id="317442" name="Content Placeholder 1" descr="See http://files.consumerfinance.gov/f/documents/201701_cfpb_YMYG-Toolkit.pdf#page=185.&#10;&#10;If you have a 10 -minute session: Tool 2: Debt-to-income worksheet , If you have a 30 -minute session: Tool 1: Debt worksheet and Tool 5: When debt collectors call: Steps you can take, If you have multiple sessions: Tool 3: Reducing debt worksheet and Tool 4: Repaying student loan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4038" y="2436654"/>
            <a:ext cx="8037512" cy="2281555"/>
          </a:xfrm>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solidFill>
                  <a:srgbClr val="3B8636"/>
                </a:solidFill>
              </a:rPr>
              <a:t>Your Money, Your Goals</a:t>
            </a:r>
            <a:endParaRPr lang="en-US" dirty="0">
              <a:solidFill>
                <a:srgbClr val="3B8636"/>
              </a:solidFill>
            </a:endParaRPr>
          </a:p>
        </p:txBody>
      </p:sp>
      <p:sp>
        <p:nvSpPr>
          <p:cNvPr id="7" name="Subtitle 6"/>
          <p:cNvSpPr>
            <a:spLocks noGrp="1"/>
          </p:cNvSpPr>
          <p:nvPr>
            <p:ph type="subTitle" idx="1"/>
          </p:nvPr>
        </p:nvSpPr>
        <p:spPr/>
        <p:txBody>
          <a:bodyPr/>
          <a:lstStyle/>
          <a:p>
            <a:r>
              <a:rPr lang="en-US" altLang="en-US" smtClean="0"/>
              <a:t>Module 7: Understanding credit reports and scores</a:t>
            </a:r>
            <a:endParaRPr lang="en-US"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a:spLocks noGrp="1"/>
          </p:cNvSpPr>
          <p:nvPr>
            <p:ph idx="1"/>
          </p:nvPr>
        </p:nvSpPr>
        <p:spPr/>
        <p:txBody>
          <a:bodyPr/>
          <a:lstStyle/>
          <a:p>
            <a:pPr eaLnBrk="1" hangingPunct="1">
              <a:lnSpc>
                <a:spcPts val="2800"/>
              </a:lnSpc>
              <a:spcBef>
                <a:spcPts val="1200"/>
              </a:spcBef>
            </a:pPr>
            <a:endParaRPr lang="en-US" altLang="en-US" dirty="0" smtClean="0">
              <a:solidFill>
                <a:srgbClr val="3B3C3E"/>
              </a:solidFill>
            </a:endParaRPr>
          </a:p>
          <a:p>
            <a:pPr eaLnBrk="1" hangingPunct="1">
              <a:lnSpc>
                <a:spcPts val="2800"/>
              </a:lnSpc>
              <a:spcBef>
                <a:spcPts val="1200"/>
              </a:spcBef>
            </a:pPr>
            <a:endParaRPr lang="en-US" altLang="en-US" dirty="0">
              <a:solidFill>
                <a:srgbClr val="3B3C3E"/>
              </a:solidFill>
            </a:endParaRPr>
          </a:p>
          <a:p>
            <a:pPr eaLnBrk="1" hangingPunct="1">
              <a:lnSpc>
                <a:spcPts val="2800"/>
              </a:lnSpc>
              <a:spcBef>
                <a:spcPts val="1200"/>
              </a:spcBef>
            </a:pPr>
            <a:endParaRPr lang="en-US" altLang="en-US" dirty="0" smtClean="0">
              <a:solidFill>
                <a:srgbClr val="3B3C3E"/>
              </a:solidFill>
            </a:endParaRPr>
          </a:p>
          <a:p>
            <a:pPr eaLnBrk="1" hangingPunct="1">
              <a:lnSpc>
                <a:spcPts val="2800"/>
              </a:lnSpc>
              <a:spcBef>
                <a:spcPts val="1200"/>
              </a:spcBef>
            </a:pPr>
            <a:endParaRPr lang="en-US" altLang="en-US" dirty="0">
              <a:solidFill>
                <a:srgbClr val="3B3C3E"/>
              </a:solidFill>
            </a:endParaRPr>
          </a:p>
          <a:p>
            <a:pPr eaLnBrk="1" hangingPunct="1">
              <a:lnSpc>
                <a:spcPts val="2800"/>
              </a:lnSpc>
              <a:spcBef>
                <a:spcPts val="1200"/>
              </a:spcBef>
            </a:pPr>
            <a:endParaRPr lang="en-US" altLang="en-US" dirty="0" smtClean="0">
              <a:solidFill>
                <a:srgbClr val="3B3C3E"/>
              </a:solidFill>
            </a:endParaRPr>
          </a:p>
          <a:p>
            <a:pPr eaLnBrk="1" hangingPunct="1">
              <a:lnSpc>
                <a:spcPts val="2800"/>
              </a:lnSpc>
              <a:spcBef>
                <a:spcPts val="1200"/>
              </a:spcBef>
            </a:pPr>
            <a:r>
              <a:rPr lang="en-US" altLang="en-US" dirty="0" smtClean="0">
                <a:solidFill>
                  <a:srgbClr val="101820"/>
                </a:solidFill>
              </a:rPr>
              <a:t>Consumer Financial Protection Bureau</a:t>
            </a:r>
          </a:p>
          <a:p>
            <a:pPr eaLnBrk="1" hangingPunct="1">
              <a:lnSpc>
                <a:spcPts val="2800"/>
              </a:lnSpc>
              <a:spcBef>
                <a:spcPts val="1200"/>
              </a:spcBef>
            </a:pPr>
            <a:r>
              <a:rPr lang="en-US" altLang="en-US" dirty="0" smtClean="0">
                <a:solidFill>
                  <a:srgbClr val="101820"/>
                </a:solidFill>
              </a:rPr>
              <a:t>The CFPB’s mission is to make markets for consumer financial products and services work for Americans. </a:t>
            </a:r>
          </a:p>
          <a:p>
            <a:pPr eaLnBrk="1" hangingPunct="1"/>
            <a:endParaRPr lang="en-US" altLang="en-US" dirty="0" smtClean="0">
              <a:solidFill>
                <a:srgbClr val="101820"/>
              </a:solidFill>
            </a:endParaRPr>
          </a:p>
          <a:p>
            <a:pPr eaLnBrk="1" hangingPunct="1"/>
            <a:endParaRPr lang="en-US" altLang="en-US" dirty="0" smtClean="0">
              <a:solidFill>
                <a:srgbClr val="101820"/>
              </a:solidFill>
            </a:endParaRPr>
          </a:p>
        </p:txBody>
      </p:sp>
      <p:sp>
        <p:nvSpPr>
          <p:cNvPr id="45057" name="Title 1"/>
          <p:cNvSpPr>
            <a:spLocks noGrp="1"/>
          </p:cNvSpPr>
          <p:nvPr>
            <p:ph type="title"/>
          </p:nvPr>
        </p:nvSpPr>
        <p:spPr/>
        <p:txBody>
          <a:bodyPr/>
          <a:lstStyle/>
          <a:p>
            <a:pPr eaLnBrk="1" hangingPunct="1"/>
            <a:r>
              <a:rPr lang="en-US" altLang="en-US" dirty="0" smtClean="0"/>
              <a:t>Introduction to the CFPB</a:t>
            </a:r>
          </a:p>
        </p:txBody>
      </p:sp>
      <p:pic>
        <p:nvPicPr>
          <p:cNvPr id="45059" name="Picture 4" descr="Consumer Financial Protection Bureau" title="CFPB Log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3641" y="1323975"/>
            <a:ext cx="3700462"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nvPr>
        </p:nvSpPr>
        <p:spPr/>
        <p:txBody>
          <a:bodyPr/>
          <a:lstStyle/>
          <a:p>
            <a:r>
              <a:rPr lang="en-US" altLang="en-US" smtClean="0"/>
              <a:t>Why do credit reports and scores matter?</a:t>
            </a:r>
            <a:endParaRPr lang="en-US" altLang="en-US" dirty="0" smtClean="0"/>
          </a:p>
        </p:txBody>
      </p:sp>
      <p:sp>
        <p:nvSpPr>
          <p:cNvPr id="321538" name="Content Placeholder 2"/>
          <p:cNvSpPr>
            <a:spLocks noGrp="1"/>
          </p:cNvSpPr>
          <p:nvPr>
            <p:ph idx="1"/>
          </p:nvPr>
        </p:nvSpPr>
        <p:spPr/>
        <p:txBody>
          <a:bodyPr/>
          <a:lstStyle/>
          <a:p>
            <a:r>
              <a:rPr lang="en-US" altLang="en-US" smtClean="0"/>
              <a:t>Get and keep a job</a:t>
            </a:r>
          </a:p>
          <a:p>
            <a:r>
              <a:rPr lang="en-US" altLang="en-US" smtClean="0"/>
              <a:t>Get and keep a security clearance for a job, including a military position</a:t>
            </a:r>
          </a:p>
          <a:p>
            <a:r>
              <a:rPr lang="en-US" altLang="en-US" smtClean="0"/>
              <a:t>Get an apartment</a:t>
            </a:r>
          </a:p>
          <a:p>
            <a:r>
              <a:rPr lang="en-US" altLang="en-US" smtClean="0"/>
              <a:t>Get insurance coverage</a:t>
            </a:r>
          </a:p>
          <a:p>
            <a:r>
              <a:rPr lang="en-US" altLang="en-US" smtClean="0"/>
              <a:t>Get lower deposits on utilities and better terms on cell phone plans</a:t>
            </a:r>
          </a:p>
          <a:p>
            <a:r>
              <a:rPr lang="en-US" altLang="en-US" smtClean="0"/>
              <a:t>Get a credit card</a:t>
            </a:r>
          </a:p>
          <a:p>
            <a:r>
              <a:rPr lang="en-US" altLang="en-US" smtClean="0"/>
              <a:t>Get better loan terms</a:t>
            </a:r>
            <a:endParaRPr lang="en-US" altLang="en-US" dirty="0" smtClean="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Title 1"/>
          <p:cNvSpPr>
            <a:spLocks noGrp="1"/>
          </p:cNvSpPr>
          <p:nvPr>
            <p:ph type="title"/>
          </p:nvPr>
        </p:nvSpPr>
        <p:spPr/>
        <p:txBody>
          <a:bodyPr/>
          <a:lstStyle/>
          <a:p>
            <a:pPr eaLnBrk="1" hangingPunct="1"/>
            <a:r>
              <a:rPr lang="en-US" altLang="en-US" dirty="0" smtClean="0"/>
              <a:t>Understanding credit reports &amp; scores</a:t>
            </a:r>
          </a:p>
        </p:txBody>
      </p:sp>
      <p:sp>
        <p:nvSpPr>
          <p:cNvPr id="3" name="Content Placeholder 2"/>
          <p:cNvSpPr>
            <a:spLocks noGrp="1"/>
          </p:cNvSpPr>
          <p:nvPr>
            <p:ph idx="1"/>
          </p:nvPr>
        </p:nvSpPr>
        <p:spPr/>
        <p:txBody>
          <a:bodyPr/>
          <a:lstStyle/>
          <a:p>
            <a:pPr eaLnBrk="1" hangingPunct="1"/>
            <a:r>
              <a:rPr lang="en-US" altLang="en-US" dirty="0" smtClean="0"/>
              <a:t>Header/identifying information</a:t>
            </a:r>
          </a:p>
          <a:p>
            <a:pPr eaLnBrk="1" hangingPunct="1"/>
            <a:r>
              <a:rPr lang="en-US" altLang="en-US" dirty="0" smtClean="0"/>
              <a:t>Public record information </a:t>
            </a:r>
          </a:p>
          <a:p>
            <a:pPr eaLnBrk="1" hangingPunct="1"/>
            <a:r>
              <a:rPr lang="en-US" altLang="en-US" dirty="0" smtClean="0"/>
              <a:t>Collection agency account information </a:t>
            </a:r>
          </a:p>
          <a:p>
            <a:pPr eaLnBrk="1" hangingPunct="1"/>
            <a:r>
              <a:rPr lang="en-US" altLang="en-US" dirty="0" smtClean="0"/>
              <a:t>Credit account information </a:t>
            </a:r>
          </a:p>
          <a:p>
            <a:pPr eaLnBrk="1" hangingPunct="1"/>
            <a:r>
              <a:rPr lang="en-US" altLang="en-US" dirty="0" smtClean="0"/>
              <a:t>Inquiries made to your account</a:t>
            </a:r>
          </a:p>
          <a:p>
            <a:pPr eaLnBrk="1" hangingPunct="1"/>
            <a:endParaRPr lang="en-US" altLang="en-US" dirty="0" smtClean="0"/>
          </a:p>
        </p:txBody>
      </p:sp>
      <p:pic>
        <p:nvPicPr>
          <p:cNvPr id="323587" name="Picture 4" descr="A credit card with the magnetic strip showing and an arrow suggesting movement or inser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5250" y="2799197"/>
            <a:ext cx="375285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Title 1"/>
          <p:cNvSpPr>
            <a:spLocks noGrp="1"/>
          </p:cNvSpPr>
          <p:nvPr>
            <p:ph type="title"/>
          </p:nvPr>
        </p:nvSpPr>
        <p:spPr/>
        <p:txBody>
          <a:bodyPr/>
          <a:lstStyle/>
          <a:p>
            <a:r>
              <a:rPr lang="en-US" altLang="en-US" dirty="0" smtClean="0"/>
              <a:t>Negative information</a:t>
            </a:r>
          </a:p>
        </p:txBody>
      </p:sp>
      <p:sp>
        <p:nvSpPr>
          <p:cNvPr id="3" name="Content Placeholder 2"/>
          <p:cNvSpPr>
            <a:spLocks noGrp="1"/>
          </p:cNvSpPr>
          <p:nvPr>
            <p:ph idx="1"/>
          </p:nvPr>
        </p:nvSpPr>
        <p:spPr/>
        <p:txBody>
          <a:bodyPr rtlCol="0">
            <a:normAutofit/>
          </a:bodyPr>
          <a:lstStyle/>
          <a:p>
            <a:pPr indent="-347472" fontAlgn="auto">
              <a:spcAft>
                <a:spcPts val="0"/>
              </a:spcAft>
              <a:buFont typeface="Wingdings" charset="2"/>
              <a:buChar char="§"/>
              <a:defRPr/>
            </a:pPr>
            <a:r>
              <a:rPr lang="en-US" b="1" dirty="0">
                <a:solidFill>
                  <a:srgbClr val="101820"/>
                </a:solidFill>
              </a:rPr>
              <a:t>Negative information </a:t>
            </a:r>
            <a:r>
              <a:rPr lang="en-US" dirty="0">
                <a:solidFill>
                  <a:srgbClr val="101820"/>
                </a:solidFill>
              </a:rPr>
              <a:t>can be reported to those who request your credit report for only a specified period of time—</a:t>
            </a:r>
            <a:r>
              <a:rPr lang="en-US" b="1" dirty="0">
                <a:solidFill>
                  <a:srgbClr val="101820"/>
                </a:solidFill>
              </a:rPr>
              <a:t>seven years for most items.</a:t>
            </a:r>
          </a:p>
          <a:p>
            <a:pPr indent="-347472" fontAlgn="auto">
              <a:spcAft>
                <a:spcPts val="0"/>
              </a:spcAft>
              <a:buFont typeface="Wingdings" charset="2"/>
              <a:buChar char="§"/>
              <a:defRPr/>
            </a:pPr>
            <a:r>
              <a:rPr lang="en-US" b="1" dirty="0">
                <a:solidFill>
                  <a:srgbClr val="101820"/>
                </a:solidFill>
              </a:rPr>
              <a:t>Bankruptcy can stay on your credit report for 10 </a:t>
            </a:r>
            <a:r>
              <a:rPr lang="en-US" b="1" dirty="0" smtClean="0">
                <a:solidFill>
                  <a:srgbClr val="101820"/>
                </a:solidFill>
              </a:rPr>
              <a:t>years</a:t>
            </a:r>
            <a:r>
              <a:rPr lang="en-US" dirty="0" smtClean="0">
                <a:solidFill>
                  <a:srgbClr val="101820"/>
                </a:solidFill>
              </a:rPr>
              <a:t>.</a:t>
            </a:r>
          </a:p>
          <a:p>
            <a:pPr indent="-347472" fontAlgn="auto">
              <a:spcAft>
                <a:spcPts val="0"/>
              </a:spcAft>
              <a:buFont typeface="Wingdings" charset="2"/>
              <a:buChar char="§"/>
              <a:defRPr/>
            </a:pPr>
            <a:r>
              <a:rPr lang="en-US" b="1" dirty="0" smtClean="0">
                <a:solidFill>
                  <a:srgbClr val="101820"/>
                </a:solidFill>
              </a:rPr>
              <a:t>Civil suits and judgments </a:t>
            </a:r>
            <a:r>
              <a:rPr lang="en-US" dirty="0" smtClean="0">
                <a:solidFill>
                  <a:srgbClr val="101820"/>
                </a:solidFill>
              </a:rPr>
              <a:t>can </a:t>
            </a:r>
            <a:r>
              <a:rPr lang="en-US" dirty="0">
                <a:solidFill>
                  <a:srgbClr val="101820"/>
                </a:solidFill>
              </a:rPr>
              <a:t>be reported on your credit report for seven years or </a:t>
            </a:r>
            <a:r>
              <a:rPr lang="en-US" dirty="0" smtClean="0">
                <a:solidFill>
                  <a:srgbClr val="101820"/>
                </a:solidFill>
              </a:rPr>
              <a:t>until the </a:t>
            </a:r>
            <a:r>
              <a:rPr lang="en-US" dirty="0">
                <a:solidFill>
                  <a:srgbClr val="101820"/>
                </a:solidFill>
              </a:rPr>
              <a:t>statute of </a:t>
            </a:r>
            <a:r>
              <a:rPr lang="en-US" dirty="0" smtClean="0">
                <a:solidFill>
                  <a:srgbClr val="101820"/>
                </a:solidFill>
              </a:rPr>
              <a:t>limitations has expired, </a:t>
            </a:r>
            <a:r>
              <a:rPr lang="en-US" dirty="0">
                <a:solidFill>
                  <a:srgbClr val="101820"/>
                </a:solidFill>
              </a:rPr>
              <a:t>whichever is longer. </a:t>
            </a:r>
          </a:p>
          <a:p>
            <a:pPr indent="-347472" fontAlgn="auto">
              <a:spcAft>
                <a:spcPts val="0"/>
              </a:spcAft>
              <a:buFont typeface="Wingdings" charset="2"/>
              <a:buChar char="§"/>
              <a:defRPr/>
            </a:pPr>
            <a:r>
              <a:rPr lang="en-US" b="1" dirty="0">
                <a:solidFill>
                  <a:srgbClr val="101820"/>
                </a:solidFill>
              </a:rPr>
              <a:t>There is no time limit </a:t>
            </a:r>
            <a:r>
              <a:rPr lang="en-US" b="1" dirty="0" smtClean="0">
                <a:solidFill>
                  <a:srgbClr val="101820"/>
                </a:solidFill>
              </a:rPr>
              <a:t>to the length of time that positive information can stay on your credit report.</a:t>
            </a:r>
            <a:endParaRPr lang="en-US" dirty="0">
              <a:solidFill>
                <a:srgbClr val="101820"/>
              </a:solidFill>
            </a:endParaRPr>
          </a:p>
          <a:p>
            <a:pPr marL="0" indent="0" fontAlgn="auto">
              <a:spcAft>
                <a:spcPts val="0"/>
              </a:spcAft>
              <a:buFont typeface="Wingdings" charset="2"/>
              <a:buNone/>
              <a:defRPr/>
            </a:pPr>
            <a:endParaRPr lang="en-US" dirty="0">
              <a:solidFill>
                <a:srgbClr val="101820"/>
              </a:solidFill>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Title 1"/>
          <p:cNvSpPr>
            <a:spLocks noGrp="1"/>
          </p:cNvSpPr>
          <p:nvPr>
            <p:ph type="title"/>
          </p:nvPr>
        </p:nvSpPr>
        <p:spPr/>
        <p:txBody>
          <a:bodyPr/>
          <a:lstStyle/>
          <a:p>
            <a:r>
              <a:rPr lang="en-US" altLang="en-US" dirty="0" smtClean="0"/>
              <a:t>Negative information</a:t>
            </a:r>
          </a:p>
        </p:txBody>
      </p:sp>
      <p:sp>
        <p:nvSpPr>
          <p:cNvPr id="3" name="Content Placeholder 2"/>
          <p:cNvSpPr>
            <a:spLocks noGrp="1"/>
          </p:cNvSpPr>
          <p:nvPr>
            <p:ph idx="1"/>
          </p:nvPr>
        </p:nvSpPr>
        <p:spPr/>
        <p:txBody>
          <a:bodyPr rtlCol="0">
            <a:normAutofit fontScale="92500"/>
          </a:bodyPr>
          <a:lstStyle/>
          <a:p>
            <a:pPr indent="-347472" fontAlgn="auto">
              <a:spcAft>
                <a:spcPts val="0"/>
              </a:spcAft>
              <a:buFont typeface="Wingdings" charset="2"/>
              <a:buChar char="§"/>
              <a:defRPr/>
            </a:pPr>
            <a:r>
              <a:rPr lang="en-US" dirty="0" smtClean="0"/>
              <a:t>Consumer reporting companies cannot </a:t>
            </a:r>
            <a:r>
              <a:rPr lang="en-US" dirty="0"/>
              <a:t>include information that is beyond the limits provided in the Fair Credit Reporting Act </a:t>
            </a:r>
            <a:r>
              <a:rPr lang="en-US" dirty="0" smtClean="0"/>
              <a:t>(FCRA) in </a:t>
            </a:r>
            <a:r>
              <a:rPr lang="en-US" dirty="0"/>
              <a:t>most consumer credit reports, </a:t>
            </a:r>
            <a:r>
              <a:rPr lang="en-US" dirty="0" smtClean="0"/>
              <a:t>but they </a:t>
            </a:r>
            <a:r>
              <a:rPr lang="en-US" dirty="0"/>
              <a:t>may continue to keep the information in your file. </a:t>
            </a:r>
            <a:r>
              <a:rPr lang="en-US" b="1" dirty="0"/>
              <a:t>That’s because there is no time limit in terms of reporting information </a:t>
            </a:r>
            <a:r>
              <a:rPr lang="en-US" dirty="0"/>
              <a:t>(positive or negative) when you are:</a:t>
            </a:r>
          </a:p>
          <a:p>
            <a:pPr lvl="1" fontAlgn="auto">
              <a:spcAft>
                <a:spcPts val="0"/>
              </a:spcAft>
              <a:buFont typeface="Wingdings" charset="2"/>
              <a:buChar char=""/>
              <a:defRPr/>
            </a:pPr>
            <a:r>
              <a:rPr lang="en-US" b="1" dirty="0"/>
              <a:t>Applying for credit of $150,000 or more</a:t>
            </a:r>
          </a:p>
          <a:p>
            <a:pPr lvl="1" fontAlgn="auto">
              <a:spcAft>
                <a:spcPts val="0"/>
              </a:spcAft>
              <a:buFont typeface="Wingdings" charset="2"/>
              <a:buChar char=""/>
              <a:defRPr/>
            </a:pPr>
            <a:r>
              <a:rPr lang="en-US" b="1" dirty="0"/>
              <a:t>Applying for life insurance with a face value of $150,000 or more</a:t>
            </a:r>
          </a:p>
          <a:p>
            <a:pPr lvl="1" fontAlgn="auto">
              <a:spcAft>
                <a:spcPts val="0"/>
              </a:spcAft>
              <a:buFont typeface="Wingdings" charset="2"/>
              <a:buChar char=""/>
              <a:defRPr/>
            </a:pPr>
            <a:r>
              <a:rPr lang="en-US" b="1" dirty="0"/>
              <a:t>Applying for a job with an annual salary of $75,000 or more</a:t>
            </a:r>
          </a:p>
          <a:p>
            <a:pPr marL="0" indent="0" fontAlgn="auto">
              <a:spcAft>
                <a:spcPts val="0"/>
              </a:spcAft>
              <a:buFont typeface="Wingdings" charset="2"/>
              <a:buNone/>
              <a:defRPr/>
            </a:pPr>
            <a:endParaRPr lang="en-US"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Content Placeholder 2"/>
          <p:cNvSpPr>
            <a:spLocks noGrp="1"/>
          </p:cNvSpPr>
          <p:nvPr>
            <p:ph sz="half" idx="1"/>
          </p:nvPr>
        </p:nvSpPr>
        <p:spPr/>
        <p:txBody>
          <a:bodyPr>
            <a:normAutofit fontScale="85000" lnSpcReduction="10000"/>
          </a:bodyPr>
          <a:lstStyle/>
          <a:p>
            <a:pPr marL="452438" eaLnBrk="1" hangingPunct="1">
              <a:buFont typeface="Georgia" panose="02040502050405020303" pitchFamily="18" charset="0"/>
              <a:buAutoNum type="arabicPeriod"/>
            </a:pPr>
            <a:r>
              <a:rPr lang="en-US" altLang="en-US" sz="1800" dirty="0" smtClean="0">
                <a:solidFill>
                  <a:srgbClr val="101820"/>
                </a:solidFill>
              </a:rPr>
              <a:t>Who does this credit report belong to?</a:t>
            </a:r>
          </a:p>
          <a:p>
            <a:pPr marL="452438" eaLnBrk="1" hangingPunct="1">
              <a:buFont typeface="Georgia" panose="02040502050405020303" pitchFamily="18" charset="0"/>
              <a:buAutoNum type="arabicPeriod"/>
            </a:pPr>
            <a:r>
              <a:rPr lang="en-US" altLang="en-US" sz="1800" dirty="0" smtClean="0">
                <a:solidFill>
                  <a:srgbClr val="101820"/>
                </a:solidFill>
              </a:rPr>
              <a:t>Where does this person live?</a:t>
            </a:r>
          </a:p>
          <a:p>
            <a:pPr marL="452438" eaLnBrk="1" hangingPunct="1">
              <a:buFont typeface="Georgia" panose="02040502050405020303" pitchFamily="18" charset="0"/>
              <a:buAutoNum type="arabicPeriod"/>
            </a:pPr>
            <a:r>
              <a:rPr lang="en-US" altLang="en-US" sz="1800" dirty="0" smtClean="0">
                <a:solidFill>
                  <a:srgbClr val="101820"/>
                </a:solidFill>
              </a:rPr>
              <a:t>Where does he work? How long has he worked there?</a:t>
            </a:r>
          </a:p>
          <a:p>
            <a:pPr marL="452438" eaLnBrk="1" hangingPunct="1">
              <a:buFont typeface="Georgia" panose="02040502050405020303" pitchFamily="18" charset="0"/>
              <a:buAutoNum type="arabicPeriod"/>
            </a:pPr>
            <a:r>
              <a:rPr lang="en-US" altLang="en-US" sz="1800" dirty="0" smtClean="0">
                <a:solidFill>
                  <a:srgbClr val="101820"/>
                </a:solidFill>
              </a:rPr>
              <a:t>Does he have public records? If yes, describe it (them).</a:t>
            </a:r>
          </a:p>
          <a:p>
            <a:pPr marL="452438" eaLnBrk="1" hangingPunct="1">
              <a:buFont typeface="Georgia" panose="02040502050405020303" pitchFamily="18" charset="0"/>
              <a:buAutoNum type="arabicPeriod"/>
            </a:pPr>
            <a:r>
              <a:rPr lang="en-US" altLang="en-US" sz="1800" dirty="0" smtClean="0">
                <a:solidFill>
                  <a:srgbClr val="101820"/>
                </a:solidFill>
              </a:rPr>
              <a:t>Is he late on any of his accounts? If yes, describe.</a:t>
            </a:r>
          </a:p>
          <a:p>
            <a:pPr marL="452438">
              <a:buFont typeface="Georgia" panose="02040502050405020303" pitchFamily="18" charset="0"/>
              <a:buAutoNum type="arabicPeriod"/>
            </a:pPr>
            <a:r>
              <a:rPr lang="en-US" altLang="en-US" sz="1800" dirty="0">
                <a:solidFill>
                  <a:srgbClr val="101820"/>
                </a:solidFill>
              </a:rPr>
              <a:t>Are any of his accounts in good standing? If yes, describe</a:t>
            </a:r>
            <a:r>
              <a:rPr lang="en-US" altLang="en-US" sz="1800" dirty="0" smtClean="0">
                <a:solidFill>
                  <a:srgbClr val="101820"/>
                </a:solidFill>
              </a:rPr>
              <a:t>.</a:t>
            </a:r>
            <a:endParaRPr lang="en-US" altLang="en-US" sz="1800" dirty="0">
              <a:solidFill>
                <a:srgbClr val="101820"/>
              </a:solidFill>
            </a:endParaRPr>
          </a:p>
        </p:txBody>
      </p:sp>
      <p:sp>
        <p:nvSpPr>
          <p:cNvPr id="329729" name="Title 1"/>
          <p:cNvSpPr>
            <a:spLocks noGrp="1"/>
          </p:cNvSpPr>
          <p:nvPr>
            <p:ph type="title"/>
          </p:nvPr>
        </p:nvSpPr>
        <p:spPr/>
        <p:txBody>
          <a:bodyPr/>
          <a:lstStyle/>
          <a:p>
            <a:pPr eaLnBrk="1" hangingPunct="1"/>
            <a:r>
              <a:rPr lang="en-US" altLang="en-US" dirty="0" smtClean="0"/>
              <a:t>Reading a credit report</a:t>
            </a:r>
          </a:p>
        </p:txBody>
      </p:sp>
      <p:sp>
        <p:nvSpPr>
          <p:cNvPr id="7" name="Content Placeholder 6"/>
          <p:cNvSpPr>
            <a:spLocks noGrp="1"/>
          </p:cNvSpPr>
          <p:nvPr>
            <p:ph sz="half" idx="2"/>
          </p:nvPr>
        </p:nvSpPr>
        <p:spPr/>
        <p:txBody>
          <a:bodyPr/>
          <a:lstStyle/>
          <a:p>
            <a:pPr marL="452438">
              <a:buFont typeface="Georgia" panose="02040502050405020303" pitchFamily="18" charset="0"/>
              <a:buAutoNum type="arabicPeriod" startAt="6"/>
            </a:pPr>
            <a:r>
              <a:rPr lang="en-US" altLang="en-US" sz="1500" dirty="0" smtClean="0">
                <a:solidFill>
                  <a:srgbClr val="101820"/>
                </a:solidFill>
              </a:rPr>
              <a:t>What </a:t>
            </a:r>
            <a:r>
              <a:rPr lang="en-US" altLang="en-US" sz="1500" dirty="0">
                <a:solidFill>
                  <a:srgbClr val="101820"/>
                </a:solidFill>
              </a:rPr>
              <a:t>are the balances of his accounts in the account information section?</a:t>
            </a:r>
          </a:p>
          <a:p>
            <a:pPr marL="452438">
              <a:buFont typeface="Georgia" panose="02040502050405020303" pitchFamily="18" charset="0"/>
              <a:buAutoNum type="arabicPeriod" startAt="6"/>
            </a:pPr>
            <a:r>
              <a:rPr lang="en-US" altLang="en-US" sz="1500" dirty="0">
                <a:solidFill>
                  <a:srgbClr val="101820"/>
                </a:solidFill>
              </a:rPr>
              <a:t>Does he have accounts in collection? What is the balance owed in collections?</a:t>
            </a:r>
          </a:p>
          <a:p>
            <a:pPr marL="452438">
              <a:buFont typeface="Georgia" panose="02040502050405020303" pitchFamily="18" charset="0"/>
              <a:buAutoNum type="arabicPeriod" startAt="6"/>
            </a:pPr>
            <a:r>
              <a:rPr lang="en-US" altLang="en-US" sz="1500" dirty="0">
                <a:solidFill>
                  <a:srgbClr val="101820"/>
                </a:solidFill>
              </a:rPr>
              <a:t>What do his inquiries tell you?</a:t>
            </a:r>
          </a:p>
          <a:p>
            <a:pPr marL="452438">
              <a:buFont typeface="Georgia" panose="02040502050405020303" pitchFamily="18" charset="0"/>
              <a:buAutoNum type="arabicPeriod" startAt="6"/>
            </a:pPr>
            <a:r>
              <a:rPr lang="en-US" altLang="en-US" sz="1500" dirty="0">
                <a:solidFill>
                  <a:srgbClr val="101820"/>
                </a:solidFill>
              </a:rPr>
              <a:t>What is your opinion of this person’s credit history. Is it positive or negative?</a:t>
            </a:r>
          </a:p>
          <a:p>
            <a:endParaRPr lang="en-US" sz="1500" dirty="0">
              <a:solidFill>
                <a:srgbClr val="101820"/>
              </a:solidFill>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itle 1"/>
          <p:cNvSpPr>
            <a:spLocks noGrp="1"/>
          </p:cNvSpPr>
          <p:nvPr>
            <p:ph type="title"/>
          </p:nvPr>
        </p:nvSpPr>
        <p:spPr/>
        <p:txBody>
          <a:bodyPr/>
          <a:lstStyle/>
          <a:p>
            <a:pPr eaLnBrk="1" hangingPunct="1"/>
            <a:r>
              <a:rPr lang="en-US" altLang="en-US" dirty="0" smtClean="0"/>
              <a:t> National credit-reporting agencies</a:t>
            </a:r>
            <a:endParaRPr lang="en-US" altLang="en-US" dirty="0" smtClean="0">
              <a:solidFill>
                <a:srgbClr val="3B3C3E"/>
              </a:solidFill>
            </a:endParaRPr>
          </a:p>
        </p:txBody>
      </p:sp>
      <p:sp>
        <p:nvSpPr>
          <p:cNvPr id="3" name="Content Placeholder 2"/>
          <p:cNvSpPr>
            <a:spLocks noGrp="1"/>
          </p:cNvSpPr>
          <p:nvPr>
            <p:ph idx="1"/>
          </p:nvPr>
        </p:nvSpPr>
        <p:spPr/>
        <p:txBody>
          <a:bodyPr rtlCol="0">
            <a:normAutofit/>
          </a:bodyPr>
          <a:lstStyle/>
          <a:p>
            <a:pPr indent="-347472" eaLnBrk="1" fontAlgn="auto" hangingPunct="1">
              <a:spcAft>
                <a:spcPts val="0"/>
              </a:spcAft>
              <a:buFont typeface="Wingdings" charset="2"/>
              <a:buChar char="§"/>
              <a:defRPr/>
            </a:pPr>
            <a:r>
              <a:rPr lang="en-US" dirty="0" smtClean="0">
                <a:solidFill>
                  <a:srgbClr val="101820"/>
                </a:solidFill>
                <a:ea typeface="+mn-ea"/>
                <a:cs typeface="+mn-cs"/>
              </a:rPr>
              <a:t>Equifax</a:t>
            </a:r>
          </a:p>
          <a:p>
            <a:pPr indent="-347472" eaLnBrk="1" fontAlgn="auto" hangingPunct="1">
              <a:spcAft>
                <a:spcPts val="0"/>
              </a:spcAft>
              <a:buFont typeface="Wingdings" charset="2"/>
              <a:buChar char="§"/>
              <a:defRPr/>
            </a:pPr>
            <a:r>
              <a:rPr lang="en-US" dirty="0" smtClean="0">
                <a:solidFill>
                  <a:srgbClr val="101820"/>
                </a:solidFill>
                <a:ea typeface="+mn-ea"/>
                <a:cs typeface="+mn-cs"/>
              </a:rPr>
              <a:t>Experian</a:t>
            </a:r>
          </a:p>
          <a:p>
            <a:pPr indent="-347472" eaLnBrk="1" fontAlgn="auto" hangingPunct="1">
              <a:spcAft>
                <a:spcPts val="0"/>
              </a:spcAft>
              <a:buFont typeface="Wingdings" charset="2"/>
              <a:buChar char="§"/>
              <a:defRPr/>
            </a:pPr>
            <a:r>
              <a:rPr lang="en-US" dirty="0" smtClean="0">
                <a:solidFill>
                  <a:srgbClr val="101820"/>
                </a:solidFill>
                <a:ea typeface="+mn-ea"/>
                <a:cs typeface="+mn-cs"/>
              </a:rPr>
              <a:t>TransUnion</a:t>
            </a:r>
          </a:p>
          <a:p>
            <a:pPr marL="0" indent="0" eaLnBrk="1" fontAlgn="auto" hangingPunct="1">
              <a:spcAft>
                <a:spcPts val="0"/>
              </a:spcAft>
              <a:buFont typeface="Wingdings" charset="2"/>
              <a:buNone/>
              <a:defRPr/>
            </a:pPr>
            <a:endParaRPr lang="en-US" dirty="0" smtClean="0">
              <a:ea typeface="+mn-ea"/>
              <a:cs typeface="+mn-cs"/>
            </a:endParaRPr>
          </a:p>
          <a:p>
            <a:pPr marL="0" indent="0" eaLnBrk="1" fontAlgn="auto" hangingPunct="1">
              <a:spcAft>
                <a:spcPts val="0"/>
              </a:spcAft>
              <a:buFont typeface="Wingdings" charset="2"/>
              <a:buNone/>
              <a:defRPr/>
            </a:pPr>
            <a:r>
              <a:rPr lang="en-US" dirty="0" smtClean="0">
                <a:ea typeface="+mn-ea"/>
                <a:cs typeface="+mn-cs"/>
                <a:hlinkClick r:id="rId3"/>
              </a:rPr>
              <a:t>www.annualcreditreport.com</a:t>
            </a:r>
            <a:r>
              <a:rPr lang="en-US" dirty="0" smtClean="0">
                <a:ea typeface="+mn-ea"/>
                <a:cs typeface="+mn-cs"/>
              </a:rPr>
              <a:t> </a:t>
            </a:r>
          </a:p>
          <a:p>
            <a:pPr indent="-347472" eaLnBrk="1" fontAlgn="auto" hangingPunct="1">
              <a:spcAft>
                <a:spcPts val="0"/>
              </a:spcAft>
              <a:buFont typeface="Wingdings" charset="2"/>
              <a:buChar char="§"/>
              <a:defRPr/>
            </a:pPr>
            <a:endParaRPr lang="en-US" dirty="0" smtClean="0">
              <a:ea typeface="+mn-ea"/>
              <a:cs typeface="+mn-cs"/>
            </a:endParaRPr>
          </a:p>
          <a:p>
            <a:pPr indent="-347472" eaLnBrk="1" fontAlgn="auto" hangingPunct="1">
              <a:spcAft>
                <a:spcPts val="0"/>
              </a:spcAft>
              <a:buFont typeface="Wingdings" charset="2"/>
              <a:buChar char="§"/>
              <a:defRPr/>
            </a:pPr>
            <a:endParaRPr lang="en-US" dirty="0">
              <a:ea typeface="+mn-ea"/>
              <a:cs typeface="+mn-cs"/>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Title 1"/>
          <p:cNvSpPr>
            <a:spLocks noGrp="1"/>
          </p:cNvSpPr>
          <p:nvPr>
            <p:ph type="title"/>
          </p:nvPr>
        </p:nvSpPr>
        <p:spPr/>
        <p:txBody>
          <a:bodyPr/>
          <a:lstStyle/>
          <a:p>
            <a:r>
              <a:rPr lang="en-US" altLang="en-US" dirty="0" smtClean="0"/>
              <a:t>Getting free, annual credit reports</a:t>
            </a:r>
          </a:p>
        </p:txBody>
      </p:sp>
      <p:pic>
        <p:nvPicPr>
          <p:cNvPr id="333826" name="Picture 4" descr="Screenshot of Annual Credit Report web pag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3701" y="1534212"/>
            <a:ext cx="5816600" cy="4722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6" descr="Screenshot of Request yours now! tab of Annual Credit Report sit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59163" y="0"/>
            <a:ext cx="5529262" cy="672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US" dirty="0"/>
              <a:t>Getting free, annual credit reports</a:t>
            </a:r>
            <a:br>
              <a:rPr lang="en-US" dirty="0"/>
            </a:br>
            <a:endParaRPr lang="en-US" dirty="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Title 1"/>
          <p:cNvSpPr>
            <a:spLocks noGrp="1"/>
          </p:cNvSpPr>
          <p:nvPr>
            <p:ph type="title"/>
          </p:nvPr>
        </p:nvSpPr>
        <p:spPr/>
        <p:txBody>
          <a:bodyPr/>
          <a:lstStyle/>
          <a:p>
            <a:r>
              <a:rPr lang="en-US" altLang="en-US" dirty="0" smtClean="0"/>
              <a:t>Getting free, annual credit reports</a:t>
            </a:r>
          </a:p>
        </p:txBody>
      </p:sp>
      <p:sp>
        <p:nvSpPr>
          <p:cNvPr id="337922" name="Content Placeholder 2"/>
          <p:cNvSpPr>
            <a:spLocks noGrp="1"/>
          </p:cNvSpPr>
          <p:nvPr>
            <p:ph idx="1"/>
          </p:nvPr>
        </p:nvSpPr>
        <p:spPr/>
        <p:txBody>
          <a:bodyPr/>
          <a:lstStyle/>
          <a:p>
            <a:r>
              <a:rPr lang="en-US" altLang="en-US" b="1" dirty="0" smtClean="0"/>
              <a:t>Online:</a:t>
            </a:r>
            <a:r>
              <a:rPr lang="en-US" altLang="en-US" dirty="0" smtClean="0"/>
              <a:t> Get a free copy of your credit report at </a:t>
            </a:r>
            <a:r>
              <a:rPr lang="en-US" altLang="en-US" dirty="0" smtClean="0">
                <a:hlinkClick r:id="rId3"/>
              </a:rPr>
              <a:t>AnnualCreditReport.com</a:t>
            </a:r>
            <a:endParaRPr lang="en-US" altLang="en-US" dirty="0" smtClean="0"/>
          </a:p>
          <a:p>
            <a:r>
              <a:rPr lang="en-US" altLang="en-US" b="1" dirty="0" smtClean="0"/>
              <a:t>By mail:</a:t>
            </a:r>
            <a:r>
              <a:rPr lang="en-US" altLang="en-US" dirty="0" smtClean="0"/>
              <a:t> Download and complete the </a:t>
            </a:r>
            <a:r>
              <a:rPr lang="en-US" altLang="en-US" dirty="0" smtClean="0">
                <a:hlinkClick r:id="rId4"/>
              </a:rPr>
              <a:t>Annual Credit Report Request Form</a:t>
            </a:r>
            <a:r>
              <a:rPr lang="en-US" altLang="en-US" dirty="0" smtClean="0"/>
              <a:t> and mail it to: </a:t>
            </a:r>
            <a:br>
              <a:rPr lang="en-US" altLang="en-US" dirty="0" smtClean="0"/>
            </a:br>
            <a:r>
              <a:rPr lang="en-US" altLang="en-US" dirty="0" smtClean="0"/>
              <a:t>Annual Credit Report Request Service</a:t>
            </a:r>
            <a:br>
              <a:rPr lang="en-US" altLang="en-US" dirty="0" smtClean="0"/>
            </a:br>
            <a:r>
              <a:rPr lang="en-US" altLang="en-US" dirty="0" smtClean="0"/>
              <a:t>P.O. Box 105281</a:t>
            </a:r>
            <a:br>
              <a:rPr lang="en-US" altLang="en-US" dirty="0" smtClean="0"/>
            </a:br>
            <a:r>
              <a:rPr lang="en-US" altLang="en-US" dirty="0" smtClean="0"/>
              <a:t>Atlanta, GA 30348-5281</a:t>
            </a:r>
          </a:p>
          <a:p>
            <a:pPr>
              <a:buFont typeface="Wingdings" panose="05000000000000000000" pitchFamily="2" charset="2"/>
              <a:buNone/>
            </a:pPr>
            <a:endParaRPr lang="en-US" altLang="en-US" dirty="0" smtClean="0"/>
          </a:p>
          <a:p>
            <a:endParaRPr lang="en-US" altLang="en-US" dirty="0" smtClean="0"/>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3" descr="Annual Credit Report form"/>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92600" y="365125"/>
            <a:ext cx="463550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dirty="0"/>
              <a:t>Getting free, annual credit </a:t>
            </a:r>
            <a:r>
              <a:rPr lang="en-US" dirty="0" smtClean="0"/>
              <a:t>reports</a:t>
            </a:r>
            <a:br>
              <a:rPr lang="en-US" dirty="0" smtClean="0"/>
            </a:br>
            <a:r>
              <a:rPr lang="en-US" dirty="0"/>
              <a:t/>
            </a:r>
            <a:br>
              <a:rPr lang="en-US" dirty="0"/>
            </a:br>
            <a:r>
              <a:rPr lang="en-US" sz="1800" dirty="0">
                <a:latin typeface="+mn-lt"/>
                <a:cs typeface="Arial" panose="020B0604020202020204" pitchFamily="34" charset="0"/>
                <a:hlinkClick r:id="rId4"/>
              </a:rPr>
              <a:t>https://www.annualcreditreport.com/manualRequestForm.action </a:t>
            </a:r>
            <a:endParaRPr lang="en-US" sz="1800" dirty="0">
              <a:latin typeface="+mn-lt"/>
              <a:cs typeface="Arial" panose="020B060402020202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r>
              <a:rPr lang="en-US" altLang="en-US" dirty="0" smtClean="0"/>
              <a:t>CFPB’s work</a:t>
            </a:r>
          </a:p>
        </p:txBody>
      </p:sp>
      <p:pic>
        <p:nvPicPr>
          <p:cNvPr id="47106" name="Picture 1" descr="Image of a toolbox to represent &quot;empower&quo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7413" y="1356930"/>
            <a:ext cx="15367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2" descr="Image of scales to represent &quot;Enforce&quot;"/>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7413" y="2880930"/>
            <a:ext cx="15240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3" descr="Image of an open book with a dollar sign on one of the pages to represent &quot;Educate&quot;"/>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7413" y="4354130"/>
            <a:ext cx="15240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763838" y="1918905"/>
            <a:ext cx="2185987" cy="400050"/>
          </a:xfrm>
          <a:prstGeom prst="rect">
            <a:avLst/>
          </a:prstGeom>
          <a:noFill/>
        </p:spPr>
        <p:txBody>
          <a:bodyPr>
            <a:spAutoFit/>
          </a:bodyPr>
          <a:lstStyle/>
          <a:p>
            <a:pPr>
              <a:defRPr/>
            </a:pPr>
            <a:r>
              <a:rPr lang="en-US" sz="2000" dirty="0">
                <a:latin typeface="+mn-lt"/>
                <a:ea typeface="MS PGothic" charset="-128"/>
              </a:rPr>
              <a:t>Empower</a:t>
            </a:r>
          </a:p>
        </p:txBody>
      </p:sp>
      <p:sp>
        <p:nvSpPr>
          <p:cNvPr id="6" name="TextBox 5"/>
          <p:cNvSpPr txBox="1"/>
          <p:nvPr/>
        </p:nvSpPr>
        <p:spPr>
          <a:xfrm>
            <a:off x="2763838" y="3417505"/>
            <a:ext cx="1509712" cy="400050"/>
          </a:xfrm>
          <a:prstGeom prst="rect">
            <a:avLst/>
          </a:prstGeom>
          <a:noFill/>
        </p:spPr>
        <p:txBody>
          <a:bodyPr>
            <a:spAutoFit/>
          </a:bodyPr>
          <a:lstStyle/>
          <a:p>
            <a:pPr>
              <a:defRPr/>
            </a:pPr>
            <a:r>
              <a:rPr lang="en-US" sz="2000" dirty="0">
                <a:latin typeface="+mn-lt"/>
                <a:ea typeface="MS PGothic" charset="-128"/>
              </a:rPr>
              <a:t>Enforce</a:t>
            </a:r>
          </a:p>
        </p:txBody>
      </p:sp>
      <p:sp>
        <p:nvSpPr>
          <p:cNvPr id="7" name="TextBox 6"/>
          <p:cNvSpPr txBox="1"/>
          <p:nvPr/>
        </p:nvSpPr>
        <p:spPr>
          <a:xfrm>
            <a:off x="2763838" y="4903405"/>
            <a:ext cx="1104900" cy="400050"/>
          </a:xfrm>
          <a:prstGeom prst="rect">
            <a:avLst/>
          </a:prstGeom>
          <a:noFill/>
        </p:spPr>
        <p:txBody>
          <a:bodyPr wrap="none">
            <a:spAutoFit/>
          </a:bodyPr>
          <a:lstStyle/>
          <a:p>
            <a:pPr>
              <a:defRPr/>
            </a:pPr>
            <a:r>
              <a:rPr lang="en-US" sz="2000" dirty="0">
                <a:latin typeface="+mn-lt"/>
                <a:ea typeface="MS PGothic" charset="-128"/>
              </a:rPr>
              <a:t>Educate</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9" name="Picture 1" descr="See http://files.consumerfinance.gov/f/documents/201701_cfpb_YMYG-Toolkit.pdf#page=244. &#10;&#10;Pie cart titled Figure 1: What goes into FICO scores? Payment History: 35%, Amounts owed: 30%, Length of credit history: 15%, New credit: 10%, Types of credit used: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5232" y="2270988"/>
            <a:ext cx="5952868" cy="3997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2017" name="Title 1"/>
          <p:cNvSpPr>
            <a:spLocks noGrp="1"/>
          </p:cNvSpPr>
          <p:nvPr>
            <p:ph type="title"/>
          </p:nvPr>
        </p:nvSpPr>
        <p:spPr/>
        <p:txBody>
          <a:bodyPr/>
          <a:lstStyle/>
          <a:p>
            <a:pPr eaLnBrk="1" hangingPunct="1"/>
            <a:r>
              <a:rPr lang="en-US" altLang="en-US" dirty="0" smtClean="0"/>
              <a:t>Credit scores: Example based on FICO score</a:t>
            </a:r>
          </a:p>
        </p:txBody>
      </p:sp>
      <p:sp>
        <p:nvSpPr>
          <p:cNvPr id="342018" name="Content Placeholder 6"/>
          <p:cNvSpPr>
            <a:spLocks noGrp="1"/>
          </p:cNvSpPr>
          <p:nvPr>
            <p:ph idx="1"/>
          </p:nvPr>
        </p:nvSpPr>
        <p:spPr/>
        <p:txBody>
          <a:bodyPr/>
          <a:lstStyle/>
          <a:p>
            <a:pPr marL="0" indent="0" eaLnBrk="1" hangingPunct="1">
              <a:buFont typeface="Wingdings" panose="05000000000000000000" pitchFamily="2" charset="2"/>
              <a:buNone/>
            </a:pPr>
            <a:r>
              <a:rPr lang="en-US" altLang="en-US" dirty="0" smtClean="0"/>
              <a:t>These percentages reflect how much each category determines a typical FICO score.</a:t>
            </a: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Title 1"/>
          <p:cNvSpPr>
            <a:spLocks noGrp="1"/>
          </p:cNvSpPr>
          <p:nvPr>
            <p:ph type="title"/>
          </p:nvPr>
        </p:nvSpPr>
        <p:spPr/>
        <p:txBody>
          <a:bodyPr/>
          <a:lstStyle/>
          <a:p>
            <a:r>
              <a:rPr lang="en-US" altLang="en-US" dirty="0" smtClean="0"/>
              <a:t>Credit utilization rate example</a:t>
            </a:r>
          </a:p>
        </p:txBody>
      </p:sp>
      <p:sp>
        <p:nvSpPr>
          <p:cNvPr id="344066" name="Content Placeholder 6"/>
          <p:cNvSpPr>
            <a:spLocks noGrp="1"/>
          </p:cNvSpPr>
          <p:nvPr>
            <p:ph idx="1"/>
          </p:nvPr>
        </p:nvSpPr>
        <p:spPr/>
        <p:txBody>
          <a:bodyPr/>
          <a:lstStyle/>
          <a:p>
            <a:r>
              <a:rPr lang="en-US" altLang="en-US" dirty="0" smtClean="0"/>
              <a:t>$5,000 credit limit</a:t>
            </a:r>
          </a:p>
          <a:p>
            <a:r>
              <a:rPr lang="en-US" altLang="en-US" dirty="0" smtClean="0"/>
              <a:t>$3,500 charged</a:t>
            </a:r>
          </a:p>
          <a:p>
            <a:r>
              <a:rPr lang="en-US" altLang="en-US" dirty="0" smtClean="0"/>
              <a:t>$3,500 (amount charged) ÷ $5,000 (credit limit) = 0.7 or 70%</a:t>
            </a:r>
          </a:p>
          <a:p>
            <a:endParaRPr lang="en-US" altLang="en-US" dirty="0" smtClean="0"/>
          </a:p>
        </p:txBody>
      </p:sp>
      <p:pic>
        <p:nvPicPr>
          <p:cNvPr id="344067" name="Picture 2" descr="A credit card with the magnetic strip show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3525" y="3016250"/>
            <a:ext cx="2890838"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Title 1"/>
          <p:cNvSpPr>
            <a:spLocks noGrp="1"/>
          </p:cNvSpPr>
          <p:nvPr>
            <p:ph type="title"/>
          </p:nvPr>
        </p:nvSpPr>
        <p:spPr/>
        <p:txBody>
          <a:bodyPr>
            <a:normAutofit fontScale="90000"/>
          </a:bodyPr>
          <a:lstStyle/>
          <a:p>
            <a:r>
              <a:rPr lang="en-US" altLang="en-US" dirty="0" smtClean="0"/>
              <a:t>Factors that influence credit scores: VantageScore example</a:t>
            </a:r>
          </a:p>
        </p:txBody>
      </p:sp>
      <p:pic>
        <p:nvPicPr>
          <p:cNvPr id="346114" name="Picture 7" descr="See http://files.consumerfinance.gov/f/documents/201701_cfpb_YMYG-Toolkit.pdf#page=246.&#10;&#10;What influences your VantageScore credit score? Payment History: Extremely influential, Age and type of credit: Highly influential,  Percent of credit limit used: Highly influential, Total balances/debt: Moderately influential, Available credit: Less influential, Recent credit behavior and inquiries: Less influenti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9058" y="1448856"/>
            <a:ext cx="3950945" cy="468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Title 1"/>
          <p:cNvSpPr>
            <a:spLocks noGrp="1"/>
          </p:cNvSpPr>
          <p:nvPr>
            <p:ph type="title"/>
          </p:nvPr>
        </p:nvSpPr>
        <p:spPr/>
        <p:txBody>
          <a:bodyPr/>
          <a:lstStyle/>
          <a:p>
            <a:r>
              <a:rPr lang="en-US" altLang="en-US" dirty="0" smtClean="0"/>
              <a:t>Tool 1: Getting your credit reports and scores</a:t>
            </a:r>
          </a:p>
        </p:txBody>
      </p:sp>
      <p:sp>
        <p:nvSpPr>
          <p:cNvPr id="348162" name="Content Placeholder 5"/>
          <p:cNvSpPr>
            <a:spLocks noGrp="1"/>
          </p:cNvSpPr>
          <p:nvPr>
            <p:ph idx="1"/>
          </p:nvPr>
        </p:nvSpPr>
        <p:spPr/>
        <p:txBody>
          <a:bodyPr>
            <a:normAutofit fontScale="85000" lnSpcReduction="10000"/>
          </a:bodyPr>
          <a:lstStyle/>
          <a:p>
            <a:r>
              <a:rPr lang="en-US" altLang="en-US" sz="1800" dirty="0" smtClean="0"/>
              <a:t>To order through the website, visit: </a:t>
            </a:r>
            <a:r>
              <a:rPr lang="en-US" altLang="en-US" sz="1800" dirty="0" smtClean="0">
                <a:hlinkClick r:id="rId3"/>
              </a:rPr>
              <a:t>https://www.annualcreditreport.com</a:t>
            </a:r>
            <a:endParaRPr lang="en-US" altLang="en-US" sz="1800" dirty="0" smtClean="0"/>
          </a:p>
          <a:p>
            <a:pPr lvl="1"/>
            <a:r>
              <a:rPr lang="en-US" altLang="en-US" dirty="0" smtClean="0"/>
              <a:t>Complete a form with basic information (name, Social Security number, address, etc.).</a:t>
            </a:r>
          </a:p>
          <a:p>
            <a:pPr lvl="1"/>
            <a:r>
              <a:rPr lang="en-US" altLang="en-US" dirty="0" smtClean="0"/>
              <a:t>Select the report(s) you want—Equifax, Experian, and/or TransUnion.</a:t>
            </a:r>
          </a:p>
          <a:p>
            <a:pPr lvl="1"/>
            <a:r>
              <a:rPr lang="en-US" altLang="en-US" dirty="0" smtClean="0"/>
              <a:t>Answer security questions: former addresses, amount of a loan you have, phone numbers that have belonged to you, counties you may have lived in, etc.</a:t>
            </a:r>
          </a:p>
          <a:p>
            <a:r>
              <a:rPr lang="en-US" altLang="en-US" sz="1800" dirty="0" smtClean="0"/>
              <a:t>If you are unable to answer these questions, you will have to use another method.</a:t>
            </a:r>
          </a:p>
          <a:p>
            <a:pPr lvl="1"/>
            <a:r>
              <a:rPr lang="en-US" altLang="en-US" dirty="0" smtClean="0"/>
              <a:t>You will save a PDF version of your report, print the report, or both. </a:t>
            </a:r>
          </a:p>
          <a:p>
            <a:r>
              <a:rPr lang="en-US" altLang="en-US" sz="1800" dirty="0" smtClean="0"/>
              <a:t>Be sure you do this in a safe and secure location. Avoid doing this on public computers (library).</a:t>
            </a:r>
          </a:p>
          <a:p>
            <a:endParaRPr lang="en-US" altLang="en-US" sz="1800" dirty="0" smtClean="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Title 1"/>
          <p:cNvSpPr>
            <a:spLocks noGrp="1"/>
          </p:cNvSpPr>
          <p:nvPr>
            <p:ph type="title"/>
          </p:nvPr>
        </p:nvSpPr>
        <p:spPr/>
        <p:txBody>
          <a:bodyPr/>
          <a:lstStyle/>
          <a:p>
            <a:r>
              <a:rPr lang="en-US" altLang="en-US" dirty="0" smtClean="0"/>
              <a:t>Tool 2: Credit report review checklist</a:t>
            </a:r>
          </a:p>
        </p:txBody>
      </p:sp>
      <p:pic>
        <p:nvPicPr>
          <p:cNvPr id="350210" name="Picture 1" descr="See http://files.consumerfinance.gov/f/documents/201701_cfpb_YMYG-Toolkit.pdf#page=255.&#10;&#10;Table with two columns. The first column is blank with space to check off an item. The second column is headed “Check to make sure these items are correct” and lists these questions: Is your name correct?  Is your Social Security number correct?  Is your current address correct? Is your current phone number correct?  Are the previous addresses they have listed for you correct?  Is your marital status listed correctly?  Is the employment history they have listed for you accurate? Is everything listed in the personal information section correct?  Is there anything listed in the public record information? Is it correct? Highlight the information you think may not be correc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0259" y="1541781"/>
            <a:ext cx="7484682" cy="450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Title 1"/>
          <p:cNvSpPr>
            <a:spLocks noGrp="1"/>
          </p:cNvSpPr>
          <p:nvPr>
            <p:ph type="title"/>
          </p:nvPr>
        </p:nvSpPr>
        <p:spPr/>
        <p:txBody>
          <a:bodyPr/>
          <a:lstStyle/>
          <a:p>
            <a:r>
              <a:rPr lang="en-US" altLang="en-US" smtClean="0"/>
              <a:t>Filing a dispute</a:t>
            </a:r>
            <a:endParaRPr lang="en-US" altLang="en-US" dirty="0" smtClean="0"/>
          </a:p>
        </p:txBody>
      </p:sp>
      <p:sp>
        <p:nvSpPr>
          <p:cNvPr id="352258" name="Content Placeholder 6"/>
          <p:cNvSpPr>
            <a:spLocks noGrp="1"/>
          </p:cNvSpPr>
          <p:nvPr>
            <p:ph idx="1"/>
          </p:nvPr>
        </p:nvSpPr>
        <p:spPr/>
        <p:txBody>
          <a:bodyPr>
            <a:noAutofit/>
          </a:bodyPr>
          <a:lstStyle/>
          <a:p>
            <a:pPr>
              <a:lnSpc>
                <a:spcPct val="110000"/>
              </a:lnSpc>
              <a:spcBef>
                <a:spcPts val="1200"/>
              </a:spcBef>
            </a:pPr>
            <a:r>
              <a:rPr lang="en-US" altLang="en-US" sz="1400" b="1" dirty="0" smtClean="0"/>
              <a:t>To correct mistakes, it can help to contact </a:t>
            </a:r>
            <a:r>
              <a:rPr lang="en-US" altLang="en-US" sz="1400" b="1" u="sng" dirty="0" smtClean="0"/>
              <a:t>both</a:t>
            </a:r>
            <a:r>
              <a:rPr lang="en-US" altLang="en-US" sz="1400" b="1" dirty="0" smtClean="0"/>
              <a:t> the credit reporting company and the source of the mistake. </a:t>
            </a:r>
          </a:p>
          <a:p>
            <a:pPr>
              <a:lnSpc>
                <a:spcPct val="110000"/>
              </a:lnSpc>
              <a:spcBef>
                <a:spcPts val="1200"/>
              </a:spcBef>
            </a:pPr>
            <a:r>
              <a:rPr lang="en-US" altLang="en-US" sz="1400" dirty="0" smtClean="0"/>
              <a:t>You may file your dispute online at each credit reporting agency’s website. </a:t>
            </a:r>
          </a:p>
          <a:p>
            <a:pPr>
              <a:lnSpc>
                <a:spcPct val="110000"/>
              </a:lnSpc>
              <a:spcBef>
                <a:spcPts val="1200"/>
              </a:spcBef>
            </a:pPr>
            <a:r>
              <a:rPr lang="en-US" altLang="en-US" sz="1400" dirty="0" smtClean="0"/>
              <a:t>If you file a dispute by mail, your dispute letter should include: </a:t>
            </a:r>
          </a:p>
          <a:p>
            <a:pPr lvl="1">
              <a:lnSpc>
                <a:spcPct val="110000"/>
              </a:lnSpc>
              <a:spcBef>
                <a:spcPts val="1200"/>
              </a:spcBef>
            </a:pPr>
            <a:r>
              <a:rPr lang="en-US" altLang="en-US" sz="1200" dirty="0" smtClean="0"/>
              <a:t>Your complete  name, address, and telephone number; </a:t>
            </a:r>
          </a:p>
          <a:p>
            <a:pPr lvl="1">
              <a:lnSpc>
                <a:spcPct val="110000"/>
              </a:lnSpc>
              <a:spcBef>
                <a:spcPts val="1200"/>
              </a:spcBef>
            </a:pPr>
            <a:r>
              <a:rPr lang="en-US" altLang="en-US" sz="1200" dirty="0" smtClean="0"/>
              <a:t>your report confirmation number (if you have one); and </a:t>
            </a:r>
          </a:p>
          <a:p>
            <a:pPr lvl="1">
              <a:lnSpc>
                <a:spcPct val="110000"/>
              </a:lnSpc>
              <a:spcBef>
                <a:spcPts val="1200"/>
              </a:spcBef>
            </a:pPr>
            <a:r>
              <a:rPr lang="en-US" altLang="en-US" sz="1200" dirty="0" smtClean="0"/>
              <a:t>the account number for any account you may be disputing. </a:t>
            </a:r>
          </a:p>
          <a:p>
            <a:pPr>
              <a:lnSpc>
                <a:spcPct val="110000"/>
              </a:lnSpc>
              <a:spcBef>
                <a:spcPts val="1200"/>
              </a:spcBef>
            </a:pPr>
            <a:r>
              <a:rPr lang="en-US" altLang="en-US" sz="1400" dirty="0" smtClean="0"/>
              <a:t>In your letter, clearly identify each mistake, state the facts, explain why you are disputing the information, and request that it be removed or corrected. </a:t>
            </a:r>
          </a:p>
          <a:p>
            <a:pPr>
              <a:lnSpc>
                <a:spcPct val="110000"/>
              </a:lnSpc>
              <a:spcBef>
                <a:spcPts val="1200"/>
              </a:spcBef>
            </a:pPr>
            <a:r>
              <a:rPr lang="en-US" altLang="en-US" sz="1400" dirty="0" smtClean="0"/>
              <a:t>You may want to enclose a copy of the portion of your report that contains the disputed items and circle or highlight the disputed items. </a:t>
            </a:r>
          </a:p>
          <a:p>
            <a:pPr>
              <a:lnSpc>
                <a:spcPct val="110000"/>
              </a:lnSpc>
              <a:spcBef>
                <a:spcPts val="1200"/>
              </a:spcBef>
            </a:pPr>
            <a:r>
              <a:rPr lang="en-US" altLang="en-US" sz="1400" dirty="0" smtClean="0"/>
              <a:t>Send your letter of dispute to credit reporting companies by certified mail, return receipt requested.</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Title 1"/>
          <p:cNvSpPr>
            <a:spLocks noGrp="1"/>
          </p:cNvSpPr>
          <p:nvPr>
            <p:ph type="title"/>
          </p:nvPr>
        </p:nvSpPr>
        <p:spPr/>
        <p:txBody>
          <a:bodyPr/>
          <a:lstStyle/>
          <a:p>
            <a:r>
              <a:rPr lang="en-US" altLang="en-US" dirty="0" smtClean="0"/>
              <a:t>Tool 3: Improving credit reports and scores</a:t>
            </a:r>
          </a:p>
        </p:txBody>
      </p:sp>
      <p:pic>
        <p:nvPicPr>
          <p:cNvPr id="354306" name="Picture 1" descr="See http://files.consumerfinance.gov/f/documents/201701_cfpb_YMYG-Toolkit.pdf#page=262.&#10;&#10;Three column table.  The first column provides a place to check off “I’m doing this.” The second and third are headed “Strategy for improving credit reports and scores” and ”Next steps.” Contents of these column, row-by-row, are: Obtain your free credit reports annually. Online: https://www.annualcreditreport.com By phone: Call 877-322-8228 By mail: Go to https://www.annualcreditreport.com to print the form./Use Tool 1: Getting your credit reports and scores.  Review your credit reports for accuracy./Use Tool 2: Credit report review checklist. Dispute errors found on your reports./Use Tool 2: Credit report review checklist.  Understand your credit scores./Review the content of Module 7 on What are credit scores?. Pay bills on time. It is the most effective way to improve your credit reports and credit scores./Review the tools in Module 4: Paying bills and other expenses.  Keep the amount of credit available that you use low. (While there is not an “official” published limit, many financial experts recommend keeping the amount of credit used between 25 and 30 percent of the credit availabl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9593" y="1524000"/>
            <a:ext cx="6068127" cy="5055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Tool 4: Keeping records to show you’ve paid bills</a:t>
            </a:r>
          </a:p>
        </p:txBody>
      </p:sp>
      <p:sp>
        <p:nvSpPr>
          <p:cNvPr id="346114" name="Content Placeholder 2"/>
          <p:cNvSpPr>
            <a:spLocks noGrp="1"/>
          </p:cNvSpPr>
          <p:nvPr>
            <p:ph idx="1"/>
          </p:nvPr>
        </p:nvSpPr>
        <p:spPr/>
        <p:txBody>
          <a:bodyPr>
            <a:normAutofit fontScale="92500" lnSpcReduction="20000"/>
          </a:bodyPr>
          <a:lstStyle/>
          <a:p>
            <a:pPr marL="0" indent="0">
              <a:buFont typeface="Wingdings" panose="05000000000000000000" pitchFamily="2" charset="2"/>
              <a:buNone/>
            </a:pPr>
            <a:r>
              <a:rPr lang="en-US" altLang="en-US" dirty="0" smtClean="0"/>
              <a:t>When repairing or building credit – or managing finances more generally – it is important to </a:t>
            </a:r>
            <a:r>
              <a:rPr lang="en-US" altLang="en-US" b="1" i="1" dirty="0" smtClean="0"/>
              <a:t>create a paper trail</a:t>
            </a:r>
            <a:r>
              <a:rPr lang="en-US" altLang="en-US" dirty="0" smtClean="0"/>
              <a:t>. </a:t>
            </a:r>
          </a:p>
          <a:p>
            <a:pPr marL="0" indent="0">
              <a:buFont typeface="Wingdings" panose="05000000000000000000" pitchFamily="2" charset="2"/>
              <a:buNone/>
            </a:pPr>
            <a:r>
              <a:rPr lang="en-US" altLang="en-US" b="1" i="1" dirty="0" smtClean="0"/>
              <a:t>What does this mean? </a:t>
            </a:r>
          </a:p>
          <a:p>
            <a:pPr marL="0" indent="0">
              <a:buFont typeface="Wingdings" panose="05000000000000000000" pitchFamily="2" charset="2"/>
              <a:buNone/>
            </a:pPr>
            <a:r>
              <a:rPr lang="en-US" altLang="en-US" dirty="0" smtClean="0"/>
              <a:t>It means you must </a:t>
            </a:r>
            <a:r>
              <a:rPr lang="en-US" altLang="en-US" b="1" u="sng" dirty="0" smtClean="0"/>
              <a:t>keep records</a:t>
            </a:r>
            <a:r>
              <a:rPr lang="en-US" altLang="en-US" b="1" dirty="0" smtClean="0"/>
              <a:t> </a:t>
            </a:r>
            <a:r>
              <a:rPr lang="en-US" altLang="en-US" dirty="0" smtClean="0"/>
              <a:t>so you can prove that you have:</a:t>
            </a:r>
          </a:p>
          <a:p>
            <a:pPr lvl="1" indent="-342900"/>
            <a:r>
              <a:rPr lang="en-US" altLang="en-US" b="1" dirty="0" smtClean="0"/>
              <a:t>Paid a bill on time that a creditor has reported late.</a:t>
            </a:r>
          </a:p>
          <a:p>
            <a:pPr lvl="1" indent="-342900"/>
            <a:r>
              <a:rPr lang="en-US" altLang="en-US" b="1" dirty="0" smtClean="0"/>
              <a:t>Paid a debt that a creditor has reported unpaid.</a:t>
            </a:r>
          </a:p>
          <a:p>
            <a:pPr lvl="1" indent="-342900"/>
            <a:r>
              <a:rPr lang="en-US" altLang="en-US" b="1" dirty="0" smtClean="0"/>
              <a:t>Sent a letter to a debt collector who has claimed he did not receive it.</a:t>
            </a:r>
          </a:p>
          <a:p>
            <a:pPr lvl="1" indent="-342900"/>
            <a:r>
              <a:rPr lang="en-US" altLang="en-US" b="1" dirty="0" smtClean="0"/>
              <a:t>Insurance coverage.</a:t>
            </a:r>
          </a:p>
          <a:p>
            <a:pPr lvl="1" indent="-342900"/>
            <a:r>
              <a:rPr lang="en-US" altLang="en-US" b="1" dirty="0" smtClean="0"/>
              <a:t>A warranty for a cell phone.</a:t>
            </a:r>
          </a:p>
          <a:p>
            <a:pPr lvl="1" indent="-342900"/>
            <a:r>
              <a:rPr lang="en-US" altLang="en-US" b="1" dirty="0" smtClean="0"/>
              <a:t>Paid your rent in cash (you have a receipt).</a:t>
            </a:r>
          </a:p>
          <a:p>
            <a:pPr marL="0" indent="0">
              <a:buFont typeface="Wingdings" panose="05000000000000000000" pitchFamily="2" charset="2"/>
              <a:buNone/>
            </a:pPr>
            <a:endParaRPr lang="en-US"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611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611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611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611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611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611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6114">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6114">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611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4"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altLang="en-US" dirty="0" smtClean="0"/>
              <a:t>Tool 4: Keeping records to show you’ve paid bills</a:t>
            </a:r>
          </a:p>
        </p:txBody>
      </p:sp>
      <p:sp>
        <p:nvSpPr>
          <p:cNvPr id="8" name="Content Placeholder 7"/>
          <p:cNvSpPr>
            <a:spLocks noGrp="1"/>
          </p:cNvSpPr>
          <p:nvPr>
            <p:ph idx="1"/>
          </p:nvPr>
        </p:nvSpPr>
        <p:spPr/>
        <p:txBody>
          <a:bodyPr/>
          <a:lstStyle/>
          <a:p>
            <a:endParaRPr lang="en-US"/>
          </a:p>
        </p:txBody>
      </p:sp>
      <p:pic>
        <p:nvPicPr>
          <p:cNvPr id="358402" name="Picture 1" descr="See http://files.consumerfinance.gov/f/documents/201701_cfpb_YMYG-Toolkit.pdf#page=267.&#10;&#10;Two column table.  The first column provides space to check ”Yes”. The second lists “Important record”: Tax returns and supporting documentation, including e-fling confirmations, Paycheck stubs Bank records. Debts – loan agreements, statements of payment, Insurance documents, Monthly credit card statements – paper or electronic, Receipts – for anything that you need to include on your taxes, for any big purchases, for anything you may want to return, Technology and appliance instructions and warranti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3641" y="1500506"/>
            <a:ext cx="8037577" cy="440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Title 1"/>
          <p:cNvSpPr>
            <a:spLocks noGrp="1"/>
          </p:cNvSpPr>
          <p:nvPr>
            <p:ph type="title"/>
          </p:nvPr>
        </p:nvSpPr>
        <p:spPr/>
        <p:txBody>
          <a:bodyPr/>
          <a:lstStyle/>
          <a:p>
            <a:pPr eaLnBrk="1" hangingPunct="1"/>
            <a:r>
              <a:rPr lang="en-US" altLang="en-US" dirty="0" smtClean="0"/>
              <a:t>Ordering, reviewing, and improving</a:t>
            </a:r>
          </a:p>
        </p:txBody>
      </p:sp>
      <p:sp>
        <p:nvSpPr>
          <p:cNvPr id="360450" name="Content Placeholder 2"/>
          <p:cNvSpPr>
            <a:spLocks noGrp="1"/>
          </p:cNvSpPr>
          <p:nvPr>
            <p:ph idx="1"/>
          </p:nvPr>
        </p:nvSpPr>
        <p:spPr/>
        <p:txBody>
          <a:bodyPr>
            <a:normAutofit fontScale="85000" lnSpcReduction="10000"/>
          </a:bodyPr>
          <a:lstStyle/>
          <a:p>
            <a:pPr eaLnBrk="1" hangingPunct="1"/>
            <a:r>
              <a:rPr lang="en-US" altLang="en-US" dirty="0" smtClean="0">
                <a:solidFill>
                  <a:srgbClr val="101820"/>
                </a:solidFill>
              </a:rPr>
              <a:t>Ordering = Use </a:t>
            </a:r>
            <a:r>
              <a:rPr lang="en-US" altLang="en-US" i="1" dirty="0" smtClean="0">
                <a:solidFill>
                  <a:srgbClr val="101820"/>
                </a:solidFill>
              </a:rPr>
              <a:t>Tool 1</a:t>
            </a:r>
          </a:p>
          <a:p>
            <a:pPr eaLnBrk="1" hangingPunct="1"/>
            <a:r>
              <a:rPr lang="en-US" altLang="en-US" dirty="0" smtClean="0">
                <a:solidFill>
                  <a:srgbClr val="101820"/>
                </a:solidFill>
              </a:rPr>
              <a:t>Reviewing = Use </a:t>
            </a:r>
            <a:r>
              <a:rPr lang="en-US" altLang="en-US" i="1" dirty="0" smtClean="0">
                <a:solidFill>
                  <a:srgbClr val="101820"/>
                </a:solidFill>
              </a:rPr>
              <a:t>Tool 2</a:t>
            </a:r>
          </a:p>
          <a:p>
            <a:pPr lvl="1" eaLnBrk="1" hangingPunct="1"/>
            <a:r>
              <a:rPr lang="en-US" altLang="en-US" dirty="0" smtClean="0">
                <a:solidFill>
                  <a:srgbClr val="101820"/>
                </a:solidFill>
              </a:rPr>
              <a:t>Credit report review checklist</a:t>
            </a:r>
          </a:p>
          <a:p>
            <a:pPr lvl="2" eaLnBrk="1" hangingPunct="1"/>
            <a:r>
              <a:rPr lang="en-US" altLang="en-US" dirty="0" smtClean="0">
                <a:solidFill>
                  <a:srgbClr val="101820"/>
                </a:solidFill>
              </a:rPr>
              <a:t>Ensure ALL information is correct—personal information, public record information, account/trade information, collection account information.</a:t>
            </a:r>
          </a:p>
          <a:p>
            <a:pPr lvl="2" eaLnBrk="1" hangingPunct="1"/>
            <a:r>
              <a:rPr lang="en-US" altLang="en-US" dirty="0" smtClean="0">
                <a:solidFill>
                  <a:srgbClr val="101820"/>
                </a:solidFill>
              </a:rPr>
              <a:t>Make sure negative information is not being reported longer than it should be.</a:t>
            </a:r>
          </a:p>
          <a:p>
            <a:pPr eaLnBrk="1" hangingPunct="1"/>
            <a:r>
              <a:rPr lang="en-US" altLang="en-US" dirty="0" smtClean="0">
                <a:solidFill>
                  <a:srgbClr val="101820"/>
                </a:solidFill>
              </a:rPr>
              <a:t>Improving = Use </a:t>
            </a:r>
            <a:r>
              <a:rPr lang="en-US" altLang="en-US" i="1" dirty="0" smtClean="0">
                <a:solidFill>
                  <a:srgbClr val="101820"/>
                </a:solidFill>
              </a:rPr>
              <a:t>Tool 3</a:t>
            </a:r>
          </a:p>
          <a:p>
            <a:pPr lvl="2" eaLnBrk="1" hangingPunct="1"/>
            <a:r>
              <a:rPr lang="en-US" altLang="en-US" dirty="0" smtClean="0">
                <a:solidFill>
                  <a:srgbClr val="101820"/>
                </a:solidFill>
              </a:rPr>
              <a:t>Improving credit reports and scores</a:t>
            </a:r>
          </a:p>
          <a:p>
            <a:pPr eaLnBrk="1" hangingPunct="1"/>
            <a:r>
              <a:rPr lang="en-US" altLang="en-US" dirty="0" smtClean="0">
                <a:solidFill>
                  <a:srgbClr val="101820"/>
                </a:solidFill>
              </a:rPr>
              <a:t>Proving = Use </a:t>
            </a:r>
            <a:r>
              <a:rPr lang="en-US" altLang="en-US" i="1" dirty="0" smtClean="0">
                <a:solidFill>
                  <a:srgbClr val="101820"/>
                </a:solidFill>
              </a:rPr>
              <a:t>Tool 4</a:t>
            </a:r>
          </a:p>
          <a:p>
            <a:pPr lvl="2" eaLnBrk="1" hangingPunct="1"/>
            <a:r>
              <a:rPr lang="en-US" altLang="en-US" dirty="0" smtClean="0">
                <a:solidFill>
                  <a:srgbClr val="101820"/>
                </a:solidFill>
              </a:rPr>
              <a:t>Keeping records to show you have paid bills</a:t>
            </a:r>
          </a:p>
          <a:p>
            <a:pPr eaLnBrk="1" hangingPunct="1"/>
            <a:endParaRPr lang="en-US" altLang="en-US" dirty="0" smtClean="0">
              <a:solidFill>
                <a:srgbClr val="101820"/>
              </a:solidFill>
            </a:endParaRPr>
          </a:p>
          <a:p>
            <a:pPr eaLnBrk="1" hangingPunct="1"/>
            <a:endParaRPr lang="en-US" altLang="en-US" dirty="0" smtClean="0">
              <a:solidFill>
                <a:srgbClr val="10182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r>
              <a:rPr lang="en-US" altLang="en-US" dirty="0" smtClean="0"/>
              <a:t>Office of Financial Empowerment</a:t>
            </a:r>
          </a:p>
        </p:txBody>
      </p:sp>
      <p:sp>
        <p:nvSpPr>
          <p:cNvPr id="49154" name="Content Placeholder 2"/>
          <p:cNvSpPr>
            <a:spLocks noGrp="1"/>
          </p:cNvSpPr>
          <p:nvPr>
            <p:ph idx="1"/>
          </p:nvPr>
        </p:nvSpPr>
        <p:spPr/>
        <p:txBody>
          <a:bodyPr/>
          <a:lstStyle/>
          <a:p>
            <a:r>
              <a:rPr lang="en-US" altLang="en-US" dirty="0" smtClean="0"/>
              <a:t>Part of the CFPB’s Division of Consumer Education and Engagement</a:t>
            </a:r>
          </a:p>
          <a:p>
            <a:r>
              <a:rPr lang="en-US" altLang="en-US" dirty="0" smtClean="0"/>
              <a:t>Serves populations who lack full, affordable access to financial services</a:t>
            </a:r>
          </a:p>
          <a:p>
            <a:pPr lvl="1"/>
            <a:r>
              <a:rPr lang="en-US" altLang="en-US" dirty="0" smtClean="0"/>
              <a:t>Low- to moderate-incomes</a:t>
            </a:r>
          </a:p>
          <a:p>
            <a:pPr lvl="1"/>
            <a:r>
              <a:rPr lang="en-US" altLang="en-US" dirty="0" smtClean="0"/>
              <a:t>Low wealth</a:t>
            </a:r>
          </a:p>
          <a:p>
            <a:pPr lvl="1"/>
            <a:r>
              <a:rPr lang="en-US" altLang="en-US" dirty="0" smtClean="0"/>
              <a:t>Otherwise financially underserved or vulnerable</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0"/>
          <p:cNvSpPr>
            <a:spLocks noGrp="1"/>
          </p:cNvSpPr>
          <p:nvPr>
            <p:ph type="title"/>
          </p:nvPr>
        </p:nvSpPr>
        <p:spPr/>
        <p:txBody>
          <a:bodyPr>
            <a:normAutofit fontScale="90000"/>
          </a:bodyPr>
          <a:lstStyle/>
          <a:p>
            <a:pPr>
              <a:defRPr/>
            </a:pPr>
            <a:r>
              <a:rPr lang="en-US" altLang="en-US" dirty="0">
                <a:solidFill>
                  <a:srgbClr val="3B3C3E"/>
                </a:solidFill>
                <a:ea typeface="MS PGothic" charset="-128"/>
              </a:rPr>
              <a:t>Module </a:t>
            </a:r>
            <a:r>
              <a:rPr lang="en-US" altLang="en-US" dirty="0" smtClean="0">
                <a:solidFill>
                  <a:srgbClr val="3B3C3E"/>
                </a:solidFill>
                <a:ea typeface="MS PGothic" charset="-128"/>
              </a:rPr>
              <a:t>7: Opportunities for financial </a:t>
            </a:r>
            <a:r>
              <a:rPr lang="en-US" altLang="en-US" dirty="0">
                <a:solidFill>
                  <a:srgbClr val="3B3C3E"/>
                </a:solidFill>
                <a:ea typeface="MS PGothic" charset="-128"/>
              </a:rPr>
              <a:t>e</a:t>
            </a:r>
            <a:r>
              <a:rPr lang="en-US" altLang="en-US" dirty="0" smtClean="0">
                <a:solidFill>
                  <a:srgbClr val="3B3C3E"/>
                </a:solidFill>
                <a:ea typeface="MS PGothic" charset="-128"/>
              </a:rPr>
              <a:t>mpowerment</a:t>
            </a:r>
            <a:endParaRPr lang="en-US" altLang="en-US" dirty="0">
              <a:solidFill>
                <a:srgbClr val="3B3C3E"/>
              </a:solidFill>
              <a:ea typeface="MS PGothic" charset="-128"/>
            </a:endParaRPr>
          </a:p>
        </p:txBody>
      </p:sp>
      <p:pic>
        <p:nvPicPr>
          <p:cNvPr id="362498" name="Content Placeholder 1" descr="See http://files.consumerfinance.gov/f/documents/201701_cfpb_YMYG-Toolkit.pdf#page=229.&#10;&#10;If you have a 10 -minute session: Tool 1: Getting your credit reports and scores, If you have a 30 -minute session: Tool 2: Credit report review checklist, If you have multiple sessions: Tool 3: Improving your credit reports and scores and Tool 4: Keeping records to show you’ve paid your bill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2849" y="2445983"/>
            <a:ext cx="8037512" cy="2262897"/>
          </a:xfrm>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solidFill>
                  <a:srgbClr val="3B8636"/>
                </a:solidFill>
              </a:rPr>
              <a:t>Your Money, Your Goals</a:t>
            </a:r>
            <a:endParaRPr lang="en-US" dirty="0">
              <a:solidFill>
                <a:srgbClr val="3B8636"/>
              </a:solidFill>
            </a:endParaRPr>
          </a:p>
        </p:txBody>
      </p:sp>
      <p:sp>
        <p:nvSpPr>
          <p:cNvPr id="7" name="Subtitle 6"/>
          <p:cNvSpPr>
            <a:spLocks noGrp="1"/>
          </p:cNvSpPr>
          <p:nvPr>
            <p:ph type="subTitle" idx="1"/>
          </p:nvPr>
        </p:nvSpPr>
        <p:spPr/>
        <p:txBody>
          <a:bodyPr/>
          <a:lstStyle/>
          <a:p>
            <a:r>
              <a:rPr lang="en-US" altLang="en-US" smtClean="0"/>
              <a:t>Module 8: Money services, cards, accounts, and loans: Finding what works for you</a:t>
            </a:r>
            <a:endParaRPr lang="en-US" altLang="en-US"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Title 1"/>
          <p:cNvSpPr>
            <a:spLocks noGrp="1"/>
          </p:cNvSpPr>
          <p:nvPr>
            <p:ph type="title"/>
          </p:nvPr>
        </p:nvSpPr>
        <p:spPr/>
        <p:txBody>
          <a:bodyPr/>
          <a:lstStyle/>
          <a:p>
            <a:pPr eaLnBrk="1" hangingPunct="1"/>
            <a:r>
              <a:rPr lang="en-US" altLang="en-US" dirty="0" smtClean="0"/>
              <a:t>Financial service providers</a:t>
            </a:r>
          </a:p>
        </p:txBody>
      </p:sp>
      <p:sp>
        <p:nvSpPr>
          <p:cNvPr id="366594" name="Content Placeholder 2"/>
          <p:cNvSpPr>
            <a:spLocks noGrp="1"/>
          </p:cNvSpPr>
          <p:nvPr>
            <p:ph idx="1"/>
          </p:nvPr>
        </p:nvSpPr>
        <p:spPr/>
        <p:txBody>
          <a:bodyPr>
            <a:noAutofit/>
          </a:bodyPr>
          <a:lstStyle/>
          <a:p>
            <a:pPr>
              <a:spcBef>
                <a:spcPts val="600"/>
              </a:spcBef>
            </a:pPr>
            <a:r>
              <a:rPr lang="en-US" altLang="en-US" sz="1600" dirty="0" smtClean="0"/>
              <a:t>Department stores—credit cards or charge cards</a:t>
            </a:r>
          </a:p>
          <a:p>
            <a:pPr>
              <a:spcBef>
                <a:spcPts val="600"/>
              </a:spcBef>
            </a:pPr>
            <a:r>
              <a:rPr lang="en-US" altLang="en-US" sz="1600" dirty="0" smtClean="0"/>
              <a:t>Automobile dealers—car loans</a:t>
            </a:r>
          </a:p>
          <a:p>
            <a:pPr>
              <a:spcBef>
                <a:spcPts val="600"/>
              </a:spcBef>
            </a:pPr>
            <a:r>
              <a:rPr lang="en-US" altLang="en-US" sz="1600" dirty="0" smtClean="0"/>
              <a:t>Retail superstores, convenience stores, grocery stores, and other stores—check cashing, bill payment, money orders, prepaid cards, and money transfers</a:t>
            </a:r>
          </a:p>
          <a:p>
            <a:pPr>
              <a:spcBef>
                <a:spcPts val="600"/>
              </a:spcBef>
            </a:pPr>
            <a:r>
              <a:rPr lang="en-US" altLang="en-US" sz="1600" dirty="0" smtClean="0"/>
              <a:t>Check cashers and payday lenders – check cashing, money transfers, bill payment, money orders, prepaid cards, and short-term loans</a:t>
            </a:r>
          </a:p>
          <a:p>
            <a:pPr>
              <a:spcBef>
                <a:spcPts val="600"/>
              </a:spcBef>
            </a:pPr>
            <a:r>
              <a:rPr lang="en-US" altLang="en-US" sz="1600" dirty="0" smtClean="0"/>
              <a:t>Online companies—money transfers, bill payment services, loans, financial management tools, online “wallets” or “accounts”</a:t>
            </a:r>
          </a:p>
          <a:p>
            <a:pPr>
              <a:spcBef>
                <a:spcPts val="600"/>
              </a:spcBef>
            </a:pPr>
            <a:r>
              <a:rPr lang="en-US" altLang="en-US" sz="1600" dirty="0" smtClean="0"/>
              <a:t>Mortgage companies—loans for homes</a:t>
            </a:r>
          </a:p>
          <a:p>
            <a:pPr>
              <a:spcBef>
                <a:spcPts val="600"/>
              </a:spcBef>
            </a:pPr>
            <a:r>
              <a:rPr lang="en-US" altLang="en-US" sz="1600" dirty="0" smtClean="0"/>
              <a:t>Commercial tax preparers—refund anticipation loans</a:t>
            </a:r>
          </a:p>
          <a:p>
            <a:pPr>
              <a:spcBef>
                <a:spcPts val="600"/>
              </a:spcBef>
            </a:pPr>
            <a:r>
              <a:rPr lang="en-US" altLang="en-US" sz="1600" dirty="0" smtClean="0"/>
              <a:t>Consumer finance companies—loans</a:t>
            </a:r>
          </a:p>
          <a:p>
            <a:pPr>
              <a:spcBef>
                <a:spcPts val="600"/>
              </a:spcBef>
            </a:pPr>
            <a:r>
              <a:rPr lang="en-US" altLang="en-US" sz="1600" dirty="0" smtClean="0"/>
              <a:t>U.S. Postal Service—money orders and money transfers</a:t>
            </a: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Tool 1: Know your options: Money services, cards, accounts, and loans</a:t>
            </a:r>
            <a:endParaRPr lang="en-US" dirty="0"/>
          </a:p>
        </p:txBody>
      </p:sp>
      <p:sp>
        <p:nvSpPr>
          <p:cNvPr id="368642" name="Content Placeholder 2"/>
          <p:cNvSpPr>
            <a:spLocks noGrp="1"/>
          </p:cNvSpPr>
          <p:nvPr>
            <p:ph idx="1"/>
          </p:nvPr>
        </p:nvSpPr>
        <p:spPr/>
        <p:txBody>
          <a:bodyPr/>
          <a:lstStyle/>
          <a:p>
            <a:r>
              <a:rPr lang="en-US" altLang="en-US" smtClean="0"/>
              <a:t>Complete Tool 1 on Page 281.</a:t>
            </a:r>
          </a:p>
          <a:p>
            <a:r>
              <a:rPr lang="en-US" altLang="en-US" smtClean="0"/>
              <a:t>Do not look ahead in your materials.</a:t>
            </a:r>
          </a:p>
          <a:p>
            <a:endParaRPr lang="en-US" altLang="en-US" smtClean="0"/>
          </a:p>
          <a:p>
            <a:endParaRPr lang="en-US" altLang="en-US" dirty="0" smtClean="0"/>
          </a:p>
        </p:txBody>
      </p:sp>
      <p:pic>
        <p:nvPicPr>
          <p:cNvPr id="368643" name="Picture 2" descr="See http://files.consumerfinance.gov/f/documents/201701_cfpb_YMYG-Toolkit.pdf#page=283.&#10;&#10;Table with two columns. First column is blank for ranking. Second column is headed with &quot;What I want to do or accomplish?&quot; Items to rank are: I want a safe and secure place to keep my money, I want to be able to make purchases without having to carry cash or go into debt, I want a low cost and easy way to pay and manage my bills, I want to bank and pay bills online.&#10;I want to have my paycheck directly deposited, I want to accumulate savings, I want to save for retirement, my children’s education, or other life event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140" y="2417153"/>
            <a:ext cx="7799527" cy="3535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Tool 1: Know your options: Money services, cards, accounts, and loans</a:t>
            </a:r>
            <a:endParaRPr lang="en-US" dirty="0"/>
          </a:p>
        </p:txBody>
      </p:sp>
      <p:pic>
        <p:nvPicPr>
          <p:cNvPr id="370690" name="Picture 2" descr="See http://files.consumerfinance.gov/f/documents/201701_cfpb_YMYG-Toolkit.pdf#page=287.&#10;&#10;Checkbox for: “I want to be able to get small loans quickly and without a hassle.” &#10;&#10;Two column table. Row by row content is: Financial service provider: Credit card company, Products that can meet your need: Credit card. Financial service provider: Pawn shop, Products that can meet your need: Pawn loan. Financial service provider: Finance company, Products that can meet your need: Signature loan. Financial service provider: Payday loan provider, Products that can meet your need: Payday loan (requires a bank account).&#10;&#10;Additional text under the table: TIP: Use the annual percentage rate (APR) to compare how much loans cost. You can compare the cost of loan products with different fee structures on an “apples-to-apples” basis. It also takes into account the amount of time you have to repay the loan."/>
          <p:cNvPicPr>
            <a:picLocks noChangeAspect="1"/>
          </p:cNvPicPr>
          <p:nvPr/>
        </p:nvPicPr>
        <p:blipFill rotWithShape="1">
          <a:blip r:embed="rId3">
            <a:extLst>
              <a:ext uri="{28A0092B-C50C-407E-A947-70E740481C1C}">
                <a14:useLocalDpi xmlns:a14="http://schemas.microsoft.com/office/drawing/2010/main" val="0"/>
              </a:ext>
            </a:extLst>
          </a:blip>
          <a:srcRect l="251"/>
          <a:stretch/>
        </p:blipFill>
        <p:spPr bwMode="auto">
          <a:xfrm>
            <a:off x="461882" y="1551365"/>
            <a:ext cx="8220238" cy="416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Title 1"/>
          <p:cNvSpPr>
            <a:spLocks noGrp="1"/>
          </p:cNvSpPr>
          <p:nvPr>
            <p:ph type="title"/>
          </p:nvPr>
        </p:nvSpPr>
        <p:spPr/>
        <p:txBody>
          <a:bodyPr>
            <a:normAutofit fontScale="90000"/>
          </a:bodyPr>
          <a:lstStyle/>
          <a:p>
            <a:r>
              <a:rPr lang="en-US" altLang="en-US" smtClean="0"/>
              <a:t>Tool 2: Ask questions: Choosing where to get what you need</a:t>
            </a:r>
            <a:endParaRPr lang="en-US" altLang="en-US" dirty="0"/>
          </a:p>
        </p:txBody>
      </p:sp>
      <p:sp>
        <p:nvSpPr>
          <p:cNvPr id="3" name="Content Placeholder 2"/>
          <p:cNvSpPr>
            <a:spLocks noGrp="1"/>
          </p:cNvSpPr>
          <p:nvPr>
            <p:ph idx="1"/>
          </p:nvPr>
        </p:nvSpPr>
        <p:spPr/>
        <p:txBody>
          <a:bodyPr/>
          <a:lstStyle/>
          <a:p>
            <a:r>
              <a:rPr lang="en-US" altLang="en-US" smtClean="0"/>
              <a:t>What surprised you when using this tool?</a:t>
            </a:r>
          </a:p>
          <a:p>
            <a:r>
              <a:rPr lang="en-US" altLang="en-US" smtClean="0"/>
              <a:t>Was the tool helpful? Do you think it will be helpful for your work?</a:t>
            </a:r>
          </a:p>
          <a:p>
            <a:r>
              <a:rPr lang="en-US" altLang="en-US" smtClean="0"/>
              <a:t>What additional information do you need to select a financial service provider? </a:t>
            </a:r>
          </a:p>
          <a:p>
            <a:endParaRPr lang="en-US" altLang="en-US" smtClean="0"/>
          </a:p>
          <a:p>
            <a:endParaRPr lang="en-US"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See http://files.consumerfinance.gov/f/documents/201701_cfpb_YMYG-Toolkit.pdf#page=289.&#10;&#10;Table for filling out answers for Convenience and access to Finance service providers. Questions are: Do I feel welcome? Is it close to where I live or work? Is it open during hours I can visit (such as lunch, after work, or on weekends)? Can I get information in my own language or in a format that is accessible to me? Can I pay bills and check balances any time of day by phone, online, or with a mobile app? Is there a charge for these servic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3641" y="1348626"/>
            <a:ext cx="8032575" cy="4719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p:txBody>
          <a:bodyPr>
            <a:normAutofit fontScale="90000"/>
          </a:bodyPr>
          <a:lstStyle/>
          <a:p>
            <a:r>
              <a:rPr lang="en-US" altLang="en-US" smtClean="0"/>
              <a:t>Tool 2: Ask questions: Choosing where to get what you need</a:t>
            </a:r>
            <a:endParaRPr lang="en-US" altLang="en-US" dirty="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Title 1"/>
          <p:cNvSpPr>
            <a:spLocks noGrp="1"/>
          </p:cNvSpPr>
          <p:nvPr>
            <p:ph type="title"/>
          </p:nvPr>
        </p:nvSpPr>
        <p:spPr/>
        <p:txBody>
          <a:bodyPr/>
          <a:lstStyle/>
          <a:p>
            <a:r>
              <a:rPr lang="en-US" altLang="en-US" smtClean="0"/>
              <a:t>Tool 3: Money services and banking basics</a:t>
            </a:r>
            <a:endParaRPr lang="en-US" altLang="en-US" dirty="0" smtClean="0"/>
          </a:p>
        </p:txBody>
      </p:sp>
      <p:sp>
        <p:nvSpPr>
          <p:cNvPr id="376834" name="Content Placeholder 2"/>
          <p:cNvSpPr>
            <a:spLocks noGrp="1"/>
          </p:cNvSpPr>
          <p:nvPr>
            <p:ph idx="1"/>
          </p:nvPr>
        </p:nvSpPr>
        <p:spPr/>
        <p:txBody>
          <a:bodyPr/>
          <a:lstStyle/>
          <a:p>
            <a:r>
              <a:rPr lang="en-US" altLang="en-US" smtClean="0"/>
              <a:t>With your partner:</a:t>
            </a:r>
          </a:p>
          <a:p>
            <a:pPr lvl="1"/>
            <a:r>
              <a:rPr lang="en-US" altLang="en-US" smtClean="0"/>
              <a:t>Define the product or service.</a:t>
            </a:r>
          </a:p>
          <a:p>
            <a:pPr lvl="1"/>
            <a:r>
              <a:rPr lang="en-US" altLang="en-US" smtClean="0"/>
              <a:t>Brainstorm all of the places you can get this product or service.</a:t>
            </a:r>
          </a:p>
          <a:p>
            <a:pPr lvl="1"/>
            <a:r>
              <a:rPr lang="en-US" altLang="en-US" smtClean="0"/>
              <a:t>Brainstorm when you would use this product or service to manage your finances.</a:t>
            </a:r>
          </a:p>
          <a:p>
            <a:pPr lvl="1"/>
            <a:r>
              <a:rPr lang="en-US" altLang="en-US" smtClean="0"/>
              <a:t>List the benefits of this product or service.</a:t>
            </a:r>
          </a:p>
          <a:p>
            <a:pPr lvl="1"/>
            <a:r>
              <a:rPr lang="en-US" altLang="en-US" smtClean="0"/>
              <a:t>List the risks of this product or service.</a:t>
            </a:r>
          </a:p>
          <a:p>
            <a:r>
              <a:rPr lang="en-US" altLang="en-US" smtClean="0"/>
              <a:t>Be prepared to present your product or service and your work to the rest of the group.</a:t>
            </a:r>
            <a:endParaRPr lang="en-US" altLang="en-US" dirty="0" smtClean="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Title 1"/>
          <p:cNvSpPr>
            <a:spLocks noGrp="1"/>
          </p:cNvSpPr>
          <p:nvPr>
            <p:ph type="title"/>
          </p:nvPr>
        </p:nvSpPr>
        <p:spPr/>
        <p:txBody>
          <a:bodyPr/>
          <a:lstStyle/>
          <a:p>
            <a:r>
              <a:rPr lang="en-US" altLang="en-US" dirty="0" smtClean="0"/>
              <a:t>Checking account</a:t>
            </a:r>
          </a:p>
        </p:txBody>
      </p:sp>
      <p:graphicFrame>
        <p:nvGraphicFramePr>
          <p:cNvPr id="6" name="Table 5" descr="Definition: (space for answer), Where can you get this product/service: (space for answer), When would you use this product/service: (Space for answer), Benefits: (space for answer), Risks: (space for answer)."/>
          <p:cNvGraphicFramePr>
            <a:graphicFrameLocks noGrp="1"/>
          </p:cNvGraphicFramePr>
          <p:nvPr>
            <p:extLst>
              <p:ext uri="{D42A27DB-BD31-4B8C-83A1-F6EECF244321}">
                <p14:modId xmlns:p14="http://schemas.microsoft.com/office/powerpoint/2010/main" val="78051230"/>
              </p:ext>
            </p:extLst>
          </p:nvPr>
        </p:nvGraphicFramePr>
        <p:xfrm>
          <a:off x="552901" y="1524000"/>
          <a:ext cx="8035925" cy="3944540"/>
        </p:xfrm>
        <a:graphic>
          <a:graphicData uri="http://schemas.openxmlformats.org/drawingml/2006/table">
            <a:tbl>
              <a:tblPr firstRow="1"/>
              <a:tblGrid>
                <a:gridCol w="3000375"/>
                <a:gridCol w="5035550"/>
              </a:tblGrid>
              <a:tr h="788908">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Definition</a:t>
                      </a: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788908">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Where can you get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788908">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When would you use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788908">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Benefits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788908">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Risks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Title 1"/>
          <p:cNvSpPr>
            <a:spLocks noGrp="1"/>
          </p:cNvSpPr>
          <p:nvPr>
            <p:ph type="title"/>
          </p:nvPr>
        </p:nvSpPr>
        <p:spPr/>
        <p:txBody>
          <a:bodyPr/>
          <a:lstStyle/>
          <a:p>
            <a:r>
              <a:rPr lang="en-US" altLang="en-US" dirty="0" smtClean="0"/>
              <a:t>Prepaid debit card</a:t>
            </a:r>
          </a:p>
        </p:txBody>
      </p:sp>
      <p:graphicFrame>
        <p:nvGraphicFramePr>
          <p:cNvPr id="6" name="Table 5" descr="Definition: (space for answer), Where can you get this product/service: (space for answer), When would you use this product/service: (Space for answer), Benefits: (space for answer), Risks: (space for answer)."/>
          <p:cNvGraphicFramePr>
            <a:graphicFrameLocks noGrp="1"/>
          </p:cNvGraphicFramePr>
          <p:nvPr>
            <p:extLst>
              <p:ext uri="{D42A27DB-BD31-4B8C-83A1-F6EECF244321}">
                <p14:modId xmlns:p14="http://schemas.microsoft.com/office/powerpoint/2010/main" val="4243798250"/>
              </p:ext>
            </p:extLst>
          </p:nvPr>
        </p:nvGraphicFramePr>
        <p:xfrm>
          <a:off x="555292" y="1540475"/>
          <a:ext cx="8035925" cy="3950045"/>
        </p:xfrm>
        <a:graphic>
          <a:graphicData uri="http://schemas.openxmlformats.org/drawingml/2006/table">
            <a:tbl>
              <a:tblPr firstRow="1"/>
              <a:tblGrid>
                <a:gridCol w="3000375"/>
                <a:gridCol w="5035550"/>
              </a:tblGrid>
              <a:tr h="790009">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Definition</a:t>
                      </a: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790009">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Where can you get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790009">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When would you use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790009">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Benefits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790009">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Risks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altLang="en-US" dirty="0" smtClean="0"/>
              <a:t>Your Money, Your Goals</a:t>
            </a:r>
          </a:p>
        </p:txBody>
      </p:sp>
      <p:pic>
        <p:nvPicPr>
          <p:cNvPr id="252930" name="Picture 1" descr="Your Money, Your Goals landing page"/>
          <p:cNvPicPr>
            <a:picLocks noChangeAspect="1" noChangeArrowheads="1"/>
          </p:cNvPicPr>
          <p:nvPr/>
        </p:nvPicPr>
        <p:blipFill rotWithShape="1">
          <a:blip r:embed="rId3">
            <a:extLst>
              <a:ext uri="{28A0092B-C50C-407E-A947-70E740481C1C}">
                <a14:useLocalDpi xmlns:a14="http://schemas.microsoft.com/office/drawing/2010/main" val="0"/>
              </a:ext>
            </a:extLst>
          </a:blip>
          <a:srcRect l="8128" t="21513" r="10396"/>
          <a:stretch/>
        </p:blipFill>
        <p:spPr bwMode="auto">
          <a:xfrm>
            <a:off x="321014" y="1162696"/>
            <a:ext cx="8521804" cy="428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Title 1"/>
          <p:cNvSpPr>
            <a:spLocks noGrp="1"/>
          </p:cNvSpPr>
          <p:nvPr>
            <p:ph type="title"/>
          </p:nvPr>
        </p:nvSpPr>
        <p:spPr/>
        <p:txBody>
          <a:bodyPr/>
          <a:lstStyle/>
          <a:p>
            <a:pPr eaLnBrk="1" hangingPunct="1"/>
            <a:r>
              <a:rPr lang="en-US" altLang="en-US" dirty="0" smtClean="0">
                <a:solidFill>
                  <a:srgbClr val="3B3C3E"/>
                </a:solidFill>
              </a:rPr>
              <a:t>Money transfer</a:t>
            </a:r>
          </a:p>
        </p:txBody>
      </p:sp>
      <p:graphicFrame>
        <p:nvGraphicFramePr>
          <p:cNvPr id="6" name="Table 5" descr="Definition: (space for answer), Where can you get this product/service: (space for answer), When would you use this product/service: (Space for answer), Benefits: (space for answer), Risks: (space for answer)."/>
          <p:cNvGraphicFramePr>
            <a:graphicFrameLocks noGrp="1"/>
          </p:cNvGraphicFramePr>
          <p:nvPr>
            <p:extLst>
              <p:ext uri="{D42A27DB-BD31-4B8C-83A1-F6EECF244321}">
                <p14:modId xmlns:p14="http://schemas.microsoft.com/office/powerpoint/2010/main" val="771835339"/>
              </p:ext>
            </p:extLst>
          </p:nvPr>
        </p:nvGraphicFramePr>
        <p:xfrm>
          <a:off x="552901" y="1524000"/>
          <a:ext cx="8035925" cy="4365625"/>
        </p:xfrm>
        <a:graphic>
          <a:graphicData uri="http://schemas.openxmlformats.org/drawingml/2006/table">
            <a:tbl>
              <a:tblPr firstRow="1"/>
              <a:tblGrid>
                <a:gridCol w="3000375"/>
                <a:gridCol w="5035550"/>
              </a:tblGrid>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101820"/>
                          </a:solidFill>
                          <a:effectLst/>
                          <a:latin typeface="Georgia" charset="0"/>
                          <a:ea typeface="MS PGothic" charset="-128"/>
                        </a:rPr>
                        <a:t>Definition</a:t>
                      </a: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chemeClr val="tx1"/>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101820"/>
                          </a:solidFill>
                          <a:effectLst/>
                          <a:latin typeface="Georgia" charset="0"/>
                          <a:ea typeface="MS PGothic" charset="-128"/>
                        </a:rPr>
                        <a:t>Where can you get this product/service</a:t>
                      </a:r>
                      <a:endParaRPr kumimoji="0" lang="en-US" altLang="x-none" sz="1600" b="0" i="0" u="none" strike="noStrike" cap="none" normalizeH="0" baseline="0" dirty="0">
                        <a:ln>
                          <a:noFill/>
                        </a:ln>
                        <a:solidFill>
                          <a:schemeClr val="tx1"/>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chemeClr val="tx1"/>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101820"/>
                          </a:solidFill>
                          <a:effectLst/>
                          <a:latin typeface="Georgia" charset="0"/>
                          <a:ea typeface="MS PGothic" charset="-128"/>
                        </a:rPr>
                        <a:t>When would you use this product/service</a:t>
                      </a:r>
                      <a:endParaRPr kumimoji="0" lang="en-US" altLang="x-none" sz="1600" b="0" i="0" u="none" strike="noStrike" cap="none" normalizeH="0" baseline="0" dirty="0">
                        <a:ln>
                          <a:noFill/>
                        </a:ln>
                        <a:solidFill>
                          <a:schemeClr val="tx1"/>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chemeClr val="tx1"/>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101820"/>
                          </a:solidFill>
                          <a:effectLst/>
                          <a:latin typeface="Georgia" charset="0"/>
                          <a:ea typeface="MS PGothic" charset="-128"/>
                        </a:rPr>
                        <a:t>Benefits</a:t>
                      </a:r>
                      <a:endParaRPr kumimoji="0" lang="en-US" altLang="x-none" sz="1600" b="0" i="0" u="none" strike="noStrike" cap="none" normalizeH="0" baseline="0" dirty="0">
                        <a:ln>
                          <a:noFill/>
                        </a:ln>
                        <a:solidFill>
                          <a:schemeClr val="tx1"/>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chemeClr val="tx1"/>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101820"/>
                          </a:solidFill>
                          <a:effectLst/>
                          <a:latin typeface="Georgia" charset="0"/>
                          <a:ea typeface="MS PGothic" charset="-128"/>
                        </a:rPr>
                        <a:t>Risks</a:t>
                      </a:r>
                      <a:endParaRPr kumimoji="0" lang="en-US" altLang="x-none" sz="1600" b="0" i="0" u="none" strike="noStrike" cap="none" normalizeH="0" baseline="0" dirty="0">
                        <a:ln>
                          <a:noFill/>
                        </a:ln>
                        <a:solidFill>
                          <a:schemeClr val="tx1"/>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chemeClr val="tx1"/>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Title 1"/>
          <p:cNvSpPr>
            <a:spLocks noGrp="1"/>
          </p:cNvSpPr>
          <p:nvPr>
            <p:ph type="title"/>
          </p:nvPr>
        </p:nvSpPr>
        <p:spPr/>
        <p:txBody>
          <a:bodyPr/>
          <a:lstStyle/>
          <a:p>
            <a:pPr eaLnBrk="1" hangingPunct="1"/>
            <a:r>
              <a:rPr lang="en-US" altLang="en-US" dirty="0" smtClean="0">
                <a:solidFill>
                  <a:srgbClr val="3B3C3E"/>
                </a:solidFill>
              </a:rPr>
              <a:t>Bill payment service</a:t>
            </a:r>
          </a:p>
        </p:txBody>
      </p:sp>
      <p:graphicFrame>
        <p:nvGraphicFramePr>
          <p:cNvPr id="6" name="Table 5" descr="Definition: (space for answer), Where can you get this product/service: (space for answer), When would you use this product/service: (Space for answer), Benefits: (space for answer), Risks: (space for answer)."/>
          <p:cNvGraphicFramePr>
            <a:graphicFrameLocks noGrp="1"/>
          </p:cNvGraphicFramePr>
          <p:nvPr>
            <p:extLst>
              <p:ext uri="{D42A27DB-BD31-4B8C-83A1-F6EECF244321}">
                <p14:modId xmlns:p14="http://schemas.microsoft.com/office/powerpoint/2010/main" val="3472426552"/>
              </p:ext>
            </p:extLst>
          </p:nvPr>
        </p:nvGraphicFramePr>
        <p:xfrm>
          <a:off x="555292" y="1535496"/>
          <a:ext cx="8035925" cy="4365625"/>
        </p:xfrm>
        <a:graphic>
          <a:graphicData uri="http://schemas.openxmlformats.org/drawingml/2006/table">
            <a:tbl>
              <a:tblPr firstRow="1"/>
              <a:tblGrid>
                <a:gridCol w="3000375"/>
                <a:gridCol w="5035550"/>
              </a:tblGrid>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Definition</a:t>
                      </a: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Where can you get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When would you use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Benefits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Risks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Title 1"/>
          <p:cNvSpPr>
            <a:spLocks noGrp="1"/>
          </p:cNvSpPr>
          <p:nvPr>
            <p:ph type="title"/>
          </p:nvPr>
        </p:nvSpPr>
        <p:spPr/>
        <p:txBody>
          <a:bodyPr/>
          <a:lstStyle/>
          <a:p>
            <a:pPr eaLnBrk="1" hangingPunct="1"/>
            <a:r>
              <a:rPr lang="en-US" altLang="en-US" dirty="0" smtClean="0">
                <a:solidFill>
                  <a:srgbClr val="3B3C3E"/>
                </a:solidFill>
              </a:rPr>
              <a:t>Savings account</a:t>
            </a:r>
          </a:p>
        </p:txBody>
      </p:sp>
      <p:graphicFrame>
        <p:nvGraphicFramePr>
          <p:cNvPr id="6" name="Table 5" descr="Definition: (space for answer), Where can you get this product/service: (space for answer), When would you use this product/service: (Space for answer), Benefits: (space for answer), Risks: (space for answer)."/>
          <p:cNvGraphicFramePr>
            <a:graphicFrameLocks noGrp="1"/>
          </p:cNvGraphicFramePr>
          <p:nvPr>
            <p:extLst>
              <p:ext uri="{D42A27DB-BD31-4B8C-83A1-F6EECF244321}">
                <p14:modId xmlns:p14="http://schemas.microsoft.com/office/powerpoint/2010/main" val="3999527845"/>
              </p:ext>
            </p:extLst>
          </p:nvPr>
        </p:nvGraphicFramePr>
        <p:xfrm>
          <a:off x="555292" y="1524000"/>
          <a:ext cx="8035925" cy="4365625"/>
        </p:xfrm>
        <a:graphic>
          <a:graphicData uri="http://schemas.openxmlformats.org/drawingml/2006/table">
            <a:tbl>
              <a:tblPr firstRow="1"/>
              <a:tblGrid>
                <a:gridCol w="3000375"/>
                <a:gridCol w="5035550"/>
              </a:tblGrid>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Definition</a:t>
                      </a: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Where can you get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When would you use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Benefits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Risks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Title 1"/>
          <p:cNvSpPr>
            <a:spLocks noGrp="1"/>
          </p:cNvSpPr>
          <p:nvPr>
            <p:ph type="title"/>
          </p:nvPr>
        </p:nvSpPr>
        <p:spPr/>
        <p:txBody>
          <a:bodyPr/>
          <a:lstStyle/>
          <a:p>
            <a:pPr eaLnBrk="1" hangingPunct="1"/>
            <a:r>
              <a:rPr lang="en-US" altLang="en-US" dirty="0" smtClean="0">
                <a:solidFill>
                  <a:srgbClr val="3B3C3E"/>
                </a:solidFill>
              </a:rPr>
              <a:t>Line of credit</a:t>
            </a:r>
          </a:p>
        </p:txBody>
      </p:sp>
      <p:graphicFrame>
        <p:nvGraphicFramePr>
          <p:cNvPr id="6" name="Table 5" descr="Definition: (space for answer), Where can you get this product/service: (space for answer), When would you use this product/service: (Space for answer), Benefits: (space for answer), Risks: (space for answer)."/>
          <p:cNvGraphicFramePr>
            <a:graphicFrameLocks noGrp="1"/>
          </p:cNvGraphicFramePr>
          <p:nvPr>
            <p:extLst>
              <p:ext uri="{D42A27DB-BD31-4B8C-83A1-F6EECF244321}">
                <p14:modId xmlns:p14="http://schemas.microsoft.com/office/powerpoint/2010/main" val="590878358"/>
              </p:ext>
            </p:extLst>
          </p:nvPr>
        </p:nvGraphicFramePr>
        <p:xfrm>
          <a:off x="554038" y="1540049"/>
          <a:ext cx="8035925" cy="4365625"/>
        </p:xfrm>
        <a:graphic>
          <a:graphicData uri="http://schemas.openxmlformats.org/drawingml/2006/table">
            <a:tbl>
              <a:tblPr firstRow="1"/>
              <a:tblGrid>
                <a:gridCol w="3000375"/>
                <a:gridCol w="5035550"/>
              </a:tblGrid>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Definition</a:t>
                      </a: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Where can you get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When would you use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Benefits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Risks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Title 1"/>
          <p:cNvSpPr>
            <a:spLocks noGrp="1"/>
          </p:cNvSpPr>
          <p:nvPr>
            <p:ph type="title"/>
          </p:nvPr>
        </p:nvSpPr>
        <p:spPr/>
        <p:txBody>
          <a:bodyPr/>
          <a:lstStyle/>
          <a:p>
            <a:pPr eaLnBrk="1" hangingPunct="1"/>
            <a:r>
              <a:rPr lang="en-US" altLang="en-US" dirty="0" smtClean="0">
                <a:solidFill>
                  <a:srgbClr val="3B3C3E"/>
                </a:solidFill>
              </a:rPr>
              <a:t>Car title loan</a:t>
            </a:r>
          </a:p>
        </p:txBody>
      </p:sp>
      <p:graphicFrame>
        <p:nvGraphicFramePr>
          <p:cNvPr id="4" name="Table 3" descr="Definition: (space for answer), Where can you get this product/service: (space for answer), When would you use this product/service: (Space for answer), Benefits: (space for answer), Risks: (space for answer)."/>
          <p:cNvGraphicFramePr>
            <a:graphicFrameLocks noGrp="1"/>
          </p:cNvGraphicFramePr>
          <p:nvPr>
            <p:extLst>
              <p:ext uri="{D42A27DB-BD31-4B8C-83A1-F6EECF244321}">
                <p14:modId xmlns:p14="http://schemas.microsoft.com/office/powerpoint/2010/main" val="3906928900"/>
              </p:ext>
            </p:extLst>
          </p:nvPr>
        </p:nvGraphicFramePr>
        <p:xfrm>
          <a:off x="554038" y="1527694"/>
          <a:ext cx="8035925" cy="4365625"/>
        </p:xfrm>
        <a:graphic>
          <a:graphicData uri="http://schemas.openxmlformats.org/drawingml/2006/table">
            <a:tbl>
              <a:tblPr firstRow="1"/>
              <a:tblGrid>
                <a:gridCol w="3000375"/>
                <a:gridCol w="5035550"/>
              </a:tblGrid>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Definition</a:t>
                      </a: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Where can you get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When would you use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Benefits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Risks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Title 1"/>
          <p:cNvSpPr>
            <a:spLocks noGrp="1"/>
          </p:cNvSpPr>
          <p:nvPr>
            <p:ph type="title"/>
          </p:nvPr>
        </p:nvSpPr>
        <p:spPr/>
        <p:txBody>
          <a:bodyPr/>
          <a:lstStyle/>
          <a:p>
            <a:pPr eaLnBrk="1" hangingPunct="1"/>
            <a:r>
              <a:rPr lang="en-US" altLang="en-US" dirty="0" smtClean="0">
                <a:solidFill>
                  <a:srgbClr val="3B3C3E"/>
                </a:solidFill>
              </a:rPr>
              <a:t>Online banking</a:t>
            </a:r>
          </a:p>
        </p:txBody>
      </p:sp>
      <p:graphicFrame>
        <p:nvGraphicFramePr>
          <p:cNvPr id="8" name="Table 7" descr="Definition: (space for answer), Where can you get this product/service: (space for answer), When would you use this product/service: (Space for answer), Benefits: (space for answer), Risks: (space for answer)."/>
          <p:cNvGraphicFramePr>
            <a:graphicFrameLocks noGrp="1"/>
          </p:cNvGraphicFramePr>
          <p:nvPr>
            <p:extLst>
              <p:ext uri="{D42A27DB-BD31-4B8C-83A1-F6EECF244321}">
                <p14:modId xmlns:p14="http://schemas.microsoft.com/office/powerpoint/2010/main" val="3052203250"/>
              </p:ext>
            </p:extLst>
          </p:nvPr>
        </p:nvGraphicFramePr>
        <p:xfrm>
          <a:off x="552901" y="1544166"/>
          <a:ext cx="8035925" cy="4365625"/>
        </p:xfrm>
        <a:graphic>
          <a:graphicData uri="http://schemas.openxmlformats.org/drawingml/2006/table">
            <a:tbl>
              <a:tblPr firstRow="1"/>
              <a:tblGrid>
                <a:gridCol w="3000375"/>
                <a:gridCol w="5035550"/>
              </a:tblGrid>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Definition</a:t>
                      </a: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Where can you get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When would you use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Benefits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Risks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Title 1"/>
          <p:cNvSpPr>
            <a:spLocks noGrp="1"/>
          </p:cNvSpPr>
          <p:nvPr>
            <p:ph type="title"/>
          </p:nvPr>
        </p:nvSpPr>
        <p:spPr/>
        <p:txBody>
          <a:bodyPr/>
          <a:lstStyle/>
          <a:p>
            <a:pPr eaLnBrk="1" hangingPunct="1"/>
            <a:r>
              <a:rPr lang="en-US" altLang="en-US" dirty="0" smtClean="0">
                <a:solidFill>
                  <a:srgbClr val="3B3C3E"/>
                </a:solidFill>
              </a:rPr>
              <a:t>Credit building loan</a:t>
            </a:r>
          </a:p>
        </p:txBody>
      </p:sp>
      <p:graphicFrame>
        <p:nvGraphicFramePr>
          <p:cNvPr id="8" name="Table 7" descr="Definition: (space for answer), Where can you get this product/service: (space for answer), When would you use this product/service: (Space for answer), Benefits: (space for answer), Risks: (space for answer)."/>
          <p:cNvGraphicFramePr>
            <a:graphicFrameLocks noGrp="1"/>
          </p:cNvGraphicFramePr>
          <p:nvPr>
            <p:extLst>
              <p:ext uri="{D42A27DB-BD31-4B8C-83A1-F6EECF244321}">
                <p14:modId xmlns:p14="http://schemas.microsoft.com/office/powerpoint/2010/main" val="983989954"/>
              </p:ext>
            </p:extLst>
          </p:nvPr>
        </p:nvGraphicFramePr>
        <p:xfrm>
          <a:off x="554038" y="1533867"/>
          <a:ext cx="8035925" cy="4365625"/>
        </p:xfrm>
        <a:graphic>
          <a:graphicData uri="http://schemas.openxmlformats.org/drawingml/2006/table">
            <a:tbl>
              <a:tblPr firstRow="1"/>
              <a:tblGrid>
                <a:gridCol w="3000375"/>
                <a:gridCol w="5035550"/>
              </a:tblGrid>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Definition</a:t>
                      </a: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Where can you get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When would you use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Benefits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Risks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Title 1"/>
          <p:cNvSpPr>
            <a:spLocks noGrp="1"/>
          </p:cNvSpPr>
          <p:nvPr>
            <p:ph type="title"/>
          </p:nvPr>
        </p:nvSpPr>
        <p:spPr/>
        <p:txBody>
          <a:bodyPr/>
          <a:lstStyle/>
          <a:p>
            <a:pPr eaLnBrk="1" hangingPunct="1"/>
            <a:r>
              <a:rPr lang="en-US" altLang="en-US" dirty="0" smtClean="0">
                <a:solidFill>
                  <a:srgbClr val="3B3C3E"/>
                </a:solidFill>
              </a:rPr>
              <a:t>Money order</a:t>
            </a:r>
          </a:p>
        </p:txBody>
      </p:sp>
      <p:graphicFrame>
        <p:nvGraphicFramePr>
          <p:cNvPr id="8" name="Table 7" descr="Definition: (space for answer), Where can you get this product/service: (space for answer), When would you use this product/service: (Space for answer), Benefits: (space for answer), Risks: (space for answer)."/>
          <p:cNvGraphicFramePr>
            <a:graphicFrameLocks noGrp="1"/>
          </p:cNvGraphicFramePr>
          <p:nvPr>
            <p:extLst>
              <p:ext uri="{D42A27DB-BD31-4B8C-83A1-F6EECF244321}">
                <p14:modId xmlns:p14="http://schemas.microsoft.com/office/powerpoint/2010/main" val="1051649606"/>
              </p:ext>
            </p:extLst>
          </p:nvPr>
        </p:nvGraphicFramePr>
        <p:xfrm>
          <a:off x="552901" y="1524000"/>
          <a:ext cx="8035925" cy="4365625"/>
        </p:xfrm>
        <a:graphic>
          <a:graphicData uri="http://schemas.openxmlformats.org/drawingml/2006/table">
            <a:tbl>
              <a:tblPr firstRow="1"/>
              <a:tblGrid>
                <a:gridCol w="3000375"/>
                <a:gridCol w="5035550"/>
              </a:tblGrid>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Definition</a:t>
                      </a: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Where can you get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When would you use this product/service</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Benefits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altLang="x-none" sz="1600" b="0" i="0" u="none" strike="noStrike" cap="none" normalizeH="0" baseline="0" dirty="0">
                          <a:ln>
                            <a:noFill/>
                          </a:ln>
                          <a:solidFill>
                            <a:srgbClr val="3B3C3E"/>
                          </a:solidFill>
                          <a:effectLst/>
                          <a:latin typeface="Georgia" charset="0"/>
                          <a:ea typeface="MS PGothic" charset="-128"/>
                        </a:rPr>
                        <a:t>Risks</a:t>
                      </a:r>
                      <a:endParaRPr kumimoji="0" lang="en-US"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Title 1"/>
          <p:cNvSpPr>
            <a:spLocks noGrp="1"/>
          </p:cNvSpPr>
          <p:nvPr>
            <p:ph type="title"/>
          </p:nvPr>
        </p:nvSpPr>
        <p:spPr/>
        <p:txBody>
          <a:bodyPr/>
          <a:lstStyle/>
          <a:p>
            <a:pPr eaLnBrk="1" hangingPunct="1"/>
            <a:r>
              <a:rPr lang="en-US" altLang="en-US" dirty="0" smtClean="0"/>
              <a:t>Tool 4: Opening an account checklist</a:t>
            </a:r>
          </a:p>
        </p:txBody>
      </p:sp>
      <p:sp>
        <p:nvSpPr>
          <p:cNvPr id="3" name="Content Placeholder 2"/>
          <p:cNvSpPr>
            <a:spLocks noGrp="1"/>
          </p:cNvSpPr>
          <p:nvPr>
            <p:ph idx="1"/>
          </p:nvPr>
        </p:nvSpPr>
        <p:spPr/>
        <p:txBody>
          <a:bodyPr>
            <a:normAutofit fontScale="92500"/>
          </a:bodyPr>
          <a:lstStyle/>
          <a:p>
            <a:pPr eaLnBrk="1" hangingPunct="1"/>
            <a:r>
              <a:rPr lang="en-US" altLang="en-US" b="1" i="1" dirty="0" smtClean="0">
                <a:solidFill>
                  <a:srgbClr val="101820"/>
                </a:solidFill>
              </a:rPr>
              <a:t>Can anyone open an account at a bank or credit union?</a:t>
            </a:r>
          </a:p>
          <a:p>
            <a:pPr eaLnBrk="1" hangingPunct="1"/>
            <a:r>
              <a:rPr lang="en-US" altLang="en-US" b="1" i="1" dirty="0" smtClean="0">
                <a:solidFill>
                  <a:srgbClr val="101820"/>
                </a:solidFill>
              </a:rPr>
              <a:t>Should everyone open an account at a bank or credit union?</a:t>
            </a:r>
          </a:p>
          <a:p>
            <a:pPr eaLnBrk="1" hangingPunct="1"/>
            <a:endParaRPr lang="en-US" altLang="en-US" b="1" dirty="0" smtClean="0">
              <a:solidFill>
                <a:srgbClr val="101820"/>
              </a:solidFill>
            </a:endParaRPr>
          </a:p>
          <a:p>
            <a:pPr eaLnBrk="1" hangingPunct="1">
              <a:lnSpc>
                <a:spcPts val="2800"/>
              </a:lnSpc>
              <a:spcBef>
                <a:spcPts val="1200"/>
              </a:spcBef>
              <a:spcAft>
                <a:spcPts val="600"/>
              </a:spcAft>
              <a:buFont typeface="Wingdings" panose="05000000000000000000" pitchFamily="2" charset="2"/>
              <a:buNone/>
            </a:pPr>
            <a:r>
              <a:rPr lang="en-US" altLang="en-US" b="1" dirty="0" smtClean="0">
                <a:solidFill>
                  <a:srgbClr val="101820"/>
                </a:solidFill>
              </a:rPr>
              <a:t>What is needed</a:t>
            </a:r>
          </a:p>
          <a:p>
            <a:pPr eaLnBrk="1" hangingPunct="1"/>
            <a:r>
              <a:rPr lang="en-US" altLang="en-US" dirty="0" smtClean="0">
                <a:solidFill>
                  <a:srgbClr val="101820"/>
                </a:solidFill>
              </a:rPr>
              <a:t>Money to open account</a:t>
            </a:r>
          </a:p>
          <a:p>
            <a:pPr eaLnBrk="1" hangingPunct="1"/>
            <a:r>
              <a:rPr lang="en-US" altLang="en-US" dirty="0" smtClean="0">
                <a:solidFill>
                  <a:srgbClr val="101820"/>
                </a:solidFill>
              </a:rPr>
              <a:t>Identification</a:t>
            </a:r>
          </a:p>
          <a:p>
            <a:pPr eaLnBrk="1" hangingPunct="1"/>
            <a:r>
              <a:rPr lang="en-US" altLang="en-US" dirty="0" smtClean="0">
                <a:solidFill>
                  <a:srgbClr val="101820"/>
                </a:solidFill>
              </a:rPr>
              <a:t>A Social Security Number or ITIN for interest-bearing account</a:t>
            </a:r>
          </a:p>
          <a:p>
            <a:pPr marL="0" indent="0" eaLnBrk="1" hangingPunct="1">
              <a:buNone/>
            </a:pPr>
            <a:endParaRPr lang="en-US" altLang="en-US" dirty="0" smtClean="0">
              <a:solidFill>
                <a:srgbClr val="10182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Title 1"/>
          <p:cNvSpPr>
            <a:spLocks noGrp="1"/>
          </p:cNvSpPr>
          <p:nvPr>
            <p:ph type="title"/>
          </p:nvPr>
        </p:nvSpPr>
        <p:spPr/>
        <p:txBody>
          <a:bodyPr/>
          <a:lstStyle/>
          <a:p>
            <a:r>
              <a:rPr lang="en-US" altLang="en-US" smtClean="0"/>
              <a:t>Tool 4: Opening an account checklist</a:t>
            </a:r>
            <a:endParaRPr lang="en-US" altLang="en-US" dirty="0" smtClean="0"/>
          </a:p>
        </p:txBody>
      </p:sp>
      <p:pic>
        <p:nvPicPr>
          <p:cNvPr id="401410" name="Picture 1" descr="See http://files.consumerfinance.gov/f/documents/201701_cfpb_YMYG-Toolkit.pdf#page=304.&#10;&#10;Table for What you need with two columns for Got it or Need it. What you need: A U.S. or foreign government-issued form of identification with your picture on it – Note that each bank or credit union has its own policy on which foreign IDs it accepts. Another form of identification – your Social Security card, a bill with your name and address on it, your birth certificate. A Social Security number or ITIN (individual taxpayer identification number). Minimum amount of money to open the account. Information about minimum balance required in the account to avoid monthly service fees. Information about monthly service fees Information about direct deposit and if it eliminates the monthly fe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6528" y="1348606"/>
            <a:ext cx="7670945" cy="467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553641" y="238370"/>
            <a:ext cx="8036720" cy="743347"/>
          </a:xfrm>
        </p:spPr>
        <p:txBody>
          <a:bodyPr/>
          <a:lstStyle/>
          <a:p>
            <a:r>
              <a:rPr lang="en-US" altLang="en-US" dirty="0" smtClean="0"/>
              <a:t>Getting the toolkit</a:t>
            </a:r>
          </a:p>
        </p:txBody>
      </p:sp>
      <p:grpSp>
        <p:nvGrpSpPr>
          <p:cNvPr id="3" name="Group 2" descr="Bottom half of Your Money, Your Goals landing page"/>
          <p:cNvGrpSpPr/>
          <p:nvPr/>
        </p:nvGrpSpPr>
        <p:grpSpPr>
          <a:xfrm>
            <a:off x="1959064" y="981717"/>
            <a:ext cx="4717916" cy="5623362"/>
            <a:chOff x="1959064" y="981717"/>
            <a:chExt cx="4717916" cy="5623362"/>
          </a:xfrm>
        </p:grpSpPr>
        <p:pic>
          <p:nvPicPr>
            <p:cNvPr id="253956"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5653" t="5323" r="34533"/>
            <a:stretch/>
          </p:blipFill>
          <p:spPr bwMode="auto">
            <a:xfrm>
              <a:off x="2033081" y="981717"/>
              <a:ext cx="4643899" cy="3481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57" name="Picture 2" descr="image002"/>
            <p:cNvPicPr>
              <a:picLocks noChangeAspect="1" noChangeArrowheads="1"/>
            </p:cNvPicPr>
            <p:nvPr/>
          </p:nvPicPr>
          <p:blipFill rotWithShape="1">
            <a:blip r:embed="rId4">
              <a:extLst>
                <a:ext uri="{28A0092B-C50C-407E-A947-70E740481C1C}">
                  <a14:useLocalDpi xmlns:a14="http://schemas.microsoft.com/office/drawing/2010/main" val="0"/>
                </a:ext>
              </a:extLst>
            </a:blip>
            <a:srcRect l="5280" t="8400" r="35194" b="21388"/>
            <a:stretch/>
          </p:blipFill>
          <p:spPr bwMode="auto">
            <a:xfrm>
              <a:off x="1959064" y="4382699"/>
              <a:ext cx="4717916" cy="222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Title 1"/>
          <p:cNvSpPr>
            <a:spLocks noGrp="1"/>
          </p:cNvSpPr>
          <p:nvPr>
            <p:ph type="title"/>
          </p:nvPr>
        </p:nvSpPr>
        <p:spPr/>
        <p:txBody>
          <a:bodyPr/>
          <a:lstStyle/>
          <a:p>
            <a:pPr eaLnBrk="1" hangingPunct="1"/>
            <a:r>
              <a:rPr lang="en-US" altLang="en-US" dirty="0" smtClean="0"/>
              <a:t>Overdraft coverage</a:t>
            </a:r>
          </a:p>
        </p:txBody>
      </p:sp>
      <p:sp>
        <p:nvSpPr>
          <p:cNvPr id="3" name="Content Placeholder 2"/>
          <p:cNvSpPr>
            <a:spLocks noGrp="1"/>
          </p:cNvSpPr>
          <p:nvPr>
            <p:ph idx="1"/>
          </p:nvPr>
        </p:nvSpPr>
        <p:spPr/>
        <p:txBody>
          <a:bodyPr/>
          <a:lstStyle/>
          <a:p>
            <a:pPr eaLnBrk="1" hangingPunct="1"/>
            <a:r>
              <a:rPr lang="en-US" altLang="en-US" dirty="0" smtClean="0"/>
              <a:t>Overdraft = spending or withdrawing more money than is available in your account</a:t>
            </a:r>
          </a:p>
          <a:p>
            <a:pPr eaLnBrk="1" hangingPunct="1">
              <a:buFont typeface="Wingdings" panose="05000000000000000000" pitchFamily="2" charset="2"/>
              <a:buNone/>
            </a:pPr>
            <a:endParaRPr lang="en-US" altLang="en-US" dirty="0" smtClean="0"/>
          </a:p>
          <a:p>
            <a:pPr eaLnBrk="1" hangingPunct="1"/>
            <a:r>
              <a:rPr lang="en-US" altLang="en-US" dirty="0" smtClean="0"/>
              <a:t>Money advanced to cover overdraft = overdraft coverage (sometimes called “overdraft protection”</a:t>
            </a:r>
            <a:r>
              <a:rPr lang="en-US" altLang="ja-JP" dirty="0" smtClean="0"/>
              <a:t>)</a:t>
            </a:r>
          </a:p>
          <a:p>
            <a:pPr eaLnBrk="1" hangingPunct="1">
              <a:buFont typeface="Wingdings" panose="05000000000000000000" pitchFamily="2" charset="2"/>
              <a:buNone/>
            </a:pPr>
            <a:endParaRPr lang="en-US" altLang="en-US" dirty="0" smtClean="0"/>
          </a:p>
          <a:p>
            <a:pPr eaLnBrk="1" hangingPunct="1"/>
            <a:r>
              <a:rPr lang="en-US" altLang="en-US" dirty="0" smtClean="0"/>
              <a:t>Can be charged daily fees for this service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Title 1"/>
          <p:cNvSpPr>
            <a:spLocks noGrp="1"/>
          </p:cNvSpPr>
          <p:nvPr>
            <p:ph type="title"/>
          </p:nvPr>
        </p:nvSpPr>
        <p:spPr/>
        <p:txBody>
          <a:bodyPr/>
          <a:lstStyle/>
          <a:p>
            <a:r>
              <a:rPr lang="en-US" altLang="en-US" dirty="0" smtClean="0"/>
              <a:t>Tool 5: Money transfers and remittances</a:t>
            </a:r>
          </a:p>
        </p:txBody>
      </p:sp>
      <p:sp>
        <p:nvSpPr>
          <p:cNvPr id="3" name="Content Placeholder 2"/>
          <p:cNvSpPr>
            <a:spLocks noGrp="1"/>
          </p:cNvSpPr>
          <p:nvPr>
            <p:ph idx="1"/>
          </p:nvPr>
        </p:nvSpPr>
        <p:spPr/>
        <p:txBody>
          <a:bodyPr/>
          <a:lstStyle/>
          <a:p>
            <a:r>
              <a:rPr lang="en-US" altLang="en-US" sz="1900" dirty="0" smtClean="0">
                <a:solidFill>
                  <a:srgbClr val="101820"/>
                </a:solidFill>
              </a:rPr>
              <a:t>A “remittance transfer” is an electronic transfer of money from a consumer in the United States to a person or business in a foreign country. </a:t>
            </a:r>
          </a:p>
          <a:p>
            <a:r>
              <a:rPr lang="en-US" altLang="en-US" sz="1900" dirty="0" smtClean="0">
                <a:solidFill>
                  <a:srgbClr val="101820"/>
                </a:solidFill>
              </a:rPr>
              <a:t>The rule</a:t>
            </a:r>
            <a:r>
              <a:rPr lang="en-US" altLang="en-US" sz="1900" strike="sngStrike" dirty="0" smtClean="0">
                <a:solidFill>
                  <a:srgbClr val="101820"/>
                </a:solidFill>
              </a:rPr>
              <a:t>s </a:t>
            </a:r>
            <a:r>
              <a:rPr lang="en-US" altLang="en-US" sz="1900" dirty="0" smtClean="0">
                <a:solidFill>
                  <a:srgbClr val="101820"/>
                </a:solidFill>
              </a:rPr>
              <a:t>generally requires companies to give disclosures to consumers before they pay for the remittance transfers, requires companies to provide a receipt with specific information about the transfer, and creates error resolution and cancellation rights for consumers. The pre-payment disclosures must contain:</a:t>
            </a:r>
          </a:p>
          <a:p>
            <a:endParaRPr lang="en-US" altLang="en-US" sz="1900" dirty="0" smtClean="0">
              <a:solidFill>
                <a:srgbClr val="101820"/>
              </a:solidFill>
            </a:endParaRPr>
          </a:p>
        </p:txBody>
      </p:sp>
      <p:sp>
        <p:nvSpPr>
          <p:cNvPr id="2" name="TextBox 1"/>
          <p:cNvSpPr txBox="1"/>
          <p:nvPr/>
        </p:nvSpPr>
        <p:spPr>
          <a:xfrm>
            <a:off x="868680" y="4336401"/>
            <a:ext cx="3535680" cy="2200602"/>
          </a:xfrm>
          <a:prstGeom prst="rect">
            <a:avLst/>
          </a:prstGeom>
          <a:noFill/>
        </p:spPr>
        <p:txBody>
          <a:bodyPr wrap="square" rtlCol="0">
            <a:spAutoFit/>
          </a:bodyPr>
          <a:lstStyle/>
          <a:p>
            <a:pPr marL="742950" lvl="1" indent="-285750">
              <a:buFont typeface="Arial" panose="020B0604020202020204" pitchFamily="34" charset="0"/>
              <a:buChar char="•"/>
            </a:pPr>
            <a:r>
              <a:rPr lang="en-US" altLang="en-US" sz="1700" dirty="0">
                <a:solidFill>
                  <a:srgbClr val="101820"/>
                </a:solidFill>
              </a:rPr>
              <a:t>The exchange rate</a:t>
            </a:r>
          </a:p>
          <a:p>
            <a:pPr marL="742950" lvl="1" indent="-285750">
              <a:buFont typeface="Arial" panose="020B0604020202020204" pitchFamily="34" charset="0"/>
              <a:buChar char="•"/>
            </a:pPr>
            <a:r>
              <a:rPr lang="en-US" altLang="en-US" sz="1700" dirty="0">
                <a:solidFill>
                  <a:srgbClr val="101820"/>
                </a:solidFill>
              </a:rPr>
              <a:t>Fees and taxes collected by the companies</a:t>
            </a:r>
          </a:p>
          <a:p>
            <a:pPr marL="742950" lvl="1" indent="-285750">
              <a:buFont typeface="Arial" panose="020B0604020202020204" pitchFamily="34" charset="0"/>
              <a:buChar char="•"/>
            </a:pPr>
            <a:r>
              <a:rPr lang="en-US" altLang="en-US" sz="1700" dirty="0">
                <a:solidFill>
                  <a:srgbClr val="101820"/>
                </a:solidFill>
              </a:rPr>
              <a:t>Fees charged by the companies’ agents abroad and intermediary institutions</a:t>
            </a:r>
          </a:p>
          <a:p>
            <a:pPr marL="285750" indent="-285750">
              <a:buFont typeface="Arial" panose="020B0604020202020204" pitchFamily="34" charset="0"/>
              <a:buChar char="•"/>
            </a:pPr>
            <a:endParaRPr lang="en-US" dirty="0">
              <a:solidFill>
                <a:srgbClr val="101820"/>
              </a:solidFill>
            </a:endParaRPr>
          </a:p>
        </p:txBody>
      </p:sp>
      <p:sp>
        <p:nvSpPr>
          <p:cNvPr id="4" name="TextBox 3"/>
          <p:cNvSpPr txBox="1"/>
          <p:nvPr/>
        </p:nvSpPr>
        <p:spPr>
          <a:xfrm>
            <a:off x="4404360" y="4294818"/>
            <a:ext cx="4391978" cy="2200602"/>
          </a:xfrm>
          <a:prstGeom prst="rect">
            <a:avLst/>
          </a:prstGeom>
          <a:noFill/>
        </p:spPr>
        <p:txBody>
          <a:bodyPr wrap="square" rtlCol="0">
            <a:spAutoFit/>
          </a:bodyPr>
          <a:lstStyle/>
          <a:p>
            <a:pPr marL="742950" lvl="1" indent="-285750">
              <a:buFont typeface="Arial" panose="020B0604020202020204" pitchFamily="34" charset="0"/>
              <a:buChar char="•"/>
            </a:pPr>
            <a:r>
              <a:rPr lang="en-US" altLang="en-US" sz="1700" dirty="0">
                <a:solidFill>
                  <a:srgbClr val="101820"/>
                </a:solidFill>
              </a:rPr>
              <a:t>The amount of money expected to be delivered abroad, not including certain fees charged to the recipient or foreign taxes</a:t>
            </a:r>
          </a:p>
          <a:p>
            <a:pPr marL="742950" lvl="1" indent="-285750">
              <a:buFont typeface="Arial" panose="020B0604020202020204" pitchFamily="34" charset="0"/>
              <a:buChar char="•"/>
            </a:pPr>
            <a:r>
              <a:rPr lang="en-US" altLang="en-US" sz="1700" dirty="0">
                <a:solidFill>
                  <a:srgbClr val="101820"/>
                </a:solidFill>
              </a:rPr>
              <a:t>If appropriate, a disclaimer that additional fees and foreign taxes may apply</a:t>
            </a:r>
          </a:p>
          <a:p>
            <a:endParaRPr lang="en-US" dirty="0">
              <a:solidFill>
                <a:srgbClr val="10182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0"/>
          <p:cNvSpPr>
            <a:spLocks noGrp="1"/>
          </p:cNvSpPr>
          <p:nvPr>
            <p:ph type="title"/>
          </p:nvPr>
        </p:nvSpPr>
        <p:spPr/>
        <p:txBody>
          <a:bodyPr>
            <a:normAutofit fontScale="90000"/>
          </a:bodyPr>
          <a:lstStyle/>
          <a:p>
            <a:pPr>
              <a:defRPr/>
            </a:pPr>
            <a:r>
              <a:rPr lang="en-US" altLang="en-US" dirty="0">
                <a:ea typeface="MS PGothic" charset="-128"/>
              </a:rPr>
              <a:t>Module </a:t>
            </a:r>
            <a:r>
              <a:rPr lang="en-US" altLang="en-US" dirty="0" smtClean="0">
                <a:ea typeface="MS PGothic" charset="-128"/>
              </a:rPr>
              <a:t>8: Opportunities for financial </a:t>
            </a:r>
            <a:r>
              <a:rPr lang="en-US" altLang="en-US" dirty="0">
                <a:ea typeface="MS PGothic" charset="-128"/>
              </a:rPr>
              <a:t>e</a:t>
            </a:r>
            <a:r>
              <a:rPr lang="en-US" altLang="en-US" dirty="0" smtClean="0">
                <a:ea typeface="MS PGothic" charset="-128"/>
              </a:rPr>
              <a:t>mpowerment</a:t>
            </a:r>
            <a:endParaRPr lang="en-US" altLang="en-US" dirty="0">
              <a:ea typeface="MS PGothic" charset="-128"/>
            </a:endParaRPr>
          </a:p>
        </p:txBody>
      </p:sp>
      <p:pic>
        <p:nvPicPr>
          <p:cNvPr id="407554" name="Content Placeholder 1" descr="See http://files.consumerfinance.gov/f/documents/201701_cfpb_YMYG-Toolkit.pdf#page=269.&#10;&#10;If you have a 10 -minute session: Tool 1: Know your options: Money services, cards, accounts, and loans. If you have a 30 -minute session: Tool 2: Ask questions: Choosing where to get what you need. Tool 3: Money services and banking accounts. If you have multiple sessions: Tool 4: Opening an account checklist. Tool 5: Money transfers and remittances: What you need to know."/>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4038" y="2469789"/>
            <a:ext cx="8037512" cy="2215285"/>
          </a:xfrm>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p:cNvSpPr>
            <a:spLocks noGrp="1"/>
          </p:cNvSpPr>
          <p:nvPr>
            <p:ph type="ctrTitle"/>
          </p:nvPr>
        </p:nvSpPr>
        <p:spPr/>
        <p:txBody>
          <a:bodyPr/>
          <a:lstStyle/>
          <a:p>
            <a:r>
              <a:rPr lang="en-US" altLang="en-US" dirty="0" smtClean="0">
                <a:solidFill>
                  <a:srgbClr val="3B8636"/>
                </a:solidFill>
              </a:rPr>
              <a:t>Your Money, Your Goals</a:t>
            </a:r>
          </a:p>
        </p:txBody>
      </p:sp>
      <p:sp>
        <p:nvSpPr>
          <p:cNvPr id="6" name="Subtitle 5"/>
          <p:cNvSpPr>
            <a:spLocks noGrp="1"/>
          </p:cNvSpPr>
          <p:nvPr>
            <p:ph type="subTitle" idx="1"/>
          </p:nvPr>
        </p:nvSpPr>
        <p:spPr/>
        <p:txBody>
          <a:bodyPr/>
          <a:lstStyle/>
          <a:p>
            <a:r>
              <a:rPr lang="en-US" altLang="en-US" smtClean="0"/>
              <a:t>Module 9: Protecting your money</a:t>
            </a:r>
            <a:endParaRPr lang="en-US" dirty="0"/>
          </a:p>
        </p:txBody>
      </p:sp>
    </p:spTree>
    <p:extLst>
      <p:ext uri="{BB962C8B-B14F-4D97-AF65-F5344CB8AC3E}">
        <p14:creationId xmlns:p14="http://schemas.microsoft.com/office/powerpoint/2010/main" val="2057760395"/>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solidFill>
                  <a:srgbClr val="101820"/>
                </a:solidFill>
                <a:cs typeface="+mj-cs"/>
              </a:rPr>
              <a:t>Tool 1: Submitting a complaint</a:t>
            </a:r>
            <a:endParaRPr lang="en-US" dirty="0">
              <a:solidFill>
                <a:srgbClr val="101820"/>
              </a:solidFill>
              <a:cs typeface="+mj-cs"/>
            </a:endParaRPr>
          </a:p>
        </p:txBody>
      </p:sp>
      <p:pic>
        <p:nvPicPr>
          <p:cNvPr id="131074" name="Picture 2" descr="CFPB web site: Submit a complaint pag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850" y="1219200"/>
            <a:ext cx="8707438"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602774"/>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descr="CFPB web site submit a prepaid card complaint 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950" y="0"/>
            <a:ext cx="71151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US" dirty="0"/>
              <a:t>Submitting a Complaint</a:t>
            </a:r>
            <a:br>
              <a:rPr lang="en-US" dirty="0"/>
            </a:br>
            <a:endParaRPr lang="en-US" dirty="0"/>
          </a:p>
        </p:txBody>
      </p:sp>
    </p:spTree>
    <p:extLst>
      <p:ext uri="{BB962C8B-B14F-4D97-AF65-F5344CB8AC3E}">
        <p14:creationId xmlns:p14="http://schemas.microsoft.com/office/powerpoint/2010/main" val="2160118155"/>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1"/>
          <p:cNvSpPr>
            <a:spLocks noGrp="1"/>
          </p:cNvSpPr>
          <p:nvPr>
            <p:ph type="title"/>
          </p:nvPr>
        </p:nvSpPr>
        <p:spPr/>
        <p:txBody>
          <a:bodyPr/>
          <a:lstStyle/>
          <a:p>
            <a:r>
              <a:rPr lang="en-US" altLang="en-US" dirty="0" smtClean="0"/>
              <a:t>Complaint process</a:t>
            </a:r>
          </a:p>
        </p:txBody>
      </p:sp>
      <p:pic>
        <p:nvPicPr>
          <p:cNvPr id="5" name="Picture 4" descr="Complaint submitted, review and route, company response, complaint published consumer review, analyze and report"/>
          <p:cNvPicPr>
            <a:picLocks noChangeAspect="1"/>
          </p:cNvPicPr>
          <p:nvPr/>
        </p:nvPicPr>
        <p:blipFill rotWithShape="1">
          <a:blip r:embed="rId3">
            <a:extLst>
              <a:ext uri="{28A0092B-C50C-407E-A947-70E740481C1C}">
                <a14:useLocalDpi xmlns:a14="http://schemas.microsoft.com/office/drawing/2010/main" val="0"/>
              </a:ext>
            </a:extLst>
          </a:blip>
          <a:srcRect r="21650"/>
          <a:stretch/>
        </p:blipFill>
        <p:spPr>
          <a:xfrm>
            <a:off x="754144" y="1520933"/>
            <a:ext cx="7164371" cy="2309091"/>
          </a:xfrm>
          <a:prstGeom prst="rect">
            <a:avLst/>
          </a:prstGeom>
        </p:spPr>
      </p:pic>
    </p:spTree>
    <p:extLst>
      <p:ext uri="{BB962C8B-B14F-4D97-AF65-F5344CB8AC3E}">
        <p14:creationId xmlns:p14="http://schemas.microsoft.com/office/powerpoint/2010/main" val="397125484"/>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p:cNvSpPr>
            <a:spLocks noGrp="1"/>
          </p:cNvSpPr>
          <p:nvPr>
            <p:ph type="title"/>
          </p:nvPr>
        </p:nvSpPr>
        <p:spPr/>
        <p:txBody>
          <a:bodyPr/>
          <a:lstStyle/>
          <a:p>
            <a:r>
              <a:rPr lang="en-US" altLang="en-US" smtClean="0"/>
              <a:t>Tool 2: Protecting your identity</a:t>
            </a:r>
            <a:endParaRPr lang="en-US" altLang="en-US" dirty="0" smtClean="0"/>
          </a:p>
        </p:txBody>
      </p:sp>
      <p:sp>
        <p:nvSpPr>
          <p:cNvPr id="3" name="Content Placeholder 2"/>
          <p:cNvSpPr>
            <a:spLocks noGrp="1"/>
          </p:cNvSpPr>
          <p:nvPr>
            <p:ph idx="1"/>
          </p:nvPr>
        </p:nvSpPr>
        <p:spPr/>
        <p:txBody>
          <a:bodyPr/>
          <a:lstStyle/>
          <a:p>
            <a:pPr marL="0" indent="0">
              <a:buNone/>
            </a:pPr>
            <a:r>
              <a:rPr lang="en-US" altLang="en-US" dirty="0" smtClean="0"/>
              <a:t>Identifying information is anything that is specifically unique to you, such as your: </a:t>
            </a:r>
          </a:p>
          <a:p>
            <a:r>
              <a:rPr lang="en-US" altLang="en-US" dirty="0" smtClean="0"/>
              <a:t>Credit card and bank account numbers</a:t>
            </a:r>
          </a:p>
          <a:p>
            <a:r>
              <a:rPr lang="en-US" altLang="en-US" dirty="0" smtClean="0"/>
              <a:t>Driver’s license number</a:t>
            </a:r>
          </a:p>
          <a:p>
            <a:r>
              <a:rPr lang="en-US" altLang="en-US" dirty="0" smtClean="0"/>
              <a:t>Date, city, and state of birth</a:t>
            </a:r>
          </a:p>
          <a:p>
            <a:r>
              <a:rPr lang="en-US" altLang="en-US" dirty="0" smtClean="0"/>
              <a:t>Social security number</a:t>
            </a:r>
          </a:p>
          <a:p>
            <a:r>
              <a:rPr lang="en-US" altLang="en-US" dirty="0" smtClean="0"/>
              <a:t>Passwords or PIN numbers</a:t>
            </a:r>
          </a:p>
        </p:txBody>
      </p:sp>
    </p:spTree>
    <p:extLst>
      <p:ext uri="{BB962C8B-B14F-4D97-AF65-F5344CB8AC3E}">
        <p14:creationId xmlns:p14="http://schemas.microsoft.com/office/powerpoint/2010/main" val="2214512698"/>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p:cNvSpPr>
            <a:spLocks noGrp="1"/>
          </p:cNvSpPr>
          <p:nvPr>
            <p:ph type="title"/>
          </p:nvPr>
        </p:nvSpPr>
        <p:spPr/>
        <p:txBody>
          <a:bodyPr/>
          <a:lstStyle/>
          <a:p>
            <a:r>
              <a:rPr lang="en-US" altLang="en-US" smtClean="0"/>
              <a:t>Tool 2: Protecting your identity</a:t>
            </a:r>
            <a:endParaRPr lang="en-US" altLang="en-US" dirty="0" smtClean="0"/>
          </a:p>
        </p:txBody>
      </p:sp>
      <p:pic>
        <p:nvPicPr>
          <p:cNvPr id="139266" name="Picture 1" descr="See http://files.consumerfinance.gov/f/documents/201701_cfpb_YMYG-Toolkit.pdf#page=317.&#10;&#10;Screenshot of the Steps to Protpect Your Idenity Checklist, Check Your Credit Report section: &#10;&#10;Two column table. Column 1: Steps to protect your identity: Remove your name from all three credit bureaus’ (Equifax, Experian, and TransUnion) mailing lists by calling to opt-out at 888-567-8688 or online at https://www.optoutprescreen.com/?rf=t – choose “forever” removal option. This prevents prescreened offers from falling into other people’s hands.  Column 2: Check if don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700" y="1497697"/>
            <a:ext cx="8102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7" name="Picture 2" descr="See http://files.consumerfinance.gov/f/documents/201701_cfpb_YMYG-Toolkit.pdf#page=318.&#10;&#10;Screenshot of the Steps to Protpect Your Idenity Checklist, Check Your Credit Report section: &#10;&#10;Two column table. Column 1: Steps to protect your identity: Check your credit at all three credit agencies each year using the free https://www.annualcreditreport.com. If you see anything that is incorrect or suspicious, contact them immediately. (See Module 7: Understanding your credit reports and scores for more information.) Column 2: Check if done."/>
          <p:cNvPicPr>
            <a:picLocks noChangeAspect="1"/>
          </p:cNvPicPr>
          <p:nvPr/>
        </p:nvPicPr>
        <p:blipFill>
          <a:blip r:embed="rId4">
            <a:extLst>
              <a:ext uri="{28A0092B-C50C-407E-A947-70E740481C1C}">
                <a14:useLocalDpi xmlns:a14="http://schemas.microsoft.com/office/drawing/2010/main" val="0"/>
              </a:ext>
            </a:extLst>
          </a:blip>
          <a:srcRect t="28403"/>
          <a:stretch>
            <a:fillRect/>
          </a:stretch>
        </p:blipFill>
        <p:spPr bwMode="auto">
          <a:xfrm>
            <a:off x="566738" y="4367897"/>
            <a:ext cx="80391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9886260"/>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
          <p:cNvSpPr>
            <a:spLocks noGrp="1"/>
          </p:cNvSpPr>
          <p:nvPr>
            <p:ph type="title"/>
          </p:nvPr>
        </p:nvSpPr>
        <p:spPr/>
        <p:txBody>
          <a:bodyPr/>
          <a:lstStyle/>
          <a:p>
            <a:r>
              <a:rPr lang="en-US" altLang="en-US" dirty="0" smtClean="0"/>
              <a:t>Tool 3: Red flags</a:t>
            </a:r>
          </a:p>
        </p:txBody>
      </p:sp>
      <p:pic>
        <p:nvPicPr>
          <p:cNvPr id="141314" name="Picture 3" descr="See http://files.consumerfinance.gov/f/documents/201701_cfpb_YMYG-Toolkit.pdf#page=323.&#10;&#10;Three column table. First column provides a place to check off &quot;sounds familiar&quot;. Second and third columns list red flags and provide descriptions.  Tthe content, row-by-row, follows: Red flag: Pressured sales tactics. Description: You are pressured to purchase things or to take out loans you don’t want or can’t afford. Red flag: Lack of uniformity. Description: Different staff or salespeople are telling you different things regarding pricing or other information. Red flag: Won’t put it in writing. Description: No one will give you clear information in writing − even when you ask for it. Red flag: Unexplained fees. Description: No one can explain what certain fees are for or why they are so high. Red flag: No clear cancellation or return policy. Description: There’s no clear cancellation or return policy. Don’t assume that you are able to return a product or cancel a purchase. Red flag: Inconsistent information on interest rates. Description: The salesperson tells you about an interest rate, but the numbers on the form are much higher. Red flag: Pushed to purchase. Description: You are being pushed to make a big-ticket purchase immediately. Red flag: Steering and coercing. Description: Aggressive sales tactics are used to steer and coerce you toward a high cost loan, even though you could have qualified for regular prime loan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4846" y="1418652"/>
            <a:ext cx="6335515" cy="5090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75526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Debt Collection Stories</a:t>
            </a:r>
            <a:endParaRPr lang="en-US" dirty="0"/>
          </a:p>
        </p:txBody>
      </p:sp>
      <p:sp>
        <p:nvSpPr>
          <p:cNvPr id="4" name="Content Placeholder 4"/>
          <p:cNvSpPr txBox="1">
            <a:spLocks/>
          </p:cNvSpPr>
          <p:nvPr/>
        </p:nvSpPr>
        <p:spPr>
          <a:xfrm>
            <a:off x="533399" y="1589110"/>
            <a:ext cx="8056961" cy="2113935"/>
          </a:xfrm>
          <a:prstGeom prst="rect">
            <a:avLst/>
          </a:prstGeom>
        </p:spPr>
        <p:txBody>
          <a:bodyPr/>
          <a:lstStyle>
            <a:lvl1pPr marL="342900" indent="-346075" algn="l" defTabSz="457200" rtl="0" eaLnBrk="0" fontAlgn="base" hangingPunct="0">
              <a:lnSpc>
                <a:spcPts val="2600"/>
              </a:lnSpc>
              <a:spcBef>
                <a:spcPts val="1000"/>
              </a:spcBef>
              <a:spcAft>
                <a:spcPct val="0"/>
              </a:spcAft>
              <a:buClr>
                <a:schemeClr val="tx2"/>
              </a:buClr>
              <a:buFont typeface="Wingdings" panose="05000000000000000000" pitchFamily="2" charset="2"/>
              <a:buChar char="§"/>
              <a:defRPr sz="2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lnSpc>
                <a:spcPts val="2400"/>
              </a:lnSpc>
              <a:spcBef>
                <a:spcPts val="1000"/>
              </a:spcBef>
              <a:spcAft>
                <a:spcPct val="0"/>
              </a:spcAft>
              <a:buClr>
                <a:schemeClr val="tx2"/>
              </a:buClr>
              <a:buSzPct val="50000"/>
              <a:buFont typeface="Wingdings" panose="05000000000000000000" pitchFamily="2" charset="2"/>
              <a:buChar char=""/>
              <a:defRPr sz="20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ts val="10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Gill Sans" pitchFamily="-109" charset="0"/>
              <a:buNone/>
            </a:pPr>
            <a:r>
              <a:rPr lang="en-US" sz="2800" b="1" dirty="0" smtClean="0"/>
              <a:t>Tell your story. </a:t>
            </a:r>
          </a:p>
          <a:p>
            <a:pPr marL="0" indent="0">
              <a:buNone/>
            </a:pPr>
            <a:r>
              <a:rPr lang="en-US" sz="2000" dirty="0" smtClean="0"/>
              <a:t>The </a:t>
            </a:r>
            <a:r>
              <a:rPr lang="en-US" sz="2000" dirty="0"/>
              <a:t>more we hear from you, the more insight we gain into what’s happening in the financial world and how it’s affecting you. Your experience will help inform how we work to protect consumers to create a fairer </a:t>
            </a:r>
            <a:r>
              <a:rPr lang="en-US" sz="2000" dirty="0" smtClean="0"/>
              <a:t>marketplace</a:t>
            </a:r>
            <a:r>
              <a:rPr lang="en-US" sz="2000" dirty="0"/>
              <a:t>.</a:t>
            </a:r>
          </a:p>
        </p:txBody>
      </p:sp>
      <p:pic>
        <p:nvPicPr>
          <p:cNvPr id="252930" name="Picture 2" descr="Decorative image showing comment boxes, some with hands with dollar signs on them, combined so that they form an image of the United States"/>
          <p:cNvPicPr>
            <a:picLocks noChangeAspect="1" noChangeArrowheads="1"/>
          </p:cNvPicPr>
          <p:nvPr/>
        </p:nvPicPr>
        <p:blipFill rotWithShape="1">
          <a:blip r:embed="rId2">
            <a:extLst>
              <a:ext uri="{28A0092B-C50C-407E-A947-70E740481C1C}">
                <a14:useLocalDpi xmlns:a14="http://schemas.microsoft.com/office/drawing/2010/main" val="0"/>
              </a:ext>
            </a:extLst>
          </a:blip>
          <a:srcRect l="14682" t="17729" r="13993" b="9707"/>
          <a:stretch/>
        </p:blipFill>
        <p:spPr bwMode="auto">
          <a:xfrm>
            <a:off x="6312310" y="76545"/>
            <a:ext cx="2831690" cy="1730478"/>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1"/>
          <p:cNvSpPr txBox="1">
            <a:spLocks/>
          </p:cNvSpPr>
          <p:nvPr/>
        </p:nvSpPr>
        <p:spPr bwMode="auto">
          <a:xfrm>
            <a:off x="553643" y="3925611"/>
            <a:ext cx="8164537" cy="1268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6075" algn="l" defTabSz="457200" rtl="0" eaLnBrk="0" fontAlgn="base" hangingPunct="0">
              <a:lnSpc>
                <a:spcPts val="2600"/>
              </a:lnSpc>
              <a:spcBef>
                <a:spcPts val="1000"/>
              </a:spcBef>
              <a:spcAft>
                <a:spcPct val="0"/>
              </a:spcAft>
              <a:buClr>
                <a:schemeClr val="tx2"/>
              </a:buClr>
              <a:buFont typeface="Wingdings" pitchFamily="2" charset="2"/>
              <a:buChar char="§"/>
              <a:defRPr sz="2000" kern="1200">
                <a:solidFill>
                  <a:schemeClr val="tx1"/>
                </a:solidFill>
                <a:latin typeface="+mn-lt"/>
                <a:ea typeface="+mn-ea"/>
                <a:cs typeface="+mn-cs"/>
              </a:defRPr>
            </a:lvl1pPr>
            <a:lvl2pPr marL="742950" indent="-285750" algn="l" defTabSz="457200" rtl="0" eaLnBrk="0" fontAlgn="base" hangingPunct="0">
              <a:spcBef>
                <a:spcPts val="1000"/>
              </a:spcBef>
              <a:spcAft>
                <a:spcPct val="0"/>
              </a:spcAft>
              <a:buClr>
                <a:schemeClr val="tx2"/>
              </a:buClr>
              <a:buSzPct val="50000"/>
              <a:buFont typeface="Wingdings" pitchFamily="2" charset="2"/>
              <a:buChar char=""/>
              <a:defRPr sz="1800" kern="1200">
                <a:solidFill>
                  <a:schemeClr val="tx1"/>
                </a:solidFill>
                <a:latin typeface="+mn-lt"/>
                <a:ea typeface="+mn-ea"/>
                <a:cs typeface="+mn-cs"/>
              </a:defRPr>
            </a:lvl2pPr>
            <a:lvl3pPr marL="1143000" indent="-228600" algn="l" defTabSz="457200" rtl="0" eaLnBrk="0" fontAlgn="base" hangingPunct="0">
              <a:spcBef>
                <a:spcPts val="1000"/>
              </a:spcBef>
              <a:spcAft>
                <a:spcPct val="0"/>
              </a:spcAft>
              <a:buFont typeface="Arial" pitchFamily="34" charset="0"/>
              <a:buChar char="•"/>
              <a:defRPr sz="16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sz="1800" dirty="0" smtClean="0"/>
              <a:t>Both consumers dealing with debt collection, and front-line staff that work with them to help solve issues, are invited to share their stories and </a:t>
            </a:r>
            <a:r>
              <a:rPr lang="en-US" sz="1800" i="1" dirty="0" smtClean="0"/>
              <a:t>add their voice. </a:t>
            </a:r>
          </a:p>
          <a:p>
            <a:pPr marL="0" indent="0" algn="r">
              <a:buNone/>
            </a:pPr>
            <a:r>
              <a:rPr lang="en-US" sz="2400" i="1" dirty="0" smtClean="0">
                <a:hlinkClick r:id="rId3"/>
              </a:rPr>
              <a:t>Tell your story today </a:t>
            </a:r>
            <a:r>
              <a:rPr lang="en-US" sz="2400" i="1" dirty="0" smtClean="0">
                <a:sym typeface="Wingdings"/>
                <a:hlinkClick r:id="rId3"/>
              </a:rPr>
              <a:t></a:t>
            </a:r>
            <a:endParaRPr lang="en-US" sz="1800" i="1" dirty="0" smtClean="0"/>
          </a:p>
          <a:p>
            <a:pPr marL="0" indent="0">
              <a:buNone/>
            </a:pPr>
            <a:r>
              <a:rPr lang="en-US" sz="1800" i="1" dirty="0"/>
              <a:t>	</a:t>
            </a:r>
            <a:r>
              <a:rPr lang="en-US" sz="1800" i="1" dirty="0" smtClean="0"/>
              <a:t> </a:t>
            </a:r>
            <a:endParaRPr lang="en-US" i="1" dirty="0" smtClean="0"/>
          </a:p>
        </p:txBody>
      </p:sp>
    </p:spTree>
    <p:extLst>
      <p:ext uri="{BB962C8B-B14F-4D97-AF65-F5344CB8AC3E}">
        <p14:creationId xmlns:p14="http://schemas.microsoft.com/office/powerpoint/2010/main" val="1255466362"/>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p:cNvSpPr>
            <a:spLocks noGrp="1"/>
          </p:cNvSpPr>
          <p:nvPr>
            <p:ph type="title"/>
          </p:nvPr>
        </p:nvSpPr>
        <p:spPr/>
        <p:txBody>
          <a:bodyPr/>
          <a:lstStyle/>
          <a:p>
            <a:r>
              <a:rPr lang="en-US" altLang="en-US" smtClean="0"/>
              <a:t>Skit 1: Identifying red flags</a:t>
            </a:r>
            <a:endParaRPr lang="en-US" altLang="en-US" dirty="0" smtClean="0"/>
          </a:p>
        </p:txBody>
      </p:sp>
      <p:sp>
        <p:nvSpPr>
          <p:cNvPr id="143362" name="Content Placeholder 2"/>
          <p:cNvSpPr>
            <a:spLocks noGrp="1"/>
          </p:cNvSpPr>
          <p:nvPr>
            <p:ph idx="1"/>
          </p:nvPr>
        </p:nvSpPr>
        <p:spPr/>
        <p:txBody>
          <a:bodyPr>
            <a:normAutofit fontScale="85000" lnSpcReduction="10000"/>
          </a:bodyPr>
          <a:lstStyle/>
          <a:p>
            <a:r>
              <a:rPr lang="en-US" altLang="en-US" smtClean="0"/>
              <a:t>Steering and coercing</a:t>
            </a:r>
          </a:p>
          <a:p>
            <a:pPr lvl="1"/>
            <a:r>
              <a:rPr lang="en-US" altLang="en-US" smtClean="0"/>
              <a:t>Aggressive sales tactics are used to steer and coerce you toward a high-cost loan, even though you could have qualified for a regular prime loan.</a:t>
            </a:r>
          </a:p>
          <a:p>
            <a:r>
              <a:rPr lang="en-US" altLang="en-US" smtClean="0"/>
              <a:t>Prepayment penalties</a:t>
            </a:r>
          </a:p>
          <a:p>
            <a:pPr lvl="1"/>
            <a:r>
              <a:rPr lang="en-US" altLang="en-US" smtClean="0"/>
              <a:t>Prepayment penalties are fees lenders require a borrower to pay if the borrower pays off a loan early.</a:t>
            </a:r>
          </a:p>
          <a:p>
            <a:r>
              <a:rPr lang="en-US" altLang="en-US" smtClean="0"/>
              <a:t>Unexplained fees</a:t>
            </a:r>
          </a:p>
          <a:p>
            <a:pPr lvl="1"/>
            <a:r>
              <a:rPr lang="en-US" altLang="en-US" smtClean="0"/>
              <a:t>No one can explain what certain fees are for or why they are so high.</a:t>
            </a:r>
          </a:p>
          <a:p>
            <a:r>
              <a:rPr lang="en-US" altLang="en-US" smtClean="0"/>
              <a:t>Incomplete paperwork</a:t>
            </a:r>
          </a:p>
          <a:p>
            <a:pPr lvl="1"/>
            <a:r>
              <a:rPr lang="en-US" altLang="en-US" smtClean="0"/>
              <a:t>You are asked to sign a contract with blank spaces to be filled in later</a:t>
            </a:r>
          </a:p>
          <a:p>
            <a:pPr lvl="1"/>
            <a:endParaRPr lang="en-US" altLang="en-US" smtClean="0"/>
          </a:p>
          <a:p>
            <a:endParaRPr lang="en-US" altLang="en-US" dirty="0" smtClean="0"/>
          </a:p>
        </p:txBody>
      </p:sp>
    </p:spTree>
    <p:extLst>
      <p:ext uri="{BB962C8B-B14F-4D97-AF65-F5344CB8AC3E}">
        <p14:creationId xmlns:p14="http://schemas.microsoft.com/office/powerpoint/2010/main" val="1802844729"/>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p:cNvSpPr>
            <a:spLocks noGrp="1"/>
          </p:cNvSpPr>
          <p:nvPr>
            <p:ph type="title"/>
          </p:nvPr>
        </p:nvSpPr>
        <p:spPr/>
        <p:txBody>
          <a:bodyPr/>
          <a:lstStyle/>
          <a:p>
            <a:r>
              <a:rPr lang="en-US" altLang="en-US" dirty="0" smtClean="0"/>
              <a:t>Skit 2: Identifying red flags</a:t>
            </a:r>
          </a:p>
        </p:txBody>
      </p:sp>
      <p:sp>
        <p:nvSpPr>
          <p:cNvPr id="145410" name="Content Placeholder 2"/>
          <p:cNvSpPr>
            <a:spLocks noGrp="1"/>
          </p:cNvSpPr>
          <p:nvPr>
            <p:ph idx="1"/>
          </p:nvPr>
        </p:nvSpPr>
        <p:spPr/>
        <p:txBody>
          <a:bodyPr/>
          <a:lstStyle/>
          <a:p>
            <a:r>
              <a:rPr lang="en-US" altLang="en-US" dirty="0" smtClean="0"/>
              <a:t>Paperwork doesn’t match the sales pitch</a:t>
            </a:r>
          </a:p>
          <a:p>
            <a:pPr lvl="1"/>
            <a:r>
              <a:rPr lang="en-US" altLang="en-US" dirty="0" smtClean="0"/>
              <a:t>The promises made to you by a salesperson are not in the papers that you are asked to sign.</a:t>
            </a:r>
          </a:p>
          <a:p>
            <a:r>
              <a:rPr lang="en-US" altLang="en-US" dirty="0" smtClean="0"/>
              <a:t>Confusing fine-print</a:t>
            </a:r>
          </a:p>
          <a:p>
            <a:pPr lvl="1"/>
            <a:r>
              <a:rPr lang="en-US" altLang="en-US" dirty="0" smtClean="0"/>
              <a:t>A good rule of thumb is to refuse to sign anything that you don’t understand. </a:t>
            </a:r>
          </a:p>
          <a:p>
            <a:r>
              <a:rPr lang="en-US" altLang="en-US" dirty="0" smtClean="0"/>
              <a:t>Pressure sales tactics</a:t>
            </a:r>
          </a:p>
          <a:p>
            <a:pPr lvl="1"/>
            <a:r>
              <a:rPr lang="en-US" altLang="en-US" dirty="0" smtClean="0"/>
              <a:t>You are pressured to purchase things or to take out loans you don’t want or can’t afford.</a:t>
            </a:r>
          </a:p>
          <a:p>
            <a:pPr lvl="1"/>
            <a:endParaRPr lang="en-US" altLang="en-US" dirty="0" smtClean="0"/>
          </a:p>
          <a:p>
            <a:pPr lvl="1"/>
            <a:endParaRPr lang="en-US" altLang="en-US" dirty="0" smtClean="0"/>
          </a:p>
          <a:p>
            <a:endParaRPr lang="en-US" altLang="en-US" dirty="0" smtClean="0"/>
          </a:p>
        </p:txBody>
      </p:sp>
    </p:spTree>
    <p:extLst>
      <p:ext uri="{BB962C8B-B14F-4D97-AF65-F5344CB8AC3E}">
        <p14:creationId xmlns:p14="http://schemas.microsoft.com/office/powerpoint/2010/main" val="784815340"/>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p:cNvSpPr>
            <a:spLocks noGrp="1"/>
          </p:cNvSpPr>
          <p:nvPr>
            <p:ph type="title"/>
          </p:nvPr>
        </p:nvSpPr>
        <p:spPr/>
        <p:txBody>
          <a:bodyPr/>
          <a:lstStyle/>
          <a:p>
            <a:r>
              <a:rPr lang="en-US" altLang="en-US" dirty="0" smtClean="0"/>
              <a:t>Skit 3: Identifying red flags</a:t>
            </a:r>
          </a:p>
        </p:txBody>
      </p:sp>
      <p:sp>
        <p:nvSpPr>
          <p:cNvPr id="147458" name="Content Placeholder 2"/>
          <p:cNvSpPr>
            <a:spLocks noGrp="1"/>
          </p:cNvSpPr>
          <p:nvPr>
            <p:ph idx="1"/>
          </p:nvPr>
        </p:nvSpPr>
        <p:spPr/>
        <p:txBody>
          <a:bodyPr>
            <a:normAutofit fontScale="92500" lnSpcReduction="10000"/>
          </a:bodyPr>
          <a:lstStyle/>
          <a:p>
            <a:r>
              <a:rPr lang="en-US" altLang="en-US" dirty="0" smtClean="0"/>
              <a:t>Additional insurance and other add-on products</a:t>
            </a:r>
          </a:p>
          <a:p>
            <a:pPr lvl="1"/>
            <a:r>
              <a:rPr lang="en-US" altLang="en-US" dirty="0" smtClean="0"/>
              <a:t>Some lenders may insist on, intimidate, or imply that borrowers must buy unnecessary items—additional insurance, unneeded warranties, monitoring services, etc. They get incorporated into the loan amount, and the borrower pays interest on them over the life of the loan. </a:t>
            </a:r>
          </a:p>
          <a:p>
            <a:r>
              <a:rPr lang="en-US" altLang="en-US" dirty="0" smtClean="0"/>
              <a:t>Lack of uniformity</a:t>
            </a:r>
          </a:p>
          <a:p>
            <a:pPr lvl="1"/>
            <a:r>
              <a:rPr lang="en-US" altLang="en-US" dirty="0" smtClean="0"/>
              <a:t>Different staff or salespeople are telling you different things regarding pricing or other information.</a:t>
            </a:r>
          </a:p>
          <a:p>
            <a:r>
              <a:rPr lang="en-US" altLang="en-US" dirty="0" smtClean="0"/>
              <a:t>Won’t put it in writing</a:t>
            </a:r>
          </a:p>
          <a:p>
            <a:pPr lvl="1"/>
            <a:r>
              <a:rPr lang="en-US" altLang="en-US" dirty="0" smtClean="0"/>
              <a:t>No one will give you clear information in writing—even when you ask for it.</a:t>
            </a:r>
          </a:p>
          <a:p>
            <a:pPr lvl="1"/>
            <a:endParaRPr lang="en-US" altLang="en-US" dirty="0" smtClean="0"/>
          </a:p>
          <a:p>
            <a:pPr lvl="1"/>
            <a:endParaRPr lang="en-US" altLang="en-US" dirty="0" smtClean="0"/>
          </a:p>
          <a:p>
            <a:pPr lvl="1"/>
            <a:endParaRPr lang="en-US" altLang="en-US" dirty="0" smtClean="0"/>
          </a:p>
          <a:p>
            <a:endParaRPr lang="en-US" altLang="en-US" dirty="0" smtClean="0"/>
          </a:p>
        </p:txBody>
      </p:sp>
    </p:spTree>
    <p:extLst>
      <p:ext uri="{BB962C8B-B14F-4D97-AF65-F5344CB8AC3E}">
        <p14:creationId xmlns:p14="http://schemas.microsoft.com/office/powerpoint/2010/main" val="1618018521"/>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itle 1"/>
          <p:cNvSpPr>
            <a:spLocks noGrp="1"/>
          </p:cNvSpPr>
          <p:nvPr>
            <p:ph type="title"/>
          </p:nvPr>
        </p:nvSpPr>
        <p:spPr/>
        <p:txBody>
          <a:bodyPr/>
          <a:lstStyle/>
          <a:p>
            <a:r>
              <a:rPr lang="en-US" altLang="en-US" smtClean="0"/>
              <a:t>Tool 4: Learning more about consumer protection</a:t>
            </a:r>
            <a:endParaRPr lang="en-US" altLang="en-US" dirty="0" smtClean="0"/>
          </a:p>
        </p:txBody>
      </p:sp>
      <p:sp>
        <p:nvSpPr>
          <p:cNvPr id="149506" name="Content Placeholder 2"/>
          <p:cNvSpPr>
            <a:spLocks noGrp="1"/>
          </p:cNvSpPr>
          <p:nvPr>
            <p:ph idx="1"/>
          </p:nvPr>
        </p:nvSpPr>
        <p:spPr/>
        <p:txBody>
          <a:bodyPr/>
          <a:lstStyle/>
          <a:p>
            <a:r>
              <a:rPr lang="en-US" altLang="en-US" smtClean="0"/>
              <a:t>Read your law.</a:t>
            </a:r>
          </a:p>
          <a:p>
            <a:r>
              <a:rPr lang="en-US" altLang="en-US" smtClean="0"/>
              <a:t>Summarize it in your own words for presentation to the group.</a:t>
            </a:r>
          </a:p>
          <a:p>
            <a:r>
              <a:rPr lang="en-US" altLang="en-US" smtClean="0"/>
              <a:t>Provide one specific example of the ways this law or regulation matters to the people you serve.</a:t>
            </a:r>
          </a:p>
          <a:p>
            <a:r>
              <a:rPr lang="en-US" altLang="en-US" smtClean="0"/>
              <a:t>Share where to go if someone feels their rights protected under your law or regulation have been violated.</a:t>
            </a:r>
            <a:endParaRPr lang="en-US" altLang="en-US" dirty="0" smtClean="0"/>
          </a:p>
        </p:txBody>
      </p:sp>
    </p:spTree>
    <p:extLst>
      <p:ext uri="{BB962C8B-B14F-4D97-AF65-F5344CB8AC3E}">
        <p14:creationId xmlns:p14="http://schemas.microsoft.com/office/powerpoint/2010/main" val="1413929582"/>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0"/>
          <p:cNvSpPr>
            <a:spLocks noGrp="1"/>
          </p:cNvSpPr>
          <p:nvPr>
            <p:ph type="title"/>
          </p:nvPr>
        </p:nvSpPr>
        <p:spPr/>
        <p:txBody>
          <a:bodyPr>
            <a:normAutofit fontScale="90000"/>
          </a:bodyPr>
          <a:lstStyle/>
          <a:p>
            <a:r>
              <a:rPr lang="en-US" altLang="en-US" smtClean="0"/>
              <a:t>Module 9: Opportunities for financial empowerment</a:t>
            </a:r>
            <a:endParaRPr lang="en-US" altLang="en-US" dirty="0"/>
          </a:p>
        </p:txBody>
      </p:sp>
      <p:pic>
        <p:nvPicPr>
          <p:cNvPr id="151554" name="Content Placeholder 1" descr="See http://files.consumerfinance.gov/f/documents/201701_cfpb_YMYG-Toolkit.pdf#page=309.&#10;&#10;If you have a 10 -minute session: Tool 1: Submitting a complaint to the CFPB. If you have a 30 -minute session: Tool 2: Protecting your identity and Tool 3: Red flags. If you have multiple sessions: Reference Tool 4: Learning more about consumer protection on specific consumer protection issues and Follow up to make sure any identity theft issues or complaints are being address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4038" y="2001170"/>
            <a:ext cx="8037512" cy="3152522"/>
          </a:xfrm>
        </p:spPr>
      </p:pic>
    </p:spTree>
    <p:extLst>
      <p:ext uri="{BB962C8B-B14F-4D97-AF65-F5344CB8AC3E}">
        <p14:creationId xmlns:p14="http://schemas.microsoft.com/office/powerpoint/2010/main" val="2078023881"/>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solidFill>
                  <a:srgbClr val="3B8636"/>
                </a:solidFill>
              </a:rPr>
              <a:t>Your Money, Your Goals</a:t>
            </a:r>
            <a:endParaRPr lang="en-US" dirty="0">
              <a:solidFill>
                <a:srgbClr val="3B8636"/>
              </a:solidFill>
            </a:endParaRPr>
          </a:p>
        </p:txBody>
      </p:sp>
      <p:sp>
        <p:nvSpPr>
          <p:cNvPr id="8" name="Subtitle 7"/>
          <p:cNvSpPr>
            <a:spLocks noGrp="1"/>
          </p:cNvSpPr>
          <p:nvPr>
            <p:ph type="subTitle" idx="1"/>
          </p:nvPr>
        </p:nvSpPr>
        <p:spPr>
          <a:xfrm>
            <a:off x="903112" y="3202725"/>
            <a:ext cx="7309555" cy="634842"/>
          </a:xfrm>
        </p:spPr>
        <p:txBody>
          <a:bodyPr/>
          <a:lstStyle/>
          <a:p>
            <a:r>
              <a:rPr lang="en-US" altLang="en-US" dirty="0" smtClean="0"/>
              <a:t>Resources</a:t>
            </a:r>
            <a:endParaRPr lang="en-US" altLang="en-US" dirty="0"/>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Title 10"/>
          <p:cNvSpPr>
            <a:spLocks noGrp="1"/>
          </p:cNvSpPr>
          <p:nvPr>
            <p:ph type="title"/>
          </p:nvPr>
        </p:nvSpPr>
        <p:spPr/>
        <p:txBody>
          <a:bodyPr/>
          <a:lstStyle/>
          <a:p>
            <a:r>
              <a:rPr lang="en-US" altLang="en-US" smtClean="0"/>
              <a:t>Resources</a:t>
            </a:r>
            <a:endParaRPr lang="en-US" altLang="en-US" dirty="0" smtClean="0"/>
          </a:p>
        </p:txBody>
      </p:sp>
      <p:sp>
        <p:nvSpPr>
          <p:cNvPr id="411650" name="Content Placeholder 11"/>
          <p:cNvSpPr>
            <a:spLocks noGrp="1"/>
          </p:cNvSpPr>
          <p:nvPr>
            <p:ph idx="1"/>
          </p:nvPr>
        </p:nvSpPr>
        <p:spPr/>
        <p:txBody>
          <a:bodyPr>
            <a:normAutofit fontScale="85000" lnSpcReduction="10000"/>
          </a:bodyPr>
          <a:lstStyle/>
          <a:p>
            <a:r>
              <a:rPr lang="en-US" altLang="en-US" smtClean="0"/>
              <a:t>If you have a consumer complaint, visit: </a:t>
            </a:r>
            <a:r>
              <a:rPr lang="en-US" altLang="en-US" smtClean="0">
                <a:hlinkClick r:id="rId3"/>
              </a:rPr>
              <a:t>http://www.consumerfinance.gov/complaint/</a:t>
            </a:r>
            <a:endParaRPr lang="en-US" altLang="en-US" smtClean="0"/>
          </a:p>
          <a:p>
            <a:r>
              <a:rPr lang="en-US" altLang="en-US" smtClean="0"/>
              <a:t>For additional resources, visit the Consumer Financial Protection Bureau website: </a:t>
            </a:r>
            <a:r>
              <a:rPr lang="en-US" altLang="en-US" smtClean="0">
                <a:hlinkClick r:id="rId4"/>
              </a:rPr>
              <a:t>http://www.consumerfinance.gov/</a:t>
            </a:r>
            <a:endParaRPr lang="en-US" altLang="en-US" smtClean="0"/>
          </a:p>
          <a:p>
            <a:r>
              <a:rPr lang="en-US" altLang="en-US" smtClean="0"/>
              <a:t>This toolkit also includes links or references to third-party resources or content that consumers may find helpful. </a:t>
            </a:r>
          </a:p>
          <a:p>
            <a:r>
              <a:rPr lang="en-US" altLang="en-US" smtClean="0"/>
              <a:t>Links are organized by topics corresponding to the content modules</a:t>
            </a:r>
          </a:p>
          <a:p>
            <a:pPr lvl="1"/>
            <a:r>
              <a:rPr lang="en-US" altLang="en-US" smtClean="0"/>
              <a:t>Example: Understanding credit reports and scores:</a:t>
            </a:r>
          </a:p>
          <a:p>
            <a:pPr lvl="2"/>
            <a:r>
              <a:rPr lang="en-US" altLang="en-US" smtClean="0"/>
              <a:t>If you would like help managing your debt or rebuilding credit, visit the National Foundation for Credit Counseling: </a:t>
            </a:r>
            <a:br>
              <a:rPr lang="en-US" altLang="en-US" smtClean="0"/>
            </a:br>
            <a:r>
              <a:rPr lang="en-US" altLang="en-US" smtClean="0">
                <a:hlinkClick r:id="rId5"/>
              </a:rPr>
              <a:t>https://www.nfcc.org/</a:t>
            </a:r>
            <a:endParaRPr lang="en-US" altLang="en-US" dirty="0" smtClean="0"/>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smtClean="0">
                <a:solidFill>
                  <a:srgbClr val="3B8636"/>
                </a:solidFill>
              </a:rPr>
              <a:t>Your Money, Your Goals</a:t>
            </a:r>
            <a:endParaRPr lang="en-US" dirty="0">
              <a:solidFill>
                <a:srgbClr val="3B8636"/>
              </a:solidFill>
            </a:endParaRPr>
          </a:p>
        </p:txBody>
      </p:sp>
      <p:sp>
        <p:nvSpPr>
          <p:cNvPr id="3" name="Subtitle 2"/>
          <p:cNvSpPr>
            <a:spLocks noGrp="1"/>
          </p:cNvSpPr>
          <p:nvPr>
            <p:ph type="subTitle" idx="1"/>
          </p:nvPr>
        </p:nvSpPr>
        <p:spPr/>
        <p:txBody>
          <a:bodyPr/>
          <a:lstStyle/>
          <a:p>
            <a:r>
              <a:rPr lang="en-US" smtClean="0"/>
              <a:t>Closing</a:t>
            </a:r>
            <a:endParaRPr lang="en-US" dirty="0"/>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Title 1"/>
          <p:cNvSpPr>
            <a:spLocks noGrp="1"/>
          </p:cNvSpPr>
          <p:nvPr>
            <p:ph type="title"/>
          </p:nvPr>
        </p:nvSpPr>
        <p:spPr/>
        <p:txBody>
          <a:bodyPr/>
          <a:lstStyle/>
          <a:p>
            <a:r>
              <a:rPr lang="en-US" altLang="en-US" smtClean="0"/>
              <a:t>Closing</a:t>
            </a:r>
            <a:endParaRPr lang="en-US" altLang="en-US" dirty="0" smtClean="0"/>
          </a:p>
        </p:txBody>
      </p:sp>
      <p:sp>
        <p:nvSpPr>
          <p:cNvPr id="458754" name="Content Placeholder 2"/>
          <p:cNvSpPr>
            <a:spLocks noGrp="1"/>
          </p:cNvSpPr>
          <p:nvPr>
            <p:ph idx="1"/>
          </p:nvPr>
        </p:nvSpPr>
        <p:spPr/>
        <p:txBody>
          <a:bodyPr/>
          <a:lstStyle/>
          <a:p>
            <a:r>
              <a:rPr lang="en-US" altLang="en-US" smtClean="0"/>
              <a:t>What is the most important thing you are taking away from this training?</a:t>
            </a:r>
          </a:p>
          <a:p>
            <a:r>
              <a:rPr lang="en-US" altLang="en-US" smtClean="0"/>
              <a:t>What is something you would like to learn more about?</a:t>
            </a:r>
            <a:endParaRPr lang="en-US" altLang="en-US"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DISCLAIMER</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dirty="0"/>
              <a:t>This presentation is being made by a Consumer Financial Protection Bureau representative on behalf of the Bureau.  It does not constitute legal interpretation, guidance or advice of the Consumer Financial Protection Bureau.  Any opinions or views stated by the presenter are the presenter’s own and may not represent the Bureau’s views.</a:t>
            </a:r>
          </a:p>
          <a:p>
            <a:pPr marL="0" indent="0">
              <a:buNone/>
            </a:pPr>
            <a:r>
              <a:rPr lang="en-US" dirty="0" smtClean="0"/>
              <a:t>This </a:t>
            </a:r>
            <a:r>
              <a:rPr lang="en-US" dirty="0"/>
              <a:t>document includes links or references to third-party resources. The inclusion of links or references to third-party sites does not necessarily reflect the Bureau’s endorsement of the third-party, the views expressed on the </a:t>
            </a:r>
            <a:r>
              <a:rPr lang="en-US" altLang="en-US" dirty="0"/>
              <a:t>third-party </a:t>
            </a:r>
            <a:r>
              <a:rPr lang="en-US" dirty="0"/>
              <a:t>site, or products or services offered on the third-party site. The Bureau has not vetted these third-parties, their content, or any products or services they may offer. There may be other possible entities or resources that are not listed that may also serve your needs.</a:t>
            </a:r>
          </a:p>
        </p:txBody>
      </p:sp>
    </p:spTree>
    <p:extLst>
      <p:ext uri="{BB962C8B-B14F-4D97-AF65-F5344CB8AC3E}">
        <p14:creationId xmlns:p14="http://schemas.microsoft.com/office/powerpoint/2010/main" val="4073554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Debt Collection Stories</a:t>
            </a:r>
            <a:endParaRPr lang="en-US" dirty="0"/>
          </a:p>
        </p:txBody>
      </p:sp>
      <p:sp>
        <p:nvSpPr>
          <p:cNvPr id="7" name="Content Placeholder 1"/>
          <p:cNvSpPr txBox="1">
            <a:spLocks/>
          </p:cNvSpPr>
          <p:nvPr/>
        </p:nvSpPr>
        <p:spPr bwMode="auto">
          <a:xfrm>
            <a:off x="553643" y="1418385"/>
            <a:ext cx="8164537" cy="1268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6075" algn="l" defTabSz="457200" rtl="0" eaLnBrk="0" fontAlgn="base" hangingPunct="0">
              <a:lnSpc>
                <a:spcPts val="2600"/>
              </a:lnSpc>
              <a:spcBef>
                <a:spcPts val="1000"/>
              </a:spcBef>
              <a:spcAft>
                <a:spcPct val="0"/>
              </a:spcAft>
              <a:buClr>
                <a:schemeClr val="tx2"/>
              </a:buClr>
              <a:buFont typeface="Wingdings" pitchFamily="2" charset="2"/>
              <a:buChar char="§"/>
              <a:defRPr sz="2000" kern="1200">
                <a:solidFill>
                  <a:schemeClr val="tx1"/>
                </a:solidFill>
                <a:latin typeface="+mn-lt"/>
                <a:ea typeface="+mn-ea"/>
                <a:cs typeface="+mn-cs"/>
              </a:defRPr>
            </a:lvl1pPr>
            <a:lvl2pPr marL="742950" indent="-285750" algn="l" defTabSz="457200" rtl="0" eaLnBrk="0" fontAlgn="base" hangingPunct="0">
              <a:spcBef>
                <a:spcPts val="1000"/>
              </a:spcBef>
              <a:spcAft>
                <a:spcPct val="0"/>
              </a:spcAft>
              <a:buClr>
                <a:schemeClr val="tx2"/>
              </a:buClr>
              <a:buSzPct val="50000"/>
              <a:buFont typeface="Wingdings" pitchFamily="2" charset="2"/>
              <a:buChar char=""/>
              <a:defRPr sz="1800" kern="1200">
                <a:solidFill>
                  <a:schemeClr val="tx1"/>
                </a:solidFill>
                <a:latin typeface="+mn-lt"/>
                <a:ea typeface="+mn-ea"/>
                <a:cs typeface="+mn-cs"/>
              </a:defRPr>
            </a:lvl2pPr>
            <a:lvl3pPr marL="1143000" indent="-228600" algn="l" defTabSz="457200" rtl="0" eaLnBrk="0" fontAlgn="base" hangingPunct="0">
              <a:spcBef>
                <a:spcPts val="1000"/>
              </a:spcBef>
              <a:spcAft>
                <a:spcPct val="0"/>
              </a:spcAft>
              <a:buFont typeface="Arial" pitchFamily="34" charset="0"/>
              <a:buChar char="•"/>
              <a:defRPr sz="16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sz="1800" dirty="0"/>
              <a:t>After losing her job, </a:t>
            </a:r>
            <a:r>
              <a:rPr lang="en-US" sz="1800" dirty="0" err="1"/>
              <a:t>Danieshia</a:t>
            </a:r>
            <a:r>
              <a:rPr lang="en-US" sz="1800" dirty="0"/>
              <a:t> explains that she was unable to pay her debts and soon found herself being threatened with jail by a debt collector</a:t>
            </a:r>
            <a:r>
              <a:rPr lang="en-US" sz="1800" dirty="0" smtClean="0"/>
              <a:t>.</a:t>
            </a:r>
          </a:p>
          <a:p>
            <a:pPr marL="0" indent="0">
              <a:buNone/>
            </a:pPr>
            <a:r>
              <a:rPr lang="en-US" dirty="0" smtClean="0">
                <a:hlinkClick r:id="rId2"/>
              </a:rPr>
              <a:t>Watch </a:t>
            </a:r>
            <a:r>
              <a:rPr lang="en-US" dirty="0" err="1" smtClean="0">
                <a:hlinkClick r:id="rId2"/>
              </a:rPr>
              <a:t>Danieshia’s</a:t>
            </a:r>
            <a:r>
              <a:rPr lang="en-US" dirty="0" smtClean="0">
                <a:hlinkClick r:id="rId2"/>
              </a:rPr>
              <a:t> Story</a:t>
            </a:r>
            <a:endParaRPr lang="en-US" dirty="0" smtClean="0"/>
          </a:p>
        </p:txBody>
      </p:sp>
      <p:pic>
        <p:nvPicPr>
          <p:cNvPr id="252930" name="Picture 2" descr="&quot;&quot;"/>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682" t="17729" r="13993" b="9707"/>
          <a:stretch/>
        </p:blipFill>
        <p:spPr bwMode="auto">
          <a:xfrm>
            <a:off x="7403691" y="327507"/>
            <a:ext cx="1078516" cy="659093"/>
          </a:xfrm>
          <a:prstGeom prst="rect">
            <a:avLst/>
          </a:prstGeom>
          <a:noFill/>
          <a:extLst>
            <a:ext uri="{909E8E84-426E-40DD-AFC4-6F175D3DCCD1}">
              <a14:hiddenFill xmlns:a14="http://schemas.microsoft.com/office/drawing/2010/main">
                <a:solidFill>
                  <a:srgbClr val="FFFFFF"/>
                </a:solidFill>
              </a14:hiddenFill>
            </a:ext>
          </a:extLst>
        </p:spPr>
      </p:pic>
      <p:pic>
        <p:nvPicPr>
          <p:cNvPr id="253958" name="Picture 6" descr="&quot;There were a few [dept collectors] that were calling and making threats. I had one that wsa telling me that I was going to jail.&quot; --Danieshia from Detroit, MI.">
            <a:hlinkClick r:id="rId2"/>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7506" y="2933217"/>
            <a:ext cx="5872163" cy="2938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15224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descr="Financial literacy plus Skill and confidence to use knowledge equals Financial empowerment"/>
          <p:cNvGraphicFramePr/>
          <p:nvPr>
            <p:extLst>
              <p:ext uri="{D42A27DB-BD31-4B8C-83A1-F6EECF244321}">
                <p14:modId xmlns:p14="http://schemas.microsoft.com/office/powerpoint/2010/main" val="935086407"/>
              </p:ext>
            </p:extLst>
          </p:nvPr>
        </p:nvGraphicFramePr>
        <p:xfrm>
          <a:off x="553641" y="2552154"/>
          <a:ext cx="8036719" cy="3068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5297" name="Title 1"/>
          <p:cNvSpPr>
            <a:spLocks noGrp="1"/>
          </p:cNvSpPr>
          <p:nvPr>
            <p:ph type="title"/>
          </p:nvPr>
        </p:nvSpPr>
        <p:spPr/>
        <p:txBody>
          <a:bodyPr/>
          <a:lstStyle/>
          <a:p>
            <a:pPr eaLnBrk="1" hangingPunct="1"/>
            <a:r>
              <a:rPr lang="en-US" altLang="en-US" dirty="0" smtClean="0"/>
              <a:t>Financial empowerment</a:t>
            </a:r>
          </a:p>
        </p:txBody>
      </p:sp>
      <p:sp>
        <p:nvSpPr>
          <p:cNvPr id="51203" name="Content Placeholder 2"/>
          <p:cNvSpPr>
            <a:spLocks noGrp="1"/>
          </p:cNvSpPr>
          <p:nvPr>
            <p:ph idx="1"/>
          </p:nvPr>
        </p:nvSpPr>
        <p:spPr>
          <a:xfrm>
            <a:off x="553641" y="1524000"/>
            <a:ext cx="8037576" cy="1495926"/>
          </a:xfrm>
        </p:spPr>
        <p:txBody>
          <a:bodyPr/>
          <a:lstStyle/>
          <a:p>
            <a:pPr marL="0" indent="0" eaLnBrk="1" hangingPunct="1">
              <a:spcAft>
                <a:spcPts val="600"/>
              </a:spcAft>
              <a:buFont typeface="Wingdings" panose="05000000000000000000" pitchFamily="2" charset="2"/>
              <a:buNone/>
            </a:pPr>
            <a:r>
              <a:rPr lang="en-US" altLang="en-US" sz="2400" dirty="0" smtClean="0">
                <a:solidFill>
                  <a:srgbClr val="101820"/>
                </a:solidFill>
              </a:rPr>
              <a:t>What is financial empowerment? </a:t>
            </a:r>
          </a:p>
          <a:p>
            <a:pPr marL="0" indent="0" eaLnBrk="1" hangingPunct="1">
              <a:lnSpc>
                <a:spcPts val="2400"/>
              </a:lnSpc>
              <a:spcAft>
                <a:spcPts val="600"/>
              </a:spcAft>
              <a:buFont typeface="Wingdings" panose="05000000000000000000" pitchFamily="2" charset="2"/>
              <a:buNone/>
            </a:pPr>
            <a:r>
              <a:rPr lang="en-US" altLang="en-US" sz="1800" dirty="0" smtClean="0">
                <a:solidFill>
                  <a:srgbClr val="101820"/>
                </a:solidFill>
              </a:rPr>
              <a:t>How is it different than financial education, financial literacy, financial capacity, or other commonly used terms? </a:t>
            </a:r>
          </a:p>
        </p:txBody>
      </p:sp>
      <p:sp>
        <p:nvSpPr>
          <p:cNvPr id="51207" name="TextBox 8"/>
          <p:cNvSpPr txBox="1">
            <a:spLocks noChangeArrowheads="1"/>
          </p:cNvSpPr>
          <p:nvPr/>
        </p:nvSpPr>
        <p:spPr bwMode="auto">
          <a:xfrm>
            <a:off x="5378450" y="3627438"/>
            <a:ext cx="873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ClrTx/>
              <a:buFontTx/>
              <a:buNone/>
            </a:pPr>
            <a:r>
              <a:rPr lang="en-US" altLang="en-US" sz="4800" dirty="0"/>
              <a:t>=</a:t>
            </a:r>
          </a:p>
        </p:txBody>
      </p:sp>
      <p:pic>
        <p:nvPicPr>
          <p:cNvPr id="9" name="Picture 10" descr="&quot;&quot;"/>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54300" y="3921125"/>
            <a:ext cx="330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20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51203" grpId="0" build="p"/>
      <p:bldP spid="5120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descr="Financial literacy plus Skill and confidence to use knowledge equals Financial empowerment"/>
          <p:cNvGraphicFramePr/>
          <p:nvPr>
            <p:extLst>
              <p:ext uri="{D42A27DB-BD31-4B8C-83A1-F6EECF244321}">
                <p14:modId xmlns:p14="http://schemas.microsoft.com/office/powerpoint/2010/main" val="3918169397"/>
              </p:ext>
            </p:extLst>
          </p:nvPr>
        </p:nvGraphicFramePr>
        <p:xfrm>
          <a:off x="553640" y="498018"/>
          <a:ext cx="8036719" cy="5324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7346" name="Title 1"/>
          <p:cNvSpPr>
            <a:spLocks noGrp="1"/>
          </p:cNvSpPr>
          <p:nvPr>
            <p:ph type="title"/>
          </p:nvPr>
        </p:nvSpPr>
        <p:spPr/>
        <p:txBody>
          <a:bodyPr/>
          <a:lstStyle/>
          <a:p>
            <a:pPr eaLnBrk="1" hangingPunct="1"/>
            <a:r>
              <a:rPr lang="en-US" altLang="en-US" dirty="0" smtClean="0"/>
              <a:t>Financial empowerment and service providers</a:t>
            </a:r>
          </a:p>
        </p:txBody>
      </p:sp>
      <p:pic>
        <p:nvPicPr>
          <p:cNvPr id="57347" name="Picture 7" desc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54300" y="2954338"/>
            <a:ext cx="330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Picture 8"/>
          <p:cNvSpPr>
            <a:spLocks noChangeAspect="1"/>
          </p:cNvSpPr>
          <p:nvPr/>
        </p:nvSpPr>
        <p:spPr bwMode="auto">
          <a:xfrm>
            <a:off x="5618163" y="3076575"/>
            <a:ext cx="330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ClrTx/>
              <a:buFontTx/>
              <a:buNone/>
            </a:pPr>
            <a:r>
              <a:rPr lang="en-US" altLang="en-US" sz="1800" dirty="0" smtClean="0"/>
              <a:t>‘’</a:t>
            </a:r>
            <a:endParaRPr lang="en-US" altLang="en-US" sz="1800" dirty="0"/>
          </a:p>
        </p:txBody>
      </p:sp>
      <p:sp>
        <p:nvSpPr>
          <p:cNvPr id="57350" name="TextBox 1"/>
          <p:cNvSpPr txBox="1">
            <a:spLocks noChangeArrowheads="1"/>
          </p:cNvSpPr>
          <p:nvPr/>
        </p:nvSpPr>
        <p:spPr bwMode="auto">
          <a:xfrm>
            <a:off x="5397500" y="2660650"/>
            <a:ext cx="873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ClrTx/>
              <a:buFontTx/>
              <a:buNone/>
            </a:pPr>
            <a:r>
              <a:rPr lang="en-US" altLang="en-US" sz="4800" dirty="0"/>
              <a: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rtlCol="0">
            <a:normAutofit/>
          </a:bodyPr>
          <a:lstStyle/>
          <a:p>
            <a:pPr marL="114300" indent="0" eaLnBrk="1" fontAlgn="auto" hangingPunct="1">
              <a:spcAft>
                <a:spcPts val="0"/>
              </a:spcAft>
              <a:buFont typeface="Wingdings" charset="2"/>
              <a:buNone/>
              <a:defRPr/>
            </a:pPr>
            <a:r>
              <a:rPr lang="en-US" b="1" dirty="0" smtClean="0">
                <a:solidFill>
                  <a:srgbClr val="101820"/>
                </a:solidFill>
                <a:ea typeface="+mn-ea"/>
              </a:rPr>
              <a:t>Team 1</a:t>
            </a:r>
          </a:p>
          <a:p>
            <a:pPr indent="-347472" eaLnBrk="1" fontAlgn="auto" hangingPunct="1">
              <a:spcAft>
                <a:spcPts val="0"/>
              </a:spcAft>
              <a:buFont typeface="Wingdings" charset="2"/>
              <a:buChar char="§"/>
              <a:defRPr/>
            </a:pPr>
            <a:r>
              <a:rPr lang="en-US" dirty="0" smtClean="0">
                <a:solidFill>
                  <a:srgbClr val="101820"/>
                </a:solidFill>
                <a:ea typeface="+mn-ea"/>
              </a:rPr>
              <a:t>As service providers, we </a:t>
            </a:r>
            <a:br>
              <a:rPr lang="en-US" dirty="0" smtClean="0">
                <a:solidFill>
                  <a:srgbClr val="101820"/>
                </a:solidFill>
                <a:ea typeface="+mn-ea"/>
              </a:rPr>
            </a:br>
            <a:r>
              <a:rPr lang="en-US" i="1" dirty="0" smtClean="0">
                <a:solidFill>
                  <a:srgbClr val="101820"/>
                </a:solidFill>
                <a:ea typeface="+mn-ea"/>
              </a:rPr>
              <a:t>should</a:t>
            </a:r>
            <a:r>
              <a:rPr lang="en-US" dirty="0" smtClean="0">
                <a:solidFill>
                  <a:srgbClr val="101820"/>
                </a:solidFill>
                <a:ea typeface="+mn-ea"/>
              </a:rPr>
              <a:t> provide financial empowerment information and tools to the people we serve.</a:t>
            </a:r>
            <a:endParaRPr lang="en-US" dirty="0">
              <a:solidFill>
                <a:srgbClr val="101820"/>
              </a:solidFill>
              <a:ea typeface="+mn-ea"/>
            </a:endParaRPr>
          </a:p>
        </p:txBody>
      </p:sp>
      <p:sp>
        <p:nvSpPr>
          <p:cNvPr id="59393" name="Title 1"/>
          <p:cNvSpPr>
            <a:spLocks noGrp="1"/>
          </p:cNvSpPr>
          <p:nvPr>
            <p:ph type="title"/>
          </p:nvPr>
        </p:nvSpPr>
        <p:spPr/>
        <p:txBody>
          <a:bodyPr/>
          <a:lstStyle/>
          <a:p>
            <a:pPr eaLnBrk="1" hangingPunct="1"/>
            <a:r>
              <a:rPr lang="en-US" altLang="en-US" dirty="0" smtClean="0">
                <a:solidFill>
                  <a:srgbClr val="101820"/>
                </a:solidFill>
              </a:rPr>
              <a:t>Debate</a:t>
            </a:r>
          </a:p>
        </p:txBody>
      </p:sp>
      <p:sp>
        <p:nvSpPr>
          <p:cNvPr id="4" name="Content Placeholder 3"/>
          <p:cNvSpPr>
            <a:spLocks noGrp="1"/>
          </p:cNvSpPr>
          <p:nvPr>
            <p:ph sz="half" idx="2"/>
          </p:nvPr>
        </p:nvSpPr>
        <p:spPr/>
        <p:txBody>
          <a:bodyPr rtlCol="0">
            <a:normAutofit/>
          </a:bodyPr>
          <a:lstStyle/>
          <a:p>
            <a:pPr marL="114300" indent="0" eaLnBrk="1" fontAlgn="auto" hangingPunct="1">
              <a:spcAft>
                <a:spcPts val="0"/>
              </a:spcAft>
              <a:buFont typeface="Wingdings" charset="2"/>
              <a:buNone/>
              <a:defRPr/>
            </a:pPr>
            <a:r>
              <a:rPr lang="en-US" b="1" dirty="0" smtClean="0">
                <a:solidFill>
                  <a:srgbClr val="101820"/>
                </a:solidFill>
                <a:ea typeface="+mn-ea"/>
              </a:rPr>
              <a:t>Team 2</a:t>
            </a:r>
          </a:p>
          <a:p>
            <a:pPr indent="-347472" eaLnBrk="1" fontAlgn="auto" hangingPunct="1">
              <a:spcAft>
                <a:spcPts val="0"/>
              </a:spcAft>
              <a:buFont typeface="Wingdings" charset="2"/>
              <a:buChar char="§"/>
              <a:defRPr/>
            </a:pPr>
            <a:r>
              <a:rPr lang="en-US" dirty="0" smtClean="0">
                <a:solidFill>
                  <a:srgbClr val="101820"/>
                </a:solidFill>
                <a:ea typeface="+mn-ea"/>
              </a:rPr>
              <a:t>As service providers, we </a:t>
            </a:r>
            <a:br>
              <a:rPr lang="en-US" dirty="0" smtClean="0">
                <a:solidFill>
                  <a:srgbClr val="101820"/>
                </a:solidFill>
                <a:ea typeface="+mn-ea"/>
              </a:rPr>
            </a:br>
            <a:r>
              <a:rPr lang="en-US" i="1" dirty="0" smtClean="0">
                <a:solidFill>
                  <a:srgbClr val="101820"/>
                </a:solidFill>
                <a:ea typeface="+mn-ea"/>
              </a:rPr>
              <a:t>should not </a:t>
            </a:r>
            <a:r>
              <a:rPr lang="en-US" dirty="0" smtClean="0">
                <a:solidFill>
                  <a:srgbClr val="101820"/>
                </a:solidFill>
                <a:ea typeface="+mn-ea"/>
              </a:rPr>
              <a:t>provide financial empowerment </a:t>
            </a:r>
            <a:r>
              <a:rPr lang="en-US" dirty="0">
                <a:solidFill>
                  <a:srgbClr val="101820"/>
                </a:solidFill>
              </a:rPr>
              <a:t>information and </a:t>
            </a:r>
            <a:r>
              <a:rPr lang="en-US" dirty="0" smtClean="0">
                <a:solidFill>
                  <a:srgbClr val="101820"/>
                </a:solidFill>
              </a:rPr>
              <a:t>tools to </a:t>
            </a:r>
            <a:r>
              <a:rPr lang="en-US" dirty="0">
                <a:solidFill>
                  <a:srgbClr val="101820"/>
                </a:solidFill>
              </a:rPr>
              <a:t>the people we serve.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rtlCol="0">
            <a:normAutofit/>
          </a:bodyPr>
          <a:lstStyle/>
          <a:p>
            <a:pPr marL="0" indent="0" eaLnBrk="1" fontAlgn="auto" hangingPunct="1">
              <a:lnSpc>
                <a:spcPts val="3000"/>
              </a:lnSpc>
              <a:spcAft>
                <a:spcPts val="0"/>
              </a:spcAft>
              <a:buFont typeface="Wingdings" charset="2"/>
              <a:buNone/>
              <a:defRPr/>
            </a:pPr>
            <a:r>
              <a:rPr lang="en-US" sz="2400" dirty="0" smtClean="0">
                <a:solidFill>
                  <a:srgbClr val="101820"/>
                </a:solidFill>
                <a:ea typeface="+mn-ea"/>
              </a:rPr>
              <a:t>What are the </a:t>
            </a:r>
            <a:r>
              <a:rPr lang="en-US" sz="2400" i="1" dirty="0" smtClean="0">
                <a:solidFill>
                  <a:schemeClr val="tx2"/>
                </a:solidFill>
                <a:ea typeface="+mn-ea"/>
              </a:rPr>
              <a:t>benefits</a:t>
            </a:r>
            <a:r>
              <a:rPr lang="en-US" sz="2400" dirty="0" smtClean="0">
                <a:solidFill>
                  <a:schemeClr val="tx2"/>
                </a:solidFill>
                <a:ea typeface="+mn-ea"/>
              </a:rPr>
              <a:t> </a:t>
            </a:r>
            <a:r>
              <a:rPr lang="en-US" sz="2400" dirty="0" smtClean="0">
                <a:solidFill>
                  <a:srgbClr val="101820"/>
                </a:solidFill>
                <a:ea typeface="+mn-ea"/>
              </a:rPr>
              <a:t>of financial empowerment </a:t>
            </a:r>
            <a:br>
              <a:rPr lang="en-US" sz="2400" dirty="0" smtClean="0">
                <a:solidFill>
                  <a:srgbClr val="101820"/>
                </a:solidFill>
                <a:ea typeface="+mn-ea"/>
              </a:rPr>
            </a:br>
            <a:endParaRPr lang="en-US" dirty="0" smtClean="0">
              <a:solidFill>
                <a:srgbClr val="101820"/>
              </a:solidFill>
              <a:ea typeface="+mn-ea"/>
            </a:endParaRPr>
          </a:p>
          <a:p>
            <a:pPr indent="-347472" eaLnBrk="1" fontAlgn="auto" hangingPunct="1">
              <a:spcAft>
                <a:spcPts val="0"/>
              </a:spcAft>
              <a:buFont typeface="Wingdings" charset="2"/>
              <a:buChar char="§"/>
              <a:defRPr/>
            </a:pPr>
            <a:r>
              <a:rPr lang="en-US" sz="2400" dirty="0" smtClean="0">
                <a:solidFill>
                  <a:srgbClr val="101820"/>
                </a:solidFill>
                <a:ea typeface="+mn-ea"/>
              </a:rPr>
              <a:t>For you?</a:t>
            </a:r>
            <a:endParaRPr lang="en-US" sz="2400" dirty="0">
              <a:solidFill>
                <a:srgbClr val="101820"/>
              </a:solidFill>
              <a:ea typeface="+mn-ea"/>
            </a:endParaRPr>
          </a:p>
          <a:p>
            <a:pPr indent="-347472" eaLnBrk="1" fontAlgn="auto" hangingPunct="1">
              <a:spcAft>
                <a:spcPts val="0"/>
              </a:spcAft>
              <a:buFont typeface="Wingdings" charset="2"/>
              <a:buChar char="§"/>
              <a:defRPr/>
            </a:pPr>
            <a:r>
              <a:rPr lang="en-US" sz="2400" dirty="0" smtClean="0">
                <a:solidFill>
                  <a:srgbClr val="101820"/>
                </a:solidFill>
                <a:ea typeface="+mn-ea"/>
              </a:rPr>
              <a:t>For the people you serve?</a:t>
            </a:r>
          </a:p>
          <a:p>
            <a:pPr indent="-347472" eaLnBrk="1" fontAlgn="auto" hangingPunct="1">
              <a:spcAft>
                <a:spcPts val="0"/>
              </a:spcAft>
              <a:buFont typeface="Wingdings" charset="2"/>
              <a:buChar char="§"/>
              <a:defRPr/>
            </a:pPr>
            <a:r>
              <a:rPr lang="en-US" sz="2400" dirty="0" smtClean="0">
                <a:solidFill>
                  <a:srgbClr val="101820"/>
                </a:solidFill>
                <a:ea typeface="+mn-ea"/>
              </a:rPr>
              <a:t>For your program?</a:t>
            </a:r>
            <a:endParaRPr lang="en-US" sz="2400" dirty="0">
              <a:solidFill>
                <a:srgbClr val="101820"/>
              </a:solidFill>
              <a:ea typeface="+mn-ea"/>
            </a:endParaRPr>
          </a:p>
        </p:txBody>
      </p:sp>
      <p:sp>
        <p:nvSpPr>
          <p:cNvPr id="61441" name="Title 1"/>
          <p:cNvSpPr>
            <a:spLocks noGrp="1"/>
          </p:cNvSpPr>
          <p:nvPr>
            <p:ph type="title"/>
          </p:nvPr>
        </p:nvSpPr>
        <p:spPr/>
        <p:txBody>
          <a:bodyPr/>
          <a:lstStyle/>
          <a:p>
            <a:pPr eaLnBrk="1" hangingPunct="1"/>
            <a:r>
              <a:rPr lang="en-US" altLang="en-US" dirty="0" smtClean="0">
                <a:solidFill>
                  <a:srgbClr val="101820"/>
                </a:solidFill>
              </a:rPr>
              <a:t>Benefit / Cost analysis</a:t>
            </a:r>
          </a:p>
        </p:txBody>
      </p:sp>
      <p:sp>
        <p:nvSpPr>
          <p:cNvPr id="4" name="Content Placeholder 3"/>
          <p:cNvSpPr>
            <a:spLocks noGrp="1"/>
          </p:cNvSpPr>
          <p:nvPr>
            <p:ph sz="half" idx="2"/>
          </p:nvPr>
        </p:nvSpPr>
        <p:spPr/>
        <p:txBody>
          <a:bodyPr rtlCol="0">
            <a:normAutofit/>
          </a:bodyPr>
          <a:lstStyle/>
          <a:p>
            <a:pPr marL="0" indent="0" eaLnBrk="1" fontAlgn="auto" hangingPunct="1">
              <a:lnSpc>
                <a:spcPts val="3000"/>
              </a:lnSpc>
              <a:spcAft>
                <a:spcPts val="0"/>
              </a:spcAft>
              <a:buFont typeface="Wingdings" charset="2"/>
              <a:buNone/>
              <a:defRPr/>
            </a:pPr>
            <a:r>
              <a:rPr lang="en-US" sz="2400" dirty="0" smtClean="0">
                <a:solidFill>
                  <a:srgbClr val="101820"/>
                </a:solidFill>
                <a:ea typeface="+mn-ea"/>
              </a:rPr>
              <a:t>What are the </a:t>
            </a:r>
            <a:r>
              <a:rPr lang="en-US" sz="2400" i="1" dirty="0" smtClean="0">
                <a:solidFill>
                  <a:srgbClr val="2CB34A"/>
                </a:solidFill>
                <a:ea typeface="+mn-ea"/>
              </a:rPr>
              <a:t>costs</a:t>
            </a:r>
            <a:r>
              <a:rPr lang="en-US" sz="2400" dirty="0" smtClean="0">
                <a:solidFill>
                  <a:srgbClr val="3B3C3E"/>
                </a:solidFill>
                <a:ea typeface="+mn-ea"/>
              </a:rPr>
              <a:t> </a:t>
            </a:r>
            <a:r>
              <a:rPr lang="en-US" sz="2400" dirty="0" smtClean="0">
                <a:solidFill>
                  <a:srgbClr val="101820"/>
                </a:solidFill>
                <a:ea typeface="+mn-ea"/>
              </a:rPr>
              <a:t>of financial empowerment </a:t>
            </a:r>
            <a:r>
              <a:rPr lang="en-US" sz="2400" dirty="0">
                <a:solidFill>
                  <a:srgbClr val="101820"/>
                </a:solidFill>
                <a:ea typeface="+mn-ea"/>
              </a:rPr>
              <a:t/>
            </a:r>
            <a:br>
              <a:rPr lang="en-US" sz="2400" dirty="0">
                <a:solidFill>
                  <a:srgbClr val="101820"/>
                </a:solidFill>
                <a:ea typeface="+mn-ea"/>
              </a:rPr>
            </a:br>
            <a:endParaRPr lang="en-US" sz="2400" dirty="0" smtClean="0">
              <a:solidFill>
                <a:srgbClr val="101820"/>
              </a:solidFill>
              <a:ea typeface="+mn-ea"/>
            </a:endParaRPr>
          </a:p>
          <a:p>
            <a:pPr indent="-342900" eaLnBrk="1" fontAlgn="auto" hangingPunct="1">
              <a:lnSpc>
                <a:spcPts val="2800"/>
              </a:lnSpc>
              <a:spcAft>
                <a:spcPts val="0"/>
              </a:spcAft>
              <a:buFont typeface="Wingdings" charset="2"/>
              <a:buChar char="§"/>
              <a:defRPr/>
            </a:pPr>
            <a:r>
              <a:rPr lang="en-US" sz="2400" dirty="0" smtClean="0">
                <a:solidFill>
                  <a:srgbClr val="101820"/>
                </a:solidFill>
                <a:ea typeface="+mn-ea"/>
              </a:rPr>
              <a:t>For </a:t>
            </a:r>
            <a:r>
              <a:rPr lang="en-US" sz="2400" dirty="0">
                <a:solidFill>
                  <a:srgbClr val="101820"/>
                </a:solidFill>
                <a:ea typeface="+mn-ea"/>
              </a:rPr>
              <a:t>you?</a:t>
            </a:r>
          </a:p>
          <a:p>
            <a:pPr indent="-347472" eaLnBrk="1" fontAlgn="auto" hangingPunct="1">
              <a:spcAft>
                <a:spcPts val="0"/>
              </a:spcAft>
              <a:buFont typeface="Wingdings" charset="2"/>
              <a:buChar char="§"/>
              <a:defRPr/>
            </a:pPr>
            <a:r>
              <a:rPr lang="en-US" sz="2400" dirty="0" smtClean="0">
                <a:solidFill>
                  <a:srgbClr val="101820"/>
                </a:solidFill>
                <a:ea typeface="+mn-ea"/>
              </a:rPr>
              <a:t>For the people you serve?</a:t>
            </a:r>
          </a:p>
          <a:p>
            <a:pPr indent="-347472" eaLnBrk="1" fontAlgn="auto" hangingPunct="1">
              <a:spcAft>
                <a:spcPts val="0"/>
              </a:spcAft>
              <a:buFont typeface="Wingdings" charset="2"/>
              <a:buChar char="§"/>
              <a:defRPr/>
            </a:pPr>
            <a:r>
              <a:rPr lang="en-US" sz="2400" dirty="0" smtClean="0">
                <a:solidFill>
                  <a:srgbClr val="101820"/>
                </a:solidFill>
                <a:ea typeface="+mn-ea"/>
              </a:rPr>
              <a:t>For your program?</a:t>
            </a:r>
            <a:endParaRPr lang="en-US" sz="2400" dirty="0">
              <a:solidFill>
                <a:srgbClr val="101820"/>
              </a:solidFill>
              <a:ea typeface="+mn-ea"/>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ctrTitle"/>
          </p:nvPr>
        </p:nvSpPr>
        <p:spPr/>
        <p:txBody>
          <a:bodyPr/>
          <a:lstStyle/>
          <a:p>
            <a:r>
              <a:rPr lang="en-US" altLang="en-US" dirty="0" smtClean="0">
                <a:solidFill>
                  <a:srgbClr val="3B8636"/>
                </a:solidFill>
              </a:rPr>
              <a:t>Your Money, Your Goals</a:t>
            </a:r>
          </a:p>
        </p:txBody>
      </p:sp>
      <p:sp>
        <p:nvSpPr>
          <p:cNvPr id="63490" name="Text Placeholder 2"/>
          <p:cNvSpPr>
            <a:spLocks noGrp="1"/>
          </p:cNvSpPr>
          <p:nvPr>
            <p:ph type="subTitle" idx="1"/>
          </p:nvPr>
        </p:nvSpPr>
        <p:spPr/>
        <p:txBody>
          <a:bodyPr/>
          <a:lstStyle/>
          <a:p>
            <a:r>
              <a:rPr lang="en-US" altLang="en-US" smtClean="0"/>
              <a:t>An orientation to the toolkit and the training</a:t>
            </a:r>
            <a:endParaRPr lang="en-US" altLang="en-US"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pPr eaLnBrk="1" hangingPunct="1"/>
            <a:r>
              <a:rPr lang="en-US" altLang="en-US" dirty="0" smtClean="0"/>
              <a:t>Organization of </a:t>
            </a:r>
            <a:r>
              <a:rPr lang="en-US" altLang="en-US" i="1" dirty="0" smtClean="0"/>
              <a:t>Your Money, Your Goals</a:t>
            </a:r>
          </a:p>
        </p:txBody>
      </p:sp>
      <p:sp>
        <p:nvSpPr>
          <p:cNvPr id="65538" name="Content Placeholder 2"/>
          <p:cNvSpPr>
            <a:spLocks noGrp="1"/>
          </p:cNvSpPr>
          <p:nvPr>
            <p:ph idx="1"/>
          </p:nvPr>
        </p:nvSpPr>
        <p:spPr/>
        <p:txBody>
          <a:bodyPr/>
          <a:lstStyle/>
          <a:p>
            <a:pPr eaLnBrk="1" hangingPunct="1"/>
            <a:r>
              <a:rPr lang="en-US" altLang="en-US" dirty="0" smtClean="0">
                <a:solidFill>
                  <a:srgbClr val="101820"/>
                </a:solidFill>
              </a:rPr>
              <a:t>Introductory modules</a:t>
            </a:r>
          </a:p>
          <a:p>
            <a:pPr lvl="1" eaLnBrk="1" hangingPunct="1"/>
            <a:r>
              <a:rPr lang="en-US" altLang="en-US" dirty="0" smtClean="0">
                <a:solidFill>
                  <a:srgbClr val="101820"/>
                </a:solidFill>
              </a:rPr>
              <a:t>Introduction Part 1: Introduction to the toolkit</a:t>
            </a:r>
          </a:p>
          <a:p>
            <a:pPr lvl="1" eaLnBrk="1" hangingPunct="1"/>
            <a:r>
              <a:rPr lang="en-US" altLang="en-US" dirty="0" smtClean="0">
                <a:solidFill>
                  <a:srgbClr val="101820"/>
                </a:solidFill>
              </a:rPr>
              <a:t>Introduction Part 2: Understanding the situation</a:t>
            </a:r>
          </a:p>
          <a:p>
            <a:pPr lvl="1" eaLnBrk="1" hangingPunct="1"/>
            <a:r>
              <a:rPr lang="en-US" altLang="en-US" dirty="0" smtClean="0">
                <a:solidFill>
                  <a:srgbClr val="101820"/>
                </a:solidFill>
              </a:rPr>
              <a:t>Introduction Part 3: Starting the money conversation</a:t>
            </a:r>
          </a:p>
          <a:p>
            <a:pPr lvl="1" eaLnBrk="1" hangingPunct="1"/>
            <a:r>
              <a:rPr lang="en-US" altLang="en-US" dirty="0" smtClean="0">
                <a:solidFill>
                  <a:srgbClr val="101820"/>
                </a:solidFill>
              </a:rPr>
              <a:t>Introduction Part 4: Emotions, values, and culture: What’s behind our money choices?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pPr eaLnBrk="1" hangingPunct="1"/>
            <a:r>
              <a:rPr lang="en-US" altLang="en-US" dirty="0" smtClean="0"/>
              <a:t>Organization of </a:t>
            </a:r>
            <a:r>
              <a:rPr lang="en-US" altLang="en-US" i="1" dirty="0" smtClean="0"/>
              <a:t>Your Money, Your Goals</a:t>
            </a:r>
          </a:p>
        </p:txBody>
      </p:sp>
      <p:pic>
        <p:nvPicPr>
          <p:cNvPr id="67587" name="Picture 1" descr="Introduction to the toolkit: Financial empowerment checklist, Financial empowerment self-assessment. Understanding the situation: My money picture. Starting the money conversation: Top money conversations. Emotions, values and cultur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1249" y="1377937"/>
            <a:ext cx="8037577" cy="3488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p:txBody>
          <a:bodyPr/>
          <a:lstStyle/>
          <a:p>
            <a:pPr eaLnBrk="1" hangingPunct="1"/>
            <a:r>
              <a:rPr lang="en-US" altLang="en-US" dirty="0" smtClean="0"/>
              <a:t>Organization of </a:t>
            </a:r>
            <a:r>
              <a:rPr lang="en-US" altLang="en-US" i="1" dirty="0" smtClean="0"/>
              <a:t>Your Money, Your Goals</a:t>
            </a:r>
            <a:endParaRPr lang="en-US" altLang="en-US" dirty="0" smtClean="0"/>
          </a:p>
        </p:txBody>
      </p:sp>
      <p:sp>
        <p:nvSpPr>
          <p:cNvPr id="69634" name="Content Placeholder 2"/>
          <p:cNvSpPr>
            <a:spLocks noGrp="1"/>
          </p:cNvSpPr>
          <p:nvPr>
            <p:ph idx="1"/>
          </p:nvPr>
        </p:nvSpPr>
        <p:spPr/>
        <p:txBody>
          <a:bodyPr>
            <a:normAutofit fontScale="85000" lnSpcReduction="20000"/>
          </a:bodyPr>
          <a:lstStyle/>
          <a:p>
            <a:pPr eaLnBrk="1" hangingPunct="1"/>
            <a:r>
              <a:rPr lang="en-US" altLang="en-US" dirty="0" smtClean="0"/>
              <a:t>Content modules</a:t>
            </a:r>
          </a:p>
          <a:p>
            <a:pPr lvl="1" eaLnBrk="1" hangingPunct="1"/>
            <a:r>
              <a:rPr lang="en-US" altLang="en-US" dirty="0" smtClean="0"/>
              <a:t>Module 1: Setting goals and planning for large purchases</a:t>
            </a:r>
          </a:p>
          <a:p>
            <a:pPr lvl="1" eaLnBrk="1" hangingPunct="1"/>
            <a:r>
              <a:rPr lang="en-US" altLang="en-US" dirty="0" smtClean="0"/>
              <a:t>Module 2: Saving for the emergencies, bills, and goals</a:t>
            </a:r>
          </a:p>
          <a:p>
            <a:pPr lvl="1" eaLnBrk="1" hangingPunct="1"/>
            <a:r>
              <a:rPr lang="en-US" altLang="en-US" dirty="0" smtClean="0"/>
              <a:t>Module 3: Tracking and managing income and benefits</a:t>
            </a:r>
          </a:p>
          <a:p>
            <a:pPr lvl="1" eaLnBrk="1" hangingPunct="1"/>
            <a:r>
              <a:rPr lang="en-US" altLang="en-US" dirty="0" smtClean="0"/>
              <a:t>Module 4: Paying bills and other expenses</a:t>
            </a:r>
          </a:p>
          <a:p>
            <a:pPr lvl="1" eaLnBrk="1" hangingPunct="1"/>
            <a:r>
              <a:rPr lang="en-US" altLang="en-US" dirty="0" smtClean="0"/>
              <a:t>Module 5: Getting through the month</a:t>
            </a:r>
          </a:p>
          <a:p>
            <a:pPr lvl="1" eaLnBrk="1" hangingPunct="1"/>
            <a:r>
              <a:rPr lang="en-US" altLang="en-US" dirty="0" smtClean="0"/>
              <a:t>Module 6: Dealing with debt</a:t>
            </a:r>
          </a:p>
          <a:p>
            <a:pPr lvl="1" eaLnBrk="1" hangingPunct="1"/>
            <a:r>
              <a:rPr lang="en-US" altLang="en-US" dirty="0" smtClean="0"/>
              <a:t>Module 7: Understanding credit reports and scores</a:t>
            </a:r>
          </a:p>
          <a:p>
            <a:pPr lvl="1" eaLnBrk="1" hangingPunct="1"/>
            <a:r>
              <a:rPr lang="en-US" altLang="en-US" dirty="0" smtClean="0"/>
              <a:t>Module 8: Money services, cards, accounts, and loans: Finding what works for you</a:t>
            </a:r>
          </a:p>
          <a:p>
            <a:pPr lvl="1" eaLnBrk="1" hangingPunct="1"/>
            <a:r>
              <a:rPr lang="en-US" altLang="en-US" dirty="0" smtClean="0"/>
              <a:t>Module 9: Protecting your money</a:t>
            </a:r>
          </a:p>
          <a:p>
            <a:pPr eaLnBrk="1" hangingPunct="1"/>
            <a:r>
              <a:rPr lang="en-US" altLang="en-US" dirty="0" smtClean="0"/>
              <a:t>Resources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pPr eaLnBrk="1" hangingPunct="1"/>
            <a:r>
              <a:rPr lang="en-US" altLang="en-US" dirty="0" smtClean="0"/>
              <a:t>Organization of </a:t>
            </a:r>
            <a:r>
              <a:rPr lang="en-US" altLang="en-US" i="1" dirty="0" smtClean="0"/>
              <a:t>Your Money, </a:t>
            </a:r>
            <a:r>
              <a:rPr lang="en-US" altLang="en-US" i="1" smtClean="0"/>
              <a:t>Your Goals</a:t>
            </a:r>
            <a:endParaRPr lang="en-US" altLang="en-US" dirty="0" smtClean="0"/>
          </a:p>
        </p:txBody>
      </p:sp>
      <p:sp>
        <p:nvSpPr>
          <p:cNvPr id="71682" name="Content Placeholder 2"/>
          <p:cNvSpPr>
            <a:spLocks noGrp="1"/>
          </p:cNvSpPr>
          <p:nvPr>
            <p:ph idx="1"/>
          </p:nvPr>
        </p:nvSpPr>
        <p:spPr/>
        <p:txBody>
          <a:bodyPr>
            <a:normAutofit/>
          </a:bodyPr>
          <a:lstStyle/>
          <a:p>
            <a:pPr marL="0" indent="0" eaLnBrk="1" hangingPunct="1">
              <a:buNone/>
            </a:pPr>
            <a:endParaRPr lang="en-US" altLang="en-US" dirty="0" smtClean="0"/>
          </a:p>
        </p:txBody>
      </p:sp>
      <p:pic>
        <p:nvPicPr>
          <p:cNvPr id="71683" name="Picture 1" descr="Setting goals and planning for large purchases: Goal-setting tool, Planning for life events and large purchase, buying a car. Saving for the emergencies, bills and goals: Savings plan, Savings and benefits: Understanding asset limits, Finding a safe place for savings, Increasing your income through tax credits. Tracking and managing income and benefits: Income and resource tracker, Ways to receive income and benefits, Ways to increase income and resources. Paying bills and other expenses: Spending tracker, Bill calendar, Ways to pay bills, Strategies for cutting expenses, When cash is short -- prioritizing bills and spend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3641" y="1384854"/>
            <a:ext cx="8035186" cy="480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ctrTitle"/>
          </p:nvPr>
        </p:nvSpPr>
        <p:spPr/>
        <p:txBody>
          <a:bodyPr/>
          <a:lstStyle/>
          <a:p>
            <a:r>
              <a:rPr lang="en-US" altLang="en-US" dirty="0" smtClean="0">
                <a:solidFill>
                  <a:srgbClr val="3B8636"/>
                </a:solidFill>
              </a:rPr>
              <a:t>Your Money, Your Goals</a:t>
            </a:r>
          </a:p>
        </p:txBody>
      </p:sp>
      <p:sp>
        <p:nvSpPr>
          <p:cNvPr id="3" name="Text Placeholder 2"/>
          <p:cNvSpPr>
            <a:spLocks noGrp="1"/>
          </p:cNvSpPr>
          <p:nvPr>
            <p:ph type="subTitle" idx="1"/>
          </p:nvPr>
        </p:nvSpPr>
        <p:spPr/>
        <p:txBody>
          <a:bodyPr/>
          <a:lstStyle/>
          <a:p>
            <a:r>
              <a:rPr lang="en-US" dirty="0" smtClean="0"/>
              <a:t>Opening Activity</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p:txBody>
          <a:bodyPr/>
          <a:lstStyle/>
          <a:p>
            <a:pPr eaLnBrk="1" hangingPunct="1"/>
            <a:r>
              <a:rPr lang="en-US" altLang="en-US" dirty="0" smtClean="0"/>
              <a:t>Organization of </a:t>
            </a:r>
            <a:r>
              <a:rPr lang="en-US" altLang="en-US" i="1" dirty="0" smtClean="0"/>
              <a:t>Your Money, Your Goals</a:t>
            </a:r>
            <a:endParaRPr lang="en-US" altLang="en-US" dirty="0" smtClean="0"/>
          </a:p>
        </p:txBody>
      </p:sp>
      <p:pic>
        <p:nvPicPr>
          <p:cNvPr id="73730" name="Picture 2" descr="Dealing with debt: Debt worksheet, Debt-to-income worksheet, Reducing debt worksheet, Repaying student loans, When debt collectors call. Understanding credit reports and scores: Getting your credit reports and scores, Credit report review checklist, Improving credit reports and scores, Keeping records to show you've paid your bill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2747" y="1383428"/>
            <a:ext cx="6335284" cy="494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p:txBody>
          <a:bodyPr/>
          <a:lstStyle/>
          <a:p>
            <a:pPr eaLnBrk="1" hangingPunct="1"/>
            <a:r>
              <a:rPr lang="en-US" altLang="en-US" dirty="0" smtClean="0">
                <a:solidFill>
                  <a:srgbClr val="3B3C3E"/>
                </a:solidFill>
              </a:rPr>
              <a:t>Where would you start if someone...</a:t>
            </a:r>
          </a:p>
        </p:txBody>
      </p:sp>
      <p:sp>
        <p:nvSpPr>
          <p:cNvPr id="75778" name="Content Placeholder 2"/>
          <p:cNvSpPr>
            <a:spLocks noGrp="1"/>
          </p:cNvSpPr>
          <p:nvPr>
            <p:ph idx="1"/>
          </p:nvPr>
        </p:nvSpPr>
        <p:spPr/>
        <p:txBody>
          <a:bodyPr>
            <a:normAutofit fontScale="70000" lnSpcReduction="20000"/>
          </a:bodyPr>
          <a:lstStyle/>
          <a:p>
            <a:pPr marL="571500" lvl="0" eaLnBrk="1" hangingPunct="1">
              <a:lnSpc>
                <a:spcPts val="3100"/>
              </a:lnSpc>
              <a:spcBef>
                <a:spcPts val="600"/>
              </a:spcBef>
              <a:buClr>
                <a:srgbClr val="3B8636"/>
              </a:buClr>
              <a:buFont typeface="Georgia" panose="02040502050405020303" pitchFamily="18" charset="0"/>
              <a:buAutoNum type="arabicPeriod"/>
            </a:pPr>
            <a:r>
              <a:rPr lang="en-US" altLang="en-US" dirty="0">
                <a:solidFill>
                  <a:srgbClr val="101820"/>
                </a:solidFill>
                <a:ea typeface="MS PGothic" panose="020B0600070205080204" pitchFamily="34" charset="-128"/>
              </a:rPr>
              <a:t>Felt overwhelmed by debt?</a:t>
            </a:r>
          </a:p>
          <a:p>
            <a:pPr marL="571500" lvl="0" eaLnBrk="1" hangingPunct="1">
              <a:lnSpc>
                <a:spcPts val="3100"/>
              </a:lnSpc>
              <a:spcBef>
                <a:spcPts val="600"/>
              </a:spcBef>
              <a:buClr>
                <a:srgbClr val="3B8636"/>
              </a:buClr>
              <a:buFont typeface="Georgia" panose="02040502050405020303" pitchFamily="18" charset="0"/>
              <a:buAutoNum type="arabicPeriod"/>
            </a:pPr>
            <a:r>
              <a:rPr lang="en-US" altLang="en-US" dirty="0">
                <a:solidFill>
                  <a:srgbClr val="101820"/>
                </a:solidFill>
                <a:ea typeface="MS PGothic" panose="020B0600070205080204" pitchFamily="34" charset="-128"/>
              </a:rPr>
              <a:t>Felt like she couldn’t make ends meet?</a:t>
            </a:r>
          </a:p>
          <a:p>
            <a:pPr marL="571500" lvl="0" eaLnBrk="1" hangingPunct="1">
              <a:lnSpc>
                <a:spcPts val="3100"/>
              </a:lnSpc>
              <a:spcBef>
                <a:spcPts val="600"/>
              </a:spcBef>
              <a:buClr>
                <a:srgbClr val="3B8636"/>
              </a:buClr>
              <a:buFont typeface="Georgia" panose="02040502050405020303" pitchFamily="18" charset="0"/>
              <a:buAutoNum type="arabicPeriod"/>
            </a:pPr>
            <a:r>
              <a:rPr lang="en-US" altLang="en-US" dirty="0">
                <a:solidFill>
                  <a:srgbClr val="101820"/>
                </a:solidFill>
                <a:ea typeface="MS PGothic" panose="020B0600070205080204" pitchFamily="34" charset="-128"/>
              </a:rPr>
              <a:t>Wants to buy a car and get the best rate she can for the money she must borrow?</a:t>
            </a:r>
          </a:p>
          <a:p>
            <a:pPr marL="571500" lvl="0" eaLnBrk="1" hangingPunct="1">
              <a:lnSpc>
                <a:spcPts val="3100"/>
              </a:lnSpc>
              <a:spcBef>
                <a:spcPts val="600"/>
              </a:spcBef>
              <a:buClr>
                <a:srgbClr val="3B8636"/>
              </a:buClr>
              <a:buFont typeface="Georgia" panose="02040502050405020303" pitchFamily="18" charset="0"/>
              <a:buAutoNum type="arabicPeriod"/>
            </a:pPr>
            <a:r>
              <a:rPr lang="en-US" altLang="en-US" dirty="0">
                <a:solidFill>
                  <a:srgbClr val="101820"/>
                </a:solidFill>
                <a:ea typeface="MS PGothic" panose="020B0600070205080204" pitchFamily="34" charset="-128"/>
              </a:rPr>
              <a:t>Wants to understand direct deposit and payroll cards?</a:t>
            </a:r>
          </a:p>
          <a:p>
            <a:pPr marL="571500" lvl="0" eaLnBrk="1" hangingPunct="1">
              <a:lnSpc>
                <a:spcPts val="3100"/>
              </a:lnSpc>
              <a:spcBef>
                <a:spcPts val="600"/>
              </a:spcBef>
              <a:buClr>
                <a:srgbClr val="3B8636"/>
              </a:buClr>
              <a:buFont typeface="Georgia" panose="02040502050405020303" pitchFamily="18" charset="0"/>
              <a:buAutoNum type="arabicPeriod"/>
            </a:pPr>
            <a:r>
              <a:rPr lang="en-US" altLang="en-US" dirty="0">
                <a:solidFill>
                  <a:srgbClr val="101820"/>
                </a:solidFill>
                <a:ea typeface="MS PGothic" panose="020B0600070205080204" pitchFamily="34" charset="-128"/>
              </a:rPr>
              <a:t>Has used high-cost credit products in the past and wants to avoid these in the future?</a:t>
            </a:r>
          </a:p>
          <a:p>
            <a:pPr marL="571500" lvl="0" eaLnBrk="1" hangingPunct="1">
              <a:lnSpc>
                <a:spcPts val="3100"/>
              </a:lnSpc>
              <a:spcBef>
                <a:spcPts val="600"/>
              </a:spcBef>
              <a:buClr>
                <a:srgbClr val="3B8636"/>
              </a:buClr>
              <a:buFont typeface="Georgia" panose="02040502050405020303" pitchFamily="18" charset="0"/>
              <a:buAutoNum type="arabicPeriod"/>
            </a:pPr>
            <a:r>
              <a:rPr lang="en-US" altLang="en-US" dirty="0">
                <a:solidFill>
                  <a:srgbClr val="101820"/>
                </a:solidFill>
                <a:ea typeface="MS PGothic" panose="020B0600070205080204" pitchFamily="34" charset="-128"/>
              </a:rPr>
              <a:t>Wants to make changes but does not have clear goals?</a:t>
            </a:r>
          </a:p>
          <a:p>
            <a:pPr marL="571500" lvl="0" eaLnBrk="1" hangingPunct="1">
              <a:lnSpc>
                <a:spcPts val="3100"/>
              </a:lnSpc>
              <a:spcBef>
                <a:spcPts val="600"/>
              </a:spcBef>
              <a:buClr>
                <a:srgbClr val="3B8636"/>
              </a:buClr>
              <a:buFont typeface="Georgia" panose="02040502050405020303" pitchFamily="18" charset="0"/>
              <a:buAutoNum type="arabicPeriod"/>
            </a:pPr>
            <a:r>
              <a:rPr lang="en-US" altLang="en-US" dirty="0">
                <a:solidFill>
                  <a:srgbClr val="101820"/>
                </a:solidFill>
                <a:ea typeface="MS PGothic" panose="020B0600070205080204" pitchFamily="34" charset="-128"/>
              </a:rPr>
              <a:t>Has no savings but wants to start?</a:t>
            </a:r>
          </a:p>
          <a:p>
            <a:pPr marL="571500" lvl="0" eaLnBrk="1" hangingPunct="1">
              <a:lnSpc>
                <a:spcPts val="3100"/>
              </a:lnSpc>
              <a:spcBef>
                <a:spcPts val="600"/>
              </a:spcBef>
              <a:buClr>
                <a:srgbClr val="3B8636"/>
              </a:buClr>
              <a:buFont typeface="Georgia" panose="02040502050405020303" pitchFamily="18" charset="0"/>
              <a:buAutoNum type="arabicPeriod"/>
            </a:pPr>
            <a:r>
              <a:rPr lang="en-US" altLang="en-US" dirty="0">
                <a:solidFill>
                  <a:srgbClr val="101820"/>
                </a:solidFill>
                <a:ea typeface="MS PGothic" panose="020B0600070205080204" pitchFamily="34" charset="-128"/>
              </a:rPr>
              <a:t>Wants to open an account but doesn’t know what kind of account or where?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2">
                    <a:lumMod val="50000"/>
                  </a:schemeClr>
                </a:solidFill>
                <a:ea typeface="+mj-ea"/>
                <a:cs typeface="+mj-cs"/>
              </a:rPr>
              <a:t>What would you do if someone...</a:t>
            </a:r>
            <a:endParaRPr lang="en-US" dirty="0">
              <a:solidFill>
                <a:schemeClr val="accent2">
                  <a:lumMod val="50000"/>
                </a:schemeClr>
              </a:solidFill>
              <a:ea typeface="+mj-ea"/>
              <a:cs typeface="+mj-cs"/>
            </a:endParaRPr>
          </a:p>
        </p:txBody>
      </p:sp>
      <p:sp>
        <p:nvSpPr>
          <p:cNvPr id="77826" name="Content Placeholder 2"/>
          <p:cNvSpPr>
            <a:spLocks noGrp="1"/>
          </p:cNvSpPr>
          <p:nvPr>
            <p:ph idx="1"/>
          </p:nvPr>
        </p:nvSpPr>
        <p:spPr/>
        <p:txBody>
          <a:bodyPr>
            <a:normAutofit fontScale="70000" lnSpcReduction="20000"/>
          </a:bodyPr>
          <a:lstStyle/>
          <a:p>
            <a:pPr marL="571500" lvl="0" eaLnBrk="1" hangingPunct="1">
              <a:lnSpc>
                <a:spcPts val="2800"/>
              </a:lnSpc>
              <a:spcBef>
                <a:spcPts val="1200"/>
              </a:spcBef>
              <a:buClr>
                <a:srgbClr val="3B8636"/>
              </a:buClr>
              <a:buFont typeface="Georgia" panose="02040502050405020303" pitchFamily="18" charset="0"/>
              <a:buAutoNum type="arabicPeriod"/>
            </a:pPr>
            <a:r>
              <a:rPr lang="en-US" altLang="en-US" dirty="0">
                <a:solidFill>
                  <a:srgbClr val="101820"/>
                </a:solidFill>
                <a:ea typeface="MS PGothic" panose="020B0600070205080204" pitchFamily="34" charset="-128"/>
              </a:rPr>
              <a:t>Wants to file for bankruptcy?</a:t>
            </a:r>
          </a:p>
          <a:p>
            <a:pPr marL="571500" lvl="0" eaLnBrk="1" hangingPunct="1">
              <a:lnSpc>
                <a:spcPts val="2800"/>
              </a:lnSpc>
              <a:spcBef>
                <a:spcPts val="1200"/>
              </a:spcBef>
              <a:buClr>
                <a:srgbClr val="3B8636"/>
              </a:buClr>
              <a:buFont typeface="Georgia" panose="02040502050405020303" pitchFamily="18" charset="0"/>
              <a:buAutoNum type="arabicPeriod"/>
            </a:pPr>
            <a:r>
              <a:rPr lang="en-US" altLang="en-US" dirty="0">
                <a:solidFill>
                  <a:srgbClr val="101820"/>
                </a:solidFill>
                <a:ea typeface="MS PGothic" panose="020B0600070205080204" pitchFamily="34" charset="-128"/>
              </a:rPr>
              <a:t>Wants to know how to respond to a creditor</a:t>
            </a:r>
            <a:r>
              <a:rPr lang="ja-JP" altLang="en-US" dirty="0">
                <a:solidFill>
                  <a:srgbClr val="101820"/>
                </a:solidFill>
                <a:ea typeface="MS PGothic" panose="020B0600070205080204" pitchFamily="34" charset="-128"/>
              </a:rPr>
              <a:t>’</a:t>
            </a:r>
            <a:r>
              <a:rPr lang="en-US" altLang="ja-JP" dirty="0">
                <a:solidFill>
                  <a:srgbClr val="101820"/>
                </a:solidFill>
                <a:ea typeface="MS PGothic" panose="020B0600070205080204" pitchFamily="34" charset="-128"/>
              </a:rPr>
              <a:t>s threat to sue?</a:t>
            </a:r>
          </a:p>
          <a:p>
            <a:pPr marL="571500" lvl="0" eaLnBrk="1" hangingPunct="1">
              <a:lnSpc>
                <a:spcPts val="2800"/>
              </a:lnSpc>
              <a:spcBef>
                <a:spcPts val="1200"/>
              </a:spcBef>
              <a:buClr>
                <a:srgbClr val="3B8636"/>
              </a:buClr>
              <a:buFont typeface="Georgia" panose="02040502050405020303" pitchFamily="18" charset="0"/>
              <a:buAutoNum type="arabicPeriod"/>
            </a:pPr>
            <a:r>
              <a:rPr lang="en-US" altLang="en-US" dirty="0">
                <a:solidFill>
                  <a:srgbClr val="101820"/>
                </a:solidFill>
                <a:ea typeface="MS PGothic" panose="020B0600070205080204" pitchFamily="34" charset="-128"/>
              </a:rPr>
              <a:t>Is facing eviction?</a:t>
            </a:r>
          </a:p>
          <a:p>
            <a:pPr marL="571500" lvl="0" eaLnBrk="1" hangingPunct="1">
              <a:lnSpc>
                <a:spcPts val="2800"/>
              </a:lnSpc>
              <a:spcBef>
                <a:spcPts val="1200"/>
              </a:spcBef>
              <a:buClr>
                <a:srgbClr val="3B8636"/>
              </a:buClr>
              <a:buFont typeface="Georgia" panose="02040502050405020303" pitchFamily="18" charset="0"/>
              <a:buAutoNum type="arabicPeriod"/>
            </a:pPr>
            <a:r>
              <a:rPr lang="en-US" altLang="en-US" dirty="0">
                <a:solidFill>
                  <a:srgbClr val="101820"/>
                </a:solidFill>
                <a:ea typeface="MS PGothic" panose="020B0600070205080204" pitchFamily="34" charset="-128"/>
              </a:rPr>
              <a:t>Is facing foreclosure?</a:t>
            </a:r>
          </a:p>
          <a:p>
            <a:pPr marL="571500" lvl="0" eaLnBrk="1" hangingPunct="1">
              <a:lnSpc>
                <a:spcPts val="2800"/>
              </a:lnSpc>
              <a:spcBef>
                <a:spcPts val="1200"/>
              </a:spcBef>
              <a:buClr>
                <a:srgbClr val="3B8636"/>
              </a:buClr>
              <a:buFont typeface="Georgia" panose="02040502050405020303" pitchFamily="18" charset="0"/>
              <a:buAutoNum type="arabicPeriod"/>
            </a:pPr>
            <a:r>
              <a:rPr lang="en-US" altLang="en-US" dirty="0">
                <a:solidFill>
                  <a:srgbClr val="101820"/>
                </a:solidFill>
                <a:ea typeface="MS PGothic" panose="020B0600070205080204" pitchFamily="34" charset="-128"/>
              </a:rPr>
              <a:t>Is not able to provide enough food for herself and other members of her household?</a:t>
            </a:r>
          </a:p>
          <a:p>
            <a:pPr marL="571500" lvl="0" eaLnBrk="1" hangingPunct="1">
              <a:lnSpc>
                <a:spcPts val="2800"/>
              </a:lnSpc>
              <a:spcBef>
                <a:spcPts val="1200"/>
              </a:spcBef>
              <a:buClr>
                <a:srgbClr val="3B8636"/>
              </a:buClr>
              <a:buFont typeface="Georgia" panose="02040502050405020303" pitchFamily="18" charset="0"/>
              <a:buAutoNum type="arabicPeriod"/>
            </a:pPr>
            <a:r>
              <a:rPr lang="en-US" altLang="en-US" dirty="0">
                <a:solidFill>
                  <a:srgbClr val="101820"/>
                </a:solidFill>
                <a:ea typeface="MS PGothic" panose="020B0600070205080204" pitchFamily="34" charset="-128"/>
              </a:rPr>
              <a:t>Is in danger of losing her car due to nonpayment?</a:t>
            </a:r>
          </a:p>
          <a:p>
            <a:pPr marL="571500" lvl="0" eaLnBrk="1" hangingPunct="1">
              <a:lnSpc>
                <a:spcPts val="2800"/>
              </a:lnSpc>
              <a:spcBef>
                <a:spcPts val="1200"/>
              </a:spcBef>
              <a:buClr>
                <a:srgbClr val="3B8636"/>
              </a:buClr>
              <a:buFont typeface="Georgia" panose="02040502050405020303" pitchFamily="18" charset="0"/>
              <a:buAutoNum type="arabicPeriod"/>
            </a:pPr>
            <a:r>
              <a:rPr lang="en-US" altLang="en-US" dirty="0">
                <a:solidFill>
                  <a:srgbClr val="101820"/>
                </a:solidFill>
                <a:ea typeface="MS PGothic" panose="020B0600070205080204" pitchFamily="34" charset="-128"/>
              </a:rPr>
              <a:t>Wants to take out a debt consolidation loan?</a:t>
            </a:r>
          </a:p>
          <a:p>
            <a:pPr marL="571500" lvl="0" eaLnBrk="1" hangingPunct="1">
              <a:lnSpc>
                <a:spcPts val="2800"/>
              </a:lnSpc>
              <a:spcBef>
                <a:spcPts val="1200"/>
              </a:spcBef>
              <a:buClr>
                <a:srgbClr val="3B8636"/>
              </a:buClr>
              <a:buFont typeface="Georgia" panose="02040502050405020303" pitchFamily="18" charset="0"/>
              <a:buAutoNum type="arabicPeriod"/>
            </a:pPr>
            <a:r>
              <a:rPr lang="en-US" altLang="en-US" dirty="0">
                <a:solidFill>
                  <a:srgbClr val="101820"/>
                </a:solidFill>
                <a:ea typeface="MS PGothic" panose="020B0600070205080204" pitchFamily="34" charset="-128"/>
              </a:rPr>
              <a:t>Wants to know how to finance her child</a:t>
            </a:r>
            <a:r>
              <a:rPr lang="ja-JP" altLang="en-US" dirty="0">
                <a:solidFill>
                  <a:srgbClr val="101820"/>
                </a:solidFill>
                <a:ea typeface="MS PGothic" panose="020B0600070205080204" pitchFamily="34" charset="-128"/>
              </a:rPr>
              <a:t>’</a:t>
            </a:r>
            <a:r>
              <a:rPr lang="en-US" altLang="ja-JP" dirty="0">
                <a:solidFill>
                  <a:srgbClr val="101820"/>
                </a:solidFill>
                <a:ea typeface="MS PGothic" panose="020B0600070205080204" pitchFamily="34" charset="-128"/>
              </a:rPr>
              <a:t>s college?</a:t>
            </a:r>
            <a:endParaRPr lang="en-US" altLang="en-US" dirty="0">
              <a:solidFill>
                <a:srgbClr val="101820"/>
              </a:solidFill>
              <a:ea typeface="MS PGothic" panose="020B0600070205080204" pitchFamily="34" charset="-128"/>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descr="See http://files.consumerfinance.gov/f/201407_cfpb_your-money-your-goals_referral-guide.pdf#page=12&#10;&#10;First section of a table on the Creating a Referral Guide publication. The table has 3 columns and 4 rows. The column headers are: Area of assistance, Possible referral partner and Contact information. The row headers are: Cash flow budgeting, Benefits screening and Income tax preparation and filling. Under Possible referral partner several entities are listed, some with links. In this table, Contact information is blan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3813" y="0"/>
            <a:ext cx="6356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dirty="0"/>
              <a:t>Creating a Referral </a:t>
            </a:r>
            <a:r>
              <a:rPr lang="en-US" dirty="0" smtClean="0"/>
              <a:t>Guide</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p:txBody>
          <a:bodyPr/>
          <a:lstStyle/>
          <a:p>
            <a:r>
              <a:rPr lang="en-US" altLang="en-US" dirty="0" smtClean="0"/>
              <a:t>Financial empowerment checklist</a:t>
            </a:r>
          </a:p>
        </p:txBody>
      </p:sp>
      <p:sp>
        <p:nvSpPr>
          <p:cNvPr id="81922" name="Content Placeholder 2"/>
          <p:cNvSpPr>
            <a:spLocks noGrp="1"/>
          </p:cNvSpPr>
          <p:nvPr>
            <p:ph idx="1"/>
          </p:nvPr>
        </p:nvSpPr>
        <p:spPr/>
        <p:txBody>
          <a:bodyPr/>
          <a:lstStyle/>
          <a:p>
            <a:r>
              <a:rPr lang="en-US" altLang="en-US" dirty="0" smtClean="0"/>
              <a:t>The goal is not to cover all of the tools with each person.</a:t>
            </a:r>
          </a:p>
          <a:p>
            <a:r>
              <a:rPr lang="en-US" altLang="en-US" dirty="0" smtClean="0"/>
              <a:t>Instead, find the right module or tools based on:</a:t>
            </a:r>
          </a:p>
          <a:p>
            <a:pPr lvl="1"/>
            <a:r>
              <a:rPr lang="en-US" altLang="en-US" dirty="0" smtClean="0"/>
              <a:t>Their most pressing financial empowerment problem </a:t>
            </a:r>
          </a:p>
          <a:p>
            <a:pPr lvl="1"/>
            <a:r>
              <a:rPr lang="en-US" altLang="en-US" dirty="0" smtClean="0"/>
              <a:t>The area in which they’ve expressed an interest in getting more help</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554038" y="435279"/>
            <a:ext cx="8035925" cy="742950"/>
          </a:xfrm>
        </p:spPr>
        <p:txBody>
          <a:bodyPr>
            <a:normAutofit fontScale="90000"/>
          </a:bodyPr>
          <a:lstStyle/>
          <a:p>
            <a:pPr>
              <a:defRPr/>
            </a:pPr>
            <a:r>
              <a:rPr lang="en-US" dirty="0" smtClean="0">
                <a:ea typeface="ＭＳ Ｐゴシック" charset="0"/>
                <a:cs typeface="+mj-cs"/>
              </a:rPr>
              <a:t>Intro Part 1, Tool 1: Financial empowerment checklist</a:t>
            </a:r>
            <a:endParaRPr lang="en-US" dirty="0">
              <a:ea typeface="ＭＳ Ｐゴシック" charset="0"/>
              <a:cs typeface="+mj-cs"/>
            </a:endParaRPr>
          </a:p>
        </p:txBody>
      </p:sp>
      <p:sp>
        <p:nvSpPr>
          <p:cNvPr id="83970" name="Content Placeholder 11"/>
          <p:cNvSpPr>
            <a:spLocks noGrp="1"/>
          </p:cNvSpPr>
          <p:nvPr>
            <p:ph sz="half" idx="4294967295"/>
          </p:nvPr>
        </p:nvSpPr>
        <p:spPr>
          <a:xfrm>
            <a:off x="457200" y="1425105"/>
            <a:ext cx="2924175" cy="4525962"/>
          </a:xfrm>
        </p:spPr>
        <p:txBody>
          <a:bodyPr/>
          <a:lstStyle/>
          <a:p>
            <a:r>
              <a:rPr lang="en-US" altLang="en-US" dirty="0" smtClean="0"/>
              <a:t>Print off and keep with an individual’s file if appropriate</a:t>
            </a:r>
          </a:p>
          <a:p>
            <a:r>
              <a:rPr lang="en-US" altLang="en-US" dirty="0" smtClean="0"/>
              <a:t>Use to connect meetings you’ve had</a:t>
            </a:r>
          </a:p>
        </p:txBody>
      </p:sp>
      <p:pic>
        <p:nvPicPr>
          <p:cNvPr id="83971" name="Picture 1" descr="See http://files.consumerfinance.gov/f/documents/201701_cfpb_YMYG-Toolkit.pdf#page=20. &#10;&#10;Part of the Financial Empowerment Checklist from Your Money, Your Goals. Module 1: Setting goals and planning for large purchases. Ask yourself: Does the person have clear goals? Is the person satisfied with her financial situation? Table with 3 columns and 3 rows. Column headers: Covered it (where you can check it off), Tool (rows contain: Goal-setting tool, Planning for life events and large purchases, and Buying a car), and Notes and referral information (where you can add notes). Module 2: Saving for emergencies, bills, and goals. Ask yourself: Does the person have money set aside for emergencies or unexpected expenses? Table with 3 columns and 4 rows. Column headers: Covered it (where you can check it off), Tool (rows contain: Savings plan, Savings and benefits: Understanding asset limits, Finding a safe place for savings, and Increasing your income through tax credits), and Notes and referral information (where you can add not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1375" y="1350963"/>
            <a:ext cx="5237163"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p:txBody>
          <a:bodyPr/>
          <a:lstStyle/>
          <a:p>
            <a:r>
              <a:rPr lang="en-US" altLang="en-US" dirty="0" smtClean="0"/>
              <a:t>Train-the-trainer model</a:t>
            </a:r>
          </a:p>
        </p:txBody>
      </p:sp>
      <p:graphicFrame>
        <p:nvGraphicFramePr>
          <p:cNvPr id="10" name="Content Placeholder 4" descr="Three text boxes separated by arrows:&#10;During the training of trainers today, you will learn: 1. Organization and content of the toolkit.  2. How the training is organized.  3. Tools that can help you plan &amp; deliver the training.&#10;&#10;Arrow pointing to the next box.&#10;&#10;Starting today, you develop a plan to train other staff or community members to use the toolkit in their day-to-day work—the organization and content of the toolkit as well as how to use the toolkit with people.&#10;&#10;Arrow pointing to the next box.&#10;&#10;Then you will: You deliver trainings on Your Money, Your Goals to frontline staff in your organization and community. You administer and submit pre- and post-training surveys as well as trainer surveys.&#10;"/>
          <p:cNvGraphicFramePr>
            <a:graphicFrameLocks/>
          </p:cNvGraphicFramePr>
          <p:nvPr>
            <p:extLst>
              <p:ext uri="{D42A27DB-BD31-4B8C-83A1-F6EECF244321}">
                <p14:modId xmlns:p14="http://schemas.microsoft.com/office/powerpoint/2010/main" val="843263757"/>
              </p:ext>
            </p:extLst>
          </p:nvPr>
        </p:nvGraphicFramePr>
        <p:xfrm>
          <a:off x="554038" y="1449859"/>
          <a:ext cx="8589962" cy="5163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altLang="en-US" dirty="0" smtClean="0"/>
              <a:t>Tools for </a:t>
            </a:r>
            <a:r>
              <a:rPr lang="en-US" altLang="en-US" dirty="0"/>
              <a:t>i</a:t>
            </a:r>
            <a:r>
              <a:rPr lang="en-US" altLang="en-US" dirty="0" smtClean="0"/>
              <a:t>mplementation</a:t>
            </a:r>
          </a:p>
        </p:txBody>
      </p:sp>
      <p:pic>
        <p:nvPicPr>
          <p:cNvPr id="4" name="Picture 3" descr="Bottom half of the home page of CFPB's Your Money, Your Goals."/>
          <p:cNvPicPr>
            <a:picLocks noChangeAspect="1"/>
          </p:cNvPicPr>
          <p:nvPr/>
        </p:nvPicPr>
        <p:blipFill>
          <a:blip r:embed="rId3"/>
          <a:stretch>
            <a:fillRect/>
          </a:stretch>
        </p:blipFill>
        <p:spPr>
          <a:xfrm>
            <a:off x="553641" y="1466887"/>
            <a:ext cx="7961709" cy="5391112"/>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lstStyle/>
          <a:p>
            <a:r>
              <a:rPr lang="en-US" altLang="en-US" dirty="0" smtClean="0"/>
              <a:t>Instructions for facilitator or trainer</a:t>
            </a:r>
          </a:p>
        </p:txBody>
      </p:sp>
      <p:sp>
        <p:nvSpPr>
          <p:cNvPr id="3" name="Content Placeholder 2"/>
          <p:cNvSpPr>
            <a:spLocks noGrp="1"/>
          </p:cNvSpPr>
          <p:nvPr>
            <p:ph idx="1"/>
          </p:nvPr>
        </p:nvSpPr>
        <p:spPr/>
        <p:txBody>
          <a:bodyPr/>
          <a:lstStyle/>
          <a:p>
            <a:r>
              <a:rPr lang="en-US" altLang="en-US" b="1" dirty="0" smtClean="0"/>
              <a:t>Facilitation instructions can be found in the “notes” section of the training PowerPoint presentation.</a:t>
            </a:r>
          </a:p>
          <a:p>
            <a:endParaRPr lang="en-US" altLang="en-US" dirty="0" smtClean="0"/>
          </a:p>
          <a:p>
            <a:r>
              <a:rPr lang="en-US" altLang="en-US" dirty="0" smtClean="0"/>
              <a:t>This training may be used without modification, but trainers may feel welcome to add activities that they feel are more relevant for the attendees.</a:t>
            </a:r>
          </a:p>
          <a:p>
            <a:endParaRPr lang="en-US"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 descr="Screenshot of a PowerPoint notes view showing a slide and not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02013" y="114300"/>
            <a:ext cx="5178425" cy="648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Instructions for facilitator or trainer</a:t>
            </a:r>
            <a:r>
              <a:rPr lang="en-US" dirty="0" smtClean="0"/>
              <a:t>:</a:t>
            </a:r>
            <a:br>
              <a:rPr lang="en-US" dirty="0" smtClean="0"/>
            </a:br>
            <a:r>
              <a:rPr lang="en-US" dirty="0"/>
              <a:t/>
            </a:r>
            <a:br>
              <a:rPr lang="en-US" dirty="0"/>
            </a:br>
            <a:r>
              <a:rPr lang="en-US" dirty="0"/>
              <a:t>Go to view and select “notes page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cs typeface="+mj-cs"/>
              </a:rPr>
              <a:t>Money and me: Opening activity</a:t>
            </a:r>
            <a:endParaRPr lang="en-US" dirty="0">
              <a:ea typeface="+mj-ea"/>
              <a:cs typeface="+mj-cs"/>
            </a:endParaRPr>
          </a:p>
        </p:txBody>
      </p:sp>
      <p:sp>
        <p:nvSpPr>
          <p:cNvPr id="3" name="Content Placeholder 2"/>
          <p:cNvSpPr>
            <a:spLocks noGrp="1"/>
          </p:cNvSpPr>
          <p:nvPr>
            <p:ph idx="1"/>
          </p:nvPr>
        </p:nvSpPr>
        <p:spPr/>
        <p:txBody>
          <a:bodyPr rtlCol="0">
            <a:normAutofit/>
          </a:bodyPr>
          <a:lstStyle/>
          <a:p>
            <a:pPr marL="114300" indent="0" eaLnBrk="1" fontAlgn="auto" hangingPunct="1">
              <a:lnSpc>
                <a:spcPts val="4800"/>
              </a:lnSpc>
              <a:spcAft>
                <a:spcPts val="0"/>
              </a:spcAft>
              <a:buFont typeface="Wingdings" charset="2"/>
              <a:buNone/>
              <a:defRPr/>
            </a:pPr>
            <a:r>
              <a:rPr lang="en-US" sz="3600" dirty="0" smtClean="0">
                <a:solidFill>
                  <a:srgbClr val="101820"/>
                </a:solidFill>
                <a:ea typeface="+mn-ea"/>
                <a:cs typeface="Georgia"/>
              </a:rPr>
              <a:t>List all of the words, phrases, sayings, songs, or other associations you have with the word </a:t>
            </a:r>
            <a:r>
              <a:rPr lang="en-US" sz="3600" dirty="0" smtClean="0">
                <a:solidFill>
                  <a:srgbClr val="3B8636"/>
                </a:solidFill>
                <a:ea typeface="+mn-ea"/>
                <a:cs typeface="Georgia"/>
              </a:rPr>
              <a:t>money.</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p:txBody>
          <a:bodyPr/>
          <a:lstStyle/>
          <a:p>
            <a:r>
              <a:rPr lang="en-US" altLang="en-US" dirty="0" smtClean="0"/>
              <a:t>Instructions for facilitator or trainer</a:t>
            </a:r>
          </a:p>
        </p:txBody>
      </p:sp>
      <p:sp>
        <p:nvSpPr>
          <p:cNvPr id="94210" name="Content Placeholder 2"/>
          <p:cNvSpPr>
            <a:spLocks noGrp="1"/>
          </p:cNvSpPr>
          <p:nvPr>
            <p:ph idx="1"/>
          </p:nvPr>
        </p:nvSpPr>
        <p:spPr/>
        <p:txBody>
          <a:bodyPr/>
          <a:lstStyle/>
          <a:p>
            <a:pPr marL="0" indent="0" eaLnBrk="1" hangingPunct="1">
              <a:lnSpc>
                <a:spcPct val="150000"/>
              </a:lnSpc>
              <a:spcBef>
                <a:spcPct val="0"/>
              </a:spcBef>
              <a:buFont typeface="Wingdings" panose="05000000000000000000" pitchFamily="2" charset="2"/>
              <a:buNone/>
            </a:pPr>
            <a:r>
              <a:rPr lang="en-US" altLang="en-US" b="1" i="1" u="sng" dirty="0" smtClean="0">
                <a:solidFill>
                  <a:srgbClr val="000000"/>
                </a:solidFill>
              </a:rPr>
              <a:t>Module 4: Paying Bills and Other Expenses</a:t>
            </a:r>
          </a:p>
          <a:p>
            <a:pPr marL="0" indent="0" eaLnBrk="1" hangingPunct="1">
              <a:lnSpc>
                <a:spcPct val="150000"/>
              </a:lnSpc>
              <a:spcBef>
                <a:spcPct val="0"/>
              </a:spcBef>
              <a:buFont typeface="Wingdings" panose="05000000000000000000" pitchFamily="2" charset="2"/>
              <a:buNone/>
            </a:pPr>
            <a:r>
              <a:rPr lang="en-US" altLang="en-US" b="1" dirty="0" smtClean="0">
                <a:solidFill>
                  <a:srgbClr val="000000"/>
                </a:solidFill>
              </a:rPr>
              <a:t>Estimated Time: 30 Minutes</a:t>
            </a:r>
          </a:p>
          <a:p>
            <a:pPr marL="0" indent="0" eaLnBrk="1" hangingPunct="1">
              <a:lnSpc>
                <a:spcPct val="150000"/>
              </a:lnSpc>
              <a:spcBef>
                <a:spcPct val="0"/>
              </a:spcBef>
              <a:buFont typeface="Wingdings" panose="05000000000000000000" pitchFamily="2" charset="2"/>
              <a:buNone/>
            </a:pPr>
            <a:r>
              <a:rPr lang="en-US" altLang="en-US" b="1" dirty="0" smtClean="0">
                <a:solidFill>
                  <a:srgbClr val="000000"/>
                </a:solidFill>
              </a:rPr>
              <a:t>Methodology: Vote with Your Body / Presentation / Tool Analysis / Small Group Exercise</a:t>
            </a:r>
          </a:p>
          <a:p>
            <a:pPr marL="0" indent="0" eaLnBrk="1" hangingPunct="1">
              <a:lnSpc>
                <a:spcPct val="150000"/>
              </a:lnSpc>
              <a:spcBef>
                <a:spcPct val="0"/>
              </a:spcBef>
              <a:buFont typeface="Wingdings" panose="05000000000000000000" pitchFamily="2" charset="2"/>
              <a:buNone/>
            </a:pPr>
            <a:r>
              <a:rPr lang="en-US" altLang="en-US" b="1" dirty="0" smtClean="0">
                <a:solidFill>
                  <a:srgbClr val="000000"/>
                </a:solidFill>
              </a:rPr>
              <a:t>Corresponding Section in toolkit: Module 4 (Pages 137)</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p:txBody>
          <a:bodyPr/>
          <a:lstStyle/>
          <a:p>
            <a:r>
              <a:rPr lang="en-US" altLang="en-US" dirty="0" smtClean="0"/>
              <a:t>Instructions for facilitator or trainer</a:t>
            </a:r>
          </a:p>
        </p:txBody>
      </p:sp>
      <p:sp>
        <p:nvSpPr>
          <p:cNvPr id="76802" name="Content Placeholder 2"/>
          <p:cNvSpPr>
            <a:spLocks noGrp="1"/>
          </p:cNvSpPr>
          <p:nvPr>
            <p:ph idx="1"/>
          </p:nvPr>
        </p:nvSpPr>
        <p:spPr>
          <a:xfrm>
            <a:off x="553641" y="1523999"/>
            <a:ext cx="8037576" cy="4409209"/>
          </a:xfrm>
        </p:spPr>
        <p:txBody>
          <a:bodyPr>
            <a:normAutofit fontScale="92500" lnSpcReduction="10000"/>
          </a:bodyPr>
          <a:lstStyle/>
          <a:p>
            <a:pPr marL="0" indent="0">
              <a:lnSpc>
                <a:spcPct val="112000"/>
              </a:lnSpc>
              <a:buFont typeface="Wingdings" panose="05000000000000000000" pitchFamily="2" charset="2"/>
              <a:buNone/>
              <a:defRPr/>
            </a:pPr>
            <a:r>
              <a:rPr lang="en-US" altLang="en-US" b="1" u="sng" dirty="0" smtClean="0">
                <a:solidFill>
                  <a:srgbClr val="101820"/>
                </a:solidFill>
              </a:rPr>
              <a:t>Instructions for Facilitator:</a:t>
            </a:r>
          </a:p>
          <a:p>
            <a:pPr marL="0" indent="0">
              <a:lnSpc>
                <a:spcPct val="112000"/>
              </a:lnSpc>
              <a:spcBef>
                <a:spcPts val="500"/>
              </a:spcBef>
              <a:buFont typeface="Wingdings" panose="05000000000000000000" pitchFamily="2" charset="2"/>
              <a:buNone/>
              <a:defRPr/>
            </a:pPr>
            <a:r>
              <a:rPr lang="en-US" altLang="en-US" b="1" dirty="0" smtClean="0">
                <a:solidFill>
                  <a:srgbClr val="101820"/>
                </a:solidFill>
              </a:rPr>
              <a:t>Vote with Your Body</a:t>
            </a:r>
          </a:p>
          <a:p>
            <a:pPr indent="-342900" eaLnBrk="1" hangingPunct="1">
              <a:lnSpc>
                <a:spcPct val="112000"/>
              </a:lnSpc>
              <a:spcBef>
                <a:spcPts val="500"/>
              </a:spcBef>
              <a:defRPr/>
            </a:pPr>
            <a:r>
              <a:rPr lang="en-US" altLang="en-US" dirty="0">
                <a:solidFill>
                  <a:srgbClr val="101820"/>
                </a:solidFill>
                <a:ea typeface="MS PGothic" charset="-128"/>
              </a:rPr>
              <a:t>Prior to the session, hang up three signs on the walls: “Need,” “Want,” and “Obligation.”</a:t>
            </a:r>
          </a:p>
          <a:p>
            <a:pPr indent="-342900" eaLnBrk="1" hangingPunct="1">
              <a:lnSpc>
                <a:spcPct val="112000"/>
              </a:lnSpc>
              <a:spcBef>
                <a:spcPts val="500"/>
              </a:spcBef>
              <a:defRPr/>
            </a:pPr>
            <a:r>
              <a:rPr lang="en-US" altLang="en-US" dirty="0">
                <a:solidFill>
                  <a:srgbClr val="101820"/>
                </a:solidFill>
                <a:ea typeface="MS PGothic" charset="-128"/>
              </a:rPr>
              <a:t>Review the definition of spending.</a:t>
            </a:r>
          </a:p>
          <a:p>
            <a:pPr indent="-342900" eaLnBrk="1" hangingPunct="1">
              <a:lnSpc>
                <a:spcPct val="112000"/>
              </a:lnSpc>
              <a:spcBef>
                <a:spcPts val="500"/>
              </a:spcBef>
              <a:defRPr/>
            </a:pPr>
            <a:r>
              <a:rPr lang="en-US" altLang="en-US" dirty="0">
                <a:solidFill>
                  <a:srgbClr val="101820"/>
                </a:solidFill>
                <a:ea typeface="MS PGothic" charset="-128"/>
              </a:rPr>
              <a:t>Review the definitions of needs, wants, and obligations.</a:t>
            </a:r>
          </a:p>
          <a:p>
            <a:pPr indent="-342900" eaLnBrk="1" hangingPunct="1">
              <a:lnSpc>
                <a:spcPct val="112000"/>
              </a:lnSpc>
              <a:spcBef>
                <a:spcPts val="500"/>
              </a:spcBef>
              <a:defRPr/>
            </a:pPr>
            <a:r>
              <a:rPr lang="en-US" altLang="en-US" dirty="0">
                <a:solidFill>
                  <a:srgbClr val="101820"/>
                </a:solidFill>
                <a:ea typeface="MS PGothic" charset="-128"/>
              </a:rPr>
              <a:t>Tell people you are going to read off a list of items that you could spend money on. Use the list of example expenses below or use others that may be more contextually or culturally relevant to the people you are training. Limit the number of examples to 4 – 6.</a:t>
            </a:r>
          </a:p>
          <a:p>
            <a:pPr indent="-342900" eaLnBrk="1" hangingPunct="1">
              <a:lnSpc>
                <a:spcPct val="112000"/>
              </a:lnSpc>
              <a:spcBef>
                <a:spcPts val="500"/>
              </a:spcBef>
              <a:defRPr/>
            </a:pPr>
            <a:r>
              <a:rPr lang="en-US" altLang="en-US" dirty="0">
                <a:solidFill>
                  <a:srgbClr val="101820"/>
                </a:solidFill>
                <a:ea typeface="MS PGothic" charset="-128"/>
              </a:rPr>
              <a:t>Ask participants to stand under the sign that best represents the category they would put that item in: need, want, or obligation</a:t>
            </a:r>
            <a:r>
              <a:rPr lang="en-US" altLang="en-US" dirty="0" smtClean="0">
                <a:solidFill>
                  <a:srgbClr val="101820"/>
                </a:solidFill>
                <a:ea typeface="MS PGothic" charset="-128"/>
              </a:rPr>
              <a:t>.</a:t>
            </a:r>
            <a:endParaRPr lang="en-US" altLang="en-US" dirty="0">
              <a:solidFill>
                <a:srgbClr val="101820"/>
              </a:solidFill>
              <a:ea typeface="MS PGothic" charset="-128"/>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r>
              <a:rPr lang="en-US" altLang="en-US" dirty="0" smtClean="0"/>
              <a:t>Effective training</a:t>
            </a:r>
          </a:p>
        </p:txBody>
      </p:sp>
      <p:sp>
        <p:nvSpPr>
          <p:cNvPr id="3" name="Content Placeholder 2"/>
          <p:cNvSpPr>
            <a:spLocks noGrp="1"/>
          </p:cNvSpPr>
          <p:nvPr>
            <p:ph idx="1"/>
          </p:nvPr>
        </p:nvSpPr>
        <p:spPr/>
        <p:txBody>
          <a:bodyPr>
            <a:normAutofit/>
          </a:bodyPr>
          <a:lstStyle/>
          <a:p>
            <a:pPr indent="-342900"/>
            <a:r>
              <a:rPr lang="en-US" altLang="en-US" sz="2400" dirty="0" smtClean="0"/>
              <a:t>To be </a:t>
            </a:r>
            <a:r>
              <a:rPr lang="en-US" altLang="en-US" sz="2400" b="1" u="sng" dirty="0" smtClean="0"/>
              <a:t>effective</a:t>
            </a:r>
            <a:r>
              <a:rPr lang="en-US" altLang="en-US" sz="2400" dirty="0" smtClean="0"/>
              <a:t>, the training needs to be </a:t>
            </a:r>
            <a:r>
              <a:rPr lang="en-US" altLang="en-US" sz="2400" b="1" u="sng" dirty="0" smtClean="0"/>
              <a:t>engaging</a:t>
            </a:r>
            <a:r>
              <a:rPr lang="en-US" altLang="en-US" sz="2400" dirty="0" smtClean="0"/>
              <a:t>.</a:t>
            </a:r>
          </a:p>
          <a:p>
            <a:pPr indent="-342900"/>
            <a:r>
              <a:rPr lang="en-US" altLang="en-US" sz="2400" dirty="0" smtClean="0"/>
              <a:t>Every section of the training has </a:t>
            </a:r>
            <a:r>
              <a:rPr lang="en-US" altLang="en-US" sz="2400" b="1" i="1" u="sng" dirty="0" smtClean="0"/>
              <a:t>at least one activity built into it.</a:t>
            </a:r>
          </a:p>
          <a:p>
            <a:pPr indent="-342900"/>
            <a:r>
              <a:rPr lang="en-US" altLang="en-US" sz="2400" dirty="0" smtClean="0"/>
              <a:t>Minimally, </a:t>
            </a:r>
            <a:r>
              <a:rPr lang="en-US" altLang="en-US" sz="2400" b="1" u="sng" dirty="0" smtClean="0"/>
              <a:t>follow the instructions in the training</a:t>
            </a:r>
            <a:r>
              <a:rPr lang="en-US" altLang="en-US" sz="2400" dirty="0" smtClean="0"/>
              <a:t>, and you will create an interactive experience.</a:t>
            </a:r>
          </a:p>
          <a:p>
            <a:pPr indent="-342900"/>
            <a:r>
              <a:rPr lang="en-US" altLang="en-US" sz="2400" dirty="0" smtClean="0"/>
              <a:t>Lecture alone or lecture and discussion is not engaging and not effective.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9"/>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9"/>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9"/>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9"/>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Content Placeholder 1"/>
          <p:cNvSpPr>
            <a:spLocks noGrp="1"/>
          </p:cNvSpPr>
          <p:nvPr>
            <p:ph sz="half" idx="1"/>
          </p:nvPr>
        </p:nvSpPr>
        <p:spPr/>
        <p:txBody>
          <a:bodyPr/>
          <a:lstStyle/>
          <a:p>
            <a:r>
              <a:rPr lang="en-US" altLang="en-US" dirty="0" smtClean="0"/>
              <a:t>Opener—contest</a:t>
            </a:r>
          </a:p>
          <a:p>
            <a:r>
              <a:rPr lang="en-US" altLang="en-US" dirty="0" smtClean="0"/>
              <a:t>Icebreaker</a:t>
            </a:r>
          </a:p>
          <a:p>
            <a:r>
              <a:rPr lang="en-US" altLang="en-US" dirty="0" smtClean="0"/>
              <a:t>Presentation</a:t>
            </a:r>
          </a:p>
          <a:p>
            <a:r>
              <a:rPr lang="en-US" altLang="en-US" dirty="0" smtClean="0"/>
              <a:t>Facilitated discussion</a:t>
            </a:r>
          </a:p>
          <a:p>
            <a:r>
              <a:rPr lang="en-US" altLang="en-US" dirty="0" smtClean="0"/>
              <a:t>Brainstorming</a:t>
            </a:r>
          </a:p>
          <a:p>
            <a:r>
              <a:rPr lang="en-US" altLang="en-US" dirty="0" smtClean="0"/>
              <a:t>Individual activity</a:t>
            </a:r>
          </a:p>
          <a:p>
            <a:r>
              <a:rPr lang="en-US" altLang="en-US" dirty="0" smtClean="0"/>
              <a:t>Large group activity</a:t>
            </a:r>
          </a:p>
          <a:p>
            <a:r>
              <a:rPr lang="en-US" altLang="en-US" dirty="0" smtClean="0"/>
              <a:t>Small group exercise</a:t>
            </a:r>
          </a:p>
          <a:p>
            <a:endParaRPr lang="en-US" altLang="en-US" dirty="0" smtClean="0"/>
          </a:p>
        </p:txBody>
      </p:sp>
      <p:sp>
        <p:nvSpPr>
          <p:cNvPr id="100355" name="Title 3"/>
          <p:cNvSpPr>
            <a:spLocks noGrp="1"/>
          </p:cNvSpPr>
          <p:nvPr>
            <p:ph type="title"/>
          </p:nvPr>
        </p:nvSpPr>
        <p:spPr/>
        <p:txBody>
          <a:bodyPr/>
          <a:lstStyle/>
          <a:p>
            <a:r>
              <a:rPr lang="en-US" altLang="en-US" dirty="0" smtClean="0"/>
              <a:t>Methodologies used in training</a:t>
            </a:r>
          </a:p>
        </p:txBody>
      </p:sp>
      <p:sp>
        <p:nvSpPr>
          <p:cNvPr id="3" name="Content Placeholder 2"/>
          <p:cNvSpPr>
            <a:spLocks noGrp="1"/>
          </p:cNvSpPr>
          <p:nvPr>
            <p:ph sz="half" idx="2"/>
          </p:nvPr>
        </p:nvSpPr>
        <p:spPr/>
        <p:txBody>
          <a:bodyPr/>
          <a:lstStyle/>
          <a:p>
            <a:pPr>
              <a:buFont typeface="Wingdings" charset="0"/>
              <a:buChar char="§"/>
              <a:defRPr/>
            </a:pPr>
            <a:r>
              <a:rPr lang="en-US" dirty="0"/>
              <a:t>Exercise in pairs</a:t>
            </a:r>
          </a:p>
          <a:p>
            <a:pPr>
              <a:buFont typeface="Wingdings" charset="0"/>
              <a:buChar char="§"/>
              <a:defRPr/>
            </a:pPr>
            <a:r>
              <a:rPr lang="en-US" dirty="0"/>
              <a:t>Carousel</a:t>
            </a:r>
          </a:p>
          <a:p>
            <a:pPr>
              <a:buFont typeface="Wingdings" charset="0"/>
              <a:buChar char="§"/>
              <a:defRPr/>
            </a:pPr>
            <a:r>
              <a:rPr lang="en-US" dirty="0"/>
              <a:t>Contest</a:t>
            </a:r>
          </a:p>
          <a:p>
            <a:pPr>
              <a:buFont typeface="Wingdings" charset="0"/>
              <a:buChar char="§"/>
              <a:defRPr/>
            </a:pPr>
            <a:r>
              <a:rPr lang="en-US" dirty="0"/>
              <a:t>Scavenger hunt</a:t>
            </a:r>
          </a:p>
          <a:p>
            <a:pPr>
              <a:buFont typeface="Wingdings" charset="0"/>
              <a:buChar char="§"/>
              <a:defRPr/>
            </a:pPr>
            <a:r>
              <a:rPr lang="en-US" dirty="0"/>
              <a:t>Role play</a:t>
            </a:r>
          </a:p>
          <a:p>
            <a:pPr>
              <a:buFont typeface="Wingdings" charset="0"/>
              <a:buChar char="§"/>
              <a:defRPr/>
            </a:pPr>
            <a:r>
              <a:rPr lang="en-US" dirty="0"/>
              <a:t>Skit</a:t>
            </a:r>
          </a:p>
          <a:p>
            <a:pPr>
              <a:buFont typeface="Wingdings" charset="0"/>
              <a:buChar char="§"/>
              <a:defRPr/>
            </a:pPr>
            <a:r>
              <a:rPr lang="en-US" dirty="0"/>
              <a:t>Tool analysis</a:t>
            </a:r>
          </a:p>
          <a:p>
            <a:pPr>
              <a:buFont typeface="Wingdings" charset="0"/>
              <a:buChar char="§"/>
              <a:defRPr/>
            </a:pPr>
            <a:r>
              <a:rPr lang="en-US" dirty="0"/>
              <a:t>Vote with your body</a:t>
            </a:r>
          </a:p>
          <a:p>
            <a:pPr marL="0" indent="0">
              <a:buFont typeface="Wingdings" panose="05000000000000000000" pitchFamily="2" charset="2"/>
              <a:buNone/>
              <a:defRPr/>
            </a:pP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p:txBody>
          <a:bodyPr/>
          <a:lstStyle/>
          <a:p>
            <a:r>
              <a:rPr lang="en-US" altLang="en-US" dirty="0" smtClean="0"/>
              <a:t>Interactive exercises</a:t>
            </a:r>
          </a:p>
        </p:txBody>
      </p:sp>
      <p:sp>
        <p:nvSpPr>
          <p:cNvPr id="102402" name="Content Placeholder 2"/>
          <p:cNvSpPr>
            <a:spLocks noGrp="1"/>
          </p:cNvSpPr>
          <p:nvPr>
            <p:ph idx="1"/>
          </p:nvPr>
        </p:nvSpPr>
        <p:spPr/>
        <p:txBody>
          <a:bodyPr/>
          <a:lstStyle/>
          <a:p>
            <a:r>
              <a:rPr lang="en-US" altLang="en-US" b="1" dirty="0" smtClean="0"/>
              <a:t>Opening activity—Money and me</a:t>
            </a:r>
          </a:p>
          <a:p>
            <a:pPr lvl="1"/>
            <a:r>
              <a:rPr lang="en-US" altLang="en-US" dirty="0" smtClean="0"/>
              <a:t>Small group brainstorming set up as a contest and large group facilitated discussion</a:t>
            </a:r>
          </a:p>
          <a:p>
            <a:r>
              <a:rPr lang="en-US" altLang="en-US" b="1" dirty="0" smtClean="0"/>
              <a:t>Financial empowerment and service providers</a:t>
            </a:r>
          </a:p>
          <a:p>
            <a:pPr lvl="1"/>
            <a:r>
              <a:rPr lang="en-US" altLang="en-US" dirty="0" smtClean="0"/>
              <a:t>Debate OR cost benefit analysis</a:t>
            </a:r>
          </a:p>
          <a:p>
            <a:r>
              <a:rPr lang="en-US" altLang="en-US" b="1" dirty="0" smtClean="0"/>
              <a:t>Orientation to the toolkit</a:t>
            </a:r>
          </a:p>
          <a:p>
            <a:pPr lvl="1"/>
            <a:r>
              <a:rPr lang="en-US" altLang="en-US" dirty="0" smtClean="0"/>
              <a:t>Scavenger hunt in small groups</a:t>
            </a:r>
          </a:p>
          <a:p>
            <a:r>
              <a:rPr lang="en-US" altLang="en-US" b="1" dirty="0" smtClean="0"/>
              <a:t>Creating a referral guide</a:t>
            </a:r>
          </a:p>
          <a:p>
            <a:pPr lvl="1"/>
            <a:r>
              <a:rPr lang="en-US" altLang="en-US" dirty="0" smtClean="0"/>
              <a:t>Build a chart</a:t>
            </a:r>
          </a:p>
          <a:p>
            <a:endParaRPr lang="en-US" altLang="en-US"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lstStyle/>
          <a:p>
            <a:r>
              <a:rPr lang="en-US" altLang="en-US" dirty="0" smtClean="0"/>
              <a:t>Interactive exercises</a:t>
            </a:r>
          </a:p>
        </p:txBody>
      </p:sp>
      <p:sp>
        <p:nvSpPr>
          <p:cNvPr id="104450" name="Content Placeholder 2"/>
          <p:cNvSpPr>
            <a:spLocks noGrp="1"/>
          </p:cNvSpPr>
          <p:nvPr>
            <p:ph idx="1"/>
          </p:nvPr>
        </p:nvSpPr>
        <p:spPr/>
        <p:txBody>
          <a:bodyPr/>
          <a:lstStyle/>
          <a:p>
            <a:r>
              <a:rPr lang="en-US" altLang="en-US" b="1" dirty="0" smtClean="0"/>
              <a:t>Understanding the situation and starting the money conversation</a:t>
            </a:r>
          </a:p>
          <a:p>
            <a:pPr lvl="1"/>
            <a:r>
              <a:rPr lang="en-US" altLang="en-US" dirty="0" smtClean="0"/>
              <a:t>Individual exercise (financial empowerment self-assessment)</a:t>
            </a:r>
          </a:p>
          <a:p>
            <a:pPr lvl="1"/>
            <a:r>
              <a:rPr lang="en-US" altLang="en-US" dirty="0" smtClean="0"/>
              <a:t>Small group brainstorm</a:t>
            </a:r>
          </a:p>
          <a:p>
            <a:pPr lvl="1"/>
            <a:r>
              <a:rPr lang="en-US" altLang="en-US" dirty="0" smtClean="0"/>
              <a:t>Top 10 Money Conversations—instead of scavenger hunt</a:t>
            </a:r>
          </a:p>
          <a:p>
            <a:r>
              <a:rPr lang="en-US" altLang="en-US" b="1" dirty="0" smtClean="0"/>
              <a:t>Setting goals and planning for large purchases </a:t>
            </a:r>
            <a:br>
              <a:rPr lang="en-US" altLang="en-US" b="1" dirty="0" smtClean="0"/>
            </a:br>
            <a:r>
              <a:rPr lang="en-US" altLang="en-US" b="1" dirty="0" smtClean="0"/>
              <a:t>(Module 1)</a:t>
            </a:r>
          </a:p>
          <a:p>
            <a:pPr lvl="1"/>
            <a:r>
              <a:rPr lang="en-US" altLang="en-US" dirty="0" smtClean="0"/>
              <a:t>Scenarios in small groups</a:t>
            </a:r>
          </a:p>
          <a:p>
            <a:endParaRPr lang="en-US" altLang="en-US"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p:txBody>
          <a:bodyPr/>
          <a:lstStyle/>
          <a:p>
            <a:r>
              <a:rPr lang="en-US" altLang="en-US" dirty="0" smtClean="0"/>
              <a:t>Interactive exercises</a:t>
            </a:r>
          </a:p>
        </p:txBody>
      </p:sp>
      <p:sp>
        <p:nvSpPr>
          <p:cNvPr id="106498" name="Content Placeholder 2"/>
          <p:cNvSpPr>
            <a:spLocks noGrp="1"/>
          </p:cNvSpPr>
          <p:nvPr>
            <p:ph idx="1"/>
          </p:nvPr>
        </p:nvSpPr>
        <p:spPr/>
        <p:txBody>
          <a:bodyPr>
            <a:normAutofit fontScale="85000" lnSpcReduction="20000"/>
          </a:bodyPr>
          <a:lstStyle/>
          <a:p>
            <a:r>
              <a:rPr lang="en-US" altLang="en-US" b="1" dirty="0" smtClean="0"/>
              <a:t>Saving for emergencies, bills, and goals (Module 2)</a:t>
            </a:r>
          </a:p>
          <a:p>
            <a:pPr lvl="1"/>
            <a:r>
              <a:rPr lang="en-US" altLang="en-US" dirty="0" smtClean="0"/>
              <a:t>Small group brainstorm and analysis</a:t>
            </a:r>
          </a:p>
          <a:p>
            <a:pPr lvl="1"/>
            <a:r>
              <a:rPr lang="en-US" altLang="en-US" dirty="0" smtClean="0"/>
              <a:t>Discussion in pairs using example (spark plug example)</a:t>
            </a:r>
          </a:p>
          <a:p>
            <a:pPr lvl="1"/>
            <a:r>
              <a:rPr lang="en-US" altLang="en-US" dirty="0" smtClean="0"/>
              <a:t>Completing the asset limits chart</a:t>
            </a:r>
          </a:p>
          <a:p>
            <a:r>
              <a:rPr lang="en-US" altLang="en-US" b="1" dirty="0" smtClean="0"/>
              <a:t>Tracking and managing income and benefits (Module 3)</a:t>
            </a:r>
          </a:p>
          <a:p>
            <a:pPr lvl="1"/>
            <a:r>
              <a:rPr lang="en-US" altLang="en-US" dirty="0" smtClean="0"/>
              <a:t>Individual tool review</a:t>
            </a:r>
          </a:p>
          <a:p>
            <a:r>
              <a:rPr lang="en-US" altLang="en-US" b="1" dirty="0" smtClean="0"/>
              <a:t>Paying bills and other expenses (Module 4)</a:t>
            </a:r>
          </a:p>
          <a:p>
            <a:pPr lvl="1"/>
            <a:r>
              <a:rPr lang="en-US" altLang="en-US" dirty="0" smtClean="0"/>
              <a:t>Vote with your body (needs, wants, obligations)</a:t>
            </a:r>
          </a:p>
          <a:p>
            <a:pPr lvl="1"/>
            <a:r>
              <a:rPr lang="en-US" altLang="en-US" dirty="0" smtClean="0"/>
              <a:t>Individual tool review (bill calendar)</a:t>
            </a:r>
          </a:p>
          <a:p>
            <a:pPr lvl="1"/>
            <a:r>
              <a:rPr lang="en-US" altLang="en-US" dirty="0" smtClean="0"/>
              <a:t>Small group exercise (strategies for cutting expenses)</a:t>
            </a:r>
          </a:p>
          <a:p>
            <a:pPr lvl="1"/>
            <a:r>
              <a:rPr lang="en-US" altLang="en-US" dirty="0" smtClean="0"/>
              <a:t>Small group exercise (consequences of skipping bills)</a:t>
            </a:r>
          </a:p>
          <a:p>
            <a:endParaRPr lang="en-US" altLang="en-US"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p:txBody>
          <a:bodyPr/>
          <a:lstStyle/>
          <a:p>
            <a:r>
              <a:rPr lang="en-US" altLang="en-US" dirty="0" smtClean="0"/>
              <a:t>Interactive exercises</a:t>
            </a:r>
          </a:p>
        </p:txBody>
      </p:sp>
      <p:sp>
        <p:nvSpPr>
          <p:cNvPr id="108546" name="Content Placeholder 2"/>
          <p:cNvSpPr>
            <a:spLocks noGrp="1"/>
          </p:cNvSpPr>
          <p:nvPr>
            <p:ph idx="1"/>
          </p:nvPr>
        </p:nvSpPr>
        <p:spPr/>
        <p:txBody>
          <a:bodyPr/>
          <a:lstStyle/>
          <a:p>
            <a:r>
              <a:rPr lang="en-US" altLang="en-US" b="1" dirty="0" smtClean="0"/>
              <a:t>Getting through the month (Module 5)</a:t>
            </a:r>
          </a:p>
          <a:p>
            <a:pPr lvl="1"/>
            <a:r>
              <a:rPr lang="en-US" altLang="en-US" dirty="0" smtClean="0"/>
              <a:t>Scenario analysis (Raphael)</a:t>
            </a:r>
          </a:p>
          <a:p>
            <a:pPr lvl="1"/>
            <a:r>
              <a:rPr lang="en-US" altLang="en-US" dirty="0" smtClean="0"/>
              <a:t>Small group brainstorm (improving cash flow checklist)</a:t>
            </a:r>
          </a:p>
          <a:p>
            <a:r>
              <a:rPr lang="en-US" altLang="en-US" b="1" dirty="0" smtClean="0"/>
              <a:t>Dealing with debt (Module 6)</a:t>
            </a:r>
          </a:p>
          <a:p>
            <a:pPr lvl="1"/>
            <a:r>
              <a:rPr lang="en-US" altLang="en-US" dirty="0" smtClean="0"/>
              <a:t>Stand up, sit down (good debt, bad debt)</a:t>
            </a:r>
          </a:p>
          <a:p>
            <a:pPr lvl="1"/>
            <a:r>
              <a:rPr lang="en-US" altLang="en-US" dirty="0" smtClean="0"/>
              <a:t>Exercise in pairs (Shawna DTI)</a:t>
            </a:r>
          </a:p>
          <a:p>
            <a:endParaRPr lang="en-US" altLang="en-US" dirty="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p:txBody>
          <a:bodyPr/>
          <a:lstStyle/>
          <a:p>
            <a:r>
              <a:rPr lang="en-US" altLang="en-US" dirty="0" smtClean="0"/>
              <a:t>Interactive exercises</a:t>
            </a:r>
          </a:p>
        </p:txBody>
      </p:sp>
      <p:sp>
        <p:nvSpPr>
          <p:cNvPr id="110594" name="Content Placeholder 2"/>
          <p:cNvSpPr>
            <a:spLocks noGrp="1"/>
          </p:cNvSpPr>
          <p:nvPr>
            <p:ph idx="1"/>
          </p:nvPr>
        </p:nvSpPr>
        <p:spPr/>
        <p:txBody>
          <a:bodyPr>
            <a:normAutofit lnSpcReduction="10000"/>
          </a:bodyPr>
          <a:lstStyle/>
          <a:p>
            <a:r>
              <a:rPr lang="en-US" altLang="en-US" b="1" dirty="0" smtClean="0"/>
              <a:t>Understanding credit reports and scores (Module 7)</a:t>
            </a:r>
          </a:p>
          <a:p>
            <a:pPr lvl="1"/>
            <a:r>
              <a:rPr lang="en-US" altLang="en-US" dirty="0" smtClean="0"/>
              <a:t>Credit report scavenger hunt </a:t>
            </a:r>
          </a:p>
          <a:p>
            <a:pPr lvl="1"/>
            <a:r>
              <a:rPr lang="en-US" altLang="en-US" dirty="0" smtClean="0"/>
              <a:t>Large group exercise (keeping records)</a:t>
            </a:r>
          </a:p>
          <a:p>
            <a:r>
              <a:rPr lang="en-US" altLang="en-US" b="1" dirty="0" smtClean="0"/>
              <a:t>Money services, cards, accounts, and loans (Module 8)</a:t>
            </a:r>
          </a:p>
          <a:p>
            <a:pPr lvl="1"/>
            <a:r>
              <a:rPr lang="en-US" altLang="en-US" dirty="0" smtClean="0"/>
              <a:t>Individual exercise (know your options)</a:t>
            </a:r>
          </a:p>
          <a:p>
            <a:pPr lvl="1"/>
            <a:r>
              <a:rPr lang="en-US" altLang="en-US" dirty="0" smtClean="0"/>
              <a:t>Exercise in pairs / large group discussion (money services)</a:t>
            </a:r>
          </a:p>
          <a:p>
            <a:r>
              <a:rPr lang="en-US" altLang="en-US" b="1" dirty="0" smtClean="0"/>
              <a:t>Protecting your money (Module 9)</a:t>
            </a:r>
          </a:p>
          <a:p>
            <a:pPr lvl="1"/>
            <a:r>
              <a:rPr lang="en-US" altLang="en-US" dirty="0" smtClean="0"/>
              <a:t>Skits (red flags)</a:t>
            </a:r>
          </a:p>
          <a:p>
            <a:pPr lvl="1"/>
            <a:r>
              <a:rPr lang="en-US" altLang="en-US" dirty="0" smtClean="0"/>
              <a:t>Teach back (learning about consumer protection)</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p:nvPr>
        </p:nvSpPr>
        <p:spPr/>
        <p:txBody>
          <a:bodyPr/>
          <a:lstStyle/>
          <a:p>
            <a:r>
              <a:rPr lang="en-US" altLang="en-US" dirty="0" smtClean="0"/>
              <a:t>Keys to interactive training</a:t>
            </a:r>
          </a:p>
        </p:txBody>
      </p:sp>
      <p:sp>
        <p:nvSpPr>
          <p:cNvPr id="112642" name="Content Placeholder 2"/>
          <p:cNvSpPr>
            <a:spLocks noGrp="1"/>
          </p:cNvSpPr>
          <p:nvPr>
            <p:ph idx="1"/>
          </p:nvPr>
        </p:nvSpPr>
        <p:spPr/>
        <p:txBody>
          <a:bodyPr/>
          <a:lstStyle/>
          <a:p>
            <a:r>
              <a:rPr lang="en-US" altLang="en-US" b="1" dirty="0" smtClean="0"/>
              <a:t>Read the facilitator’s guide and be sure you understand how to facilitate the activity.</a:t>
            </a:r>
          </a:p>
          <a:p>
            <a:pPr lvl="1"/>
            <a:r>
              <a:rPr lang="en-US" altLang="en-US" dirty="0" smtClean="0"/>
              <a:t>This generally takes more than one reading.</a:t>
            </a:r>
          </a:p>
          <a:p>
            <a:r>
              <a:rPr lang="en-US" altLang="en-US" b="1" dirty="0" smtClean="0"/>
              <a:t>Make notes </a:t>
            </a:r>
            <a:r>
              <a:rPr lang="en-US" altLang="en-US" dirty="0" smtClean="0"/>
              <a:t>to personalize the activity.</a:t>
            </a:r>
          </a:p>
          <a:p>
            <a:r>
              <a:rPr lang="en-US" altLang="en-US" b="1" dirty="0" smtClean="0"/>
              <a:t>Prepare, prepare, prepare.</a:t>
            </a:r>
          </a:p>
          <a:p>
            <a:r>
              <a:rPr lang="en-US" altLang="en-US" dirty="0" smtClean="0"/>
              <a:t>Understand that </a:t>
            </a:r>
            <a:r>
              <a:rPr lang="en-US" altLang="en-US" b="1" dirty="0" smtClean="0"/>
              <a:t>it may take you longer to facilitate </a:t>
            </a:r>
            <a:r>
              <a:rPr lang="en-US" altLang="en-US" dirty="0" smtClean="0"/>
              <a:t>an activity that you are unfamiliar with.</a:t>
            </a:r>
          </a:p>
          <a:p>
            <a:r>
              <a:rPr lang="en-US" altLang="en-US" b="1" dirty="0" smtClean="0"/>
              <a:t>Better to cover less content using interactive approaches than all of the content using presentation or lecture only.</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eaLnBrk="1" hangingPunct="1"/>
            <a:r>
              <a:rPr lang="en-US" altLang="en-US" dirty="0" smtClean="0"/>
              <a:t>Money and me: Opening activity</a:t>
            </a:r>
          </a:p>
        </p:txBody>
      </p:sp>
      <p:sp>
        <p:nvSpPr>
          <p:cNvPr id="24578" name="Content Placeholder 2"/>
          <p:cNvSpPr>
            <a:spLocks noGrp="1"/>
          </p:cNvSpPr>
          <p:nvPr>
            <p:ph idx="1"/>
          </p:nvPr>
        </p:nvSpPr>
        <p:spPr/>
        <p:txBody>
          <a:bodyPr/>
          <a:lstStyle/>
          <a:p>
            <a:pPr marL="114300" indent="0" eaLnBrk="1" hangingPunct="1">
              <a:lnSpc>
                <a:spcPct val="100000"/>
              </a:lnSpc>
              <a:buFont typeface="Wingdings" panose="05000000000000000000" pitchFamily="2" charset="2"/>
              <a:buNone/>
            </a:pPr>
            <a:r>
              <a:rPr lang="en-US" altLang="en-US" sz="4400" dirty="0" smtClean="0">
                <a:solidFill>
                  <a:srgbClr val="3B8636"/>
                </a:solidFill>
              </a:rPr>
              <a:t>money </a:t>
            </a:r>
          </a:p>
          <a:p>
            <a:pPr marL="114300" indent="0" eaLnBrk="1" hangingPunct="1">
              <a:lnSpc>
                <a:spcPct val="100000"/>
              </a:lnSpc>
              <a:buFont typeface="Wingdings" panose="05000000000000000000" pitchFamily="2" charset="2"/>
              <a:buNone/>
            </a:pPr>
            <a:r>
              <a:rPr lang="en-US" altLang="en-US" sz="4000" dirty="0" smtClean="0">
                <a:solidFill>
                  <a:srgbClr val="3B3C3E"/>
                </a:solidFill>
              </a:rPr>
              <a:t>any generally accepted medium </a:t>
            </a:r>
            <a:br>
              <a:rPr lang="en-US" altLang="en-US" sz="4000" dirty="0" smtClean="0">
                <a:solidFill>
                  <a:srgbClr val="3B3C3E"/>
                </a:solidFill>
              </a:rPr>
            </a:br>
            <a:r>
              <a:rPr lang="en-US" altLang="en-US" sz="4000" dirty="0" smtClean="0">
                <a:solidFill>
                  <a:srgbClr val="3B3C3E"/>
                </a:solidFill>
              </a:rPr>
              <a:t>of exchange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p:cNvSpPr>
            <a:spLocks noGrp="1"/>
          </p:cNvSpPr>
          <p:nvPr>
            <p:ph type="ctrTitle"/>
          </p:nvPr>
        </p:nvSpPr>
        <p:spPr/>
        <p:txBody>
          <a:bodyPr/>
          <a:lstStyle/>
          <a:p>
            <a:r>
              <a:rPr lang="en-US" altLang="en-US" dirty="0" smtClean="0">
                <a:solidFill>
                  <a:srgbClr val="3B8636"/>
                </a:solidFill>
              </a:rPr>
              <a:t>Your Money, Your Goals</a:t>
            </a:r>
          </a:p>
        </p:txBody>
      </p:sp>
      <p:sp>
        <p:nvSpPr>
          <p:cNvPr id="6" name="Subtitle 5"/>
          <p:cNvSpPr>
            <a:spLocks noGrp="1"/>
          </p:cNvSpPr>
          <p:nvPr>
            <p:ph type="subTitle" idx="1"/>
          </p:nvPr>
        </p:nvSpPr>
        <p:spPr/>
        <p:txBody>
          <a:bodyPr/>
          <a:lstStyle/>
          <a:p>
            <a:r>
              <a:rPr lang="en-US" altLang="en-US" smtClean="0"/>
              <a:t>Understanding the situation and starting </a:t>
            </a:r>
            <a:br>
              <a:rPr lang="en-US" altLang="en-US" smtClean="0"/>
            </a:br>
            <a:r>
              <a:rPr lang="en-US" altLang="en-US" smtClean="0"/>
              <a:t>the money conversation</a:t>
            </a:r>
            <a:endParaRPr lang="en-US" alt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Financial empowerment self-assessment</a:t>
            </a:r>
            <a:endParaRPr lang="en-US" dirty="0"/>
          </a:p>
        </p:txBody>
      </p:sp>
      <p:sp>
        <p:nvSpPr>
          <p:cNvPr id="3" name="Content Placeholder 2"/>
          <p:cNvSpPr>
            <a:spLocks noGrp="1"/>
          </p:cNvSpPr>
          <p:nvPr>
            <p:ph idx="1"/>
          </p:nvPr>
        </p:nvSpPr>
        <p:spPr/>
        <p:txBody>
          <a:bodyPr/>
          <a:lstStyle/>
          <a:p>
            <a:pPr marL="0" indent="0">
              <a:lnSpc>
                <a:spcPts val="1800"/>
              </a:lnSpc>
              <a:spcBef>
                <a:spcPts val="0"/>
              </a:spcBef>
              <a:buFont typeface="Wingdings" charset="2"/>
              <a:buNone/>
              <a:defRPr/>
            </a:pPr>
            <a:r>
              <a:rPr lang="en-US" b="1" dirty="0" smtClean="0"/>
              <a:t>Complete Tool 2: </a:t>
            </a:r>
            <a:r>
              <a:rPr lang="en-US" dirty="0" smtClean="0"/>
              <a:t>Financial empowerment self-assessment</a:t>
            </a:r>
            <a:br>
              <a:rPr lang="en-US" dirty="0" smtClean="0"/>
            </a:br>
            <a:endParaRPr lang="en-US" dirty="0" smtClean="0"/>
          </a:p>
          <a:p>
            <a:pPr marL="0" indent="0">
              <a:lnSpc>
                <a:spcPts val="1800"/>
              </a:lnSpc>
              <a:spcBef>
                <a:spcPts val="0"/>
              </a:spcBef>
              <a:buFont typeface="Wingdings" charset="2"/>
              <a:buNone/>
              <a:defRPr/>
            </a:pPr>
            <a:endParaRPr lang="en-US" b="1" i="1" dirty="0" smtClean="0"/>
          </a:p>
          <a:p>
            <a:pPr marL="0" indent="0">
              <a:lnSpc>
                <a:spcPts val="1800"/>
              </a:lnSpc>
              <a:spcBef>
                <a:spcPts val="0"/>
              </a:spcBef>
              <a:buFont typeface="Wingdings" charset="2"/>
              <a:buNone/>
              <a:defRPr/>
            </a:pPr>
            <a:r>
              <a:rPr lang="en-US" i="1" dirty="0" smtClean="0"/>
              <a:t>Reflection Questions</a:t>
            </a:r>
          </a:p>
          <a:p>
            <a:pPr>
              <a:lnSpc>
                <a:spcPts val="2800"/>
              </a:lnSpc>
              <a:spcBef>
                <a:spcPts val="1200"/>
              </a:spcBef>
              <a:buFont typeface="Wingdings" charset="2"/>
              <a:buChar char="§"/>
              <a:defRPr/>
            </a:pPr>
            <a:r>
              <a:rPr lang="en-US" dirty="0" smtClean="0"/>
              <a:t>How did you feel about completing this assessment?</a:t>
            </a:r>
          </a:p>
          <a:p>
            <a:pPr>
              <a:lnSpc>
                <a:spcPts val="2800"/>
              </a:lnSpc>
              <a:spcBef>
                <a:spcPts val="1200"/>
              </a:spcBef>
              <a:buFont typeface="Wingdings" charset="2"/>
              <a:buChar char="§"/>
              <a:defRPr/>
            </a:pPr>
            <a:r>
              <a:rPr lang="en-US" dirty="0" smtClean="0"/>
              <a:t>Were there topics you knew more about than you thought you would?</a:t>
            </a:r>
          </a:p>
          <a:p>
            <a:pPr>
              <a:lnSpc>
                <a:spcPts val="2800"/>
              </a:lnSpc>
              <a:spcBef>
                <a:spcPts val="1200"/>
              </a:spcBef>
              <a:buFont typeface="Wingdings" charset="2"/>
              <a:buChar char="§"/>
              <a:defRPr/>
            </a:pPr>
            <a:r>
              <a:rPr lang="en-US" dirty="0" smtClean="0"/>
              <a:t>What topics would you like to learn more about?</a:t>
            </a:r>
          </a:p>
          <a:p>
            <a:pPr>
              <a:lnSpc>
                <a:spcPts val="2800"/>
              </a:lnSpc>
              <a:spcBef>
                <a:spcPts val="1200"/>
              </a:spcBef>
              <a:buFont typeface="Wingdings" charset="2"/>
              <a:buChar char="§"/>
              <a:defRPr/>
            </a:pPr>
            <a:r>
              <a:rPr lang="en-US" dirty="0" smtClean="0"/>
              <a:t>How can you learn more about them?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p:cNvSpPr>
            <a:spLocks noGrp="1"/>
          </p:cNvSpPr>
          <p:nvPr>
            <p:ph type="title"/>
          </p:nvPr>
        </p:nvSpPr>
        <p:spPr/>
        <p:txBody>
          <a:bodyPr/>
          <a:lstStyle/>
          <a:p>
            <a:pPr eaLnBrk="1" hangingPunct="1"/>
            <a:r>
              <a:rPr lang="en-US" altLang="en-US" dirty="0" smtClean="0"/>
              <a:t>Situation assessment</a:t>
            </a:r>
          </a:p>
        </p:txBody>
      </p:sp>
      <p:sp>
        <p:nvSpPr>
          <p:cNvPr id="118786" name="Content Placeholder 2"/>
          <p:cNvSpPr>
            <a:spLocks noGrp="1"/>
          </p:cNvSpPr>
          <p:nvPr>
            <p:ph idx="1"/>
          </p:nvPr>
        </p:nvSpPr>
        <p:spPr/>
        <p:txBody>
          <a:bodyPr/>
          <a:lstStyle/>
          <a:p>
            <a:pPr marL="114300" indent="0" eaLnBrk="1" hangingPunct="1">
              <a:spcAft>
                <a:spcPts val="1200"/>
              </a:spcAft>
              <a:buFont typeface="Wingdings" panose="05000000000000000000" pitchFamily="2" charset="2"/>
              <a:buNone/>
            </a:pPr>
            <a:r>
              <a:rPr lang="en-US" altLang="en-US" sz="3600" i="1" dirty="0" smtClean="0">
                <a:solidFill>
                  <a:srgbClr val="000000"/>
                </a:solidFill>
              </a:rPr>
              <a:t>A picture of conditions today used </a:t>
            </a:r>
          </a:p>
          <a:p>
            <a:pPr marL="114300" indent="0" eaLnBrk="1" hangingPunct="1">
              <a:spcAft>
                <a:spcPts val="1200"/>
              </a:spcAft>
              <a:buFont typeface="Wingdings" panose="05000000000000000000" pitchFamily="2" charset="2"/>
              <a:buNone/>
            </a:pPr>
            <a:r>
              <a:rPr lang="en-US" altLang="en-US" sz="3600" i="1" dirty="0" smtClean="0">
                <a:solidFill>
                  <a:srgbClr val="000000"/>
                </a:solidFill>
              </a:rPr>
              <a:t>to inform and plan for actions to </a:t>
            </a:r>
          </a:p>
          <a:p>
            <a:pPr marL="114300" indent="0" eaLnBrk="1" hangingPunct="1">
              <a:spcAft>
                <a:spcPts val="1200"/>
              </a:spcAft>
              <a:buFont typeface="Wingdings" panose="05000000000000000000" pitchFamily="2" charset="2"/>
              <a:buNone/>
            </a:pPr>
            <a:r>
              <a:rPr lang="en-US" altLang="en-US" sz="3600" i="1" dirty="0" smtClean="0">
                <a:solidFill>
                  <a:srgbClr val="000000"/>
                </a:solidFill>
              </a:rPr>
              <a:t>change conditions in the future</a:t>
            </a:r>
            <a:endParaRPr lang="en-US" altLang="en-US" sz="3600" dirty="0" smtClean="0">
              <a:solidFill>
                <a:srgbClr val="00000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p:cNvSpPr>
            <a:spLocks noGrp="1"/>
          </p:cNvSpPr>
          <p:nvPr>
            <p:ph type="title"/>
          </p:nvPr>
        </p:nvSpPr>
        <p:spPr/>
        <p:txBody>
          <a:bodyPr/>
          <a:lstStyle/>
          <a:p>
            <a:r>
              <a:rPr lang="en-US" altLang="en-US" dirty="0" smtClean="0"/>
              <a:t>Introduction Part 2, Tool 1: My money picture</a:t>
            </a:r>
          </a:p>
        </p:txBody>
      </p:sp>
      <p:pic>
        <p:nvPicPr>
          <p:cNvPr id="120834" name="Picture 1" descr="See http://files.consumerfinance.gov/f/documents/201701_cfpb_YMYG-Toolkit.pdf#page=37.&#10;&#10;If you could change one thing about your financial situation, what would it be? Table from My Money Picture. The table has 4 columns and 9 rows. Column headers: Question, Yes, No, and I don’t know. Questions are: 1. Do you have dreams for you or your children that require money to make them happen? 2. Are you behind on rent, car payments, or your mortgage? 3. Are you behind on utility payments? 4. Can you count on having about the same amount of income every week? 5. When unexpected expenses or emergencies happen, do you have some money set aside to cover them? 6. Do your money, benefits, and other resources cover all of your bills and living expenses each month? 7. Do you have student loans or other debts you’re having trouble paying? 8. Has your credit history made it hard to get a car, insurance, a phone, or a job? Columns with Yes, No and I don't know are blank for checkmark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5934" y="1385299"/>
            <a:ext cx="5201165" cy="480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1" descr="See http://files.consumerfinance.gov/f/documents/201701_cfpb_YMYG-Toolkit.pdf#page=39.&#10;&#10;Table with 3 columns and 3 rows. Column headers: Question, Response, and Quick Tips. Question 1. Do you have dreams for you or your children that require money to make them happen? Response: If No or I don’t know, see Module 1. Quick Tips: Brainstorm a list of your hopes, wants, and dreams. Pick one and turn it into a goal with a timeframe, Make it specific and measurable, Figure out how much you need to save or set aside each week (or month) to reach your goals. Question 2. Are you behind on rent, car payments, or your mortgage? Response: If Yes, call 211 or local emergency assistance center. For homeowners, call 888-995-HOPE. See Module 4, Tool 5: When cash is short: Prioritizing bills and planning spending. Quick Tips: Call 211 or local emergency assistance center, By dialing 211, people in need of assistance are referred, and sometimes connected, to appropriate agencies and community organizations, For homeowners, call 888-995-HOPE or CFPB at 855-411-CFPB (2372). You can find contact information for certified housing counselors on CFPB’s website at http://www.consumerfinance.gov/find-ahousing-counselor. Question 3. Are you behind on utility payments? Response If Yes, call 211 or local emergency assistance cent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6315" y="1367628"/>
            <a:ext cx="6170226" cy="461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Title 1"/>
          <p:cNvSpPr>
            <a:spLocks noGrp="1"/>
          </p:cNvSpPr>
          <p:nvPr>
            <p:ph type="title"/>
          </p:nvPr>
        </p:nvSpPr>
        <p:spPr/>
        <p:txBody>
          <a:bodyPr/>
          <a:lstStyle/>
          <a:p>
            <a:r>
              <a:rPr lang="en-US" altLang="en-US" dirty="0">
                <a:solidFill>
                  <a:srgbClr val="3B3C3E"/>
                </a:solidFill>
              </a:rPr>
              <a:t>Introduction Part 2, Tool 1: My </a:t>
            </a:r>
            <a:r>
              <a:rPr lang="en-US" altLang="en-US" dirty="0" smtClean="0">
                <a:solidFill>
                  <a:srgbClr val="3B3C3E"/>
                </a:solidFill>
              </a:rPr>
              <a:t>money picture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11" y="535917"/>
            <a:ext cx="2542032" cy="1682496"/>
          </a:xfrm>
        </p:spPr>
        <p:txBody>
          <a:bodyPr/>
          <a:lstStyle/>
          <a:p>
            <a:r>
              <a:rPr lang="en-US" altLang="en-US" dirty="0"/>
              <a:t>Make the most of short-term contacts</a:t>
            </a:r>
            <a:br>
              <a:rPr lang="en-US" altLang="en-US" dirty="0"/>
            </a:br>
            <a:r>
              <a:rPr lang="en-US" altLang="en-US" dirty="0"/>
              <a:t/>
            </a:r>
            <a:br>
              <a:rPr lang="en-US" altLang="en-US" dirty="0"/>
            </a:br>
            <a:r>
              <a:rPr lang="en-US" altLang="en-US" dirty="0"/>
              <a:t>Broaden the conversation</a:t>
            </a:r>
            <a:br>
              <a:rPr lang="en-US" altLang="en-US" dirty="0"/>
            </a:br>
            <a:r>
              <a:rPr lang="en-US" altLang="en-US" dirty="0"/>
              <a:t/>
            </a:r>
            <a:br>
              <a:rPr lang="en-US" altLang="en-US" dirty="0"/>
            </a:br>
            <a:r>
              <a:rPr lang="en-US" altLang="en-US" dirty="0"/>
              <a:t>Respond when people initiate - </a:t>
            </a:r>
            <a:r>
              <a:rPr lang="en-US" altLang="en-US" b="1" i="1" dirty="0"/>
              <a:t>directly or indirectly</a:t>
            </a:r>
            <a:endParaRPr lang="en-US" dirty="0"/>
          </a:p>
        </p:txBody>
      </p:sp>
      <p:pic>
        <p:nvPicPr>
          <p:cNvPr id="124930" name="Picture 2" descr="Aaliyah: My utilities are due, but I don't get my next paycheck for five days, so I'm broke! You know how it is. And, I'm going to be late with the electric again. You: Oh no. I know being late means fees. Are you in danger of getting your electricity cut off? Aaliyah: No, I don't think so. I've only been late one other time this year that I can think of... You: Are you sure you'll have the money next week to cover this bill as well as other expenses you will have? Aaliyah: Well, I wouldn't say I'm sure. When it comes to money who is really sure about anything. I mean I think if I plan with my money, I'll do all of this work and still end up broke and disappointed. You know, putting all that effort into something and it gets you nowhere. You: Gosh, I get what you mean. But even though things don't work out exactly as planned, I've found plans with my money can help me make sure I get some of the big things like my car payment, rent, and utilities covered. There are a few tools I could show you if you might be just a little interested... Aaliyah: Mmmm. Well you know how I feel about planning, but I guess I could take a look...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81275" y="298450"/>
            <a:ext cx="6562725" cy="656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p:cNvSpPr>
            <a:spLocks noGrp="1"/>
          </p:cNvSpPr>
          <p:nvPr>
            <p:ph type="title"/>
          </p:nvPr>
        </p:nvSpPr>
        <p:spPr/>
        <p:txBody>
          <a:bodyPr/>
          <a:lstStyle/>
          <a:p>
            <a:pPr eaLnBrk="1" hangingPunct="1"/>
            <a:r>
              <a:rPr lang="en-US" altLang="en-US" dirty="0" smtClean="0"/>
              <a:t>Other strategies for starting the conversation</a:t>
            </a:r>
          </a:p>
        </p:txBody>
      </p:sp>
      <p:sp>
        <p:nvSpPr>
          <p:cNvPr id="126978" name="Content Placeholder 2"/>
          <p:cNvSpPr>
            <a:spLocks noGrp="1"/>
          </p:cNvSpPr>
          <p:nvPr>
            <p:ph idx="1"/>
          </p:nvPr>
        </p:nvSpPr>
        <p:spPr/>
        <p:txBody>
          <a:bodyPr/>
          <a:lstStyle/>
          <a:p>
            <a:pPr marL="0" indent="0" eaLnBrk="1" hangingPunct="1">
              <a:lnSpc>
                <a:spcPts val="4500"/>
              </a:lnSpc>
              <a:spcBef>
                <a:spcPts val="1200"/>
              </a:spcBef>
              <a:buFont typeface="Wingdings" panose="05000000000000000000" pitchFamily="2" charset="2"/>
              <a:buNone/>
            </a:pPr>
            <a:r>
              <a:rPr lang="en-US" altLang="en-US" sz="2800" dirty="0" smtClean="0"/>
              <a:t>Brainstorm with your group </a:t>
            </a:r>
            <a:r>
              <a:rPr lang="en-US" altLang="en-US" sz="2800" b="1" u="sng" dirty="0" smtClean="0"/>
              <a:t>specific opportunities </a:t>
            </a:r>
            <a:r>
              <a:rPr lang="en-US" altLang="en-US" sz="2800" dirty="0" smtClean="0"/>
              <a:t>for </a:t>
            </a:r>
            <a:r>
              <a:rPr lang="en-US" altLang="en-US" sz="2800" i="1" dirty="0" smtClean="0"/>
              <a:t>beginning the financial empowerment conversation</a:t>
            </a:r>
            <a:r>
              <a:rPr lang="en-US" altLang="en-US" sz="2800" dirty="0" smtClean="0"/>
              <a:t>.</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ctrTitle"/>
          </p:nvPr>
        </p:nvSpPr>
        <p:spPr/>
        <p:txBody>
          <a:bodyPr/>
          <a:lstStyle/>
          <a:p>
            <a:r>
              <a:rPr lang="en-US" altLang="en-US" dirty="0" smtClean="0">
                <a:solidFill>
                  <a:srgbClr val="3B8636"/>
                </a:solidFill>
              </a:rPr>
              <a:t>Your Money, Your Goals</a:t>
            </a:r>
          </a:p>
        </p:txBody>
      </p:sp>
      <p:sp>
        <p:nvSpPr>
          <p:cNvPr id="6" name="Subtitle 5"/>
          <p:cNvSpPr>
            <a:spLocks noGrp="1"/>
          </p:cNvSpPr>
          <p:nvPr>
            <p:ph type="subTitle" idx="1"/>
          </p:nvPr>
        </p:nvSpPr>
        <p:spPr/>
        <p:txBody>
          <a:bodyPr/>
          <a:lstStyle/>
          <a:p>
            <a:r>
              <a:rPr lang="en-US" altLang="en-US" smtClean="0"/>
              <a:t>Module 1: Setting goals and planning for large purchases</a:t>
            </a:r>
            <a:endParaRPr lang="en-US" alt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6"/>
          <p:cNvSpPr>
            <a:spLocks noGrp="1"/>
          </p:cNvSpPr>
          <p:nvPr>
            <p:ph type="title"/>
          </p:nvPr>
        </p:nvSpPr>
        <p:spPr/>
        <p:txBody>
          <a:bodyPr/>
          <a:lstStyle/>
          <a:p>
            <a:r>
              <a:rPr lang="en-US" altLang="en-US" dirty="0" smtClean="0"/>
              <a:t>SMART goals</a:t>
            </a:r>
          </a:p>
        </p:txBody>
      </p:sp>
      <p:sp>
        <p:nvSpPr>
          <p:cNvPr id="155650" name="Content Placeholder 7"/>
          <p:cNvSpPr>
            <a:spLocks noGrp="1"/>
          </p:cNvSpPr>
          <p:nvPr>
            <p:ph idx="1"/>
          </p:nvPr>
        </p:nvSpPr>
        <p:spPr/>
        <p:txBody>
          <a:bodyPr/>
          <a:lstStyle/>
          <a:p>
            <a:r>
              <a:rPr lang="en-US" altLang="en-US" dirty="0" smtClean="0"/>
              <a:t>Specific</a:t>
            </a:r>
          </a:p>
          <a:p>
            <a:r>
              <a:rPr lang="en-US" altLang="en-US" dirty="0" smtClean="0"/>
              <a:t>Measurable</a:t>
            </a:r>
          </a:p>
          <a:p>
            <a:r>
              <a:rPr lang="en-US" altLang="en-US" dirty="0" smtClean="0"/>
              <a:t>Able to be reached</a:t>
            </a:r>
          </a:p>
          <a:p>
            <a:r>
              <a:rPr lang="en-US" altLang="en-US" dirty="0" smtClean="0"/>
              <a:t>Relevant </a:t>
            </a:r>
          </a:p>
          <a:p>
            <a:r>
              <a:rPr lang="en-US" altLang="en-US" dirty="0" smtClean="0"/>
              <a:t>Time-framed</a:t>
            </a:r>
          </a:p>
          <a:p>
            <a:endParaRPr lang="en-US" altLang="en-US" dirty="0"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Content Placeholder 2" descr="Hopes, wants, and dreams: I’d like to buy a new television. Strong goal: I will save $400 and purchase a new television in six months. Hopes, wants, and dreams: I want to get out of credit card debt. Strong goal: I will pay down $1,000 of my debt over the next 18 months. &#10;"/>
          <p:cNvSpPr>
            <a:spLocks noGrp="1"/>
          </p:cNvSpPr>
          <p:nvPr>
            <p:ph sz="half" idx="1"/>
          </p:nvPr>
        </p:nvSpPr>
        <p:spPr>
          <a:xfrm>
            <a:off x="548640" y="1162269"/>
            <a:ext cx="2927985" cy="4325112"/>
          </a:xfrm>
        </p:spPr>
        <p:txBody>
          <a:bodyPr/>
          <a:lstStyle/>
          <a:p>
            <a:pPr marL="0" indent="0" eaLnBrk="1" hangingPunct="1">
              <a:buFont typeface="Wingdings" panose="05000000000000000000" pitchFamily="2" charset="2"/>
              <a:buNone/>
            </a:pPr>
            <a:endParaRPr lang="en-US" altLang="en-US" dirty="0" smtClean="0">
              <a:solidFill>
                <a:srgbClr val="101820"/>
              </a:solidFill>
            </a:endParaRPr>
          </a:p>
          <a:p>
            <a:pPr marL="0" indent="0" eaLnBrk="1" hangingPunct="1">
              <a:buFont typeface="Wingdings" panose="05000000000000000000" pitchFamily="2" charset="2"/>
              <a:buNone/>
            </a:pPr>
            <a:endParaRPr lang="en-US" altLang="en-US" dirty="0">
              <a:solidFill>
                <a:srgbClr val="101820"/>
              </a:solidFill>
            </a:endParaRPr>
          </a:p>
          <a:p>
            <a:pPr marL="0" indent="0" eaLnBrk="1" hangingPunct="1">
              <a:buFont typeface="Wingdings" panose="05000000000000000000" pitchFamily="2" charset="2"/>
              <a:buNone/>
            </a:pPr>
            <a:r>
              <a:rPr lang="en-US" altLang="en-US" dirty="0" smtClean="0">
                <a:solidFill>
                  <a:srgbClr val="101820"/>
                </a:solidFill>
              </a:rPr>
              <a:t>I</a:t>
            </a:r>
            <a:r>
              <a:rPr lang="ja-JP" altLang="en-US" dirty="0" smtClean="0">
                <a:solidFill>
                  <a:srgbClr val="101820"/>
                </a:solidFill>
              </a:rPr>
              <a:t>’</a:t>
            </a:r>
            <a:r>
              <a:rPr lang="en-US" altLang="ja-JP" dirty="0" smtClean="0">
                <a:solidFill>
                  <a:srgbClr val="101820"/>
                </a:solidFill>
              </a:rPr>
              <a:t>d like to buy a new television.</a:t>
            </a:r>
          </a:p>
          <a:p>
            <a:pPr marL="0" indent="0" eaLnBrk="1" hangingPunct="1">
              <a:buFont typeface="Wingdings" panose="05000000000000000000" pitchFamily="2" charset="2"/>
              <a:buNone/>
            </a:pPr>
            <a:r>
              <a:rPr lang="en-US" altLang="en-US" dirty="0" smtClean="0">
                <a:solidFill>
                  <a:srgbClr val="101820"/>
                </a:solidFill>
              </a:rPr>
              <a:t/>
            </a:r>
            <a:br>
              <a:rPr lang="en-US" altLang="en-US" dirty="0" smtClean="0">
                <a:solidFill>
                  <a:srgbClr val="101820"/>
                </a:solidFill>
              </a:rPr>
            </a:br>
            <a:endParaRPr lang="en-US" altLang="en-US" dirty="0" smtClean="0">
              <a:solidFill>
                <a:srgbClr val="101820"/>
              </a:solidFill>
            </a:endParaRPr>
          </a:p>
          <a:p>
            <a:pPr marL="0" indent="0" eaLnBrk="1" hangingPunct="1">
              <a:buFont typeface="Wingdings" panose="05000000000000000000" pitchFamily="2" charset="2"/>
              <a:buNone/>
            </a:pPr>
            <a:r>
              <a:rPr lang="en-US" altLang="en-US" dirty="0" smtClean="0">
                <a:solidFill>
                  <a:srgbClr val="101820"/>
                </a:solidFill>
              </a:rPr>
              <a:t>I want to get out of </a:t>
            </a:r>
            <a:br>
              <a:rPr lang="en-US" altLang="en-US" dirty="0" smtClean="0">
                <a:solidFill>
                  <a:srgbClr val="101820"/>
                </a:solidFill>
              </a:rPr>
            </a:br>
            <a:r>
              <a:rPr lang="en-US" altLang="en-US" dirty="0" smtClean="0">
                <a:solidFill>
                  <a:srgbClr val="101820"/>
                </a:solidFill>
              </a:rPr>
              <a:t>credit card debt. </a:t>
            </a:r>
          </a:p>
          <a:p>
            <a:pPr marL="0" indent="0" eaLnBrk="1" hangingPunct="1"/>
            <a:endParaRPr lang="en-US" altLang="en-US" dirty="0" smtClean="0">
              <a:solidFill>
                <a:srgbClr val="101820"/>
              </a:solidFill>
            </a:endParaRPr>
          </a:p>
          <a:p>
            <a:pPr marL="0" indent="0" eaLnBrk="1" hangingPunct="1"/>
            <a:endParaRPr lang="en-US" altLang="en-US" dirty="0" smtClean="0">
              <a:solidFill>
                <a:srgbClr val="101820"/>
              </a:solidFill>
            </a:endParaRPr>
          </a:p>
          <a:p>
            <a:pPr marL="0" indent="0" eaLnBrk="1" hangingPunct="1"/>
            <a:endParaRPr lang="en-US" altLang="en-US" dirty="0" smtClean="0">
              <a:solidFill>
                <a:srgbClr val="101820"/>
              </a:solidFill>
            </a:endParaRPr>
          </a:p>
          <a:p>
            <a:pPr marL="0" indent="0" eaLnBrk="1" hangingPunct="1"/>
            <a:endParaRPr lang="en-US" altLang="en-US" dirty="0" smtClean="0">
              <a:solidFill>
                <a:srgbClr val="101820"/>
              </a:solidFill>
            </a:endParaRPr>
          </a:p>
        </p:txBody>
      </p:sp>
      <p:sp>
        <p:nvSpPr>
          <p:cNvPr id="157697" name="Title 1"/>
          <p:cNvSpPr>
            <a:spLocks noGrp="1"/>
          </p:cNvSpPr>
          <p:nvPr>
            <p:ph type="title"/>
          </p:nvPr>
        </p:nvSpPr>
        <p:spPr/>
        <p:txBody>
          <a:bodyPr/>
          <a:lstStyle/>
          <a:p>
            <a:pPr eaLnBrk="1" hangingPunct="1"/>
            <a:r>
              <a:rPr lang="en-US" altLang="en-US" dirty="0" smtClean="0">
                <a:solidFill>
                  <a:srgbClr val="101820"/>
                </a:solidFill>
              </a:rPr>
              <a:t>Hopes, wants, and dreams vs. strong goal</a:t>
            </a:r>
          </a:p>
        </p:txBody>
      </p:sp>
      <p:sp>
        <p:nvSpPr>
          <p:cNvPr id="157699" name="Content Placeholder 3" descr="Hopes, wants, and dreams: I’d like to buy a new television. Strong goal: I will save $400 and purchase a new television in six months. Hopes, wants, and dreams: I want to get out of credit card debt. Strong goal: I will pay down $1,000 of my debt over the next 18 months. &#10;"/>
          <p:cNvSpPr>
            <a:spLocks noGrp="1"/>
          </p:cNvSpPr>
          <p:nvPr>
            <p:ph sz="half" idx="2"/>
          </p:nvPr>
        </p:nvSpPr>
        <p:spPr>
          <a:xfrm>
            <a:off x="4686300" y="1162269"/>
            <a:ext cx="3951287" cy="3971146"/>
          </a:xfrm>
        </p:spPr>
        <p:txBody>
          <a:bodyPr/>
          <a:lstStyle/>
          <a:p>
            <a:pPr marL="0" indent="0" eaLnBrk="1" hangingPunct="1">
              <a:buFont typeface="Wingdings" panose="05000000000000000000" pitchFamily="2" charset="2"/>
              <a:buNone/>
            </a:pPr>
            <a:endParaRPr lang="en-US" altLang="en-US" b="1" dirty="0" smtClean="0">
              <a:solidFill>
                <a:srgbClr val="101820"/>
              </a:solidFill>
            </a:endParaRPr>
          </a:p>
          <a:p>
            <a:pPr marL="0" indent="0" eaLnBrk="1" hangingPunct="1">
              <a:buFont typeface="Wingdings" panose="05000000000000000000" pitchFamily="2" charset="2"/>
              <a:buNone/>
            </a:pPr>
            <a:endParaRPr lang="en-US" altLang="en-US" b="1" dirty="0">
              <a:solidFill>
                <a:srgbClr val="101820"/>
              </a:solidFill>
            </a:endParaRPr>
          </a:p>
          <a:p>
            <a:pPr marL="0" indent="0" eaLnBrk="1" hangingPunct="1">
              <a:buFont typeface="Wingdings" panose="05000000000000000000" pitchFamily="2" charset="2"/>
              <a:buNone/>
            </a:pPr>
            <a:r>
              <a:rPr lang="en-US" altLang="en-US" b="1" dirty="0" smtClean="0">
                <a:solidFill>
                  <a:srgbClr val="101820"/>
                </a:solidFill>
              </a:rPr>
              <a:t>I will save $400 and purchase a new television in six months. </a:t>
            </a:r>
          </a:p>
          <a:p>
            <a:pPr marL="0" indent="0" eaLnBrk="1" hangingPunct="1">
              <a:buFont typeface="Wingdings" panose="05000000000000000000" pitchFamily="2" charset="2"/>
              <a:buNone/>
            </a:pPr>
            <a:r>
              <a:rPr lang="en-US" altLang="en-US" b="1" dirty="0" smtClean="0">
                <a:solidFill>
                  <a:srgbClr val="101820"/>
                </a:solidFill>
              </a:rPr>
              <a:t/>
            </a:r>
            <a:br>
              <a:rPr lang="en-US" altLang="en-US" b="1" dirty="0" smtClean="0">
                <a:solidFill>
                  <a:srgbClr val="101820"/>
                </a:solidFill>
              </a:rPr>
            </a:br>
            <a:r>
              <a:rPr lang="en-US" altLang="en-US" b="1" dirty="0" smtClean="0">
                <a:solidFill>
                  <a:srgbClr val="101820"/>
                </a:solidFill>
              </a:rPr>
              <a:t>I will pay down $1,000 of my debt over the next 18 months. </a:t>
            </a:r>
          </a:p>
          <a:p>
            <a:pPr marL="0" indent="0" eaLnBrk="1" hangingPunct="1">
              <a:buFont typeface="Wingdings" panose="05000000000000000000" pitchFamily="2" charset="2"/>
              <a:buNone/>
            </a:pPr>
            <a:endParaRPr lang="en-US" altLang="en-US" b="1" dirty="0" smtClean="0">
              <a:solidFill>
                <a:srgbClr val="101820"/>
              </a:solidFill>
            </a:endParaRPr>
          </a:p>
          <a:p>
            <a:pPr marL="0" indent="0" eaLnBrk="1" hangingPunct="1">
              <a:buFont typeface="Wingdings" panose="05000000000000000000" pitchFamily="2" charset="2"/>
              <a:buNone/>
            </a:pPr>
            <a:endParaRPr lang="en-US" altLang="en-US" dirty="0" smtClean="0">
              <a:solidFill>
                <a:srgbClr val="101820"/>
              </a:solidFill>
            </a:endParaRPr>
          </a:p>
        </p:txBody>
      </p:sp>
      <p:sp>
        <p:nvSpPr>
          <p:cNvPr id="157700" name="Content Placeholder 2" descr="Hopes, wants, and dreams: I’d like to buy a new television. Strong goal: I will save $400 and purchase a new television in six months. Hopes, wants, and dreams: I want to get out of credit card debt. Strong goal: I will pay down $1,000 of my debt over the next 18 months. &#10;"/>
          <p:cNvSpPr txBox="1">
            <a:spLocks/>
          </p:cNvSpPr>
          <p:nvPr/>
        </p:nvSpPr>
        <p:spPr bwMode="auto">
          <a:xfrm>
            <a:off x="515938" y="1416050"/>
            <a:ext cx="352901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buFont typeface="Wingdings" panose="05000000000000000000" pitchFamily="2" charset="2"/>
              <a:buNone/>
            </a:pPr>
            <a:r>
              <a:rPr lang="en-US" altLang="en-US" sz="2000" i="1" dirty="0" smtClean="0">
                <a:solidFill>
                  <a:srgbClr val="101820"/>
                </a:solidFill>
              </a:rPr>
              <a:t>Hopes</a:t>
            </a:r>
            <a:r>
              <a:rPr lang="en-US" altLang="en-US" sz="2000" i="1" dirty="0">
                <a:solidFill>
                  <a:srgbClr val="101820"/>
                </a:solidFill>
              </a:rPr>
              <a:t>, wants, and dreams </a:t>
            </a:r>
          </a:p>
        </p:txBody>
      </p:sp>
      <p:sp>
        <p:nvSpPr>
          <p:cNvPr id="157701" name="Content Placeholder 2" descr="Hopes, wants, and dreams: I’d like to buy a new television. Strong goal: I will save $400 and purchase a new television in six months. Hopes, wants, and dreams: I want to get out of credit card debt. Strong goal: I will pay down $1,000 of my debt over the next 18 months. &#10;"/>
          <p:cNvSpPr txBox="1">
            <a:spLocks/>
          </p:cNvSpPr>
          <p:nvPr/>
        </p:nvSpPr>
        <p:spPr bwMode="auto">
          <a:xfrm>
            <a:off x="4318000" y="1416050"/>
            <a:ext cx="239712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buFont typeface="Wingdings" panose="05000000000000000000" pitchFamily="2" charset="2"/>
              <a:buNone/>
            </a:pPr>
            <a:r>
              <a:rPr lang="en-US" altLang="en-US" sz="2000" i="1" dirty="0">
                <a:solidFill>
                  <a:srgbClr val="101820"/>
                </a:solidFill>
              </a:rPr>
              <a:t>Strong goal</a:t>
            </a:r>
          </a:p>
        </p:txBody>
      </p:sp>
      <p:pic>
        <p:nvPicPr>
          <p:cNvPr id="157702" name="Picture 18" descr="Hopes, wants, and dreams: I’d like to buy a new television. Strong goal: I will save $400 and purchase a new television in six months. Hopes, wants, and dreams: I want to get out of credit card debt. Strong goal: I will pay down $1,000 of my debt over the next 18 months.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0113" y="2327275"/>
            <a:ext cx="36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3" name="Picture 19" descr="Hopes, wants, and dreams: I’d like to buy a new television. Strong goal: I will save $400 and purchase a new television in six months. Hopes, wants, and dreams: I want to get out of credit card debt. Strong goal: I will pay down $1,000 of my debt over the next 18 months.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25" y="3924689"/>
            <a:ext cx="36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pPr eaLnBrk="1" hangingPunct="1"/>
            <a:r>
              <a:rPr lang="en-US" altLang="en-US" dirty="0" smtClean="0"/>
              <a:t>Money: What does it mean?</a:t>
            </a:r>
          </a:p>
        </p:txBody>
      </p:sp>
      <p:sp>
        <p:nvSpPr>
          <p:cNvPr id="3" name="Content Placeholder 2"/>
          <p:cNvSpPr>
            <a:spLocks noGrp="1"/>
          </p:cNvSpPr>
          <p:nvPr>
            <p:ph idx="1"/>
          </p:nvPr>
        </p:nvSpPr>
        <p:spPr/>
        <p:txBody>
          <a:bodyPr/>
          <a:lstStyle/>
          <a:p>
            <a:pPr eaLnBrk="1" hangingPunct="1"/>
            <a:r>
              <a:rPr lang="en-US" altLang="en-US" dirty="0" smtClean="0"/>
              <a:t>Where do associations about money come from?</a:t>
            </a:r>
          </a:p>
          <a:p>
            <a:pPr eaLnBrk="1" hangingPunct="1"/>
            <a:r>
              <a:rPr lang="en-US" altLang="en-US" dirty="0" smtClean="0"/>
              <a:t>How do these associations reflect attitudes and feelings about money?</a:t>
            </a:r>
          </a:p>
          <a:p>
            <a:pPr eaLnBrk="1" hangingPunct="1"/>
            <a:r>
              <a:rPr lang="en-US" altLang="en-US" dirty="0" smtClean="0"/>
              <a:t>How are attitudes and feelings related to behaviors and actions?</a:t>
            </a:r>
          </a:p>
          <a:p>
            <a:pPr eaLnBrk="1" hangingPunct="1"/>
            <a:r>
              <a:rPr lang="en-US" altLang="en-US" dirty="0" smtClean="0"/>
              <a:t>What does this mean when we are working with the people we serve?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itle 6"/>
          <p:cNvSpPr>
            <a:spLocks noGrp="1"/>
          </p:cNvSpPr>
          <p:nvPr>
            <p:ph type="title"/>
          </p:nvPr>
        </p:nvSpPr>
        <p:spPr/>
        <p:txBody>
          <a:bodyPr/>
          <a:lstStyle/>
          <a:p>
            <a:r>
              <a:rPr lang="en-US" altLang="en-US" dirty="0" smtClean="0">
                <a:solidFill>
                  <a:srgbClr val="101820"/>
                </a:solidFill>
              </a:rPr>
              <a:t>Goal-setting tool</a:t>
            </a:r>
          </a:p>
        </p:txBody>
      </p:sp>
      <p:graphicFrame>
        <p:nvGraphicFramePr>
          <p:cNvPr id="5" name="Content Placeholder 4" descr="Four boxes separated by rightward pointing arrows.  From left to right, the boxes say: &#10;1. Brainstorm list of hopes, wants, and dreams&#10;2. SMART goals&#10;3. Action plan&#10;4. Figure out weekly savings target&#10;"/>
          <p:cNvGraphicFramePr>
            <a:graphicFrameLocks/>
          </p:cNvGraphicFramePr>
          <p:nvPr>
            <p:extLst>
              <p:ext uri="{D42A27DB-BD31-4B8C-83A1-F6EECF244321}">
                <p14:modId xmlns:p14="http://schemas.microsoft.com/office/powerpoint/2010/main" val="661889632"/>
              </p:ext>
            </p:extLst>
          </p:nvPr>
        </p:nvGraphicFramePr>
        <p:xfrm>
          <a:off x="457200" y="1098478"/>
          <a:ext cx="8132763"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9747" name="Picture 7" descr="&quot;&quot;"/>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3489325"/>
            <a:ext cx="36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8" name="Picture 8" descr="&quot;&quot;"/>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48163" y="3492500"/>
            <a:ext cx="36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9" name="Picture 9" descr="&quot;&quot;"/>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30975" y="3492500"/>
            <a:ext cx="36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Up Arrow 7" descr="Arrow pointing upward to the rightmost box, which states &quot;Figure out weekly savings target&quot;"/>
          <p:cNvSpPr/>
          <p:nvPr/>
        </p:nvSpPr>
        <p:spPr>
          <a:xfrm>
            <a:off x="7446963" y="4283075"/>
            <a:ext cx="752475" cy="857250"/>
          </a:xfrm>
          <a:prstGeom prst="upArrow">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a:lstStyle/>
          <a:p>
            <a:pPr>
              <a:defRPr/>
            </a:pPr>
            <a:endParaRPr lang="en-US" dirty="0"/>
          </a:p>
        </p:txBody>
      </p:sp>
      <p:sp>
        <p:nvSpPr>
          <p:cNvPr id="159751" name="TextBox 1" descr="Text linked to the rightmost box, which states &quot;Figure out weekly savings target.&quot; The text says:&#10;&#10;Becomes part of cash flow budget&#10;&#10;May become the purpose for the cash flow budget&#10;"/>
          <p:cNvSpPr txBox="1">
            <a:spLocks noChangeArrowheads="1"/>
          </p:cNvSpPr>
          <p:nvPr/>
        </p:nvSpPr>
        <p:spPr bwMode="auto">
          <a:xfrm>
            <a:off x="6308725" y="5140325"/>
            <a:ext cx="276383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gn="ctr">
              <a:lnSpc>
                <a:spcPct val="100000"/>
              </a:lnSpc>
              <a:spcBef>
                <a:spcPct val="0"/>
              </a:spcBef>
              <a:buClrTx/>
              <a:buFontTx/>
              <a:buNone/>
            </a:pPr>
            <a:r>
              <a:rPr lang="en-US" altLang="en-US" sz="1600" b="1" i="1" dirty="0"/>
              <a:t>Becomes part of cash flow budget</a:t>
            </a:r>
          </a:p>
          <a:p>
            <a:pPr algn="ctr">
              <a:lnSpc>
                <a:spcPct val="100000"/>
              </a:lnSpc>
              <a:spcBef>
                <a:spcPct val="0"/>
              </a:spcBef>
              <a:buClrTx/>
              <a:buFontTx/>
              <a:buNone/>
            </a:pPr>
            <a:endParaRPr lang="en-US" altLang="en-US" sz="1600" b="1" i="1" dirty="0"/>
          </a:p>
          <a:p>
            <a:pPr algn="ctr">
              <a:lnSpc>
                <a:spcPct val="100000"/>
              </a:lnSpc>
              <a:spcBef>
                <a:spcPct val="0"/>
              </a:spcBef>
              <a:buClrTx/>
              <a:buFontTx/>
              <a:buNone/>
            </a:pPr>
            <a:r>
              <a:rPr lang="en-US" altLang="en-US" sz="1600" b="1" i="1" dirty="0"/>
              <a:t>May become the purpose for the cash flow budget</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1"/>
          <p:cNvSpPr>
            <a:spLocks noGrp="1"/>
          </p:cNvSpPr>
          <p:nvPr>
            <p:ph type="title"/>
          </p:nvPr>
        </p:nvSpPr>
        <p:spPr/>
        <p:txBody>
          <a:bodyPr/>
          <a:lstStyle/>
          <a:p>
            <a:pPr eaLnBrk="1" hangingPunct="1"/>
            <a:r>
              <a:rPr lang="en-US" altLang="en-US" dirty="0" smtClean="0"/>
              <a:t>Action plan</a:t>
            </a:r>
          </a:p>
        </p:txBody>
      </p:sp>
      <p:sp>
        <p:nvSpPr>
          <p:cNvPr id="7" name="Content Placeholder 6"/>
          <p:cNvSpPr>
            <a:spLocks noGrp="1"/>
          </p:cNvSpPr>
          <p:nvPr>
            <p:ph idx="1"/>
          </p:nvPr>
        </p:nvSpPr>
        <p:spPr/>
        <p:txBody>
          <a:bodyPr/>
          <a:lstStyle/>
          <a:p>
            <a:pPr marL="0" indent="0">
              <a:buNone/>
            </a:pPr>
            <a:r>
              <a:rPr lang="en-US" altLang="en-US" dirty="0">
                <a:solidFill>
                  <a:srgbClr val="101820"/>
                </a:solidFill>
              </a:rPr>
              <a:t>Goal</a:t>
            </a:r>
            <a:r>
              <a:rPr lang="en-US" altLang="en-US" dirty="0" smtClean="0">
                <a:solidFill>
                  <a:srgbClr val="101820"/>
                </a:solidFill>
              </a:rPr>
              <a:t>: _______________________________</a:t>
            </a:r>
            <a:endParaRPr lang="en-US" altLang="en-US" dirty="0">
              <a:solidFill>
                <a:srgbClr val="101820"/>
              </a:solidFill>
            </a:endParaRPr>
          </a:p>
        </p:txBody>
      </p:sp>
      <p:pic>
        <p:nvPicPr>
          <p:cNvPr id="161795" name="Picture 2" descr="See http://files.consumerfinance.gov/f/documents/201701_cfpb_YMYG-Toolkit.pdf#page=73.&#10;&#10;Table with 4 columns. Column headers: Action Step, Resources needed, Date to complete step and Completed. The table is otherwise blan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038" y="2412826"/>
            <a:ext cx="8081962"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descr="Total amount needed, divided by number of weeks to reach goal, equals amount to set aside each week."/>
          <p:cNvGraphicFramePr/>
          <p:nvPr>
            <p:extLst>
              <p:ext uri="{D42A27DB-BD31-4B8C-83A1-F6EECF244321}">
                <p14:modId xmlns:p14="http://schemas.microsoft.com/office/powerpoint/2010/main" val="700376506"/>
              </p:ext>
            </p:extLst>
          </p:nvPr>
        </p:nvGraphicFramePr>
        <p:xfrm>
          <a:off x="554038" y="509233"/>
          <a:ext cx="8382233" cy="5772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3841" name="Title 5"/>
          <p:cNvSpPr>
            <a:spLocks noGrp="1"/>
          </p:cNvSpPr>
          <p:nvPr>
            <p:ph type="title"/>
          </p:nvPr>
        </p:nvSpPr>
        <p:spPr/>
        <p:txBody>
          <a:bodyPr/>
          <a:lstStyle/>
          <a:p>
            <a:pPr eaLnBrk="1" hangingPunct="1"/>
            <a:r>
              <a:rPr lang="en-US" altLang="en-US" dirty="0" smtClean="0"/>
              <a:t>Calculating weekly savings target</a:t>
            </a:r>
          </a:p>
        </p:txBody>
      </p:sp>
      <p:sp>
        <p:nvSpPr>
          <p:cNvPr id="2" name="Division 1" descr="divided by"/>
          <p:cNvSpPr/>
          <p:nvPr/>
        </p:nvSpPr>
        <p:spPr>
          <a:xfrm>
            <a:off x="2581275" y="3003550"/>
            <a:ext cx="939800" cy="827088"/>
          </a:xfrm>
          <a:prstGeom prst="mathDivide">
            <a:avLst/>
          </a:prstGeom>
          <a:solidFill>
            <a:srgbClr val="8A8B8C"/>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solidFill>
                <a:schemeClr val="tx1"/>
              </a:solidFill>
            </a:endParaRPr>
          </a:p>
        </p:txBody>
      </p:sp>
      <p:sp>
        <p:nvSpPr>
          <p:cNvPr id="3" name="Equal 2" descr="equals"/>
          <p:cNvSpPr/>
          <p:nvPr/>
        </p:nvSpPr>
        <p:spPr>
          <a:xfrm>
            <a:off x="5605463" y="3076575"/>
            <a:ext cx="882650" cy="682625"/>
          </a:xfrm>
          <a:prstGeom prst="mathEqual">
            <a:avLst/>
          </a:prstGeom>
          <a:solidFill>
            <a:srgbClr val="8A8B8C"/>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solidFill>
                <a:schemeClr val="tx1"/>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descr="Total amount needed (for example $300 for end of the year holidays) divided by Number of weeks to go (for instance 12 weeks) equals Amount to set aside each week (for instance $25 per week."/>
          <p:cNvGraphicFramePr/>
          <p:nvPr>
            <p:extLst>
              <p:ext uri="{D42A27DB-BD31-4B8C-83A1-F6EECF244321}">
                <p14:modId xmlns:p14="http://schemas.microsoft.com/office/powerpoint/2010/main" val="2089987469"/>
              </p:ext>
            </p:extLst>
          </p:nvPr>
        </p:nvGraphicFramePr>
        <p:xfrm>
          <a:off x="554038" y="509233"/>
          <a:ext cx="8382233" cy="5772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5889" name="Title 5"/>
          <p:cNvSpPr>
            <a:spLocks noGrp="1"/>
          </p:cNvSpPr>
          <p:nvPr>
            <p:ph type="title"/>
          </p:nvPr>
        </p:nvSpPr>
        <p:spPr/>
        <p:txBody>
          <a:bodyPr/>
          <a:lstStyle/>
          <a:p>
            <a:pPr eaLnBrk="1" hangingPunct="1"/>
            <a:r>
              <a:rPr lang="en-US" altLang="en-US" dirty="0" smtClean="0"/>
              <a:t>Calculating weekly savings target</a:t>
            </a:r>
          </a:p>
        </p:txBody>
      </p:sp>
      <p:sp>
        <p:nvSpPr>
          <p:cNvPr id="2" name="Division 1" descr="&quot;&quot;"/>
          <p:cNvSpPr/>
          <p:nvPr/>
        </p:nvSpPr>
        <p:spPr>
          <a:xfrm>
            <a:off x="2581275" y="3003550"/>
            <a:ext cx="939800" cy="827088"/>
          </a:xfrm>
          <a:prstGeom prst="mathDivide">
            <a:avLst/>
          </a:prstGeom>
          <a:solidFill>
            <a:srgbClr val="8A8B8C"/>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solidFill>
                <a:schemeClr val="tx1"/>
              </a:solidFill>
            </a:endParaRPr>
          </a:p>
        </p:txBody>
      </p:sp>
      <p:sp>
        <p:nvSpPr>
          <p:cNvPr id="3" name="Equal 2" descr="++"/>
          <p:cNvSpPr/>
          <p:nvPr/>
        </p:nvSpPr>
        <p:spPr>
          <a:xfrm>
            <a:off x="5605463" y="3076575"/>
            <a:ext cx="882650" cy="682625"/>
          </a:xfrm>
          <a:prstGeom prst="mathEqual">
            <a:avLst/>
          </a:prstGeom>
          <a:solidFill>
            <a:srgbClr val="8A8B8C"/>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solidFill>
                <a:schemeClr val="tx1"/>
              </a:solidFill>
            </a:endParaRPr>
          </a:p>
        </p:txBody>
      </p:sp>
      <p:sp>
        <p:nvSpPr>
          <p:cNvPr id="165897" name="TextBox 3"/>
          <p:cNvSpPr txBox="1">
            <a:spLocks noChangeArrowheads="1"/>
          </p:cNvSpPr>
          <p:nvPr/>
        </p:nvSpPr>
        <p:spPr bwMode="auto">
          <a:xfrm>
            <a:off x="415925" y="4729163"/>
            <a:ext cx="21653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gn="ctr">
              <a:lnSpc>
                <a:spcPct val="100000"/>
              </a:lnSpc>
              <a:spcBef>
                <a:spcPct val="0"/>
              </a:spcBef>
              <a:buClrTx/>
              <a:buFontTx/>
              <a:buNone/>
            </a:pPr>
            <a:r>
              <a:rPr lang="en-US" altLang="en-US" sz="2000" b="1" dirty="0"/>
              <a:t>$300</a:t>
            </a:r>
          </a:p>
          <a:p>
            <a:pPr algn="ctr">
              <a:lnSpc>
                <a:spcPct val="100000"/>
              </a:lnSpc>
              <a:spcBef>
                <a:spcPct val="0"/>
              </a:spcBef>
              <a:buClrTx/>
              <a:buFontTx/>
              <a:buNone/>
            </a:pPr>
            <a:r>
              <a:rPr lang="en-US" altLang="en-US" sz="2000" b="1" dirty="0"/>
              <a:t>For end of the year holidays</a:t>
            </a:r>
          </a:p>
        </p:txBody>
      </p:sp>
      <p:sp>
        <p:nvSpPr>
          <p:cNvPr id="165898" name="TextBox 4"/>
          <p:cNvSpPr txBox="1">
            <a:spLocks noChangeArrowheads="1"/>
          </p:cNvSpPr>
          <p:nvPr/>
        </p:nvSpPr>
        <p:spPr bwMode="auto">
          <a:xfrm>
            <a:off x="3875088" y="4867275"/>
            <a:ext cx="148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r>
              <a:rPr lang="en-US" altLang="en-US" sz="2000" b="1" dirty="0"/>
              <a:t>12 weeks</a:t>
            </a:r>
          </a:p>
        </p:txBody>
      </p:sp>
      <p:sp>
        <p:nvSpPr>
          <p:cNvPr id="165899" name="TextBox 13"/>
          <p:cNvSpPr txBox="1">
            <a:spLocks noChangeArrowheads="1"/>
          </p:cNvSpPr>
          <p:nvPr/>
        </p:nvSpPr>
        <p:spPr bwMode="auto">
          <a:xfrm>
            <a:off x="6859588" y="4899025"/>
            <a:ext cx="1482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gn="ctr">
              <a:lnSpc>
                <a:spcPct val="100000"/>
              </a:lnSpc>
              <a:spcBef>
                <a:spcPct val="0"/>
              </a:spcBef>
              <a:buClrTx/>
              <a:buFontTx/>
              <a:buNone/>
            </a:pPr>
            <a:r>
              <a:rPr lang="en-US" altLang="en-US" sz="2000" b="1" dirty="0"/>
              <a:t>$25 per week</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itle 1"/>
          <p:cNvSpPr>
            <a:spLocks noGrp="1"/>
          </p:cNvSpPr>
          <p:nvPr>
            <p:ph type="title"/>
          </p:nvPr>
        </p:nvSpPr>
        <p:spPr/>
        <p:txBody>
          <a:bodyPr/>
          <a:lstStyle/>
          <a:p>
            <a:r>
              <a:rPr lang="en-US" altLang="en-US" dirty="0" smtClean="0"/>
              <a:t>Life cycle events and large purchases</a:t>
            </a:r>
          </a:p>
        </p:txBody>
      </p:sp>
      <p:sp>
        <p:nvSpPr>
          <p:cNvPr id="3" name="Content Placeholder 2"/>
          <p:cNvSpPr>
            <a:spLocks noGrp="1"/>
          </p:cNvSpPr>
          <p:nvPr>
            <p:ph idx="1"/>
          </p:nvPr>
        </p:nvSpPr>
        <p:spPr/>
        <p:txBody>
          <a:bodyPr/>
          <a:lstStyle/>
          <a:p>
            <a:pPr marL="0" indent="0">
              <a:buNone/>
            </a:pPr>
            <a:r>
              <a:rPr lang="en-US" altLang="en-US" dirty="0" smtClean="0"/>
              <a:t>What is a life cycle event likely to cost? </a:t>
            </a:r>
          </a:p>
          <a:p>
            <a:pPr marL="0" indent="0">
              <a:buNone/>
            </a:pPr>
            <a:r>
              <a:rPr lang="en-US" altLang="en-US" dirty="0" smtClean="0"/>
              <a:t>Everyone is different, but here are some estimates we have seen:</a:t>
            </a:r>
          </a:p>
          <a:p>
            <a:r>
              <a:rPr lang="en-US" altLang="en-US" dirty="0" smtClean="0"/>
              <a:t>Out of pocket childbirth expenses for women with insurance coverage—$3,400</a:t>
            </a:r>
          </a:p>
          <a:p>
            <a:r>
              <a:rPr lang="en-US" altLang="en-US" dirty="0" smtClean="0"/>
              <a:t>Out of pocket expenses associated with breast cancer—$712/month</a:t>
            </a:r>
          </a:p>
          <a:p>
            <a:r>
              <a:rPr lang="en-US" altLang="en-US" dirty="0" smtClean="0"/>
              <a:t>Quinceañera—coming of age celebration for 15-year old girls in Latino families—$15,000 to $20,000</a:t>
            </a:r>
          </a:p>
          <a:p>
            <a:r>
              <a:rPr lang="en-US" altLang="en-US" dirty="0" smtClean="0"/>
              <a:t>Typical cost for final expenses—$10,000</a:t>
            </a:r>
          </a:p>
          <a:p>
            <a:endParaRPr lang="en-US" altLang="en-US" dirty="0"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itle 1"/>
          <p:cNvSpPr>
            <a:spLocks noGrp="1"/>
          </p:cNvSpPr>
          <p:nvPr>
            <p:ph type="title"/>
          </p:nvPr>
        </p:nvSpPr>
        <p:spPr/>
        <p:txBody>
          <a:bodyPr/>
          <a:lstStyle/>
          <a:p>
            <a:r>
              <a:rPr lang="en-US" altLang="en-US" dirty="0" smtClean="0"/>
              <a:t>Planning for life events and large purchases</a:t>
            </a:r>
          </a:p>
        </p:txBody>
      </p:sp>
      <p:sp>
        <p:nvSpPr>
          <p:cNvPr id="3" name="Content Placeholder 2"/>
          <p:cNvSpPr>
            <a:spLocks noGrp="1"/>
          </p:cNvSpPr>
          <p:nvPr>
            <p:ph idx="1"/>
          </p:nvPr>
        </p:nvSpPr>
        <p:spPr/>
        <p:txBody>
          <a:bodyPr>
            <a:noAutofit/>
          </a:bodyPr>
          <a:lstStyle/>
          <a:p>
            <a:pPr>
              <a:lnSpc>
                <a:spcPct val="170000"/>
              </a:lnSpc>
              <a:spcBef>
                <a:spcPts val="0"/>
              </a:spcBef>
            </a:pPr>
            <a:r>
              <a:rPr lang="en-US" altLang="en-US" sz="1400" b="1" dirty="0" smtClean="0">
                <a:solidFill>
                  <a:srgbClr val="101820"/>
                </a:solidFill>
              </a:rPr>
              <a:t>Group 1: </a:t>
            </a:r>
            <a:r>
              <a:rPr lang="en-US" altLang="en-US" sz="1400" dirty="0" smtClean="0">
                <a:solidFill>
                  <a:srgbClr val="101820"/>
                </a:solidFill>
              </a:rPr>
              <a:t>18-year old graduating from high school. Plans to attend trade school to become a skilled welder. </a:t>
            </a:r>
          </a:p>
          <a:p>
            <a:pPr>
              <a:lnSpc>
                <a:spcPct val="170000"/>
              </a:lnSpc>
              <a:spcBef>
                <a:spcPts val="0"/>
              </a:spcBef>
            </a:pPr>
            <a:r>
              <a:rPr lang="en-US" altLang="en-US" sz="1400" b="1" dirty="0" smtClean="0">
                <a:solidFill>
                  <a:srgbClr val="101820"/>
                </a:solidFill>
              </a:rPr>
              <a:t>Group 2: </a:t>
            </a:r>
            <a:r>
              <a:rPr lang="en-US" altLang="en-US" sz="1400" dirty="0" smtClean="0">
                <a:solidFill>
                  <a:srgbClr val="101820"/>
                </a:solidFill>
              </a:rPr>
              <a:t>28-year old food services manager at a state university diagnosed with cancer. He is married and has an infant.</a:t>
            </a:r>
          </a:p>
          <a:p>
            <a:pPr>
              <a:lnSpc>
                <a:spcPct val="170000"/>
              </a:lnSpc>
              <a:spcBef>
                <a:spcPts val="0"/>
              </a:spcBef>
            </a:pPr>
            <a:r>
              <a:rPr lang="en-US" altLang="en-US" sz="1400" b="1" dirty="0" smtClean="0">
                <a:solidFill>
                  <a:srgbClr val="101820"/>
                </a:solidFill>
              </a:rPr>
              <a:t>Group 3: </a:t>
            </a:r>
            <a:r>
              <a:rPr lang="en-US" altLang="en-US" sz="1400" dirty="0" smtClean="0">
                <a:solidFill>
                  <a:srgbClr val="101820"/>
                </a:solidFill>
              </a:rPr>
              <a:t>36-year old mother who is getting divorced. She has two children ages 4 and 8. Must find a job for the first time in 9 years; before having children she was a math teacher in the public school system.</a:t>
            </a:r>
          </a:p>
          <a:p>
            <a:pPr>
              <a:lnSpc>
                <a:spcPct val="170000"/>
              </a:lnSpc>
              <a:spcBef>
                <a:spcPts val="0"/>
              </a:spcBef>
            </a:pPr>
            <a:r>
              <a:rPr lang="en-US" altLang="en-US" sz="1400" b="1" dirty="0" smtClean="0">
                <a:solidFill>
                  <a:srgbClr val="101820"/>
                </a:solidFill>
              </a:rPr>
              <a:t>Group 4: </a:t>
            </a:r>
            <a:r>
              <a:rPr lang="en-US" altLang="en-US" sz="1400" dirty="0" smtClean="0">
                <a:solidFill>
                  <a:srgbClr val="101820"/>
                </a:solidFill>
              </a:rPr>
              <a:t>45-year old man being downsized out of manufacturing job. Married with one child who is 15 years old. The child has plans to go to college out of state.</a:t>
            </a:r>
          </a:p>
          <a:p>
            <a:pPr>
              <a:lnSpc>
                <a:spcPct val="170000"/>
              </a:lnSpc>
              <a:spcBef>
                <a:spcPts val="0"/>
              </a:spcBef>
            </a:pPr>
            <a:r>
              <a:rPr lang="en-US" altLang="en-US" sz="1400" b="1" dirty="0" smtClean="0">
                <a:solidFill>
                  <a:srgbClr val="101820"/>
                </a:solidFill>
              </a:rPr>
              <a:t>Group 5: </a:t>
            </a:r>
            <a:r>
              <a:rPr lang="en-US" altLang="en-US" sz="1400" dirty="0" smtClean="0">
                <a:solidFill>
                  <a:srgbClr val="101820"/>
                </a:solidFill>
              </a:rPr>
              <a:t>56-year old long-haul truck driver who would like to retire in 6 years. Has saved minimally for retirement. Children are grown and out of the house; however, one has lost his job and has plans to return home with his two preschool children.</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itle 1"/>
          <p:cNvSpPr>
            <a:spLocks noGrp="1"/>
          </p:cNvSpPr>
          <p:nvPr>
            <p:ph type="title"/>
          </p:nvPr>
        </p:nvSpPr>
        <p:spPr/>
        <p:txBody>
          <a:bodyPr/>
          <a:lstStyle/>
          <a:p>
            <a:r>
              <a:rPr lang="en-US" altLang="en-US" dirty="0" smtClean="0"/>
              <a:t>Planning for life events and large purchases</a:t>
            </a:r>
          </a:p>
        </p:txBody>
      </p:sp>
      <p:sp>
        <p:nvSpPr>
          <p:cNvPr id="3" name="Content Placeholder 2"/>
          <p:cNvSpPr>
            <a:spLocks noGrp="1"/>
          </p:cNvSpPr>
          <p:nvPr>
            <p:ph idx="1"/>
          </p:nvPr>
        </p:nvSpPr>
        <p:spPr/>
        <p:txBody>
          <a:bodyPr/>
          <a:lstStyle/>
          <a:p>
            <a:r>
              <a:rPr lang="en-US" altLang="en-US" dirty="0" smtClean="0">
                <a:solidFill>
                  <a:srgbClr val="101820"/>
                </a:solidFill>
              </a:rPr>
              <a:t>What are the reasons for thinking about and anticipating life events and large purchases?</a:t>
            </a:r>
          </a:p>
          <a:p>
            <a:r>
              <a:rPr lang="en-US" altLang="en-US" dirty="0" smtClean="0">
                <a:solidFill>
                  <a:srgbClr val="101820"/>
                </a:solidFill>
              </a:rPr>
              <a:t>Do most people do this? Why or why not?</a:t>
            </a:r>
          </a:p>
          <a:p>
            <a:r>
              <a:rPr lang="en-US" altLang="en-US" dirty="0" smtClean="0">
                <a:solidFill>
                  <a:srgbClr val="101820"/>
                </a:solidFill>
              </a:rPr>
              <a:t>How does an exercise like this empower individuals?</a:t>
            </a:r>
          </a:p>
          <a:p>
            <a:r>
              <a:rPr lang="en-US" altLang="en-US" dirty="0" smtClean="0">
                <a:solidFill>
                  <a:srgbClr val="101820"/>
                </a:solidFill>
              </a:rPr>
              <a:t>How can an exercise like this backfire?</a:t>
            </a:r>
          </a:p>
          <a:p>
            <a:r>
              <a:rPr lang="en-US" altLang="en-US" dirty="0" smtClean="0">
                <a:solidFill>
                  <a:srgbClr val="101820"/>
                </a:solidFill>
              </a:rPr>
              <a:t>What did you learn from this exercise?</a:t>
            </a:r>
          </a:p>
          <a:p>
            <a:endParaRPr lang="en-US" altLang="en-US" dirty="0" smtClean="0">
              <a:solidFill>
                <a:srgbClr val="101820"/>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Tool 2: Planning for life events and large purchases</a:t>
            </a:r>
            <a:endParaRPr lang="en-US" dirty="0"/>
          </a:p>
        </p:txBody>
      </p:sp>
      <p:pic>
        <p:nvPicPr>
          <p:cNvPr id="174083" name="Picture 4" descr="See http://files.consumerfinance.gov/f/documents/201701_cfpb_YMYG-Toolkit.pdf#page=78.&#10;&#10;Empty table with 5 columns and 4 rows. Column headers: Timeframe, Large purchase or life event, Total cost, Ways to pay, and Ways to cut expenses. Row headers: Within 1 year, 1-2 years from now, and 2-5 years from now."/>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29944" y="1430537"/>
            <a:ext cx="5686982" cy="473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itle 7"/>
          <p:cNvSpPr>
            <a:spLocks noGrp="1"/>
          </p:cNvSpPr>
          <p:nvPr>
            <p:ph type="title"/>
          </p:nvPr>
        </p:nvSpPr>
        <p:spPr/>
        <p:txBody>
          <a:bodyPr/>
          <a:lstStyle/>
          <a:p>
            <a:r>
              <a:rPr lang="en-US" altLang="en-US" dirty="0" smtClean="0"/>
              <a:t>Tool 3: Buying a car</a:t>
            </a:r>
          </a:p>
        </p:txBody>
      </p:sp>
      <p:sp>
        <p:nvSpPr>
          <p:cNvPr id="176130" name="Content Placeholder 8"/>
          <p:cNvSpPr>
            <a:spLocks noGrp="1"/>
          </p:cNvSpPr>
          <p:nvPr>
            <p:ph idx="1"/>
          </p:nvPr>
        </p:nvSpPr>
        <p:spPr/>
        <p:txBody>
          <a:bodyPr/>
          <a:lstStyle/>
          <a:p>
            <a:pPr marL="454025" indent="-457200">
              <a:buClr>
                <a:srgbClr val="3B8636"/>
              </a:buClr>
              <a:buFont typeface="Georgia" panose="02040502050405020303" pitchFamily="18" charset="0"/>
              <a:buAutoNum type="arabicPeriod"/>
            </a:pPr>
            <a:r>
              <a:rPr lang="en-US" altLang="en-US" dirty="0" smtClean="0"/>
              <a:t>Be prepared before you shop for an auto loan</a:t>
            </a:r>
          </a:p>
          <a:p>
            <a:pPr marL="454025" indent="-457200">
              <a:buClr>
                <a:srgbClr val="3B8636"/>
              </a:buClr>
              <a:buFont typeface="Georgia" panose="02040502050405020303" pitchFamily="18" charset="0"/>
              <a:buAutoNum type="arabicPeriod"/>
            </a:pPr>
            <a:r>
              <a:rPr lang="en-US" altLang="en-US" dirty="0" smtClean="0"/>
              <a:t>Know what you can negotiate</a:t>
            </a:r>
          </a:p>
          <a:p>
            <a:pPr marL="454025" indent="-457200">
              <a:buClr>
                <a:srgbClr val="3B8636"/>
              </a:buClr>
              <a:buFont typeface="Georgia" panose="02040502050405020303" pitchFamily="18" charset="0"/>
              <a:buAutoNum type="arabicPeriod"/>
            </a:pPr>
            <a:r>
              <a:rPr lang="en-US" altLang="en-US" dirty="0" smtClean="0"/>
              <a:t>Avoid long-term loans if you can</a:t>
            </a:r>
          </a:p>
          <a:p>
            <a:pPr marL="454025" indent="-457200">
              <a:buClr>
                <a:srgbClr val="3B8636"/>
              </a:buClr>
              <a:buFont typeface="Georgia" panose="02040502050405020303" pitchFamily="18" charset="0"/>
              <a:buAutoNum type="arabicPeriod"/>
            </a:pPr>
            <a:r>
              <a:rPr lang="en-US" altLang="en-US" dirty="0" smtClean="0"/>
              <a:t>Review your loan contract before signing</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0"/>
          <p:cNvSpPr>
            <a:spLocks noGrp="1"/>
          </p:cNvSpPr>
          <p:nvPr>
            <p:ph type="title"/>
          </p:nvPr>
        </p:nvSpPr>
        <p:spPr/>
        <p:txBody>
          <a:bodyPr>
            <a:normAutofit fontScale="90000"/>
          </a:bodyPr>
          <a:lstStyle/>
          <a:p>
            <a:pPr>
              <a:defRPr/>
            </a:pPr>
            <a:r>
              <a:rPr lang="en-US" altLang="en-US" dirty="0">
                <a:solidFill>
                  <a:srgbClr val="3B3C3E"/>
                </a:solidFill>
                <a:ea typeface="MS PGothic" charset="-128"/>
              </a:rPr>
              <a:t>Module </a:t>
            </a:r>
            <a:r>
              <a:rPr lang="en-US" altLang="en-US" dirty="0" smtClean="0">
                <a:solidFill>
                  <a:srgbClr val="3B3C3E"/>
                </a:solidFill>
                <a:ea typeface="MS PGothic" charset="-128"/>
              </a:rPr>
              <a:t>1: Opportunities for Financial Empowerment</a:t>
            </a:r>
            <a:endParaRPr lang="en-US" altLang="en-US" dirty="0">
              <a:solidFill>
                <a:srgbClr val="3B3C3E"/>
              </a:solidFill>
              <a:ea typeface="MS PGothic" charset="-128"/>
            </a:endParaRPr>
          </a:p>
        </p:txBody>
      </p:sp>
      <p:pic>
        <p:nvPicPr>
          <p:cNvPr id="178178" name="Content Placeholder 1" descr="See http://files.consumerfinance.gov/f/documents/201701_cfpb_YMYG-Toolkit.pdf#page=63.&#10;&#10;If you have a 10 -minute session: Tool 1: Goal-setting tool. If you have a 30 -minute session: Tool 1: Goal-setting tool, Tool 2: Planning for life events and large purchases. If you have multiple sessions: Follow up to see if goals were written down, Follow up to see if any steps have been made toward reaching goals, and Consider using Tool 3: Buying a car (if this is a goal)."/>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4038" y="1701554"/>
            <a:ext cx="8037512" cy="2985632"/>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ctrTitle"/>
          </p:nvPr>
        </p:nvSpPr>
        <p:spPr/>
        <p:txBody>
          <a:bodyPr/>
          <a:lstStyle/>
          <a:p>
            <a:r>
              <a:rPr lang="en-US" altLang="en-US" dirty="0" smtClean="0">
                <a:solidFill>
                  <a:srgbClr val="3B8636"/>
                </a:solidFill>
              </a:rPr>
              <a:t>Your Money, Your Goals</a:t>
            </a:r>
          </a:p>
        </p:txBody>
      </p:sp>
      <p:sp>
        <p:nvSpPr>
          <p:cNvPr id="28674" name="Text Placeholder 2"/>
          <p:cNvSpPr>
            <a:spLocks noGrp="1"/>
          </p:cNvSpPr>
          <p:nvPr>
            <p:ph type="subTitle" idx="1"/>
          </p:nvPr>
        </p:nvSpPr>
        <p:spPr/>
        <p:txBody>
          <a:bodyPr/>
          <a:lstStyle/>
          <a:p>
            <a:r>
              <a:rPr lang="en-US" altLang="en-US" dirty="0" smtClean="0"/>
              <a:t>Overview of the training and introductions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p:cNvSpPr>
            <a:spLocks noGrp="1"/>
          </p:cNvSpPr>
          <p:nvPr>
            <p:ph type="ctrTitle"/>
          </p:nvPr>
        </p:nvSpPr>
        <p:spPr/>
        <p:txBody>
          <a:bodyPr/>
          <a:lstStyle/>
          <a:p>
            <a:r>
              <a:rPr lang="en-US" altLang="en-US" dirty="0" smtClean="0">
                <a:solidFill>
                  <a:srgbClr val="3B8636"/>
                </a:solidFill>
              </a:rPr>
              <a:t>Your Money, Your Goals</a:t>
            </a:r>
          </a:p>
        </p:txBody>
      </p:sp>
      <p:sp>
        <p:nvSpPr>
          <p:cNvPr id="180226" name="Text Placeholder 2"/>
          <p:cNvSpPr>
            <a:spLocks noGrp="1"/>
          </p:cNvSpPr>
          <p:nvPr>
            <p:ph type="subTitle" idx="1"/>
          </p:nvPr>
        </p:nvSpPr>
        <p:spPr/>
        <p:txBody>
          <a:bodyPr/>
          <a:lstStyle/>
          <a:p>
            <a:r>
              <a:rPr lang="en-US" altLang="en-US" smtClean="0"/>
              <a:t>Module 2: Saving for emergencies, bills, and goals</a:t>
            </a:r>
            <a:endParaRPr lang="en-US" altLang="en-US" dirty="0"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itle 1"/>
          <p:cNvSpPr>
            <a:spLocks noGrp="1"/>
          </p:cNvSpPr>
          <p:nvPr>
            <p:ph type="title"/>
          </p:nvPr>
        </p:nvSpPr>
        <p:spPr/>
        <p:txBody>
          <a:bodyPr/>
          <a:lstStyle/>
          <a:p>
            <a:pPr eaLnBrk="1" hangingPunct="1"/>
            <a:r>
              <a:rPr lang="en-US" altLang="en-US" dirty="0" smtClean="0"/>
              <a:t>Saving</a:t>
            </a:r>
          </a:p>
        </p:txBody>
      </p:sp>
      <p:sp>
        <p:nvSpPr>
          <p:cNvPr id="3" name="Content Placeholder 2"/>
          <p:cNvSpPr>
            <a:spLocks noGrp="1"/>
          </p:cNvSpPr>
          <p:nvPr>
            <p:ph idx="1"/>
          </p:nvPr>
        </p:nvSpPr>
        <p:spPr/>
        <p:txBody>
          <a:bodyPr/>
          <a:lstStyle/>
          <a:p>
            <a:pPr eaLnBrk="1" hangingPunct="1"/>
            <a:r>
              <a:rPr lang="en-US" altLang="en-US" dirty="0" smtClean="0"/>
              <a:t>What is savings?</a:t>
            </a:r>
          </a:p>
          <a:p>
            <a:pPr eaLnBrk="1" hangingPunct="1"/>
            <a:r>
              <a:rPr lang="en-US" altLang="en-US" b="1" dirty="0" smtClean="0"/>
              <a:t>Savings is money you set aside today from your income for use in the future</a:t>
            </a:r>
          </a:p>
          <a:p>
            <a:pPr eaLnBrk="1" hangingPunct="1"/>
            <a:r>
              <a:rPr lang="en-US" altLang="en-US" dirty="0" smtClean="0"/>
              <a:t>What are examples of unexpected expenses or emergencies?</a:t>
            </a:r>
          </a:p>
          <a:p>
            <a:pPr eaLnBrk="1" hangingPunct="1"/>
            <a:endParaRPr lang="en-US" altLang="en-US" dirty="0" smtClean="0"/>
          </a:p>
          <a:p>
            <a:pPr eaLnBrk="1" hangingPunct="1"/>
            <a:endParaRPr lang="en-US"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Title 1"/>
          <p:cNvSpPr>
            <a:spLocks noGrp="1"/>
          </p:cNvSpPr>
          <p:nvPr>
            <p:ph type="title"/>
          </p:nvPr>
        </p:nvSpPr>
        <p:spPr/>
        <p:txBody>
          <a:bodyPr/>
          <a:lstStyle/>
          <a:p>
            <a:pPr eaLnBrk="1" hangingPunct="1"/>
            <a:r>
              <a:rPr lang="en-US" altLang="en-US" dirty="0" smtClean="0"/>
              <a:t>Cost of unexpected auto repair = $350</a:t>
            </a:r>
          </a:p>
        </p:txBody>
      </p:sp>
      <p:pic>
        <p:nvPicPr>
          <p:cNvPr id="184322" name="Picture 1" descr="See http://files.consumerfinance.gov/f/documents/201701_cfpb_YMYG-Toolkit.pdf#page=92.&#10;&#10;Table with 4 columns and 7 rows. Column headers: Blank, Emergency savings, Credit card, Payday loan. Row headers: Amount needed, Annual Percentage Rate (APR), Repayment terms, Total interest and fees, Time to repay, and Total cost of auto repair.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038" y="1169777"/>
            <a:ext cx="8035925" cy="5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1"/>
          <p:cNvSpPr>
            <a:spLocks noGrp="1"/>
          </p:cNvSpPr>
          <p:nvPr>
            <p:ph type="title"/>
          </p:nvPr>
        </p:nvSpPr>
        <p:spPr/>
        <p:txBody>
          <a:bodyPr/>
          <a:lstStyle/>
          <a:p>
            <a:r>
              <a:rPr lang="en-US" altLang="en-US" dirty="0" smtClean="0"/>
              <a:t>Tool 1: Savings plan</a:t>
            </a:r>
          </a:p>
        </p:txBody>
      </p:sp>
      <p:pic>
        <p:nvPicPr>
          <p:cNvPr id="186370" name="Picture 1" descr="See http://files.consumerfinance.gov/f/documents/201701_cfpb_YMYG-Toolkit.pdf#page=104.&#10;&#10;Table with 6 columns: Column headers: Savings goal, Total amount needed, Months to reach goal, Monthly amount to save, Strategies for saving andamount saved per month, and Safe and secure place for savings. The example shown is: Savings goal: To save $1,000 in an emergency fund within 10 months, Total amount needed: $1,000, Months to reach goal: 10, Monthly amount to save: $100 (total amount needed ÷ months to reach goal), Strategies for saving andamount saved per month: Cut back to basic cable, $40 Cut out one fast food meal per week for family, $60 Total saved per month,$100, and Safe and secure place for savings: Savings account at a bank or credit union (will generally require a minimum deposi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838" y="1567155"/>
            <a:ext cx="7680325" cy="446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itle 1"/>
          <p:cNvSpPr>
            <a:spLocks noGrp="1"/>
          </p:cNvSpPr>
          <p:nvPr>
            <p:ph type="title"/>
          </p:nvPr>
        </p:nvSpPr>
        <p:spPr/>
        <p:txBody>
          <a:bodyPr/>
          <a:lstStyle/>
          <a:p>
            <a:r>
              <a:rPr lang="en-US" altLang="en-US" dirty="0" smtClean="0">
                <a:solidFill>
                  <a:srgbClr val="101820"/>
                </a:solidFill>
              </a:rPr>
              <a:t>Tool 2: Savings and benefits</a:t>
            </a:r>
          </a:p>
        </p:txBody>
      </p:sp>
      <p:sp>
        <p:nvSpPr>
          <p:cNvPr id="188418" name="Content Placeholder 2"/>
          <p:cNvSpPr>
            <a:spLocks noGrp="1"/>
          </p:cNvSpPr>
          <p:nvPr>
            <p:ph idx="4294967295"/>
          </p:nvPr>
        </p:nvSpPr>
        <p:spPr>
          <a:xfrm>
            <a:off x="249382" y="1647825"/>
            <a:ext cx="1817543" cy="4525963"/>
          </a:xfrm>
        </p:spPr>
        <p:txBody>
          <a:bodyPr/>
          <a:lstStyle/>
          <a:p>
            <a:pPr marL="0" indent="0">
              <a:spcBef>
                <a:spcPts val="1600"/>
              </a:spcBef>
              <a:buFont typeface="Wingdings" panose="05000000000000000000" pitchFamily="2" charset="2"/>
              <a:buNone/>
            </a:pPr>
            <a:r>
              <a:rPr lang="en-US" altLang="en-US" sz="2400" i="1" dirty="0" smtClean="0">
                <a:solidFill>
                  <a:srgbClr val="101820"/>
                </a:solidFill>
              </a:rPr>
              <a:t>What are the reasons this tool is included?</a:t>
            </a:r>
          </a:p>
          <a:p>
            <a:pPr marL="0" indent="0">
              <a:spcBef>
                <a:spcPts val="1600"/>
              </a:spcBef>
              <a:buFont typeface="Wingdings" panose="05000000000000000000" pitchFamily="2" charset="2"/>
              <a:buNone/>
            </a:pPr>
            <a:endParaRPr lang="en-US" altLang="en-US" sz="2400" i="1" dirty="0" smtClean="0">
              <a:solidFill>
                <a:srgbClr val="101820"/>
              </a:solidFill>
            </a:endParaRPr>
          </a:p>
          <a:p>
            <a:pPr marL="0" indent="0">
              <a:spcBef>
                <a:spcPts val="1600"/>
              </a:spcBef>
              <a:buFont typeface="Wingdings" panose="05000000000000000000" pitchFamily="2" charset="2"/>
              <a:buNone/>
            </a:pPr>
            <a:endParaRPr lang="en-US" altLang="en-US" sz="2400" dirty="0" smtClean="0">
              <a:solidFill>
                <a:srgbClr val="101820"/>
              </a:solidFill>
            </a:endParaRPr>
          </a:p>
          <a:p>
            <a:pPr marL="0" indent="0">
              <a:buFont typeface="Wingdings" panose="05000000000000000000" pitchFamily="2" charset="2"/>
              <a:buNone/>
            </a:pPr>
            <a:endParaRPr lang="en-US" altLang="en-US" dirty="0" smtClean="0">
              <a:solidFill>
                <a:srgbClr val="101820"/>
              </a:solidFill>
            </a:endParaRPr>
          </a:p>
        </p:txBody>
      </p:sp>
      <p:pic>
        <p:nvPicPr>
          <p:cNvPr id="188419" name="Picture 1" descr="See http://files.consumerfinance.gov/f/documents/201701_cfpb_YMYG-Toolkit.pdf#page=106.&#10;&#10;Table with 3 columns and 3 rows. Column headers: Benefit, Asset limits as of October 2016, and How to get more information. Row headers: I get SNAP: Supplemental Nutrition Assistance Program, and I get TANF: Temporary Assistance for Needy Families. Asset limits as of October 2016 for SNAP: While the states have discretion, the Federal Asset Limits for SNAP benefits are up to $2,250 in countable resources (bank account) or $3,250 if one household member is over 60 or disabled. States using broad-based categorical eligibility have no asset limits. This means that if an individual qualifies for TANF, SSI, or General Assistance, he automatically qualifies for SNAP. In 22 states and the District of Columbia, there are no asset limit tests for SNAP. In an additional 12 states, households with seniors or people with disabilities who have gross income under 200 percent of poverty do not face an asset limit. Asset limits as of October 2016 for TANF: $1,000 to $3,000 in most states Nevada’s limit is $6,000. Alabama, Colorado, Hawaii, Illinois, Louisiana, Maryland, Ohio, and Virginia have no asset limits. How to get more information about SNAP: To get information about SNAP benefits in your state, call your state hotline number. You can find the hotline number by visiting http://www.fns.usda.gov/snap/stateinformationhotline-numbers. I get TANF:Temporary Assistance for Needy Families. To get more information about TANF: To find out more about your state or tribal TANF program, visit http://www.acf.hhs.gov/programs/ofa/ hel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05461" y="1117600"/>
            <a:ext cx="6184900" cy="50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itle 1"/>
          <p:cNvSpPr>
            <a:spLocks noGrp="1"/>
          </p:cNvSpPr>
          <p:nvPr>
            <p:ph type="title"/>
          </p:nvPr>
        </p:nvSpPr>
        <p:spPr/>
        <p:txBody>
          <a:bodyPr/>
          <a:lstStyle/>
          <a:p>
            <a:r>
              <a:rPr lang="en-US" altLang="en-US" dirty="0" smtClean="0"/>
              <a:t>Tool 3: Finding a safe place for savings</a:t>
            </a:r>
          </a:p>
        </p:txBody>
      </p:sp>
      <p:sp>
        <p:nvSpPr>
          <p:cNvPr id="3" name="Content Placeholder 2"/>
          <p:cNvSpPr>
            <a:spLocks noGrp="1"/>
          </p:cNvSpPr>
          <p:nvPr>
            <p:ph idx="1"/>
          </p:nvPr>
        </p:nvSpPr>
        <p:spPr/>
        <p:txBody>
          <a:bodyPr/>
          <a:lstStyle/>
          <a:p>
            <a:r>
              <a:rPr lang="en-US" altLang="en-US" smtClean="0"/>
              <a:t>Where can you keep money you save?</a:t>
            </a:r>
          </a:p>
          <a:p>
            <a:r>
              <a:rPr lang="en-US" altLang="en-US" smtClean="0"/>
              <a:t>What are the benefits?</a:t>
            </a:r>
          </a:p>
          <a:p>
            <a:pPr lvl="1"/>
            <a:r>
              <a:rPr lang="en-US" altLang="en-US" smtClean="0"/>
              <a:t>A benefit is something that provides you with an advantage. A benefit is something that is good for you.</a:t>
            </a:r>
          </a:p>
          <a:p>
            <a:r>
              <a:rPr lang="en-US" altLang="en-US" smtClean="0"/>
              <a:t>What are the risks?</a:t>
            </a:r>
          </a:p>
          <a:p>
            <a:pPr lvl="1"/>
            <a:r>
              <a:rPr lang="en-US" altLang="en-US" smtClean="0"/>
              <a:t>A risk is any chance for loss. Where there is risk, there is uncertainty in the outcome or result.</a:t>
            </a:r>
            <a:endParaRPr lang="en-US"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itle 1"/>
          <p:cNvSpPr>
            <a:spLocks noGrp="1"/>
          </p:cNvSpPr>
          <p:nvPr>
            <p:ph type="title"/>
          </p:nvPr>
        </p:nvSpPr>
        <p:spPr/>
        <p:txBody>
          <a:bodyPr/>
          <a:lstStyle/>
          <a:p>
            <a:r>
              <a:rPr lang="en-US" altLang="en-US" dirty="0" smtClean="0">
                <a:solidFill>
                  <a:srgbClr val="3B3C3E"/>
                </a:solidFill>
              </a:rPr>
              <a:t>Tool 3: Finding a safe place for savings</a:t>
            </a:r>
          </a:p>
        </p:txBody>
      </p:sp>
      <p:pic>
        <p:nvPicPr>
          <p:cNvPr id="192514" name="Picture 2" descr="See http://files.consumerfinance.gov/f/documents/201701_cfpb_YMYG-Toolkit.pdf#page=111.&#10;&#10;A table with 4 columns and 3 rows. Column headers: Safe place to keep your money, Benefits, Risks, Other important information. Row headers: A secret place in your home, With a family member or friend. Benefits of keeping money in a safe place at home are: No costs to maintain it, Easy to access, and Convenient. Risks of keeping money in a safe place at home are: Can be lost, stolen or destroyed in a fire or natural disaster, and Might put you at risk of a home invasion crime. Benefits of keeping money with a family member or friend are: No costs to maintain it. Risks of keeping money with a family member or friend are: Can be lost, stolen or destroyed in a fire or natural disaster, Might put your friend or family member at risk of a home invasion crime, May put your money at risk if your friend of family member betrays your trust. Other important information is blan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6680" y="1352297"/>
            <a:ext cx="7330642" cy="466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itle 1"/>
          <p:cNvSpPr>
            <a:spLocks noGrp="1"/>
          </p:cNvSpPr>
          <p:nvPr>
            <p:ph type="title"/>
          </p:nvPr>
        </p:nvSpPr>
        <p:spPr/>
        <p:txBody>
          <a:bodyPr/>
          <a:lstStyle/>
          <a:p>
            <a:r>
              <a:rPr lang="en-US" altLang="en-US" smtClean="0"/>
              <a:t>Banking history reports</a:t>
            </a:r>
            <a:endParaRPr lang="en-US" altLang="en-US" dirty="0" smtClean="0"/>
          </a:p>
        </p:txBody>
      </p:sp>
      <p:sp>
        <p:nvSpPr>
          <p:cNvPr id="194562" name="Content Placeholder 2"/>
          <p:cNvSpPr>
            <a:spLocks noGrp="1"/>
          </p:cNvSpPr>
          <p:nvPr>
            <p:ph idx="1"/>
          </p:nvPr>
        </p:nvSpPr>
        <p:spPr/>
        <p:txBody>
          <a:bodyPr/>
          <a:lstStyle/>
          <a:p>
            <a:r>
              <a:rPr lang="en-US" altLang="en-US" smtClean="0"/>
              <a:t>Information about prior accounts, such as routing transit number and account number</a:t>
            </a:r>
          </a:p>
          <a:p>
            <a:r>
              <a:rPr lang="en-US" altLang="en-US" smtClean="0"/>
              <a:t>The date information was reported about an account</a:t>
            </a:r>
          </a:p>
          <a:p>
            <a:r>
              <a:rPr lang="en-US" altLang="en-US" smtClean="0"/>
              <a:t>The reason for the report, such as an unpaid overdraft balance</a:t>
            </a:r>
          </a:p>
          <a:p>
            <a:r>
              <a:rPr lang="en-US" altLang="en-US" smtClean="0"/>
              <a:t>Whether your prior banking institution suspected you of committing fraud</a:t>
            </a:r>
          </a:p>
          <a:p>
            <a:r>
              <a:rPr lang="en-US" altLang="en-US" smtClean="0"/>
              <a:t>Information on returned checks from retailers and other businesses</a:t>
            </a:r>
            <a:endParaRPr lang="en-US" altLang="en-US" dirty="0" smtClean="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1" name="Picture 2" descr="See http://files.consumerfinance.gov/f/documents/201701_cfpb_YMYG-Toolkit.pdf#page=114.&#10;&#10;Table with 4 columns and 5 rows. Column headers: Household size; Income limit if filing as single, head of household, or qualified widower; Income limit if married filing jointly; Maximum tax credit. Row headers: Three or more qualifying children, Two qualifying children, One qualifying child, and No qualifying children. Income limit if filing as single, head of household with Three or more qualifying children: $47,955, with Two qualifying children: $44,648, with One qualifying child: $39,296, and with No qualifying children: $14,880. Income limit if married filing jointly with Three or more qualifying children: $53,505, with Two qualifying children: $50,198, with One qualifying child: $44,846, and with No qualifying children: $20,430. Maximum tax credit with Three or more qualifying children: $6,318, with Two qualifying children: $5,616, with One qualifying child: $3,400, and with No qualifying children: $5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3641" y="1615686"/>
            <a:ext cx="8131175"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fontScale="90000"/>
          </a:bodyPr>
          <a:lstStyle/>
          <a:p>
            <a:pPr>
              <a:defRPr/>
            </a:pPr>
            <a:r>
              <a:rPr lang="en-US" dirty="0" smtClean="0">
                <a:ea typeface="ＭＳ Ｐゴシック" charset="0"/>
                <a:cs typeface="+mj-cs"/>
              </a:rPr>
              <a:t>Tool 4: Increasing </a:t>
            </a:r>
            <a:r>
              <a:rPr lang="en-US" dirty="0">
                <a:ea typeface="ＭＳ Ｐゴシック" charset="0"/>
                <a:cs typeface="+mj-cs"/>
              </a:rPr>
              <a:t>y</a:t>
            </a:r>
            <a:r>
              <a:rPr lang="en-US" dirty="0" smtClean="0">
                <a:ea typeface="ＭＳ Ｐゴシック" charset="0"/>
                <a:cs typeface="+mj-cs"/>
              </a:rPr>
              <a:t>our </a:t>
            </a:r>
            <a:r>
              <a:rPr lang="en-US" dirty="0">
                <a:ea typeface="ＭＳ Ｐゴシック" charset="0"/>
                <a:cs typeface="+mj-cs"/>
              </a:rPr>
              <a:t>i</a:t>
            </a:r>
            <a:r>
              <a:rPr lang="en-US" dirty="0" smtClean="0">
                <a:ea typeface="ＭＳ Ｐゴシック" charset="0"/>
                <a:cs typeface="+mj-cs"/>
              </a:rPr>
              <a:t>ncome </a:t>
            </a:r>
            <a:r>
              <a:rPr lang="en-US" dirty="0">
                <a:ea typeface="ＭＳ Ｐゴシック" charset="0"/>
                <a:cs typeface="+mj-cs"/>
              </a:rPr>
              <a:t>t</a:t>
            </a:r>
            <a:r>
              <a:rPr lang="en-US" dirty="0" smtClean="0">
                <a:ea typeface="ＭＳ Ｐゴシック" charset="0"/>
                <a:cs typeface="+mj-cs"/>
              </a:rPr>
              <a:t>hrough tax credits</a:t>
            </a:r>
            <a:endParaRPr lang="en-US" dirty="0">
              <a:ea typeface="ＭＳ Ｐゴシック" charset="0"/>
              <a:cs typeface="+mj-cs"/>
            </a:endParaRPr>
          </a:p>
        </p:txBody>
      </p:sp>
      <p:sp>
        <p:nvSpPr>
          <p:cNvPr id="11" name="Content Placeholder 2"/>
          <p:cNvSpPr>
            <a:spLocks noGrp="1"/>
          </p:cNvSpPr>
          <p:nvPr>
            <p:ph idx="1"/>
          </p:nvPr>
        </p:nvSpPr>
        <p:spPr>
          <a:xfrm>
            <a:off x="554038" y="5214549"/>
            <a:ext cx="8132762" cy="1042044"/>
          </a:xfrm>
        </p:spPr>
        <p:txBody>
          <a:bodyPr/>
          <a:lstStyle/>
          <a:p>
            <a:pPr marL="0" indent="0">
              <a:buFont typeface="Wingdings" panose="05000000000000000000" pitchFamily="2" charset="2"/>
              <a:buNone/>
            </a:pPr>
            <a:r>
              <a:rPr lang="en-US" altLang="en-US" sz="1600" dirty="0" smtClean="0"/>
              <a:t>For the 2017 tax season, these income limits apply for the EITC. </a:t>
            </a:r>
          </a:p>
          <a:p>
            <a:pPr marL="0" indent="0">
              <a:buFont typeface="Wingdings" panose="05000000000000000000" pitchFamily="2" charset="2"/>
              <a:buNone/>
            </a:pPr>
            <a:r>
              <a:rPr lang="en-US" altLang="en-US" sz="1600" dirty="0" smtClean="0"/>
              <a:t>All information regarding tax credits from the Internal Revenue Service at </a:t>
            </a:r>
            <a:r>
              <a:rPr lang="en-US" altLang="en-US" sz="1600" dirty="0" smtClean="0">
                <a:hlinkClick r:id="rId4"/>
              </a:rPr>
              <a:t>www.irs.gov</a:t>
            </a:r>
            <a:r>
              <a:rPr lang="en-US" altLang="en-US" sz="1600" dirty="0" smtClean="0"/>
              <a:t>.</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ea typeface="ＭＳ Ｐゴシック" charset="0"/>
                <a:cs typeface="+mj-cs"/>
              </a:rPr>
              <a:t>Tool 4: Increasing </a:t>
            </a:r>
            <a:r>
              <a:rPr lang="en-US" dirty="0">
                <a:ea typeface="ＭＳ Ｐゴシック" charset="0"/>
                <a:cs typeface="+mj-cs"/>
              </a:rPr>
              <a:t>y</a:t>
            </a:r>
            <a:r>
              <a:rPr lang="en-US" dirty="0" smtClean="0">
                <a:ea typeface="ＭＳ Ｐゴシック" charset="0"/>
                <a:cs typeface="+mj-cs"/>
              </a:rPr>
              <a:t>our </a:t>
            </a:r>
            <a:r>
              <a:rPr lang="en-US" dirty="0">
                <a:ea typeface="ＭＳ Ｐゴシック" charset="0"/>
                <a:cs typeface="+mj-cs"/>
              </a:rPr>
              <a:t>i</a:t>
            </a:r>
            <a:r>
              <a:rPr lang="en-US" dirty="0" smtClean="0">
                <a:ea typeface="ＭＳ Ｐゴシック" charset="0"/>
                <a:cs typeface="+mj-cs"/>
              </a:rPr>
              <a:t>ncome </a:t>
            </a:r>
            <a:r>
              <a:rPr lang="en-US" dirty="0">
                <a:ea typeface="ＭＳ Ｐゴシック" charset="0"/>
                <a:cs typeface="+mj-cs"/>
              </a:rPr>
              <a:t>t</a:t>
            </a:r>
            <a:r>
              <a:rPr lang="en-US" dirty="0" smtClean="0">
                <a:ea typeface="ＭＳ Ｐゴシック" charset="0"/>
                <a:cs typeface="+mj-cs"/>
              </a:rPr>
              <a:t>hrough tax credits</a:t>
            </a:r>
            <a:endParaRPr lang="en-US" dirty="0">
              <a:ea typeface="ＭＳ Ｐゴシック" charset="0"/>
              <a:cs typeface="+mj-cs"/>
            </a:endParaRPr>
          </a:p>
        </p:txBody>
      </p:sp>
      <p:sp>
        <p:nvSpPr>
          <p:cNvPr id="198658" name="Content Placeholder 2"/>
          <p:cNvSpPr>
            <a:spLocks noGrp="1"/>
          </p:cNvSpPr>
          <p:nvPr>
            <p:ph idx="1"/>
          </p:nvPr>
        </p:nvSpPr>
        <p:spPr/>
        <p:txBody>
          <a:bodyPr>
            <a:normAutofit/>
          </a:bodyPr>
          <a:lstStyle/>
          <a:p>
            <a:pPr marL="0" indent="0">
              <a:buFont typeface="Wingdings" panose="05000000000000000000" pitchFamily="2" charset="2"/>
              <a:buNone/>
            </a:pPr>
            <a:r>
              <a:rPr lang="en-US" altLang="en-US" b="1" dirty="0" smtClean="0"/>
              <a:t>Note: Starting in 2017, the IRS will be required to do additional verification of information on tax returns claiming the EITC and the CTC. This may cause some delay in the receipt of refunds which include these tax credits.</a:t>
            </a:r>
            <a:r>
              <a:rPr lang="en-US" altLang="en-US" dirty="0" smtClean="0"/>
              <a:t> </a:t>
            </a:r>
          </a:p>
          <a:p>
            <a:pPr marL="0" indent="0">
              <a:buFont typeface="Wingdings" panose="05000000000000000000" pitchFamily="2" charset="2"/>
              <a:buNone/>
            </a:pPr>
            <a:endParaRPr lang="en-US" altLang="en-US" dirty="0" smtClean="0"/>
          </a:p>
          <a:p>
            <a:pPr marL="0" indent="0">
              <a:buFont typeface="Wingdings" panose="05000000000000000000" pitchFamily="2" charset="2"/>
              <a:buNone/>
            </a:pPr>
            <a:r>
              <a:rPr lang="en-US" altLang="en-US" dirty="0" smtClean="0"/>
              <a:t>For more information go to </a:t>
            </a:r>
            <a:r>
              <a:rPr lang="en-US" altLang="en-US" dirty="0" smtClean="0">
                <a:hlinkClick r:id="rId3"/>
              </a:rPr>
              <a:t>https://www.irs.gov/for-tax-pros/new-federal-tax-law-may-affect-some-refunds-filed-in-early-2017</a:t>
            </a:r>
            <a:r>
              <a:rPr lang="en-US" altLang="en-US" dirty="0" smtClean="0"/>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purpose</a:t>
            </a:r>
            <a:endParaRPr lang="en-US" dirty="0"/>
          </a:p>
        </p:txBody>
      </p:sp>
      <p:sp>
        <p:nvSpPr>
          <p:cNvPr id="52226" name="Content Placeholder 2"/>
          <p:cNvSpPr>
            <a:spLocks noGrp="1"/>
          </p:cNvSpPr>
          <p:nvPr>
            <p:ph idx="1"/>
          </p:nvPr>
        </p:nvSpPr>
        <p:spPr/>
        <p:txBody>
          <a:bodyPr/>
          <a:lstStyle/>
          <a:p>
            <a:r>
              <a:rPr lang="en-US" dirty="0" smtClean="0"/>
              <a:t>To provide you with:</a:t>
            </a:r>
          </a:p>
          <a:p>
            <a:pPr marL="342900" indent="-342900">
              <a:buFont typeface="Wingdings" panose="05000000000000000000" pitchFamily="2" charset="2"/>
              <a:buChar char="§"/>
            </a:pPr>
            <a:r>
              <a:rPr lang="en-US" dirty="0" smtClean="0"/>
              <a:t>An orientation to </a:t>
            </a:r>
            <a:r>
              <a:rPr lang="en-US" i="1" dirty="0" smtClean="0"/>
              <a:t>Your Money, Your Goals</a:t>
            </a:r>
            <a:r>
              <a:rPr lang="en-US" dirty="0" smtClean="0"/>
              <a:t>, a financial empowerment toolkit;</a:t>
            </a:r>
          </a:p>
          <a:p>
            <a:pPr marL="342900" indent="-342900">
              <a:buFont typeface="Wingdings" panose="05000000000000000000" pitchFamily="2" charset="2"/>
              <a:buChar char="§"/>
            </a:pPr>
            <a:r>
              <a:rPr lang="en-US" dirty="0" smtClean="0"/>
              <a:t>An overview of the training for service providers; </a:t>
            </a:r>
          </a:p>
          <a:p>
            <a:pPr marL="342900" indent="-342900">
              <a:buFont typeface="Wingdings" panose="05000000000000000000" pitchFamily="2" charset="2"/>
              <a:buChar char="§"/>
            </a:pPr>
            <a:r>
              <a:rPr lang="en-US" dirty="0" smtClean="0"/>
              <a:t>Strategies for using the toolkit, and</a:t>
            </a:r>
          </a:p>
          <a:p>
            <a:pPr marL="342900" indent="-342900">
              <a:buFont typeface="Wingdings" panose="05000000000000000000" pitchFamily="2" charset="2"/>
              <a:buChar char="§"/>
            </a:pPr>
            <a:r>
              <a:rPr lang="en-US" dirty="0" smtClean="0"/>
              <a:t>The tools, knowledge, and confidence to use the toolkit and provide training on the use of the toolkit to your staff or partners in your community or state.</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0"/>
          <p:cNvSpPr>
            <a:spLocks noGrp="1"/>
          </p:cNvSpPr>
          <p:nvPr>
            <p:ph type="title"/>
          </p:nvPr>
        </p:nvSpPr>
        <p:spPr/>
        <p:txBody>
          <a:bodyPr>
            <a:normAutofit fontScale="90000"/>
          </a:bodyPr>
          <a:lstStyle/>
          <a:p>
            <a:pPr>
              <a:defRPr/>
            </a:pPr>
            <a:r>
              <a:rPr lang="en-US" altLang="en-US" dirty="0">
                <a:ea typeface="MS PGothic" charset="-128"/>
              </a:rPr>
              <a:t>Module </a:t>
            </a:r>
            <a:r>
              <a:rPr lang="en-US" altLang="en-US" dirty="0" smtClean="0">
                <a:ea typeface="MS PGothic" charset="-128"/>
              </a:rPr>
              <a:t>2: Opportunities for financial </a:t>
            </a:r>
            <a:r>
              <a:rPr lang="en-US" altLang="en-US" dirty="0">
                <a:ea typeface="MS PGothic" charset="-128"/>
              </a:rPr>
              <a:t>e</a:t>
            </a:r>
            <a:r>
              <a:rPr lang="en-US" altLang="en-US" dirty="0" smtClean="0">
                <a:ea typeface="MS PGothic" charset="-128"/>
              </a:rPr>
              <a:t>mpowerment</a:t>
            </a:r>
            <a:endParaRPr lang="en-US" altLang="en-US" dirty="0">
              <a:ea typeface="MS PGothic" charset="-128"/>
            </a:endParaRPr>
          </a:p>
        </p:txBody>
      </p:sp>
      <p:pic>
        <p:nvPicPr>
          <p:cNvPr id="200706" name="Content Placeholder 1" descr="See http://files.consumerfinance.gov/f/documents/201701_cfpb_YMYG-Toolkit.pdf#page=85.&#10;&#10;If you have a 10 -minute session: Tool 1: Savings plan, If you have a 30 -minute session: Tool 2: Savings and benefits: Understanding asset limits, If you have multiple sessions: Tool 3: Finding a safe place for savings and Tool 4: Increasing your income through tax credit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4038" y="1703166"/>
            <a:ext cx="8037512" cy="1969143"/>
          </a:xfr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altLang="en-US" dirty="0">
                <a:solidFill>
                  <a:srgbClr val="3B8636"/>
                </a:solidFill>
              </a:rPr>
              <a:t>Your Money, Your </a:t>
            </a:r>
            <a:r>
              <a:rPr lang="en-US" altLang="en-US" dirty="0" smtClean="0">
                <a:solidFill>
                  <a:srgbClr val="3B8636"/>
                </a:solidFill>
              </a:rPr>
              <a:t>Goals</a:t>
            </a:r>
            <a:endParaRPr lang="en-US" dirty="0">
              <a:solidFill>
                <a:srgbClr val="3B8636"/>
              </a:solidFill>
            </a:endParaRPr>
          </a:p>
        </p:txBody>
      </p:sp>
      <p:sp>
        <p:nvSpPr>
          <p:cNvPr id="7" name="Subtitle 6"/>
          <p:cNvSpPr>
            <a:spLocks noGrp="1"/>
          </p:cNvSpPr>
          <p:nvPr>
            <p:ph type="subTitle" idx="1"/>
          </p:nvPr>
        </p:nvSpPr>
        <p:spPr/>
        <p:txBody>
          <a:bodyPr/>
          <a:lstStyle/>
          <a:p>
            <a:r>
              <a:rPr lang="en-US" altLang="en-US" smtClean="0"/>
              <a:t>Module 3: Tracking and managing income and benefits</a:t>
            </a:r>
            <a:endParaRPr lang="en-US" alt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pPr eaLnBrk="1" hangingPunct="1"/>
            <a:r>
              <a:rPr lang="en-US" altLang="en-US" dirty="0" smtClean="0"/>
              <a:t>Income, benefits, and wage garnishments</a:t>
            </a:r>
          </a:p>
        </p:txBody>
      </p:sp>
      <p:sp>
        <p:nvSpPr>
          <p:cNvPr id="3" name="Content Placeholder 2"/>
          <p:cNvSpPr>
            <a:spLocks noGrp="1"/>
          </p:cNvSpPr>
          <p:nvPr>
            <p:ph idx="1"/>
          </p:nvPr>
        </p:nvSpPr>
        <p:spPr/>
        <p:txBody>
          <a:bodyPr rtlCol="0">
            <a:normAutofit/>
          </a:bodyPr>
          <a:lstStyle/>
          <a:p>
            <a:pPr marL="0" indent="0" eaLnBrk="1" fontAlgn="auto" hangingPunct="1">
              <a:lnSpc>
                <a:spcPts val="2800"/>
              </a:lnSpc>
              <a:spcBef>
                <a:spcPts val="1200"/>
              </a:spcBef>
              <a:spcAft>
                <a:spcPts val="600"/>
              </a:spcAft>
              <a:buFont typeface="Wingdings" charset="2"/>
              <a:buNone/>
              <a:defRPr/>
            </a:pPr>
            <a:r>
              <a:rPr lang="en-US" b="1" dirty="0" smtClean="0">
                <a:solidFill>
                  <a:srgbClr val="101820"/>
                </a:solidFill>
                <a:ea typeface="+mn-ea"/>
                <a:cs typeface="+mn-cs"/>
              </a:rPr>
              <a:t>Income</a:t>
            </a:r>
          </a:p>
          <a:p>
            <a:pPr indent="-347472" eaLnBrk="1" fontAlgn="auto" hangingPunct="1">
              <a:spcAft>
                <a:spcPts val="0"/>
              </a:spcAft>
              <a:buFont typeface="Wingdings" charset="2"/>
              <a:buChar char="§"/>
              <a:defRPr/>
            </a:pPr>
            <a:r>
              <a:rPr lang="en-US" dirty="0" smtClean="0">
                <a:solidFill>
                  <a:srgbClr val="101820"/>
                </a:solidFill>
                <a:ea typeface="+mn-ea"/>
                <a:cs typeface="+mn-cs"/>
              </a:rPr>
              <a:t>Regular income</a:t>
            </a:r>
          </a:p>
          <a:p>
            <a:pPr indent="-347472" eaLnBrk="1" fontAlgn="auto" hangingPunct="1">
              <a:spcAft>
                <a:spcPts val="0"/>
              </a:spcAft>
              <a:buFont typeface="Wingdings" charset="2"/>
              <a:buChar char="§"/>
              <a:defRPr/>
            </a:pPr>
            <a:r>
              <a:rPr lang="en-US" dirty="0" smtClean="0">
                <a:solidFill>
                  <a:srgbClr val="101820"/>
                </a:solidFill>
                <a:ea typeface="+mn-ea"/>
                <a:cs typeface="+mn-cs"/>
              </a:rPr>
              <a:t>Irregular income</a:t>
            </a:r>
          </a:p>
          <a:p>
            <a:pPr indent="-347472" eaLnBrk="1" fontAlgn="auto" hangingPunct="1">
              <a:spcAft>
                <a:spcPts val="0"/>
              </a:spcAft>
              <a:buFont typeface="Wingdings" charset="2"/>
              <a:buChar char="§"/>
              <a:defRPr/>
            </a:pPr>
            <a:r>
              <a:rPr lang="en-US" dirty="0" smtClean="0">
                <a:solidFill>
                  <a:srgbClr val="101820"/>
                </a:solidFill>
                <a:ea typeface="+mn-ea"/>
                <a:cs typeface="+mn-cs"/>
              </a:rPr>
              <a:t>Seasonal</a:t>
            </a:r>
          </a:p>
          <a:p>
            <a:pPr indent="-347472" eaLnBrk="1" fontAlgn="auto" hangingPunct="1">
              <a:spcAft>
                <a:spcPts val="0"/>
              </a:spcAft>
              <a:buFont typeface="Wingdings" charset="2"/>
              <a:buChar char="§"/>
              <a:defRPr/>
            </a:pPr>
            <a:r>
              <a:rPr lang="en-US" dirty="0" smtClean="0">
                <a:solidFill>
                  <a:srgbClr val="101820"/>
                </a:solidFill>
                <a:ea typeface="+mn-ea"/>
                <a:cs typeface="+mn-cs"/>
              </a:rPr>
              <a:t>One-time occurrence</a:t>
            </a:r>
          </a:p>
          <a:p>
            <a:pPr indent="-347472" eaLnBrk="1" fontAlgn="auto" hangingPunct="1">
              <a:spcAft>
                <a:spcPts val="0"/>
              </a:spcAft>
              <a:buFont typeface="Wingdings" charset="2"/>
              <a:buChar char="§"/>
              <a:defRPr/>
            </a:pPr>
            <a:endParaRPr lang="en-US" dirty="0">
              <a:solidFill>
                <a:srgbClr val="101820"/>
              </a:solidFill>
              <a:ea typeface="+mn-ea"/>
              <a:cs typeface="+mn-cs"/>
            </a:endParaRPr>
          </a:p>
          <a:p>
            <a:pPr marL="0" indent="0" eaLnBrk="1" fontAlgn="auto" hangingPunct="1">
              <a:spcAft>
                <a:spcPts val="0"/>
              </a:spcAft>
              <a:buFont typeface="Wingdings" charset="2"/>
              <a:buNone/>
              <a:defRPr/>
            </a:pPr>
            <a:r>
              <a:rPr lang="en-US" b="1" dirty="0" smtClean="0">
                <a:solidFill>
                  <a:srgbClr val="101820"/>
                </a:solidFill>
                <a:ea typeface="+mn-ea"/>
                <a:cs typeface="+mn-cs"/>
              </a:rPr>
              <a:t>Benefits</a:t>
            </a:r>
            <a:br>
              <a:rPr lang="en-US" b="1" dirty="0" smtClean="0">
                <a:solidFill>
                  <a:srgbClr val="101820"/>
                </a:solidFill>
                <a:ea typeface="+mn-ea"/>
                <a:cs typeface="+mn-cs"/>
              </a:rPr>
            </a:br>
            <a:endParaRPr lang="en-US" dirty="0">
              <a:solidFill>
                <a:srgbClr val="101820"/>
              </a:solidFill>
              <a:ea typeface="+mn-ea"/>
              <a:cs typeface="+mn-cs"/>
            </a:endParaRPr>
          </a:p>
          <a:p>
            <a:pPr marL="0" indent="0" eaLnBrk="1" fontAlgn="auto" hangingPunct="1">
              <a:spcAft>
                <a:spcPts val="0"/>
              </a:spcAft>
              <a:buFont typeface="Wingdings" charset="2"/>
              <a:buNone/>
              <a:defRPr/>
            </a:pPr>
            <a:r>
              <a:rPr lang="en-US" b="1" dirty="0" smtClean="0">
                <a:solidFill>
                  <a:srgbClr val="101820"/>
                </a:solidFill>
                <a:ea typeface="+mn-ea"/>
                <a:cs typeface="+mn-cs"/>
              </a:rPr>
              <a:t>Wage garnishments</a:t>
            </a:r>
            <a:endParaRPr lang="en-US" b="1" dirty="0">
              <a:solidFill>
                <a:srgbClr val="101820"/>
              </a:solidFil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Title 1"/>
          <p:cNvSpPr>
            <a:spLocks noGrp="1"/>
          </p:cNvSpPr>
          <p:nvPr>
            <p:ph type="title"/>
          </p:nvPr>
        </p:nvSpPr>
        <p:spPr/>
        <p:txBody>
          <a:bodyPr/>
          <a:lstStyle/>
          <a:p>
            <a:pPr eaLnBrk="1" hangingPunct="1"/>
            <a:r>
              <a:rPr lang="en-US" altLang="en-US" dirty="0" smtClean="0">
                <a:solidFill>
                  <a:srgbClr val="101820"/>
                </a:solidFill>
              </a:rPr>
              <a:t>Tool 1: Income and resource tracker</a:t>
            </a:r>
          </a:p>
        </p:txBody>
      </p:sp>
      <p:pic>
        <p:nvPicPr>
          <p:cNvPr id="206850" name="Picture 1" descr="See http://files.consumerfinance.gov/f/documents/201701_cfpb_YMYG-Toolkit.pdf#page=126.&#10;&#10;Table with column headers: Source of income/benefits, Frequency. Week 1 (date), Week 2 (date), Week 3 (date), Week 4 (date) and Total by source. Row headers: Job, Second job, Self-employment Income, SNAP, TANF, Social Security/SSI, and Disability Insurance (SSD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093" y="1276129"/>
            <a:ext cx="8473813" cy="55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p:cNvSpPr>
            <a:spLocks noGrp="1"/>
          </p:cNvSpPr>
          <p:nvPr>
            <p:ph type="title"/>
          </p:nvPr>
        </p:nvSpPr>
        <p:spPr/>
        <p:txBody>
          <a:bodyPr/>
          <a:lstStyle/>
          <a:p>
            <a:r>
              <a:rPr lang="en-US" altLang="en-US" smtClean="0"/>
              <a:t>Tool 2: Ways to receive income and benefits</a:t>
            </a:r>
            <a:endParaRPr lang="en-US" altLang="en-US" dirty="0" smtClean="0"/>
          </a:p>
        </p:txBody>
      </p:sp>
      <p:sp>
        <p:nvSpPr>
          <p:cNvPr id="208898" name="Content Placeholder 2"/>
          <p:cNvSpPr>
            <a:spLocks noGrp="1"/>
          </p:cNvSpPr>
          <p:nvPr>
            <p:ph idx="1"/>
          </p:nvPr>
        </p:nvSpPr>
        <p:spPr/>
        <p:txBody>
          <a:bodyPr/>
          <a:lstStyle/>
          <a:p>
            <a:r>
              <a:rPr lang="en-US" altLang="en-US" smtClean="0"/>
              <a:t>Cash</a:t>
            </a:r>
          </a:p>
          <a:p>
            <a:r>
              <a:rPr lang="en-US" altLang="en-US" smtClean="0"/>
              <a:t>Paychecks</a:t>
            </a:r>
          </a:p>
          <a:p>
            <a:r>
              <a:rPr lang="en-US" altLang="en-US" smtClean="0"/>
              <a:t>Direct deposit</a:t>
            </a:r>
          </a:p>
          <a:p>
            <a:r>
              <a:rPr lang="en-US" altLang="en-US" smtClean="0"/>
              <a:t>Payroll cards</a:t>
            </a:r>
          </a:p>
          <a:p>
            <a:r>
              <a:rPr lang="en-US" altLang="en-US" smtClean="0"/>
              <a:t>EBT</a:t>
            </a:r>
            <a:endParaRPr lang="en-US" altLang="en-US" dirty="0" smtClean="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p:txBody>
          <a:bodyPr/>
          <a:lstStyle/>
          <a:p>
            <a:r>
              <a:rPr lang="en-US" altLang="en-US" dirty="0" smtClean="0">
                <a:solidFill>
                  <a:srgbClr val="101820"/>
                </a:solidFill>
              </a:rPr>
              <a:t>Tool 2: Ways to receive income and benefits</a:t>
            </a:r>
          </a:p>
        </p:txBody>
      </p:sp>
      <p:pic>
        <p:nvPicPr>
          <p:cNvPr id="210946" name="Picture 1" descr="See http://files.consumerfinance.gov/f/documents/201701_cfpb_YMYG-Toolkit.pdf#page=129.&#10;&#10;Paper check: Definition: A paper check for salary, wages, or benefits made out to an individual; Benefits: Income can be deposited to a checking or a savings account or onto a prepaid card, If you do not have a bank account, some banks and credit unions do not charge a fee to cash “on us” checks that are written from accounts that are held with their institution. Otherwise, you may have to pay a check cashing service to cash them; Risks: Bank and credit union accounts are sometimes the only cost-free way to cash paychecks, If you don’t have an account, unless your employer’s bank or credit union cashes “on us” checks for free, you may have to pay to cash them at a bank, credit union, or check cashing service, &#10;If you deposit a paycheck in a bank or credit union account or onto a prepaid card, you may not be able to access all the funds immediately, May not be offered by all employers or government agencies); Tip: If you cash your checks at a check cashing store, these stores may try to offer you a payday loan. This can be very expensive – if you’re considering one, make sure you understand the costs.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4266" y="1259146"/>
            <a:ext cx="5775468" cy="5439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tLang="en-US" smtClean="0"/>
              <a:t>Tool 3: Ways to increase income and resources</a:t>
            </a:r>
            <a:endParaRPr lang="en-US" altLang="en-US" dirty="0" smtClean="0"/>
          </a:p>
        </p:txBody>
      </p:sp>
      <p:sp>
        <p:nvSpPr>
          <p:cNvPr id="212994" name="Content Placeholder 2"/>
          <p:cNvSpPr>
            <a:spLocks noGrp="1"/>
          </p:cNvSpPr>
          <p:nvPr>
            <p:ph idx="1"/>
          </p:nvPr>
        </p:nvSpPr>
        <p:spPr/>
        <p:txBody>
          <a:bodyPr/>
          <a:lstStyle/>
          <a:p>
            <a:r>
              <a:rPr lang="en-US" altLang="en-US" smtClean="0"/>
              <a:t>Review this tool on Pages 133 </a:t>
            </a:r>
            <a:r>
              <a:rPr lang="mr-IN" altLang="en-US" smtClean="0"/>
              <a:t>–</a:t>
            </a:r>
            <a:r>
              <a:rPr lang="en-US" altLang="en-US" smtClean="0"/>
              <a:t> 136</a:t>
            </a:r>
          </a:p>
          <a:p>
            <a:r>
              <a:rPr lang="en-US" altLang="en-US" smtClean="0"/>
              <a:t>Think about the people that you serve.</a:t>
            </a:r>
          </a:p>
          <a:p>
            <a:r>
              <a:rPr lang="en-US" altLang="en-US" smtClean="0"/>
              <a:t>Which strategies listed do you think are most feasible for them?</a:t>
            </a:r>
          </a:p>
          <a:p>
            <a:pPr lvl="1"/>
            <a:r>
              <a:rPr lang="en-US" altLang="en-US" smtClean="0"/>
              <a:t>Circle these.</a:t>
            </a:r>
          </a:p>
          <a:p>
            <a:r>
              <a:rPr lang="en-US" altLang="en-US" smtClean="0"/>
              <a:t>What strategies are missing?</a:t>
            </a:r>
          </a:p>
          <a:p>
            <a:pPr lvl="1"/>
            <a:r>
              <a:rPr lang="en-US" altLang="en-US" smtClean="0"/>
              <a:t>Add these.</a:t>
            </a:r>
            <a:endParaRPr lang="en-US" altLang="en-US" dirty="0" smtClean="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r>
              <a:rPr lang="en-US" altLang="en-US" dirty="0" smtClean="0">
                <a:solidFill>
                  <a:srgbClr val="101820"/>
                </a:solidFill>
              </a:rPr>
              <a:t>Tool 3: Ways to increase income and resources</a:t>
            </a:r>
          </a:p>
        </p:txBody>
      </p:sp>
      <p:pic>
        <p:nvPicPr>
          <p:cNvPr id="215042" name="Picture 1" descr="See http://files.consumerfinance.gov/f/documents/201701_cfpb_YMYG-Toolkit.pdf#page=136.&#10;&#10;Table for One-time activity with 3 columns. Column headers: This might work (empty cells beneath it for checkmark), Strategy for increasing income (examples beneath it: Hold a yard sale/garage sale, Sell items online, Claim tax credits if you qualify, and Other:), Next Steps (empty cells for idea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9188" y="1269925"/>
            <a:ext cx="7040562"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3" name="Picture 2" descr="See http://files.consumerfinance.gov/f/documents/201701_cfpb_YMYG-Toolkit.pdf#page=137.&#10;&#10;Table for Regular income with 3 columns. Column headers: This might work (cells below for checkmarks), Strategy for increasing income (Seek a raise or additional hours at current job, Change tax withholding (if you generally receive a large tax refund), and Get a part-time job), Next Steps (cells below for ideas).&#10;"/>
          <p:cNvPicPr>
            <a:picLocks noChangeAspect="1"/>
          </p:cNvPicPr>
          <p:nvPr/>
        </p:nvPicPr>
        <p:blipFill>
          <a:blip r:embed="rId4">
            <a:extLst>
              <a:ext uri="{28A0092B-C50C-407E-A947-70E740481C1C}">
                <a14:useLocalDpi xmlns:a14="http://schemas.microsoft.com/office/drawing/2010/main" val="0"/>
              </a:ext>
            </a:extLst>
          </a:blip>
          <a:srcRect b="19180"/>
          <a:stretch>
            <a:fillRect/>
          </a:stretch>
        </p:blipFill>
        <p:spPr bwMode="auto">
          <a:xfrm>
            <a:off x="1119188" y="4191145"/>
            <a:ext cx="7040562"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0"/>
          <p:cNvSpPr>
            <a:spLocks noGrp="1"/>
          </p:cNvSpPr>
          <p:nvPr>
            <p:ph type="title"/>
          </p:nvPr>
        </p:nvSpPr>
        <p:spPr/>
        <p:txBody>
          <a:bodyPr>
            <a:normAutofit fontScale="90000"/>
          </a:bodyPr>
          <a:lstStyle/>
          <a:p>
            <a:pPr>
              <a:defRPr/>
            </a:pPr>
            <a:r>
              <a:rPr lang="en-US" altLang="en-US" dirty="0">
                <a:ea typeface="MS PGothic" charset="-128"/>
              </a:rPr>
              <a:t>Module </a:t>
            </a:r>
            <a:r>
              <a:rPr lang="en-US" altLang="en-US" dirty="0" smtClean="0">
                <a:ea typeface="MS PGothic" charset="-128"/>
              </a:rPr>
              <a:t>3: Opportunities for financial </a:t>
            </a:r>
            <a:r>
              <a:rPr lang="en-US" altLang="en-US" dirty="0">
                <a:ea typeface="MS PGothic" charset="-128"/>
              </a:rPr>
              <a:t>e</a:t>
            </a:r>
            <a:r>
              <a:rPr lang="en-US" altLang="en-US" dirty="0" smtClean="0">
                <a:ea typeface="MS PGothic" charset="-128"/>
              </a:rPr>
              <a:t>mpowerment</a:t>
            </a:r>
            <a:endParaRPr lang="en-US" altLang="en-US" dirty="0">
              <a:ea typeface="MS PGothic" charset="-128"/>
            </a:endParaRPr>
          </a:p>
        </p:txBody>
      </p:sp>
      <p:pic>
        <p:nvPicPr>
          <p:cNvPr id="217090" name="Content Placeholder 1" descr="See http://files.consumerfinance.gov/f/documents/201701_cfpb_YMYG-Toolkit.pdf#page=117.&#10;&#10;If you have a 10 -minute session: Tool 1: Spending Tracker. If you have a 30 -minute session: Tool 3: Ways to pay bills: Know your options, Tool 4: Strategies for cutting expenses and Tool 5: When cash is short: Prioritizing bills and planning spending. If you have multiple sessions: Tool 2: Bill calenda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4038" y="2474522"/>
            <a:ext cx="8037512" cy="2205818"/>
          </a:xfr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solidFill>
                  <a:srgbClr val="3B8636"/>
                </a:solidFill>
              </a:rPr>
              <a:t>Your Money, Your Goals</a:t>
            </a:r>
            <a:endParaRPr lang="en-US" dirty="0">
              <a:solidFill>
                <a:srgbClr val="3B8636"/>
              </a:solidFill>
            </a:endParaRPr>
          </a:p>
        </p:txBody>
      </p:sp>
      <p:sp>
        <p:nvSpPr>
          <p:cNvPr id="10" name="Subtitle 9"/>
          <p:cNvSpPr>
            <a:spLocks noGrp="1"/>
          </p:cNvSpPr>
          <p:nvPr>
            <p:ph type="subTitle" idx="1"/>
          </p:nvPr>
        </p:nvSpPr>
        <p:spPr/>
        <p:txBody>
          <a:bodyPr/>
          <a:lstStyle/>
          <a:p>
            <a:r>
              <a:rPr lang="en-US" altLang="en-US" smtClean="0"/>
              <a:t>Module 4: Paying bills and other expenses</a:t>
            </a:r>
            <a:endParaRPr lang="en-US" alt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r>
              <a:rPr lang="en-US" altLang="en-US" dirty="0" smtClean="0"/>
              <a:t>Training objectives</a:t>
            </a:r>
          </a:p>
        </p:txBody>
      </p:sp>
      <p:sp>
        <p:nvSpPr>
          <p:cNvPr id="31746" name="Content Placeholder 2"/>
          <p:cNvSpPr>
            <a:spLocks noGrp="1"/>
          </p:cNvSpPr>
          <p:nvPr>
            <p:ph idx="1"/>
          </p:nvPr>
        </p:nvSpPr>
        <p:spPr/>
        <p:txBody>
          <a:bodyPr>
            <a:normAutofit fontScale="25000" lnSpcReduction="20000"/>
          </a:bodyPr>
          <a:lstStyle/>
          <a:p>
            <a:r>
              <a:rPr lang="en-US" sz="7200" dirty="0" smtClean="0"/>
              <a:t>By the end of the training, you will be able to:</a:t>
            </a:r>
          </a:p>
          <a:p>
            <a:r>
              <a:rPr lang="en-US" sz="7200" dirty="0" smtClean="0"/>
              <a:t>Describe ways to approach integration of Your Money, Your Goals into your work including how to use the toolkit as a complementary resource to other financial capability training and materials.</a:t>
            </a:r>
          </a:p>
          <a:p>
            <a:r>
              <a:rPr lang="en-US" sz="7200" dirty="0" smtClean="0"/>
              <a:t>Describe the purpose of the Consumer Financial Protection Bureau (CFPB) and its rationale for developing Your Money, Your Goals.</a:t>
            </a:r>
          </a:p>
          <a:p>
            <a:r>
              <a:rPr lang="en-US" sz="7200" dirty="0" smtClean="0"/>
              <a:t>Explain the overall organization and content of Your Money, Your Goals.</a:t>
            </a:r>
          </a:p>
          <a:p>
            <a:r>
              <a:rPr lang="en-US" sz="7200" dirty="0" smtClean="0"/>
              <a:t>Explain the tools and resources you have to plan and implement the training for Your Money, Your Goals.</a:t>
            </a:r>
          </a:p>
          <a:p>
            <a:r>
              <a:rPr lang="en-US" sz="7200" dirty="0" smtClean="0"/>
              <a:t>Describe the overall flow of the training, including key activities and methodologies used throughout the Your Money, Your Goals training.</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1"/>
          <p:cNvSpPr>
            <a:spLocks noGrp="1"/>
          </p:cNvSpPr>
          <p:nvPr>
            <p:ph type="title"/>
          </p:nvPr>
        </p:nvSpPr>
        <p:spPr/>
        <p:txBody>
          <a:bodyPr/>
          <a:lstStyle/>
          <a:p>
            <a:pPr eaLnBrk="1" hangingPunct="1"/>
            <a:r>
              <a:rPr lang="en-US" altLang="en-US" dirty="0" smtClean="0"/>
              <a:t>Paying bills and other expenses</a:t>
            </a:r>
          </a:p>
        </p:txBody>
      </p:sp>
      <p:sp>
        <p:nvSpPr>
          <p:cNvPr id="3" name="Content Placeholder 2"/>
          <p:cNvSpPr>
            <a:spLocks noGrp="1"/>
          </p:cNvSpPr>
          <p:nvPr>
            <p:ph idx="1"/>
          </p:nvPr>
        </p:nvSpPr>
        <p:spPr/>
        <p:txBody>
          <a:bodyPr rtlCol="0">
            <a:normAutofit fontScale="85000" lnSpcReduction="10000"/>
          </a:bodyPr>
          <a:lstStyle/>
          <a:p>
            <a:pPr marL="0" indent="0" eaLnBrk="1" fontAlgn="auto" hangingPunct="1">
              <a:lnSpc>
                <a:spcPts val="2800"/>
              </a:lnSpc>
              <a:spcBef>
                <a:spcPts val="1200"/>
              </a:spcBef>
              <a:spcAft>
                <a:spcPts val="600"/>
              </a:spcAft>
              <a:buFont typeface="Wingdings" charset="2"/>
              <a:buNone/>
              <a:defRPr/>
            </a:pPr>
            <a:r>
              <a:rPr lang="en-US" b="1" dirty="0" smtClean="0">
                <a:solidFill>
                  <a:srgbClr val="101820"/>
                </a:solidFill>
                <a:ea typeface="+mn-ea"/>
                <a:cs typeface="+mn-cs"/>
              </a:rPr>
              <a:t>Spending</a:t>
            </a:r>
          </a:p>
          <a:p>
            <a:pPr indent="-347472" eaLnBrk="1" fontAlgn="auto" hangingPunct="1">
              <a:spcAft>
                <a:spcPts val="0"/>
              </a:spcAft>
              <a:buFont typeface="Wingdings" charset="2"/>
              <a:buChar char="§"/>
              <a:defRPr/>
            </a:pPr>
            <a:r>
              <a:rPr lang="en-US" dirty="0" smtClean="0">
                <a:solidFill>
                  <a:srgbClr val="101820"/>
                </a:solidFill>
                <a:ea typeface="+mn-ea"/>
                <a:cs typeface="+mn-cs"/>
              </a:rPr>
              <a:t>Money you use to pay for a wide range of basic needs, your financial obligations, and other things you may want.</a:t>
            </a:r>
          </a:p>
          <a:p>
            <a:pPr indent="-347472" eaLnBrk="1" fontAlgn="auto" hangingPunct="1">
              <a:spcAft>
                <a:spcPts val="0"/>
              </a:spcAft>
              <a:buFont typeface="Wingdings" charset="2"/>
              <a:buChar char="§"/>
              <a:defRPr/>
            </a:pPr>
            <a:endParaRPr lang="en-US" dirty="0" smtClean="0">
              <a:solidFill>
                <a:srgbClr val="101820"/>
              </a:solidFill>
              <a:ea typeface="+mn-ea"/>
              <a:cs typeface="+mn-cs"/>
            </a:endParaRPr>
          </a:p>
          <a:p>
            <a:pPr marL="0" indent="0" eaLnBrk="1" fontAlgn="auto" hangingPunct="1">
              <a:lnSpc>
                <a:spcPts val="2800"/>
              </a:lnSpc>
              <a:spcBef>
                <a:spcPts val="1200"/>
              </a:spcBef>
              <a:spcAft>
                <a:spcPts val="600"/>
              </a:spcAft>
              <a:buFont typeface="Wingdings" charset="2"/>
              <a:buNone/>
              <a:defRPr/>
            </a:pPr>
            <a:r>
              <a:rPr lang="en-US" b="1" dirty="0" smtClean="0">
                <a:solidFill>
                  <a:srgbClr val="101820"/>
                </a:solidFill>
                <a:ea typeface="+mn-ea"/>
                <a:cs typeface="+mn-cs"/>
              </a:rPr>
              <a:t>Needs, wants, and obligations</a:t>
            </a:r>
          </a:p>
          <a:p>
            <a:pPr indent="-347472" eaLnBrk="1" fontAlgn="auto" hangingPunct="1">
              <a:spcAft>
                <a:spcPts val="0"/>
              </a:spcAft>
              <a:buFont typeface="Wingdings" charset="2"/>
              <a:buChar char="§"/>
              <a:defRPr/>
            </a:pPr>
            <a:r>
              <a:rPr lang="en-US" dirty="0" smtClean="0">
                <a:solidFill>
                  <a:srgbClr val="101820"/>
                </a:solidFill>
                <a:ea typeface="+mn-ea"/>
                <a:cs typeface="+mn-cs"/>
              </a:rPr>
              <a:t>Needs are things you must have to live. </a:t>
            </a:r>
          </a:p>
          <a:p>
            <a:pPr indent="-347472" eaLnBrk="1" fontAlgn="auto" hangingPunct="1">
              <a:spcAft>
                <a:spcPts val="0"/>
              </a:spcAft>
              <a:buFont typeface="Wingdings" charset="2"/>
              <a:buChar char="§"/>
              <a:defRPr/>
            </a:pPr>
            <a:r>
              <a:rPr lang="en-US" dirty="0" smtClean="0">
                <a:solidFill>
                  <a:srgbClr val="101820"/>
                </a:solidFill>
                <a:ea typeface="+mn-ea"/>
                <a:cs typeface="+mn-cs"/>
              </a:rPr>
              <a:t>Wants are things you can survive without. </a:t>
            </a:r>
          </a:p>
          <a:p>
            <a:pPr indent="-347472" eaLnBrk="1" fontAlgn="auto" hangingPunct="1">
              <a:spcAft>
                <a:spcPts val="0"/>
              </a:spcAft>
              <a:buFont typeface="Wingdings" charset="2"/>
              <a:buChar char="§"/>
              <a:defRPr/>
            </a:pPr>
            <a:r>
              <a:rPr lang="en-US" dirty="0" smtClean="0">
                <a:solidFill>
                  <a:srgbClr val="101820"/>
                </a:solidFill>
                <a:ea typeface="+mn-ea"/>
                <a:cs typeface="+mn-cs"/>
              </a:rPr>
              <a:t>Obligations are things you must pay because you owe someone money (a car loan) or have been ordered to pay someone (child support).</a:t>
            </a:r>
          </a:p>
          <a:p>
            <a:pPr indent="-347472" eaLnBrk="1" fontAlgn="auto" hangingPunct="1">
              <a:spcAft>
                <a:spcPts val="0"/>
              </a:spcAft>
              <a:buFont typeface="Wingdings" charset="2"/>
              <a:buChar char="§"/>
              <a:defRPr/>
            </a:pPr>
            <a:endParaRPr lang="en-US" dirty="0">
              <a:solidFill>
                <a:srgbClr val="101820"/>
              </a:solidFil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p:cNvSpPr>
            <a:spLocks noGrp="1"/>
          </p:cNvSpPr>
          <p:nvPr>
            <p:ph type="title"/>
          </p:nvPr>
        </p:nvSpPr>
        <p:spPr/>
        <p:txBody>
          <a:bodyPr/>
          <a:lstStyle/>
          <a:p>
            <a:r>
              <a:rPr lang="en-US" altLang="en-US" dirty="0" smtClean="0">
                <a:solidFill>
                  <a:srgbClr val="101820"/>
                </a:solidFill>
              </a:rPr>
              <a:t>Tool 1: Spending tracker</a:t>
            </a:r>
          </a:p>
        </p:txBody>
      </p:sp>
      <p:pic>
        <p:nvPicPr>
          <p:cNvPr id="223234" name="Picture 2" descr="See http://files.consumerfinance.gov/f/documents/201701_cfpb_YMYG-Toolkit.pdf#page=147.&#10;&#10;Analyze Your Spending: Week: (space for week) for the Month of (space for month) On this worksheet, enter each amount from your receipts into its matching category column. Take care to make sure the entry also matches the correct date. Add each column. Add the total of all of the columns to get total spending for the week. Print and complete multiple copies of this sheet to analyze spending over the period of a month or longer. Day of the week. Childcare and education. Court+-ordered obligations. Debt payments, Eating out, Entertainment, Gifts and donations, Groceries, Healthcare, Household supplies, Housing and utilities, Personal care. Pets, Savings, Tools or other job-related expenses, Transportation, Total.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452" y="1238384"/>
            <a:ext cx="7712223" cy="535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8917" y="868363"/>
            <a:ext cx="2309813" cy="742950"/>
          </a:xfrm>
        </p:spPr>
        <p:txBody>
          <a:bodyPr>
            <a:normAutofit fontScale="90000"/>
          </a:bodyPr>
          <a:lstStyle/>
          <a:p>
            <a:pPr>
              <a:defRPr/>
            </a:pPr>
            <a:r>
              <a:rPr lang="en-US" dirty="0" smtClean="0"/>
              <a:t>Analyze spending</a:t>
            </a:r>
            <a:endParaRPr lang="en-US" dirty="0"/>
          </a:p>
        </p:txBody>
      </p:sp>
      <p:sp>
        <p:nvSpPr>
          <p:cNvPr id="6" name="TextBox 5"/>
          <p:cNvSpPr txBox="1"/>
          <p:nvPr/>
        </p:nvSpPr>
        <p:spPr>
          <a:xfrm>
            <a:off x="350838" y="2211388"/>
            <a:ext cx="2868612" cy="2308225"/>
          </a:xfrm>
          <a:prstGeom prst="rect">
            <a:avLst/>
          </a:prstGeom>
          <a:noFill/>
        </p:spPr>
        <p:txBody>
          <a:bodyPr>
            <a:spAutoFit/>
          </a:bodyPr>
          <a:lstStyle/>
          <a:p>
            <a:pPr marL="285750" indent="-285750">
              <a:buFont typeface="Arial"/>
              <a:buChar char="•"/>
              <a:defRPr/>
            </a:pPr>
            <a:r>
              <a:rPr lang="en-US" b="1" dirty="0">
                <a:latin typeface="Georgia" charset="0"/>
                <a:ea typeface="MS PGothic" charset="0"/>
                <a:cs typeface="MS PGothic" charset="0"/>
              </a:rPr>
              <a:t>Spending that </a:t>
            </a:r>
            <a:r>
              <a:rPr lang="en-US" b="1" u="sng" dirty="0">
                <a:latin typeface="Georgia" charset="0"/>
                <a:ea typeface="MS PGothic" charset="0"/>
                <a:cs typeface="MS PGothic" charset="0"/>
              </a:rPr>
              <a:t>cannot be cut</a:t>
            </a:r>
            <a:r>
              <a:rPr lang="en-US" b="1" dirty="0">
                <a:latin typeface="Georgia" charset="0"/>
                <a:ea typeface="MS PGothic" charset="0"/>
                <a:cs typeface="MS PGothic" charset="0"/>
              </a:rPr>
              <a:t> </a:t>
            </a:r>
          </a:p>
          <a:p>
            <a:pPr>
              <a:defRPr/>
            </a:pPr>
            <a:endParaRPr lang="en-US" b="1" dirty="0">
              <a:latin typeface="Georgia" charset="0"/>
              <a:ea typeface="MS PGothic" charset="0"/>
              <a:cs typeface="MS PGothic" charset="0"/>
            </a:endParaRPr>
          </a:p>
          <a:p>
            <a:pPr marL="285750" indent="-285750">
              <a:buFont typeface="Arial"/>
              <a:buChar char="•"/>
              <a:defRPr/>
            </a:pPr>
            <a:r>
              <a:rPr lang="en-US" b="1" dirty="0">
                <a:latin typeface="Georgia" charset="0"/>
                <a:ea typeface="MS PGothic" charset="0"/>
                <a:cs typeface="MS PGothic" charset="0"/>
              </a:rPr>
              <a:t>Spending that </a:t>
            </a:r>
            <a:r>
              <a:rPr lang="en-US" b="1" u="sng" dirty="0">
                <a:latin typeface="Georgia" charset="0"/>
                <a:ea typeface="MS PGothic" charset="0"/>
                <a:cs typeface="MS PGothic" charset="0"/>
              </a:rPr>
              <a:t>can be eliminated</a:t>
            </a:r>
            <a:r>
              <a:rPr lang="en-US" b="1" dirty="0">
                <a:latin typeface="Georgia" charset="0"/>
                <a:ea typeface="MS PGothic" charset="0"/>
                <a:cs typeface="MS PGothic" charset="0"/>
              </a:rPr>
              <a:t> </a:t>
            </a:r>
          </a:p>
          <a:p>
            <a:pPr>
              <a:defRPr/>
            </a:pPr>
            <a:endParaRPr lang="en-US" b="1" dirty="0">
              <a:latin typeface="Georgia" charset="0"/>
              <a:ea typeface="MS PGothic" charset="0"/>
              <a:cs typeface="MS PGothic" charset="0"/>
            </a:endParaRPr>
          </a:p>
          <a:p>
            <a:pPr marL="285750" indent="-285750">
              <a:buFont typeface="Arial"/>
              <a:buChar char="•"/>
              <a:defRPr/>
            </a:pPr>
            <a:r>
              <a:rPr lang="en-US" b="1" dirty="0">
                <a:latin typeface="Georgia" charset="0"/>
                <a:ea typeface="MS PGothic" charset="0"/>
                <a:cs typeface="MS PGothic" charset="0"/>
              </a:rPr>
              <a:t>Spending that </a:t>
            </a:r>
            <a:r>
              <a:rPr lang="en-US" b="1" u="sng" dirty="0">
                <a:latin typeface="Georgia" charset="0"/>
                <a:ea typeface="MS PGothic" charset="0"/>
                <a:cs typeface="MS PGothic" charset="0"/>
              </a:rPr>
              <a:t>can be reduced</a:t>
            </a:r>
            <a:r>
              <a:rPr lang="en-US" b="1" dirty="0">
                <a:latin typeface="Georgia" charset="0"/>
                <a:ea typeface="MS PGothic" charset="0"/>
                <a:cs typeface="MS PGothic" charset="0"/>
              </a:rPr>
              <a:t> </a:t>
            </a:r>
          </a:p>
        </p:txBody>
      </p:sp>
      <p:pic>
        <p:nvPicPr>
          <p:cNvPr id="225283" name="Picture 2" descr="See http://files.consumerfinance.gov/f/documents/201701_cfpb_YMYG-Toolkit.pdf#page=148.&#10;&#10;Review your spending tracker. Which items cannot be cut or reduced? List these in the chart below. When you make your cash flow budget, you will just fill these in.&#10;Spending that cannot be cut/Reason; Are there items that can be completely eliminated? If yes, the money you spend on these items can be used on other things like saving for emergencies or goals or paying down debt. Spending that can be eliminated/Steps to eliminate&#10;Are there items that can be realistically reduced? If yes, list them below. Set new spending targets for these items and include them in your cash flow. Spending that can be reduced/New spending targe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1975" y="382588"/>
            <a:ext cx="5957888" cy="62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Title 1"/>
          <p:cNvSpPr>
            <a:spLocks noGrp="1"/>
          </p:cNvSpPr>
          <p:nvPr>
            <p:ph type="title"/>
          </p:nvPr>
        </p:nvSpPr>
        <p:spPr/>
        <p:txBody>
          <a:bodyPr/>
          <a:lstStyle/>
          <a:p>
            <a:r>
              <a:rPr lang="en-US" altLang="en-US" dirty="0" smtClean="0"/>
              <a:t>Tool 2: Bill Calendar</a:t>
            </a:r>
          </a:p>
        </p:txBody>
      </p:sp>
      <p:pic>
        <p:nvPicPr>
          <p:cNvPr id="227330" name="Picture 1" descr="See http://files.consumerfinance.gov/f/documents/201701_cfpb_YMYG-Toolkit.pdf#page=152.&#10;&#10;Chart with Month at the top and the days of the week with space to fill in dates and bills for those days as well as total bills for the wee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9674" y="1333500"/>
            <a:ext cx="8040687"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itle 1"/>
          <p:cNvSpPr>
            <a:spLocks noGrp="1"/>
          </p:cNvSpPr>
          <p:nvPr>
            <p:ph type="title"/>
          </p:nvPr>
        </p:nvSpPr>
        <p:spPr>
          <a:xfrm>
            <a:off x="606425" y="452438"/>
            <a:ext cx="7429500" cy="742950"/>
          </a:xfrm>
        </p:spPr>
        <p:txBody>
          <a:bodyPr/>
          <a:lstStyle/>
          <a:p>
            <a:r>
              <a:rPr lang="en-US" altLang="en-US" dirty="0" smtClean="0"/>
              <a:t>Tool 3: Ways to pay bills</a:t>
            </a:r>
          </a:p>
        </p:txBody>
      </p:sp>
      <p:pic>
        <p:nvPicPr>
          <p:cNvPr id="229378" name="Picture 1" descr="See http://files.consumerfinance.gov/f/documents/201701_cfpb_YMYG-Toolkit.pdf#page=153.&#10;&#10;Bill payment method: Cash; Advantages: Easy to understand and When you pay cash directly to the company there are often no additional costs. Buying or using a special product such as a money order or a prepaid card may cost money; Disadvantages: May be inconvenient as this requires in-person payment of bills, Bill payment services may charge you fees to make a cash payment, May be difficult to prove payment unless you have a receipt, Cost of traveling to the businesses you are paying money to, Your cash can be lost or stolen when you are on the way to pay your bill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425" y="1560513"/>
            <a:ext cx="7966075" cy="368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itle 1"/>
          <p:cNvSpPr>
            <a:spLocks noGrp="1"/>
          </p:cNvSpPr>
          <p:nvPr>
            <p:ph type="title"/>
          </p:nvPr>
        </p:nvSpPr>
        <p:spPr/>
        <p:txBody>
          <a:bodyPr/>
          <a:lstStyle/>
          <a:p>
            <a:pPr eaLnBrk="1" hangingPunct="1"/>
            <a:r>
              <a:rPr lang="en-US" altLang="en-US" dirty="0" smtClean="0"/>
              <a:t>Tool 4: Strategies for cutting expenses</a:t>
            </a:r>
          </a:p>
        </p:txBody>
      </p:sp>
      <p:sp>
        <p:nvSpPr>
          <p:cNvPr id="231426" name="Content Placeholder 2"/>
          <p:cNvSpPr>
            <a:spLocks noGrp="1"/>
          </p:cNvSpPr>
          <p:nvPr>
            <p:ph idx="1"/>
          </p:nvPr>
        </p:nvSpPr>
        <p:spPr/>
        <p:txBody>
          <a:bodyPr/>
          <a:lstStyle/>
          <a:p>
            <a:pPr eaLnBrk="1" hangingPunct="1">
              <a:lnSpc>
                <a:spcPts val="2800"/>
              </a:lnSpc>
              <a:spcBef>
                <a:spcPts val="1200"/>
              </a:spcBef>
            </a:pPr>
            <a:r>
              <a:rPr lang="en-US" altLang="en-US" dirty="0" smtClean="0"/>
              <a:t>Review this tool on Pages 155 - 159.</a:t>
            </a:r>
          </a:p>
          <a:p>
            <a:pPr eaLnBrk="1" hangingPunct="1">
              <a:lnSpc>
                <a:spcPts val="2800"/>
              </a:lnSpc>
              <a:spcBef>
                <a:spcPts val="1200"/>
              </a:spcBef>
            </a:pPr>
            <a:r>
              <a:rPr lang="en-US" altLang="en-US" dirty="0" smtClean="0"/>
              <a:t>Think about the people you serve.</a:t>
            </a:r>
          </a:p>
          <a:p>
            <a:pPr eaLnBrk="1" hangingPunct="1">
              <a:lnSpc>
                <a:spcPts val="2800"/>
              </a:lnSpc>
              <a:spcBef>
                <a:spcPts val="1200"/>
              </a:spcBef>
            </a:pPr>
            <a:r>
              <a:rPr lang="en-US" altLang="en-US" dirty="0" smtClean="0"/>
              <a:t>Which strategies listed do you think are most feasible for them?</a:t>
            </a:r>
          </a:p>
          <a:p>
            <a:pPr lvl="1" eaLnBrk="1" hangingPunct="1">
              <a:lnSpc>
                <a:spcPts val="2800"/>
              </a:lnSpc>
              <a:spcBef>
                <a:spcPts val="1200"/>
              </a:spcBef>
            </a:pPr>
            <a:r>
              <a:rPr lang="en-US" altLang="en-US" sz="2000" dirty="0" smtClean="0"/>
              <a:t>Circle these.</a:t>
            </a:r>
          </a:p>
          <a:p>
            <a:pPr eaLnBrk="1" hangingPunct="1">
              <a:lnSpc>
                <a:spcPts val="2800"/>
              </a:lnSpc>
              <a:spcBef>
                <a:spcPts val="1200"/>
              </a:spcBef>
            </a:pPr>
            <a:r>
              <a:rPr lang="en-US" altLang="en-US" dirty="0" smtClean="0"/>
              <a:t>What strategies are missing?</a:t>
            </a:r>
          </a:p>
          <a:p>
            <a:pPr lvl="1" eaLnBrk="1" hangingPunct="1">
              <a:lnSpc>
                <a:spcPts val="2800"/>
              </a:lnSpc>
              <a:spcBef>
                <a:spcPts val="1200"/>
              </a:spcBef>
            </a:pPr>
            <a:r>
              <a:rPr lang="en-US" altLang="en-US" sz="2000" dirty="0" smtClean="0"/>
              <a:t>Add these.</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Title 1"/>
          <p:cNvSpPr>
            <a:spLocks noGrp="1"/>
          </p:cNvSpPr>
          <p:nvPr>
            <p:ph type="title"/>
          </p:nvPr>
        </p:nvSpPr>
        <p:spPr/>
        <p:txBody>
          <a:bodyPr/>
          <a:lstStyle/>
          <a:p>
            <a:r>
              <a:rPr lang="en-US" altLang="en-US" dirty="0" smtClean="0"/>
              <a:t>Tool 4: Strategies for cutting expenses</a:t>
            </a:r>
          </a:p>
        </p:txBody>
      </p:sp>
      <p:pic>
        <p:nvPicPr>
          <p:cNvPr id="233474" name="Picture 2" descr="See http://files.consumerfinance.gov/f/documents/201701_cfpb_YMYG-Toolkit.pdf#page=157.&#10;&#10;Cut back on regular (recurring expenses). Table with 4 columns. Column headers: This might work (with empty cells for checkmarks), Expense/Strategy (2 columns) cells below are: Television/Check with your provider about lower cost plans or discontinue cable, Internet/Check with your provider about lower cost plans, Phone/Check if you qualify for a “Lifeline” phone rate, Cell phone plan/Review prepaid or fixed call plans. Check if you qualify for a “Lifeline” phone rate or If you’re using a smartphone, check to see if there are cheaper data plans. Keep track of your data usage to make sure you don’t go over your limit. Estimated savings is the last column with room for comment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6100" y="1220788"/>
            <a:ext cx="8051800"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1"/>
          <p:cNvSpPr>
            <a:spLocks noGrp="1"/>
          </p:cNvSpPr>
          <p:nvPr>
            <p:ph type="title"/>
          </p:nvPr>
        </p:nvSpPr>
        <p:spPr>
          <a:xfrm>
            <a:off x="554038" y="378548"/>
            <a:ext cx="8035925" cy="742950"/>
          </a:xfrm>
        </p:spPr>
        <p:txBody>
          <a:bodyPr/>
          <a:lstStyle/>
          <a:p>
            <a:pPr eaLnBrk="1" hangingPunct="1"/>
            <a:r>
              <a:rPr lang="en-US" altLang="en-US" dirty="0" smtClean="0"/>
              <a:t>Consequences of skipping bills</a:t>
            </a:r>
          </a:p>
        </p:txBody>
      </p:sp>
      <p:sp>
        <p:nvSpPr>
          <p:cNvPr id="235522" name="Content Placeholder 2"/>
          <p:cNvSpPr>
            <a:spLocks noGrp="1"/>
          </p:cNvSpPr>
          <p:nvPr>
            <p:ph idx="4294967295"/>
          </p:nvPr>
        </p:nvSpPr>
        <p:spPr>
          <a:xfrm>
            <a:off x="554037" y="1495167"/>
            <a:ext cx="8040687" cy="4318257"/>
          </a:xfrm>
        </p:spPr>
        <p:txBody>
          <a:bodyPr/>
          <a:lstStyle/>
          <a:p>
            <a:pPr eaLnBrk="1" hangingPunct="1">
              <a:lnSpc>
                <a:spcPts val="900"/>
              </a:lnSpc>
              <a:spcAft>
                <a:spcPts val="1200"/>
              </a:spcAft>
            </a:pPr>
            <a:r>
              <a:rPr lang="en-US" altLang="en-US" sz="1800" smtClean="0">
                <a:solidFill>
                  <a:srgbClr val="101820"/>
                </a:solidFill>
              </a:rPr>
              <a:t>Group 1: </a:t>
            </a:r>
          </a:p>
          <a:p>
            <a:pPr marL="457200" lvl="1" indent="0" eaLnBrk="1" hangingPunct="1">
              <a:lnSpc>
                <a:spcPts val="400"/>
              </a:lnSpc>
              <a:spcAft>
                <a:spcPts val="1200"/>
              </a:spcAft>
              <a:buFont typeface="Wingdings" panose="05000000000000000000" pitchFamily="2" charset="2"/>
              <a:buNone/>
            </a:pPr>
            <a:r>
              <a:rPr lang="en-US" altLang="en-US" smtClean="0">
                <a:solidFill>
                  <a:srgbClr val="101820"/>
                </a:solidFill>
              </a:rPr>
              <a:t>a. Consequences of paying rent late.</a:t>
            </a:r>
          </a:p>
          <a:p>
            <a:pPr marL="457200" lvl="1" indent="0" eaLnBrk="1" hangingPunct="1">
              <a:lnSpc>
                <a:spcPts val="400"/>
              </a:lnSpc>
              <a:spcAft>
                <a:spcPts val="1200"/>
              </a:spcAft>
              <a:buFont typeface="Wingdings" panose="05000000000000000000" pitchFamily="2" charset="2"/>
              <a:buNone/>
            </a:pPr>
            <a:r>
              <a:rPr lang="en-US" altLang="en-US" smtClean="0">
                <a:solidFill>
                  <a:srgbClr val="101820"/>
                </a:solidFill>
              </a:rPr>
              <a:t>b. Consequences of missing multiple rent payments.</a:t>
            </a:r>
            <a:br>
              <a:rPr lang="en-US" altLang="en-US" smtClean="0">
                <a:solidFill>
                  <a:srgbClr val="101820"/>
                </a:solidFill>
              </a:rPr>
            </a:br>
            <a:r>
              <a:rPr lang="en-US" altLang="en-US" smtClean="0">
                <a:solidFill>
                  <a:srgbClr val="101820"/>
                </a:solidFill>
              </a:rPr>
              <a:t/>
            </a:r>
            <a:br>
              <a:rPr lang="en-US" altLang="en-US" smtClean="0">
                <a:solidFill>
                  <a:srgbClr val="101820"/>
                </a:solidFill>
              </a:rPr>
            </a:br>
            <a:endParaRPr lang="en-US" altLang="en-US" smtClean="0">
              <a:solidFill>
                <a:srgbClr val="101820"/>
              </a:solidFill>
            </a:endParaRPr>
          </a:p>
          <a:p>
            <a:pPr eaLnBrk="1" hangingPunct="1">
              <a:lnSpc>
                <a:spcPts val="900"/>
              </a:lnSpc>
              <a:spcAft>
                <a:spcPts val="1200"/>
              </a:spcAft>
            </a:pPr>
            <a:r>
              <a:rPr lang="en-US" altLang="en-US" sz="1800" smtClean="0">
                <a:solidFill>
                  <a:srgbClr val="101820"/>
                </a:solidFill>
              </a:rPr>
              <a:t>Group 2:</a:t>
            </a:r>
          </a:p>
          <a:p>
            <a:pPr marL="457200" lvl="1" indent="0" eaLnBrk="1" hangingPunct="1">
              <a:lnSpc>
                <a:spcPts val="400"/>
              </a:lnSpc>
              <a:spcAft>
                <a:spcPts val="1200"/>
              </a:spcAft>
              <a:buFont typeface="Wingdings" panose="05000000000000000000" pitchFamily="2" charset="2"/>
              <a:buNone/>
            </a:pPr>
            <a:r>
              <a:rPr lang="en-US" altLang="en-US" smtClean="0">
                <a:solidFill>
                  <a:srgbClr val="101820"/>
                </a:solidFill>
              </a:rPr>
              <a:t>a. Consequences of making car payment late.</a:t>
            </a:r>
          </a:p>
          <a:p>
            <a:pPr marL="457200" lvl="1" indent="0" eaLnBrk="1" hangingPunct="1">
              <a:lnSpc>
                <a:spcPts val="400"/>
              </a:lnSpc>
              <a:spcAft>
                <a:spcPts val="1200"/>
              </a:spcAft>
              <a:buFont typeface="Wingdings" panose="05000000000000000000" pitchFamily="2" charset="2"/>
              <a:buNone/>
            </a:pPr>
            <a:r>
              <a:rPr lang="en-US" altLang="en-US" smtClean="0">
                <a:solidFill>
                  <a:srgbClr val="101820"/>
                </a:solidFill>
              </a:rPr>
              <a:t>b. Consequences of missing multiple car payments.</a:t>
            </a:r>
            <a:br>
              <a:rPr lang="en-US" altLang="en-US" smtClean="0">
                <a:solidFill>
                  <a:srgbClr val="101820"/>
                </a:solidFill>
              </a:rPr>
            </a:br>
            <a:r>
              <a:rPr lang="en-US" altLang="en-US" smtClean="0">
                <a:solidFill>
                  <a:srgbClr val="101820"/>
                </a:solidFill>
              </a:rPr>
              <a:t/>
            </a:r>
            <a:br>
              <a:rPr lang="en-US" altLang="en-US" smtClean="0">
                <a:solidFill>
                  <a:srgbClr val="101820"/>
                </a:solidFill>
              </a:rPr>
            </a:br>
            <a:endParaRPr lang="en-US" altLang="en-US" smtClean="0">
              <a:solidFill>
                <a:srgbClr val="101820"/>
              </a:solidFill>
            </a:endParaRPr>
          </a:p>
          <a:p>
            <a:pPr eaLnBrk="1" hangingPunct="1">
              <a:lnSpc>
                <a:spcPts val="900"/>
              </a:lnSpc>
              <a:spcAft>
                <a:spcPts val="1200"/>
              </a:spcAft>
            </a:pPr>
            <a:r>
              <a:rPr lang="en-US" altLang="en-US" sz="1800" smtClean="0">
                <a:solidFill>
                  <a:srgbClr val="101820"/>
                </a:solidFill>
              </a:rPr>
              <a:t>Group 3:</a:t>
            </a:r>
          </a:p>
          <a:p>
            <a:pPr marL="457200" lvl="1" indent="0" eaLnBrk="1" hangingPunct="1">
              <a:lnSpc>
                <a:spcPts val="400"/>
              </a:lnSpc>
              <a:spcAft>
                <a:spcPts val="1200"/>
              </a:spcAft>
              <a:buFont typeface="Wingdings" panose="05000000000000000000" pitchFamily="2" charset="2"/>
              <a:buNone/>
            </a:pPr>
            <a:r>
              <a:rPr lang="en-US" altLang="en-US" smtClean="0">
                <a:solidFill>
                  <a:srgbClr val="101820"/>
                </a:solidFill>
              </a:rPr>
              <a:t>a. Consequences of being late with electricity bill.</a:t>
            </a:r>
          </a:p>
          <a:p>
            <a:pPr marL="457200" lvl="1" indent="0" eaLnBrk="1" hangingPunct="1">
              <a:lnSpc>
                <a:spcPts val="400"/>
              </a:lnSpc>
              <a:spcAft>
                <a:spcPts val="1200"/>
              </a:spcAft>
              <a:buFont typeface="Wingdings" panose="05000000000000000000" pitchFamily="2" charset="2"/>
              <a:buNone/>
            </a:pPr>
            <a:r>
              <a:rPr lang="en-US" altLang="en-US" smtClean="0">
                <a:solidFill>
                  <a:srgbClr val="101820"/>
                </a:solidFill>
              </a:rPr>
              <a:t>b. Consequences of multiple late electricity bill payments.</a:t>
            </a:r>
            <a:br>
              <a:rPr lang="en-US" altLang="en-US" smtClean="0">
                <a:solidFill>
                  <a:srgbClr val="101820"/>
                </a:solidFill>
              </a:rPr>
            </a:br>
            <a:r>
              <a:rPr lang="en-US" altLang="en-US" smtClean="0">
                <a:solidFill>
                  <a:srgbClr val="101820"/>
                </a:solidFill>
              </a:rPr>
              <a:t/>
            </a:r>
            <a:br>
              <a:rPr lang="en-US" altLang="en-US" smtClean="0">
                <a:solidFill>
                  <a:srgbClr val="101820"/>
                </a:solidFill>
              </a:rPr>
            </a:br>
            <a:endParaRPr lang="en-US" altLang="en-US" smtClean="0">
              <a:solidFill>
                <a:srgbClr val="101820"/>
              </a:solidFill>
            </a:endParaRPr>
          </a:p>
          <a:p>
            <a:pPr eaLnBrk="1" hangingPunct="1">
              <a:lnSpc>
                <a:spcPts val="900"/>
              </a:lnSpc>
              <a:spcAft>
                <a:spcPts val="1200"/>
              </a:spcAft>
            </a:pPr>
            <a:r>
              <a:rPr lang="en-US" altLang="en-US" sz="1800" smtClean="0">
                <a:solidFill>
                  <a:srgbClr val="101820"/>
                </a:solidFill>
              </a:rPr>
              <a:t>Group 4:</a:t>
            </a:r>
          </a:p>
          <a:p>
            <a:pPr marL="457200" lvl="1" indent="0" eaLnBrk="1" hangingPunct="1">
              <a:lnSpc>
                <a:spcPts val="400"/>
              </a:lnSpc>
              <a:spcAft>
                <a:spcPts val="1200"/>
              </a:spcAft>
              <a:buFont typeface="Wingdings" panose="05000000000000000000" pitchFamily="2" charset="2"/>
              <a:buNone/>
            </a:pPr>
            <a:r>
              <a:rPr lang="en-US" altLang="en-US" smtClean="0">
                <a:solidFill>
                  <a:srgbClr val="101820"/>
                </a:solidFill>
              </a:rPr>
              <a:t>a. Consequences of missing payday loan payment.</a:t>
            </a:r>
          </a:p>
          <a:p>
            <a:pPr marL="457200" lvl="1" indent="0" eaLnBrk="1" hangingPunct="1">
              <a:lnSpc>
                <a:spcPts val="400"/>
              </a:lnSpc>
              <a:spcAft>
                <a:spcPts val="1200"/>
              </a:spcAft>
              <a:buFont typeface="Wingdings" panose="05000000000000000000" pitchFamily="2" charset="2"/>
              <a:buNone/>
            </a:pPr>
            <a:r>
              <a:rPr lang="en-US" altLang="en-US" smtClean="0">
                <a:solidFill>
                  <a:srgbClr val="101820"/>
                </a:solidFill>
              </a:rPr>
              <a:t>b. Consequences of missing credit card payment.</a:t>
            </a:r>
          </a:p>
          <a:p>
            <a:pPr eaLnBrk="1" hangingPunct="1"/>
            <a:endParaRPr lang="en-US" altLang="en-US" smtClean="0">
              <a:solidFill>
                <a:srgbClr val="101820"/>
              </a:solidFill>
            </a:endParaRPr>
          </a:p>
          <a:p>
            <a:pPr eaLnBrk="1" hangingPunct="1"/>
            <a:endParaRPr lang="en-US" altLang="en-US" dirty="0" smtClean="0">
              <a:solidFill>
                <a:srgbClr val="101820"/>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itle 1"/>
          <p:cNvSpPr>
            <a:spLocks noGrp="1"/>
          </p:cNvSpPr>
          <p:nvPr>
            <p:ph type="title"/>
          </p:nvPr>
        </p:nvSpPr>
        <p:spPr/>
        <p:txBody>
          <a:bodyPr/>
          <a:lstStyle/>
          <a:p>
            <a:pPr eaLnBrk="1" hangingPunct="1"/>
            <a:r>
              <a:rPr lang="en-US" altLang="en-US" dirty="0" smtClean="0">
                <a:solidFill>
                  <a:srgbClr val="101820"/>
                </a:solidFill>
              </a:rPr>
              <a:t>Tool 5: Prioritizing bills</a:t>
            </a:r>
          </a:p>
        </p:txBody>
      </p:sp>
      <p:pic>
        <p:nvPicPr>
          <p:cNvPr id="2" name="Picture 1" descr="See http://files.consumerfinance.gov/f/documents/201701_cfpb_YMYG-Toolkit.pdf#page=163. &#10;&#10;Table with two columns. Column 1: Focus area. Column 2: Your expense (left blank for input). Focus areas are: Protect your income: If you need a car to get to and from work, stay current on your car payment and insurance. Maintain other expenses needed to keep your job, such as paying for the tools you need or required licenses. Protect your shelter: Whether you rent or have a mortgage, the costs of losing your home are big. Remember to include the taxes, condo fees, and mobile home lot payments you need to stay housed. If possible, maintain your utilities. They are difficult to live without, and reconnection is expensive.Pay your obligations. Examples include: child support, income taxes, student loans, etc. Protect your assets and health. Don’t let essential insurance coverage lapse; this includes auto, renter’s, homeowner’s, and health insurance premiums. Include the cost of your copays and needed prescriptions. Not having insurance may mean you cannot drive your car, and it puts your assets, including your health/your family’s health, at risk."/>
          <p:cNvPicPr>
            <a:picLocks noChangeAspect="1"/>
          </p:cNvPicPr>
          <p:nvPr/>
        </p:nvPicPr>
        <p:blipFill>
          <a:blip r:embed="rId3"/>
          <a:stretch>
            <a:fillRect/>
          </a:stretch>
        </p:blipFill>
        <p:spPr>
          <a:xfrm>
            <a:off x="1712077" y="1138365"/>
            <a:ext cx="5719845" cy="5694648"/>
          </a:xfrm>
          <a:prstGeom prst="rect">
            <a:avLst/>
          </a:prstGeo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0"/>
          <p:cNvSpPr>
            <a:spLocks noGrp="1"/>
          </p:cNvSpPr>
          <p:nvPr>
            <p:ph type="title"/>
          </p:nvPr>
        </p:nvSpPr>
        <p:spPr/>
        <p:txBody>
          <a:bodyPr>
            <a:normAutofit fontScale="90000"/>
          </a:bodyPr>
          <a:lstStyle/>
          <a:p>
            <a:pPr>
              <a:defRPr/>
            </a:pPr>
            <a:r>
              <a:rPr lang="en-US" altLang="en-US" dirty="0">
                <a:ea typeface="MS PGothic" charset="-128"/>
              </a:rPr>
              <a:t>Module </a:t>
            </a:r>
            <a:r>
              <a:rPr lang="en-US" altLang="en-US" dirty="0" smtClean="0">
                <a:ea typeface="MS PGothic" charset="-128"/>
              </a:rPr>
              <a:t>4: Opportunities for financial </a:t>
            </a:r>
            <a:r>
              <a:rPr lang="en-US" altLang="en-US" dirty="0">
                <a:ea typeface="MS PGothic" charset="-128"/>
              </a:rPr>
              <a:t>e</a:t>
            </a:r>
            <a:r>
              <a:rPr lang="en-US" altLang="en-US" dirty="0" smtClean="0">
                <a:ea typeface="MS PGothic" charset="-128"/>
              </a:rPr>
              <a:t>mpowerment</a:t>
            </a:r>
            <a:endParaRPr lang="en-US" altLang="en-US" dirty="0">
              <a:ea typeface="MS PGothic" charset="-128"/>
            </a:endParaRPr>
          </a:p>
        </p:txBody>
      </p:sp>
      <p:pic>
        <p:nvPicPr>
          <p:cNvPr id="239618" name="Content Placeholder 1" descr="See http://files.consumerfinance.gov/f/documents/201701_cfpb_YMYG-Toolkit.pdf#page=139.&#10;&#10;If you have a 10 -minute session: Tool 1: Spending tracker; If you have a 30 -minute session: Tool 3: Ways to pay your bills: Know your options, Tool 5: Strrategies for cutting expenses and Tool 5: When cash is short: Prioritizing bills and planning spending; If you have multiple sessions: Tool 2: Bill calenda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4038" y="2204712"/>
            <a:ext cx="8037512" cy="2745439"/>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FPB 2014 1">
      <a:dk1>
        <a:srgbClr val="101820"/>
      </a:dk1>
      <a:lt1>
        <a:srgbClr val="FFFFFF"/>
      </a:lt1>
      <a:dk2>
        <a:srgbClr val="2CB34A"/>
      </a:dk2>
      <a:lt2>
        <a:srgbClr val="ADDC91"/>
      </a:lt2>
      <a:accent1>
        <a:srgbClr val="DBEDD4"/>
      </a:accent1>
      <a:accent2>
        <a:srgbClr val="75787B"/>
      </a:accent2>
      <a:accent3>
        <a:srgbClr val="BABBBD"/>
      </a:accent3>
      <a:accent4>
        <a:srgbClr val="005E5D"/>
      </a:accent4>
      <a:accent5>
        <a:srgbClr val="0072CE"/>
      </a:accent5>
      <a:accent6>
        <a:srgbClr val="796E65"/>
      </a:accent6>
      <a:hlink>
        <a:srgbClr val="0072CE"/>
      </a:hlink>
      <a:folHlink>
        <a:srgbClr val="0072CE"/>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29555</TotalTime>
  <Words>41173</Words>
  <Application>Microsoft Office PowerPoint</Application>
  <PresentationFormat>On-screen Show (4:3)</PresentationFormat>
  <Paragraphs>3816</Paragraphs>
  <Slides>198</Slides>
  <Notes>196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198</vt:i4>
      </vt:variant>
    </vt:vector>
  </HeadingPairs>
  <TitlesOfParts>
    <vt:vector size="200" baseType="lpstr">
      <vt:lpstr>Office Theme</vt:lpstr>
      <vt:lpstr>Worksheet</vt:lpstr>
      <vt:lpstr>Your Money, Your Goals</vt:lpstr>
      <vt:lpstr>DISCLAIMER</vt:lpstr>
      <vt:lpstr>Your Money, Your Goals</vt:lpstr>
      <vt:lpstr>Money and me: Opening activity</vt:lpstr>
      <vt:lpstr>Money and me: Opening activity</vt:lpstr>
      <vt:lpstr>Money: What does it mean?</vt:lpstr>
      <vt:lpstr>Your Money, Your Goals</vt:lpstr>
      <vt:lpstr>Training purpose</vt:lpstr>
      <vt:lpstr>Training objectives</vt:lpstr>
      <vt:lpstr>Training objectives</vt:lpstr>
      <vt:lpstr>Introduction activity</vt:lpstr>
      <vt:lpstr>Training presenter</vt:lpstr>
      <vt:lpstr>Your Money, Your Goals</vt:lpstr>
      <vt:lpstr>Introduction to the CFPB</vt:lpstr>
      <vt:lpstr>CFPB’s work</vt:lpstr>
      <vt:lpstr>Office of Financial Empowerment</vt:lpstr>
      <vt:lpstr>Your Money, Your Goals</vt:lpstr>
      <vt:lpstr>Getting the toolkit</vt:lpstr>
      <vt:lpstr>Debt Collection Stories</vt:lpstr>
      <vt:lpstr>Debt Collection Stories</vt:lpstr>
      <vt:lpstr>Financial empowerment</vt:lpstr>
      <vt:lpstr>Financial empowerment and service providers</vt:lpstr>
      <vt:lpstr>Debate</vt:lpstr>
      <vt:lpstr>Benefit / Cost analysis</vt:lpstr>
      <vt:lpstr>Your Money, Your Goals</vt:lpstr>
      <vt:lpstr>Organization of Your Money, Your Goals</vt:lpstr>
      <vt:lpstr>Organization of Your Money, Your Goals</vt:lpstr>
      <vt:lpstr>Organization of Your Money, Your Goals</vt:lpstr>
      <vt:lpstr>Organization of Your Money, Your Goals</vt:lpstr>
      <vt:lpstr>Organization of Your Money, Your Goals</vt:lpstr>
      <vt:lpstr>Where would you start if someone...</vt:lpstr>
      <vt:lpstr>What would you do if someone...</vt:lpstr>
      <vt:lpstr>Creating a Referral Guide</vt:lpstr>
      <vt:lpstr>Financial empowerment checklist</vt:lpstr>
      <vt:lpstr>Intro Part 1, Tool 1: Financial empowerment checklist</vt:lpstr>
      <vt:lpstr>Train-the-trainer model</vt:lpstr>
      <vt:lpstr>Tools for implementation</vt:lpstr>
      <vt:lpstr>Instructions for facilitator or trainer</vt:lpstr>
      <vt:lpstr>Instructions for facilitator or trainer:  Go to view and select “notes page</vt:lpstr>
      <vt:lpstr>Instructions for facilitator or trainer</vt:lpstr>
      <vt:lpstr>Instructions for facilitator or trainer</vt:lpstr>
      <vt:lpstr>Effective training</vt:lpstr>
      <vt:lpstr>Methodologies used in training</vt:lpstr>
      <vt:lpstr>Interactive exercises</vt:lpstr>
      <vt:lpstr>Interactive exercises</vt:lpstr>
      <vt:lpstr>Interactive exercises</vt:lpstr>
      <vt:lpstr>Interactive exercises</vt:lpstr>
      <vt:lpstr>Interactive exercises</vt:lpstr>
      <vt:lpstr>Keys to interactive training</vt:lpstr>
      <vt:lpstr>Your Money, Your Goals</vt:lpstr>
      <vt:lpstr>Financial empowerment self-assessment</vt:lpstr>
      <vt:lpstr>Situation assessment</vt:lpstr>
      <vt:lpstr>Introduction Part 2, Tool 1: My money picture</vt:lpstr>
      <vt:lpstr>Introduction Part 2, Tool 1: My money picture</vt:lpstr>
      <vt:lpstr>Make the most of short-term contacts  Broaden the conversation  Respond when people initiate - directly or indirectly</vt:lpstr>
      <vt:lpstr>Other strategies for starting the conversation</vt:lpstr>
      <vt:lpstr>Your Money, Your Goals</vt:lpstr>
      <vt:lpstr>SMART goals</vt:lpstr>
      <vt:lpstr>Hopes, wants, and dreams vs. strong goal</vt:lpstr>
      <vt:lpstr>Goal-setting tool</vt:lpstr>
      <vt:lpstr>Action plan</vt:lpstr>
      <vt:lpstr>Calculating weekly savings target</vt:lpstr>
      <vt:lpstr>Calculating weekly savings target</vt:lpstr>
      <vt:lpstr>Life cycle events and large purchases</vt:lpstr>
      <vt:lpstr>Planning for life events and large purchases</vt:lpstr>
      <vt:lpstr>Planning for life events and large purchases</vt:lpstr>
      <vt:lpstr>Tool 2: Planning for life events and large purchases</vt:lpstr>
      <vt:lpstr>Tool 3: Buying a car</vt:lpstr>
      <vt:lpstr>Module 1: Opportunities for Financial Empowerment</vt:lpstr>
      <vt:lpstr>Your Money, Your Goals</vt:lpstr>
      <vt:lpstr>Saving</vt:lpstr>
      <vt:lpstr>Cost of unexpected auto repair = $350</vt:lpstr>
      <vt:lpstr>Tool 1: Savings plan</vt:lpstr>
      <vt:lpstr>Tool 2: Savings and benefits</vt:lpstr>
      <vt:lpstr>Tool 3: Finding a safe place for savings</vt:lpstr>
      <vt:lpstr>Tool 3: Finding a safe place for savings</vt:lpstr>
      <vt:lpstr>Banking history reports</vt:lpstr>
      <vt:lpstr>Tool 4: Increasing your income through tax credits</vt:lpstr>
      <vt:lpstr>Tool 4: Increasing your income through tax credits</vt:lpstr>
      <vt:lpstr>Module 2: Opportunities for financial empowerment</vt:lpstr>
      <vt:lpstr>Your Money, Your Goals</vt:lpstr>
      <vt:lpstr>Income, benefits, and wage garnishments</vt:lpstr>
      <vt:lpstr>Tool 1: Income and resource tracker</vt:lpstr>
      <vt:lpstr>Tool 2: Ways to receive income and benefits</vt:lpstr>
      <vt:lpstr>Tool 2: Ways to receive income and benefits</vt:lpstr>
      <vt:lpstr>Tool 3: Ways to increase income and resources</vt:lpstr>
      <vt:lpstr>Tool 3: Ways to increase income and resources</vt:lpstr>
      <vt:lpstr>Module 3: Opportunities for financial empowerment</vt:lpstr>
      <vt:lpstr>Your Money, Your Goals</vt:lpstr>
      <vt:lpstr>Paying bills and other expenses</vt:lpstr>
      <vt:lpstr>Tool 1: Spending tracker</vt:lpstr>
      <vt:lpstr>Analyze spending</vt:lpstr>
      <vt:lpstr>Tool 2: Bill Calendar</vt:lpstr>
      <vt:lpstr>Tool 3: Ways to pay bills</vt:lpstr>
      <vt:lpstr>Tool 4: Strategies for cutting expenses</vt:lpstr>
      <vt:lpstr>Tool 4: Strategies for cutting expenses</vt:lpstr>
      <vt:lpstr>Consequences of skipping bills</vt:lpstr>
      <vt:lpstr>Tool 5: Prioritizing bills</vt:lpstr>
      <vt:lpstr>Module 4: Opportunities for financial empowerment</vt:lpstr>
      <vt:lpstr>Your Money, Your Goals</vt:lpstr>
      <vt:lpstr>Getting through the month</vt:lpstr>
      <vt:lpstr>Cash flow budget</vt:lpstr>
      <vt:lpstr>Cash flow budget</vt:lpstr>
      <vt:lpstr>Reading a cash flow budget: Scenario overview</vt:lpstr>
      <vt:lpstr>Managing cash flow scenario</vt:lpstr>
      <vt:lpstr>Cash flow analysis questions</vt:lpstr>
      <vt:lpstr>Developing a cash flow budget</vt:lpstr>
      <vt:lpstr>Developing a cash flow budget</vt:lpstr>
      <vt:lpstr>Developing a cash flow budget</vt:lpstr>
      <vt:lpstr>Tool 1: Cash flow budget</vt:lpstr>
      <vt:lpstr>Tool 2: Cash flow calendar</vt:lpstr>
      <vt:lpstr>Tool 3: Improving cash flow checklist</vt:lpstr>
      <vt:lpstr>Tool 3: Improving cash flow checklist</vt:lpstr>
      <vt:lpstr>Module 5: Opportunities for financial empowerment</vt:lpstr>
      <vt:lpstr>Your Money, Your Goals </vt:lpstr>
      <vt:lpstr>What is debt?</vt:lpstr>
      <vt:lpstr>Good debt, bad debt</vt:lpstr>
      <vt:lpstr>Rent-to-own arrangements</vt:lpstr>
      <vt:lpstr>Co-signers: Agree to repay the loan</vt:lpstr>
      <vt:lpstr>Medical debt</vt:lpstr>
      <vt:lpstr>Avoiding medical debt</vt:lpstr>
      <vt:lpstr>Payday loans</vt:lpstr>
      <vt:lpstr>Debt settlement services</vt:lpstr>
      <vt:lpstr>Tool 1: Debt worksheet</vt:lpstr>
      <vt:lpstr>Tool 2: Debt-to-income worksheet</vt:lpstr>
      <vt:lpstr>Tool 2: Debt-to-income worksheet</vt:lpstr>
      <vt:lpstr>Tool 2: Debt-to-income worksheet</vt:lpstr>
      <vt:lpstr>Debt-to-income</vt:lpstr>
      <vt:lpstr>Debt-to-income calculation activity</vt:lpstr>
      <vt:lpstr>Tool 3: Reducing debt worksheet</vt:lpstr>
      <vt:lpstr>Tool 4: Repaying student loans</vt:lpstr>
      <vt:lpstr>Student loan debt</vt:lpstr>
      <vt:lpstr>Tool 5: When debt collectors call</vt:lpstr>
      <vt:lpstr>Verify the  debt </vt:lpstr>
      <vt:lpstr>Verify the  debt </vt:lpstr>
      <vt:lpstr>Verify the  debt </vt:lpstr>
      <vt:lpstr>Know your rights</vt:lpstr>
      <vt:lpstr>Module 6: Opportunities for financial empowerment</vt:lpstr>
      <vt:lpstr>Your Money, Your Goals</vt:lpstr>
      <vt:lpstr>Why do credit reports and scores matter?</vt:lpstr>
      <vt:lpstr>Understanding credit reports &amp; scores</vt:lpstr>
      <vt:lpstr>Negative information</vt:lpstr>
      <vt:lpstr>Negative information</vt:lpstr>
      <vt:lpstr>Reading a credit report</vt:lpstr>
      <vt:lpstr> National credit-reporting agencies</vt:lpstr>
      <vt:lpstr>Getting free, annual credit reports</vt:lpstr>
      <vt:lpstr>Getting free, annual credit reports </vt:lpstr>
      <vt:lpstr>Getting free, annual credit reports</vt:lpstr>
      <vt:lpstr>Getting free, annual credit reports  https://www.annualcreditreport.com/manualRequestForm.action </vt:lpstr>
      <vt:lpstr>Credit scores: Example based on FICO score</vt:lpstr>
      <vt:lpstr>Credit utilization rate example</vt:lpstr>
      <vt:lpstr>Factors that influence credit scores: VantageScore example</vt:lpstr>
      <vt:lpstr>Tool 1: Getting your credit reports and scores</vt:lpstr>
      <vt:lpstr>Tool 2: Credit report review checklist</vt:lpstr>
      <vt:lpstr>Filing a dispute</vt:lpstr>
      <vt:lpstr>Tool 3: Improving credit reports and scores</vt:lpstr>
      <vt:lpstr>Tool 4: Keeping records to show you’ve paid bills</vt:lpstr>
      <vt:lpstr>Tool 4: Keeping records to show you’ve paid bills</vt:lpstr>
      <vt:lpstr>Ordering, reviewing, and improving</vt:lpstr>
      <vt:lpstr>Module 7: Opportunities for financial empowerment</vt:lpstr>
      <vt:lpstr>Your Money, Your Goals</vt:lpstr>
      <vt:lpstr>Financial service providers</vt:lpstr>
      <vt:lpstr>Tool 1: Know your options: Money services, cards, accounts, and loans</vt:lpstr>
      <vt:lpstr>Tool 1: Know your options: Money services, cards, accounts, and loans</vt:lpstr>
      <vt:lpstr>Tool 2: Ask questions: Choosing where to get what you need</vt:lpstr>
      <vt:lpstr>Tool 2: Ask questions: Choosing where to get what you need</vt:lpstr>
      <vt:lpstr>Tool 3: Money services and banking basics</vt:lpstr>
      <vt:lpstr>Checking account</vt:lpstr>
      <vt:lpstr>Prepaid debit card</vt:lpstr>
      <vt:lpstr>Money transfer</vt:lpstr>
      <vt:lpstr>Bill payment service</vt:lpstr>
      <vt:lpstr>Savings account</vt:lpstr>
      <vt:lpstr>Line of credit</vt:lpstr>
      <vt:lpstr>Car title loan</vt:lpstr>
      <vt:lpstr>Online banking</vt:lpstr>
      <vt:lpstr>Credit building loan</vt:lpstr>
      <vt:lpstr>Money order</vt:lpstr>
      <vt:lpstr>Tool 4: Opening an account checklist</vt:lpstr>
      <vt:lpstr>Tool 4: Opening an account checklist</vt:lpstr>
      <vt:lpstr>Overdraft coverage</vt:lpstr>
      <vt:lpstr>Tool 5: Money transfers and remittances</vt:lpstr>
      <vt:lpstr>Module 8: Opportunities for financial empowerment</vt:lpstr>
      <vt:lpstr>Your Money, Your Goals</vt:lpstr>
      <vt:lpstr>Tool 1: Submitting a complaint</vt:lpstr>
      <vt:lpstr>Submitting a Complaint </vt:lpstr>
      <vt:lpstr>Complaint process</vt:lpstr>
      <vt:lpstr>Tool 2: Protecting your identity</vt:lpstr>
      <vt:lpstr>Tool 2: Protecting your identity</vt:lpstr>
      <vt:lpstr>Tool 3: Red flags</vt:lpstr>
      <vt:lpstr>Skit 1: Identifying red flags</vt:lpstr>
      <vt:lpstr>Skit 2: Identifying red flags</vt:lpstr>
      <vt:lpstr>Skit 3: Identifying red flags</vt:lpstr>
      <vt:lpstr>Tool 4: Learning more about consumer protection</vt:lpstr>
      <vt:lpstr>Module 9: Opportunities for financial empowerment</vt:lpstr>
      <vt:lpstr>Your Money, Your Goals</vt:lpstr>
      <vt:lpstr>Resources</vt:lpstr>
      <vt:lpstr>Your Money, Your Goals</vt:lpstr>
      <vt:lpstr>Closing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Money, Your Goals: A Financial Empowerment Toolkit</dc:title>
  <dc:creator>CFPB</dc:creator>
  <cp:lastModifiedBy>Rzad, Yuliya (CFPB)</cp:lastModifiedBy>
  <cp:revision>873</cp:revision>
  <cp:lastPrinted>2017-01-07T00:37:24Z</cp:lastPrinted>
  <dcterms:created xsi:type="dcterms:W3CDTF">2012-11-19T20:41:22Z</dcterms:created>
  <dcterms:modified xsi:type="dcterms:W3CDTF">2017-07-21T19:04:36Z</dcterms:modified>
</cp:coreProperties>
</file>